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10" r:id="rId2"/>
    <p:sldId id="967" r:id="rId3"/>
    <p:sldId id="1103" r:id="rId4"/>
    <p:sldId id="1104" r:id="rId5"/>
    <p:sldId id="1105" r:id="rId6"/>
    <p:sldId id="1106" r:id="rId7"/>
    <p:sldId id="1107" r:id="rId8"/>
    <p:sldId id="1108" r:id="rId9"/>
    <p:sldId id="1109" r:id="rId10"/>
    <p:sldId id="1110" r:id="rId11"/>
    <p:sldId id="1111" r:id="rId12"/>
    <p:sldId id="1112" r:id="rId13"/>
    <p:sldId id="1113" r:id="rId14"/>
    <p:sldId id="1114" r:id="rId15"/>
    <p:sldId id="1115" r:id="rId16"/>
    <p:sldId id="1116" r:id="rId17"/>
    <p:sldId id="1117" r:id="rId18"/>
    <p:sldId id="1118" r:id="rId19"/>
    <p:sldId id="1119" r:id="rId20"/>
    <p:sldId id="1120" r:id="rId21"/>
    <p:sldId id="1121" r:id="rId22"/>
    <p:sldId id="1122" r:id="rId23"/>
    <p:sldId id="1123" r:id="rId24"/>
    <p:sldId id="918" r:id="rId25"/>
    <p:sldId id="956" r:id="rId26"/>
    <p:sldId id="957" r:id="rId27"/>
    <p:sldId id="959" r:id="rId28"/>
    <p:sldId id="961" r:id="rId29"/>
    <p:sldId id="955" r:id="rId30"/>
    <p:sldId id="960" r:id="rId31"/>
    <p:sldId id="965" r:id="rId32"/>
    <p:sldId id="966" r:id="rId33"/>
    <p:sldId id="964" r:id="rId34"/>
    <p:sldId id="963" r:id="rId35"/>
    <p:sldId id="919" r:id="rId36"/>
    <p:sldId id="910" r:id="rId37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EFCAC"/>
    <a:srgbClr val="CCFF66"/>
    <a:srgbClr val="CC0000"/>
    <a:srgbClr val="0033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 autoAdjust="0"/>
  </p:normalViewPr>
  <p:slideViewPr>
    <p:cSldViewPr>
      <p:cViewPr varScale="1">
        <p:scale>
          <a:sx n="133" d="100"/>
          <a:sy n="133" d="100"/>
        </p:scale>
        <p:origin x="-3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D7166-3E7E-430D-BB70-B264B171BCD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D7166-3E7E-430D-BB70-B264B171BCDD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35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5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64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2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97.pn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121.png"/><Relationship Id="rId1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nikhef.nl/~jo/ne" TargetMode="External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gif"/><Relationship Id="rId4" Type="http://schemas.openxmlformats.org/officeDocument/2006/relationships/image" Target="../media/image1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46.png"/><Relationship Id="rId5" Type="http://schemas.openxmlformats.org/officeDocument/2006/relationships/image" Target="../media/image45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Jo van den Brand</a:t>
            </a:r>
          </a:p>
          <a:p>
            <a:r>
              <a:rPr lang="en-US" sz="1800" b="0" i="1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www.nikhef.nl/~jo/ne</a:t>
            </a:r>
          </a:p>
          <a:p>
            <a:r>
              <a:rPr lang="en-US" sz="180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May 16, </a:t>
            </a:r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2011</a:t>
            </a: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 b="1" dirty="0" smtClean="0">
                <a:solidFill>
                  <a:srgbClr val="000099"/>
                </a:solidFill>
                <a:latin typeface="Arial Rounded MT Bold" pitchFamily="34" charset="0"/>
              </a:rPr>
              <a:t>Nuclear energy</a:t>
            </a:r>
            <a:endParaRPr lang="en-US" sz="4400" b="1" i="1" dirty="0">
              <a:solidFill>
                <a:srgbClr val="000099"/>
              </a:solidFill>
              <a:latin typeface="Arial Rounded MT Bold" pitchFamily="34" charset="0"/>
            </a:endParaRPr>
          </a:p>
          <a:p>
            <a:pPr algn="ctr" eaLnBrk="0" hangingPunct="0"/>
            <a:r>
              <a:rPr lang="en-US" sz="3200" b="1" i="1" dirty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FEW </a:t>
            </a:r>
            <a:r>
              <a:rPr lang="en-US" sz="3200" b="1" i="1" dirty="0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course</a:t>
            </a:r>
            <a:endParaRPr lang="en-US" sz="3200" b="1" i="1" dirty="0">
              <a:solidFill>
                <a:schemeClr val="hlin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7,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165934"/>
            <a:ext cx="2133600" cy="56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Heat transport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Maximum </a:t>
            </a:r>
            <a:r>
              <a:rPr lang="en-US" dirty="0" err="1" smtClean="0">
                <a:latin typeface="+mn-lt"/>
              </a:rPr>
              <a:t>koelwater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temperatuur</a:t>
            </a:r>
            <a:endParaRPr lang="en-US" dirty="0" smtClean="0">
              <a:latin typeface="+mn-lt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33400" y="2352436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Maximaal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temperatuurverschil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</a:t>
            </a:r>
            <a:r>
              <a:rPr lang="en-US" dirty="0" smtClean="0">
                <a:latin typeface="+mn-lt"/>
              </a:rPr>
              <a:t> </a:t>
            </a:r>
            <a:endParaRPr lang="en-US" sz="1600" dirty="0" smtClean="0"/>
          </a:p>
        </p:txBody>
      </p:sp>
      <p:sp>
        <p:nvSpPr>
          <p:cNvPr id="30" name="TextBox 17"/>
          <p:cNvSpPr txBox="1"/>
          <p:nvPr/>
        </p:nvSpPr>
        <p:spPr>
          <a:xfrm>
            <a:off x="533400" y="3505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Combineren</a:t>
            </a:r>
            <a:r>
              <a:rPr lang="en-US" dirty="0" smtClean="0">
                <a:latin typeface="+mn-lt"/>
              </a:rPr>
              <a:t> met</a:t>
            </a:r>
            <a:endParaRPr lang="en-US" sz="1600" dirty="0" smtClean="0"/>
          </a:p>
        </p:txBody>
      </p:sp>
      <p:sp>
        <p:nvSpPr>
          <p:cNvPr id="32" name="TextBox 17"/>
          <p:cNvSpPr txBox="1"/>
          <p:nvPr/>
        </p:nvSpPr>
        <p:spPr>
          <a:xfrm>
            <a:off x="533400" y="4648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vloeistof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gekoelde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reactoren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sz="1400" dirty="0" smtClean="0"/>
          </a:p>
        </p:txBody>
      </p:sp>
      <p:cxnSp>
        <p:nvCxnSpPr>
          <p:cNvPr id="33" name="Rechte verbindingslijn met pijl 32"/>
          <p:cNvCxnSpPr/>
          <p:nvPr/>
        </p:nvCxnSpPr>
        <p:spPr bwMode="auto">
          <a:xfrm>
            <a:off x="4267200" y="293608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kstvak 49"/>
          <p:cNvSpPr txBox="1"/>
          <p:nvPr/>
        </p:nvSpPr>
        <p:spPr>
          <a:xfrm>
            <a:off x="5431632" y="1924048"/>
            <a:ext cx="1981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Radiale </a:t>
            </a:r>
            <a:r>
              <a:rPr lang="nl-NL" sz="1400" dirty="0" err="1" smtClean="0">
                <a:latin typeface="+mn-lt"/>
              </a:rPr>
              <a:t>peaking</a:t>
            </a:r>
            <a:r>
              <a:rPr lang="nl-NL" sz="1400" dirty="0" smtClean="0">
                <a:latin typeface="+mn-lt"/>
              </a:rPr>
              <a:t> factor</a:t>
            </a:r>
          </a:p>
        </p:txBody>
      </p:sp>
      <p:sp>
        <p:nvSpPr>
          <p:cNvPr id="51" name="TextBox 17"/>
          <p:cNvSpPr txBox="1"/>
          <p:nvPr/>
        </p:nvSpPr>
        <p:spPr>
          <a:xfrm>
            <a:off x="533400" y="51054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koelwater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temperatuur</a:t>
            </a:r>
            <a:endParaRPr lang="en-US" sz="1400" dirty="0" smtClean="0"/>
          </a:p>
        </p:txBody>
      </p:sp>
      <p:sp>
        <p:nvSpPr>
          <p:cNvPr id="55" name="Tekstvak 54"/>
          <p:cNvSpPr txBox="1"/>
          <p:nvPr/>
        </p:nvSpPr>
        <p:spPr>
          <a:xfrm>
            <a:off x="6553200" y="4648200"/>
            <a:ext cx="2362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Maximum </a:t>
            </a:r>
            <a:r>
              <a:rPr lang="nl-NL" sz="1400" dirty="0" err="1" smtClean="0">
                <a:latin typeface="+mn-lt"/>
              </a:rPr>
              <a:t>fuel</a:t>
            </a:r>
            <a:r>
              <a:rPr lang="nl-NL" sz="1400" dirty="0" smtClean="0">
                <a:latin typeface="+mn-lt"/>
              </a:rPr>
              <a:t> temperatuur</a:t>
            </a:r>
          </a:p>
        </p:txBody>
      </p:sp>
      <p:cxnSp>
        <p:nvCxnSpPr>
          <p:cNvPr id="52" name="Rechte verbindingslijn met pijl 51"/>
          <p:cNvCxnSpPr/>
          <p:nvPr/>
        </p:nvCxnSpPr>
        <p:spPr bwMode="auto">
          <a:xfrm rot="5400000" flipH="1" flipV="1">
            <a:off x="5509420" y="1770060"/>
            <a:ext cx="30321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Rechte verbindingslijn met pijl 55"/>
          <p:cNvCxnSpPr/>
          <p:nvPr/>
        </p:nvCxnSpPr>
        <p:spPr bwMode="auto">
          <a:xfrm>
            <a:off x="4267200" y="41910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94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9824" y="3476624"/>
            <a:ext cx="2133600" cy="49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04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743200"/>
            <a:ext cx="3605212" cy="36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2416" y="2412208"/>
            <a:ext cx="3581400" cy="31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kstvak 40"/>
          <p:cNvSpPr txBox="1"/>
          <p:nvPr/>
        </p:nvSpPr>
        <p:spPr>
          <a:xfrm>
            <a:off x="5029200" y="3426023"/>
            <a:ext cx="26670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Hiervoor moeten we </a:t>
            </a:r>
            <a:r>
              <a:rPr lang="nl-NL" sz="1400" i="1" dirty="0" smtClean="0">
                <a:latin typeface="+mn-lt"/>
              </a:rPr>
              <a:t>T</a:t>
            </a:r>
            <a:r>
              <a:rPr lang="nl-NL" sz="1400" baseline="-25000" dirty="0" smtClean="0">
                <a:latin typeface="+mn-lt"/>
              </a:rPr>
              <a:t>c</a:t>
            </a:r>
            <a:r>
              <a:rPr lang="nl-NL" sz="1400" dirty="0" smtClean="0">
                <a:latin typeface="+mn-lt"/>
              </a:rPr>
              <a:t> weten!</a:t>
            </a:r>
          </a:p>
        </p:txBody>
      </p:sp>
      <p:cxnSp>
        <p:nvCxnSpPr>
          <p:cNvPr id="42" name="Rechte verbindingslijn met pijl 41"/>
          <p:cNvCxnSpPr/>
          <p:nvPr/>
        </p:nvCxnSpPr>
        <p:spPr bwMode="auto">
          <a:xfrm rot="5400000" flipH="1" flipV="1">
            <a:off x="5106988" y="3272035"/>
            <a:ext cx="30321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8" name="Groep 27"/>
          <p:cNvGrpSpPr/>
          <p:nvPr/>
        </p:nvGrpSpPr>
        <p:grpSpPr>
          <a:xfrm>
            <a:off x="5029200" y="3924304"/>
            <a:ext cx="3200400" cy="533400"/>
            <a:chOff x="5029200" y="3924304"/>
            <a:chExt cx="3200400" cy="533400"/>
          </a:xfrm>
        </p:grpSpPr>
        <p:sp>
          <p:nvSpPr>
            <p:cNvPr id="63" name="Rounded Rectangle 27"/>
            <p:cNvSpPr/>
            <p:nvPr/>
          </p:nvSpPr>
          <p:spPr bwMode="auto">
            <a:xfrm>
              <a:off x="5029200" y="3924304"/>
              <a:ext cx="32004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6045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05400" y="3962400"/>
              <a:ext cx="3009900" cy="494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ep 28"/>
          <p:cNvGrpSpPr/>
          <p:nvPr/>
        </p:nvGrpSpPr>
        <p:grpSpPr>
          <a:xfrm>
            <a:off x="4648200" y="4953000"/>
            <a:ext cx="2286000" cy="685800"/>
            <a:chOff x="4648200" y="4876800"/>
            <a:chExt cx="2286000" cy="685800"/>
          </a:xfrm>
        </p:grpSpPr>
        <p:sp>
          <p:nvSpPr>
            <p:cNvPr id="65" name="Rounded Rectangle 27"/>
            <p:cNvSpPr/>
            <p:nvPr/>
          </p:nvSpPr>
          <p:spPr bwMode="auto">
            <a:xfrm>
              <a:off x="4648200" y="4876800"/>
              <a:ext cx="2286000" cy="685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6045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4400" y="4931568"/>
              <a:ext cx="2152650" cy="574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TextBox 17"/>
          <p:cNvSpPr txBox="1"/>
          <p:nvPr/>
        </p:nvSpPr>
        <p:spPr>
          <a:xfrm>
            <a:off x="533400" y="58790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Thermische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weerstand</a:t>
            </a:r>
            <a:r>
              <a:rPr lang="en-US" dirty="0" smtClean="0">
                <a:latin typeface="+mn-lt"/>
              </a:rPr>
              <a:t>                     </a:t>
            </a:r>
            <a:r>
              <a:rPr lang="en-US" dirty="0" err="1" smtClean="0">
                <a:latin typeface="+mn-lt"/>
              </a:rPr>
              <a:t>gebruikt</a:t>
            </a:r>
            <a:r>
              <a:rPr lang="en-US" dirty="0" smtClean="0">
                <a:latin typeface="+mn-lt"/>
              </a:rPr>
              <a:t>       </a:t>
            </a:r>
            <a:r>
              <a:rPr lang="en-US" dirty="0" err="1" smtClean="0">
                <a:latin typeface="+mn-lt"/>
              </a:rPr>
              <a:t>gemiddeld</a:t>
            </a:r>
            <a:r>
              <a:rPr lang="en-US" dirty="0" smtClean="0">
                <a:latin typeface="+mn-lt"/>
              </a:rPr>
              <a:t> over fuel rod</a:t>
            </a:r>
          </a:p>
        </p:txBody>
      </p:sp>
      <p:sp>
        <p:nvSpPr>
          <p:cNvPr id="46" name="TextBox 17"/>
          <p:cNvSpPr txBox="1"/>
          <p:nvPr/>
        </p:nvSpPr>
        <p:spPr>
          <a:xfrm>
            <a:off x="533400" y="6260068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Hoogste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temperatuur</a:t>
            </a:r>
            <a:r>
              <a:rPr lang="en-US" dirty="0" smtClean="0">
                <a:latin typeface="+mn-lt"/>
              </a:rPr>
              <a:t> in fuel rod (center line) </a:t>
            </a:r>
            <a:r>
              <a:rPr lang="en-US" dirty="0" err="1" smtClean="0">
                <a:latin typeface="+mn-lt"/>
              </a:rPr>
              <a:t>geeft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limiet</a:t>
            </a:r>
            <a:r>
              <a:rPr lang="en-US" dirty="0" smtClean="0">
                <a:latin typeface="+mn-lt"/>
              </a:rPr>
              <a:t> op linear heat rate</a:t>
            </a:r>
          </a:p>
        </p:txBody>
      </p:sp>
      <p:pic>
        <p:nvPicPr>
          <p:cNvPr id="3604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31320" y="5965032"/>
            <a:ext cx="1185862" cy="25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045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8736" y="5953416"/>
            <a:ext cx="304800" cy="28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5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6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0" grpId="0"/>
      <p:bldP spid="32" grpId="0"/>
      <p:bldP spid="50" grpId="0" animBg="1"/>
      <p:bldP spid="51" grpId="0"/>
      <p:bldP spid="55" grpId="0" animBg="1"/>
      <p:bldP spid="41" grpId="0" animBg="1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</a:rPr>
              <a:t>Voorbeeld</a:t>
            </a:r>
            <a:r>
              <a:rPr lang="en-GB" i="1" kern="1200" dirty="0" smtClean="0">
                <a:solidFill>
                  <a:srgbClr val="000099"/>
                </a:solidFill>
              </a:rPr>
              <a:t>: PWR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Specificaties</a:t>
            </a:r>
            <a:endParaRPr lang="en-US" dirty="0" smtClean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2743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bepaalt</a:t>
            </a:r>
            <a:endParaRPr lang="en-US" sz="1600" dirty="0" smtClean="0"/>
          </a:p>
        </p:txBody>
      </p:sp>
      <p:sp>
        <p:nvSpPr>
          <p:cNvPr id="32" name="TextBox 17"/>
          <p:cNvSpPr txBox="1"/>
          <p:nvPr/>
        </p:nvSpPr>
        <p:spPr>
          <a:xfrm>
            <a:off x="533400" y="43434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Fuel radius:</a:t>
            </a:r>
            <a:endParaRPr lang="en-US" sz="1400" dirty="0" smtClean="0"/>
          </a:p>
        </p:txBody>
      </p:sp>
      <p:cxnSp>
        <p:nvCxnSpPr>
          <p:cNvPr id="33" name="Rechte verbindingslijn met pijl 32"/>
          <p:cNvCxnSpPr/>
          <p:nvPr/>
        </p:nvCxnSpPr>
        <p:spPr bwMode="auto">
          <a:xfrm rot="10800000">
            <a:off x="6084096" y="1495424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TextBox 17"/>
          <p:cNvSpPr txBox="1"/>
          <p:nvPr/>
        </p:nvSpPr>
        <p:spPr>
          <a:xfrm>
            <a:off x="533400" y="4876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Lattice (</a:t>
            </a:r>
            <a:r>
              <a:rPr lang="en-US" dirty="0" err="1" smtClean="0">
                <a:latin typeface="+mn-lt"/>
              </a:rPr>
              <a:t>vierkant</a:t>
            </a:r>
            <a:r>
              <a:rPr lang="en-US" dirty="0" smtClean="0">
                <a:latin typeface="+mn-lt"/>
              </a:rPr>
              <a:t>) pitch:</a:t>
            </a:r>
            <a:endParaRPr lang="en-US" sz="1400" dirty="0" smtClean="0"/>
          </a:p>
        </p:txBody>
      </p:sp>
      <p:cxnSp>
        <p:nvCxnSpPr>
          <p:cNvPr id="56" name="Rechte verbindingslijn met pijl 55"/>
          <p:cNvCxnSpPr/>
          <p:nvPr/>
        </p:nvCxnSpPr>
        <p:spPr bwMode="auto">
          <a:xfrm>
            <a:off x="2590800" y="16764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kstvak 40"/>
          <p:cNvSpPr txBox="1"/>
          <p:nvPr/>
        </p:nvSpPr>
        <p:spPr>
          <a:xfrm>
            <a:off x="6705600" y="1238248"/>
            <a:ext cx="2057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Energiemaatschappij</a:t>
            </a:r>
          </a:p>
        </p:txBody>
      </p:sp>
      <p:sp>
        <p:nvSpPr>
          <p:cNvPr id="45" name="TextBox 17"/>
          <p:cNvSpPr txBox="1"/>
          <p:nvPr/>
        </p:nvSpPr>
        <p:spPr>
          <a:xfrm>
            <a:off x="533400" y="55626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Core volume:</a:t>
            </a:r>
          </a:p>
        </p:txBody>
      </p:sp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4696" y="1447800"/>
            <a:ext cx="271649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kstvak 54"/>
          <p:cNvSpPr txBox="1"/>
          <p:nvPr/>
        </p:nvSpPr>
        <p:spPr>
          <a:xfrm>
            <a:off x="1371600" y="1600200"/>
            <a:ext cx="13716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Reactorfysica</a:t>
            </a:r>
          </a:p>
        </p:txBody>
      </p:sp>
      <p:cxnSp>
        <p:nvCxnSpPr>
          <p:cNvPr id="31" name="Rechte verbindingslijn met pijl 30"/>
          <p:cNvCxnSpPr/>
          <p:nvPr/>
        </p:nvCxnSpPr>
        <p:spPr bwMode="auto">
          <a:xfrm rot="10800000">
            <a:off x="6096000" y="1866303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kstvak 33"/>
          <p:cNvSpPr txBox="1"/>
          <p:nvPr/>
        </p:nvSpPr>
        <p:spPr>
          <a:xfrm>
            <a:off x="6717504" y="1609127"/>
            <a:ext cx="205740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Thermische geleiding en </a:t>
            </a:r>
            <a:r>
              <a:rPr lang="nl-NL" sz="1400" dirty="0" err="1" smtClean="0">
                <a:latin typeface="+mn-lt"/>
              </a:rPr>
              <a:t>smelt-temperatuur</a:t>
            </a:r>
            <a:endParaRPr lang="nl-NL" sz="1400" dirty="0" smtClean="0">
              <a:latin typeface="+mn-lt"/>
            </a:endParaRPr>
          </a:p>
        </p:txBody>
      </p:sp>
      <p:cxnSp>
        <p:nvCxnSpPr>
          <p:cNvPr id="35" name="Rechte verbindingslijn met pijl 34"/>
          <p:cNvCxnSpPr/>
          <p:nvPr/>
        </p:nvCxnSpPr>
        <p:spPr bwMode="auto">
          <a:xfrm>
            <a:off x="2590800" y="2047279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kstvak 35"/>
          <p:cNvSpPr txBox="1"/>
          <p:nvPr/>
        </p:nvSpPr>
        <p:spPr>
          <a:xfrm>
            <a:off x="1295400" y="1971079"/>
            <a:ext cx="14478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Voorkom koken</a:t>
            </a:r>
          </a:p>
        </p:txBody>
      </p:sp>
      <p:cxnSp>
        <p:nvCxnSpPr>
          <p:cNvPr id="37" name="Rechte verbindingslijn met pijl 36"/>
          <p:cNvCxnSpPr/>
          <p:nvPr/>
        </p:nvCxnSpPr>
        <p:spPr bwMode="auto">
          <a:xfrm rot="10800000">
            <a:off x="6096000" y="2246172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kstvak 37"/>
          <p:cNvSpPr txBox="1"/>
          <p:nvPr/>
        </p:nvSpPr>
        <p:spPr>
          <a:xfrm>
            <a:off x="6717504" y="2174732"/>
            <a:ext cx="2057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Thermodynamica</a:t>
            </a:r>
          </a:p>
        </p:txBody>
      </p:sp>
      <p:cxnSp>
        <p:nvCxnSpPr>
          <p:cNvPr id="39" name="Rechte verbindingslijn met pijl 38"/>
          <p:cNvCxnSpPr/>
          <p:nvPr/>
        </p:nvCxnSpPr>
        <p:spPr bwMode="auto">
          <a:xfrm>
            <a:off x="2590800" y="2416375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kstvak 42"/>
          <p:cNvSpPr txBox="1"/>
          <p:nvPr/>
        </p:nvSpPr>
        <p:spPr>
          <a:xfrm>
            <a:off x="1295400" y="2340175"/>
            <a:ext cx="14478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Voorkom koken</a:t>
            </a:r>
          </a:p>
        </p:txBody>
      </p:sp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895600"/>
            <a:ext cx="2405062" cy="129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1675" y="4307680"/>
            <a:ext cx="1914525" cy="46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Rechte verbindingslijn met pijl 46"/>
          <p:cNvCxnSpPr/>
          <p:nvPr/>
        </p:nvCxnSpPr>
        <p:spPr bwMode="auto">
          <a:xfrm>
            <a:off x="4038600" y="454898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0254" y="4324352"/>
            <a:ext cx="301454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41" y="4965118"/>
            <a:ext cx="2533648" cy="23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Rechte verbindingslijn met pijl 47"/>
          <p:cNvCxnSpPr/>
          <p:nvPr/>
        </p:nvCxnSpPr>
        <p:spPr bwMode="auto">
          <a:xfrm>
            <a:off x="4038600" y="5403852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5222080"/>
            <a:ext cx="4038600" cy="33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0" y="5549646"/>
            <a:ext cx="2209800" cy="42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Rechte verbindingslijn met pijl 52"/>
          <p:cNvCxnSpPr/>
          <p:nvPr/>
        </p:nvCxnSpPr>
        <p:spPr bwMode="auto">
          <a:xfrm rot="-5400000">
            <a:off x="2666206" y="6320829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7" name="Groep 56"/>
          <p:cNvGrpSpPr/>
          <p:nvPr/>
        </p:nvGrpSpPr>
        <p:grpSpPr>
          <a:xfrm>
            <a:off x="1981200" y="6397823"/>
            <a:ext cx="1066800" cy="307777"/>
            <a:chOff x="1752600" y="6400800"/>
            <a:chExt cx="1066800" cy="307777"/>
          </a:xfrm>
        </p:grpSpPr>
        <p:sp>
          <p:nvSpPr>
            <p:cNvPr id="54" name="Tekstvak 53"/>
            <p:cNvSpPr txBox="1"/>
            <p:nvPr/>
          </p:nvSpPr>
          <p:spPr>
            <a:xfrm>
              <a:off x="1752600" y="6400800"/>
              <a:ext cx="10668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endParaRPr lang="nl-NL" sz="1400" dirty="0" smtClean="0">
                <a:latin typeface="+mn-lt"/>
              </a:endParaRPr>
            </a:p>
          </p:txBody>
        </p:sp>
        <p:pic>
          <p:nvPicPr>
            <p:cNvPr id="361480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28800" y="6434136"/>
              <a:ext cx="885825" cy="23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9" name="Rechteraccolade 58"/>
          <p:cNvSpPr/>
          <p:nvPr/>
        </p:nvSpPr>
        <p:spPr bwMode="auto">
          <a:xfrm rot="5400000">
            <a:off x="3734992" y="5713808"/>
            <a:ext cx="226216" cy="6858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6148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0" y="6324600"/>
            <a:ext cx="771525" cy="19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82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400" y="6541248"/>
            <a:ext cx="762000" cy="17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Rechte verbindingslijn met pijl 59"/>
          <p:cNvCxnSpPr/>
          <p:nvPr/>
        </p:nvCxnSpPr>
        <p:spPr bwMode="auto">
          <a:xfrm>
            <a:off x="4391024" y="5775324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61483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60152" y="5664992"/>
            <a:ext cx="406044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6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6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6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6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36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36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36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2" grpId="0"/>
      <p:bldP spid="51" grpId="0"/>
      <p:bldP spid="41" grpId="0" animBg="1"/>
      <p:bldP spid="45" grpId="0"/>
      <p:bldP spid="55" grpId="0" animBg="1"/>
      <p:bldP spid="34" grpId="0" animBg="1"/>
      <p:bldP spid="36" grpId="0" animBg="1"/>
      <p:bldP spid="38" grpId="0" animBg="1"/>
      <p:bldP spid="43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028519"/>
            <a:ext cx="1828800" cy="48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</a:rPr>
              <a:t>Voorbeeld</a:t>
            </a:r>
            <a:r>
              <a:rPr lang="en-GB" i="1" kern="1200" dirty="0" smtClean="0">
                <a:solidFill>
                  <a:srgbClr val="000099"/>
                </a:solidFill>
              </a:rPr>
              <a:t>: PWR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Specificaties</a:t>
            </a:r>
            <a:endParaRPr lang="en-US" dirty="0" smtClean="0">
              <a:latin typeface="+mn-lt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270272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+mn-lt"/>
              </a:rPr>
              <a:t>H/D = 1</a:t>
            </a:r>
            <a:r>
              <a:rPr lang="en-US" dirty="0" smtClean="0">
                <a:latin typeface="+mn-lt"/>
              </a:rPr>
              <a:t>:</a:t>
            </a:r>
            <a:endParaRPr lang="en-US" sz="1400" dirty="0" smtClean="0"/>
          </a:p>
        </p:txBody>
      </p:sp>
      <p:sp>
        <p:nvSpPr>
          <p:cNvPr id="51" name="TextBox 17"/>
          <p:cNvSpPr txBox="1"/>
          <p:nvPr/>
        </p:nvSpPr>
        <p:spPr>
          <a:xfrm>
            <a:off x="533400" y="31358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Vermogensdichtheid</a:t>
            </a:r>
            <a:r>
              <a:rPr lang="en-US" dirty="0" smtClean="0">
                <a:latin typeface="+mn-lt"/>
              </a:rPr>
              <a:t>:</a:t>
            </a:r>
            <a:endParaRPr lang="en-US" sz="1400" dirty="0" smtClean="0"/>
          </a:p>
        </p:txBody>
      </p:sp>
      <p:sp>
        <p:nvSpPr>
          <p:cNvPr id="45" name="TextBox 17"/>
          <p:cNvSpPr txBox="1"/>
          <p:nvPr/>
        </p:nvSpPr>
        <p:spPr>
          <a:xfrm>
            <a:off x="533400" y="5867400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Overige</a:t>
            </a:r>
            <a:r>
              <a:rPr lang="en-US" dirty="0" smtClean="0">
                <a:latin typeface="+mn-lt"/>
              </a:rPr>
              <a:t> parameters: </a:t>
            </a:r>
            <a:r>
              <a:rPr lang="en-US" dirty="0" err="1" smtClean="0">
                <a:latin typeface="+mn-lt"/>
              </a:rPr>
              <a:t>verrijkingsfactor</a:t>
            </a:r>
            <a:r>
              <a:rPr lang="en-US" dirty="0" smtClean="0">
                <a:latin typeface="+mn-lt"/>
              </a:rPr>
              <a:t>, control </a:t>
            </a:r>
            <a:r>
              <a:rPr lang="en-US" dirty="0" err="1" smtClean="0">
                <a:latin typeface="+mn-lt"/>
              </a:rPr>
              <a:t>poisson</a:t>
            </a:r>
            <a:r>
              <a:rPr lang="en-US" dirty="0" smtClean="0">
                <a:latin typeface="+mn-lt"/>
              </a:rPr>
              <a:t>, control rods (die </a:t>
            </a:r>
            <a:r>
              <a:rPr lang="en-US" dirty="0" err="1" smtClean="0">
                <a:latin typeface="+mn-lt"/>
              </a:rPr>
              <a:t>nemen</a:t>
            </a:r>
            <a:r>
              <a:rPr lang="en-US" dirty="0" smtClean="0">
                <a:latin typeface="+mn-lt"/>
              </a:rPr>
              <a:t> volume in).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iteratief</a:t>
            </a:r>
            <a:r>
              <a:rPr lang="en-US" dirty="0" smtClean="0">
                <a:latin typeface="+mn-lt"/>
              </a:rPr>
              <a:t> engineering </a:t>
            </a:r>
            <a:r>
              <a:rPr lang="en-US" dirty="0" err="1" smtClean="0">
                <a:latin typeface="+mn-lt"/>
              </a:rPr>
              <a:t>proces</a:t>
            </a:r>
            <a:r>
              <a:rPr lang="en-US" dirty="0" smtClean="0">
                <a:latin typeface="+mn-lt"/>
              </a:rPr>
              <a:t>.</a:t>
            </a:r>
          </a:p>
        </p:txBody>
      </p:sp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447800"/>
            <a:ext cx="271649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Rechte verbindingslijn met pijl 47"/>
          <p:cNvCxnSpPr/>
          <p:nvPr/>
        </p:nvCxnSpPr>
        <p:spPr bwMode="auto">
          <a:xfrm>
            <a:off x="3429000" y="28956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Rechte verbindingslijn met pijl 52"/>
          <p:cNvCxnSpPr/>
          <p:nvPr/>
        </p:nvCxnSpPr>
        <p:spPr bwMode="auto">
          <a:xfrm rot="-5400000">
            <a:off x="3429794" y="5409406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kstvak 53"/>
          <p:cNvSpPr txBox="1"/>
          <p:nvPr/>
        </p:nvSpPr>
        <p:spPr>
          <a:xfrm>
            <a:off x="1295400" y="5209401"/>
            <a:ext cx="22860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+mn-lt"/>
              </a:rPr>
              <a:t>Dichtheid (300 </a:t>
            </a:r>
            <a:r>
              <a:rPr lang="nl-NL" sz="1200" baseline="30000" dirty="0" err="1" smtClean="0">
                <a:latin typeface="+mn-lt"/>
              </a:rPr>
              <a:t>o</a:t>
            </a:r>
            <a:r>
              <a:rPr lang="nl-NL" sz="1200" dirty="0" err="1" smtClean="0">
                <a:latin typeface="+mn-lt"/>
              </a:rPr>
              <a:t>C</a:t>
            </a:r>
            <a:r>
              <a:rPr lang="nl-NL" sz="1200" dirty="0" smtClean="0">
                <a:latin typeface="+mn-lt"/>
              </a:rPr>
              <a:t>: 0.676 g/ml)</a:t>
            </a:r>
          </a:p>
        </p:txBody>
      </p:sp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4968" y="2728912"/>
            <a:ext cx="14791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1371601"/>
            <a:ext cx="2123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4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1952" y="2776536"/>
            <a:ext cx="4876800" cy="2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5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3193255"/>
            <a:ext cx="5791200" cy="2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17"/>
          <p:cNvSpPr txBox="1"/>
          <p:nvPr/>
        </p:nvSpPr>
        <p:spPr>
          <a:xfrm>
            <a:off x="533400" y="3559732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# </a:t>
            </a:r>
            <a:r>
              <a:rPr lang="en-US" dirty="0" err="1" smtClean="0">
                <a:latin typeface="+mn-lt"/>
              </a:rPr>
              <a:t>brandstofelementen</a:t>
            </a:r>
            <a:r>
              <a:rPr lang="en-US" dirty="0" smtClean="0">
                <a:latin typeface="+mn-lt"/>
              </a:rPr>
              <a:t>:</a:t>
            </a:r>
            <a:endParaRPr lang="en-US" sz="1400" dirty="0" smtClean="0"/>
          </a:p>
        </p:txBody>
      </p:sp>
      <p:pic>
        <p:nvPicPr>
          <p:cNvPr id="36250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3505200"/>
            <a:ext cx="355814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17"/>
          <p:cNvSpPr txBox="1"/>
          <p:nvPr/>
        </p:nvSpPr>
        <p:spPr>
          <a:xfrm>
            <a:off x="533400" y="40502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Vloeistofdebiet</a:t>
            </a:r>
            <a:r>
              <a:rPr lang="en-US" dirty="0" smtClean="0">
                <a:latin typeface="+mn-lt"/>
              </a:rPr>
              <a:t>:</a:t>
            </a:r>
            <a:endParaRPr lang="en-US" sz="1400" dirty="0" smtClean="0"/>
          </a:p>
        </p:txBody>
      </p:sp>
      <p:cxnSp>
        <p:nvCxnSpPr>
          <p:cNvPr id="57" name="Rechte verbindingslijn met pijl 56"/>
          <p:cNvCxnSpPr/>
          <p:nvPr/>
        </p:nvCxnSpPr>
        <p:spPr bwMode="auto">
          <a:xfrm>
            <a:off x="4169568" y="426244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6250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8712" y="4064792"/>
            <a:ext cx="35064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17"/>
          <p:cNvSpPr txBox="1"/>
          <p:nvPr/>
        </p:nvSpPr>
        <p:spPr>
          <a:xfrm>
            <a:off x="533400" y="47360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Snelheid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koelvloeistof</a:t>
            </a:r>
            <a:r>
              <a:rPr lang="en-US" dirty="0" smtClean="0">
                <a:latin typeface="+mn-lt"/>
              </a:rPr>
              <a:t>:</a:t>
            </a:r>
            <a:endParaRPr lang="en-US" sz="1400" dirty="0" smtClean="0"/>
          </a:p>
        </p:txBody>
      </p:sp>
      <p:pic>
        <p:nvPicPr>
          <p:cNvPr id="362503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71800" y="4800600"/>
            <a:ext cx="1285875" cy="27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504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52675" y="5637218"/>
            <a:ext cx="1685925" cy="20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" name="Rechte verbindingslijn met pijl 60"/>
          <p:cNvCxnSpPr/>
          <p:nvPr/>
        </p:nvCxnSpPr>
        <p:spPr bwMode="auto">
          <a:xfrm>
            <a:off x="4724400" y="5408612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62505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6400" y="5181599"/>
            <a:ext cx="3637192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6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6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6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6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51" grpId="0"/>
      <p:bldP spid="45" grpId="0"/>
      <p:bldP spid="54" grpId="0" animBg="1"/>
      <p:bldP spid="46" grpId="0"/>
      <p:bldP spid="50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</a:rPr>
              <a:t>Thermische</a:t>
            </a:r>
            <a:r>
              <a:rPr lang="en-GB" i="1" kern="1200" dirty="0" smtClean="0">
                <a:solidFill>
                  <a:srgbClr val="000099"/>
                </a:solidFill>
              </a:rPr>
              <a:t> transients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Steady state </a:t>
            </a:r>
            <a:r>
              <a:rPr lang="en-US" dirty="0" err="1" smtClean="0">
                <a:latin typeface="+mn-lt"/>
              </a:rPr>
              <a:t>condities</a:t>
            </a:r>
            <a:endParaRPr lang="en-US" dirty="0" smtClean="0">
              <a:latin typeface="+mn-lt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21452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Combineer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beide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situaties</a:t>
            </a:r>
            <a:r>
              <a:rPr lang="en-US" dirty="0" smtClean="0">
                <a:latin typeface="+mn-lt"/>
              </a:rPr>
              <a:t> in </a:t>
            </a:r>
            <a:r>
              <a:rPr lang="en-US" i="1" dirty="0" smtClean="0">
                <a:latin typeface="+mn-lt"/>
              </a:rPr>
              <a:t>lumped-parameter model</a:t>
            </a:r>
            <a:endParaRPr lang="en-US" sz="1400" dirty="0" smtClean="0"/>
          </a:p>
        </p:txBody>
      </p:sp>
      <p:sp>
        <p:nvSpPr>
          <p:cNvPr id="54" name="Tekstvak 53"/>
          <p:cNvSpPr txBox="1"/>
          <p:nvPr/>
        </p:nvSpPr>
        <p:spPr>
          <a:xfrm>
            <a:off x="3886200" y="3200400"/>
            <a:ext cx="14478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+mn-lt"/>
              </a:rPr>
              <a:t>= 0 in </a:t>
            </a:r>
            <a:r>
              <a:rPr lang="nl-NL" sz="1200" dirty="0" err="1" smtClean="0">
                <a:latin typeface="+mn-lt"/>
              </a:rPr>
              <a:t>steady</a:t>
            </a:r>
            <a:r>
              <a:rPr lang="nl-NL" sz="1200" dirty="0" smtClean="0">
                <a:latin typeface="+mn-lt"/>
              </a:rPr>
              <a:t> state</a:t>
            </a:r>
          </a:p>
        </p:txBody>
      </p:sp>
      <p:sp>
        <p:nvSpPr>
          <p:cNvPr id="46" name="TextBox 17"/>
          <p:cNvSpPr txBox="1"/>
          <p:nvPr/>
        </p:nvSpPr>
        <p:spPr>
          <a:xfrm>
            <a:off x="533400" y="3559732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Schrijf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endParaRPr lang="en-US" sz="1400" dirty="0" smtClean="0"/>
          </a:p>
        </p:txBody>
      </p:sp>
      <p:sp>
        <p:nvSpPr>
          <p:cNvPr id="58" name="TextBox 17"/>
          <p:cNvSpPr txBox="1"/>
          <p:nvPr/>
        </p:nvSpPr>
        <p:spPr>
          <a:xfrm>
            <a:off x="533400" y="47360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Voorbeeld</a:t>
            </a:r>
            <a:r>
              <a:rPr lang="en-US" dirty="0" smtClean="0">
                <a:latin typeface="+mn-lt"/>
              </a:rPr>
              <a:t>: reactor shutdown</a:t>
            </a:r>
            <a:endParaRPr lang="en-US" sz="1400" dirty="0" smtClean="0"/>
          </a:p>
        </p:txBody>
      </p:sp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2275" y="1287454"/>
            <a:ext cx="1609725" cy="27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17"/>
          <p:cNvSpPr txBox="1"/>
          <p:nvPr/>
        </p:nvSpPr>
        <p:spPr>
          <a:xfrm>
            <a:off x="533400" y="1657116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Uitval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koelinstallatie</a:t>
            </a:r>
            <a:endParaRPr lang="en-US" dirty="0" smtClean="0">
              <a:latin typeface="+mn-lt"/>
            </a:endParaRPr>
          </a:p>
        </p:txBody>
      </p:sp>
      <p:pic>
        <p:nvPicPr>
          <p:cNvPr id="363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600200"/>
            <a:ext cx="1981200" cy="51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514600"/>
            <a:ext cx="3505200" cy="50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hteraccolade 30"/>
          <p:cNvSpPr/>
          <p:nvPr/>
        </p:nvSpPr>
        <p:spPr bwMode="auto">
          <a:xfrm rot="5400000">
            <a:off x="5008960" y="2768200"/>
            <a:ext cx="226216" cy="6858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3" name="Ovaal 32"/>
          <p:cNvSpPr/>
          <p:nvPr/>
        </p:nvSpPr>
        <p:spPr bwMode="auto">
          <a:xfrm>
            <a:off x="6226968" y="2438400"/>
            <a:ext cx="3810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6172200" y="3200400"/>
            <a:ext cx="17526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+mn-lt"/>
              </a:rPr>
              <a:t>= 0 indien geen koeling</a:t>
            </a:r>
          </a:p>
        </p:txBody>
      </p:sp>
      <p:pic>
        <p:nvPicPr>
          <p:cNvPr id="3635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1" y="3510535"/>
            <a:ext cx="3581400" cy="54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hteraccolade 34"/>
          <p:cNvSpPr/>
          <p:nvPr/>
        </p:nvSpPr>
        <p:spPr bwMode="auto">
          <a:xfrm rot="5400000">
            <a:off x="3027760" y="3742136"/>
            <a:ext cx="238120" cy="812008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1828800" y="4295001"/>
            <a:ext cx="17526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 smtClean="0">
                <a:latin typeface="+mn-lt"/>
              </a:rPr>
              <a:t>Adiabatic</a:t>
            </a:r>
            <a:r>
              <a:rPr lang="nl-NL" sz="1200" dirty="0" smtClean="0">
                <a:latin typeface="+mn-lt"/>
              </a:rPr>
              <a:t> </a:t>
            </a:r>
            <a:r>
              <a:rPr lang="nl-NL" sz="1200" dirty="0" err="1" smtClean="0">
                <a:latin typeface="+mn-lt"/>
              </a:rPr>
              <a:t>heatup</a:t>
            </a:r>
            <a:r>
              <a:rPr lang="nl-NL" sz="1200" dirty="0" smtClean="0">
                <a:latin typeface="+mn-lt"/>
              </a:rPr>
              <a:t> </a:t>
            </a:r>
            <a:r>
              <a:rPr lang="nl-NL" sz="1200" dirty="0" err="1" smtClean="0">
                <a:latin typeface="+mn-lt"/>
              </a:rPr>
              <a:t>rate</a:t>
            </a:r>
            <a:endParaRPr lang="nl-NL" sz="1200" dirty="0" smtClean="0">
              <a:latin typeface="+mn-lt"/>
            </a:endParaRPr>
          </a:p>
        </p:txBody>
      </p:sp>
      <p:sp>
        <p:nvSpPr>
          <p:cNvPr id="37" name="Ovaal 36"/>
          <p:cNvSpPr/>
          <p:nvPr/>
        </p:nvSpPr>
        <p:spPr bwMode="auto">
          <a:xfrm>
            <a:off x="3719512" y="3471864"/>
            <a:ext cx="3810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3962400" y="4295001"/>
            <a:ext cx="22098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+mn-lt"/>
              </a:rPr>
              <a:t>Core </a:t>
            </a:r>
            <a:r>
              <a:rPr lang="nl-NL" sz="1200" dirty="0" err="1" smtClean="0">
                <a:latin typeface="+mn-lt"/>
              </a:rPr>
              <a:t>thermal</a:t>
            </a:r>
            <a:r>
              <a:rPr lang="nl-NL" sz="1200" dirty="0" smtClean="0">
                <a:latin typeface="+mn-lt"/>
              </a:rPr>
              <a:t> time constant</a:t>
            </a:r>
          </a:p>
        </p:txBody>
      </p:sp>
      <p:pic>
        <p:nvPicPr>
          <p:cNvPr id="3635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4089" y="4324818"/>
            <a:ext cx="914400" cy="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kstvak 40"/>
          <p:cNvSpPr txBox="1"/>
          <p:nvPr/>
        </p:nvSpPr>
        <p:spPr>
          <a:xfrm>
            <a:off x="6019800" y="4599801"/>
            <a:ext cx="266700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+mn-lt"/>
              </a:rPr>
              <a:t>Tijd nodig voor warmteoverdracht van </a:t>
            </a:r>
            <a:r>
              <a:rPr lang="nl-NL" sz="1200" dirty="0" err="1" smtClean="0">
                <a:latin typeface="+mn-lt"/>
              </a:rPr>
              <a:t>fuel</a:t>
            </a:r>
            <a:r>
              <a:rPr lang="nl-NL" sz="1200" dirty="0" smtClean="0">
                <a:latin typeface="+mn-lt"/>
              </a:rPr>
              <a:t> naar koelmiddel (paar secs)</a:t>
            </a:r>
          </a:p>
        </p:txBody>
      </p:sp>
      <p:pic>
        <p:nvPicPr>
          <p:cNvPr id="3635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5105400"/>
            <a:ext cx="3276600" cy="50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17"/>
          <p:cNvSpPr txBox="1"/>
          <p:nvPr/>
        </p:nvSpPr>
        <p:spPr>
          <a:xfrm>
            <a:off x="533400" y="56504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Randvoorwaarde</a:t>
            </a:r>
            <a:endParaRPr lang="en-US" sz="1400" dirty="0" smtClean="0"/>
          </a:p>
        </p:txBody>
      </p:sp>
      <p:grpSp>
        <p:nvGrpSpPr>
          <p:cNvPr id="47" name="Groep 46"/>
          <p:cNvGrpSpPr/>
          <p:nvPr/>
        </p:nvGrpSpPr>
        <p:grpSpPr>
          <a:xfrm>
            <a:off x="2514600" y="5703096"/>
            <a:ext cx="1757362" cy="294262"/>
            <a:chOff x="2514600" y="5703096"/>
            <a:chExt cx="1757362" cy="294262"/>
          </a:xfrm>
        </p:grpSpPr>
        <p:pic>
          <p:nvPicPr>
            <p:cNvPr id="363528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14600" y="5715000"/>
              <a:ext cx="1757362" cy="28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hthoek 43"/>
            <p:cNvSpPr/>
            <p:nvPr/>
          </p:nvSpPr>
          <p:spPr bwMode="auto">
            <a:xfrm>
              <a:off x="2728912" y="5703096"/>
              <a:ext cx="152400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49" name="Rechteraccolade 48"/>
          <p:cNvSpPr/>
          <p:nvPr/>
        </p:nvSpPr>
        <p:spPr bwMode="auto">
          <a:xfrm>
            <a:off x="4495800" y="5181600"/>
            <a:ext cx="238120" cy="812008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6352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3001" y="5431633"/>
            <a:ext cx="2667000" cy="34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6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6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63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63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54" grpId="0" animBg="1"/>
      <p:bldP spid="46" grpId="0"/>
      <p:bldP spid="58" grpId="0"/>
      <p:bldP spid="28" grpId="0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Lange </a:t>
            </a:r>
            <a:r>
              <a:rPr lang="en-GB" i="1" kern="1200" dirty="0" err="1" smtClean="0">
                <a:solidFill>
                  <a:srgbClr val="000099"/>
                </a:solidFill>
              </a:rPr>
              <a:t>termijn</a:t>
            </a:r>
            <a:r>
              <a:rPr lang="en-GB" i="1" kern="1200" dirty="0" smtClean="0">
                <a:solidFill>
                  <a:srgbClr val="000099"/>
                </a:solidFill>
              </a:rPr>
              <a:t> core </a:t>
            </a:r>
            <a:r>
              <a:rPr lang="en-GB" i="1" kern="1200" dirty="0" err="1" smtClean="0">
                <a:solidFill>
                  <a:srgbClr val="000099"/>
                </a:solidFill>
              </a:rPr>
              <a:t>gedrag</a:t>
            </a:r>
            <a:endParaRPr lang="en-US" i="1" kern="12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Lange </a:t>
            </a:r>
            <a:r>
              <a:rPr lang="en-GB" i="1" kern="1200" dirty="0" err="1" smtClean="0">
                <a:solidFill>
                  <a:srgbClr val="000099"/>
                </a:solidFill>
              </a:rPr>
              <a:t>termijn</a:t>
            </a:r>
            <a:r>
              <a:rPr lang="en-GB" i="1" kern="1200" dirty="0" smtClean="0">
                <a:solidFill>
                  <a:srgbClr val="000099"/>
                </a:solidFill>
              </a:rPr>
              <a:t> core </a:t>
            </a:r>
            <a:r>
              <a:rPr lang="en-GB" i="1" kern="1200" dirty="0" err="1" smtClean="0">
                <a:solidFill>
                  <a:srgbClr val="000099"/>
                </a:solidFill>
              </a:rPr>
              <a:t>gedrag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Lange </a:t>
            </a:r>
            <a:r>
              <a:rPr lang="en-US" dirty="0" err="1" smtClean="0">
                <a:latin typeface="+mn-lt"/>
              </a:rPr>
              <a:t>termijn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effecten</a:t>
            </a:r>
            <a:r>
              <a:rPr lang="en-US" dirty="0" smtClean="0">
                <a:latin typeface="+mn-lt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Opbouw</a:t>
            </a:r>
            <a:r>
              <a:rPr lang="en-US" sz="1600" dirty="0" smtClean="0">
                <a:latin typeface="+mn-lt"/>
              </a:rPr>
              <a:t> en </a:t>
            </a:r>
            <a:r>
              <a:rPr lang="en-US" sz="1600" dirty="0" err="1" smtClean="0">
                <a:latin typeface="+mn-lt"/>
              </a:rPr>
              <a:t>verval</a:t>
            </a:r>
            <a:r>
              <a:rPr lang="en-US" sz="1600" dirty="0" smtClean="0">
                <a:latin typeface="+mn-lt"/>
              </a:rPr>
              <a:t> van </a:t>
            </a:r>
            <a:r>
              <a:rPr lang="en-US" sz="1600" dirty="0" err="1" smtClean="0">
                <a:latin typeface="+mn-lt"/>
              </a:rPr>
              <a:t>radioactieve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splijtingsproducten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Depletie</a:t>
            </a:r>
            <a:r>
              <a:rPr lang="en-US" sz="1600" dirty="0" smtClean="0">
                <a:latin typeface="+mn-lt"/>
              </a:rPr>
              <a:t> van </a:t>
            </a:r>
            <a:r>
              <a:rPr lang="en-US" sz="1600" dirty="0" err="1" smtClean="0">
                <a:latin typeface="+mn-lt"/>
              </a:rPr>
              <a:t>brandstof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Opbouw</a:t>
            </a:r>
            <a:r>
              <a:rPr lang="en-US" sz="1600" dirty="0" smtClean="0">
                <a:latin typeface="+mn-lt"/>
              </a:rPr>
              <a:t> van </a:t>
            </a:r>
            <a:r>
              <a:rPr lang="en-US" sz="1600" dirty="0" err="1" smtClean="0">
                <a:latin typeface="+mn-lt"/>
              </a:rPr>
              <a:t>actiniden</a:t>
            </a:r>
            <a:r>
              <a:rPr lang="en-US" sz="1600" dirty="0" smtClean="0">
                <a:latin typeface="+mn-lt"/>
              </a:rPr>
              <a:t> (</a:t>
            </a:r>
            <a:r>
              <a:rPr lang="en-US" sz="1600" dirty="0" err="1" smtClean="0">
                <a:latin typeface="+mn-lt"/>
              </a:rPr>
              <a:t>veroorzaken</a:t>
            </a:r>
            <a:r>
              <a:rPr lang="en-US" sz="1600" dirty="0" smtClean="0">
                <a:latin typeface="+mn-lt"/>
              </a:rPr>
              <a:t> neutron capture) 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533400" y="23738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Vermenigvuldigingsfactor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neemt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af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tijd</a:t>
            </a:r>
            <a:endParaRPr lang="en-US" sz="1400" dirty="0" smtClean="0"/>
          </a:p>
        </p:txBody>
      </p:sp>
      <p:sp>
        <p:nvSpPr>
          <p:cNvPr id="46" name="TextBox 17"/>
          <p:cNvSpPr txBox="1"/>
          <p:nvPr/>
        </p:nvSpPr>
        <p:spPr>
          <a:xfrm>
            <a:off x="533400" y="3559732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Merk</a:t>
            </a:r>
            <a:r>
              <a:rPr lang="en-US" dirty="0" smtClean="0">
                <a:latin typeface="+mn-lt"/>
              </a:rPr>
              <a:t> op</a:t>
            </a:r>
            <a:endParaRPr lang="en-US" sz="1400" dirty="0" smtClean="0"/>
          </a:p>
        </p:txBody>
      </p:sp>
      <p:sp>
        <p:nvSpPr>
          <p:cNvPr id="42" name="TextBox 17"/>
          <p:cNvSpPr txBox="1"/>
          <p:nvPr/>
        </p:nvSpPr>
        <p:spPr>
          <a:xfrm>
            <a:off x="533400" y="5029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Fuel depletion</a:t>
            </a:r>
            <a:endParaRPr lang="en-US" sz="1400" dirty="0" smtClean="0"/>
          </a:p>
        </p:txBody>
      </p:sp>
      <p:sp>
        <p:nvSpPr>
          <p:cNvPr id="49" name="Rechteraccolade 48"/>
          <p:cNvSpPr/>
          <p:nvPr/>
        </p:nvSpPr>
        <p:spPr bwMode="auto">
          <a:xfrm>
            <a:off x="4038600" y="3581400"/>
            <a:ext cx="238120" cy="12192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0650" y="2438400"/>
            <a:ext cx="1428750" cy="27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ep 38"/>
          <p:cNvGrpSpPr/>
          <p:nvPr/>
        </p:nvGrpSpPr>
        <p:grpSpPr>
          <a:xfrm>
            <a:off x="3048000" y="2819400"/>
            <a:ext cx="3962400" cy="490538"/>
            <a:chOff x="3048000" y="2819400"/>
            <a:chExt cx="3962400" cy="490538"/>
          </a:xfrm>
        </p:grpSpPr>
        <p:sp>
          <p:nvSpPr>
            <p:cNvPr id="54" name="Tekstvak 53"/>
            <p:cNvSpPr txBox="1"/>
            <p:nvPr/>
          </p:nvSpPr>
          <p:spPr>
            <a:xfrm>
              <a:off x="3048000" y="2819400"/>
              <a:ext cx="3962400" cy="461665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200" dirty="0" err="1" smtClean="0">
                  <a:latin typeface="+mn-lt"/>
                </a:rPr>
                <a:t>Fuel</a:t>
              </a:r>
              <a:r>
                <a:rPr lang="nl-NL" sz="1200" dirty="0" smtClean="0">
                  <a:latin typeface="+mn-lt"/>
                </a:rPr>
                <a:t> </a:t>
              </a:r>
              <a:r>
                <a:rPr lang="nl-NL" sz="1200" dirty="0" err="1" smtClean="0">
                  <a:latin typeface="+mn-lt"/>
                </a:rPr>
                <a:t>burnup</a:t>
              </a:r>
              <a:r>
                <a:rPr lang="nl-NL" sz="1200" dirty="0" smtClean="0">
                  <a:latin typeface="+mn-lt"/>
                </a:rPr>
                <a:t> en </a:t>
              </a:r>
              <a:r>
                <a:rPr lang="nl-NL" sz="1200" dirty="0" err="1" smtClean="0">
                  <a:latin typeface="+mn-lt"/>
                </a:rPr>
                <a:t>fission</a:t>
              </a:r>
              <a:r>
                <a:rPr lang="nl-NL" sz="1200" dirty="0" smtClean="0">
                  <a:latin typeface="+mn-lt"/>
                </a:rPr>
                <a:t> product </a:t>
              </a:r>
              <a:r>
                <a:rPr lang="nl-NL" sz="1200" dirty="0" err="1" smtClean="0">
                  <a:latin typeface="+mn-lt"/>
                </a:rPr>
                <a:t>buildup</a:t>
              </a:r>
              <a:r>
                <a:rPr lang="nl-NL" sz="1200" dirty="0" smtClean="0">
                  <a:latin typeface="+mn-lt"/>
                </a:rPr>
                <a:t> hebben effect op thermische werkzame doorsnede, en dus        en</a:t>
              </a:r>
            </a:p>
          </p:txBody>
        </p:sp>
        <p:pic>
          <p:nvPicPr>
            <p:cNvPr id="3645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50745" y="3062288"/>
              <a:ext cx="228600" cy="19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54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0" y="3048000"/>
              <a:ext cx="123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0100" y="3864768"/>
            <a:ext cx="2705100" cy="6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545679"/>
            <a:ext cx="244592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348777"/>
            <a:ext cx="876300" cy="60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5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00363" y="4267200"/>
            <a:ext cx="1062037" cy="24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5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12168" y="5062536"/>
            <a:ext cx="1000125" cy="33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17"/>
          <p:cNvSpPr txBox="1"/>
          <p:nvPr/>
        </p:nvSpPr>
        <p:spPr>
          <a:xfrm>
            <a:off x="533400" y="53456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Splijtingsproducten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fp</a:t>
            </a:r>
            <a:r>
              <a:rPr lang="en-US" dirty="0" smtClean="0">
                <a:latin typeface="+mn-lt"/>
              </a:rPr>
              <a:t>) die </a:t>
            </a:r>
            <a:r>
              <a:rPr lang="en-US" dirty="0" err="1" smtClean="0">
                <a:latin typeface="+mn-lt"/>
              </a:rPr>
              <a:t>ontstaan</a:t>
            </a:r>
            <a:endParaRPr lang="en-US" sz="1400" dirty="0" smtClean="0"/>
          </a:p>
        </p:txBody>
      </p:sp>
      <p:pic>
        <p:nvPicPr>
          <p:cNvPr id="36455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19600" y="5406848"/>
            <a:ext cx="20574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17"/>
          <p:cNvSpPr txBox="1"/>
          <p:nvPr/>
        </p:nvSpPr>
        <p:spPr>
          <a:xfrm>
            <a:off x="533400" y="57150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Reactor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altijd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kritisch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blijven</a:t>
            </a:r>
            <a:r>
              <a:rPr lang="en-US" dirty="0" smtClean="0">
                <a:latin typeface="+mn-lt"/>
              </a:rPr>
              <a:t> (</a:t>
            </a:r>
            <a:r>
              <a:rPr lang="en-US" i="1" dirty="0" smtClean="0">
                <a:latin typeface="+mn-lt"/>
              </a:rPr>
              <a:t>k = 1</a:t>
            </a:r>
            <a:r>
              <a:rPr lang="en-US" dirty="0" smtClean="0">
                <a:latin typeface="+mn-lt"/>
              </a:rPr>
              <a:t>), </a:t>
            </a:r>
            <a:r>
              <a:rPr lang="en-US" dirty="0" err="1" smtClean="0">
                <a:latin typeface="+mn-lt"/>
              </a:rPr>
              <a:t>dus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voegen</a:t>
            </a:r>
            <a:r>
              <a:rPr lang="en-US" dirty="0" smtClean="0">
                <a:latin typeface="+mn-lt"/>
              </a:rPr>
              <a:t> we poisons toe</a:t>
            </a:r>
            <a:endParaRPr lang="en-US" sz="1400" dirty="0" smtClean="0"/>
          </a:p>
        </p:txBody>
      </p:sp>
      <p:sp>
        <p:nvSpPr>
          <p:cNvPr id="45" name="TextBox 17"/>
          <p:cNvSpPr txBox="1"/>
          <p:nvPr/>
        </p:nvSpPr>
        <p:spPr>
          <a:xfrm>
            <a:off x="533400" y="6288644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Dus</a:t>
            </a:r>
            <a:endParaRPr lang="en-US" sz="1400" dirty="0" smtClean="0"/>
          </a:p>
        </p:txBody>
      </p:sp>
      <p:pic>
        <p:nvPicPr>
          <p:cNvPr id="36455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47799" y="6172200"/>
            <a:ext cx="425167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4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6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6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6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64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46" grpId="0"/>
      <p:bldP spid="42" grpId="0"/>
      <p:bldP spid="49" grpId="0" animBg="1"/>
      <p:bldP spid="40" grpId="0"/>
      <p:bldP spid="43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917872"/>
            <a:ext cx="4079492" cy="58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</a:rPr>
              <a:t>Splijtingsproducten</a:t>
            </a:r>
            <a:r>
              <a:rPr lang="en-GB" i="1" kern="1200" dirty="0" smtClean="0">
                <a:solidFill>
                  <a:srgbClr val="000099"/>
                </a:solidFill>
              </a:rPr>
              <a:t>: </a:t>
            </a:r>
            <a:r>
              <a:rPr lang="en-GB" i="1" kern="1200" dirty="0" err="1" smtClean="0">
                <a:solidFill>
                  <a:srgbClr val="000099"/>
                </a:solidFill>
              </a:rPr>
              <a:t>opbouw</a:t>
            </a:r>
            <a:r>
              <a:rPr lang="en-GB" i="1" kern="1200" dirty="0" smtClean="0">
                <a:solidFill>
                  <a:srgbClr val="000099"/>
                </a:solidFill>
              </a:rPr>
              <a:t> en </a:t>
            </a:r>
            <a:r>
              <a:rPr lang="en-GB" i="1" kern="1200" dirty="0" err="1" smtClean="0">
                <a:solidFill>
                  <a:srgbClr val="000099"/>
                </a:solidFill>
              </a:rPr>
              <a:t>verval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Vermenigvuldigingsfactor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zonder</a:t>
            </a:r>
            <a:r>
              <a:rPr lang="en-US" dirty="0" smtClean="0">
                <a:latin typeface="+mn-lt"/>
              </a:rPr>
              <a:t> poisons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533400" y="2209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Fuel depletion en fission product buildup </a:t>
            </a:r>
            <a:r>
              <a:rPr lang="en-US" dirty="0" err="1" smtClean="0">
                <a:latin typeface="+mn-lt"/>
              </a:rPr>
              <a:t>laten</a:t>
            </a:r>
            <a:r>
              <a:rPr lang="en-US" dirty="0" smtClean="0">
                <a:latin typeface="+mn-lt"/>
              </a:rPr>
              <a:t> reactivity </a:t>
            </a:r>
            <a:r>
              <a:rPr lang="en-US" dirty="0" err="1" smtClean="0">
                <a:latin typeface="+mn-lt"/>
              </a:rPr>
              <a:t>afnemen</a:t>
            </a:r>
            <a:r>
              <a:rPr lang="en-US" dirty="0" smtClean="0">
                <a:latin typeface="+mn-lt"/>
              </a:rPr>
              <a:t> </a:t>
            </a:r>
            <a:endParaRPr lang="en-US" sz="1400" dirty="0" smtClean="0"/>
          </a:p>
        </p:txBody>
      </p:sp>
      <p:sp>
        <p:nvSpPr>
          <p:cNvPr id="46" name="TextBox 17"/>
          <p:cNvSpPr txBox="1"/>
          <p:nvPr/>
        </p:nvSpPr>
        <p:spPr>
          <a:xfrm>
            <a:off x="533400" y="3036096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Splijtingsproducten</a:t>
            </a:r>
            <a:endParaRPr lang="en-US" sz="1400" dirty="0" smtClean="0"/>
          </a:p>
        </p:txBody>
      </p:sp>
      <p:sp>
        <p:nvSpPr>
          <p:cNvPr id="42" name="TextBox 17"/>
          <p:cNvSpPr txBox="1"/>
          <p:nvPr/>
        </p:nvSpPr>
        <p:spPr>
          <a:xfrm>
            <a:off x="533400" y="4114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Herschrijf</a:t>
            </a:r>
            <a:endParaRPr lang="en-US" sz="1400" dirty="0" smtClean="0"/>
          </a:p>
        </p:txBody>
      </p:sp>
      <p:sp>
        <p:nvSpPr>
          <p:cNvPr id="54" name="Tekstvak 53"/>
          <p:cNvSpPr txBox="1"/>
          <p:nvPr/>
        </p:nvSpPr>
        <p:spPr>
          <a:xfrm>
            <a:off x="5715000" y="2590800"/>
            <a:ext cx="320040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+mn-lt"/>
              </a:rPr>
              <a:t>Splijtingsproducten als Xenon en </a:t>
            </a:r>
            <a:r>
              <a:rPr lang="nl-NL" sz="1200" dirty="0" err="1" smtClean="0">
                <a:latin typeface="+mn-lt"/>
              </a:rPr>
              <a:t>Samarium</a:t>
            </a:r>
            <a:r>
              <a:rPr lang="nl-NL" sz="1200" dirty="0" smtClean="0">
                <a:latin typeface="+mn-lt"/>
              </a:rPr>
              <a:t> hebben grote </a:t>
            </a:r>
            <a:r>
              <a:rPr lang="nl-NL" sz="1200" dirty="0" err="1" smtClean="0">
                <a:latin typeface="+mn-lt"/>
              </a:rPr>
              <a:t>capture</a:t>
            </a:r>
            <a:r>
              <a:rPr lang="nl-NL" sz="1200" dirty="0" smtClean="0">
                <a:latin typeface="+mn-lt"/>
              </a:rPr>
              <a:t> werkzame doorsnede</a:t>
            </a:r>
          </a:p>
        </p:txBody>
      </p:sp>
      <p:sp>
        <p:nvSpPr>
          <p:cNvPr id="40" name="TextBox 17"/>
          <p:cNvSpPr txBox="1"/>
          <p:nvPr/>
        </p:nvSpPr>
        <p:spPr>
          <a:xfrm>
            <a:off x="533400" y="46598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Oplossing</a:t>
            </a:r>
            <a:endParaRPr lang="en-US" sz="1400" dirty="0" smtClean="0"/>
          </a:p>
        </p:txBody>
      </p:sp>
      <p:sp>
        <p:nvSpPr>
          <p:cNvPr id="43" name="TextBox 17"/>
          <p:cNvSpPr txBox="1"/>
          <p:nvPr/>
        </p:nvSpPr>
        <p:spPr>
          <a:xfrm>
            <a:off x="533400" y="51816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korte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tijden</a:t>
            </a:r>
            <a:r>
              <a:rPr lang="en-US" dirty="0" smtClean="0">
                <a:latin typeface="+mn-lt"/>
              </a:rPr>
              <a:t>                </a:t>
            </a:r>
            <a:r>
              <a:rPr lang="en-US" dirty="0" err="1" smtClean="0">
                <a:latin typeface="+mn-lt"/>
              </a:rPr>
              <a:t>geldt</a:t>
            </a:r>
            <a:endParaRPr lang="en-US" sz="1400" dirty="0" smtClean="0"/>
          </a:p>
        </p:txBody>
      </p:sp>
      <p:sp>
        <p:nvSpPr>
          <p:cNvPr id="45" name="TextBox 17"/>
          <p:cNvSpPr txBox="1"/>
          <p:nvPr/>
        </p:nvSpPr>
        <p:spPr>
          <a:xfrm>
            <a:off x="533400" y="6288644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Halfwaardetijden</a:t>
            </a:r>
            <a:r>
              <a:rPr lang="en-US" dirty="0" smtClean="0">
                <a:latin typeface="+mn-lt"/>
              </a:rPr>
              <a:t>: jodium-131 (8.0 </a:t>
            </a:r>
            <a:r>
              <a:rPr lang="en-US" dirty="0" err="1" smtClean="0">
                <a:latin typeface="+mn-lt"/>
              </a:rPr>
              <a:t>dagen</a:t>
            </a:r>
            <a:r>
              <a:rPr lang="en-US" dirty="0" smtClean="0">
                <a:latin typeface="+mn-lt"/>
              </a:rPr>
              <a:t>), cesium-137 (30.2 </a:t>
            </a:r>
            <a:r>
              <a:rPr lang="en-US" dirty="0" err="1" smtClean="0">
                <a:latin typeface="+mn-lt"/>
              </a:rPr>
              <a:t>jaren</a:t>
            </a:r>
            <a:r>
              <a:rPr lang="en-US" dirty="0" smtClean="0">
                <a:latin typeface="+mn-lt"/>
              </a:rPr>
              <a:t>)</a:t>
            </a:r>
            <a:endParaRPr lang="en-US" sz="1400" dirty="0" smtClean="0"/>
          </a:p>
        </p:txBody>
      </p:sp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2520" y="1073944"/>
            <a:ext cx="4114800" cy="67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1764268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Excess reactivity</a:t>
            </a:r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724024"/>
            <a:ext cx="2324100" cy="48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Rechte verbindingslijn met pijl 27"/>
          <p:cNvCxnSpPr/>
          <p:nvPr/>
        </p:nvCxnSpPr>
        <p:spPr bwMode="auto">
          <a:xfrm rot="-5400000">
            <a:off x="4092574" y="3692518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kstvak 28"/>
          <p:cNvSpPr txBox="1"/>
          <p:nvPr/>
        </p:nvSpPr>
        <p:spPr>
          <a:xfrm>
            <a:off x="2759864" y="3779040"/>
            <a:ext cx="177562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 smtClean="0">
                <a:latin typeface="+mn-lt"/>
              </a:rPr>
              <a:t>Fission</a:t>
            </a:r>
            <a:r>
              <a:rPr lang="nl-NL" sz="1200" dirty="0" smtClean="0">
                <a:latin typeface="+mn-lt"/>
              </a:rPr>
              <a:t> </a:t>
            </a:r>
            <a:r>
              <a:rPr lang="nl-NL" sz="1200" dirty="0" err="1" smtClean="0">
                <a:latin typeface="+mn-lt"/>
              </a:rPr>
              <a:t>rate</a:t>
            </a:r>
            <a:r>
              <a:rPr lang="nl-NL" sz="1200" dirty="0" smtClean="0">
                <a:latin typeface="+mn-lt"/>
              </a:rPr>
              <a:t>: opbouw </a:t>
            </a:r>
            <a:r>
              <a:rPr lang="nl-NL" sz="1200" dirty="0" err="1" smtClean="0">
                <a:latin typeface="+mn-lt"/>
              </a:rPr>
              <a:t>fp</a:t>
            </a:r>
            <a:endParaRPr lang="nl-NL" sz="1200" dirty="0" smtClean="0">
              <a:latin typeface="+mn-lt"/>
            </a:endParaRPr>
          </a:p>
        </p:txBody>
      </p:sp>
      <p:cxnSp>
        <p:nvCxnSpPr>
          <p:cNvPr id="30" name="Rechte verbindingslijn met pijl 29"/>
          <p:cNvCxnSpPr/>
          <p:nvPr/>
        </p:nvCxnSpPr>
        <p:spPr bwMode="auto">
          <a:xfrm rot="-5400000">
            <a:off x="4876006" y="3694902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kstvak 30"/>
          <p:cNvSpPr txBox="1"/>
          <p:nvPr/>
        </p:nvSpPr>
        <p:spPr>
          <a:xfrm>
            <a:off x="4795840" y="3785409"/>
            <a:ext cx="7620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 smtClean="0">
                <a:latin typeface="+mn-lt"/>
              </a:rPr>
              <a:t>fp</a:t>
            </a:r>
            <a:r>
              <a:rPr lang="nl-NL" sz="1200" dirty="0" smtClean="0">
                <a:latin typeface="+mn-lt"/>
              </a:rPr>
              <a:t> verval</a:t>
            </a:r>
          </a:p>
        </p:txBody>
      </p:sp>
      <p:cxnSp>
        <p:nvCxnSpPr>
          <p:cNvPr id="33" name="Rechte verbindingslijn met pijl 32"/>
          <p:cNvCxnSpPr/>
          <p:nvPr/>
        </p:nvCxnSpPr>
        <p:spPr bwMode="auto">
          <a:xfrm rot="-5400000">
            <a:off x="5715794" y="3694902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kstvak 33"/>
          <p:cNvSpPr txBox="1"/>
          <p:nvPr/>
        </p:nvSpPr>
        <p:spPr>
          <a:xfrm>
            <a:off x="5791200" y="3779040"/>
            <a:ext cx="16002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 smtClean="0">
                <a:latin typeface="+mn-lt"/>
              </a:rPr>
              <a:t>fp</a:t>
            </a:r>
            <a:r>
              <a:rPr lang="nl-NL" sz="1200" dirty="0" smtClean="0">
                <a:latin typeface="+mn-lt"/>
              </a:rPr>
              <a:t> neutron absorptie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3846" y="4060032"/>
            <a:ext cx="2400954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4240092"/>
            <a:ext cx="990600" cy="20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545808"/>
            <a:ext cx="3048000" cy="57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5236368"/>
            <a:ext cx="8001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02864" y="5250656"/>
            <a:ext cx="1514475" cy="27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17"/>
          <p:cNvSpPr txBox="1"/>
          <p:nvPr/>
        </p:nvSpPr>
        <p:spPr>
          <a:xfrm>
            <a:off x="533400" y="55742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lange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tijden</a:t>
            </a:r>
            <a:r>
              <a:rPr lang="en-US" dirty="0" smtClean="0">
                <a:latin typeface="+mn-lt"/>
              </a:rPr>
              <a:t>                </a:t>
            </a:r>
            <a:r>
              <a:rPr lang="en-US" dirty="0" err="1" smtClean="0">
                <a:latin typeface="+mn-lt"/>
              </a:rPr>
              <a:t>geldt</a:t>
            </a:r>
            <a:endParaRPr lang="en-US" sz="1400" dirty="0" smtClean="0"/>
          </a:p>
        </p:txBody>
      </p:sp>
      <p:pic>
        <p:nvPicPr>
          <p:cNvPr id="36557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26496" y="5645026"/>
            <a:ext cx="762000" cy="24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9544" y="5603080"/>
            <a:ext cx="101441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6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65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5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65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5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65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365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365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46" grpId="0"/>
      <p:bldP spid="42" grpId="0"/>
      <p:bldP spid="54" grpId="0" animBg="1"/>
      <p:bldP spid="40" grpId="0"/>
      <p:bldP spid="43" grpId="0"/>
      <p:bldP spid="45" grpId="0"/>
      <p:bldP spid="25" grpId="0"/>
      <p:bldP spid="29" grpId="0" animBg="1"/>
      <p:bldP spid="31" grpId="0" animBg="1"/>
      <p:bldP spid="34" grpId="0" animBg="1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710074"/>
            <a:ext cx="4495800" cy="69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Xenon </a:t>
            </a:r>
            <a:r>
              <a:rPr lang="en-GB" i="1" kern="1200" dirty="0" err="1" smtClean="0">
                <a:solidFill>
                  <a:srgbClr val="000099"/>
                </a:solidFill>
              </a:rPr>
              <a:t>vergiftiging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Absorptie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endParaRPr lang="en-US" dirty="0" smtClean="0">
              <a:latin typeface="+mn-lt"/>
            </a:endParaRPr>
          </a:p>
        </p:txBody>
      </p:sp>
      <p:sp>
        <p:nvSpPr>
          <p:cNvPr id="43" name="TextBox 17"/>
          <p:cNvSpPr txBox="1"/>
          <p:nvPr/>
        </p:nvSpPr>
        <p:spPr>
          <a:xfrm>
            <a:off x="533400" y="4114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sz="1400" dirty="0" smtClean="0"/>
          </a:p>
        </p:txBody>
      </p:sp>
      <p:sp>
        <p:nvSpPr>
          <p:cNvPr id="45" name="TextBox 17"/>
          <p:cNvSpPr txBox="1"/>
          <p:nvPr/>
        </p:nvSpPr>
        <p:spPr>
          <a:xfrm>
            <a:off x="533400" y="54218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 reactor start-up </a:t>
            </a:r>
            <a:r>
              <a:rPr lang="en-US" dirty="0" err="1" smtClean="0">
                <a:latin typeface="+mn-lt"/>
              </a:rPr>
              <a:t>bouwen</a:t>
            </a:r>
            <a:r>
              <a:rPr lang="en-US" dirty="0" smtClean="0">
                <a:latin typeface="+mn-lt"/>
              </a:rPr>
              <a:t> de I en X </a:t>
            </a:r>
            <a:r>
              <a:rPr lang="en-US" dirty="0" err="1" smtClean="0">
                <a:latin typeface="+mn-lt"/>
              </a:rPr>
              <a:t>concentraties</a:t>
            </a:r>
            <a:r>
              <a:rPr lang="en-US" dirty="0" smtClean="0">
                <a:latin typeface="+mn-lt"/>
              </a:rPr>
              <a:t> op </a:t>
            </a:r>
            <a:r>
              <a:rPr lang="en-US" dirty="0" err="1" smtClean="0">
                <a:latin typeface="+mn-lt"/>
              </a:rPr>
              <a:t>naar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evenwicht</a:t>
            </a:r>
            <a:endParaRPr lang="en-US" sz="1400" dirty="0" smtClean="0"/>
          </a:p>
        </p:txBody>
      </p:sp>
      <p:sp>
        <p:nvSpPr>
          <p:cNvPr id="25" name="TextBox 17"/>
          <p:cNvSpPr txBox="1"/>
          <p:nvPr/>
        </p:nvSpPr>
        <p:spPr>
          <a:xfrm>
            <a:off x="533400" y="1600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Productie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verval</a:t>
            </a:r>
            <a:endParaRPr lang="en-US" dirty="0" smtClean="0">
              <a:latin typeface="+mn-lt"/>
            </a:endParaRPr>
          </a:p>
        </p:txBody>
      </p:sp>
      <p:grpSp>
        <p:nvGrpSpPr>
          <p:cNvPr id="36" name="Groep 35"/>
          <p:cNvGrpSpPr/>
          <p:nvPr/>
        </p:nvGrpSpPr>
        <p:grpSpPr>
          <a:xfrm>
            <a:off x="3962400" y="1262064"/>
            <a:ext cx="1219200" cy="267631"/>
            <a:chOff x="3962400" y="1262064"/>
            <a:chExt cx="1219200" cy="267631"/>
          </a:xfrm>
        </p:grpSpPr>
        <p:pic>
          <p:nvPicPr>
            <p:cNvPr id="36659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62400" y="1295400"/>
              <a:ext cx="1219200" cy="234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Rechthoek 34"/>
            <p:cNvSpPr/>
            <p:nvPr/>
          </p:nvSpPr>
          <p:spPr bwMode="auto">
            <a:xfrm>
              <a:off x="4405312" y="1262064"/>
              <a:ext cx="152400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2514600"/>
            <a:ext cx="5110163" cy="157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4237786"/>
            <a:ext cx="2057400" cy="49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800600"/>
            <a:ext cx="4263329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kstvak 36"/>
          <p:cNvSpPr txBox="1"/>
          <p:nvPr/>
        </p:nvSpPr>
        <p:spPr>
          <a:xfrm>
            <a:off x="6477000" y="4926033"/>
            <a:ext cx="243840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+mn-lt"/>
              </a:rPr>
              <a:t>Verwaarloos verval van cesium, en geen absorptie door </a:t>
            </a:r>
            <a:r>
              <a:rPr lang="nl-NL" sz="1200" baseline="30000" dirty="0" smtClean="0">
                <a:latin typeface="+mn-lt"/>
              </a:rPr>
              <a:t>135</a:t>
            </a:r>
            <a:r>
              <a:rPr lang="nl-NL" sz="1200" dirty="0" smtClean="0">
                <a:latin typeface="+mn-lt"/>
              </a:rPr>
              <a:t>I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6477000" y="4343400"/>
            <a:ext cx="228600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+mn-lt"/>
              </a:rPr>
              <a:t>Neem</a:t>
            </a:r>
            <a:r>
              <a:rPr lang="en-US" sz="1200" dirty="0" smtClean="0">
                <a:latin typeface="+mn-lt"/>
              </a:rPr>
              <a:t> tellurium-235 en jodium-135 </a:t>
            </a:r>
            <a:r>
              <a:rPr lang="en-US" sz="1200" dirty="0" err="1" smtClean="0">
                <a:latin typeface="+mn-lt"/>
              </a:rPr>
              <a:t>samen</a:t>
            </a:r>
            <a:endParaRPr lang="en-US" sz="1200" dirty="0" smtClean="0">
              <a:latin typeface="+mn-lt"/>
            </a:endParaRPr>
          </a:p>
        </p:txBody>
      </p:sp>
      <p:sp>
        <p:nvSpPr>
          <p:cNvPr id="44" name="TextBox 17"/>
          <p:cNvSpPr txBox="1"/>
          <p:nvPr/>
        </p:nvSpPr>
        <p:spPr>
          <a:xfrm>
            <a:off x="533400" y="6031468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Evenwichtconcentraties</a:t>
            </a:r>
            <a:r>
              <a:rPr lang="en-US" dirty="0" smtClean="0">
                <a:latin typeface="+mn-lt"/>
              </a:rPr>
              <a:t>                             en</a:t>
            </a:r>
          </a:p>
        </p:txBody>
      </p:sp>
      <p:sp>
        <p:nvSpPr>
          <p:cNvPr id="47" name="TextBox 17"/>
          <p:cNvSpPr txBox="1"/>
          <p:nvPr/>
        </p:nvSpPr>
        <p:spPr>
          <a:xfrm>
            <a:off x="533400" y="6412468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hoge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fluxen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6111372"/>
            <a:ext cx="1666875" cy="27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36" y="5962412"/>
            <a:ext cx="1914525" cy="52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31328" y="6491052"/>
            <a:ext cx="1066800" cy="25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3" grpId="0"/>
      <p:bldP spid="45" grpId="0"/>
      <p:bldP spid="25" grpId="0"/>
      <p:bldP spid="37" grpId="0" animBg="1"/>
      <p:bldP spid="38" grpId="0" animBg="1"/>
      <p:bldP spid="44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Xenon en reactor shutdown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Tijdens</a:t>
            </a:r>
            <a:r>
              <a:rPr lang="en-US" dirty="0" smtClean="0">
                <a:latin typeface="+mn-lt"/>
              </a:rPr>
              <a:t> shutdown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we </a:t>
            </a:r>
            <a:r>
              <a:rPr lang="en-US" dirty="0" err="1" smtClean="0">
                <a:latin typeface="+mn-lt"/>
              </a:rPr>
              <a:t>concentraties</a:t>
            </a:r>
            <a:r>
              <a:rPr lang="en-US" dirty="0" smtClean="0">
                <a:latin typeface="+mn-lt"/>
              </a:rPr>
              <a:t>      en</a:t>
            </a:r>
          </a:p>
        </p:txBody>
      </p:sp>
      <p:sp>
        <p:nvSpPr>
          <p:cNvPr id="43" name="TextBox 17"/>
          <p:cNvSpPr txBox="1"/>
          <p:nvPr/>
        </p:nvSpPr>
        <p:spPr>
          <a:xfrm>
            <a:off x="533400" y="20574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sz="1400" dirty="0" smtClean="0"/>
          </a:p>
        </p:txBody>
      </p:sp>
      <p:sp>
        <p:nvSpPr>
          <p:cNvPr id="45" name="TextBox 17"/>
          <p:cNvSpPr txBox="1"/>
          <p:nvPr/>
        </p:nvSpPr>
        <p:spPr>
          <a:xfrm>
            <a:off x="533400" y="53456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Negatieve</a:t>
            </a:r>
            <a:r>
              <a:rPr lang="en-US" dirty="0" smtClean="0">
                <a:latin typeface="+mn-lt"/>
              </a:rPr>
              <a:t> reactivity </a:t>
            </a:r>
            <a:r>
              <a:rPr lang="en-US" dirty="0" err="1" smtClean="0">
                <a:latin typeface="+mn-lt"/>
              </a:rPr>
              <a:t>bijdrage</a:t>
            </a:r>
            <a:r>
              <a:rPr lang="en-US" dirty="0" smtClean="0">
                <a:latin typeface="+mn-lt"/>
              </a:rPr>
              <a:t> </a:t>
            </a:r>
            <a:endParaRPr lang="en-US" sz="1400" dirty="0" smtClean="0"/>
          </a:p>
        </p:txBody>
      </p:sp>
      <p:sp>
        <p:nvSpPr>
          <p:cNvPr id="25" name="TextBox 17"/>
          <p:cNvSpPr txBox="1"/>
          <p:nvPr/>
        </p:nvSpPr>
        <p:spPr>
          <a:xfrm>
            <a:off x="533400" y="1600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Stel</a:t>
            </a:r>
            <a:r>
              <a:rPr lang="en-US" dirty="0" smtClean="0">
                <a:latin typeface="+mn-lt"/>
              </a:rPr>
              <a:t>            in</a:t>
            </a:r>
          </a:p>
        </p:txBody>
      </p:sp>
      <p:pic>
        <p:nvPicPr>
          <p:cNvPr id="3665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45432"/>
            <a:ext cx="2057400" cy="49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0271" y="2414588"/>
            <a:ext cx="4263329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kstvak 37"/>
          <p:cNvSpPr txBox="1"/>
          <p:nvPr/>
        </p:nvSpPr>
        <p:spPr>
          <a:xfrm>
            <a:off x="2895600" y="4052887"/>
            <a:ext cx="11430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Xenon </a:t>
            </a:r>
            <a:r>
              <a:rPr lang="en-US" sz="1200" dirty="0" err="1" smtClean="0">
                <a:latin typeface="+mn-lt"/>
              </a:rPr>
              <a:t>verval</a:t>
            </a:r>
            <a:endParaRPr lang="en-US" sz="1200" dirty="0" smtClean="0">
              <a:latin typeface="+mn-lt"/>
            </a:endParaRPr>
          </a:p>
        </p:txBody>
      </p:sp>
      <p:pic>
        <p:nvPicPr>
          <p:cNvPr id="3676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5392" y="1273968"/>
            <a:ext cx="209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7376" y="1309688"/>
            <a:ext cx="2932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897" y="1676598"/>
            <a:ext cx="609600" cy="24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83545" y="2110144"/>
            <a:ext cx="1897856" cy="28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7"/>
          <p:cNvSpPr txBox="1"/>
          <p:nvPr/>
        </p:nvSpPr>
        <p:spPr>
          <a:xfrm>
            <a:off x="533400" y="2459592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Invullen</a:t>
            </a:r>
            <a:r>
              <a:rPr lang="en-US" dirty="0" smtClean="0">
                <a:latin typeface="+mn-lt"/>
              </a:rPr>
              <a:t> in</a:t>
            </a:r>
            <a:endParaRPr lang="en-US" sz="1400" dirty="0" smtClean="0"/>
          </a:p>
        </p:txBody>
      </p:sp>
      <p:cxnSp>
        <p:nvCxnSpPr>
          <p:cNvPr id="27" name="Rechte verbindingslijn met pijl 26"/>
          <p:cNvCxnSpPr/>
          <p:nvPr/>
        </p:nvCxnSpPr>
        <p:spPr bwMode="auto">
          <a:xfrm>
            <a:off x="1047752" y="3114625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6762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9752" y="2895600"/>
            <a:ext cx="2762248" cy="42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Rechte verbindingslijn met pijl 27"/>
          <p:cNvCxnSpPr/>
          <p:nvPr/>
        </p:nvCxnSpPr>
        <p:spPr bwMode="auto">
          <a:xfrm>
            <a:off x="1676400" y="3548064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6762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3319464"/>
            <a:ext cx="3352800" cy="44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hteraccolade 28"/>
          <p:cNvSpPr/>
          <p:nvPr/>
        </p:nvSpPr>
        <p:spPr bwMode="auto">
          <a:xfrm rot="5400000">
            <a:off x="4757740" y="2952747"/>
            <a:ext cx="238120" cy="18288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0" name="Rechteraccolade 29"/>
          <p:cNvSpPr/>
          <p:nvPr/>
        </p:nvSpPr>
        <p:spPr bwMode="auto">
          <a:xfrm rot="5400000">
            <a:off x="3314700" y="3557587"/>
            <a:ext cx="228600" cy="6096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4191000" y="4052887"/>
            <a:ext cx="18288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Xenon </a:t>
            </a:r>
            <a:r>
              <a:rPr lang="en-US" sz="1200" dirty="0" err="1" smtClean="0">
                <a:latin typeface="+mn-lt"/>
              </a:rPr>
              <a:t>uit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jodium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verval</a:t>
            </a:r>
            <a:endParaRPr lang="en-US" sz="1200" dirty="0" smtClean="0">
              <a:latin typeface="+mn-lt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4290536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 </a:t>
            </a:r>
            <a:r>
              <a:rPr lang="en-US" dirty="0" err="1" smtClean="0">
                <a:latin typeface="+mn-lt"/>
              </a:rPr>
              <a:t>enkele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dagen</a:t>
            </a:r>
            <a:endParaRPr lang="en-US" sz="1400" dirty="0" smtClean="0"/>
          </a:p>
        </p:txBody>
      </p:sp>
      <p:pic>
        <p:nvPicPr>
          <p:cNvPr id="36762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1" y="4736069"/>
            <a:ext cx="4859914" cy="52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6163" y="5421868"/>
            <a:ext cx="833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9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92989" y="3295650"/>
            <a:ext cx="3151011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0600" y="5715000"/>
            <a:ext cx="4114800" cy="67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6527008"/>
            <a:ext cx="20574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Ovaal 39"/>
          <p:cNvSpPr/>
          <p:nvPr/>
        </p:nvSpPr>
        <p:spPr bwMode="auto">
          <a:xfrm>
            <a:off x="1564480" y="6003128"/>
            <a:ext cx="6858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42" name="Rechte verbindingslijn 41"/>
          <p:cNvCxnSpPr/>
          <p:nvPr/>
        </p:nvCxnSpPr>
        <p:spPr bwMode="auto">
          <a:xfrm>
            <a:off x="6872288" y="59436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6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6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7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6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6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6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3" grpId="0"/>
      <p:bldP spid="45" grpId="0"/>
      <p:bldP spid="25" grpId="0"/>
      <p:bldP spid="38" grpId="0" animBg="1"/>
      <p:bldP spid="24" grpId="0"/>
      <p:bldP spid="29" grpId="0" animBg="1"/>
      <p:bldP spid="30" grpId="0" animBg="1"/>
      <p:bldP spid="31" grpId="0" animBg="1"/>
      <p:bldP spid="32" grpId="0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Samarium </a:t>
            </a:r>
            <a:r>
              <a:rPr lang="en-GB" i="1" kern="1200" dirty="0" err="1" smtClean="0">
                <a:solidFill>
                  <a:srgbClr val="000099"/>
                </a:solidFill>
              </a:rPr>
              <a:t>vergiftiging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absorptie</a:t>
            </a:r>
            <a:endParaRPr lang="en-US" dirty="0" smtClean="0">
              <a:latin typeface="+mn-lt"/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533400" y="4386264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Combineren</a:t>
            </a:r>
            <a:endParaRPr lang="en-US" sz="1400" dirty="0" smtClean="0"/>
          </a:p>
        </p:txBody>
      </p:sp>
      <p:sp>
        <p:nvSpPr>
          <p:cNvPr id="25" name="TextBox 17"/>
          <p:cNvSpPr txBox="1"/>
          <p:nvPr/>
        </p:nvSpPr>
        <p:spPr>
          <a:xfrm>
            <a:off x="533400" y="1600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Vervalreeks</a:t>
            </a:r>
            <a:endParaRPr lang="en-US" dirty="0" smtClean="0">
              <a:latin typeface="+mn-lt"/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1524000" y="3178968"/>
            <a:ext cx="10668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+mn-lt"/>
              </a:rPr>
              <a:t>Promothium</a:t>
            </a:r>
            <a:endParaRPr lang="en-US" sz="1200" dirty="0" smtClean="0">
              <a:latin typeface="+mn-lt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33400" y="2352432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r>
              <a:rPr lang="en-US" dirty="0" smtClean="0">
                <a:latin typeface="+mn-lt"/>
              </a:rPr>
              <a:t>                                          en</a:t>
            </a:r>
            <a:endParaRPr lang="en-US" sz="1400" dirty="0" smtClean="0"/>
          </a:p>
        </p:txBody>
      </p:sp>
      <p:sp>
        <p:nvSpPr>
          <p:cNvPr id="30" name="Rechteraccolade 29"/>
          <p:cNvSpPr/>
          <p:nvPr/>
        </p:nvSpPr>
        <p:spPr bwMode="auto">
          <a:xfrm rot="5400000">
            <a:off x="1714500" y="2705100"/>
            <a:ext cx="228600" cy="6096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3505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Shutdown yield</a:t>
            </a:r>
            <a:endParaRPr lang="en-US" sz="1400" dirty="0" smtClean="0"/>
          </a:p>
        </p:txBody>
      </p:sp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8412" y="3148396"/>
            <a:ext cx="2795588" cy="370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6744" y="1331120"/>
            <a:ext cx="781050" cy="21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595432"/>
            <a:ext cx="2128837" cy="64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297676"/>
            <a:ext cx="2362200" cy="48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307432"/>
            <a:ext cx="2514600" cy="46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hteraccolade 36"/>
          <p:cNvSpPr/>
          <p:nvPr/>
        </p:nvSpPr>
        <p:spPr bwMode="auto">
          <a:xfrm rot="5400000">
            <a:off x="4762500" y="2705100"/>
            <a:ext cx="228600" cy="6096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4572000" y="3178968"/>
            <a:ext cx="9144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Samarium</a:t>
            </a:r>
          </a:p>
        </p:txBody>
      </p:sp>
      <p:pic>
        <p:nvPicPr>
          <p:cNvPr id="3686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4088" y="3567112"/>
            <a:ext cx="1966912" cy="2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4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5037" y="3876672"/>
            <a:ext cx="2581275" cy="3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4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2656" y="4267614"/>
            <a:ext cx="3157537" cy="60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17"/>
          <p:cNvSpPr txBox="1"/>
          <p:nvPr/>
        </p:nvSpPr>
        <p:spPr>
          <a:xfrm>
            <a:off x="533400" y="51054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 shutdown </a:t>
            </a:r>
            <a:r>
              <a:rPr lang="en-US" dirty="0" err="1" smtClean="0">
                <a:latin typeface="+mn-lt"/>
              </a:rPr>
              <a:t>neemt</a:t>
            </a:r>
            <a:r>
              <a:rPr lang="en-US" dirty="0" smtClean="0">
                <a:latin typeface="+mn-lt"/>
              </a:rPr>
              <a:t> de samarium </a:t>
            </a:r>
            <a:r>
              <a:rPr lang="en-US" dirty="0" err="1" smtClean="0">
                <a:latin typeface="+mn-lt"/>
              </a:rPr>
              <a:t>concentratie</a:t>
            </a:r>
            <a:r>
              <a:rPr lang="en-US" dirty="0" smtClean="0">
                <a:latin typeface="+mn-lt"/>
              </a:rPr>
              <a:t> toe met </a:t>
            </a:r>
            <a:endParaRPr lang="en-US" sz="1400" dirty="0" smtClean="0"/>
          </a:p>
        </p:txBody>
      </p:sp>
      <p:pic>
        <p:nvPicPr>
          <p:cNvPr id="36865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19400" y="5410200"/>
            <a:ext cx="1114425" cy="33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17"/>
          <p:cNvSpPr txBox="1"/>
          <p:nvPr/>
        </p:nvSpPr>
        <p:spPr>
          <a:xfrm>
            <a:off x="533400" y="5830669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Forse</a:t>
            </a:r>
            <a:r>
              <a:rPr lang="en-US" dirty="0" smtClean="0">
                <a:latin typeface="+mn-lt"/>
              </a:rPr>
              <a:t> extra reactivity </a:t>
            </a:r>
            <a:r>
              <a:rPr lang="en-US" dirty="0" err="1" smtClean="0">
                <a:latin typeface="+mn-lt"/>
              </a:rPr>
              <a:t>nodig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kunnen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herstarten</a:t>
            </a:r>
            <a:endParaRPr 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5" grpId="0"/>
      <p:bldP spid="25" grpId="0"/>
      <p:bldP spid="38" grpId="0" animBg="1"/>
      <p:bldP spid="24" grpId="0"/>
      <p:bldP spid="30" grpId="0" animBg="1"/>
      <p:bldP spid="32" grpId="0"/>
      <p:bldP spid="37" grpId="0" animBg="1"/>
      <p:bldP spid="41" grpId="0" animBg="1"/>
      <p:bldP spid="44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0000" y="228600"/>
            <a:ext cx="1535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99"/>
                </a:solidFill>
                <a:latin typeface="Arial Rounded MT Bold" pitchFamily="34" charset="0"/>
              </a:rPr>
              <a:t>Inhoud</a:t>
            </a:r>
            <a:endParaRPr lang="en-US" sz="2400" b="1" i="1" dirty="0">
              <a:solidFill>
                <a:srgbClr val="CC0000"/>
              </a:solidFill>
              <a:latin typeface="Arial Rounded MT Bold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smtClean="0">
                <a:latin typeface="Arial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Email:</a:t>
            </a:r>
            <a:r>
              <a:rPr lang="en-US" sz="2000" b="1" dirty="0" smtClean="0">
                <a:latin typeface="Arial" charset="0"/>
              </a:rPr>
              <a:t>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hlinkClick r:id="rId3"/>
              </a:rPr>
              <a:t>jo@nikhef.nl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 URL: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hlinkClick r:id="rId4"/>
              </a:rPr>
              <a:t>www.nikhef.nl/~jo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0620 539 484 / 020 598 7900,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Kamer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smtClean="0">
                <a:latin typeface="Arial" charset="0"/>
              </a:rPr>
              <a:t>Book</a:t>
            </a:r>
            <a:endParaRPr lang="en-US" sz="20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Elmer E. Lewis, Fundamentals of Nuclear Reactor Physics</a:t>
            </a:r>
            <a:endParaRPr lang="en-US" b="1" dirty="0">
              <a:solidFill>
                <a:srgbClr val="006600"/>
              </a:solidFill>
              <a:latin typeface="Arial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1 Nuclear reactions, neutron interactions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2 Neutron distributions in energy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3 Reactor core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4 Reactor kinetics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5 Neutron diffusion, distribution in reactors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6 Energy transport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7 Reactivity feedback, long-term core behavior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Website: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hlinkClick r:id="rId5"/>
              </a:rPr>
              <a:t>www.nikhef.nl/~jo/ne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 smtClean="0">
                <a:latin typeface="Arial" charset="0"/>
              </a:rPr>
              <a:t>Werkcollege</a:t>
            </a:r>
            <a:endParaRPr lang="en-US" sz="20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Woensdag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, Mark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Beker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(mbeker@nikhef.nl)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 smtClean="0">
                <a:latin typeface="Arial" charset="0"/>
              </a:rPr>
              <a:t>Tentamen</a:t>
            </a:r>
            <a:r>
              <a:rPr lang="en-US" sz="2000" b="1" dirty="0" smtClean="0">
                <a:latin typeface="Arial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23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mei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2011, 8:45 – 10:45 in HG-10A05, 2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uur</a:t>
            </a:r>
            <a:endParaRPr lang="en-US" b="1" dirty="0" smtClean="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Herkansing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: 22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augustus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2011, 8:45 – 10:45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Beoordeling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: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huiswerk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20%,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tentamen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80% (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alles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&gt; 5)</a:t>
            </a:r>
            <a:endParaRPr lang="en-US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8" name="Afgeronde rechthoek 7"/>
          <p:cNvSpPr/>
          <p:nvPr/>
        </p:nvSpPr>
        <p:spPr bwMode="auto">
          <a:xfrm>
            <a:off x="914400" y="4010024"/>
            <a:ext cx="4038600" cy="4572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7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0720" y="4819648"/>
            <a:ext cx="3438525" cy="65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557336"/>
            <a:ext cx="2600325" cy="51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</a:rPr>
              <a:t>Brandstofdepletie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Vermogensdichtheid</a:t>
            </a:r>
            <a:r>
              <a:rPr lang="en-US" dirty="0" smtClean="0">
                <a:latin typeface="+mn-lt"/>
              </a:rPr>
              <a:t>                         </a:t>
            </a:r>
            <a:r>
              <a:rPr lang="en-US" dirty="0" err="1" smtClean="0">
                <a:latin typeface="+mn-lt"/>
              </a:rPr>
              <a:t>opsplitsen</a:t>
            </a:r>
            <a:endParaRPr lang="en-US" dirty="0" smtClean="0">
              <a:latin typeface="+mn-lt"/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533400" y="39740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Fluence</a:t>
            </a:r>
            <a:endParaRPr lang="en-US" sz="1400" dirty="0" smtClean="0"/>
          </a:p>
        </p:txBody>
      </p:sp>
      <p:sp>
        <p:nvSpPr>
          <p:cNvPr id="25" name="TextBox 17"/>
          <p:cNvSpPr txBox="1"/>
          <p:nvPr/>
        </p:nvSpPr>
        <p:spPr>
          <a:xfrm>
            <a:off x="533400" y="1600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Vergelijkingen</a:t>
            </a:r>
            <a:endParaRPr lang="en-US" dirty="0" smtClean="0">
              <a:latin typeface="+mn-lt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33400" y="263818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Plutonium</a:t>
            </a:r>
            <a:endParaRPr lang="en-US" sz="1400" dirty="0" smtClean="0"/>
          </a:p>
        </p:txBody>
      </p:sp>
      <p:sp>
        <p:nvSpPr>
          <p:cNvPr id="32" name="TextBox 17"/>
          <p:cNvSpPr txBox="1"/>
          <p:nvPr/>
        </p:nvSpPr>
        <p:spPr>
          <a:xfrm>
            <a:off x="533400" y="35930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Integreer</a:t>
            </a:r>
            <a:r>
              <a:rPr lang="en-US" dirty="0" smtClean="0">
                <a:latin typeface="+mn-lt"/>
              </a:rPr>
              <a:t> 25</a:t>
            </a:r>
            <a:endParaRPr lang="en-US" sz="1400" dirty="0" smtClean="0"/>
          </a:p>
        </p:txBody>
      </p:sp>
      <p:sp>
        <p:nvSpPr>
          <p:cNvPr id="41" name="Tekstvak 40"/>
          <p:cNvSpPr txBox="1"/>
          <p:nvPr/>
        </p:nvSpPr>
        <p:spPr>
          <a:xfrm>
            <a:off x="5638800" y="1676400"/>
            <a:ext cx="10668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Uranium-235</a:t>
            </a:r>
          </a:p>
        </p:txBody>
      </p:sp>
      <p:sp>
        <p:nvSpPr>
          <p:cNvPr id="44" name="TextBox 17"/>
          <p:cNvSpPr txBox="1"/>
          <p:nvPr/>
        </p:nvSpPr>
        <p:spPr>
          <a:xfrm>
            <a:off x="533400" y="44958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Evenzo</a:t>
            </a:r>
            <a:r>
              <a:rPr lang="en-US" dirty="0" smtClean="0">
                <a:latin typeface="+mn-lt"/>
              </a:rPr>
              <a:t> 28</a:t>
            </a:r>
            <a:endParaRPr lang="en-US" sz="1400" dirty="0" smtClean="0"/>
          </a:p>
        </p:txBody>
      </p:sp>
      <p:sp>
        <p:nvSpPr>
          <p:cNvPr id="46" name="TextBox 17"/>
          <p:cNvSpPr txBox="1"/>
          <p:nvPr/>
        </p:nvSpPr>
        <p:spPr>
          <a:xfrm>
            <a:off x="533400" y="4953000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endParaRPr lang="en-US" sz="1400" dirty="0" smtClean="0"/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8812" y="2667000"/>
            <a:ext cx="3405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8449" y="1283496"/>
            <a:ext cx="1219200" cy="27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912" y="1190624"/>
            <a:ext cx="3624263" cy="48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5592" y="2051781"/>
            <a:ext cx="2583656" cy="5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kstvak 28"/>
          <p:cNvSpPr txBox="1"/>
          <p:nvPr/>
        </p:nvSpPr>
        <p:spPr>
          <a:xfrm>
            <a:off x="5638800" y="2189977"/>
            <a:ext cx="10668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Uranium-238</a:t>
            </a:r>
          </a:p>
        </p:txBody>
      </p:sp>
      <p:pic>
        <p:nvPicPr>
          <p:cNvPr id="36967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2590800"/>
            <a:ext cx="3837494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7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200" y="3124200"/>
            <a:ext cx="3128962" cy="40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7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7885" y="3593305"/>
            <a:ext cx="2566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74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3955256"/>
            <a:ext cx="1643062" cy="48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75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05000" y="4524666"/>
            <a:ext cx="2514600" cy="31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76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5800" y="4530090"/>
            <a:ext cx="914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kstvak 35"/>
          <p:cNvSpPr txBox="1"/>
          <p:nvPr/>
        </p:nvSpPr>
        <p:spPr>
          <a:xfrm>
            <a:off x="4114800" y="4191000"/>
            <a:ext cx="13716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+mn-lt"/>
              </a:rPr>
              <a:t>Kleine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absorptie</a:t>
            </a:r>
            <a:endParaRPr lang="en-US" sz="1200" dirty="0" smtClean="0">
              <a:latin typeface="+mn-lt"/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7696200" y="5638800"/>
            <a:ext cx="609600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PWR</a:t>
            </a:r>
          </a:p>
        </p:txBody>
      </p:sp>
      <p:sp>
        <p:nvSpPr>
          <p:cNvPr id="40" name="TextBox 17"/>
          <p:cNvSpPr txBox="1"/>
          <p:nvPr/>
        </p:nvSpPr>
        <p:spPr>
          <a:xfrm>
            <a:off x="533400" y="5636424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Breeding ratio</a:t>
            </a:r>
            <a:endParaRPr lang="en-US" sz="1400" dirty="0" smtClean="0"/>
          </a:p>
        </p:txBody>
      </p:sp>
      <p:pic>
        <p:nvPicPr>
          <p:cNvPr id="369678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09800" y="5562600"/>
            <a:ext cx="2667000" cy="5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17"/>
          <p:cNvSpPr txBox="1"/>
          <p:nvPr/>
        </p:nvSpPr>
        <p:spPr>
          <a:xfrm>
            <a:off x="533400" y="6248400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Verder</a:t>
            </a:r>
            <a:endParaRPr lang="en-US" sz="1400" dirty="0" smtClean="0"/>
          </a:p>
        </p:txBody>
      </p:sp>
      <p:pic>
        <p:nvPicPr>
          <p:cNvPr id="369679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6248400"/>
            <a:ext cx="3855720" cy="42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6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69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69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36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369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36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5" grpId="0"/>
      <p:bldP spid="25" grpId="0"/>
      <p:bldP spid="24" grpId="0"/>
      <p:bldP spid="32" grpId="0"/>
      <p:bldP spid="41" grpId="0" animBg="1"/>
      <p:bldP spid="44" grpId="0"/>
      <p:bldP spid="46" grpId="0"/>
      <p:bldP spid="29" grpId="0" animBg="1"/>
      <p:bldP spid="36" grpId="0" animBg="1"/>
      <p:bldP spid="39" grpId="0" animBg="1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Burnable poisons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Los </a:t>
            </a:r>
            <a:r>
              <a:rPr lang="en-US" dirty="0" err="1" smtClean="0">
                <a:latin typeface="+mn-lt"/>
              </a:rPr>
              <a:t>neutronabsorbers</a:t>
            </a:r>
            <a:r>
              <a:rPr lang="en-US" dirty="0" smtClean="0">
                <a:latin typeface="+mn-lt"/>
              </a:rPr>
              <a:t> op in </a:t>
            </a:r>
            <a:r>
              <a:rPr lang="en-US" dirty="0" err="1" smtClean="0">
                <a:latin typeface="+mn-lt"/>
              </a:rPr>
              <a:t>koelvloeistof</a:t>
            </a:r>
            <a:endParaRPr lang="en-US" dirty="0" smtClean="0">
              <a:latin typeface="+mn-lt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1600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Beperk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hiermee</a:t>
            </a:r>
            <a:r>
              <a:rPr lang="en-US" dirty="0" smtClean="0">
                <a:latin typeface="+mn-lt"/>
              </a:rPr>
              <a:t> de excess reactivity</a:t>
            </a:r>
          </a:p>
        </p:txBody>
      </p:sp>
      <p:sp>
        <p:nvSpPr>
          <p:cNvPr id="24" name="TextBox 17"/>
          <p:cNvSpPr txBox="1"/>
          <p:nvPr/>
        </p:nvSpPr>
        <p:spPr>
          <a:xfrm>
            <a:off x="533400" y="2133600"/>
            <a:ext cx="746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Deze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materialen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grote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absorptie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opgebrand</a:t>
            </a:r>
            <a:r>
              <a:rPr lang="en-US" dirty="0" smtClean="0">
                <a:latin typeface="+mn-lt"/>
              </a:rPr>
              <a:t>, en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effectief</a:t>
            </a:r>
            <a:r>
              <a:rPr lang="en-US" dirty="0" smtClean="0">
                <a:latin typeface="+mn-lt"/>
              </a:rPr>
              <a:t> in het begin van het reactor </a:t>
            </a:r>
            <a:r>
              <a:rPr lang="en-US" dirty="0" err="1" smtClean="0">
                <a:latin typeface="+mn-lt"/>
              </a:rPr>
              <a:t>leven</a:t>
            </a:r>
            <a:endParaRPr lang="en-US" sz="1400" dirty="0" smtClean="0"/>
          </a:p>
        </p:txBody>
      </p:sp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275775"/>
            <a:ext cx="5181600" cy="358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7"/>
          <p:cNvSpPr txBox="1"/>
          <p:nvPr/>
        </p:nvSpPr>
        <p:spPr>
          <a:xfrm>
            <a:off x="533400" y="2935069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Lumping </a:t>
            </a:r>
            <a:r>
              <a:rPr lang="en-US" dirty="0" err="1" smtClean="0">
                <a:latin typeface="+mn-lt"/>
              </a:rPr>
              <a:t>leidt</a:t>
            </a:r>
            <a:r>
              <a:rPr lang="en-US" dirty="0" smtClean="0">
                <a:latin typeface="+mn-lt"/>
              </a:rPr>
              <a:t> tot </a:t>
            </a:r>
            <a:r>
              <a:rPr lang="en-US" dirty="0" err="1" smtClean="0">
                <a:latin typeface="+mn-lt"/>
              </a:rPr>
              <a:t>ruimtelijke</a:t>
            </a:r>
            <a:r>
              <a:rPr lang="en-US" dirty="0" smtClean="0">
                <a:latin typeface="+mn-lt"/>
              </a:rPr>
              <a:t> self-shielding</a:t>
            </a:r>
            <a:endParaRPr 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7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4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</a:rPr>
              <a:t>Splijtingsproducten</a:t>
            </a:r>
            <a:r>
              <a:rPr lang="en-GB" i="1" kern="1200" dirty="0" smtClean="0">
                <a:solidFill>
                  <a:srgbClr val="000099"/>
                </a:solidFill>
              </a:rPr>
              <a:t> en </a:t>
            </a:r>
            <a:r>
              <a:rPr lang="en-GB" i="1" kern="1200" dirty="0" err="1" smtClean="0">
                <a:solidFill>
                  <a:srgbClr val="000099"/>
                </a:solidFill>
              </a:rPr>
              <a:t>actiniden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Productie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splijtingsproducten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potentieel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gezondheidsrisico</a:t>
            </a:r>
            <a:endParaRPr lang="en-US" dirty="0" smtClean="0">
              <a:latin typeface="+mn-lt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1981200"/>
            <a:ext cx="396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 </a:t>
            </a:r>
            <a:r>
              <a:rPr lang="en-US" dirty="0" err="1" smtClean="0">
                <a:latin typeface="+mn-lt"/>
              </a:rPr>
              <a:t>ongeveer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eeuw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komt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radioactiviteit</a:t>
            </a:r>
            <a:r>
              <a:rPr lang="en-US" dirty="0" smtClean="0">
                <a:latin typeface="+mn-lt"/>
              </a:rPr>
              <a:t> van de </a:t>
            </a:r>
            <a:r>
              <a:rPr lang="en-US" dirty="0" err="1" smtClean="0">
                <a:latin typeface="+mn-lt"/>
              </a:rPr>
              <a:t>actiniden</a:t>
            </a:r>
            <a:r>
              <a:rPr lang="en-US" dirty="0" smtClean="0">
                <a:latin typeface="+mn-lt"/>
              </a:rPr>
              <a:t> en </a:t>
            </a:r>
            <a:r>
              <a:rPr lang="en-US" i="1" dirty="0" err="1" smtClean="0">
                <a:latin typeface="+mn-lt"/>
              </a:rPr>
              <a:t>niet</a:t>
            </a:r>
            <a:r>
              <a:rPr lang="en-US" dirty="0" smtClean="0">
                <a:latin typeface="+mn-lt"/>
              </a:rPr>
              <a:t> van de </a:t>
            </a:r>
            <a:r>
              <a:rPr lang="en-US" dirty="0" err="1" smtClean="0">
                <a:latin typeface="+mn-lt"/>
              </a:rPr>
              <a:t>splijtingsproducten</a:t>
            </a:r>
            <a:endParaRPr lang="en-US" dirty="0" smtClean="0">
              <a:latin typeface="+mn-lt"/>
            </a:endParaRPr>
          </a:p>
        </p:txBody>
      </p:sp>
      <p:pic>
        <p:nvPicPr>
          <p:cNvPr id="371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852469"/>
            <a:ext cx="3505200" cy="500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1535668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Belangrijk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jodium</a:t>
            </a:r>
            <a:r>
              <a:rPr lang="en-US" dirty="0" smtClean="0">
                <a:latin typeface="+mn-lt"/>
              </a:rPr>
              <a:t>, strontium en cesium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533400" y="2971800"/>
            <a:ext cx="457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+mn-lt"/>
              </a:rPr>
              <a:t>Tim van der Hagen (TU Delft) over hoogradioactief afval. Bij 100% gebruik van kernenergie</a:t>
            </a:r>
          </a:p>
          <a:p>
            <a:pPr lvl="1">
              <a:defRPr/>
            </a:pPr>
            <a:r>
              <a:rPr lang="en-US" sz="1600" smtClean="0">
                <a:latin typeface="+mn-lt"/>
              </a:rPr>
              <a:t>Afval per gezin 0.4 gram per jaar</a:t>
            </a:r>
          </a:p>
          <a:p>
            <a:pPr lvl="1">
              <a:defRPr/>
            </a:pPr>
            <a:r>
              <a:rPr lang="en-US" sz="1600" smtClean="0">
                <a:latin typeface="+mn-lt"/>
              </a:rPr>
              <a:t>In </a:t>
            </a:r>
            <a:r>
              <a:rPr lang="en-US" sz="1600" smtClean="0">
                <a:latin typeface="+mn-lt"/>
              </a:rPr>
              <a:t>een leven, 1 biljartbal </a:t>
            </a:r>
            <a:r>
              <a:rPr lang="en-US" sz="1600" smtClean="0">
                <a:latin typeface="+mn-lt"/>
              </a:rPr>
              <a:t>per </a:t>
            </a:r>
            <a:r>
              <a:rPr lang="en-US" sz="1600" smtClean="0">
                <a:latin typeface="+mn-lt"/>
              </a:rPr>
              <a:t>persoon</a:t>
            </a:r>
          </a:p>
          <a:p>
            <a:pPr lvl="1">
              <a:defRPr/>
            </a:pPr>
            <a:endParaRPr lang="en-US" sz="1600" smtClean="0">
              <a:latin typeface="+mn-lt"/>
            </a:endParaRPr>
          </a:p>
          <a:p>
            <a:pPr lvl="1">
              <a:defRPr/>
            </a:pPr>
            <a:r>
              <a:rPr lang="en-US" sz="1600" smtClean="0">
                <a:latin typeface="+mn-lt"/>
              </a:rPr>
              <a:t>Borssele: 1.5 kubieke meter per jaar:</a:t>
            </a:r>
          </a:p>
          <a:p>
            <a:pPr lvl="3">
              <a:defRPr/>
            </a:pPr>
            <a:r>
              <a:rPr lang="en-US" sz="1600" smtClean="0">
                <a:latin typeface="+mn-lt"/>
              </a:rPr>
              <a:t>140 kilo actiniden, </a:t>
            </a:r>
          </a:p>
          <a:p>
            <a:pPr lvl="3">
              <a:defRPr/>
            </a:pPr>
            <a:r>
              <a:rPr lang="en-US" sz="1600" smtClean="0">
                <a:latin typeface="+mn-lt"/>
              </a:rPr>
              <a:t>450 kilo splijtingsproducten</a:t>
            </a:r>
            <a:endParaRPr lang="en-US" dirty="0" smtClean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54102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+mn-lt"/>
              </a:rPr>
              <a:t>Snelle reactoren (4e generatie) maken transmutatie mogelijk: reduceer levensduur van 220.000 jaar tot 500 – 5000 jaar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10" grpId="0"/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smtClean="0">
                <a:solidFill>
                  <a:srgbClr val="000099"/>
                </a:solidFill>
              </a:rPr>
              <a:t>Kosten – anno 2011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54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+mn-lt"/>
              </a:rPr>
              <a:t>Bij huidige aantal kernreactoren is er voor ongeveer 80 jaar aan goedkoop uranium becshikbaar: 0.1 eurocent per kilowattuur</a:t>
            </a:r>
            <a:endParaRPr lang="en-US" dirty="0" smtClean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1905000"/>
            <a:ext cx="754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+mn-lt"/>
              </a:rPr>
              <a:t>Er is nooit goed gezocht naar uranium: het wordt doorgaans toevallig ontdekt bij de exploraties naar aardolie en aardgas.</a:t>
            </a:r>
            <a:endParaRPr lang="en-US" dirty="0" smtClean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5908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+mn-lt"/>
              </a:rPr>
              <a:t>Bij een kostprijs van 0.2 eurocent per kilowattuur is er voldoende voor 800 jaar</a:t>
            </a:r>
            <a:endParaRPr lang="en-US" dirty="0" smtClean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30480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+mn-lt"/>
              </a:rPr>
              <a:t>Bij gebruik van snelle reactoren is er voldoende uranium voor 80.000 jaar</a:t>
            </a:r>
            <a:endParaRPr lang="en-US" dirty="0" smtClean="0">
              <a:latin typeface="+mn-lt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440668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+mn-lt"/>
              </a:rPr>
              <a:t>Bij winning van uranium uit zeewater, kostprijs 0.5 cent per kilowattuur, is er voldoende voor zes miljoen jaar</a:t>
            </a:r>
            <a:endParaRPr lang="en-US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8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Kernreactor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Stabiel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bedrijf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vereist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multiplicatiefactor</a:t>
            </a:r>
            <a:r>
              <a:rPr lang="en-US" i="1" dirty="0" smtClean="0">
                <a:latin typeface="+mn-lt"/>
              </a:rPr>
              <a:t> f = 1: </a:t>
            </a:r>
            <a:r>
              <a:rPr lang="en-US" dirty="0" smtClean="0">
                <a:latin typeface="+mn-lt"/>
              </a:rPr>
              <a:t>per </a:t>
            </a:r>
            <a:r>
              <a:rPr lang="en-US" dirty="0" err="1" smtClean="0">
                <a:latin typeface="+mn-lt"/>
              </a:rPr>
              <a:t>reactie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gemiddeld</a:t>
            </a:r>
            <a:r>
              <a:rPr lang="en-US" dirty="0" smtClean="0">
                <a:latin typeface="+mn-lt"/>
              </a:rPr>
              <a:t> 1 neutron </a:t>
            </a:r>
            <a:r>
              <a:rPr lang="en-US" dirty="0" err="1" smtClean="0">
                <a:latin typeface="+mn-lt"/>
              </a:rPr>
              <a:t>weer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nieuwe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kernsplijting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induceren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3992" y="3657600"/>
            <a:ext cx="437000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7920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Subkritisch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superkritisch</a:t>
            </a:r>
            <a:r>
              <a:rPr lang="en-US" dirty="0" smtClean="0">
                <a:latin typeface="+mn-lt"/>
              </a:rPr>
              <a:t>): </a:t>
            </a:r>
            <a:r>
              <a:rPr lang="en-US" i="1" dirty="0" smtClean="0">
                <a:latin typeface="+mn-lt"/>
              </a:rPr>
              <a:t>f &lt; 1 (f &gt; 1)</a:t>
            </a:r>
            <a:endParaRPr lang="en-US" i="1" dirty="0">
              <a:latin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21336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Regelstaven</a:t>
            </a:r>
            <a:r>
              <a:rPr lang="en-US" dirty="0" smtClean="0">
                <a:latin typeface="+mn-lt"/>
              </a:rPr>
              <a:t> van cadmium (of boron) </a:t>
            </a:r>
            <a:r>
              <a:rPr lang="en-US" dirty="0" err="1" smtClean="0">
                <a:latin typeface="+mn-lt"/>
              </a:rPr>
              <a:t>absorberen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zorgen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de reactor </a:t>
            </a:r>
            <a:r>
              <a:rPr lang="en-US" dirty="0" err="1" smtClean="0">
                <a:latin typeface="+mn-lt"/>
              </a:rPr>
              <a:t>precies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kritisch</a:t>
            </a:r>
            <a:r>
              <a:rPr lang="en-US" dirty="0" smtClean="0">
                <a:latin typeface="+mn-lt"/>
              </a:rPr>
              <a:t> (</a:t>
            </a:r>
            <a:r>
              <a:rPr lang="en-US" i="1" dirty="0" smtClean="0">
                <a:latin typeface="+mn-lt"/>
              </a:rPr>
              <a:t>f = 1</a:t>
            </a:r>
            <a:r>
              <a:rPr lang="en-US" dirty="0" smtClean="0">
                <a:latin typeface="+mn-lt"/>
              </a:rPr>
              <a:t>) </a:t>
            </a:r>
            <a:r>
              <a:rPr lang="en-US" dirty="0" err="1" smtClean="0">
                <a:latin typeface="+mn-lt"/>
              </a:rPr>
              <a:t>blijft</a:t>
            </a:r>
            <a:endParaRPr lang="en-US" i="1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782669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Regeling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enkel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mogelijk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dankzij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kleine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fractie</a:t>
            </a:r>
            <a:r>
              <a:rPr lang="en-US" dirty="0" smtClean="0">
                <a:latin typeface="+mn-lt"/>
              </a:rPr>
              <a:t> (1%) </a:t>
            </a:r>
            <a:r>
              <a:rPr lang="en-US" dirty="0" err="1" smtClean="0">
                <a:latin typeface="+mn-lt"/>
              </a:rPr>
              <a:t>vertraagde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afkomstig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kernverval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levensduur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enkele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seconden</a:t>
            </a:r>
            <a:endParaRPr lang="en-US" i="1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468469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Reactor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onderzoek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neutronenbron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productie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isotopen</a:t>
            </a:r>
            <a:endParaRPr lang="en-US" i="1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4078069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Reactor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productie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energie</a:t>
            </a:r>
            <a:endParaRPr lang="en-US" i="1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4355068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Verrijkt</a:t>
            </a:r>
            <a:r>
              <a:rPr lang="en-US" dirty="0" smtClean="0">
                <a:latin typeface="+mn-lt"/>
              </a:rPr>
              <a:t> uranium van 2 – 4%</a:t>
            </a:r>
            <a:endParaRPr lang="en-US" i="1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659868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Water of </a:t>
            </a:r>
            <a:r>
              <a:rPr lang="en-US" dirty="0" err="1" smtClean="0">
                <a:latin typeface="+mn-lt"/>
              </a:rPr>
              <a:t>vloeibaar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zout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onder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hoge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druk</a:t>
            </a:r>
            <a:endParaRPr lang="en-US" i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Het begin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r>
              <a:rPr lang="en-US" sz="1800" b="0" dirty="0" err="1" smtClean="0"/>
              <a:t>Enrico</a:t>
            </a:r>
            <a:r>
              <a:rPr lang="en-US" sz="1800" b="0" dirty="0" smtClean="0"/>
              <a:t> Fermi</a:t>
            </a:r>
          </a:p>
          <a:p>
            <a:r>
              <a:rPr lang="en-US" sz="1800" b="0" dirty="0" smtClean="0"/>
              <a:t>Chicago, Dec. 2, 1942</a:t>
            </a:r>
          </a:p>
          <a:p>
            <a:r>
              <a:rPr lang="en-US" sz="1800" b="0" dirty="0" smtClean="0"/>
              <a:t>Criticality reached</a:t>
            </a:r>
          </a:p>
          <a:p>
            <a:endParaRPr lang="en-US" dirty="0"/>
          </a:p>
        </p:txBody>
      </p:sp>
      <p:pic>
        <p:nvPicPr>
          <p:cNvPr id="131073" name="Picture 1" descr="C:\Users\jo\Desktop\CP1Printout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4372423"/>
            <a:ext cx="4343401" cy="2485578"/>
          </a:xfrm>
          <a:prstGeom prst="rect">
            <a:avLst/>
          </a:prstGeom>
          <a:noFill/>
        </p:spPr>
      </p:pic>
      <p:pic>
        <p:nvPicPr>
          <p:cNvPr id="131074" name="Picture 2" descr="C:\Users\jo\Desktop\FermiStanding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1415750" cy="1752601"/>
          </a:xfrm>
          <a:prstGeom prst="rect">
            <a:avLst/>
          </a:prstGeom>
          <a:noFill/>
        </p:spPr>
      </p:pic>
      <p:pic>
        <p:nvPicPr>
          <p:cNvPr id="131075" name="Picture 3" descr="C:\Users\jo\Desktop\CP1PaintingLar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676400"/>
            <a:ext cx="4343400" cy="2337807"/>
          </a:xfrm>
          <a:prstGeom prst="rect">
            <a:avLst/>
          </a:prstGeom>
          <a:noFill/>
        </p:spPr>
      </p:pic>
      <p:pic>
        <p:nvPicPr>
          <p:cNvPr id="131076" name="Picture 4" descr="C:\Users\jo\Desktop\pi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267200"/>
            <a:ext cx="3217231" cy="2333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Het begin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sz="1800" b="0" dirty="0" smtClean="0"/>
              <a:t>Manhattan project</a:t>
            </a:r>
          </a:p>
          <a:p>
            <a:r>
              <a:rPr lang="en-US" sz="1800" b="0" dirty="0" smtClean="0"/>
              <a:t>Plutonium </a:t>
            </a:r>
            <a:r>
              <a:rPr lang="en-US" sz="1800" b="0" dirty="0" err="1" smtClean="0"/>
              <a:t>productie</a:t>
            </a:r>
            <a:endParaRPr lang="en-US" sz="1800" b="0" dirty="0" smtClean="0"/>
          </a:p>
          <a:p>
            <a:r>
              <a:rPr lang="en-US" sz="1800" b="0" dirty="0" smtClean="0"/>
              <a:t>Reactor B in Hanford</a:t>
            </a:r>
          </a:p>
          <a:p>
            <a:r>
              <a:rPr lang="en-US" sz="1800" b="0" dirty="0" smtClean="0"/>
              <a:t>Trinity: the gadget</a:t>
            </a:r>
          </a:p>
          <a:p>
            <a:r>
              <a:rPr lang="en-US" sz="1800" b="0" dirty="0" smtClean="0"/>
              <a:t>Nagasaki </a:t>
            </a:r>
            <a:r>
              <a:rPr lang="en-US" sz="1800" b="0" dirty="0" err="1" smtClean="0"/>
              <a:t>bom</a:t>
            </a:r>
            <a:endParaRPr lang="en-US" sz="1800" b="0" dirty="0" smtClean="0"/>
          </a:p>
          <a:p>
            <a:endParaRPr lang="en-US" dirty="0"/>
          </a:p>
        </p:txBody>
      </p:sp>
      <p:pic>
        <p:nvPicPr>
          <p:cNvPr id="148482" name="Picture 2" descr="C:\Users\jo\Desktop\HanfordAerial2Very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4343400" cy="3272028"/>
          </a:xfrm>
          <a:prstGeom prst="rect">
            <a:avLst/>
          </a:prstGeom>
          <a:noFill/>
        </p:spPr>
      </p:pic>
      <p:pic>
        <p:nvPicPr>
          <p:cNvPr id="148483" name="Picture 3" descr="C:\Users\jo\Desktop\Trinity_Gadg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00525"/>
            <a:ext cx="3383256" cy="2657475"/>
          </a:xfrm>
          <a:prstGeom prst="rect">
            <a:avLst/>
          </a:prstGeom>
          <a:noFill/>
        </p:spPr>
      </p:pic>
      <p:pic>
        <p:nvPicPr>
          <p:cNvPr id="148484" name="Picture 4" descr="C:\Users\jo\Desktop\474px-AtomicEffects-p7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800600"/>
            <a:ext cx="1625346" cy="2057400"/>
          </a:xfrm>
          <a:prstGeom prst="rect">
            <a:avLst/>
          </a:prstGeom>
          <a:noFill/>
        </p:spPr>
      </p:pic>
      <p:pic>
        <p:nvPicPr>
          <p:cNvPr id="148485" name="Picture 5" descr="C:\Users\jo\Desktop\487px-AtomicEffects-p7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4796063"/>
            <a:ext cx="1676400" cy="2061937"/>
          </a:xfrm>
          <a:prstGeom prst="rect">
            <a:avLst/>
          </a:prstGeom>
          <a:noFill/>
        </p:spPr>
      </p:pic>
      <p:pic>
        <p:nvPicPr>
          <p:cNvPr id="148486" name="Picture 6" descr="C:\Users\jo\Desktop\755px-Trinity_explosion_(color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8832" y="5334000"/>
            <a:ext cx="1917567" cy="152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jo\Desktop\ebr-1-arco-ida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5800"/>
            <a:ext cx="79375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EBR – 1 in Idaho (1951)</a:t>
            </a:r>
          </a:p>
        </p:txBody>
      </p:sp>
      <p:pic>
        <p:nvPicPr>
          <p:cNvPr id="987138" name="Picture 2" descr="C:\Users\jo\Desktop\ebr-1-producing-nuclear-electric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82738"/>
            <a:ext cx="22098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0" name="Picture 4" descr="C:\Users\jo\Desktop\ebr1wall_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600200"/>
            <a:ext cx="30289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1" name="Picture 5" descr="C:\Users\jo\Desktop\89125643_3ea54b9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86200"/>
            <a:ext cx="40386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2" name="Picture 6" descr="C:\Users\jo\Desktop\ebr1cor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2175" y="2743200"/>
            <a:ext cx="31718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Nautilus (1954)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4238625" cy="34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8112" y="3039775"/>
            <a:ext cx="5195888" cy="38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29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algn="l"/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Kernenergie</a:t>
            </a:r>
            <a:endParaRPr lang="nl-NL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03506" name="Text Box 18"/>
          <p:cNvSpPr txBox="1">
            <a:spLocks noChangeArrowheads="1"/>
          </p:cNvSpPr>
          <p:nvPr/>
        </p:nvSpPr>
        <p:spPr bwMode="auto">
          <a:xfrm>
            <a:off x="6781800" y="4038600"/>
            <a:ext cx="1868488" cy="12001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dirty="0">
                <a:latin typeface="+mn-lt"/>
              </a:rPr>
              <a:t>“It is not too much to expect that our children will enjoy in their homes [nuclear generated] electrical energy too cheap to meter.”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7200" y="1143000"/>
            <a:ext cx="5410200" cy="430271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defRPr/>
            </a:pPr>
            <a:r>
              <a:rPr lang="en-US" sz="2400" dirty="0" err="1" smtClean="0">
                <a:latin typeface="Arial" charset="0"/>
              </a:rPr>
              <a:t>Kernenergie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vandaag</a:t>
            </a:r>
            <a:r>
              <a:rPr lang="en-US" sz="2400" dirty="0" smtClean="0">
                <a:latin typeface="Arial" charset="0"/>
              </a:rPr>
              <a:t>:</a:t>
            </a:r>
            <a:endParaRPr lang="en-US" sz="24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err="1" smtClean="0">
                <a:latin typeface="Arial" charset="0"/>
              </a:rPr>
              <a:t>Levert</a:t>
            </a:r>
            <a:r>
              <a:rPr lang="en-US" sz="2000" dirty="0" smtClean="0">
                <a:latin typeface="Arial" charset="0"/>
              </a:rPr>
              <a:t> 16% van de </a:t>
            </a:r>
            <a:r>
              <a:rPr lang="en-US" sz="2000" dirty="0" err="1" smtClean="0">
                <a:latin typeface="Arial" charset="0"/>
              </a:rPr>
              <a:t>elektriciteit</a:t>
            </a:r>
            <a:r>
              <a:rPr lang="en-US" sz="2000" dirty="0" smtClean="0">
                <a:latin typeface="Arial" charset="0"/>
              </a:rPr>
              <a:t> in de </a:t>
            </a:r>
            <a:r>
              <a:rPr lang="en-US" sz="2000" dirty="0" err="1" smtClean="0">
                <a:latin typeface="Arial" charset="0"/>
              </a:rPr>
              <a:t>wereld</a:t>
            </a:r>
            <a:r>
              <a:rPr lang="en-US" sz="2000" dirty="0" smtClean="0">
                <a:latin typeface="Arial" charset="0"/>
              </a:rPr>
              <a:t> 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20% </a:t>
            </a:r>
            <a:r>
              <a:rPr lang="en-US" sz="2000" dirty="0">
                <a:latin typeface="Arial" charset="0"/>
              </a:rPr>
              <a:t>in </a:t>
            </a:r>
            <a:r>
              <a:rPr lang="en-US" sz="2000" dirty="0" smtClean="0">
                <a:latin typeface="Arial" charset="0"/>
              </a:rPr>
              <a:t>USA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77% in </a:t>
            </a:r>
            <a:r>
              <a:rPr lang="en-US" sz="2000" dirty="0" err="1" smtClean="0">
                <a:latin typeface="Arial" charset="0"/>
              </a:rPr>
              <a:t>Frankrijk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54% </a:t>
            </a:r>
            <a:r>
              <a:rPr lang="en-US" sz="2000" dirty="0" err="1" smtClean="0">
                <a:latin typeface="Arial" charset="0"/>
              </a:rPr>
              <a:t>Belgie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26% </a:t>
            </a:r>
            <a:r>
              <a:rPr lang="en-US" sz="2000" dirty="0" err="1" smtClean="0">
                <a:latin typeface="Arial" charset="0"/>
              </a:rPr>
              <a:t>Duitsland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46% </a:t>
            </a:r>
            <a:r>
              <a:rPr lang="en-US" sz="2000" dirty="0" err="1" smtClean="0">
                <a:latin typeface="Arial" charset="0"/>
              </a:rPr>
              <a:t>Zweden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4% Nederland</a:t>
            </a:r>
            <a:endParaRPr lang="en-US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latin typeface="Arial" charset="0"/>
              </a:rPr>
              <a:t>69% </a:t>
            </a:r>
            <a:r>
              <a:rPr lang="en-US" sz="2000" dirty="0" smtClean="0">
                <a:latin typeface="Arial" charset="0"/>
              </a:rPr>
              <a:t>van de non-carbon </a:t>
            </a:r>
            <a:r>
              <a:rPr lang="en-US" sz="2000" dirty="0" err="1" smtClean="0">
                <a:latin typeface="Arial" charset="0"/>
              </a:rPr>
              <a:t>elektriciteit</a:t>
            </a:r>
            <a:r>
              <a:rPr lang="en-US" sz="2000" dirty="0" smtClean="0">
                <a:latin typeface="Arial" charset="0"/>
              </a:rPr>
              <a:t> in USA</a:t>
            </a:r>
            <a:endParaRPr lang="en-US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err="1" smtClean="0">
                <a:latin typeface="Arial" charset="0"/>
              </a:rPr>
              <a:t>Ongeveer</a:t>
            </a:r>
            <a:r>
              <a:rPr lang="en-US" sz="2000" dirty="0" smtClean="0">
                <a:latin typeface="Arial" charset="0"/>
              </a:rPr>
              <a:t> 441reactoren in de </a:t>
            </a:r>
            <a:r>
              <a:rPr lang="en-US" sz="2000" dirty="0" err="1" smtClean="0">
                <a:latin typeface="Arial" charset="0"/>
              </a:rPr>
              <a:t>wereld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147 in EU (200+ in Europe)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104 in USA</a:t>
            </a:r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err="1" smtClean="0">
                <a:latin typeface="Arial" charset="0"/>
              </a:rPr>
              <a:t>Geen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gebouwd</a:t>
            </a:r>
            <a:r>
              <a:rPr lang="en-US" sz="2000" dirty="0" smtClean="0">
                <a:latin typeface="Arial" charset="0"/>
              </a:rPr>
              <a:t> in USA </a:t>
            </a:r>
            <a:r>
              <a:rPr lang="en-US" sz="2000" dirty="0" err="1" smtClean="0">
                <a:latin typeface="Arial" charset="0"/>
              </a:rPr>
              <a:t>na</a:t>
            </a:r>
            <a:r>
              <a:rPr lang="en-US" sz="2000" dirty="0" smtClean="0">
                <a:latin typeface="Arial" charset="0"/>
              </a:rPr>
              <a:t> 1970s</a:t>
            </a:r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err="1" smtClean="0">
                <a:latin typeface="Arial" charset="0"/>
              </a:rPr>
              <a:t>Kleine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budgetten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voor</a:t>
            </a:r>
            <a:r>
              <a:rPr lang="en-US" sz="2000" dirty="0" smtClean="0">
                <a:latin typeface="Arial" charset="0"/>
              </a:rPr>
              <a:t> R&amp;D</a:t>
            </a:r>
          </a:p>
          <a:p>
            <a:pPr marL="228600" indent="-228600">
              <a:lnSpc>
                <a:spcPct val="90000"/>
              </a:lnSpc>
              <a:buFontTx/>
              <a:buChar char="•"/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215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524000"/>
            <a:ext cx="174625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48400" y="990600"/>
            <a:ext cx="2667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>
                <a:latin typeface="+mn-lt"/>
              </a:rPr>
              <a:t>Lewis Strauss, Chairman of the U.S.</a:t>
            </a:r>
          </a:p>
          <a:p>
            <a:pPr algn="r">
              <a:defRPr/>
            </a:pPr>
            <a:r>
              <a:rPr lang="en-US" sz="1200" dirty="0">
                <a:latin typeface="+mn-lt"/>
              </a:rPr>
              <a:t>Atomic Energy Commission (1954</a:t>
            </a:r>
          </a:p>
        </p:txBody>
      </p:sp>
      <p:pic>
        <p:nvPicPr>
          <p:cNvPr id="36866" name="Picture 2" descr="\\vmware-host\Shared Folders\Desktop\753px-2008_US_electricity_generation_by_source_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5105400"/>
            <a:ext cx="2199118" cy="175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50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Energie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transport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30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192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vak 16"/>
          <p:cNvSpPr txBox="1"/>
          <p:nvPr/>
        </p:nvSpPr>
        <p:spPr>
          <a:xfrm>
            <a:off x="914400" y="5955268"/>
            <a:ext cx="627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Alle reactoren in de USA zijn gebouwd in ongeveer 25 jaar</a:t>
            </a:r>
            <a:endParaRPr lang="nl-NL" dirty="0">
              <a:latin typeface="+mn-lt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752600"/>
            <a:ext cx="2566988" cy="147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31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966"/>
            <a:ext cx="9146696" cy="6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32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82423"/>
            <a:ext cx="9143999" cy="584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33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algn="l"/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Kernenergie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en Nederland</a:t>
            </a:r>
            <a:endParaRPr lang="nl-NL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547633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5144" y="1476375"/>
            <a:ext cx="7178856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Beschikbaarheid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uranium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688578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7817" y="1371600"/>
            <a:ext cx="352618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Kernsplijting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Opslag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radioactief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materiaal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staat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discussie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1" y="0"/>
            <a:ext cx="1905000" cy="206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Ongelukken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grote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gevolgen</a:t>
            </a:r>
            <a:r>
              <a:rPr lang="en-US" dirty="0" smtClean="0">
                <a:latin typeface="+mn-lt"/>
              </a:rPr>
              <a:t> (Chernobyl, Fukushima)</a:t>
            </a:r>
            <a:endParaRPr lang="en-US" dirty="0">
              <a:latin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Decommissioning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beschouwd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4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Snelle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broedreactoren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genereren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hun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eigen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brandstof</a:t>
            </a:r>
            <a:r>
              <a:rPr lang="en-US" dirty="0" smtClean="0">
                <a:latin typeface="+mn-lt"/>
              </a:rPr>
              <a:t> (plutonium)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49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Proliferatie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diefstal</a:t>
            </a:r>
            <a:r>
              <a:rPr lang="en-US" dirty="0" smtClean="0">
                <a:latin typeface="+mn-lt"/>
              </a:rPr>
              <a:t> van plutonium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voorkomen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endParaRPr lang="en-US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4119" y="3352800"/>
            <a:ext cx="1569081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1694" y="4419600"/>
            <a:ext cx="246230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2982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Manhattan project in WOII</a:t>
            </a:r>
            <a:endParaRPr lang="en-US" dirty="0">
              <a:latin typeface="+mn-lt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287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Uranium en plutonium </a:t>
            </a:r>
            <a:r>
              <a:rPr lang="en-US" dirty="0" err="1" smtClean="0">
                <a:latin typeface="+mn-lt"/>
              </a:rPr>
              <a:t>bommen</a:t>
            </a:r>
            <a:r>
              <a:rPr lang="en-US" dirty="0" smtClean="0">
                <a:latin typeface="+mn-lt"/>
              </a:rPr>
              <a:t> (1945)</a:t>
            </a:r>
            <a:endParaRPr lang="en-US" dirty="0">
              <a:latin typeface="+mn-l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3592512"/>
            <a:ext cx="426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Nuclear weapons test ban treaty (1963) </a:t>
            </a:r>
            <a:r>
              <a:rPr lang="en-US" dirty="0" err="1" smtClean="0">
                <a:latin typeface="+mn-lt"/>
              </a:rPr>
              <a:t>verbiedt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testen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kernwapens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atmosfeer</a:t>
            </a:r>
            <a:r>
              <a:rPr lang="en-US" dirty="0" smtClean="0">
                <a:latin typeface="+mn-lt"/>
              </a:rPr>
              <a:t> (fall-out is </a:t>
            </a:r>
            <a:r>
              <a:rPr lang="en-US" dirty="0" err="1" smtClean="0">
                <a:latin typeface="+mn-lt"/>
              </a:rPr>
              <a:t>gevaarlijk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verband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consumptie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6477000" y="3276600"/>
            <a:ext cx="182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Oppenheimer &amp; Groves</a:t>
            </a:r>
            <a:endParaRPr lang="en-US" dirty="0">
              <a:latin typeface="+mn-lt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7848600" y="4114800"/>
            <a:ext cx="129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Nagasaki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Kernfusie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komt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vrij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fusie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kernen</a:t>
            </a:r>
            <a:endParaRPr lang="en-US" dirty="0">
              <a:latin typeface="+mn-lt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052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Proton – proton </a:t>
            </a:r>
            <a:r>
              <a:rPr lang="en-US" dirty="0" err="1" smtClean="0">
                <a:latin typeface="+mn-lt"/>
              </a:rPr>
              <a:t>cyclus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Zon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r>
              <a:rPr lang="en-US" dirty="0" smtClean="0">
                <a:latin typeface="+mn-lt"/>
              </a:rPr>
              <a:t> 26.7 </a:t>
            </a:r>
            <a:r>
              <a:rPr lang="en-US" dirty="0" err="1" smtClean="0">
                <a:latin typeface="+mn-lt"/>
              </a:rPr>
              <a:t>MeV</a:t>
            </a:r>
            <a:endParaRPr lang="en-US" dirty="0">
              <a:latin typeface="+mn-lt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81200"/>
            <a:ext cx="367889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IJL-RECHTS 9"/>
          <p:cNvSpPr/>
          <p:nvPr/>
        </p:nvSpPr>
        <p:spPr bwMode="auto">
          <a:xfrm>
            <a:off x="4800600" y="22098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245362"/>
            <a:ext cx="3429000" cy="29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2983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CNO </a:t>
            </a:r>
            <a:r>
              <a:rPr lang="en-US" dirty="0" err="1" smtClean="0">
                <a:latin typeface="+mn-lt"/>
              </a:rPr>
              <a:t>cyclus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hete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sterren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352801"/>
            <a:ext cx="1905000" cy="145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0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</a:rPr>
              <a:t>Energie</a:t>
            </a:r>
            <a:r>
              <a:rPr lang="en-GB" i="1" kern="1200" dirty="0" smtClean="0">
                <a:solidFill>
                  <a:srgbClr val="000099"/>
                </a:solidFill>
              </a:rPr>
              <a:t> transport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In het </a:t>
            </a:r>
            <a:r>
              <a:rPr lang="en-US" dirty="0" err="1" smtClean="0">
                <a:latin typeface="+mn-lt"/>
              </a:rPr>
              <a:t>voorgaande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we </a:t>
            </a:r>
            <a:r>
              <a:rPr lang="en-US" dirty="0" err="1" smtClean="0">
                <a:latin typeface="+mn-lt"/>
              </a:rPr>
              <a:t>tijd</a:t>
            </a:r>
            <a:r>
              <a:rPr lang="en-US" dirty="0" smtClean="0">
                <a:latin typeface="+mn-lt"/>
              </a:rPr>
              <a:t>- en </a:t>
            </a:r>
            <a:r>
              <a:rPr lang="en-US" dirty="0" err="1" smtClean="0">
                <a:latin typeface="+mn-lt"/>
              </a:rPr>
              <a:t>ruimteverdelingen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reactor </a:t>
            </a:r>
            <a:r>
              <a:rPr lang="en-US" dirty="0" err="1" smtClean="0">
                <a:latin typeface="+mn-lt"/>
              </a:rPr>
              <a:t>besproken</a:t>
            </a:r>
            <a:endParaRPr lang="en-US" dirty="0" smtClean="0">
              <a:latin typeface="+mn-lt"/>
            </a:endParaRPr>
          </a:p>
        </p:txBody>
      </p:sp>
      <p:sp>
        <p:nvSpPr>
          <p:cNvPr id="41" name="TextBox 17"/>
          <p:cNvSpPr txBox="1"/>
          <p:nvPr/>
        </p:nvSpPr>
        <p:spPr>
          <a:xfrm>
            <a:off x="533400" y="18404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kritische</a:t>
            </a:r>
            <a:r>
              <a:rPr lang="en-US" dirty="0" smtClean="0">
                <a:latin typeface="+mn-lt"/>
              </a:rPr>
              <a:t> reactor is flux </a:t>
            </a:r>
            <a:r>
              <a:rPr lang="en-US" dirty="0" err="1" smtClean="0">
                <a:latin typeface="+mn-lt"/>
              </a:rPr>
              <a:t>evenredig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vermogen</a:t>
            </a:r>
            <a:endParaRPr lang="en-US" i="1" dirty="0" smtClean="0"/>
          </a:p>
        </p:txBody>
      </p:sp>
      <p:sp>
        <p:nvSpPr>
          <p:cNvPr id="40" name="TextBox 17"/>
          <p:cNvSpPr txBox="1"/>
          <p:nvPr/>
        </p:nvSpPr>
        <p:spPr>
          <a:xfrm>
            <a:off x="533400" y="3448048"/>
            <a:ext cx="678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Core averaged power density</a:t>
            </a:r>
            <a:endParaRPr lang="en-US" i="1" dirty="0" smtClean="0"/>
          </a:p>
        </p:txBody>
      </p:sp>
      <p:sp>
        <p:nvSpPr>
          <p:cNvPr id="42" name="TextBox 17"/>
          <p:cNvSpPr txBox="1"/>
          <p:nvPr/>
        </p:nvSpPr>
        <p:spPr>
          <a:xfrm>
            <a:off x="533400" y="3814227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Power peaking factor</a:t>
            </a:r>
            <a:endParaRPr lang="en-US" sz="1600" dirty="0" smtClean="0"/>
          </a:p>
        </p:txBody>
      </p:sp>
      <p:sp>
        <p:nvSpPr>
          <p:cNvPr id="24" name="TextBox 17"/>
          <p:cNvSpPr txBox="1"/>
          <p:nvPr/>
        </p:nvSpPr>
        <p:spPr>
          <a:xfrm>
            <a:off x="533400" y="2528648"/>
            <a:ext cx="7239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hoog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vermogen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Thermische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limiet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bepaalt</a:t>
            </a:r>
            <a:r>
              <a:rPr lang="en-US" sz="1600" dirty="0" smtClean="0">
                <a:latin typeface="+mn-lt"/>
              </a:rPr>
              <a:t> maximum </a:t>
            </a:r>
            <a:r>
              <a:rPr lang="en-US" sz="1600" dirty="0" err="1" smtClean="0">
                <a:latin typeface="+mn-lt"/>
              </a:rPr>
              <a:t>vermogen</a:t>
            </a:r>
            <a:r>
              <a:rPr lang="en-US" sz="1600" dirty="0" smtClean="0">
                <a:latin typeface="+mn-lt"/>
              </a:rPr>
              <a:t> (</a:t>
            </a:r>
            <a:r>
              <a:rPr lang="en-US" sz="1600" dirty="0" err="1" smtClean="0">
                <a:latin typeface="+mn-lt"/>
              </a:rPr>
              <a:t>oververhitting</a:t>
            </a:r>
            <a:r>
              <a:rPr lang="en-US" sz="1600" dirty="0" smtClean="0">
                <a:latin typeface="+mn-lt"/>
              </a:rPr>
              <a:t> fuel)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Dichtheden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veranderen</a:t>
            </a:r>
            <a:r>
              <a:rPr lang="en-US" sz="1600" dirty="0" smtClean="0">
                <a:latin typeface="+mn-lt"/>
              </a:rPr>
              <a:t> (reactivity feedback </a:t>
            </a:r>
            <a:r>
              <a:rPr lang="en-US" sz="1600" dirty="0" err="1" smtClean="0">
                <a:latin typeface="+mn-lt"/>
              </a:rPr>
              <a:t>effecten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 smtClean="0"/>
          </a:p>
        </p:txBody>
      </p:sp>
      <p:grpSp>
        <p:nvGrpSpPr>
          <p:cNvPr id="18" name="Groep 17"/>
          <p:cNvGrpSpPr/>
          <p:nvPr/>
        </p:nvGrpSpPr>
        <p:grpSpPr>
          <a:xfrm>
            <a:off x="4267200" y="1905000"/>
            <a:ext cx="4341016" cy="650080"/>
            <a:chOff x="4650584" y="6019800"/>
            <a:chExt cx="4341016" cy="650080"/>
          </a:xfrm>
        </p:grpSpPr>
        <p:sp>
          <p:nvSpPr>
            <p:cNvPr id="19" name="Rounded Rectangle 27"/>
            <p:cNvSpPr/>
            <p:nvPr/>
          </p:nvSpPr>
          <p:spPr bwMode="auto">
            <a:xfrm>
              <a:off x="4650584" y="6019800"/>
              <a:ext cx="4341016" cy="6500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0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91064" y="6056331"/>
              <a:ext cx="4248150" cy="58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512344"/>
            <a:ext cx="1047750" cy="25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886200"/>
            <a:ext cx="1343025" cy="27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hteraccolade 24"/>
          <p:cNvSpPr/>
          <p:nvPr/>
        </p:nvSpPr>
        <p:spPr bwMode="auto">
          <a:xfrm>
            <a:off x="4800600" y="3505200"/>
            <a:ext cx="304800" cy="6858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624264"/>
            <a:ext cx="995362" cy="51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17"/>
          <p:cNvSpPr txBox="1"/>
          <p:nvPr/>
        </p:nvSpPr>
        <p:spPr>
          <a:xfrm>
            <a:off x="533400" y="4267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Constructie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kosten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nemen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sterk</a:t>
            </a:r>
            <a:r>
              <a:rPr lang="en-US" dirty="0" smtClean="0">
                <a:latin typeface="+mn-lt"/>
              </a:rPr>
              <a:t> toe met volume </a:t>
            </a:r>
            <a:r>
              <a:rPr lang="en-US" i="1" dirty="0" smtClean="0">
                <a:latin typeface="+mn-lt"/>
              </a:rPr>
              <a:t>V              </a:t>
            </a:r>
            <a:r>
              <a:rPr lang="en-US" dirty="0" err="1" smtClean="0">
                <a:latin typeface="+mn-lt"/>
              </a:rPr>
              <a:t>optimaliseer</a:t>
            </a:r>
            <a:endParaRPr lang="en-US" sz="1600" dirty="0" smtClean="0"/>
          </a:p>
        </p:txBody>
      </p:sp>
      <p:cxnSp>
        <p:nvCxnSpPr>
          <p:cNvPr id="28" name="Rechte verbindingslijn met pijl 27"/>
          <p:cNvCxnSpPr/>
          <p:nvPr/>
        </p:nvCxnSpPr>
        <p:spPr bwMode="auto">
          <a:xfrm>
            <a:off x="5831680" y="4465636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464" y="4324352"/>
            <a:ext cx="838200" cy="28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7"/>
          <p:cNvSpPr txBox="1"/>
          <p:nvPr/>
        </p:nvSpPr>
        <p:spPr>
          <a:xfrm>
            <a:off x="533400" y="45836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Maximale</a:t>
            </a:r>
            <a:r>
              <a:rPr lang="en-US" dirty="0" smtClean="0">
                <a:latin typeface="+mn-lt"/>
              </a:rPr>
              <a:t>          </a:t>
            </a:r>
            <a:r>
              <a:rPr lang="en-US" dirty="0" err="1" smtClean="0">
                <a:latin typeface="+mn-lt"/>
              </a:rPr>
              <a:t>wordt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bepaald</a:t>
            </a:r>
            <a:r>
              <a:rPr lang="en-US" dirty="0" smtClean="0">
                <a:latin typeface="+mn-lt"/>
              </a:rPr>
              <a:t> door </a:t>
            </a:r>
            <a:r>
              <a:rPr lang="en-US" dirty="0" err="1" smtClean="0">
                <a:latin typeface="+mn-lt"/>
              </a:rPr>
              <a:t>materiaaleigenschappen</a:t>
            </a:r>
            <a:endParaRPr lang="en-US" sz="1600" dirty="0" smtClean="0"/>
          </a:p>
        </p:txBody>
      </p:sp>
      <p:pic>
        <p:nvPicPr>
          <p:cNvPr id="34919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4683920"/>
            <a:ext cx="457199" cy="2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4964668"/>
            <a:ext cx="7620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Minimale</a:t>
            </a:r>
            <a:r>
              <a:rPr lang="en-US" dirty="0" smtClean="0">
                <a:latin typeface="+mn-lt"/>
              </a:rPr>
              <a:t> peaking factor </a:t>
            </a:r>
            <a:r>
              <a:rPr lang="en-US" dirty="0" err="1" smtClean="0">
                <a:latin typeface="+mn-lt"/>
              </a:rPr>
              <a:t>wordt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bepaald</a:t>
            </a:r>
            <a:r>
              <a:rPr lang="en-US" dirty="0" smtClean="0">
                <a:latin typeface="+mn-lt"/>
              </a:rPr>
              <a:t> door reactor </a:t>
            </a:r>
            <a:r>
              <a:rPr lang="en-US" dirty="0" err="1" smtClean="0">
                <a:latin typeface="+mn-lt"/>
              </a:rPr>
              <a:t>fysica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400" dirty="0" err="1" smtClean="0">
                <a:latin typeface="+mn-lt"/>
              </a:rPr>
              <a:t>Niet-uniforme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verdelingen</a:t>
            </a:r>
            <a:r>
              <a:rPr lang="en-US" sz="1400" dirty="0" smtClean="0">
                <a:latin typeface="+mn-lt"/>
              </a:rPr>
              <a:t> van fuel enrichment</a:t>
            </a:r>
          </a:p>
          <a:p>
            <a:pPr lvl="1">
              <a:defRPr/>
            </a:pPr>
            <a:r>
              <a:rPr lang="en-US" sz="1400" dirty="0" err="1" smtClean="0">
                <a:latin typeface="+mn-lt"/>
              </a:rPr>
              <a:t>Plaatsing</a:t>
            </a:r>
            <a:r>
              <a:rPr lang="en-US" sz="1400" dirty="0" smtClean="0">
                <a:latin typeface="+mn-lt"/>
              </a:rPr>
              <a:t> van control rods and </a:t>
            </a:r>
            <a:r>
              <a:rPr lang="en-US" sz="1400" dirty="0" err="1" smtClean="0">
                <a:latin typeface="+mn-lt"/>
              </a:rPr>
              <a:t>andere</a:t>
            </a:r>
            <a:r>
              <a:rPr lang="en-US" sz="1400" dirty="0" smtClean="0">
                <a:latin typeface="+mn-lt"/>
              </a:rPr>
              <a:t> neutron poisons</a:t>
            </a:r>
            <a:endParaRPr lang="en-US" sz="1400" dirty="0" smtClean="0"/>
          </a:p>
        </p:txBody>
      </p:sp>
      <p:sp>
        <p:nvSpPr>
          <p:cNvPr id="32" name="TextBox 17"/>
          <p:cNvSpPr txBox="1"/>
          <p:nvPr/>
        </p:nvSpPr>
        <p:spPr>
          <a:xfrm>
            <a:off x="533400" y="5829181"/>
            <a:ext cx="7620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Gekozen</a:t>
            </a:r>
            <a:r>
              <a:rPr lang="en-US" dirty="0" smtClean="0">
                <a:latin typeface="+mn-lt"/>
              </a:rPr>
              <a:t> core volume </a:t>
            </a:r>
            <a:r>
              <a:rPr lang="en-US" dirty="0" err="1" smtClean="0">
                <a:latin typeface="+mn-lt"/>
              </a:rPr>
              <a:t>bepaalt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400" dirty="0" smtClean="0">
                <a:latin typeface="+mn-lt"/>
              </a:rPr>
              <a:t>Core-averaged fuel enrichment</a:t>
            </a:r>
          </a:p>
          <a:p>
            <a:pPr lvl="1">
              <a:defRPr/>
            </a:pPr>
            <a:r>
              <a:rPr lang="en-US" sz="1400" dirty="0" smtClean="0">
                <a:latin typeface="+mn-lt"/>
              </a:rPr>
              <a:t>Non-leakage probabilities</a:t>
            </a:r>
            <a:endParaRPr 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4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49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1" grpId="0"/>
      <p:bldP spid="40" grpId="0"/>
      <p:bldP spid="42" grpId="0"/>
      <p:bldP spid="24" grpId="0"/>
      <p:bldP spid="25" grpId="0" animBg="1"/>
      <p:bldP spid="27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Core properties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55" y="2209800"/>
            <a:ext cx="906224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4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9576" y="4024312"/>
            <a:ext cx="1790700" cy="58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Finite cylindrical core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Vermogensdichtheid</a:t>
            </a:r>
            <a:r>
              <a:rPr lang="en-US" dirty="0" smtClean="0">
                <a:latin typeface="+mn-lt"/>
              </a:rPr>
              <a:t> [ W / cm3 ]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533400" y="1600200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kritische</a:t>
            </a:r>
            <a:r>
              <a:rPr lang="en-US" dirty="0" smtClean="0">
                <a:latin typeface="+mn-lt"/>
              </a:rPr>
              <a:t> reactor is flux </a:t>
            </a:r>
            <a:r>
              <a:rPr lang="en-US" dirty="0" err="1" smtClean="0">
                <a:latin typeface="+mn-lt"/>
              </a:rPr>
              <a:t>evenredig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vermogen</a:t>
            </a:r>
            <a:endParaRPr lang="en-US" i="1" dirty="0" smtClean="0"/>
          </a:p>
        </p:txBody>
      </p:sp>
      <p:sp>
        <p:nvSpPr>
          <p:cNvPr id="40" name="TextBox 17"/>
          <p:cNvSpPr txBox="1"/>
          <p:nvPr/>
        </p:nvSpPr>
        <p:spPr>
          <a:xfrm>
            <a:off x="533400" y="2983468"/>
            <a:ext cx="678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Core averaged power density</a:t>
            </a:r>
            <a:endParaRPr lang="en-US" i="1" dirty="0" smtClean="0"/>
          </a:p>
        </p:txBody>
      </p:sp>
      <p:sp>
        <p:nvSpPr>
          <p:cNvPr id="42" name="TextBox 17"/>
          <p:cNvSpPr txBox="1"/>
          <p:nvPr/>
        </p:nvSpPr>
        <p:spPr>
          <a:xfrm>
            <a:off x="533400" y="3545444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Cilindrische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geometrie</a:t>
            </a:r>
            <a:endParaRPr lang="en-US" sz="1600" dirty="0" smtClean="0"/>
          </a:p>
        </p:txBody>
      </p:sp>
      <p:sp>
        <p:nvSpPr>
          <p:cNvPr id="24" name="TextBox 17"/>
          <p:cNvSpPr txBox="1"/>
          <p:nvPr/>
        </p:nvSpPr>
        <p:spPr>
          <a:xfrm>
            <a:off x="533400" y="2528648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cilindrische</a:t>
            </a:r>
            <a:r>
              <a:rPr lang="en-US" dirty="0" smtClean="0">
                <a:latin typeface="+mn-lt"/>
              </a:rPr>
              <a:t> reactor</a:t>
            </a:r>
            <a:endParaRPr lang="en-US" sz="1600" dirty="0" smtClean="0"/>
          </a:p>
        </p:txBody>
      </p:sp>
      <p:sp>
        <p:nvSpPr>
          <p:cNvPr id="25" name="Rechteraccolade 24"/>
          <p:cNvSpPr/>
          <p:nvPr/>
        </p:nvSpPr>
        <p:spPr bwMode="auto">
          <a:xfrm rot="5400000">
            <a:off x="5562600" y="1219200"/>
            <a:ext cx="228600" cy="9906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4114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Normering</a:t>
            </a:r>
            <a:r>
              <a:rPr lang="en-US" dirty="0" smtClean="0">
                <a:latin typeface="+mn-lt"/>
              </a:rPr>
              <a:t>                                  en</a:t>
            </a:r>
            <a:endParaRPr lang="en-US" sz="1600" dirty="0" smtClean="0"/>
          </a:p>
        </p:txBody>
      </p:sp>
      <p:sp>
        <p:nvSpPr>
          <p:cNvPr id="30" name="TextBox 17"/>
          <p:cNvSpPr txBox="1"/>
          <p:nvPr/>
        </p:nvSpPr>
        <p:spPr>
          <a:xfrm>
            <a:off x="533400" y="45836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Power peaking factor                   met </a:t>
            </a:r>
            <a:r>
              <a:rPr lang="en-US" dirty="0" err="1" smtClean="0">
                <a:latin typeface="+mn-lt"/>
              </a:rPr>
              <a:t>radiale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axiale</a:t>
            </a:r>
            <a:r>
              <a:rPr lang="en-US" dirty="0" smtClean="0">
                <a:latin typeface="+mn-lt"/>
              </a:rPr>
              <a:t> peaking</a:t>
            </a:r>
            <a:endParaRPr lang="en-US" sz="1600" dirty="0" smtClean="0"/>
          </a:p>
        </p:txBody>
      </p:sp>
      <p:sp>
        <p:nvSpPr>
          <p:cNvPr id="31" name="TextBox 17"/>
          <p:cNvSpPr txBox="1"/>
          <p:nvPr/>
        </p:nvSpPr>
        <p:spPr>
          <a:xfrm>
            <a:off x="533400" y="4964668"/>
            <a:ext cx="7620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Local peaking factor </a:t>
            </a:r>
            <a:r>
              <a:rPr lang="en-US" i="1" dirty="0" smtClean="0">
                <a:latin typeface="+mn-lt"/>
              </a:rPr>
              <a:t>F</a:t>
            </a:r>
            <a:r>
              <a:rPr lang="en-US" baseline="-25000" dirty="0" smtClean="0">
                <a:latin typeface="+mn-lt"/>
              </a:rPr>
              <a:t>l</a:t>
            </a:r>
          </a:p>
          <a:p>
            <a:pPr lvl="1">
              <a:defRPr/>
            </a:pPr>
            <a:r>
              <a:rPr lang="en-US" sz="1400" dirty="0" smtClean="0">
                <a:latin typeface="+mn-lt"/>
              </a:rPr>
              <a:t>Fuel element manufacturing tolerances</a:t>
            </a:r>
          </a:p>
          <a:p>
            <a:pPr lvl="1">
              <a:defRPr/>
            </a:pPr>
            <a:r>
              <a:rPr lang="en-US" sz="1400" dirty="0" smtClean="0">
                <a:latin typeface="+mn-lt"/>
              </a:rPr>
              <a:t>Local control and instrumentation perturbations</a:t>
            </a:r>
            <a:endParaRPr lang="en-US" sz="1400" dirty="0" smtClean="0"/>
          </a:p>
        </p:txBody>
      </p:sp>
      <p:sp>
        <p:nvSpPr>
          <p:cNvPr id="32" name="TextBox 17"/>
          <p:cNvSpPr txBox="1"/>
          <p:nvPr/>
        </p:nvSpPr>
        <p:spPr>
          <a:xfrm>
            <a:off x="533400" y="5829181"/>
            <a:ext cx="7620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Flatten power distribution (</a:t>
            </a:r>
            <a:r>
              <a:rPr lang="en-US" dirty="0" err="1" smtClean="0">
                <a:latin typeface="+mn-lt"/>
              </a:rPr>
              <a:t>reduceer</a:t>
            </a:r>
            <a:r>
              <a:rPr lang="en-US" dirty="0" smtClean="0">
                <a:latin typeface="+mn-lt"/>
              </a:rPr>
              <a:t> peaking)</a:t>
            </a:r>
          </a:p>
          <a:p>
            <a:pPr lvl="1">
              <a:defRPr/>
            </a:pPr>
            <a:r>
              <a:rPr lang="en-US" sz="1400" dirty="0" err="1" smtClean="0">
                <a:latin typeface="+mn-lt"/>
              </a:rPr>
              <a:t>Meerdere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radi</a:t>
            </a:r>
            <a:r>
              <a:rPr lang="en-US" sz="1400" dirty="0" err="1" smtClean="0">
                <a:latin typeface="Arial"/>
                <a:cs typeface="Arial"/>
              </a:rPr>
              <a:t>ële</a:t>
            </a:r>
            <a:r>
              <a:rPr lang="en-US" sz="1400" dirty="0" smtClean="0">
                <a:latin typeface="Arial"/>
                <a:cs typeface="Arial"/>
              </a:rPr>
              <a:t> zone’s met </a:t>
            </a:r>
            <a:r>
              <a:rPr lang="en-US" sz="1400" dirty="0" err="1" smtClean="0">
                <a:latin typeface="Arial"/>
                <a:cs typeface="Arial"/>
              </a:rPr>
              <a:t>verschillende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+mn-lt"/>
              </a:rPr>
              <a:t>fuel enrichment</a:t>
            </a:r>
          </a:p>
          <a:p>
            <a:pPr lvl="1">
              <a:defRPr/>
            </a:pPr>
            <a:r>
              <a:rPr lang="en-US" sz="1400" dirty="0" smtClean="0">
                <a:latin typeface="+mn-lt"/>
              </a:rPr>
              <a:t>Partially inserted control-rod banks</a:t>
            </a:r>
            <a:endParaRPr lang="en-US" sz="1400" dirty="0" smtClean="0"/>
          </a:p>
        </p:txBody>
      </p:sp>
      <p:pic>
        <p:nvPicPr>
          <p:cNvPr id="351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8614" y="1269208"/>
            <a:ext cx="215358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kstvak 28"/>
          <p:cNvSpPr txBox="1"/>
          <p:nvPr/>
        </p:nvSpPr>
        <p:spPr>
          <a:xfrm>
            <a:off x="5790538" y="1828800"/>
            <a:ext cx="1677062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</a:t>
            </a:r>
            <a:r>
              <a:rPr lang="nl-NL" sz="1600" dirty="0" err="1" smtClean="0">
                <a:latin typeface="+mn-lt"/>
              </a:rPr>
              <a:t>fission</a:t>
            </a:r>
            <a:r>
              <a:rPr lang="nl-NL" sz="1600" dirty="0" smtClean="0">
                <a:latin typeface="+mn-lt"/>
              </a:rPr>
              <a:t> / cm</a:t>
            </a:r>
            <a:r>
              <a:rPr lang="nl-NL" sz="1600" baseline="30000" dirty="0" smtClean="0">
                <a:latin typeface="+mn-lt"/>
              </a:rPr>
              <a:t>3</a:t>
            </a:r>
            <a:r>
              <a:rPr lang="nl-NL" sz="1600" dirty="0" smtClean="0">
                <a:latin typeface="+mn-lt"/>
              </a:rPr>
              <a:t> /s</a:t>
            </a:r>
          </a:p>
        </p:txBody>
      </p:sp>
      <p:cxnSp>
        <p:nvCxnSpPr>
          <p:cNvPr id="34" name="Rechte verbindingslijn met pijl 33"/>
          <p:cNvCxnSpPr/>
          <p:nvPr/>
        </p:nvCxnSpPr>
        <p:spPr bwMode="auto">
          <a:xfrm rot="5400000" flipH="1" flipV="1">
            <a:off x="4702968" y="1981200"/>
            <a:ext cx="76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kstvak 34"/>
          <p:cNvSpPr txBox="1"/>
          <p:nvPr/>
        </p:nvSpPr>
        <p:spPr>
          <a:xfrm>
            <a:off x="5029200" y="2252246"/>
            <a:ext cx="1406154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</a:t>
            </a:r>
            <a:r>
              <a:rPr lang="nl-NL" sz="1600" dirty="0" err="1" smtClean="0">
                <a:latin typeface="+mn-lt"/>
              </a:rPr>
              <a:t>Ws</a:t>
            </a:r>
            <a:r>
              <a:rPr lang="nl-NL" sz="1600" dirty="0" smtClean="0">
                <a:latin typeface="+mn-lt"/>
              </a:rPr>
              <a:t> / </a:t>
            </a:r>
            <a:r>
              <a:rPr lang="nl-NL" sz="1600" dirty="0" err="1" smtClean="0">
                <a:latin typeface="+mn-lt"/>
              </a:rPr>
              <a:t>fission</a:t>
            </a:r>
            <a:endParaRPr lang="nl-NL" sz="1600" dirty="0" smtClean="0">
              <a:latin typeface="+mn-lt"/>
            </a:endParaRP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1" y="2589447"/>
            <a:ext cx="2286000" cy="28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5224" y="2950368"/>
            <a:ext cx="1781175" cy="51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6564" y="3510073"/>
            <a:ext cx="1409700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hteraccolade 35"/>
          <p:cNvSpPr/>
          <p:nvPr/>
        </p:nvSpPr>
        <p:spPr bwMode="auto">
          <a:xfrm>
            <a:off x="5486400" y="3048000"/>
            <a:ext cx="228600" cy="9906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5123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1680" y="3276601"/>
            <a:ext cx="3276600" cy="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4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76425" y="4017168"/>
            <a:ext cx="1781175" cy="56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4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7976" y="4648200"/>
            <a:ext cx="990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4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48500" y="4241008"/>
            <a:ext cx="1409700" cy="33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4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86601" y="4650584"/>
            <a:ext cx="1371600" cy="28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45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29400" y="4944305"/>
            <a:ext cx="2476500" cy="183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46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76800" y="5181600"/>
            <a:ext cx="1209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5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5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5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5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5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35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35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1" grpId="0"/>
      <p:bldP spid="40" grpId="0"/>
      <p:bldP spid="42" grpId="0"/>
      <p:bldP spid="24" grpId="0"/>
      <p:bldP spid="25" grpId="0" animBg="1"/>
      <p:bldP spid="27" grpId="0"/>
      <p:bldP spid="30" grpId="0"/>
      <p:bldP spid="31" grpId="0"/>
      <p:bldP spid="32" grpId="0"/>
      <p:bldP spid="29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4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6900" y="2662239"/>
            <a:ext cx="1790700" cy="58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</a:rPr>
              <a:t>Voorbeeld</a:t>
            </a:r>
            <a:r>
              <a:rPr lang="en-GB" i="1" kern="1200" dirty="0" smtClean="0">
                <a:solidFill>
                  <a:srgbClr val="000099"/>
                </a:solidFill>
              </a:rPr>
              <a:t>: uniform cylindrical core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Flux in </a:t>
            </a:r>
            <a:r>
              <a:rPr lang="en-US" dirty="0" err="1" smtClean="0">
                <a:latin typeface="+mn-lt"/>
              </a:rPr>
              <a:t>uniforme</a:t>
            </a:r>
            <a:r>
              <a:rPr lang="en-US" dirty="0" smtClean="0">
                <a:latin typeface="+mn-lt"/>
              </a:rPr>
              <a:t> core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533400" y="16002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Power density distributions                                         en      </a:t>
            </a:r>
            <a:endParaRPr lang="en-US" i="1" dirty="0" smtClean="0"/>
          </a:p>
        </p:txBody>
      </p:sp>
      <p:sp>
        <p:nvSpPr>
          <p:cNvPr id="24" name="TextBox 17"/>
          <p:cNvSpPr txBox="1"/>
          <p:nvPr/>
        </p:nvSpPr>
        <p:spPr>
          <a:xfrm>
            <a:off x="533400" y="2350295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Normalisatie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coefficienten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volgen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</a:t>
            </a:r>
            <a:endParaRPr lang="en-US" sz="1600" dirty="0" smtClean="0"/>
          </a:p>
        </p:txBody>
      </p:sp>
      <p:sp>
        <p:nvSpPr>
          <p:cNvPr id="27" name="TextBox 17"/>
          <p:cNvSpPr txBox="1"/>
          <p:nvPr/>
        </p:nvSpPr>
        <p:spPr>
          <a:xfrm>
            <a:off x="533400" y="2752727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                                                  en</a:t>
            </a:r>
            <a:endParaRPr lang="en-US" sz="1600" dirty="0" smtClean="0"/>
          </a:p>
        </p:txBody>
      </p:sp>
      <p:sp>
        <p:nvSpPr>
          <p:cNvPr id="30" name="TextBox 17"/>
          <p:cNvSpPr txBox="1"/>
          <p:nvPr/>
        </p:nvSpPr>
        <p:spPr>
          <a:xfrm>
            <a:off x="533400" y="4190763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Deze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integralen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we al </a:t>
            </a:r>
            <a:r>
              <a:rPr lang="en-US" dirty="0" err="1" smtClean="0">
                <a:latin typeface="+mn-lt"/>
              </a:rPr>
              <a:t>eens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uitgerekend</a:t>
            </a:r>
            <a:r>
              <a:rPr lang="en-US" dirty="0" smtClean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sz="1600" dirty="0" smtClean="0"/>
          </a:p>
        </p:txBody>
      </p:sp>
      <p:sp>
        <p:nvSpPr>
          <p:cNvPr id="31" name="TextBox 17"/>
          <p:cNvSpPr txBox="1"/>
          <p:nvPr/>
        </p:nvSpPr>
        <p:spPr>
          <a:xfrm>
            <a:off x="533400" y="4979076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Zowel</a:t>
            </a:r>
            <a:r>
              <a:rPr lang="en-US" dirty="0" smtClean="0">
                <a:latin typeface="+mn-lt"/>
              </a:rPr>
              <a:t> Bessel </a:t>
            </a:r>
            <a:r>
              <a:rPr lang="en-US" dirty="0" err="1" smtClean="0">
                <a:latin typeface="+mn-lt"/>
              </a:rPr>
              <a:t>functie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cosinus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maximum </a:t>
            </a:r>
            <a:r>
              <a:rPr lang="en-US" dirty="0" err="1" smtClean="0">
                <a:latin typeface="+mn-lt"/>
              </a:rPr>
              <a:t>waarde</a:t>
            </a:r>
            <a:r>
              <a:rPr lang="en-US" dirty="0" smtClean="0">
                <a:latin typeface="+mn-lt"/>
              </a:rPr>
              <a:t> 1</a:t>
            </a:r>
            <a:endParaRPr lang="en-US" sz="1400" dirty="0" smtClean="0"/>
          </a:p>
        </p:txBody>
      </p:sp>
      <p:sp>
        <p:nvSpPr>
          <p:cNvPr id="32" name="TextBox 17"/>
          <p:cNvSpPr txBox="1"/>
          <p:nvPr/>
        </p:nvSpPr>
        <p:spPr>
          <a:xfrm>
            <a:off x="533400" y="5398295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Peaking </a:t>
            </a:r>
            <a:r>
              <a:rPr lang="en-US" dirty="0" err="1" smtClean="0">
                <a:latin typeface="+mn-lt"/>
              </a:rPr>
              <a:t>factoren</a:t>
            </a:r>
            <a:r>
              <a:rPr lang="en-US" dirty="0" smtClean="0">
                <a:latin typeface="+mn-lt"/>
              </a:rPr>
              <a:t>:</a:t>
            </a:r>
            <a:endParaRPr lang="en-US" sz="1400" dirty="0" smtClean="0"/>
          </a:p>
        </p:txBody>
      </p:sp>
      <p:pic>
        <p:nvPicPr>
          <p:cNvPr id="3512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6425" y="2655095"/>
            <a:ext cx="1781175" cy="56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281112"/>
            <a:ext cx="2457450" cy="2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655842"/>
            <a:ext cx="2286000" cy="28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6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1662112"/>
            <a:ext cx="2109787" cy="27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Rechte verbindingslijn met pijl 32"/>
          <p:cNvCxnSpPr/>
          <p:nvPr/>
        </p:nvCxnSpPr>
        <p:spPr bwMode="auto">
          <a:xfrm>
            <a:off x="838200" y="3574255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226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83544" y="3324223"/>
            <a:ext cx="2733675" cy="5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6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3297496"/>
            <a:ext cx="2743200" cy="60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6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4560095"/>
            <a:ext cx="2514600" cy="30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6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4574383"/>
            <a:ext cx="24431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6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1256" y="5483240"/>
            <a:ext cx="990600" cy="25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66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22586" y="5791200"/>
            <a:ext cx="99212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hteraccolade 42"/>
          <p:cNvSpPr/>
          <p:nvPr/>
        </p:nvSpPr>
        <p:spPr bwMode="auto">
          <a:xfrm>
            <a:off x="3581400" y="5474495"/>
            <a:ext cx="228600" cy="5334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52267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38600" y="5626895"/>
            <a:ext cx="1219200" cy="29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5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5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5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5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5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5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5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1" grpId="0"/>
      <p:bldP spid="24" grpId="0"/>
      <p:bldP spid="27" grpId="0"/>
      <p:bldP spid="30" grpId="0"/>
      <p:bldP spid="31" grpId="0"/>
      <p:bldP spid="32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Heat transport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Fuel – coolant model: </a:t>
            </a:r>
            <a:r>
              <a:rPr lang="en-US" dirty="0" err="1" smtClean="0">
                <a:latin typeface="+mn-lt"/>
              </a:rPr>
              <a:t>goed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thermische</a:t>
            </a:r>
            <a:r>
              <a:rPr lang="en-US" dirty="0" smtClean="0">
                <a:latin typeface="+mn-lt"/>
              </a:rPr>
              <a:t> en fast reactors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533400" y="1571624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Thermal power per unit length van fuel element              (linear heat rate in W/cm)</a:t>
            </a:r>
            <a:endParaRPr lang="en-US" i="1" dirty="0" smtClean="0"/>
          </a:p>
        </p:txBody>
      </p:sp>
      <p:sp>
        <p:nvSpPr>
          <p:cNvPr id="24" name="TextBox 17"/>
          <p:cNvSpPr txBox="1"/>
          <p:nvPr/>
        </p:nvSpPr>
        <p:spPr>
          <a:xfrm>
            <a:off x="533400" y="213360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cilindrisch</a:t>
            </a:r>
            <a:r>
              <a:rPr lang="en-US" dirty="0" smtClean="0">
                <a:latin typeface="+mn-lt"/>
              </a:rPr>
              <a:t> element met </a:t>
            </a:r>
            <a:r>
              <a:rPr lang="en-US" dirty="0" err="1" smtClean="0">
                <a:latin typeface="+mn-lt"/>
              </a:rPr>
              <a:t>straal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a </a:t>
            </a:r>
            <a:r>
              <a:rPr lang="en-US" dirty="0" err="1" smtClean="0">
                <a:latin typeface="+mn-lt"/>
              </a:rPr>
              <a:t>geldt</a:t>
            </a:r>
            <a:endParaRPr lang="en-US" sz="1600" dirty="0" smtClean="0"/>
          </a:p>
        </p:txBody>
      </p:sp>
      <p:sp>
        <p:nvSpPr>
          <p:cNvPr id="27" name="TextBox 17"/>
          <p:cNvSpPr txBox="1"/>
          <p:nvPr/>
        </p:nvSpPr>
        <p:spPr>
          <a:xfrm>
            <a:off x="533400" y="2590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Oppervlak</a:t>
            </a:r>
            <a:r>
              <a:rPr lang="en-US" dirty="0" smtClean="0">
                <a:latin typeface="+mn-lt"/>
              </a:rPr>
              <a:t> van lattice cell met 1 fuel rod</a:t>
            </a:r>
            <a:endParaRPr lang="en-US" sz="1600" dirty="0" smtClean="0"/>
          </a:p>
        </p:txBody>
      </p:sp>
      <p:sp>
        <p:nvSpPr>
          <p:cNvPr id="30" name="TextBox 17"/>
          <p:cNvSpPr txBox="1"/>
          <p:nvPr/>
        </p:nvSpPr>
        <p:spPr>
          <a:xfrm>
            <a:off x="533400" y="3505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Combineren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geeft</a:t>
            </a:r>
            <a:endParaRPr lang="en-US" sz="1600" dirty="0" smtClean="0"/>
          </a:p>
        </p:txBody>
      </p:sp>
      <p:sp>
        <p:nvSpPr>
          <p:cNvPr id="31" name="TextBox 17"/>
          <p:cNvSpPr txBox="1"/>
          <p:nvPr/>
        </p:nvSpPr>
        <p:spPr>
          <a:xfrm>
            <a:off x="533400" y="3886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Aanname</a:t>
            </a:r>
            <a:r>
              <a:rPr lang="en-US" dirty="0" smtClean="0">
                <a:latin typeface="+mn-lt"/>
              </a:rPr>
              <a:t>: reactor met </a:t>
            </a:r>
            <a:r>
              <a:rPr lang="en-US" i="1" dirty="0" smtClean="0">
                <a:latin typeface="+mn-lt"/>
              </a:rPr>
              <a:t>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identieke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cellen</a:t>
            </a:r>
            <a:endParaRPr lang="en-US" sz="1400" dirty="0" smtClean="0"/>
          </a:p>
        </p:txBody>
      </p:sp>
      <p:sp>
        <p:nvSpPr>
          <p:cNvPr id="32" name="TextBox 17"/>
          <p:cNvSpPr txBox="1"/>
          <p:nvPr/>
        </p:nvSpPr>
        <p:spPr>
          <a:xfrm>
            <a:off x="533400" y="5029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Temperatuurverschil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tussen</a:t>
            </a:r>
            <a:r>
              <a:rPr lang="en-US" dirty="0" smtClean="0">
                <a:latin typeface="+mn-lt"/>
              </a:rPr>
              <a:t> fuel en coolant</a:t>
            </a:r>
            <a:endParaRPr lang="en-US" sz="1400" dirty="0" smtClean="0"/>
          </a:p>
        </p:txBody>
      </p:sp>
      <p:cxnSp>
        <p:nvCxnSpPr>
          <p:cNvPr id="33" name="Rechte verbindingslijn met pijl 32"/>
          <p:cNvCxnSpPr/>
          <p:nvPr/>
        </p:nvCxnSpPr>
        <p:spPr bwMode="auto">
          <a:xfrm>
            <a:off x="5181600" y="37338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654968"/>
            <a:ext cx="647700" cy="2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17"/>
          <p:cNvSpPr txBox="1"/>
          <p:nvPr/>
        </p:nvSpPr>
        <p:spPr>
          <a:xfrm>
            <a:off x="533400" y="1840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Surface heat flux              in W/cm</a:t>
            </a:r>
            <a:r>
              <a:rPr lang="en-US" baseline="30000" dirty="0" smtClean="0">
                <a:latin typeface="+mn-lt"/>
              </a:rPr>
              <a:t>2</a:t>
            </a:r>
            <a:endParaRPr lang="en-US" i="1" baseline="30000" dirty="0" smtClean="0"/>
          </a:p>
        </p:txBody>
      </p:sp>
      <p:pic>
        <p:nvPicPr>
          <p:cNvPr id="353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926432"/>
            <a:ext cx="62965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2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5392" y="2097880"/>
            <a:ext cx="1914525" cy="46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2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667000"/>
            <a:ext cx="4953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17"/>
          <p:cNvSpPr txBox="1"/>
          <p:nvPr/>
        </p:nvSpPr>
        <p:spPr>
          <a:xfrm>
            <a:off x="533400" y="29072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Thermische</a:t>
            </a:r>
            <a:r>
              <a:rPr lang="en-US" dirty="0" smtClean="0">
                <a:latin typeface="+mn-lt"/>
              </a:rPr>
              <a:t> power </a:t>
            </a:r>
            <a:r>
              <a:rPr lang="en-US" dirty="0" err="1" smtClean="0">
                <a:latin typeface="+mn-lt"/>
              </a:rPr>
              <a:t>geproduceerd</a:t>
            </a:r>
            <a:r>
              <a:rPr lang="en-US" dirty="0" smtClean="0">
                <a:latin typeface="+mn-lt"/>
              </a:rPr>
              <a:t> per unit core volume is</a:t>
            </a:r>
            <a:endParaRPr lang="en-US" sz="1600" dirty="0" smtClean="0"/>
          </a:p>
        </p:txBody>
      </p:sp>
      <p:pic>
        <p:nvPicPr>
          <p:cNvPr id="3532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2971800"/>
            <a:ext cx="2271712" cy="26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7"/>
          <p:cNvSpPr txBox="1"/>
          <p:nvPr/>
        </p:nvSpPr>
        <p:spPr>
          <a:xfrm>
            <a:off x="533400" y="320040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cilindrische</a:t>
            </a:r>
            <a:r>
              <a:rPr lang="en-US" dirty="0" smtClean="0">
                <a:latin typeface="+mn-lt"/>
              </a:rPr>
              <a:t> reactor</a:t>
            </a:r>
            <a:endParaRPr lang="en-US" sz="1600" dirty="0" smtClean="0"/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1" y="3261199"/>
            <a:ext cx="2286000" cy="28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28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4600" y="3581400"/>
            <a:ext cx="2552700" cy="26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28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1" y="3482274"/>
            <a:ext cx="2514600" cy="48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28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22032" y="3948112"/>
            <a:ext cx="2195512" cy="27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7"/>
          <p:cNvSpPr txBox="1"/>
          <p:nvPr/>
        </p:nvSpPr>
        <p:spPr>
          <a:xfrm>
            <a:off x="533400" y="4288396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sz="1400" dirty="0" smtClean="0"/>
          </a:p>
        </p:txBody>
      </p:sp>
      <p:pic>
        <p:nvPicPr>
          <p:cNvPr id="353290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0" y="4191000"/>
            <a:ext cx="25431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Ovaal 39"/>
          <p:cNvSpPr/>
          <p:nvPr/>
        </p:nvSpPr>
        <p:spPr bwMode="auto">
          <a:xfrm>
            <a:off x="2774168" y="4481512"/>
            <a:ext cx="6096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3399496" y="4724400"/>
            <a:ext cx="1934504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+mn-lt"/>
              </a:rPr>
              <a:t>Totale lengte </a:t>
            </a:r>
            <a:r>
              <a:rPr lang="nl-NL" sz="1400" dirty="0" err="1" smtClean="0">
                <a:latin typeface="+mn-lt"/>
              </a:rPr>
              <a:t>fuel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rods</a:t>
            </a:r>
            <a:endParaRPr lang="nl-NL" sz="1400" dirty="0" smtClean="0">
              <a:latin typeface="+mn-lt"/>
            </a:endParaRPr>
          </a:p>
        </p:txBody>
      </p:sp>
      <p:pic>
        <p:nvPicPr>
          <p:cNvPr id="353291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29200" y="5093172"/>
            <a:ext cx="3048000" cy="31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hteraccolade 43"/>
          <p:cNvSpPr/>
          <p:nvPr/>
        </p:nvSpPr>
        <p:spPr bwMode="auto">
          <a:xfrm rot="5400000">
            <a:off x="5295900" y="5067300"/>
            <a:ext cx="228600" cy="7620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45" name="Tekstvak 44"/>
          <p:cNvSpPr txBox="1"/>
          <p:nvPr/>
        </p:nvSpPr>
        <p:spPr>
          <a:xfrm>
            <a:off x="2590800" y="5559623"/>
            <a:ext cx="2746265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+mn-lt"/>
              </a:rPr>
              <a:t>Gemiddeld over </a:t>
            </a:r>
            <a:r>
              <a:rPr lang="nl-NL" sz="1400" dirty="0" smtClean="0"/>
              <a:t>p</a:t>
            </a:r>
            <a:r>
              <a:rPr lang="nl-NL" sz="1400" dirty="0" smtClean="0">
                <a:latin typeface="+mn-lt"/>
              </a:rPr>
              <a:t>a</a:t>
            </a:r>
            <a:r>
              <a:rPr lang="nl-NL" sz="1400" baseline="30000" dirty="0" smtClean="0">
                <a:latin typeface="+mn-lt"/>
              </a:rPr>
              <a:t>2</a:t>
            </a:r>
            <a:r>
              <a:rPr lang="nl-NL" sz="1400" dirty="0" smtClean="0">
                <a:latin typeface="+mn-lt"/>
              </a:rPr>
              <a:t> van </a:t>
            </a:r>
            <a:r>
              <a:rPr lang="nl-NL" sz="1400" dirty="0" err="1" smtClean="0">
                <a:latin typeface="+mn-lt"/>
              </a:rPr>
              <a:t>fuel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rod</a:t>
            </a:r>
            <a:endParaRPr lang="nl-NL" sz="1400" dirty="0" smtClean="0">
              <a:latin typeface="+mn-lt"/>
            </a:endParaRPr>
          </a:p>
        </p:txBody>
      </p:sp>
      <p:sp>
        <p:nvSpPr>
          <p:cNvPr id="46" name="Rechteraccolade 45"/>
          <p:cNvSpPr/>
          <p:nvPr/>
        </p:nvSpPr>
        <p:spPr bwMode="auto">
          <a:xfrm rot="5400000">
            <a:off x="6362700" y="5067300"/>
            <a:ext cx="228600" cy="7620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47" name="Tekstvak 46"/>
          <p:cNvSpPr txBox="1"/>
          <p:nvPr/>
        </p:nvSpPr>
        <p:spPr>
          <a:xfrm>
            <a:off x="6561871" y="5562600"/>
            <a:ext cx="2353529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+mn-lt"/>
              </a:rPr>
              <a:t>Gemiddeld over koelkanaal</a:t>
            </a:r>
          </a:p>
        </p:txBody>
      </p:sp>
      <p:cxnSp>
        <p:nvCxnSpPr>
          <p:cNvPr id="48" name="Rechte verbindingslijn met pijl 47"/>
          <p:cNvCxnSpPr/>
          <p:nvPr/>
        </p:nvCxnSpPr>
        <p:spPr bwMode="auto">
          <a:xfrm rot="5400000">
            <a:off x="7085806" y="4910932"/>
            <a:ext cx="30638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kstvak 49"/>
          <p:cNvSpPr txBox="1"/>
          <p:nvPr/>
        </p:nvSpPr>
        <p:spPr>
          <a:xfrm>
            <a:off x="6934200" y="4267200"/>
            <a:ext cx="1994457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+mn-lt"/>
              </a:rPr>
              <a:t>Thermische weerstand</a:t>
            </a:r>
          </a:p>
          <a:p>
            <a:r>
              <a:rPr lang="nl-NL" sz="1400" dirty="0" smtClean="0">
                <a:latin typeface="+mn-lt"/>
              </a:rPr>
              <a:t>(1/warmte geleiding)</a:t>
            </a:r>
          </a:p>
        </p:txBody>
      </p:sp>
      <p:sp>
        <p:nvSpPr>
          <p:cNvPr id="51" name="TextBox 17"/>
          <p:cNvSpPr txBox="1"/>
          <p:nvPr/>
        </p:nvSpPr>
        <p:spPr>
          <a:xfrm>
            <a:off x="533400" y="58790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sz="1400" dirty="0" smtClean="0"/>
          </a:p>
        </p:txBody>
      </p:sp>
      <p:pic>
        <p:nvPicPr>
          <p:cNvPr id="353292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5935272"/>
            <a:ext cx="3581400" cy="31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293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38229" y="6386512"/>
            <a:ext cx="1147971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kstvak 54"/>
          <p:cNvSpPr txBox="1"/>
          <p:nvPr/>
        </p:nvSpPr>
        <p:spPr>
          <a:xfrm>
            <a:off x="533400" y="6324600"/>
            <a:ext cx="213360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Thermische weerstand reactor core</a:t>
            </a:r>
          </a:p>
        </p:txBody>
      </p:sp>
      <p:cxnSp>
        <p:nvCxnSpPr>
          <p:cNvPr id="52" name="Rechte verbindingslijn met pijl 51"/>
          <p:cNvCxnSpPr/>
          <p:nvPr/>
        </p:nvCxnSpPr>
        <p:spPr bwMode="auto">
          <a:xfrm rot="5400000" flipH="1" flipV="1">
            <a:off x="3735388" y="6399212"/>
            <a:ext cx="30321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Rechte verbindingslijn met pijl 55"/>
          <p:cNvCxnSpPr/>
          <p:nvPr/>
        </p:nvCxnSpPr>
        <p:spPr bwMode="auto">
          <a:xfrm>
            <a:off x="4876800" y="64008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3294" name="Picture 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38800" y="6248400"/>
            <a:ext cx="1371600" cy="3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0512" y="6458989"/>
            <a:ext cx="1219200" cy="39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41455" y="6065665"/>
            <a:ext cx="1295401" cy="41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kstvak 59"/>
          <p:cNvSpPr txBox="1"/>
          <p:nvPr/>
        </p:nvSpPr>
        <p:spPr>
          <a:xfrm>
            <a:off x="5593017" y="6553200"/>
            <a:ext cx="2074607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+mn-lt"/>
              </a:rPr>
              <a:t>Gemiddeld over volume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5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5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53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5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3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353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35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4" dur="500"/>
                                        <p:tgtEl>
                                          <p:spTgt spid="35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1" grpId="0"/>
      <p:bldP spid="24" grpId="0"/>
      <p:bldP spid="27" grpId="0"/>
      <p:bldP spid="30" grpId="0"/>
      <p:bldP spid="31" grpId="0"/>
      <p:bldP spid="32" grpId="0"/>
      <p:bldP spid="28" grpId="0"/>
      <p:bldP spid="34" grpId="0"/>
      <p:bldP spid="36" grpId="0"/>
      <p:bldP spid="38" grpId="0"/>
      <p:bldP spid="40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1" grpId="0"/>
      <p:bldP spid="55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0056" y="5110160"/>
            <a:ext cx="1295400" cy="39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1" y="2058148"/>
            <a:ext cx="2057400" cy="44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</a:rPr>
              <a:t>Heat transport</a:t>
            </a:r>
            <a:endParaRPr lang="en-US" i="1" kern="1200" dirty="0">
              <a:solidFill>
                <a:srgbClr val="000099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Warmtebalans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roostercel</a:t>
            </a:r>
            <a:endParaRPr lang="en-US" dirty="0" smtClean="0">
              <a:latin typeface="+mn-lt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33400" y="209312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hadden</a:t>
            </a:r>
            <a:endParaRPr lang="en-US" sz="1600" dirty="0" smtClean="0"/>
          </a:p>
        </p:txBody>
      </p:sp>
      <p:sp>
        <p:nvSpPr>
          <p:cNvPr id="27" name="TextBox 17"/>
          <p:cNvSpPr txBox="1"/>
          <p:nvPr/>
        </p:nvSpPr>
        <p:spPr>
          <a:xfrm>
            <a:off x="533400" y="2619376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uitgaand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koelwater</a:t>
            </a:r>
            <a:endParaRPr lang="en-US" sz="1600" dirty="0" smtClean="0"/>
          </a:p>
        </p:txBody>
      </p:sp>
      <p:sp>
        <p:nvSpPr>
          <p:cNvPr id="30" name="TextBox 17"/>
          <p:cNvSpPr txBox="1"/>
          <p:nvPr/>
        </p:nvSpPr>
        <p:spPr>
          <a:xfrm>
            <a:off x="533400" y="3505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Combineren</a:t>
            </a:r>
            <a:r>
              <a:rPr lang="en-US" dirty="0" smtClean="0">
                <a:latin typeface="+mn-lt"/>
              </a:rPr>
              <a:t> met</a:t>
            </a:r>
            <a:endParaRPr lang="en-US" sz="1600" dirty="0" smtClean="0"/>
          </a:p>
        </p:txBody>
      </p:sp>
      <p:sp>
        <p:nvSpPr>
          <p:cNvPr id="31" name="TextBox 17"/>
          <p:cNvSpPr txBox="1"/>
          <p:nvPr/>
        </p:nvSpPr>
        <p:spPr>
          <a:xfrm>
            <a:off x="533400" y="3974068"/>
            <a:ext cx="601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 </a:t>
            </a: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temperatuur</a:t>
            </a:r>
            <a:r>
              <a:rPr lang="en-US" dirty="0" smtClean="0">
                <a:latin typeface="+mn-lt"/>
              </a:rPr>
              <a:t> van het </a:t>
            </a:r>
            <a:r>
              <a:rPr lang="en-US" dirty="0" err="1" smtClean="0">
                <a:latin typeface="+mn-lt"/>
              </a:rPr>
              <a:t>uitgaande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koelwater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vinden</a:t>
            </a:r>
            <a:r>
              <a:rPr lang="en-US" dirty="0" smtClean="0">
                <a:latin typeface="+mn-lt"/>
              </a:rPr>
              <a:t> we door </a:t>
            </a:r>
            <a:r>
              <a:rPr lang="en-US" dirty="0" err="1" smtClean="0">
                <a:latin typeface="+mn-lt"/>
              </a:rPr>
              <a:t>integratie</a:t>
            </a:r>
            <a:r>
              <a:rPr lang="en-US" dirty="0" smtClean="0">
                <a:latin typeface="+mn-lt"/>
              </a:rPr>
              <a:t> over de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van de kern</a:t>
            </a:r>
            <a:endParaRPr lang="en-US" sz="1400" dirty="0" smtClean="0"/>
          </a:p>
        </p:txBody>
      </p:sp>
      <p:sp>
        <p:nvSpPr>
          <p:cNvPr id="32" name="TextBox 17"/>
          <p:cNvSpPr txBox="1"/>
          <p:nvPr/>
        </p:nvSpPr>
        <p:spPr>
          <a:xfrm>
            <a:off x="533400" y="4648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Met                        </a:t>
            </a:r>
            <a:r>
              <a:rPr lang="en-US" dirty="0" err="1" smtClean="0">
                <a:latin typeface="+mn-lt"/>
              </a:rPr>
              <a:t>vinden</a:t>
            </a:r>
            <a:r>
              <a:rPr lang="en-US" dirty="0" smtClean="0">
                <a:latin typeface="+mn-lt"/>
              </a:rPr>
              <a:t> we </a:t>
            </a:r>
            <a:endParaRPr lang="en-US" sz="1400" dirty="0" smtClean="0"/>
          </a:p>
        </p:txBody>
      </p:sp>
      <p:cxnSp>
        <p:nvCxnSpPr>
          <p:cNvPr id="33" name="Rechte verbindingslijn met pijl 32"/>
          <p:cNvCxnSpPr/>
          <p:nvPr/>
        </p:nvCxnSpPr>
        <p:spPr bwMode="auto">
          <a:xfrm>
            <a:off x="4038600" y="37338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17"/>
          <p:cNvSpPr txBox="1"/>
          <p:nvPr/>
        </p:nvSpPr>
        <p:spPr>
          <a:xfrm>
            <a:off x="533400" y="16880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Massa flow rate           in [ kg/s ]</a:t>
            </a:r>
            <a:endParaRPr lang="en-US" i="1" baseline="30000" dirty="0" smtClean="0"/>
          </a:p>
        </p:txBody>
      </p:sp>
      <p:sp>
        <p:nvSpPr>
          <p:cNvPr id="36" name="TextBox 17"/>
          <p:cNvSpPr txBox="1"/>
          <p:nvPr/>
        </p:nvSpPr>
        <p:spPr>
          <a:xfrm>
            <a:off x="533400" y="3114672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Reactorkern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massa</a:t>
            </a:r>
            <a:r>
              <a:rPr lang="en-US" dirty="0" smtClean="0">
                <a:latin typeface="+mn-lt"/>
              </a:rPr>
              <a:t> flow                     door de </a:t>
            </a:r>
            <a:r>
              <a:rPr lang="en-US" i="1" dirty="0" smtClean="0">
                <a:latin typeface="+mn-lt"/>
              </a:rPr>
              <a:t>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identieke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koelkanalen</a:t>
            </a:r>
            <a:endParaRPr lang="en-US" sz="1600" dirty="0" smtClean="0"/>
          </a:p>
        </p:txBody>
      </p:sp>
      <p:sp>
        <p:nvSpPr>
          <p:cNvPr id="50" name="Tekstvak 49"/>
          <p:cNvSpPr txBox="1"/>
          <p:nvPr/>
        </p:nvSpPr>
        <p:spPr>
          <a:xfrm>
            <a:off x="6781800" y="1981200"/>
            <a:ext cx="198120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Warmte geproduceerd in </a:t>
            </a:r>
            <a:r>
              <a:rPr lang="nl-NL" sz="1400" dirty="0" err="1" smtClean="0">
                <a:latin typeface="+mn-lt"/>
              </a:rPr>
              <a:t>fuel</a:t>
            </a:r>
            <a:r>
              <a:rPr lang="nl-NL" sz="1400" dirty="0" smtClean="0">
                <a:latin typeface="+mn-lt"/>
              </a:rPr>
              <a:t> element</a:t>
            </a:r>
          </a:p>
        </p:txBody>
      </p:sp>
      <p:sp>
        <p:nvSpPr>
          <p:cNvPr id="51" name="TextBox 17"/>
          <p:cNvSpPr txBox="1"/>
          <p:nvPr/>
        </p:nvSpPr>
        <p:spPr>
          <a:xfrm>
            <a:off x="533400" y="51054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koelwater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temperatuur</a:t>
            </a:r>
            <a:endParaRPr lang="en-US" sz="1400" dirty="0" smtClean="0"/>
          </a:p>
        </p:txBody>
      </p:sp>
      <p:sp>
        <p:nvSpPr>
          <p:cNvPr id="55" name="Tekstvak 54"/>
          <p:cNvSpPr txBox="1"/>
          <p:nvPr/>
        </p:nvSpPr>
        <p:spPr>
          <a:xfrm>
            <a:off x="4495800" y="6258580"/>
            <a:ext cx="441960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Gemiddelde temperatuur van </a:t>
            </a:r>
            <a:r>
              <a:rPr lang="nl-NL" sz="1400" dirty="0" err="1" smtClean="0">
                <a:latin typeface="+mn-lt"/>
              </a:rPr>
              <a:t>fuel</a:t>
            </a:r>
            <a:r>
              <a:rPr lang="nl-NL" sz="1400" dirty="0" smtClean="0">
                <a:latin typeface="+mn-lt"/>
              </a:rPr>
              <a:t> en koelmiddel is later nodig om </a:t>
            </a:r>
            <a:r>
              <a:rPr lang="nl-NL" sz="1400" dirty="0" err="1" smtClean="0">
                <a:latin typeface="+mn-lt"/>
              </a:rPr>
              <a:t>reactivity</a:t>
            </a:r>
            <a:r>
              <a:rPr lang="nl-NL" sz="1400" dirty="0" smtClean="0">
                <a:latin typeface="+mn-lt"/>
              </a:rPr>
              <a:t> feedback te modelleren.</a:t>
            </a:r>
          </a:p>
        </p:txBody>
      </p:sp>
      <p:cxnSp>
        <p:nvCxnSpPr>
          <p:cNvPr id="52" name="Rechte verbindingslijn met pijl 51"/>
          <p:cNvCxnSpPr/>
          <p:nvPr/>
        </p:nvCxnSpPr>
        <p:spPr bwMode="auto">
          <a:xfrm rot="5400000" flipH="1" flipV="1">
            <a:off x="6859588" y="1827212"/>
            <a:ext cx="30321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Rechte verbindingslijn met pijl 55"/>
          <p:cNvCxnSpPr/>
          <p:nvPr/>
        </p:nvCxnSpPr>
        <p:spPr bwMode="auto">
          <a:xfrm>
            <a:off x="990600" y="6326984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329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3568" y="5536644"/>
            <a:ext cx="1371600" cy="3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648200"/>
            <a:ext cx="1295401" cy="41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4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153034"/>
            <a:ext cx="3200400" cy="54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kstvak 48"/>
          <p:cNvSpPr txBox="1"/>
          <p:nvPr/>
        </p:nvSpPr>
        <p:spPr>
          <a:xfrm>
            <a:off x="5334000" y="1828800"/>
            <a:ext cx="114300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Opwarming koelmiddel</a:t>
            </a:r>
          </a:p>
        </p:txBody>
      </p:sp>
      <p:pic>
        <p:nvPicPr>
          <p:cNvPr id="3594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4144" y="1730829"/>
            <a:ext cx="478741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4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2534429"/>
            <a:ext cx="3733800" cy="58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4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95639" y="3178968"/>
            <a:ext cx="1071561" cy="25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38400" y="3505200"/>
            <a:ext cx="1219200" cy="39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43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67264" y="3471864"/>
            <a:ext cx="24669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43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31769" y="4316048"/>
            <a:ext cx="838199" cy="27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43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57601" y="4666456"/>
            <a:ext cx="12953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hteraccolade 43"/>
          <p:cNvSpPr/>
          <p:nvPr/>
        </p:nvSpPr>
        <p:spPr bwMode="auto">
          <a:xfrm rot="5400000">
            <a:off x="5143500" y="952500"/>
            <a:ext cx="228600" cy="15240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57" name="Rechteraccolade 56"/>
          <p:cNvSpPr/>
          <p:nvPr/>
        </p:nvSpPr>
        <p:spPr bwMode="auto">
          <a:xfrm>
            <a:off x="5638800" y="4764880"/>
            <a:ext cx="228600" cy="6477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38" name="Groep 37"/>
          <p:cNvGrpSpPr/>
          <p:nvPr/>
        </p:nvGrpSpPr>
        <p:grpSpPr>
          <a:xfrm>
            <a:off x="6858000" y="4822032"/>
            <a:ext cx="1600200" cy="609600"/>
            <a:chOff x="6858000" y="4822032"/>
            <a:chExt cx="1600200" cy="609600"/>
          </a:xfrm>
        </p:grpSpPr>
        <p:sp>
          <p:nvSpPr>
            <p:cNvPr id="63" name="Rounded Rectangle 27"/>
            <p:cNvSpPr/>
            <p:nvPr/>
          </p:nvSpPr>
          <p:spPr bwMode="auto">
            <a:xfrm>
              <a:off x="6858000" y="4822032"/>
              <a:ext cx="16002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59434" name="Picture 1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941345" y="4883548"/>
              <a:ext cx="1447800" cy="476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TextBox 17"/>
          <p:cNvSpPr txBox="1"/>
          <p:nvPr/>
        </p:nvSpPr>
        <p:spPr>
          <a:xfrm>
            <a:off x="533400" y="54864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hadden</a:t>
            </a:r>
            <a:endParaRPr lang="en-US" sz="1400" dirty="0" smtClean="0"/>
          </a:p>
        </p:txBody>
      </p:sp>
      <p:grpSp>
        <p:nvGrpSpPr>
          <p:cNvPr id="39" name="Groep 38"/>
          <p:cNvGrpSpPr/>
          <p:nvPr/>
        </p:nvGrpSpPr>
        <p:grpSpPr>
          <a:xfrm>
            <a:off x="1752600" y="6019800"/>
            <a:ext cx="2286000" cy="609600"/>
            <a:chOff x="1752600" y="6019800"/>
            <a:chExt cx="2286000" cy="609600"/>
          </a:xfrm>
        </p:grpSpPr>
        <p:sp>
          <p:nvSpPr>
            <p:cNvPr id="65" name="Rounded Rectangle 27"/>
            <p:cNvSpPr/>
            <p:nvPr/>
          </p:nvSpPr>
          <p:spPr bwMode="auto">
            <a:xfrm>
              <a:off x="1752600" y="6019800"/>
              <a:ext cx="22860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59435" name="Picture 1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828800" y="6096000"/>
              <a:ext cx="2133600" cy="492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5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5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3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5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/>
      <p:bldP spid="30" grpId="0"/>
      <p:bldP spid="31" grpId="0"/>
      <p:bldP spid="32" grpId="0"/>
      <p:bldP spid="28" grpId="0"/>
      <p:bldP spid="36" grpId="0"/>
      <p:bldP spid="50" grpId="0" animBg="1"/>
      <p:bldP spid="51" grpId="0"/>
      <p:bldP spid="55" grpId="0" animBg="1"/>
      <p:bldP spid="49" grpId="0" animBg="1"/>
      <p:bldP spid="44" grpId="0" animBg="1"/>
      <p:bldP spid="57" grpId="0" animBg="1"/>
      <p:bldP spid="6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40767</TotalTime>
  <Words>1643</Words>
  <Application>Microsoft Office PowerPoint</Application>
  <PresentationFormat>Brief (216 x 279 mm)</PresentationFormat>
  <Paragraphs>352</Paragraphs>
  <Slides>36</Slides>
  <Notes>36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8" baseType="lpstr">
      <vt:lpstr>Default Design</vt:lpstr>
      <vt:lpstr>Photo Editor Photo</vt:lpstr>
      <vt:lpstr>Dia 1</vt:lpstr>
      <vt:lpstr>Dia 2</vt:lpstr>
      <vt:lpstr>Energie transport</vt:lpstr>
      <vt:lpstr>Energie transport</vt:lpstr>
      <vt:lpstr>Core properties</vt:lpstr>
      <vt:lpstr>Finite cylindrical core</vt:lpstr>
      <vt:lpstr>Voorbeeld: uniform cylindrical core</vt:lpstr>
      <vt:lpstr>Heat transport</vt:lpstr>
      <vt:lpstr>Heat transport</vt:lpstr>
      <vt:lpstr>Heat transport</vt:lpstr>
      <vt:lpstr>Voorbeeld: PWR</vt:lpstr>
      <vt:lpstr>Voorbeeld: PWR</vt:lpstr>
      <vt:lpstr>Thermische transients</vt:lpstr>
      <vt:lpstr>Lange termijn core gedrag</vt:lpstr>
      <vt:lpstr>Lange termijn core gedrag</vt:lpstr>
      <vt:lpstr>Splijtingsproducten: opbouw en verval</vt:lpstr>
      <vt:lpstr>Xenon vergiftiging</vt:lpstr>
      <vt:lpstr>Xenon en reactor shutdown</vt:lpstr>
      <vt:lpstr>Samarium vergiftiging</vt:lpstr>
      <vt:lpstr>Brandstofdepletie</vt:lpstr>
      <vt:lpstr>Burnable poisons</vt:lpstr>
      <vt:lpstr>Splijtingsproducten en actiniden</vt:lpstr>
      <vt:lpstr>Kosten – anno 2011</vt:lpstr>
      <vt:lpstr>Kernreactor</vt:lpstr>
      <vt:lpstr>Het begin</vt:lpstr>
      <vt:lpstr>Het begin</vt:lpstr>
      <vt:lpstr>EBR – 1 in Idaho (1951)</vt:lpstr>
      <vt:lpstr>Nautilus (1954)</vt:lpstr>
      <vt:lpstr>Kernenergie</vt:lpstr>
      <vt:lpstr>Dia 30</vt:lpstr>
      <vt:lpstr>Dia 31</vt:lpstr>
      <vt:lpstr>Dia 32</vt:lpstr>
      <vt:lpstr>Kernenergie en Nederland</vt:lpstr>
      <vt:lpstr>Beschikbaarheid uranium</vt:lpstr>
      <vt:lpstr>Kernsplijting</vt:lpstr>
      <vt:lpstr>Kernfusie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1768</cp:revision>
  <cp:lastPrinted>2002-09-13T18:52:55Z</cp:lastPrinted>
  <dcterms:created xsi:type="dcterms:W3CDTF">2001-01-08T10:28:24Z</dcterms:created>
  <dcterms:modified xsi:type="dcterms:W3CDTF">2011-05-16T10:16:13Z</dcterms:modified>
</cp:coreProperties>
</file>