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0"/>
  </p:notesMasterIdLst>
  <p:handoutMasterIdLst>
    <p:handoutMasterId r:id="rId21"/>
  </p:handoutMasterIdLst>
  <p:sldIdLst>
    <p:sldId id="966" r:id="rId2"/>
    <p:sldId id="967" r:id="rId3"/>
    <p:sldId id="952" r:id="rId4"/>
    <p:sldId id="953" r:id="rId5"/>
    <p:sldId id="951" r:id="rId6"/>
    <p:sldId id="954" r:id="rId7"/>
    <p:sldId id="956" r:id="rId8"/>
    <p:sldId id="955" r:id="rId9"/>
    <p:sldId id="957" r:id="rId10"/>
    <p:sldId id="958" r:id="rId11"/>
    <p:sldId id="950" r:id="rId12"/>
    <p:sldId id="959" r:id="rId13"/>
    <p:sldId id="962" r:id="rId14"/>
    <p:sldId id="960" r:id="rId15"/>
    <p:sldId id="961" r:id="rId16"/>
    <p:sldId id="963" r:id="rId17"/>
    <p:sldId id="965" r:id="rId18"/>
    <p:sldId id="964" r:id="rId19"/>
  </p:sldIdLst>
  <p:sldSz cx="9144000" cy="6858000" type="letter"/>
  <p:notesSz cx="7302500" cy="9588500"/>
  <p:defaultTextStyle>
    <a:defPPr>
      <a:defRPr lang="en-US"/>
    </a:defPPr>
    <a:lvl1pPr algn="l" rtl="0" eaLnBrk="0" fontAlgn="base" hangingPunct="0">
      <a:spcBef>
        <a:spcPct val="0"/>
      </a:spcBef>
      <a:spcAft>
        <a:spcPct val="0"/>
      </a:spcAft>
      <a:defRPr kern="1200">
        <a:solidFill>
          <a:schemeClr val="tx1"/>
        </a:solidFill>
        <a:latin typeface="Symbol" pitchFamily="18" charset="2"/>
        <a:ea typeface="+mn-ea"/>
        <a:cs typeface="+mn-cs"/>
      </a:defRPr>
    </a:lvl1pPr>
    <a:lvl2pPr marL="457200" algn="l" rtl="0" eaLnBrk="0" fontAlgn="base" hangingPunct="0">
      <a:spcBef>
        <a:spcPct val="0"/>
      </a:spcBef>
      <a:spcAft>
        <a:spcPct val="0"/>
      </a:spcAft>
      <a:defRPr kern="1200">
        <a:solidFill>
          <a:schemeClr val="tx1"/>
        </a:solidFill>
        <a:latin typeface="Symbol" pitchFamily="18" charset="2"/>
        <a:ea typeface="+mn-ea"/>
        <a:cs typeface="+mn-cs"/>
      </a:defRPr>
    </a:lvl2pPr>
    <a:lvl3pPr marL="914400" algn="l" rtl="0" eaLnBrk="0" fontAlgn="base" hangingPunct="0">
      <a:spcBef>
        <a:spcPct val="0"/>
      </a:spcBef>
      <a:spcAft>
        <a:spcPct val="0"/>
      </a:spcAft>
      <a:defRPr kern="1200">
        <a:solidFill>
          <a:schemeClr val="tx1"/>
        </a:solidFill>
        <a:latin typeface="Symbol" pitchFamily="18" charset="2"/>
        <a:ea typeface="+mn-ea"/>
        <a:cs typeface="+mn-cs"/>
      </a:defRPr>
    </a:lvl3pPr>
    <a:lvl4pPr marL="1371600" algn="l" rtl="0" eaLnBrk="0" fontAlgn="base" hangingPunct="0">
      <a:spcBef>
        <a:spcPct val="0"/>
      </a:spcBef>
      <a:spcAft>
        <a:spcPct val="0"/>
      </a:spcAft>
      <a:defRPr kern="1200">
        <a:solidFill>
          <a:schemeClr val="tx1"/>
        </a:solidFill>
        <a:latin typeface="Symbol" pitchFamily="18" charset="2"/>
        <a:ea typeface="+mn-ea"/>
        <a:cs typeface="+mn-cs"/>
      </a:defRPr>
    </a:lvl4pPr>
    <a:lvl5pPr marL="1828800" algn="l" rtl="0" eaLnBrk="0" fontAlgn="base" hangingPunct="0">
      <a:spcBef>
        <a:spcPct val="0"/>
      </a:spcBef>
      <a:spcAft>
        <a:spcPct val="0"/>
      </a:spcAft>
      <a:defRPr kern="1200">
        <a:solidFill>
          <a:schemeClr val="tx1"/>
        </a:solidFill>
        <a:latin typeface="Symbol" pitchFamily="18" charset="2"/>
        <a:ea typeface="+mn-ea"/>
        <a:cs typeface="+mn-cs"/>
      </a:defRPr>
    </a:lvl5pPr>
    <a:lvl6pPr marL="2286000" algn="l" defTabSz="914400" rtl="0" eaLnBrk="1" latinLnBrk="0" hangingPunct="1">
      <a:defRPr kern="1200">
        <a:solidFill>
          <a:schemeClr val="tx1"/>
        </a:solidFill>
        <a:latin typeface="Symbol" pitchFamily="18" charset="2"/>
        <a:ea typeface="+mn-ea"/>
        <a:cs typeface="+mn-cs"/>
      </a:defRPr>
    </a:lvl6pPr>
    <a:lvl7pPr marL="2743200" algn="l" defTabSz="914400" rtl="0" eaLnBrk="1" latinLnBrk="0" hangingPunct="1">
      <a:defRPr kern="1200">
        <a:solidFill>
          <a:schemeClr val="tx1"/>
        </a:solidFill>
        <a:latin typeface="Symbol" pitchFamily="18" charset="2"/>
        <a:ea typeface="+mn-ea"/>
        <a:cs typeface="+mn-cs"/>
      </a:defRPr>
    </a:lvl7pPr>
    <a:lvl8pPr marL="3200400" algn="l" defTabSz="914400" rtl="0" eaLnBrk="1" latinLnBrk="0" hangingPunct="1">
      <a:defRPr kern="1200">
        <a:solidFill>
          <a:schemeClr val="tx1"/>
        </a:solidFill>
        <a:latin typeface="Symbol" pitchFamily="18" charset="2"/>
        <a:ea typeface="+mn-ea"/>
        <a:cs typeface="+mn-cs"/>
      </a:defRPr>
    </a:lvl8pPr>
    <a:lvl9pPr marL="3657600" algn="l" defTabSz="914400" rtl="0" eaLnBrk="1" latinLnBrk="0" hangingPunct="1">
      <a:defRPr kern="1200">
        <a:solidFill>
          <a:schemeClr val="tx1"/>
        </a:solidFill>
        <a:latin typeface="Symbol" pitchFamily="18" charset="2"/>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CAC"/>
    <a:srgbClr val="FFFFCC"/>
    <a:srgbClr val="CCFF66"/>
    <a:srgbClr val="CC0000"/>
    <a:srgbClr val="003300"/>
    <a:srgbClr val="006600"/>
    <a:srgbClr val="800000"/>
    <a:srgbClr val="0000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46" autoAdjust="0"/>
    <p:restoredTop sz="94660" autoAdjust="0"/>
  </p:normalViewPr>
  <p:slideViewPr>
    <p:cSldViewPr>
      <p:cViewPr>
        <p:scale>
          <a:sx n="100" d="100"/>
          <a:sy n="100" d="100"/>
        </p:scale>
        <p:origin x="-1944" y="-81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503" tIns="48252" rIns="96503" bIns="48252" numCol="1" anchor="t" anchorCtr="0" compatLnSpc="1">
            <a:prstTxWarp prst="textNoShape">
              <a:avLst/>
            </a:prstTxWarp>
          </a:bodyPr>
          <a:lstStyle>
            <a:lvl1pPr defTabSz="965200">
              <a:defRPr sz="1200">
                <a:latin typeface="Arial" charset="0"/>
              </a:defRPr>
            </a:lvl1pPr>
          </a:lstStyle>
          <a:p>
            <a:pPr>
              <a:defRPr/>
            </a:pPr>
            <a:endParaRPr lang="en-US"/>
          </a:p>
        </p:txBody>
      </p:sp>
      <p:sp>
        <p:nvSpPr>
          <p:cNvPr id="158723"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503" tIns="48252" rIns="96503" bIns="48252" numCol="1" anchor="t" anchorCtr="0" compatLnSpc="1">
            <a:prstTxWarp prst="textNoShape">
              <a:avLst/>
            </a:prstTxWarp>
          </a:bodyPr>
          <a:lstStyle>
            <a:lvl1pPr algn="r" defTabSz="965200">
              <a:defRPr sz="1200">
                <a:latin typeface="Arial" charset="0"/>
              </a:defRPr>
            </a:lvl1pPr>
          </a:lstStyle>
          <a:p>
            <a:pPr>
              <a:defRPr/>
            </a:pPr>
            <a:endParaRPr lang="en-US"/>
          </a:p>
        </p:txBody>
      </p:sp>
      <p:sp>
        <p:nvSpPr>
          <p:cNvPr id="158724"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503" tIns="48252" rIns="96503" bIns="48252" numCol="1" anchor="b" anchorCtr="0" compatLnSpc="1">
            <a:prstTxWarp prst="textNoShape">
              <a:avLst/>
            </a:prstTxWarp>
          </a:bodyPr>
          <a:lstStyle>
            <a:lvl1pPr defTabSz="965200">
              <a:defRPr sz="1200">
                <a:latin typeface="Arial" charset="0"/>
              </a:defRPr>
            </a:lvl1pPr>
          </a:lstStyle>
          <a:p>
            <a:pPr>
              <a:defRPr/>
            </a:pPr>
            <a:endParaRPr lang="en-US"/>
          </a:p>
        </p:txBody>
      </p:sp>
      <p:sp>
        <p:nvSpPr>
          <p:cNvPr id="158725"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503" tIns="48252" rIns="96503" bIns="48252" numCol="1" anchor="b" anchorCtr="0" compatLnSpc="1">
            <a:prstTxWarp prst="textNoShape">
              <a:avLst/>
            </a:prstTxWarp>
          </a:bodyPr>
          <a:lstStyle>
            <a:lvl1pPr algn="r" defTabSz="965200">
              <a:defRPr sz="1200">
                <a:latin typeface="Arial" charset="0"/>
              </a:defRPr>
            </a:lvl1pPr>
          </a:lstStyle>
          <a:p>
            <a:pPr>
              <a:defRPr/>
            </a:pPr>
            <a:fld id="{1079C16B-F0DA-439B-8DDA-E96F12732C5F}" type="slidenum">
              <a:rPr lang="en-US"/>
              <a:pPr>
                <a:defRPr/>
              </a:pPr>
              <a:t>‹nr.›</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503" tIns="48252" rIns="96503" bIns="48252" numCol="1" anchor="t" anchorCtr="0" compatLnSpc="1">
            <a:prstTxWarp prst="textNoShape">
              <a:avLst/>
            </a:prstTxWarp>
          </a:bodyPr>
          <a:lstStyle>
            <a:lvl1pPr defTabSz="965200">
              <a:defRPr sz="1200">
                <a:latin typeface="Times" pitchFamily="18" charset="0"/>
              </a:defRPr>
            </a:lvl1pPr>
          </a:lstStyle>
          <a:p>
            <a:pPr>
              <a:defRPr/>
            </a:pPr>
            <a:endParaRPr lang="en-US"/>
          </a:p>
        </p:txBody>
      </p:sp>
      <p:sp>
        <p:nvSpPr>
          <p:cNvPr id="19459"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503" tIns="48252" rIns="96503" bIns="48252" numCol="1" anchor="t" anchorCtr="0" compatLnSpc="1">
            <a:prstTxWarp prst="textNoShape">
              <a:avLst/>
            </a:prstTxWarp>
          </a:bodyPr>
          <a:lstStyle>
            <a:lvl1pPr algn="r" defTabSz="965200">
              <a:defRPr sz="1200">
                <a:latin typeface="Times" pitchFamily="18" charset="0"/>
              </a:defRPr>
            </a:lvl1pPr>
          </a:lstStyle>
          <a:p>
            <a:pPr>
              <a:defRPr/>
            </a:pPr>
            <a:endParaRPr lang="en-US"/>
          </a:p>
        </p:txBody>
      </p:sp>
      <p:sp>
        <p:nvSpPr>
          <p:cNvPr id="61444"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973138" y="4554538"/>
            <a:ext cx="5356225" cy="4314825"/>
          </a:xfrm>
          <a:prstGeom prst="rect">
            <a:avLst/>
          </a:prstGeom>
          <a:noFill/>
          <a:ln w="9525">
            <a:noFill/>
            <a:miter lim="800000"/>
            <a:headEnd/>
            <a:tailEnd/>
          </a:ln>
          <a:effectLst/>
        </p:spPr>
        <p:txBody>
          <a:bodyPr vert="horz" wrap="square" lIns="96503" tIns="48252" rIns="96503" bIns="4825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503" tIns="48252" rIns="96503" bIns="48252" numCol="1" anchor="b" anchorCtr="0" compatLnSpc="1">
            <a:prstTxWarp prst="textNoShape">
              <a:avLst/>
            </a:prstTxWarp>
          </a:bodyPr>
          <a:lstStyle>
            <a:lvl1pPr defTabSz="965200">
              <a:defRPr sz="1200">
                <a:latin typeface="Times" pitchFamily="18" charset="0"/>
              </a:defRPr>
            </a:lvl1pPr>
          </a:lstStyle>
          <a:p>
            <a:pPr>
              <a:defRPr/>
            </a:pPr>
            <a:endParaRPr lang="en-US"/>
          </a:p>
        </p:txBody>
      </p:sp>
      <p:sp>
        <p:nvSpPr>
          <p:cNvPr id="19463"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503" tIns="48252" rIns="96503" bIns="48252" numCol="1" anchor="b" anchorCtr="0" compatLnSpc="1">
            <a:prstTxWarp prst="textNoShape">
              <a:avLst/>
            </a:prstTxWarp>
          </a:bodyPr>
          <a:lstStyle>
            <a:lvl1pPr algn="r" defTabSz="965200">
              <a:defRPr sz="1200">
                <a:latin typeface="Times" pitchFamily="18" charset="0"/>
              </a:defRPr>
            </a:lvl1pPr>
          </a:lstStyle>
          <a:p>
            <a:pPr>
              <a:defRPr/>
            </a:pPr>
            <a:fld id="{0994B0A0-32ED-432B-83F8-DA7C3E8D44A7}" type="slidenum">
              <a:rPr lang="en-US"/>
              <a:pPr>
                <a:defRPr/>
              </a:pPr>
              <a:t>‹nr.›</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p>
            <a:pPr>
              <a:defRPr/>
            </a:pPr>
            <a:fld id="{EE6DCC6F-50D6-4683-A002-B1C634B75D52}" type="slidenum">
              <a:rPr lang="en-US" smtClean="0">
                <a:latin typeface="Times"/>
              </a:rPr>
              <a:pPr>
                <a:defRPr/>
              </a:pPr>
              <a:t>1</a:t>
            </a:fld>
            <a:endParaRPr lang="en-US" smtClean="0">
              <a:latin typeface="Times"/>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nl-NL" smtClean="0">
              <a:latin typeface="Time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994B0A0-32ED-432B-83F8-DA7C3E8D44A7}"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994B0A0-32ED-432B-83F8-DA7C3E8D44A7}"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994B0A0-32ED-432B-83F8-DA7C3E8D44A7}"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994B0A0-32ED-432B-83F8-DA7C3E8D44A7}"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994B0A0-32ED-432B-83F8-DA7C3E8D44A7}"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994B0A0-32ED-432B-83F8-DA7C3E8D44A7}"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994B0A0-32ED-432B-83F8-DA7C3E8D44A7}"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994B0A0-32ED-432B-83F8-DA7C3E8D44A7}"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994B0A0-32ED-432B-83F8-DA7C3E8D44A7}" type="slidenum">
              <a:rPr lang="en-US" smtClean="0"/>
              <a:pPr>
                <a:defRPr/>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pPr>
              <a:defRPr/>
            </a:pPr>
            <a:fld id="{287F285B-7127-40A6-82A1-31B348616AA7}" type="slidenum">
              <a:rPr lang="en-US" smtClean="0">
                <a:latin typeface="Times"/>
              </a:rPr>
              <a:pPr>
                <a:defRPr/>
              </a:pPr>
              <a:t>2</a:t>
            </a:fld>
            <a:endParaRPr lang="en-US" smtClean="0">
              <a:latin typeface="Times"/>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nl-NL" smtClean="0">
              <a:latin typeface="Time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994B0A0-32ED-432B-83F8-DA7C3E8D44A7}"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994B0A0-32ED-432B-83F8-DA7C3E8D44A7}"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994B0A0-32ED-432B-83F8-DA7C3E8D44A7}"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994B0A0-32ED-432B-83F8-DA7C3E8D44A7}"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994B0A0-32ED-432B-83F8-DA7C3E8D44A7}"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994B0A0-32ED-432B-83F8-DA7C3E8D44A7}"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994B0A0-32ED-432B-83F8-DA7C3E8D44A7}"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381000" y="6248400"/>
            <a:ext cx="8382000" cy="0"/>
          </a:xfrm>
          <a:prstGeom prst="line">
            <a:avLst/>
          </a:prstGeom>
          <a:noFill/>
          <a:ln w="19050">
            <a:solidFill>
              <a:srgbClr val="800000"/>
            </a:solidFill>
            <a:round/>
            <a:headEnd/>
            <a:tailEnd/>
          </a:ln>
          <a:effectLst/>
        </p:spPr>
        <p:txBody>
          <a:bodyPr wrap="none" anchor="ctr"/>
          <a:lstStyle/>
          <a:p>
            <a:pPr>
              <a:defRPr/>
            </a:pPr>
            <a:endParaRPr lang="en-US"/>
          </a:p>
        </p:txBody>
      </p:sp>
      <p:sp>
        <p:nvSpPr>
          <p:cNvPr id="17410"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741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sz="1400" b="0">
                <a:solidFill>
                  <a:srgbClr val="800000"/>
                </a:solidFill>
              </a:defRPr>
            </a:lvl1pPr>
          </a:lstStyle>
          <a:p>
            <a:pPr>
              <a:defRPr/>
            </a:pPr>
            <a:r>
              <a:rPr lang="en-US" dirty="0" err="1" smtClean="0"/>
              <a:t>Najaar</a:t>
            </a:r>
            <a:r>
              <a:rPr lang="en-US" dirty="0" smtClean="0"/>
              <a:t> 2009</a:t>
            </a:r>
            <a:endParaRPr lang="en-US" dirty="0"/>
          </a:p>
        </p:txBody>
      </p:sp>
      <p:sp>
        <p:nvSpPr>
          <p:cNvPr id="6" name="Rectangle 5"/>
          <p:cNvSpPr>
            <a:spLocks noGrp="1" noChangeArrowheads="1"/>
          </p:cNvSpPr>
          <p:nvPr>
            <p:ph type="ftr" sz="quarter" idx="11"/>
          </p:nvPr>
        </p:nvSpPr>
        <p:spPr>
          <a:xfrm>
            <a:off x="3124200" y="6248400"/>
            <a:ext cx="2895600" cy="457200"/>
          </a:xfrm>
        </p:spPr>
        <p:txBody>
          <a:bodyPr/>
          <a:lstStyle>
            <a:lvl1pPr>
              <a:defRPr sz="1400" b="0">
                <a:solidFill>
                  <a:srgbClr val="800000"/>
                </a:solidFill>
              </a:defRPr>
            </a:lvl1pPr>
          </a:lstStyle>
          <a:p>
            <a:pPr>
              <a:defRPr/>
            </a:pPr>
            <a:r>
              <a:rPr lang="en-US" smtClean="0"/>
              <a:t>Jo van den Brand</a:t>
            </a: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sz="1400" b="0">
                <a:solidFill>
                  <a:schemeClr val="tx1"/>
                </a:solidFill>
              </a:defRPr>
            </a:lvl1pPr>
          </a:lstStyle>
          <a:p>
            <a:pPr>
              <a:defRPr/>
            </a:pPr>
            <a:fld id="{EF1D1BDA-A225-4B43-BC17-77508C7C6F1B}" type="slidenum">
              <a:rPr lang="en-US"/>
              <a:pPr>
                <a:defRPr/>
              </a:pPr>
              <a:t>‹nr.›</a:t>
            </a:fld>
            <a:endParaRPr lang="en-US">
              <a:latin typeface="Times" pitchFamily="18" charset="0"/>
            </a:endParaRPr>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9" descr="vu_www"/>
          <p:cNvPicPr>
            <a:picLocks noChangeAspect="1" noChangeArrowheads="1"/>
          </p:cNvPicPr>
          <p:nvPr userDrawn="1"/>
        </p:nvPicPr>
        <p:blipFill>
          <a:blip r:embed="rId3" cstate="print"/>
          <a:srcRect/>
          <a:stretch>
            <a:fillRect/>
          </a:stretch>
        </p:blipFill>
        <p:spPr bwMode="auto">
          <a:xfrm>
            <a:off x="0" y="5856288"/>
            <a:ext cx="1219200" cy="1001712"/>
          </a:xfrm>
          <a:prstGeom prst="rect">
            <a:avLst/>
          </a:prstGeom>
          <a:noFill/>
          <a:ln w="9525">
            <a:noFill/>
            <a:miter lim="800000"/>
            <a:headEnd/>
            <a:tailEnd/>
          </a:ln>
        </p:spPr>
      </p:pic>
      <p:graphicFrame>
        <p:nvGraphicFramePr>
          <p:cNvPr id="5" name="Object 10"/>
          <p:cNvGraphicFramePr>
            <a:graphicFrameLocks noChangeAspect="1"/>
          </p:cNvGraphicFramePr>
          <p:nvPr/>
        </p:nvGraphicFramePr>
        <p:xfrm>
          <a:off x="7924800" y="6234113"/>
          <a:ext cx="1174750" cy="581025"/>
        </p:xfrm>
        <a:graphic>
          <a:graphicData uri="http://schemas.openxmlformats.org/presentationml/2006/ole">
            <p:oleObj spid="_x0000_s121858" name="Photo Editor Photo" r:id="rId4" imgW="1638529" imgH="809738" progId="">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r>
              <a:rPr lang="en-US" dirty="0" err="1" smtClean="0"/>
              <a:t>Najaar</a:t>
            </a:r>
            <a:r>
              <a:rPr lang="en-US" dirty="0" smtClean="0"/>
              <a:t> 2009</a:t>
            </a:r>
            <a:endParaRPr lang="en-US" dirty="0"/>
          </a:p>
        </p:txBody>
      </p:sp>
      <p:sp>
        <p:nvSpPr>
          <p:cNvPr id="7" name="Rectangle 5"/>
          <p:cNvSpPr>
            <a:spLocks noGrp="1" noChangeArrowheads="1"/>
          </p:cNvSpPr>
          <p:nvPr>
            <p:ph type="ftr" sz="quarter" idx="11"/>
          </p:nvPr>
        </p:nvSpPr>
        <p:spPr/>
        <p:txBody>
          <a:bodyPr/>
          <a:lstStyle>
            <a:lvl1pPr>
              <a:defRPr/>
            </a:lvl1pPr>
          </a:lstStyle>
          <a:p>
            <a:pPr>
              <a:defRPr/>
            </a:pPr>
            <a:r>
              <a:rPr lang="en-US"/>
              <a:t>Jo van den Brand</a:t>
            </a:r>
          </a:p>
        </p:txBody>
      </p:sp>
      <p:sp>
        <p:nvSpPr>
          <p:cNvPr id="8" name="Rectangle 6"/>
          <p:cNvSpPr>
            <a:spLocks noGrp="1" noChangeArrowheads="1"/>
          </p:cNvSpPr>
          <p:nvPr>
            <p:ph type="sldNum" sz="quarter" idx="12"/>
          </p:nvPr>
        </p:nvSpPr>
        <p:spPr/>
        <p:txBody>
          <a:bodyPr/>
          <a:lstStyle>
            <a:lvl1pPr>
              <a:defRPr/>
            </a:lvl1pPr>
          </a:lstStyle>
          <a:p>
            <a:pPr>
              <a:defRPr/>
            </a:pPr>
            <a:fld id="{6526C175-CCF5-4E98-8217-F8FE52013E3C}" type="slidenum">
              <a:rPr lang="en-US"/>
              <a:pPr>
                <a:defRPr/>
              </a:pPr>
              <a:t>‹nr.›</a:t>
            </a:fld>
            <a:endParaRPr lang="en-US">
              <a:latin typeface="Times" pitchFamily="18" charset="0"/>
            </a:endParaRPr>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9" descr="vu_www"/>
          <p:cNvPicPr>
            <a:picLocks noChangeAspect="1" noChangeArrowheads="1"/>
          </p:cNvPicPr>
          <p:nvPr userDrawn="1"/>
        </p:nvPicPr>
        <p:blipFill>
          <a:blip r:embed="rId3" cstate="print"/>
          <a:srcRect/>
          <a:stretch>
            <a:fillRect/>
          </a:stretch>
        </p:blipFill>
        <p:spPr bwMode="auto">
          <a:xfrm>
            <a:off x="0" y="5856288"/>
            <a:ext cx="1219200" cy="1001712"/>
          </a:xfrm>
          <a:prstGeom prst="rect">
            <a:avLst/>
          </a:prstGeom>
          <a:noFill/>
          <a:ln w="9525">
            <a:noFill/>
            <a:miter lim="800000"/>
            <a:headEnd/>
            <a:tailEnd/>
          </a:ln>
        </p:spPr>
      </p:pic>
      <p:graphicFrame>
        <p:nvGraphicFramePr>
          <p:cNvPr id="5" name="Object 10"/>
          <p:cNvGraphicFramePr>
            <a:graphicFrameLocks noChangeAspect="1"/>
          </p:cNvGraphicFramePr>
          <p:nvPr/>
        </p:nvGraphicFramePr>
        <p:xfrm>
          <a:off x="7924800" y="6234113"/>
          <a:ext cx="1174750" cy="581025"/>
        </p:xfrm>
        <a:graphic>
          <a:graphicData uri="http://schemas.openxmlformats.org/presentationml/2006/ole">
            <p:oleObj spid="_x0000_s122882" name="Photo Editor Photo" r:id="rId4" imgW="1638529" imgH="809738" progId="">
              <p:embed/>
            </p:oleObj>
          </a:graphicData>
        </a:graphic>
      </p:graphicFrame>
      <p:sp>
        <p:nvSpPr>
          <p:cNvPr id="2" name="Vertical Title 1"/>
          <p:cNvSpPr>
            <a:spLocks noGrp="1"/>
          </p:cNvSpPr>
          <p:nvPr>
            <p:ph type="title" orient="vert"/>
          </p:nvPr>
        </p:nvSpPr>
        <p:spPr>
          <a:xfrm>
            <a:off x="6572250" y="457200"/>
            <a:ext cx="196215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7340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r>
              <a:rPr lang="en-US" dirty="0" err="1" smtClean="0"/>
              <a:t>Najaar</a:t>
            </a:r>
            <a:r>
              <a:rPr lang="en-US" dirty="0" smtClean="0"/>
              <a:t> 2009</a:t>
            </a:r>
            <a:endParaRPr lang="en-US" dirty="0"/>
          </a:p>
        </p:txBody>
      </p:sp>
      <p:sp>
        <p:nvSpPr>
          <p:cNvPr id="7" name="Rectangle 5"/>
          <p:cNvSpPr>
            <a:spLocks noGrp="1" noChangeArrowheads="1"/>
          </p:cNvSpPr>
          <p:nvPr>
            <p:ph type="ftr" sz="quarter" idx="11"/>
          </p:nvPr>
        </p:nvSpPr>
        <p:spPr/>
        <p:txBody>
          <a:bodyPr/>
          <a:lstStyle>
            <a:lvl1pPr>
              <a:defRPr/>
            </a:lvl1pPr>
          </a:lstStyle>
          <a:p>
            <a:pPr>
              <a:defRPr/>
            </a:pPr>
            <a:r>
              <a:rPr lang="en-US"/>
              <a:t>Jo van den Brand</a:t>
            </a:r>
          </a:p>
        </p:txBody>
      </p:sp>
      <p:sp>
        <p:nvSpPr>
          <p:cNvPr id="8" name="Rectangle 6"/>
          <p:cNvSpPr>
            <a:spLocks noGrp="1" noChangeArrowheads="1"/>
          </p:cNvSpPr>
          <p:nvPr>
            <p:ph type="sldNum" sz="quarter" idx="12"/>
          </p:nvPr>
        </p:nvSpPr>
        <p:spPr/>
        <p:txBody>
          <a:bodyPr/>
          <a:lstStyle>
            <a:lvl1pPr>
              <a:defRPr/>
            </a:lvl1pPr>
          </a:lstStyle>
          <a:p>
            <a:pPr>
              <a:defRPr/>
            </a:pPr>
            <a:fld id="{1566FAC4-CB5E-4047-BDF8-22D31C23CA69}" type="slidenum">
              <a:rPr lang="en-US"/>
              <a:pPr>
                <a:defRPr/>
              </a:pPr>
              <a:t>‹nr.›</a:t>
            </a:fld>
            <a:endParaRPr lang="en-US">
              <a:latin typeface="Times" pitchFamily="18" charset="0"/>
            </a:endParaRPr>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9" descr="vu_www"/>
          <p:cNvPicPr>
            <a:picLocks noChangeAspect="1" noChangeArrowheads="1"/>
          </p:cNvPicPr>
          <p:nvPr userDrawn="1"/>
        </p:nvPicPr>
        <p:blipFill>
          <a:blip r:embed="rId3" cstate="print"/>
          <a:srcRect/>
          <a:stretch>
            <a:fillRect/>
          </a:stretch>
        </p:blipFill>
        <p:spPr bwMode="auto">
          <a:xfrm>
            <a:off x="0" y="5856288"/>
            <a:ext cx="1219200" cy="1001712"/>
          </a:xfrm>
          <a:prstGeom prst="rect">
            <a:avLst/>
          </a:prstGeom>
          <a:noFill/>
          <a:ln w="9525">
            <a:noFill/>
            <a:miter lim="800000"/>
            <a:headEnd/>
            <a:tailEnd/>
          </a:ln>
        </p:spPr>
      </p:pic>
      <p:graphicFrame>
        <p:nvGraphicFramePr>
          <p:cNvPr id="5" name="Object 10"/>
          <p:cNvGraphicFramePr>
            <a:graphicFrameLocks noChangeAspect="1"/>
          </p:cNvGraphicFramePr>
          <p:nvPr/>
        </p:nvGraphicFramePr>
        <p:xfrm>
          <a:off x="7924800" y="6234113"/>
          <a:ext cx="1174750" cy="581025"/>
        </p:xfrm>
        <a:graphic>
          <a:graphicData uri="http://schemas.openxmlformats.org/presentationml/2006/ole">
            <p:oleObj spid="_x0000_s113666" name="Photo Editor Photo" r:id="rId4" imgW="1638529" imgH="809738" progId="">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r>
              <a:rPr lang="en-US" dirty="0" err="1" smtClean="0"/>
              <a:t>Najaar</a:t>
            </a:r>
            <a:r>
              <a:rPr lang="en-US" dirty="0" smtClean="0"/>
              <a:t> 2009</a:t>
            </a:r>
            <a:endParaRPr lang="en-US" dirty="0"/>
          </a:p>
        </p:txBody>
      </p:sp>
      <p:sp>
        <p:nvSpPr>
          <p:cNvPr id="7" name="Rectangle 5"/>
          <p:cNvSpPr>
            <a:spLocks noGrp="1" noChangeArrowheads="1"/>
          </p:cNvSpPr>
          <p:nvPr>
            <p:ph type="ftr" sz="quarter" idx="11"/>
          </p:nvPr>
        </p:nvSpPr>
        <p:spPr/>
        <p:txBody>
          <a:bodyPr/>
          <a:lstStyle>
            <a:lvl1pPr>
              <a:defRPr/>
            </a:lvl1pPr>
          </a:lstStyle>
          <a:p>
            <a:pPr>
              <a:defRPr/>
            </a:pPr>
            <a:r>
              <a:rPr lang="en-US"/>
              <a:t>Jo van den Brand</a:t>
            </a:r>
          </a:p>
        </p:txBody>
      </p:sp>
      <p:sp>
        <p:nvSpPr>
          <p:cNvPr id="8" name="Rectangle 6"/>
          <p:cNvSpPr>
            <a:spLocks noGrp="1" noChangeArrowheads="1"/>
          </p:cNvSpPr>
          <p:nvPr>
            <p:ph type="sldNum" sz="quarter" idx="12"/>
          </p:nvPr>
        </p:nvSpPr>
        <p:spPr/>
        <p:txBody>
          <a:bodyPr/>
          <a:lstStyle>
            <a:lvl1pPr>
              <a:defRPr/>
            </a:lvl1pPr>
          </a:lstStyle>
          <a:p>
            <a:pPr>
              <a:defRPr/>
            </a:pPr>
            <a:fld id="{AC346028-E975-4E02-AD55-87807BE897BA}" type="slidenum">
              <a:rPr lang="en-US"/>
              <a:pPr>
                <a:defRPr/>
              </a:pPr>
              <a:t>‹nr.›</a:t>
            </a:fld>
            <a:endParaRPr lang="en-US">
              <a:latin typeface="Times" pitchFamily="18" charset="0"/>
            </a:endParaRPr>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9" descr="vu_www"/>
          <p:cNvPicPr>
            <a:picLocks noChangeAspect="1" noChangeArrowheads="1"/>
          </p:cNvPicPr>
          <p:nvPr userDrawn="1"/>
        </p:nvPicPr>
        <p:blipFill>
          <a:blip r:embed="rId3" cstate="print"/>
          <a:srcRect/>
          <a:stretch>
            <a:fillRect/>
          </a:stretch>
        </p:blipFill>
        <p:spPr bwMode="auto">
          <a:xfrm>
            <a:off x="0" y="5856288"/>
            <a:ext cx="1219200" cy="1001712"/>
          </a:xfrm>
          <a:prstGeom prst="rect">
            <a:avLst/>
          </a:prstGeom>
          <a:noFill/>
          <a:ln w="9525">
            <a:noFill/>
            <a:miter lim="800000"/>
            <a:headEnd/>
            <a:tailEnd/>
          </a:ln>
        </p:spPr>
      </p:pic>
      <p:graphicFrame>
        <p:nvGraphicFramePr>
          <p:cNvPr id="5" name="Object 10"/>
          <p:cNvGraphicFramePr>
            <a:graphicFrameLocks noChangeAspect="1"/>
          </p:cNvGraphicFramePr>
          <p:nvPr/>
        </p:nvGraphicFramePr>
        <p:xfrm>
          <a:off x="7924800" y="6234113"/>
          <a:ext cx="1174750" cy="581025"/>
        </p:xfrm>
        <a:graphic>
          <a:graphicData uri="http://schemas.openxmlformats.org/presentationml/2006/ole">
            <p:oleObj spid="_x0000_s114690" name="Photo Editor Photo" r:id="rId4" imgW="1638529" imgH="809738" progId="">
              <p:embed/>
            </p:oleObj>
          </a:graphicData>
        </a:graphic>
      </p:graphicFrame>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Rectangle 4"/>
          <p:cNvSpPr>
            <a:spLocks noGrp="1" noChangeArrowheads="1"/>
          </p:cNvSpPr>
          <p:nvPr>
            <p:ph type="dt" sz="half" idx="10"/>
          </p:nvPr>
        </p:nvSpPr>
        <p:spPr/>
        <p:txBody>
          <a:bodyPr/>
          <a:lstStyle>
            <a:lvl1pPr>
              <a:defRPr/>
            </a:lvl1pPr>
          </a:lstStyle>
          <a:p>
            <a:pPr>
              <a:defRPr/>
            </a:pPr>
            <a:r>
              <a:rPr lang="en-US" dirty="0" err="1" smtClean="0"/>
              <a:t>Najaar</a:t>
            </a:r>
            <a:r>
              <a:rPr lang="en-US" dirty="0" smtClean="0"/>
              <a:t> 2009</a:t>
            </a:r>
            <a:endParaRPr lang="en-US" dirty="0"/>
          </a:p>
        </p:txBody>
      </p:sp>
      <p:sp>
        <p:nvSpPr>
          <p:cNvPr id="7" name="Rectangle 5"/>
          <p:cNvSpPr>
            <a:spLocks noGrp="1" noChangeArrowheads="1"/>
          </p:cNvSpPr>
          <p:nvPr>
            <p:ph type="ftr" sz="quarter" idx="11"/>
          </p:nvPr>
        </p:nvSpPr>
        <p:spPr/>
        <p:txBody>
          <a:bodyPr/>
          <a:lstStyle>
            <a:lvl1pPr>
              <a:defRPr/>
            </a:lvl1pPr>
          </a:lstStyle>
          <a:p>
            <a:pPr>
              <a:defRPr/>
            </a:pPr>
            <a:r>
              <a:rPr lang="en-US"/>
              <a:t>Jo van den Brand</a:t>
            </a:r>
          </a:p>
        </p:txBody>
      </p:sp>
      <p:sp>
        <p:nvSpPr>
          <p:cNvPr id="8" name="Rectangle 6"/>
          <p:cNvSpPr>
            <a:spLocks noGrp="1" noChangeArrowheads="1"/>
          </p:cNvSpPr>
          <p:nvPr>
            <p:ph type="sldNum" sz="quarter" idx="12"/>
          </p:nvPr>
        </p:nvSpPr>
        <p:spPr/>
        <p:txBody>
          <a:bodyPr/>
          <a:lstStyle>
            <a:lvl1pPr>
              <a:defRPr/>
            </a:lvl1pPr>
          </a:lstStyle>
          <a:p>
            <a:pPr>
              <a:defRPr/>
            </a:pPr>
            <a:fld id="{8B45F794-968F-4389-88C9-A24CF79F18C3}" type="slidenum">
              <a:rPr lang="en-US"/>
              <a:pPr>
                <a:defRPr/>
              </a:pPr>
              <a:t>‹nr.›</a:t>
            </a:fld>
            <a:endParaRPr lang="en-US">
              <a:latin typeface="Times" pitchFamily="18" charset="0"/>
            </a:endParaRPr>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9" descr="vu_www"/>
          <p:cNvPicPr>
            <a:picLocks noChangeAspect="1" noChangeArrowheads="1"/>
          </p:cNvPicPr>
          <p:nvPr userDrawn="1"/>
        </p:nvPicPr>
        <p:blipFill>
          <a:blip r:embed="rId3" cstate="print"/>
          <a:srcRect/>
          <a:stretch>
            <a:fillRect/>
          </a:stretch>
        </p:blipFill>
        <p:spPr bwMode="auto">
          <a:xfrm>
            <a:off x="0" y="5856288"/>
            <a:ext cx="1219200" cy="1001712"/>
          </a:xfrm>
          <a:prstGeom prst="rect">
            <a:avLst/>
          </a:prstGeom>
          <a:noFill/>
          <a:ln w="9525">
            <a:noFill/>
            <a:miter lim="800000"/>
            <a:headEnd/>
            <a:tailEnd/>
          </a:ln>
        </p:spPr>
      </p:pic>
      <p:graphicFrame>
        <p:nvGraphicFramePr>
          <p:cNvPr id="6" name="Object 10"/>
          <p:cNvGraphicFramePr>
            <a:graphicFrameLocks noChangeAspect="1"/>
          </p:cNvGraphicFramePr>
          <p:nvPr/>
        </p:nvGraphicFramePr>
        <p:xfrm>
          <a:off x="7924800" y="6234113"/>
          <a:ext cx="1174750" cy="581025"/>
        </p:xfrm>
        <a:graphic>
          <a:graphicData uri="http://schemas.openxmlformats.org/presentationml/2006/ole">
            <p:oleObj spid="_x0000_s115714" name="Photo Editor Photo" r:id="rId4" imgW="1638529" imgH="809738" progId="">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p:txBody>
          <a:bodyPr/>
          <a:lstStyle>
            <a:lvl1pPr>
              <a:defRPr/>
            </a:lvl1pPr>
          </a:lstStyle>
          <a:p>
            <a:pPr>
              <a:defRPr/>
            </a:pPr>
            <a:r>
              <a:rPr lang="en-US" dirty="0" err="1" smtClean="0"/>
              <a:t>Najaar</a:t>
            </a:r>
            <a:r>
              <a:rPr lang="en-US" dirty="0" smtClean="0"/>
              <a:t> 2009</a:t>
            </a:r>
            <a:endParaRPr lang="en-US" dirty="0"/>
          </a:p>
        </p:txBody>
      </p:sp>
      <p:sp>
        <p:nvSpPr>
          <p:cNvPr id="8" name="Rectangle 7"/>
          <p:cNvSpPr>
            <a:spLocks noGrp="1" noChangeArrowheads="1"/>
          </p:cNvSpPr>
          <p:nvPr>
            <p:ph type="ftr" sz="quarter" idx="11"/>
          </p:nvPr>
        </p:nvSpPr>
        <p:spPr/>
        <p:txBody>
          <a:bodyPr/>
          <a:lstStyle>
            <a:lvl1pPr>
              <a:defRPr/>
            </a:lvl1pPr>
          </a:lstStyle>
          <a:p>
            <a:pPr>
              <a:defRPr/>
            </a:pPr>
            <a:r>
              <a:rPr lang="en-US"/>
              <a:t>Jo van den Brand</a:t>
            </a:r>
          </a:p>
        </p:txBody>
      </p:sp>
      <p:sp>
        <p:nvSpPr>
          <p:cNvPr id="9" name="Rectangle 8"/>
          <p:cNvSpPr>
            <a:spLocks noGrp="1" noChangeArrowheads="1"/>
          </p:cNvSpPr>
          <p:nvPr>
            <p:ph type="sldNum" sz="quarter" idx="12"/>
          </p:nvPr>
        </p:nvSpPr>
        <p:spPr/>
        <p:txBody>
          <a:bodyPr/>
          <a:lstStyle>
            <a:lvl1pPr>
              <a:defRPr/>
            </a:lvl1pPr>
          </a:lstStyle>
          <a:p>
            <a:pPr>
              <a:defRPr/>
            </a:pPr>
            <a:fld id="{EBF6239C-90AC-4A1A-A010-0195B837D280}" type="slidenum">
              <a:rPr lang="en-US"/>
              <a:pPr>
                <a:defRPr/>
              </a:pPr>
              <a:t>‹nr.›</a:t>
            </a:fld>
            <a:endParaRPr lang="en-US">
              <a:latin typeface="Times" pitchFamily="18" charset="0"/>
            </a:endParaRPr>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9" descr="vu_www"/>
          <p:cNvPicPr>
            <a:picLocks noChangeAspect="1" noChangeArrowheads="1"/>
          </p:cNvPicPr>
          <p:nvPr userDrawn="1"/>
        </p:nvPicPr>
        <p:blipFill>
          <a:blip r:embed="rId3" cstate="print"/>
          <a:srcRect/>
          <a:stretch>
            <a:fillRect/>
          </a:stretch>
        </p:blipFill>
        <p:spPr bwMode="auto">
          <a:xfrm>
            <a:off x="0" y="5856288"/>
            <a:ext cx="1219200" cy="1001712"/>
          </a:xfrm>
          <a:prstGeom prst="rect">
            <a:avLst/>
          </a:prstGeom>
          <a:noFill/>
          <a:ln w="9525">
            <a:noFill/>
            <a:miter lim="800000"/>
            <a:headEnd/>
            <a:tailEnd/>
          </a:ln>
        </p:spPr>
      </p:pic>
      <p:graphicFrame>
        <p:nvGraphicFramePr>
          <p:cNvPr id="8" name="Object 10"/>
          <p:cNvGraphicFramePr>
            <a:graphicFrameLocks noChangeAspect="1"/>
          </p:cNvGraphicFramePr>
          <p:nvPr/>
        </p:nvGraphicFramePr>
        <p:xfrm>
          <a:off x="7924800" y="6234113"/>
          <a:ext cx="1174750" cy="581025"/>
        </p:xfrm>
        <a:graphic>
          <a:graphicData uri="http://schemas.openxmlformats.org/presentationml/2006/ole">
            <p:oleObj spid="_x0000_s116738" name="Photo Editor Photo" r:id="rId4" imgW="1638529" imgH="809738" progId="">
              <p:embed/>
            </p:oleObj>
          </a:graphicData>
        </a:graphic>
      </p:graphicFrame>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4"/>
          <p:cNvSpPr>
            <a:spLocks noGrp="1" noChangeArrowheads="1"/>
          </p:cNvSpPr>
          <p:nvPr>
            <p:ph type="dt" sz="half" idx="10"/>
          </p:nvPr>
        </p:nvSpPr>
        <p:spPr/>
        <p:txBody>
          <a:bodyPr/>
          <a:lstStyle>
            <a:lvl1pPr>
              <a:defRPr/>
            </a:lvl1pPr>
          </a:lstStyle>
          <a:p>
            <a:pPr>
              <a:defRPr/>
            </a:pPr>
            <a:r>
              <a:rPr lang="en-US" dirty="0" err="1" smtClean="0"/>
              <a:t>Najaar</a:t>
            </a:r>
            <a:r>
              <a:rPr lang="en-US" dirty="0" smtClean="0"/>
              <a:t> 2009</a:t>
            </a:r>
            <a:endParaRPr lang="en-US" dirty="0"/>
          </a:p>
        </p:txBody>
      </p:sp>
      <p:sp>
        <p:nvSpPr>
          <p:cNvPr id="10" name="Rectangle 5"/>
          <p:cNvSpPr>
            <a:spLocks noGrp="1" noChangeArrowheads="1"/>
          </p:cNvSpPr>
          <p:nvPr>
            <p:ph type="ftr" sz="quarter" idx="11"/>
          </p:nvPr>
        </p:nvSpPr>
        <p:spPr/>
        <p:txBody>
          <a:bodyPr/>
          <a:lstStyle>
            <a:lvl1pPr>
              <a:defRPr/>
            </a:lvl1pPr>
          </a:lstStyle>
          <a:p>
            <a:pPr>
              <a:defRPr/>
            </a:pPr>
            <a:r>
              <a:rPr lang="en-US"/>
              <a:t>Jo van den Brand</a:t>
            </a:r>
          </a:p>
        </p:txBody>
      </p:sp>
      <p:sp>
        <p:nvSpPr>
          <p:cNvPr id="11" name="Rectangle 6"/>
          <p:cNvSpPr>
            <a:spLocks noGrp="1" noChangeArrowheads="1"/>
          </p:cNvSpPr>
          <p:nvPr>
            <p:ph type="sldNum" sz="quarter" idx="12"/>
          </p:nvPr>
        </p:nvSpPr>
        <p:spPr/>
        <p:txBody>
          <a:bodyPr/>
          <a:lstStyle>
            <a:lvl1pPr>
              <a:defRPr/>
            </a:lvl1pPr>
          </a:lstStyle>
          <a:p>
            <a:pPr>
              <a:defRPr/>
            </a:pPr>
            <a:fld id="{981ECA52-01FA-47E7-937A-34D6B579886C}" type="slidenum">
              <a:rPr lang="en-US"/>
              <a:pPr>
                <a:defRPr/>
              </a:pPr>
              <a:t>‹nr.›</a:t>
            </a:fld>
            <a:endParaRPr lang="en-US">
              <a:latin typeface="Times" pitchFamily="18" charset="0"/>
            </a:endParaRPr>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9" descr="vu_www"/>
          <p:cNvPicPr>
            <a:picLocks noChangeAspect="1" noChangeArrowheads="1"/>
          </p:cNvPicPr>
          <p:nvPr userDrawn="1"/>
        </p:nvPicPr>
        <p:blipFill>
          <a:blip r:embed="rId3" cstate="print"/>
          <a:srcRect/>
          <a:stretch>
            <a:fillRect/>
          </a:stretch>
        </p:blipFill>
        <p:spPr bwMode="auto">
          <a:xfrm>
            <a:off x="0" y="5856288"/>
            <a:ext cx="1219200" cy="1001712"/>
          </a:xfrm>
          <a:prstGeom prst="rect">
            <a:avLst/>
          </a:prstGeom>
          <a:noFill/>
          <a:ln w="9525">
            <a:noFill/>
            <a:miter lim="800000"/>
            <a:headEnd/>
            <a:tailEnd/>
          </a:ln>
        </p:spPr>
      </p:pic>
      <p:graphicFrame>
        <p:nvGraphicFramePr>
          <p:cNvPr id="4" name="Object 10"/>
          <p:cNvGraphicFramePr>
            <a:graphicFrameLocks noChangeAspect="1"/>
          </p:cNvGraphicFramePr>
          <p:nvPr/>
        </p:nvGraphicFramePr>
        <p:xfrm>
          <a:off x="7924800" y="6234113"/>
          <a:ext cx="1174750" cy="581025"/>
        </p:xfrm>
        <a:graphic>
          <a:graphicData uri="http://schemas.openxmlformats.org/presentationml/2006/ole">
            <p:oleObj spid="_x0000_s117762" name="Photo Editor Photo" r:id="rId4" imgW="1638529" imgH="809738" progId="">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5" name="Rectangle 4"/>
          <p:cNvSpPr>
            <a:spLocks noGrp="1" noChangeArrowheads="1"/>
          </p:cNvSpPr>
          <p:nvPr>
            <p:ph type="dt" sz="half" idx="10"/>
          </p:nvPr>
        </p:nvSpPr>
        <p:spPr/>
        <p:txBody>
          <a:bodyPr/>
          <a:lstStyle>
            <a:lvl1pPr>
              <a:defRPr/>
            </a:lvl1pPr>
          </a:lstStyle>
          <a:p>
            <a:pPr>
              <a:defRPr/>
            </a:pPr>
            <a:r>
              <a:rPr lang="en-US" dirty="0" err="1" smtClean="0"/>
              <a:t>Najaar</a:t>
            </a:r>
            <a:r>
              <a:rPr lang="en-US" dirty="0" smtClean="0"/>
              <a:t> 2009</a:t>
            </a: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a:t>Jo van den Brand</a:t>
            </a:r>
          </a:p>
        </p:txBody>
      </p:sp>
      <p:sp>
        <p:nvSpPr>
          <p:cNvPr id="7" name="Rectangle 6"/>
          <p:cNvSpPr>
            <a:spLocks noGrp="1" noChangeArrowheads="1"/>
          </p:cNvSpPr>
          <p:nvPr>
            <p:ph type="sldNum" sz="quarter" idx="12"/>
          </p:nvPr>
        </p:nvSpPr>
        <p:spPr/>
        <p:txBody>
          <a:bodyPr/>
          <a:lstStyle>
            <a:lvl1pPr>
              <a:defRPr/>
            </a:lvl1pPr>
          </a:lstStyle>
          <a:p>
            <a:pPr>
              <a:defRPr/>
            </a:pPr>
            <a:fld id="{BD1381B4-A9F0-488E-8409-7C34053094B5}" type="slidenum">
              <a:rPr lang="en-US"/>
              <a:pPr>
                <a:defRPr/>
              </a:pPr>
              <a:t>‹nr.›</a:t>
            </a:fld>
            <a:endParaRPr lang="en-US">
              <a:latin typeface="Times" pitchFamily="18" charset="0"/>
            </a:endParaRPr>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9" descr="vu_www"/>
          <p:cNvPicPr>
            <a:picLocks noChangeAspect="1" noChangeArrowheads="1"/>
          </p:cNvPicPr>
          <p:nvPr userDrawn="1"/>
        </p:nvPicPr>
        <p:blipFill>
          <a:blip r:embed="rId3" cstate="print"/>
          <a:srcRect/>
          <a:stretch>
            <a:fillRect/>
          </a:stretch>
        </p:blipFill>
        <p:spPr bwMode="auto">
          <a:xfrm>
            <a:off x="0" y="5856288"/>
            <a:ext cx="1219200" cy="1001712"/>
          </a:xfrm>
          <a:prstGeom prst="rect">
            <a:avLst/>
          </a:prstGeom>
          <a:noFill/>
          <a:ln w="9525">
            <a:noFill/>
            <a:miter lim="800000"/>
            <a:headEnd/>
            <a:tailEnd/>
          </a:ln>
        </p:spPr>
      </p:pic>
      <p:graphicFrame>
        <p:nvGraphicFramePr>
          <p:cNvPr id="3" name="Object 10"/>
          <p:cNvGraphicFramePr>
            <a:graphicFrameLocks noChangeAspect="1"/>
          </p:cNvGraphicFramePr>
          <p:nvPr/>
        </p:nvGraphicFramePr>
        <p:xfrm>
          <a:off x="7924800" y="6234113"/>
          <a:ext cx="1174750" cy="581025"/>
        </p:xfrm>
        <a:graphic>
          <a:graphicData uri="http://schemas.openxmlformats.org/presentationml/2006/ole">
            <p:oleObj spid="_x0000_s118786" name="Photo Editor Photo" r:id="rId4" imgW="1638529" imgH="809738" progId="">
              <p:embed/>
            </p:oleObj>
          </a:graphicData>
        </a:graphic>
      </p:graphicFrame>
      <p:sp>
        <p:nvSpPr>
          <p:cNvPr id="4" name="Rectangle 4"/>
          <p:cNvSpPr>
            <a:spLocks noGrp="1" noChangeArrowheads="1"/>
          </p:cNvSpPr>
          <p:nvPr>
            <p:ph type="dt" sz="half" idx="10"/>
          </p:nvPr>
        </p:nvSpPr>
        <p:spPr/>
        <p:txBody>
          <a:bodyPr/>
          <a:lstStyle>
            <a:lvl1pPr>
              <a:defRPr/>
            </a:lvl1pPr>
          </a:lstStyle>
          <a:p>
            <a:pPr>
              <a:defRPr/>
            </a:pPr>
            <a:r>
              <a:rPr lang="en-US" dirty="0" err="1" smtClean="0"/>
              <a:t>Najaar</a:t>
            </a:r>
            <a:r>
              <a:rPr lang="en-US" dirty="0" smtClean="0"/>
              <a:t> 2009</a:t>
            </a:r>
            <a:endParaRPr lang="en-US" dirty="0"/>
          </a:p>
        </p:txBody>
      </p:sp>
      <p:sp>
        <p:nvSpPr>
          <p:cNvPr id="5" name="Rectangle 5"/>
          <p:cNvSpPr>
            <a:spLocks noGrp="1" noChangeArrowheads="1"/>
          </p:cNvSpPr>
          <p:nvPr>
            <p:ph type="ftr" sz="quarter" idx="11"/>
          </p:nvPr>
        </p:nvSpPr>
        <p:spPr/>
        <p:txBody>
          <a:bodyPr/>
          <a:lstStyle>
            <a:lvl1pPr>
              <a:defRPr/>
            </a:lvl1pPr>
          </a:lstStyle>
          <a:p>
            <a:pPr>
              <a:defRPr/>
            </a:pPr>
            <a:r>
              <a:rPr lang="en-US"/>
              <a:t>Jo van den Brand</a:t>
            </a:r>
          </a:p>
        </p:txBody>
      </p:sp>
      <p:sp>
        <p:nvSpPr>
          <p:cNvPr id="6" name="Rectangle 6"/>
          <p:cNvSpPr>
            <a:spLocks noGrp="1" noChangeArrowheads="1"/>
          </p:cNvSpPr>
          <p:nvPr>
            <p:ph type="sldNum" sz="quarter" idx="12"/>
          </p:nvPr>
        </p:nvSpPr>
        <p:spPr/>
        <p:txBody>
          <a:bodyPr/>
          <a:lstStyle>
            <a:lvl1pPr>
              <a:defRPr/>
            </a:lvl1pPr>
          </a:lstStyle>
          <a:p>
            <a:pPr>
              <a:defRPr/>
            </a:pPr>
            <a:fld id="{E1AE3B9A-920A-4125-978D-897D40EA07B2}" type="slidenum">
              <a:rPr lang="en-US"/>
              <a:pPr>
                <a:defRPr/>
              </a:pPr>
              <a:t>‹nr.›</a:t>
            </a:fld>
            <a:endParaRPr lang="en-US">
              <a:latin typeface="Times" pitchFamily="18" charset="0"/>
            </a:endParaRPr>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9" descr="vu_www"/>
          <p:cNvPicPr>
            <a:picLocks noChangeAspect="1" noChangeArrowheads="1"/>
          </p:cNvPicPr>
          <p:nvPr userDrawn="1"/>
        </p:nvPicPr>
        <p:blipFill>
          <a:blip r:embed="rId3" cstate="print"/>
          <a:srcRect/>
          <a:stretch>
            <a:fillRect/>
          </a:stretch>
        </p:blipFill>
        <p:spPr bwMode="auto">
          <a:xfrm>
            <a:off x="0" y="5856288"/>
            <a:ext cx="1219200" cy="1001712"/>
          </a:xfrm>
          <a:prstGeom prst="rect">
            <a:avLst/>
          </a:prstGeom>
          <a:noFill/>
          <a:ln w="9525">
            <a:noFill/>
            <a:miter lim="800000"/>
            <a:headEnd/>
            <a:tailEnd/>
          </a:ln>
        </p:spPr>
      </p:pic>
      <p:graphicFrame>
        <p:nvGraphicFramePr>
          <p:cNvPr id="6" name="Object 10"/>
          <p:cNvGraphicFramePr>
            <a:graphicFrameLocks noChangeAspect="1"/>
          </p:cNvGraphicFramePr>
          <p:nvPr/>
        </p:nvGraphicFramePr>
        <p:xfrm>
          <a:off x="7924800" y="6234113"/>
          <a:ext cx="1174750" cy="581025"/>
        </p:xfrm>
        <a:graphic>
          <a:graphicData uri="http://schemas.openxmlformats.org/presentationml/2006/ole">
            <p:oleObj spid="_x0000_s119810" name="Photo Editor Photo" r:id="rId4" imgW="1638529" imgH="809738" progId="">
              <p:embed/>
            </p:oleObj>
          </a:graphicData>
        </a:graphic>
      </p:graphicFrame>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6"/>
          <p:cNvSpPr>
            <a:spLocks noGrp="1" noChangeArrowheads="1"/>
          </p:cNvSpPr>
          <p:nvPr>
            <p:ph type="dt" sz="half" idx="10"/>
          </p:nvPr>
        </p:nvSpPr>
        <p:spPr/>
        <p:txBody>
          <a:bodyPr/>
          <a:lstStyle>
            <a:lvl1pPr>
              <a:defRPr/>
            </a:lvl1pPr>
          </a:lstStyle>
          <a:p>
            <a:pPr>
              <a:defRPr/>
            </a:pPr>
            <a:r>
              <a:rPr lang="en-US" dirty="0" err="1" smtClean="0"/>
              <a:t>Najaar</a:t>
            </a:r>
            <a:r>
              <a:rPr lang="en-US" dirty="0" smtClean="0"/>
              <a:t> 2009</a:t>
            </a:r>
            <a:endParaRPr lang="en-US" dirty="0"/>
          </a:p>
        </p:txBody>
      </p:sp>
      <p:sp>
        <p:nvSpPr>
          <p:cNvPr id="8" name="Rectangle 7"/>
          <p:cNvSpPr>
            <a:spLocks noGrp="1" noChangeArrowheads="1"/>
          </p:cNvSpPr>
          <p:nvPr>
            <p:ph type="ftr" sz="quarter" idx="11"/>
          </p:nvPr>
        </p:nvSpPr>
        <p:spPr/>
        <p:txBody>
          <a:bodyPr/>
          <a:lstStyle>
            <a:lvl1pPr>
              <a:defRPr/>
            </a:lvl1pPr>
          </a:lstStyle>
          <a:p>
            <a:pPr>
              <a:defRPr/>
            </a:pPr>
            <a:r>
              <a:rPr lang="en-US"/>
              <a:t>Jo van den Brand</a:t>
            </a:r>
          </a:p>
        </p:txBody>
      </p:sp>
      <p:sp>
        <p:nvSpPr>
          <p:cNvPr id="9" name="Rectangle 8"/>
          <p:cNvSpPr>
            <a:spLocks noGrp="1" noChangeArrowheads="1"/>
          </p:cNvSpPr>
          <p:nvPr>
            <p:ph type="sldNum" sz="quarter" idx="12"/>
          </p:nvPr>
        </p:nvSpPr>
        <p:spPr/>
        <p:txBody>
          <a:bodyPr/>
          <a:lstStyle>
            <a:lvl1pPr>
              <a:defRPr/>
            </a:lvl1pPr>
          </a:lstStyle>
          <a:p>
            <a:pPr>
              <a:defRPr/>
            </a:pPr>
            <a:fld id="{FF6FD454-6F02-43AD-B297-48E5AEF10980}" type="slidenum">
              <a:rPr lang="en-US"/>
              <a:pPr>
                <a:defRPr/>
              </a:pPr>
              <a:t>‹nr.›</a:t>
            </a:fld>
            <a:endParaRPr lang="en-US">
              <a:latin typeface="Times" pitchFamily="18" charset="0"/>
            </a:endParaRPr>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9" descr="vu_www"/>
          <p:cNvPicPr>
            <a:picLocks noChangeAspect="1" noChangeArrowheads="1"/>
          </p:cNvPicPr>
          <p:nvPr userDrawn="1"/>
        </p:nvPicPr>
        <p:blipFill>
          <a:blip r:embed="rId3" cstate="print"/>
          <a:srcRect/>
          <a:stretch>
            <a:fillRect/>
          </a:stretch>
        </p:blipFill>
        <p:spPr bwMode="auto">
          <a:xfrm>
            <a:off x="0" y="5856288"/>
            <a:ext cx="1219200" cy="1001712"/>
          </a:xfrm>
          <a:prstGeom prst="rect">
            <a:avLst/>
          </a:prstGeom>
          <a:noFill/>
          <a:ln w="9525">
            <a:noFill/>
            <a:miter lim="800000"/>
            <a:headEnd/>
            <a:tailEnd/>
          </a:ln>
        </p:spPr>
      </p:pic>
      <p:graphicFrame>
        <p:nvGraphicFramePr>
          <p:cNvPr id="6" name="Object 10"/>
          <p:cNvGraphicFramePr>
            <a:graphicFrameLocks noChangeAspect="1"/>
          </p:cNvGraphicFramePr>
          <p:nvPr/>
        </p:nvGraphicFramePr>
        <p:xfrm>
          <a:off x="7924800" y="6234113"/>
          <a:ext cx="1174750" cy="581025"/>
        </p:xfrm>
        <a:graphic>
          <a:graphicData uri="http://schemas.openxmlformats.org/presentationml/2006/ole">
            <p:oleObj spid="_x0000_s120834" name="Photo Editor Photo" r:id="rId4" imgW="1638529" imgH="809738" progId="">
              <p:embed/>
            </p:oleObj>
          </a:graphicData>
        </a:graphic>
      </p:graphicFrame>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6"/>
          <p:cNvSpPr>
            <a:spLocks noGrp="1" noChangeArrowheads="1"/>
          </p:cNvSpPr>
          <p:nvPr>
            <p:ph type="dt" sz="half" idx="10"/>
          </p:nvPr>
        </p:nvSpPr>
        <p:spPr/>
        <p:txBody>
          <a:bodyPr/>
          <a:lstStyle>
            <a:lvl1pPr>
              <a:defRPr/>
            </a:lvl1pPr>
          </a:lstStyle>
          <a:p>
            <a:pPr>
              <a:defRPr/>
            </a:pPr>
            <a:r>
              <a:rPr lang="en-US" dirty="0" err="1" smtClean="0"/>
              <a:t>Najaar</a:t>
            </a:r>
            <a:r>
              <a:rPr lang="en-US" dirty="0" smtClean="0"/>
              <a:t> 2009</a:t>
            </a:r>
            <a:endParaRPr lang="en-US" dirty="0"/>
          </a:p>
        </p:txBody>
      </p:sp>
      <p:sp>
        <p:nvSpPr>
          <p:cNvPr id="8" name="Rectangle 7"/>
          <p:cNvSpPr>
            <a:spLocks noGrp="1" noChangeArrowheads="1"/>
          </p:cNvSpPr>
          <p:nvPr>
            <p:ph type="ftr" sz="quarter" idx="11"/>
          </p:nvPr>
        </p:nvSpPr>
        <p:spPr/>
        <p:txBody>
          <a:bodyPr/>
          <a:lstStyle>
            <a:lvl1pPr>
              <a:defRPr/>
            </a:lvl1pPr>
          </a:lstStyle>
          <a:p>
            <a:pPr>
              <a:defRPr/>
            </a:pPr>
            <a:r>
              <a:rPr lang="en-US"/>
              <a:t>Jo van den Brand</a:t>
            </a:r>
          </a:p>
        </p:txBody>
      </p:sp>
      <p:sp>
        <p:nvSpPr>
          <p:cNvPr id="9" name="Rectangle 8"/>
          <p:cNvSpPr>
            <a:spLocks noGrp="1" noChangeArrowheads="1"/>
          </p:cNvSpPr>
          <p:nvPr>
            <p:ph type="sldNum" sz="quarter" idx="12"/>
          </p:nvPr>
        </p:nvSpPr>
        <p:spPr/>
        <p:txBody>
          <a:bodyPr/>
          <a:lstStyle>
            <a:lvl1pPr>
              <a:defRPr/>
            </a:lvl1pPr>
          </a:lstStyle>
          <a:p>
            <a:pPr>
              <a:defRPr/>
            </a:pPr>
            <a:fld id="{39B3856F-BDA9-417C-81E2-FF286C64F7FB}" type="slidenum">
              <a:rPr lang="en-US"/>
              <a:pPr>
                <a:defRPr/>
              </a:pPr>
              <a:t>‹nr.›</a:t>
            </a:fld>
            <a:endParaRPr lang="en-US">
              <a:latin typeface="Times" pitchFamily="18" charset="0"/>
            </a:endParaRPr>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762000"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685800" y="1981200"/>
            <a:ext cx="7772400" cy="4114800"/>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solidFill>
                  <a:schemeClr val="tx2"/>
                </a:solidFill>
                <a:latin typeface="+mj-lt"/>
              </a:defRPr>
            </a:lvl1pPr>
          </a:lstStyle>
          <a:p>
            <a:pPr>
              <a:defRPr/>
            </a:pPr>
            <a:r>
              <a:rPr lang="en-US" dirty="0" err="1" smtClean="0"/>
              <a:t>Najaar</a:t>
            </a:r>
            <a:r>
              <a:rPr lang="en-US" dirty="0" smtClean="0"/>
              <a:t> 2009</a:t>
            </a:r>
            <a:endParaRPr lang="en-US" dirty="0"/>
          </a:p>
        </p:txBody>
      </p:sp>
      <p:sp>
        <p:nvSpPr>
          <p:cNvPr id="3" name="Rectangle 5"/>
          <p:cNvSpPr>
            <a:spLocks noGrp="1" noChangeArrowheads="1"/>
          </p:cNvSpPr>
          <p:nvPr>
            <p:ph type="ftr" sz="quarter" idx="3"/>
          </p:nvPr>
        </p:nvSpPr>
        <p:spPr bwMode="auto">
          <a:xfrm>
            <a:off x="3048000"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chemeClr val="tx2"/>
                </a:solidFill>
                <a:latin typeface="+mj-lt"/>
              </a:defRPr>
            </a:lvl1pPr>
          </a:lstStyle>
          <a:p>
            <a:pPr>
              <a:defRPr/>
            </a:pPr>
            <a:r>
              <a:rPr lang="en-US"/>
              <a:t>Jo van den Brand</a:t>
            </a:r>
          </a:p>
        </p:txBody>
      </p:sp>
      <p:sp>
        <p:nvSpPr>
          <p:cNvPr id="1030" name="Rectangle 6"/>
          <p:cNvSpPr>
            <a:spLocks noGrp="1" noChangeArrowheads="1"/>
          </p:cNvSpPr>
          <p:nvPr>
            <p:ph type="sldNum" sz="quarter" idx="4"/>
          </p:nvPr>
        </p:nvSpPr>
        <p:spPr bwMode="auto">
          <a:xfrm>
            <a:off x="65532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tx2"/>
                </a:solidFill>
                <a:latin typeface="+mj-lt"/>
              </a:defRPr>
            </a:lvl1pPr>
          </a:lstStyle>
          <a:p>
            <a:pPr>
              <a:defRPr/>
            </a:pPr>
            <a:fld id="{0EE98F26-5353-4C7E-8D41-43B13F5002EF}" type="slidenum">
              <a:rPr lang="en-US"/>
              <a:pPr>
                <a:defRPr/>
              </a:pPr>
              <a:t>‹nr.›</a:t>
            </a:fld>
            <a:endParaRPr lang="en-US">
              <a:latin typeface="Times" pitchFamily="18" charset="0"/>
            </a:endParaRPr>
          </a:p>
        </p:txBody>
      </p:sp>
      <p:pic>
        <p:nvPicPr>
          <p:cNvPr id="1033" name="Picture 9" descr="vu_www"/>
          <p:cNvPicPr>
            <a:picLocks noChangeAspect="1" noChangeArrowheads="1"/>
          </p:cNvPicPr>
          <p:nvPr userDrawn="1"/>
        </p:nvPicPr>
        <p:blipFill>
          <a:blip r:embed="rId14" cstate="print"/>
          <a:srcRect/>
          <a:stretch>
            <a:fillRect/>
          </a:stretch>
        </p:blipFill>
        <p:spPr bwMode="auto">
          <a:xfrm>
            <a:off x="0" y="5856288"/>
            <a:ext cx="1219200" cy="1001712"/>
          </a:xfrm>
          <a:prstGeom prst="rect">
            <a:avLst/>
          </a:prstGeom>
          <a:noFill/>
          <a:ln w="9525">
            <a:noFill/>
            <a:miter lim="800000"/>
            <a:headEnd/>
            <a:tailEnd/>
          </a:ln>
        </p:spPr>
      </p:pic>
      <p:graphicFrame>
        <p:nvGraphicFramePr>
          <p:cNvPr id="1026" name="Object 10"/>
          <p:cNvGraphicFramePr>
            <a:graphicFrameLocks noChangeAspect="1"/>
          </p:cNvGraphicFramePr>
          <p:nvPr/>
        </p:nvGraphicFramePr>
        <p:xfrm>
          <a:off x="7924800" y="6234113"/>
          <a:ext cx="1174750" cy="581025"/>
        </p:xfrm>
        <a:graphic>
          <a:graphicData uri="http://schemas.openxmlformats.org/presentationml/2006/ole">
            <p:oleObj spid="_x0000_s1026" name="Photo Editor Photo" r:id="rId15" imgW="1638529" imgH="809738" progId="">
              <p:embed/>
            </p:oleObj>
          </a:graphicData>
        </a:graphic>
      </p:graphicFrame>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spd="med">
    <p:dissolve/>
  </p:transition>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Rounded MT Bold" pitchFamily="34" charset="0"/>
        </a:defRPr>
      </a:lvl2pPr>
      <a:lvl3pPr algn="ctr" rtl="0" eaLnBrk="0" fontAlgn="base" hangingPunct="0">
        <a:spcBef>
          <a:spcPct val="0"/>
        </a:spcBef>
        <a:spcAft>
          <a:spcPct val="0"/>
        </a:spcAft>
        <a:defRPr sz="3200" b="1">
          <a:solidFill>
            <a:schemeClr val="tx2"/>
          </a:solidFill>
          <a:latin typeface="Arial Rounded MT Bold" pitchFamily="34" charset="0"/>
        </a:defRPr>
      </a:lvl3pPr>
      <a:lvl4pPr algn="ctr" rtl="0" eaLnBrk="0" fontAlgn="base" hangingPunct="0">
        <a:spcBef>
          <a:spcPct val="0"/>
        </a:spcBef>
        <a:spcAft>
          <a:spcPct val="0"/>
        </a:spcAft>
        <a:defRPr sz="3200" b="1">
          <a:solidFill>
            <a:schemeClr val="tx2"/>
          </a:solidFill>
          <a:latin typeface="Arial Rounded MT Bold" pitchFamily="34" charset="0"/>
        </a:defRPr>
      </a:lvl4pPr>
      <a:lvl5pPr algn="ctr" rtl="0" eaLnBrk="0" fontAlgn="base" hangingPunct="0">
        <a:spcBef>
          <a:spcPct val="0"/>
        </a:spcBef>
        <a:spcAft>
          <a:spcPct val="0"/>
        </a:spcAft>
        <a:defRPr sz="3200" b="1">
          <a:solidFill>
            <a:schemeClr val="tx2"/>
          </a:solidFill>
          <a:latin typeface="Arial Rounded MT Bold" pitchFamily="34" charset="0"/>
        </a:defRPr>
      </a:lvl5pPr>
      <a:lvl6pPr marL="457200" algn="ctr" rtl="0" eaLnBrk="0" fontAlgn="base" hangingPunct="0">
        <a:spcBef>
          <a:spcPct val="0"/>
        </a:spcBef>
        <a:spcAft>
          <a:spcPct val="0"/>
        </a:spcAft>
        <a:defRPr sz="3200" b="1">
          <a:solidFill>
            <a:schemeClr val="tx2"/>
          </a:solidFill>
          <a:latin typeface="Arial Rounded MT Bold" pitchFamily="34" charset="0"/>
        </a:defRPr>
      </a:lvl6pPr>
      <a:lvl7pPr marL="914400" algn="ctr" rtl="0" eaLnBrk="0" fontAlgn="base" hangingPunct="0">
        <a:spcBef>
          <a:spcPct val="0"/>
        </a:spcBef>
        <a:spcAft>
          <a:spcPct val="0"/>
        </a:spcAft>
        <a:defRPr sz="3200" b="1">
          <a:solidFill>
            <a:schemeClr val="tx2"/>
          </a:solidFill>
          <a:latin typeface="Arial Rounded MT Bold" pitchFamily="34" charset="0"/>
        </a:defRPr>
      </a:lvl7pPr>
      <a:lvl8pPr marL="1371600" algn="ctr" rtl="0" eaLnBrk="0" fontAlgn="base" hangingPunct="0">
        <a:spcBef>
          <a:spcPct val="0"/>
        </a:spcBef>
        <a:spcAft>
          <a:spcPct val="0"/>
        </a:spcAft>
        <a:defRPr sz="3200" b="1">
          <a:solidFill>
            <a:schemeClr val="tx2"/>
          </a:solidFill>
          <a:latin typeface="Arial Rounded MT Bold" pitchFamily="34" charset="0"/>
        </a:defRPr>
      </a:lvl8pPr>
      <a:lvl9pPr marL="1828800" algn="ctr" rtl="0" eaLnBrk="0" fontAlgn="base" hangingPunct="0">
        <a:spcBef>
          <a:spcPct val="0"/>
        </a:spcBef>
        <a:spcAft>
          <a:spcPct val="0"/>
        </a:spcAft>
        <a:defRPr sz="3200" b="1">
          <a:solidFill>
            <a:schemeClr val="tx2"/>
          </a:solidFill>
          <a:latin typeface="Arial Rounded MT Bold"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rgbClr val="000099"/>
          </a:solidFill>
          <a:latin typeface="+mn-lt"/>
        </a:defRPr>
      </a:lvl2pPr>
      <a:lvl3pPr marL="1143000" indent="-228600" algn="l" rtl="0" eaLnBrk="0" fontAlgn="base" hangingPunct="0">
        <a:spcBef>
          <a:spcPct val="20000"/>
        </a:spcBef>
        <a:spcAft>
          <a:spcPct val="0"/>
        </a:spcAft>
        <a:buChar char="•"/>
        <a:defRPr b="1">
          <a:solidFill>
            <a:srgbClr val="49B21A"/>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000" b="1">
          <a:solidFill>
            <a:schemeClr val="tx1"/>
          </a:solidFill>
          <a:latin typeface="+mn-lt"/>
        </a:defRPr>
      </a:lvl5pPr>
      <a:lvl6pPr marL="2514600" indent="-228600" algn="l" rtl="0" eaLnBrk="0" fontAlgn="base" hangingPunct="0">
        <a:spcBef>
          <a:spcPct val="20000"/>
        </a:spcBef>
        <a:spcAft>
          <a:spcPct val="0"/>
        </a:spcAft>
        <a:buChar char="»"/>
        <a:defRPr sz="1000" b="1">
          <a:solidFill>
            <a:schemeClr val="tx1"/>
          </a:solidFill>
          <a:latin typeface="+mn-lt"/>
        </a:defRPr>
      </a:lvl6pPr>
      <a:lvl7pPr marL="2971800" indent="-228600" algn="l" rtl="0" eaLnBrk="0" fontAlgn="base" hangingPunct="0">
        <a:spcBef>
          <a:spcPct val="20000"/>
        </a:spcBef>
        <a:spcAft>
          <a:spcPct val="0"/>
        </a:spcAft>
        <a:buChar char="»"/>
        <a:defRPr sz="1000" b="1">
          <a:solidFill>
            <a:schemeClr val="tx1"/>
          </a:solidFill>
          <a:latin typeface="+mn-lt"/>
        </a:defRPr>
      </a:lvl7pPr>
      <a:lvl8pPr marL="3429000" indent="-228600" algn="l" rtl="0" eaLnBrk="0" fontAlgn="base" hangingPunct="0">
        <a:spcBef>
          <a:spcPct val="20000"/>
        </a:spcBef>
        <a:spcAft>
          <a:spcPct val="0"/>
        </a:spcAft>
        <a:buChar char="»"/>
        <a:defRPr sz="1000" b="1">
          <a:solidFill>
            <a:schemeClr val="tx1"/>
          </a:solidFill>
          <a:latin typeface="+mn-lt"/>
        </a:defRPr>
      </a:lvl8pPr>
      <a:lvl9pPr marL="3886200" indent="-228600" algn="l" rtl="0" eaLnBrk="0" fontAlgn="base" hangingPunct="0">
        <a:spcBef>
          <a:spcPct val="20000"/>
        </a:spcBef>
        <a:spcAft>
          <a:spcPct val="0"/>
        </a:spcAft>
        <a:buChar char="»"/>
        <a:defRPr sz="1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2.gif"/><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40.jpeg"/><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gif"/><Relationship Id="rId4" Type="http://schemas.openxmlformats.org/officeDocument/2006/relationships/image" Target="../media/image4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jo@nikhef.nl"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hyperlink" Target="http://www.nikhef.nl/~jo/ne" TargetMode="External"/><Relationship Id="rId4" Type="http://schemas.openxmlformats.org/officeDocument/2006/relationships/hyperlink" Target="http://www.nikhef.nl/~j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gif"/><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9.gif"/><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6.gif"/><Relationship Id="rId4" Type="http://schemas.openxmlformats.org/officeDocument/2006/relationships/image" Target="../media/image15.gif"/></Relationships>
</file>

<file path=ppt/slides/_rels/slide7.xml.rels><?xml version="1.0" encoding="UTF-8" standalone="yes"?>
<Relationships xmlns="http://schemas.openxmlformats.org/package/2006/relationships"><Relationship Id="rId3" Type="http://schemas.openxmlformats.org/officeDocument/2006/relationships/image" Target="../media/image17.gif"/><Relationship Id="rId7" Type="http://schemas.openxmlformats.org/officeDocument/2006/relationships/image" Target="../media/image21.gif"/><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18.gif"/></Relationships>
</file>

<file path=ppt/slides/_rels/slide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gif"/><Relationship Id="rId4" Type="http://schemas.openxmlformats.org/officeDocument/2006/relationships/image" Target="../media/image24.gif"/><Relationship Id="rId9"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381000" y="3810000"/>
            <a:ext cx="8458200" cy="2895600"/>
          </a:xfrm>
        </p:spPr>
        <p:txBody>
          <a:bodyPr/>
          <a:lstStyle/>
          <a:p>
            <a:endParaRPr lang="en-US" sz="1800" dirty="0" smtClean="0">
              <a:solidFill>
                <a:schemeClr val="tx2"/>
              </a:solidFill>
              <a:ea typeface="Arial Unicode MS" pitchFamily="34" charset="-128"/>
              <a:cs typeface="Arial Unicode MS" pitchFamily="34" charset="-128"/>
            </a:endParaRPr>
          </a:p>
          <a:p>
            <a:r>
              <a:rPr lang="en-US" sz="1800" dirty="0" smtClean="0">
                <a:solidFill>
                  <a:schemeClr val="tx2"/>
                </a:solidFill>
                <a:ea typeface="Arial Unicode MS" pitchFamily="34" charset="-128"/>
                <a:cs typeface="Arial Unicode MS" pitchFamily="34" charset="-128"/>
              </a:rPr>
              <a:t> </a:t>
            </a:r>
          </a:p>
          <a:p>
            <a:endParaRPr lang="en-US" sz="1800" dirty="0" smtClean="0">
              <a:solidFill>
                <a:schemeClr val="tx2"/>
              </a:solidFill>
              <a:ea typeface="Arial Unicode MS" pitchFamily="34" charset="-128"/>
              <a:cs typeface="Arial Unicode MS" pitchFamily="34" charset="-128"/>
            </a:endParaRPr>
          </a:p>
          <a:p>
            <a:endParaRPr lang="en-US" sz="1800" dirty="0" smtClean="0">
              <a:solidFill>
                <a:schemeClr val="tx2"/>
              </a:solidFill>
              <a:ea typeface="Arial Unicode MS" pitchFamily="34" charset="-128"/>
              <a:cs typeface="Arial Unicode MS" pitchFamily="34" charset="-128"/>
            </a:endParaRPr>
          </a:p>
          <a:p>
            <a:r>
              <a:rPr lang="en-US" sz="1800" dirty="0" smtClean="0">
                <a:solidFill>
                  <a:schemeClr val="tx2"/>
                </a:solidFill>
                <a:ea typeface="Arial Unicode MS" pitchFamily="34" charset="-128"/>
                <a:cs typeface="Arial Unicode MS" pitchFamily="34" charset="-128"/>
              </a:rPr>
              <a:t>Jo van den Brand</a:t>
            </a:r>
          </a:p>
          <a:p>
            <a:r>
              <a:rPr lang="en-US" sz="1800" b="0" i="1" dirty="0" smtClean="0">
                <a:solidFill>
                  <a:schemeClr val="tx2"/>
                </a:solidFill>
                <a:ea typeface="Arial Unicode MS" pitchFamily="34" charset="-128"/>
                <a:cs typeface="Arial Unicode MS" pitchFamily="34" charset="-128"/>
              </a:rPr>
              <a:t>www.nikhef.nl/~jo/ne</a:t>
            </a:r>
          </a:p>
          <a:p>
            <a:r>
              <a:rPr lang="en-US" sz="1800" smtClean="0">
                <a:solidFill>
                  <a:schemeClr val="tx2"/>
                </a:solidFill>
                <a:ea typeface="Arial Unicode MS" pitchFamily="34" charset="-128"/>
                <a:cs typeface="Arial Unicode MS" pitchFamily="34" charset="-128"/>
              </a:rPr>
              <a:t>May 11, </a:t>
            </a:r>
            <a:r>
              <a:rPr lang="en-US" sz="1800" dirty="0" smtClean="0">
                <a:solidFill>
                  <a:schemeClr val="tx2"/>
                </a:solidFill>
                <a:ea typeface="Arial Unicode MS" pitchFamily="34" charset="-128"/>
                <a:cs typeface="Arial Unicode MS" pitchFamily="34" charset="-128"/>
              </a:rPr>
              <a:t>2011</a:t>
            </a:r>
          </a:p>
        </p:txBody>
      </p:sp>
      <p:sp>
        <p:nvSpPr>
          <p:cNvPr id="3075" name="Rectangle 6"/>
          <p:cNvSpPr>
            <a:spLocks noChangeArrowheads="1"/>
          </p:cNvSpPr>
          <p:nvPr/>
        </p:nvSpPr>
        <p:spPr bwMode="auto">
          <a:xfrm>
            <a:off x="533400" y="914400"/>
            <a:ext cx="7924800" cy="1200329"/>
          </a:xfrm>
          <a:prstGeom prst="rect">
            <a:avLst/>
          </a:prstGeom>
          <a:noFill/>
          <a:ln w="9525">
            <a:noFill/>
            <a:miter lim="800000"/>
            <a:headEnd/>
            <a:tailEnd/>
          </a:ln>
        </p:spPr>
        <p:txBody>
          <a:bodyPr>
            <a:spAutoFit/>
          </a:bodyPr>
          <a:lstStyle/>
          <a:p>
            <a:pPr algn="ctr" eaLnBrk="0" hangingPunct="0"/>
            <a:r>
              <a:rPr lang="en-US" sz="3600" b="1" dirty="0">
                <a:solidFill>
                  <a:srgbClr val="000099"/>
                </a:solidFill>
                <a:latin typeface="Arial Rounded MT Bold" pitchFamily="34" charset="0"/>
              </a:rPr>
              <a:t> </a:t>
            </a:r>
            <a:r>
              <a:rPr lang="en-US" sz="4000" b="1" dirty="0" smtClean="0">
                <a:solidFill>
                  <a:srgbClr val="000099"/>
                </a:solidFill>
                <a:latin typeface="Arial Rounded MT Bold" pitchFamily="34" charset="0"/>
              </a:rPr>
              <a:t>Nuclear energy</a:t>
            </a:r>
            <a:endParaRPr lang="en-US" sz="4400" b="1" i="1" dirty="0">
              <a:solidFill>
                <a:srgbClr val="000099"/>
              </a:solidFill>
              <a:latin typeface="Arial Rounded MT Bold" pitchFamily="34" charset="0"/>
            </a:endParaRPr>
          </a:p>
          <a:p>
            <a:pPr algn="ctr" eaLnBrk="0" hangingPunct="0"/>
            <a:r>
              <a:rPr lang="en-US" sz="3200" b="1" i="1" dirty="0">
                <a:solidFill>
                  <a:schemeClr val="hlink"/>
                </a:solidFill>
                <a:latin typeface="Arial" pitchFamily="34" charset="0"/>
                <a:cs typeface="Times New Roman" pitchFamily="18" charset="0"/>
              </a:rPr>
              <a:t>FEW </a:t>
            </a:r>
            <a:r>
              <a:rPr lang="en-US" sz="3200" b="1" i="1" dirty="0" smtClean="0">
                <a:solidFill>
                  <a:schemeClr val="hlink"/>
                </a:solidFill>
                <a:latin typeface="Arial" pitchFamily="34" charset="0"/>
                <a:cs typeface="Times New Roman" pitchFamily="18" charset="0"/>
              </a:rPr>
              <a:t>course</a:t>
            </a:r>
            <a:endParaRPr lang="en-US" sz="3200" b="1" i="1" dirty="0">
              <a:solidFill>
                <a:schemeClr val="hlink"/>
              </a:solidFill>
              <a:latin typeface="Arial" pitchFamily="34" charset="0"/>
              <a:cs typeface="Times New Roman" pitchFamily="18" charset="0"/>
            </a:endParaRPr>
          </a:p>
        </p:txBody>
      </p:sp>
      <p:pic>
        <p:nvPicPr>
          <p:cNvPr id="3076" name="Picture 9" descr="bigbang"/>
          <p:cNvPicPr>
            <a:picLocks noChangeAspect="1" noChangeArrowheads="1" noCrop="1"/>
          </p:cNvPicPr>
          <p:nvPr/>
        </p:nvPicPr>
        <p:blipFill>
          <a:blip r:embed="rId3" cstate="print"/>
          <a:srcRect/>
          <a:stretch>
            <a:fillRect/>
          </a:stretch>
        </p:blipFill>
        <p:spPr bwMode="auto">
          <a:xfrm>
            <a:off x="2743200" y="2438400"/>
            <a:ext cx="3657600" cy="2286000"/>
          </a:xfrm>
          <a:prstGeom prst="rect">
            <a:avLst/>
          </a:prstGeom>
          <a:noFill/>
          <a:ln w="9525">
            <a:noFill/>
            <a:miter lim="800000"/>
            <a:headEnd/>
            <a:tailEnd/>
          </a:ln>
        </p:spPr>
      </p:pic>
      <p:sp>
        <p:nvSpPr>
          <p:cNvPr id="5" name="Tekstvak 4"/>
          <p:cNvSpPr txBox="1"/>
          <p:nvPr/>
        </p:nvSpPr>
        <p:spPr>
          <a:xfrm>
            <a:off x="7266627" y="6550223"/>
            <a:ext cx="1877373" cy="307777"/>
          </a:xfrm>
          <a:prstGeom prst="rect">
            <a:avLst/>
          </a:prstGeom>
          <a:noFill/>
        </p:spPr>
        <p:txBody>
          <a:bodyPr wrap="none" rtlCol="0">
            <a:spAutoFit/>
          </a:bodyPr>
          <a:lstStyle/>
          <a:p>
            <a:r>
              <a:rPr lang="nl-NL" sz="1400" smtClean="0">
                <a:latin typeface="+mn-lt"/>
              </a:rPr>
              <a:t>Week 6, </a:t>
            </a:r>
            <a:r>
              <a:rPr lang="nl-NL" sz="1400" dirty="0" err="1" smtClean="0">
                <a:latin typeface="+mn-lt"/>
              </a:rPr>
              <a:t>jo</a:t>
            </a:r>
            <a:r>
              <a:rPr lang="nl-NL" sz="1400" dirty="0" smtClean="0">
                <a:latin typeface="+mn-lt"/>
              </a:rPr>
              <a:t>@</a:t>
            </a:r>
            <a:r>
              <a:rPr lang="nl-NL" sz="1400" dirty="0" err="1" smtClean="0">
                <a:latin typeface="+mn-lt"/>
              </a:rPr>
              <a:t>nikhef.nl</a:t>
            </a:r>
            <a:endParaRPr lang="nl-NL" sz="1400" dirty="0">
              <a:latin typeface="+mn-lt"/>
            </a:endParaRPr>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462" name="Picture 6" descr="C:\Users\jo\Desktop\piper-alpha-at-night.jpg"/>
          <p:cNvPicPr>
            <a:picLocks noChangeAspect="1" noChangeArrowheads="1"/>
          </p:cNvPicPr>
          <p:nvPr/>
        </p:nvPicPr>
        <p:blipFill>
          <a:blip r:embed="rId3" cstate="print"/>
          <a:srcRect/>
          <a:stretch>
            <a:fillRect/>
          </a:stretch>
        </p:blipFill>
        <p:spPr bwMode="auto">
          <a:xfrm>
            <a:off x="6534150" y="4392669"/>
            <a:ext cx="2609850" cy="2465331"/>
          </a:xfrm>
          <a:prstGeom prst="rect">
            <a:avLst/>
          </a:prstGeom>
          <a:noFill/>
        </p:spPr>
      </p:pic>
      <p:pic>
        <p:nvPicPr>
          <p:cNvPr id="275461" name="Picture 5" descr="C:\Users\jo\Desktop\bp1_s.jpg"/>
          <p:cNvPicPr>
            <a:picLocks noChangeAspect="1" noChangeArrowheads="1"/>
          </p:cNvPicPr>
          <p:nvPr/>
        </p:nvPicPr>
        <p:blipFill>
          <a:blip r:embed="rId4" cstate="print"/>
          <a:srcRect/>
          <a:stretch>
            <a:fillRect/>
          </a:stretch>
        </p:blipFill>
        <p:spPr bwMode="auto">
          <a:xfrm>
            <a:off x="0" y="3505200"/>
            <a:ext cx="4470400" cy="3352800"/>
          </a:xfrm>
          <a:prstGeom prst="rect">
            <a:avLst/>
          </a:prstGeom>
          <a:noFill/>
        </p:spPr>
      </p:pic>
      <p:sp>
        <p:nvSpPr>
          <p:cNvPr id="2" name="Title 1"/>
          <p:cNvSpPr>
            <a:spLocks noGrp="1"/>
          </p:cNvSpPr>
          <p:nvPr>
            <p:ph type="title"/>
          </p:nvPr>
        </p:nvSpPr>
        <p:spPr>
          <a:xfrm>
            <a:off x="2667000" y="0"/>
            <a:ext cx="5867400" cy="1143000"/>
          </a:xfrm>
        </p:spPr>
        <p:txBody>
          <a:bodyPr/>
          <a:lstStyle/>
          <a:p>
            <a:r>
              <a:rPr lang="en-US" i="1" dirty="0" smtClean="0">
                <a:solidFill>
                  <a:srgbClr val="000099"/>
                </a:solidFill>
                <a:cs typeface="Times New Roman" pitchFamily="18" charset="0"/>
              </a:rPr>
              <a:t>Oil: pipeline ruptures, platform accidents</a:t>
            </a:r>
          </a:p>
        </p:txBody>
      </p:sp>
      <p:sp>
        <p:nvSpPr>
          <p:cNvPr id="4" name="Footer Placeholder 3"/>
          <p:cNvSpPr>
            <a:spLocks noGrp="1"/>
          </p:cNvSpPr>
          <p:nvPr>
            <p:ph type="ftr" sz="quarter" idx="11"/>
          </p:nvPr>
        </p:nvSpPr>
        <p:spPr>
          <a:xfrm>
            <a:off x="4114800" y="1219200"/>
            <a:ext cx="4876800" cy="3352800"/>
          </a:xfrm>
          <a:solidFill>
            <a:srgbClr val="FEFCAC"/>
          </a:solidFill>
        </p:spPr>
        <p:txBody>
          <a:bodyPr/>
          <a:lstStyle/>
          <a:p>
            <a:pPr algn="l"/>
            <a:r>
              <a:rPr lang="en-US" sz="1050" dirty="0" smtClean="0">
                <a:latin typeface="+mn-lt"/>
              </a:rPr>
              <a:t>Nigeria</a:t>
            </a:r>
          </a:p>
          <a:p>
            <a:pPr algn="l"/>
            <a:r>
              <a:rPr lang="en-US" b="0" dirty="0" smtClean="0">
                <a:latin typeface="+mn-lt"/>
              </a:rPr>
              <a:t>1998: At Jesse, Nigeria in the Niger Delta in Nigeria, a petroleum pipeline exploded      killing about 1200 villagers, some of whom were scavenging gasoline. The worst of several similar incidents in this country</a:t>
            </a:r>
          </a:p>
          <a:p>
            <a:pPr algn="l"/>
            <a:r>
              <a:rPr lang="en-US" b="0" dirty="0" smtClean="0">
                <a:latin typeface="+mn-lt"/>
              </a:rPr>
              <a:t>2000: Another pipeline explosion near the town of Jesse killed about 250 villagers</a:t>
            </a:r>
          </a:p>
          <a:p>
            <a:pPr algn="l"/>
            <a:r>
              <a:rPr lang="en-US" b="0" dirty="0" smtClean="0">
                <a:latin typeface="+mn-lt"/>
              </a:rPr>
              <a:t>2000: At least 100 villagers died when a ruptured pipeline exploded in </a:t>
            </a:r>
            <a:r>
              <a:rPr lang="en-US" b="0" dirty="0" err="1" smtClean="0">
                <a:latin typeface="+mn-lt"/>
              </a:rPr>
              <a:t>Warri</a:t>
            </a:r>
            <a:endParaRPr lang="en-US" b="0" dirty="0" smtClean="0">
              <a:latin typeface="+mn-lt"/>
            </a:endParaRPr>
          </a:p>
          <a:p>
            <a:pPr algn="l"/>
            <a:r>
              <a:rPr lang="en-US" b="0" dirty="0" smtClean="0">
                <a:latin typeface="+mn-lt"/>
              </a:rPr>
              <a:t>2000: A leaking pipeline caught fire near the fishing village of </a:t>
            </a:r>
            <a:r>
              <a:rPr lang="en-US" b="0" dirty="0" err="1" smtClean="0">
                <a:latin typeface="+mn-lt"/>
              </a:rPr>
              <a:t>Ebute</a:t>
            </a:r>
            <a:r>
              <a:rPr lang="en-US" b="0" dirty="0" smtClean="0">
                <a:latin typeface="+mn-lt"/>
              </a:rPr>
              <a:t> near Lagos, killing at least 60 people</a:t>
            </a:r>
          </a:p>
          <a:p>
            <a:pPr algn="l"/>
            <a:r>
              <a:rPr lang="en-US" b="0" dirty="0" smtClean="0">
                <a:latin typeface="+mn-lt"/>
              </a:rPr>
              <a:t>2003: A pipeline punctured by thieves exploded and killed 125 villagers near </a:t>
            </a:r>
            <a:r>
              <a:rPr lang="en-US" b="0" dirty="0" err="1" smtClean="0">
                <a:latin typeface="+mn-lt"/>
              </a:rPr>
              <a:t>Umuahia</a:t>
            </a:r>
            <a:r>
              <a:rPr lang="en-US" b="0" dirty="0" smtClean="0">
                <a:latin typeface="+mn-lt"/>
              </a:rPr>
              <a:t>, </a:t>
            </a:r>
            <a:r>
              <a:rPr lang="en-US" b="0" dirty="0" err="1" smtClean="0">
                <a:latin typeface="+mn-lt"/>
              </a:rPr>
              <a:t>Abia</a:t>
            </a:r>
            <a:r>
              <a:rPr lang="en-US" b="0" dirty="0" smtClean="0">
                <a:latin typeface="+mn-lt"/>
              </a:rPr>
              <a:t> State</a:t>
            </a:r>
          </a:p>
          <a:p>
            <a:pPr algn="l"/>
            <a:r>
              <a:rPr lang="en-US" b="0" dirty="0" smtClean="0">
                <a:latin typeface="+mn-lt"/>
              </a:rPr>
              <a:t>2004: A pipeline punctured by thieves exploded and killed dozens of people in Lagos State</a:t>
            </a:r>
          </a:p>
          <a:p>
            <a:pPr algn="l"/>
            <a:r>
              <a:rPr lang="en-US" b="0" dirty="0" smtClean="0">
                <a:latin typeface="+mn-lt"/>
              </a:rPr>
              <a:t>2006: An oil pipeline punctured by thieves exploded and killed 150 people at the Atlas Creek Island in Lagos State.</a:t>
            </a:r>
          </a:p>
          <a:p>
            <a:pPr algn="l"/>
            <a:r>
              <a:rPr lang="en-US" b="0" dirty="0" smtClean="0">
                <a:latin typeface="+mn-lt"/>
              </a:rPr>
              <a:t>2006: A vandalized oil pipeline exploded in Lagos. Up to 500 people may have been killed.</a:t>
            </a:r>
          </a:p>
          <a:p>
            <a:pPr algn="l"/>
            <a:r>
              <a:rPr lang="en-US" b="0" dirty="0" smtClean="0">
                <a:latin typeface="+mn-lt"/>
              </a:rPr>
              <a:t>2008: 2008 </a:t>
            </a:r>
            <a:r>
              <a:rPr lang="en-US" b="0" dirty="0" err="1" smtClean="0">
                <a:latin typeface="+mn-lt"/>
              </a:rPr>
              <a:t>Ijegun</a:t>
            </a:r>
            <a:r>
              <a:rPr lang="en-US" b="0" dirty="0" smtClean="0">
                <a:latin typeface="+mn-lt"/>
              </a:rPr>
              <a:t> pipeline explosion</a:t>
            </a:r>
          </a:p>
          <a:p>
            <a:pPr algn="l"/>
            <a:endParaRPr lang="en-US" b="0" dirty="0" smtClean="0">
              <a:latin typeface="+mn-lt"/>
            </a:endParaRPr>
          </a:p>
          <a:p>
            <a:pPr algn="l"/>
            <a:r>
              <a:rPr lang="en-US" sz="1050" dirty="0" smtClean="0">
                <a:latin typeface="+mn-lt"/>
              </a:rPr>
              <a:t>Russia</a:t>
            </a:r>
          </a:p>
          <a:p>
            <a:pPr algn="l"/>
            <a:r>
              <a:rPr lang="en-US" b="0" dirty="0" smtClean="0">
                <a:latin typeface="+mn-lt"/>
              </a:rPr>
              <a:t>1989: Sparks from two passing trains detonated gas leaking from an LPG pipeline near Ufa. Up to 645 people were reported killed</a:t>
            </a:r>
            <a:endParaRPr lang="en-US" b="0" dirty="0">
              <a:latin typeface="+mn-lt"/>
            </a:endParaRPr>
          </a:p>
        </p:txBody>
      </p:sp>
      <p:sp>
        <p:nvSpPr>
          <p:cNvPr id="5" name="Slide Number Placeholder 4"/>
          <p:cNvSpPr>
            <a:spLocks noGrp="1"/>
          </p:cNvSpPr>
          <p:nvPr>
            <p:ph type="sldNum" sz="quarter" idx="12"/>
          </p:nvPr>
        </p:nvSpPr>
        <p:spPr/>
        <p:txBody>
          <a:bodyPr/>
          <a:lstStyle/>
          <a:p>
            <a:pPr>
              <a:defRPr/>
            </a:pPr>
            <a:fld id="{BD1381B4-A9F0-488E-8409-7C34053094B5}" type="slidenum">
              <a:rPr lang="en-US" smtClean="0"/>
              <a:pPr>
                <a:defRPr/>
              </a:pPr>
              <a:t>10</a:t>
            </a:fld>
            <a:endParaRPr lang="en-US">
              <a:latin typeface="Times" pitchFamily="18" charset="0"/>
            </a:endParaRPr>
          </a:p>
        </p:txBody>
      </p:sp>
      <p:pic>
        <p:nvPicPr>
          <p:cNvPr id="275458" name="Picture 2" descr="C:\Users\jo\Desktop\RF_NG_pipestoEU.gif"/>
          <p:cNvPicPr>
            <a:picLocks noChangeAspect="1" noChangeArrowheads="1"/>
          </p:cNvPicPr>
          <p:nvPr/>
        </p:nvPicPr>
        <p:blipFill>
          <a:blip r:embed="rId5" cstate="print"/>
          <a:srcRect/>
          <a:stretch>
            <a:fillRect/>
          </a:stretch>
        </p:blipFill>
        <p:spPr bwMode="auto">
          <a:xfrm>
            <a:off x="533400" y="228600"/>
            <a:ext cx="2391153" cy="3048000"/>
          </a:xfrm>
          <a:prstGeom prst="rect">
            <a:avLst/>
          </a:prstGeom>
          <a:noFill/>
        </p:spPr>
      </p:pic>
      <p:sp>
        <p:nvSpPr>
          <p:cNvPr id="10" name="Footer Placeholder 3"/>
          <p:cNvSpPr txBox="1">
            <a:spLocks/>
          </p:cNvSpPr>
          <p:nvPr/>
        </p:nvSpPr>
        <p:spPr bwMode="auto">
          <a:xfrm>
            <a:off x="3733800" y="5181600"/>
            <a:ext cx="3352800" cy="1219200"/>
          </a:xfrm>
          <a:prstGeom prst="rect">
            <a:avLst/>
          </a:prstGeom>
          <a:solidFill>
            <a:srgbClr val="FEFCAC"/>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z="1050" b="1" dirty="0" smtClean="0">
                <a:latin typeface="+mn-lt"/>
              </a:rPr>
              <a:t>Piper Alpha</a:t>
            </a:r>
            <a:r>
              <a:rPr lang="en-US" sz="1050" dirty="0" smtClean="0">
                <a:latin typeface="+mn-lt"/>
              </a:rPr>
              <a:t> was a North Sea oil production platform operated by Occidental Petroleum (Caledonia) Ltd. The platform began production in 1976, first as an oil platform and then later converted to gas production. An explosion and resulting fire destroyed it on July 6, 1988, killing 167 men. Total insured loss was about US$ 3.4 billion.</a:t>
            </a:r>
            <a:endParaRPr kumimoji="0" lang="en-US" sz="10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ransition spd="med">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1143000"/>
          </a:xfrm>
        </p:spPr>
        <p:txBody>
          <a:bodyPr/>
          <a:lstStyle/>
          <a:p>
            <a:r>
              <a:rPr lang="en-US" i="1" dirty="0" smtClean="0">
                <a:solidFill>
                  <a:srgbClr val="000099"/>
                </a:solidFill>
                <a:cs typeface="Times New Roman" pitchFamily="18" charset="0"/>
              </a:rPr>
              <a:t>Dam disasters</a:t>
            </a:r>
          </a:p>
        </p:txBody>
      </p:sp>
      <p:sp>
        <p:nvSpPr>
          <p:cNvPr id="3" name="Date Placeholder 2"/>
          <p:cNvSpPr>
            <a:spLocks noGrp="1"/>
          </p:cNvSpPr>
          <p:nvPr>
            <p:ph type="dt" sz="half" idx="10"/>
          </p:nvPr>
        </p:nvSpPr>
        <p:spPr/>
        <p:txBody>
          <a:bodyPr/>
          <a:lstStyle/>
          <a:p>
            <a:pPr>
              <a:defRPr/>
            </a:pPr>
            <a:r>
              <a:rPr lang="en-US" dirty="0" err="1" smtClean="0"/>
              <a:t>Najaar</a:t>
            </a:r>
            <a:r>
              <a:rPr lang="en-US" dirty="0" smtClean="0"/>
              <a:t> 2009</a:t>
            </a:r>
            <a:endParaRPr lang="en-US" dirty="0"/>
          </a:p>
        </p:txBody>
      </p:sp>
      <p:sp>
        <p:nvSpPr>
          <p:cNvPr id="5" name="Slide Number Placeholder 4"/>
          <p:cNvSpPr>
            <a:spLocks noGrp="1"/>
          </p:cNvSpPr>
          <p:nvPr>
            <p:ph type="sldNum" sz="quarter" idx="12"/>
          </p:nvPr>
        </p:nvSpPr>
        <p:spPr/>
        <p:txBody>
          <a:bodyPr/>
          <a:lstStyle/>
          <a:p>
            <a:pPr>
              <a:defRPr/>
            </a:pPr>
            <a:fld id="{BD1381B4-A9F0-488E-8409-7C34053094B5}" type="slidenum">
              <a:rPr lang="en-US" smtClean="0"/>
              <a:pPr>
                <a:defRPr/>
              </a:pPr>
              <a:t>11</a:t>
            </a:fld>
            <a:endParaRPr lang="en-US">
              <a:latin typeface="Times" pitchFamily="18" charset="0"/>
            </a:endParaRPr>
          </a:p>
        </p:txBody>
      </p:sp>
      <p:pic>
        <p:nvPicPr>
          <p:cNvPr id="259074" name="Picture 2" descr="C:\Users\jo\Desktop\La_diga_del_Vajont_vista_da_Longarone_18-8-2005.jpg"/>
          <p:cNvPicPr>
            <a:picLocks noChangeAspect="1" noChangeArrowheads="1"/>
          </p:cNvPicPr>
          <p:nvPr/>
        </p:nvPicPr>
        <p:blipFill>
          <a:blip r:embed="rId3" cstate="print"/>
          <a:srcRect/>
          <a:stretch>
            <a:fillRect/>
          </a:stretch>
        </p:blipFill>
        <p:spPr bwMode="auto">
          <a:xfrm>
            <a:off x="6403082" y="2971800"/>
            <a:ext cx="2740918" cy="3886200"/>
          </a:xfrm>
          <a:prstGeom prst="rect">
            <a:avLst/>
          </a:prstGeom>
          <a:noFill/>
        </p:spPr>
      </p:pic>
      <p:pic>
        <p:nvPicPr>
          <p:cNvPr id="259075" name="Picture 3" descr="C:\Users\jo\Desktop\Stava.jpg"/>
          <p:cNvPicPr>
            <a:picLocks noChangeAspect="1" noChangeArrowheads="1"/>
          </p:cNvPicPr>
          <p:nvPr/>
        </p:nvPicPr>
        <p:blipFill>
          <a:blip r:embed="rId4" cstate="print"/>
          <a:srcRect/>
          <a:stretch>
            <a:fillRect/>
          </a:stretch>
        </p:blipFill>
        <p:spPr bwMode="auto">
          <a:xfrm>
            <a:off x="0" y="4605337"/>
            <a:ext cx="3172765" cy="2252663"/>
          </a:xfrm>
          <a:prstGeom prst="rect">
            <a:avLst/>
          </a:prstGeom>
          <a:noFill/>
        </p:spPr>
      </p:pic>
      <p:sp>
        <p:nvSpPr>
          <p:cNvPr id="10" name="TextBox 9"/>
          <p:cNvSpPr txBox="1"/>
          <p:nvPr/>
        </p:nvSpPr>
        <p:spPr>
          <a:xfrm>
            <a:off x="4648200" y="4876800"/>
            <a:ext cx="2667000" cy="1754326"/>
          </a:xfrm>
          <a:prstGeom prst="rect">
            <a:avLst/>
          </a:prstGeom>
          <a:solidFill>
            <a:srgbClr val="FEFCAC"/>
          </a:solidFill>
        </p:spPr>
        <p:txBody>
          <a:bodyPr wrap="square" rtlCol="0">
            <a:spAutoFit/>
          </a:bodyPr>
          <a:lstStyle/>
          <a:p>
            <a:r>
              <a:rPr lang="en-US" sz="1200" b="1" dirty="0" err="1" smtClean="0">
                <a:latin typeface="+mn-lt"/>
              </a:rPr>
              <a:t>Vajont</a:t>
            </a:r>
            <a:r>
              <a:rPr lang="en-US" sz="1200" b="1" dirty="0" smtClean="0">
                <a:latin typeface="+mn-lt"/>
              </a:rPr>
              <a:t> dam disaster – 1963</a:t>
            </a:r>
          </a:p>
          <a:p>
            <a:endParaRPr lang="en-US" sz="1200" dirty="0" smtClean="0">
              <a:latin typeface="+mn-lt"/>
            </a:endParaRPr>
          </a:p>
          <a:p>
            <a:r>
              <a:rPr lang="en-US" sz="1200" dirty="0" smtClean="0">
                <a:latin typeface="+mn-lt"/>
              </a:rPr>
              <a:t>One of the highest dams in the world measuring 262 </a:t>
            </a:r>
            <a:r>
              <a:rPr lang="en-US" sz="1200" dirty="0" err="1" smtClean="0">
                <a:latin typeface="+mn-lt"/>
              </a:rPr>
              <a:t>metres</a:t>
            </a:r>
            <a:r>
              <a:rPr lang="en-US" sz="1200" dirty="0" smtClean="0">
                <a:latin typeface="+mn-lt"/>
              </a:rPr>
              <a:t> </a:t>
            </a:r>
          </a:p>
          <a:p>
            <a:endParaRPr lang="en-US" sz="1200" dirty="0" smtClean="0">
              <a:latin typeface="+mn-lt"/>
            </a:endParaRPr>
          </a:p>
          <a:p>
            <a:r>
              <a:rPr lang="en-US" sz="1200" dirty="0" smtClean="0">
                <a:latin typeface="+mn-lt"/>
              </a:rPr>
              <a:t>Its 1963 failure during initial filling was caused by geological instability</a:t>
            </a:r>
          </a:p>
          <a:p>
            <a:endParaRPr lang="en-US" sz="1200" dirty="0" smtClean="0">
              <a:latin typeface="+mn-lt"/>
            </a:endParaRPr>
          </a:p>
          <a:p>
            <a:r>
              <a:rPr lang="en-US" sz="1200" dirty="0" smtClean="0">
                <a:latin typeface="+mn-lt"/>
              </a:rPr>
              <a:t>Total of 1910 casualties </a:t>
            </a:r>
          </a:p>
        </p:txBody>
      </p:sp>
      <p:sp>
        <p:nvSpPr>
          <p:cNvPr id="11" name="TextBox 10"/>
          <p:cNvSpPr txBox="1"/>
          <p:nvPr/>
        </p:nvSpPr>
        <p:spPr>
          <a:xfrm>
            <a:off x="1752600" y="4648200"/>
            <a:ext cx="2667000" cy="646331"/>
          </a:xfrm>
          <a:prstGeom prst="rect">
            <a:avLst/>
          </a:prstGeom>
          <a:solidFill>
            <a:srgbClr val="FEFCAC"/>
          </a:solidFill>
        </p:spPr>
        <p:txBody>
          <a:bodyPr wrap="square" rtlCol="0">
            <a:spAutoFit/>
          </a:bodyPr>
          <a:lstStyle/>
          <a:p>
            <a:r>
              <a:rPr lang="en-US" sz="1200" b="1" dirty="0" smtClean="0">
                <a:latin typeface="+mn-lt"/>
              </a:rPr>
              <a:t>Val </a:t>
            </a:r>
            <a:r>
              <a:rPr lang="en-US" sz="1200" b="1" dirty="0" err="1" smtClean="0">
                <a:latin typeface="+mn-lt"/>
              </a:rPr>
              <a:t>di</a:t>
            </a:r>
            <a:r>
              <a:rPr lang="en-US" sz="1200" b="1" dirty="0" smtClean="0">
                <a:latin typeface="+mn-lt"/>
              </a:rPr>
              <a:t> </a:t>
            </a:r>
            <a:r>
              <a:rPr lang="en-US" sz="1200" b="1" dirty="0" err="1" smtClean="0">
                <a:latin typeface="+mn-lt"/>
              </a:rPr>
              <a:t>Stava</a:t>
            </a:r>
            <a:r>
              <a:rPr lang="en-US" sz="1200" b="1" dirty="0" smtClean="0">
                <a:latin typeface="+mn-lt"/>
              </a:rPr>
              <a:t> dam disaster – 1985</a:t>
            </a:r>
          </a:p>
          <a:p>
            <a:endParaRPr lang="en-US" sz="1200" dirty="0" smtClean="0">
              <a:latin typeface="+mn-lt"/>
            </a:endParaRPr>
          </a:p>
          <a:p>
            <a:r>
              <a:rPr lang="en-US" sz="1200" dirty="0" smtClean="0">
                <a:latin typeface="+mn-lt"/>
              </a:rPr>
              <a:t>268 deaths</a:t>
            </a:r>
          </a:p>
        </p:txBody>
      </p:sp>
      <p:pic>
        <p:nvPicPr>
          <p:cNvPr id="12" name="Picture 2" descr="C:\Users\jo\Desktop\BanqiaoDamAfterFailure.jpg"/>
          <p:cNvPicPr>
            <a:picLocks noChangeAspect="1" noChangeArrowheads="1"/>
          </p:cNvPicPr>
          <p:nvPr/>
        </p:nvPicPr>
        <p:blipFill>
          <a:blip r:embed="rId5" cstate="print"/>
          <a:srcRect/>
          <a:stretch>
            <a:fillRect/>
          </a:stretch>
        </p:blipFill>
        <p:spPr bwMode="auto">
          <a:xfrm>
            <a:off x="1524000" y="1066800"/>
            <a:ext cx="4165600" cy="3124200"/>
          </a:xfrm>
          <a:prstGeom prst="rect">
            <a:avLst/>
          </a:prstGeom>
          <a:noFill/>
        </p:spPr>
      </p:pic>
      <p:sp>
        <p:nvSpPr>
          <p:cNvPr id="13" name="TextBox 12"/>
          <p:cNvSpPr txBox="1"/>
          <p:nvPr/>
        </p:nvSpPr>
        <p:spPr>
          <a:xfrm>
            <a:off x="0" y="762000"/>
            <a:ext cx="2209800" cy="2492990"/>
          </a:xfrm>
          <a:prstGeom prst="rect">
            <a:avLst/>
          </a:prstGeom>
          <a:solidFill>
            <a:srgbClr val="FEFCAC"/>
          </a:solidFill>
        </p:spPr>
        <p:txBody>
          <a:bodyPr wrap="square" rtlCol="0">
            <a:spAutoFit/>
          </a:bodyPr>
          <a:lstStyle/>
          <a:p>
            <a:r>
              <a:rPr lang="en-US" sz="1200" b="1" dirty="0" err="1" smtClean="0">
                <a:latin typeface="+mn-lt"/>
              </a:rPr>
              <a:t>Banqiao</a:t>
            </a:r>
            <a:r>
              <a:rPr lang="en-US" sz="1200" b="1" dirty="0" smtClean="0">
                <a:latin typeface="+mn-lt"/>
              </a:rPr>
              <a:t> dam failure – 1975</a:t>
            </a:r>
          </a:p>
          <a:p>
            <a:endParaRPr lang="en-US" sz="1200" i="1" dirty="0" smtClean="0">
              <a:solidFill>
                <a:srgbClr val="000099"/>
              </a:solidFill>
              <a:latin typeface="+mn-lt"/>
              <a:cs typeface="Times New Roman" pitchFamily="18" charset="0"/>
            </a:endParaRPr>
          </a:p>
          <a:p>
            <a:r>
              <a:rPr lang="en-US" sz="1200" dirty="0" smtClean="0">
                <a:latin typeface="+mn-lt"/>
              </a:rPr>
              <a:t>According to the Hydrology Department of Henan Province, in the province, approximately 86,000 people died from flooding and another 145,000 died during subsequent epidemics and famine. In addition, about 5,960,000 buildings collapsed, and 11 million residents were affected.</a:t>
            </a:r>
          </a:p>
        </p:txBody>
      </p:sp>
    </p:spTree>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i="1" dirty="0" smtClean="0">
                <a:solidFill>
                  <a:srgbClr val="000099"/>
                </a:solidFill>
                <a:cs typeface="Times New Roman" pitchFamily="18" charset="0"/>
              </a:rPr>
              <a:t>International Nuclear Event Scale</a:t>
            </a:r>
          </a:p>
        </p:txBody>
      </p:sp>
      <p:sp>
        <p:nvSpPr>
          <p:cNvPr id="3" name="Date Placeholder 2"/>
          <p:cNvSpPr>
            <a:spLocks noGrp="1"/>
          </p:cNvSpPr>
          <p:nvPr>
            <p:ph type="dt" sz="half" idx="10"/>
          </p:nvPr>
        </p:nvSpPr>
        <p:spPr/>
        <p:txBody>
          <a:bodyPr/>
          <a:lstStyle/>
          <a:p>
            <a:pPr>
              <a:defRPr/>
            </a:pPr>
            <a:r>
              <a:rPr lang="en-US" dirty="0" err="1" smtClean="0"/>
              <a:t>Najaar</a:t>
            </a:r>
            <a:r>
              <a:rPr lang="en-US" dirty="0" smtClean="0"/>
              <a:t> 2009</a:t>
            </a:r>
            <a:endParaRPr lang="en-US" dirty="0"/>
          </a:p>
        </p:txBody>
      </p:sp>
      <p:pic>
        <p:nvPicPr>
          <p:cNvPr id="276482" name="Picture 2" descr="C:\Users\jo\Desktop\Iaea-vienna.jpg"/>
          <p:cNvPicPr>
            <a:picLocks noChangeAspect="1" noChangeArrowheads="1"/>
          </p:cNvPicPr>
          <p:nvPr/>
        </p:nvPicPr>
        <p:blipFill>
          <a:blip r:embed="rId3" cstate="print"/>
          <a:srcRect/>
          <a:stretch>
            <a:fillRect/>
          </a:stretch>
        </p:blipFill>
        <p:spPr bwMode="auto">
          <a:xfrm>
            <a:off x="5334000" y="1752600"/>
            <a:ext cx="2946400" cy="2209800"/>
          </a:xfrm>
          <a:prstGeom prst="rect">
            <a:avLst/>
          </a:prstGeom>
          <a:noFill/>
        </p:spPr>
      </p:pic>
      <p:pic>
        <p:nvPicPr>
          <p:cNvPr id="276484" name="Picture 4" descr="C:\Users\jo\Desktop\200px-Flag_of_IAEA_svg.png"/>
          <p:cNvPicPr>
            <a:picLocks noChangeAspect="1" noChangeArrowheads="1"/>
          </p:cNvPicPr>
          <p:nvPr/>
        </p:nvPicPr>
        <p:blipFill>
          <a:blip r:embed="rId4" cstate="print"/>
          <a:srcRect/>
          <a:stretch>
            <a:fillRect/>
          </a:stretch>
        </p:blipFill>
        <p:spPr bwMode="auto">
          <a:xfrm>
            <a:off x="304800" y="1295400"/>
            <a:ext cx="1905000" cy="1266825"/>
          </a:xfrm>
          <a:prstGeom prst="rect">
            <a:avLst/>
          </a:prstGeom>
          <a:noFill/>
        </p:spPr>
      </p:pic>
      <p:sp>
        <p:nvSpPr>
          <p:cNvPr id="9" name="TextBox 8"/>
          <p:cNvSpPr txBox="1"/>
          <p:nvPr/>
        </p:nvSpPr>
        <p:spPr>
          <a:xfrm>
            <a:off x="304800" y="2819400"/>
            <a:ext cx="3903697" cy="369332"/>
          </a:xfrm>
          <a:prstGeom prst="rect">
            <a:avLst/>
          </a:prstGeom>
          <a:solidFill>
            <a:srgbClr val="FEFCAC"/>
          </a:solidFill>
        </p:spPr>
        <p:txBody>
          <a:bodyPr wrap="none" rtlCol="0">
            <a:spAutoFit/>
          </a:bodyPr>
          <a:lstStyle/>
          <a:p>
            <a:r>
              <a:rPr lang="en-US" dirty="0" smtClean="0">
                <a:latin typeface="+mn-lt"/>
              </a:rPr>
              <a:t>International Atomic Energy Agency</a:t>
            </a:r>
            <a:endParaRPr lang="en-US" dirty="0">
              <a:latin typeface="+mn-lt"/>
            </a:endParaRPr>
          </a:p>
        </p:txBody>
      </p:sp>
      <p:graphicFrame>
        <p:nvGraphicFramePr>
          <p:cNvPr id="10" name="Table 9"/>
          <p:cNvGraphicFramePr>
            <a:graphicFrameLocks noGrp="1"/>
          </p:cNvGraphicFramePr>
          <p:nvPr/>
        </p:nvGraphicFramePr>
        <p:xfrm>
          <a:off x="0" y="4879713"/>
          <a:ext cx="9144000" cy="1978287"/>
        </p:xfrm>
        <a:graphic>
          <a:graphicData uri="http://schemas.openxmlformats.org/drawingml/2006/table">
            <a:tbl>
              <a:tblPr firstRow="1" bandRow="1">
                <a:tableStyleId>{93296810-A885-4BE3-A3E7-6D5BEEA58F35}</a:tableStyleId>
              </a:tblPr>
              <a:tblGrid>
                <a:gridCol w="3200400"/>
                <a:gridCol w="2590800"/>
                <a:gridCol w="3352800"/>
              </a:tblGrid>
              <a:tr h="240457">
                <a:tc>
                  <a:txBody>
                    <a:bodyPr/>
                    <a:lstStyle/>
                    <a:p>
                      <a:r>
                        <a:rPr lang="en-US" sz="1200" dirty="0" smtClean="0"/>
                        <a:t>Level 7: Major accident</a:t>
                      </a:r>
                    </a:p>
                  </a:txBody>
                  <a:tcPr/>
                </a:tc>
                <a:tc>
                  <a:txBody>
                    <a:bodyPr/>
                    <a:lstStyle/>
                    <a:p>
                      <a:r>
                        <a:rPr lang="en-US" sz="1200" dirty="0" smtClean="0"/>
                        <a:t>Chernobyl</a:t>
                      </a:r>
                    </a:p>
                  </a:txBody>
                  <a:tcPr/>
                </a:tc>
                <a:tc>
                  <a:txBody>
                    <a:bodyPr/>
                    <a:lstStyle/>
                    <a:p>
                      <a:r>
                        <a:rPr lang="en-US" sz="1200" dirty="0" smtClean="0"/>
                        <a:t>Large off-site impact</a:t>
                      </a:r>
                    </a:p>
                  </a:txBody>
                  <a:tcPr/>
                </a:tc>
              </a:tr>
              <a:tr h="240457">
                <a:tc>
                  <a:txBody>
                    <a:bodyPr/>
                    <a:lstStyle/>
                    <a:p>
                      <a:r>
                        <a:rPr lang="en-US" sz="1200" dirty="0" smtClean="0"/>
                        <a:t>Level 6: Serious accident</a:t>
                      </a:r>
                      <a:endParaRPr lang="en-US" sz="1200" dirty="0"/>
                    </a:p>
                  </a:txBody>
                  <a:tcPr/>
                </a:tc>
                <a:tc>
                  <a:txBody>
                    <a:bodyPr/>
                    <a:lstStyle/>
                    <a:p>
                      <a:r>
                        <a:rPr lang="en-US" sz="1200" dirty="0" err="1" smtClean="0"/>
                        <a:t>Mayak</a:t>
                      </a:r>
                      <a:endParaRPr lang="en-US" sz="1200" dirty="0"/>
                    </a:p>
                  </a:txBody>
                  <a:tcPr/>
                </a:tc>
                <a:tc>
                  <a:txBody>
                    <a:bodyPr/>
                    <a:lstStyle/>
                    <a:p>
                      <a:r>
                        <a:rPr lang="en-US" sz="1200" dirty="0" smtClean="0"/>
                        <a:t>Significant off-site release</a:t>
                      </a:r>
                      <a:endParaRPr lang="en-US" sz="1200" dirty="0"/>
                    </a:p>
                  </a:txBody>
                  <a:tcPr/>
                </a:tc>
              </a:tr>
              <a:tr h="332367">
                <a:tc>
                  <a:txBody>
                    <a:bodyPr/>
                    <a:lstStyle/>
                    <a:p>
                      <a:r>
                        <a:rPr lang="en-US" sz="1200" kern="1200" baseline="0" dirty="0" smtClean="0">
                          <a:solidFill>
                            <a:schemeClr val="dk1"/>
                          </a:solidFill>
                          <a:latin typeface="+mn-lt"/>
                          <a:ea typeface="+mn-ea"/>
                          <a:cs typeface="+mn-cs"/>
                        </a:rPr>
                        <a:t>Level 5: Accident with wider consequences</a:t>
                      </a:r>
                    </a:p>
                  </a:txBody>
                  <a:tcPr/>
                </a:tc>
                <a:tc>
                  <a:txBody>
                    <a:bodyPr/>
                    <a:lstStyle/>
                    <a:p>
                      <a:r>
                        <a:rPr lang="en-US" sz="1200" kern="1200" baseline="0" dirty="0" err="1" smtClean="0">
                          <a:solidFill>
                            <a:schemeClr val="dk1"/>
                          </a:solidFill>
                          <a:latin typeface="+mn-lt"/>
                          <a:ea typeface="+mn-ea"/>
                          <a:cs typeface="+mn-cs"/>
                        </a:rPr>
                        <a:t>Windskale</a:t>
                      </a:r>
                      <a:r>
                        <a:rPr lang="en-US" sz="1200" kern="1200" baseline="0" dirty="0" smtClean="0">
                          <a:solidFill>
                            <a:schemeClr val="dk1"/>
                          </a:solidFill>
                          <a:latin typeface="+mn-lt"/>
                          <a:ea typeface="+mn-ea"/>
                          <a:cs typeface="+mn-cs"/>
                        </a:rPr>
                        <a:t>, Three mile island</a:t>
                      </a:r>
                    </a:p>
                  </a:txBody>
                  <a:tcPr/>
                </a:tc>
                <a:tc>
                  <a:txBody>
                    <a:bodyPr/>
                    <a:lstStyle/>
                    <a:p>
                      <a:r>
                        <a:rPr lang="en-US" sz="1200" kern="1200" baseline="0" dirty="0" smtClean="0">
                          <a:solidFill>
                            <a:schemeClr val="dk1"/>
                          </a:solidFill>
                          <a:latin typeface="+mn-lt"/>
                          <a:ea typeface="+mn-ea"/>
                          <a:cs typeface="+mn-cs"/>
                        </a:rPr>
                        <a:t>Severe reactor damage, limited off-site release</a:t>
                      </a:r>
                    </a:p>
                  </a:txBody>
                  <a:tcPr/>
                </a:tc>
              </a:tr>
              <a:tr h="240457">
                <a:tc>
                  <a:txBody>
                    <a:bodyPr/>
                    <a:lstStyle/>
                    <a:p>
                      <a:r>
                        <a:rPr lang="en-US" sz="1200" dirty="0" smtClean="0"/>
                        <a:t>Level</a:t>
                      </a:r>
                      <a:r>
                        <a:rPr lang="en-US" sz="1200" baseline="0" dirty="0" smtClean="0"/>
                        <a:t> 4: Accident with local consequences</a:t>
                      </a:r>
                      <a:endParaRPr lang="en-US" sz="1200" dirty="0"/>
                    </a:p>
                  </a:txBody>
                  <a:tcPr/>
                </a:tc>
                <a:tc>
                  <a:txBody>
                    <a:bodyPr/>
                    <a:lstStyle/>
                    <a:p>
                      <a:r>
                        <a:rPr lang="en-US" sz="1200" dirty="0" err="1" smtClean="0"/>
                        <a:t>Sellafield</a:t>
                      </a:r>
                      <a:r>
                        <a:rPr lang="en-US" sz="1200" dirty="0" smtClean="0"/>
                        <a:t>, Saint-Laurent,</a:t>
                      </a:r>
                      <a:r>
                        <a:rPr lang="en-US" sz="1200" baseline="0" dirty="0" smtClean="0"/>
                        <a:t> </a:t>
                      </a:r>
                      <a:r>
                        <a:rPr lang="en-US" sz="1200" baseline="0" dirty="0" err="1" smtClean="0"/>
                        <a:t>Tokaimura</a:t>
                      </a:r>
                      <a:endParaRPr lang="en-US" sz="1200" dirty="0"/>
                    </a:p>
                  </a:txBody>
                  <a:tcPr/>
                </a:tc>
                <a:tc>
                  <a:txBody>
                    <a:bodyPr/>
                    <a:lstStyle/>
                    <a:p>
                      <a:r>
                        <a:rPr lang="en-US" sz="1200" dirty="0" smtClean="0"/>
                        <a:t>Public exposure</a:t>
                      </a:r>
                      <a:r>
                        <a:rPr lang="en-US" sz="1200" baseline="0" dirty="0" smtClean="0"/>
                        <a:t> (near limits), fatal exposure</a:t>
                      </a:r>
                      <a:endParaRPr lang="en-US" sz="1200" dirty="0"/>
                    </a:p>
                  </a:txBody>
                  <a:tcPr/>
                </a:tc>
              </a:tr>
              <a:tr h="240457">
                <a:tc>
                  <a:txBody>
                    <a:bodyPr/>
                    <a:lstStyle/>
                    <a:p>
                      <a:r>
                        <a:rPr lang="en-US" sz="1200" dirty="0" smtClean="0"/>
                        <a:t>Level 3: Serious</a:t>
                      </a:r>
                      <a:r>
                        <a:rPr lang="en-US" sz="1200" baseline="0" dirty="0" smtClean="0"/>
                        <a:t> incident</a:t>
                      </a:r>
                      <a:endParaRPr lang="en-US" sz="1200" dirty="0"/>
                    </a:p>
                  </a:txBody>
                  <a:tcPr/>
                </a:tc>
                <a:tc>
                  <a:txBody>
                    <a:bodyPr/>
                    <a:lstStyle/>
                    <a:p>
                      <a:r>
                        <a:rPr lang="en-US" sz="1200" dirty="0" smtClean="0"/>
                        <a:t>Thorp </a:t>
                      </a:r>
                      <a:r>
                        <a:rPr lang="en-US" sz="1200" dirty="0" err="1" smtClean="0"/>
                        <a:t>Sellafield</a:t>
                      </a:r>
                      <a:r>
                        <a:rPr lang="en-US" sz="1200" dirty="0" smtClean="0"/>
                        <a:t>,</a:t>
                      </a:r>
                      <a:r>
                        <a:rPr lang="en-US" sz="1200" baseline="0" dirty="0" smtClean="0"/>
                        <a:t> </a:t>
                      </a:r>
                      <a:r>
                        <a:rPr lang="en-US" sz="1200" baseline="0" dirty="0" err="1" smtClean="0"/>
                        <a:t>Paks</a:t>
                      </a:r>
                      <a:r>
                        <a:rPr lang="en-US" sz="1200" baseline="0" dirty="0" smtClean="0"/>
                        <a:t> </a:t>
                      </a:r>
                      <a:endParaRPr lang="en-US" sz="1200" dirty="0"/>
                    </a:p>
                  </a:txBody>
                  <a:tcPr/>
                </a:tc>
                <a:tc>
                  <a:txBody>
                    <a:bodyPr/>
                    <a:lstStyle/>
                    <a:p>
                      <a:r>
                        <a:rPr lang="en-US" sz="1200" dirty="0" smtClean="0"/>
                        <a:t>Public exposure (below limits), near</a:t>
                      </a:r>
                      <a:r>
                        <a:rPr lang="en-US" sz="1200" baseline="0" dirty="0" smtClean="0"/>
                        <a:t> accident</a:t>
                      </a:r>
                      <a:endParaRPr lang="en-US" sz="1200" dirty="0"/>
                    </a:p>
                  </a:txBody>
                  <a:tcPr/>
                </a:tc>
              </a:tr>
              <a:tr h="240457">
                <a:tc>
                  <a:txBody>
                    <a:bodyPr/>
                    <a:lstStyle/>
                    <a:p>
                      <a:r>
                        <a:rPr lang="en-US" sz="1200" dirty="0" smtClean="0"/>
                        <a:t>Level 2: Incident</a:t>
                      </a:r>
                      <a:endParaRPr lang="en-US" sz="1200" dirty="0"/>
                    </a:p>
                  </a:txBody>
                  <a:tcPr/>
                </a:tc>
                <a:tc>
                  <a:txBody>
                    <a:bodyPr/>
                    <a:lstStyle/>
                    <a:p>
                      <a:r>
                        <a:rPr lang="en-US" sz="1200" dirty="0" err="1" smtClean="0"/>
                        <a:t>Asco</a:t>
                      </a:r>
                      <a:r>
                        <a:rPr lang="en-US" sz="1200" dirty="0" smtClean="0"/>
                        <a:t>, </a:t>
                      </a:r>
                      <a:r>
                        <a:rPr lang="en-US" sz="1200" dirty="0" err="1" smtClean="0"/>
                        <a:t>Forsmark</a:t>
                      </a:r>
                      <a:endParaRPr lang="en-US" sz="1200" dirty="0"/>
                    </a:p>
                  </a:txBody>
                  <a:tcPr/>
                </a:tc>
                <a:tc>
                  <a:txBody>
                    <a:bodyPr/>
                    <a:lstStyle/>
                    <a:p>
                      <a:r>
                        <a:rPr lang="en-US" sz="1200" dirty="0" smtClean="0"/>
                        <a:t>No off-site</a:t>
                      </a:r>
                      <a:r>
                        <a:rPr lang="en-US" sz="1200" baseline="0" dirty="0" smtClean="0"/>
                        <a:t> impact, overexposure of worker</a:t>
                      </a:r>
                      <a:endParaRPr lang="en-US" sz="1200" dirty="0"/>
                    </a:p>
                  </a:txBody>
                  <a:tcPr/>
                </a:tc>
              </a:tr>
              <a:tr h="240457">
                <a:tc>
                  <a:txBody>
                    <a:bodyPr/>
                    <a:lstStyle/>
                    <a:p>
                      <a:r>
                        <a:rPr lang="en-US" sz="1200" dirty="0" smtClean="0"/>
                        <a:t>Level 1: Anomaly</a:t>
                      </a:r>
                      <a:endParaRPr lang="en-US" sz="1200" dirty="0"/>
                    </a:p>
                  </a:txBody>
                  <a:tcPr/>
                </a:tc>
                <a:tc>
                  <a:txBody>
                    <a:bodyPr/>
                    <a:lstStyle/>
                    <a:p>
                      <a:r>
                        <a:rPr lang="en-US" sz="1200" dirty="0" err="1" smtClean="0"/>
                        <a:t>Tricastin</a:t>
                      </a:r>
                      <a:endParaRPr lang="en-US" sz="1200" dirty="0"/>
                    </a:p>
                  </a:txBody>
                  <a:tcPr/>
                </a:tc>
                <a:tc>
                  <a:txBody>
                    <a:bodyPr/>
                    <a:lstStyle/>
                    <a:p>
                      <a:r>
                        <a:rPr lang="en-US" sz="1200" dirty="0" smtClean="0"/>
                        <a:t>Anomaly</a:t>
                      </a:r>
                      <a:r>
                        <a:rPr lang="en-US" sz="1200" baseline="0" dirty="0" smtClean="0"/>
                        <a:t> (water leak, contamination)</a:t>
                      </a:r>
                      <a:endParaRPr lang="en-US" sz="1200" dirty="0"/>
                    </a:p>
                  </a:txBody>
                  <a:tcPr/>
                </a:tc>
              </a:tr>
            </a:tbl>
          </a:graphicData>
        </a:graphic>
      </p:graphicFrame>
    </p:spTree>
  </p:cSld>
  <p:clrMapOvr>
    <a:masterClrMapping/>
  </p:clrMapOvr>
  <p:transition spd="med">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914400"/>
          </a:xfrm>
        </p:spPr>
        <p:txBody>
          <a:bodyPr/>
          <a:lstStyle/>
          <a:p>
            <a:r>
              <a:rPr lang="en-US" i="1" dirty="0" smtClean="0">
                <a:solidFill>
                  <a:srgbClr val="000099"/>
                </a:solidFill>
                <a:cs typeface="Times New Roman" pitchFamily="18" charset="0"/>
              </a:rPr>
              <a:t>First nuclear accidents</a:t>
            </a:r>
          </a:p>
        </p:txBody>
      </p:sp>
      <p:sp>
        <p:nvSpPr>
          <p:cNvPr id="3" name="Date Placeholder 2"/>
          <p:cNvSpPr>
            <a:spLocks noGrp="1"/>
          </p:cNvSpPr>
          <p:nvPr>
            <p:ph type="dt" sz="half" idx="10"/>
          </p:nvPr>
        </p:nvSpPr>
        <p:spPr/>
        <p:txBody>
          <a:bodyPr/>
          <a:lstStyle/>
          <a:p>
            <a:pPr>
              <a:defRPr/>
            </a:pPr>
            <a:r>
              <a:rPr lang="en-US" dirty="0" err="1" smtClean="0"/>
              <a:t>Najaar</a:t>
            </a:r>
            <a:r>
              <a:rPr lang="en-US" dirty="0" smtClean="0"/>
              <a:t> 2009</a:t>
            </a:r>
            <a:endParaRPr lang="en-US" dirty="0"/>
          </a:p>
        </p:txBody>
      </p:sp>
      <p:sp>
        <p:nvSpPr>
          <p:cNvPr id="5" name="Slide Number Placeholder 4"/>
          <p:cNvSpPr>
            <a:spLocks noGrp="1"/>
          </p:cNvSpPr>
          <p:nvPr>
            <p:ph type="sldNum" sz="quarter" idx="12"/>
          </p:nvPr>
        </p:nvSpPr>
        <p:spPr/>
        <p:txBody>
          <a:bodyPr/>
          <a:lstStyle/>
          <a:p>
            <a:pPr>
              <a:defRPr/>
            </a:pPr>
            <a:fld id="{BD1381B4-A9F0-488E-8409-7C34053094B5}" type="slidenum">
              <a:rPr lang="en-US" smtClean="0"/>
              <a:pPr>
                <a:defRPr/>
              </a:pPr>
              <a:t>13</a:t>
            </a:fld>
            <a:endParaRPr lang="en-US">
              <a:latin typeface="Times" pitchFamily="18" charset="0"/>
            </a:endParaRPr>
          </a:p>
        </p:txBody>
      </p:sp>
      <p:pic>
        <p:nvPicPr>
          <p:cNvPr id="278530" name="Picture 2" descr="C:\Users\jo\Desktop\Partially-reflected-plutonium-sphere.jpg"/>
          <p:cNvPicPr>
            <a:picLocks noChangeAspect="1" noChangeArrowheads="1"/>
          </p:cNvPicPr>
          <p:nvPr/>
        </p:nvPicPr>
        <p:blipFill>
          <a:blip r:embed="rId3" cstate="print"/>
          <a:srcRect/>
          <a:stretch>
            <a:fillRect/>
          </a:stretch>
        </p:blipFill>
        <p:spPr bwMode="auto">
          <a:xfrm>
            <a:off x="5029200" y="1066800"/>
            <a:ext cx="3648075" cy="2811574"/>
          </a:xfrm>
          <a:prstGeom prst="rect">
            <a:avLst/>
          </a:prstGeom>
          <a:noFill/>
        </p:spPr>
      </p:pic>
      <p:sp>
        <p:nvSpPr>
          <p:cNvPr id="7" name="TextBox 6"/>
          <p:cNvSpPr txBox="1"/>
          <p:nvPr/>
        </p:nvSpPr>
        <p:spPr>
          <a:xfrm>
            <a:off x="228600" y="1371600"/>
            <a:ext cx="5105400" cy="2123658"/>
          </a:xfrm>
          <a:prstGeom prst="rect">
            <a:avLst/>
          </a:prstGeom>
          <a:solidFill>
            <a:srgbClr val="FEFCAC"/>
          </a:solidFill>
        </p:spPr>
        <p:txBody>
          <a:bodyPr wrap="square" rtlCol="0">
            <a:spAutoFit/>
          </a:bodyPr>
          <a:lstStyle/>
          <a:p>
            <a:r>
              <a:rPr lang="en-US" sz="1100" b="1" dirty="0" smtClean="0">
                <a:latin typeface="+mn-lt"/>
              </a:rPr>
              <a:t>Harry K. </a:t>
            </a:r>
            <a:r>
              <a:rPr lang="en-US" sz="1100" b="1" dirty="0" err="1" smtClean="0">
                <a:latin typeface="+mn-lt"/>
              </a:rPr>
              <a:t>Daghlian</a:t>
            </a:r>
            <a:r>
              <a:rPr lang="en-US" sz="1100" b="1" dirty="0" smtClean="0">
                <a:latin typeface="+mn-lt"/>
              </a:rPr>
              <a:t>, Jr., (1921 – September 15, 1945)</a:t>
            </a:r>
          </a:p>
          <a:p>
            <a:endParaRPr lang="en-US" sz="1100" dirty="0" smtClean="0">
              <a:latin typeface="+mn-lt"/>
            </a:endParaRPr>
          </a:p>
          <a:p>
            <a:r>
              <a:rPr lang="en-US" sz="1100" dirty="0" smtClean="0">
                <a:latin typeface="+mn-lt"/>
              </a:rPr>
              <a:t>Physicist of Armenian descent with the Manhattan Project who accidentally irradiated himself on August 21, 1945 during a critical mass experiment at the remote Omega Site facility at Los Alamos National Laboratory in New Mexico, resulting in his death 21 days later.</a:t>
            </a:r>
          </a:p>
          <a:p>
            <a:endParaRPr lang="en-US" sz="1100" dirty="0" smtClean="0">
              <a:latin typeface="+mn-lt"/>
            </a:endParaRPr>
          </a:p>
          <a:p>
            <a:r>
              <a:rPr lang="en-US" sz="1100" dirty="0" err="1" smtClean="0">
                <a:latin typeface="+mn-lt"/>
              </a:rPr>
              <a:t>Daghlian</a:t>
            </a:r>
            <a:r>
              <a:rPr lang="en-US" sz="1100" dirty="0" smtClean="0">
                <a:latin typeface="+mn-lt"/>
              </a:rPr>
              <a:t> was irradiated as a result of a criticality accident that occurred when he accidentally dropped a small tungsten carbide brick onto a 6.2 kg delta phase plutonium bomb core. </a:t>
            </a:r>
          </a:p>
          <a:p>
            <a:endParaRPr lang="en-US" sz="1100" dirty="0" smtClean="0">
              <a:latin typeface="+mn-lt"/>
            </a:endParaRPr>
          </a:p>
          <a:p>
            <a:r>
              <a:rPr lang="en-US" sz="1100" dirty="0" smtClean="0">
                <a:latin typeface="+mn-lt"/>
              </a:rPr>
              <a:t>This core was later nicknamed the "Demon core”</a:t>
            </a:r>
          </a:p>
        </p:txBody>
      </p:sp>
      <p:sp>
        <p:nvSpPr>
          <p:cNvPr id="8" name="TextBox 7"/>
          <p:cNvSpPr txBox="1"/>
          <p:nvPr/>
        </p:nvSpPr>
        <p:spPr>
          <a:xfrm>
            <a:off x="228600" y="3667542"/>
            <a:ext cx="5105400" cy="1615827"/>
          </a:xfrm>
          <a:prstGeom prst="rect">
            <a:avLst/>
          </a:prstGeom>
          <a:solidFill>
            <a:srgbClr val="FEFCAC"/>
          </a:solidFill>
        </p:spPr>
        <p:txBody>
          <a:bodyPr wrap="square" rtlCol="0">
            <a:spAutoFit/>
          </a:bodyPr>
          <a:lstStyle/>
          <a:p>
            <a:r>
              <a:rPr lang="en-US" sz="1100" b="1" dirty="0" smtClean="0">
                <a:latin typeface="+mn-lt"/>
              </a:rPr>
              <a:t>Louis Alexander </a:t>
            </a:r>
            <a:r>
              <a:rPr lang="en-US" sz="1100" b="1" dirty="0" err="1" smtClean="0">
                <a:latin typeface="+mn-lt"/>
              </a:rPr>
              <a:t>Slotin</a:t>
            </a:r>
            <a:r>
              <a:rPr lang="en-US" sz="1100" b="1" dirty="0" smtClean="0">
                <a:latin typeface="+mn-lt"/>
              </a:rPr>
              <a:t> (December 1, 1910 – May 30, 1946)</a:t>
            </a:r>
          </a:p>
          <a:p>
            <a:endParaRPr lang="en-US" sz="1100" dirty="0" smtClean="0">
              <a:latin typeface="+mn-lt"/>
            </a:endParaRPr>
          </a:p>
          <a:p>
            <a:r>
              <a:rPr lang="en-US" sz="1100" dirty="0" smtClean="0">
                <a:latin typeface="+mn-lt"/>
              </a:rPr>
              <a:t>Canadian physicist and chemist who took part in the Manhattan Project. </a:t>
            </a:r>
          </a:p>
          <a:p>
            <a:r>
              <a:rPr lang="en-US" sz="1100" dirty="0" smtClean="0">
                <a:latin typeface="+mn-lt"/>
              </a:rPr>
              <a:t>Performed experiments with uranium and plutonium cores to determine their critical mass values. After World War II, </a:t>
            </a:r>
            <a:r>
              <a:rPr lang="en-US" sz="1100" dirty="0" err="1" smtClean="0">
                <a:latin typeface="+mn-lt"/>
              </a:rPr>
              <a:t>Slotin</a:t>
            </a:r>
            <a:r>
              <a:rPr lang="en-US" sz="1100" dirty="0" smtClean="0">
                <a:latin typeface="+mn-lt"/>
              </a:rPr>
              <a:t> continued his research at Los Alamos National Laboratory. </a:t>
            </a:r>
          </a:p>
          <a:p>
            <a:endParaRPr lang="en-US" sz="1100" dirty="0" smtClean="0">
              <a:latin typeface="+mn-lt"/>
            </a:endParaRPr>
          </a:p>
          <a:p>
            <a:r>
              <a:rPr lang="en-US" sz="1100" dirty="0" smtClean="0">
                <a:latin typeface="+mn-lt"/>
              </a:rPr>
              <a:t>On May 21, 1946, </a:t>
            </a:r>
            <a:r>
              <a:rPr lang="en-US" sz="1100" dirty="0" err="1" smtClean="0">
                <a:latin typeface="+mn-lt"/>
              </a:rPr>
              <a:t>Slotin</a:t>
            </a:r>
            <a:r>
              <a:rPr lang="en-US" sz="1100" dirty="0" smtClean="0">
                <a:latin typeface="+mn-lt"/>
              </a:rPr>
              <a:t> accidentally began a fission reaction, which released a burst of hard radiation. He was rushed to hospital, and died nine days later.</a:t>
            </a:r>
          </a:p>
        </p:txBody>
      </p:sp>
      <p:pic>
        <p:nvPicPr>
          <p:cNvPr id="278531" name="Picture 3" descr="C:\Users\jo\Desktop\Tickling_the_Dragons_Tail.jpg"/>
          <p:cNvPicPr>
            <a:picLocks noChangeAspect="1" noChangeArrowheads="1"/>
          </p:cNvPicPr>
          <p:nvPr/>
        </p:nvPicPr>
        <p:blipFill>
          <a:blip r:embed="rId4" cstate="print"/>
          <a:srcRect/>
          <a:stretch>
            <a:fillRect/>
          </a:stretch>
        </p:blipFill>
        <p:spPr bwMode="auto">
          <a:xfrm>
            <a:off x="5648326" y="4267787"/>
            <a:ext cx="3495674" cy="2590213"/>
          </a:xfrm>
          <a:prstGeom prst="rect">
            <a:avLst/>
          </a:prstGeom>
          <a:noFill/>
        </p:spPr>
      </p:pic>
      <p:pic>
        <p:nvPicPr>
          <p:cNvPr id="278532" name="Picture 4" descr="C:\Users\jo\Desktop\Slotin_criticality_drawing.jpg"/>
          <p:cNvPicPr>
            <a:picLocks noChangeAspect="1" noChangeArrowheads="1"/>
          </p:cNvPicPr>
          <p:nvPr/>
        </p:nvPicPr>
        <p:blipFill>
          <a:blip r:embed="rId5" cstate="print"/>
          <a:srcRect/>
          <a:stretch>
            <a:fillRect/>
          </a:stretch>
        </p:blipFill>
        <p:spPr bwMode="auto">
          <a:xfrm>
            <a:off x="0" y="5419581"/>
            <a:ext cx="2209800" cy="1438419"/>
          </a:xfrm>
          <a:prstGeom prst="rect">
            <a:avLst/>
          </a:prstGeom>
          <a:noFill/>
        </p:spPr>
      </p:pic>
    </p:spTree>
  </p:cSld>
  <p:clrMapOvr>
    <a:masterClrMapping/>
  </p:clrMapOvr>
  <p:transition spd="med">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990600"/>
          </a:xfrm>
        </p:spPr>
        <p:txBody>
          <a:bodyPr/>
          <a:lstStyle/>
          <a:p>
            <a:r>
              <a:rPr lang="en-US" i="1" dirty="0" smtClean="0">
                <a:solidFill>
                  <a:srgbClr val="000099"/>
                </a:solidFill>
                <a:cs typeface="Times New Roman" pitchFamily="18" charset="0"/>
              </a:rPr>
              <a:t>Three Mile Island – TMI-2</a:t>
            </a:r>
          </a:p>
        </p:txBody>
      </p:sp>
      <p:sp>
        <p:nvSpPr>
          <p:cNvPr id="3" name="Date Placeholder 2"/>
          <p:cNvSpPr>
            <a:spLocks noGrp="1"/>
          </p:cNvSpPr>
          <p:nvPr>
            <p:ph type="dt" sz="half" idx="10"/>
          </p:nvPr>
        </p:nvSpPr>
        <p:spPr/>
        <p:txBody>
          <a:bodyPr/>
          <a:lstStyle/>
          <a:p>
            <a:pPr>
              <a:defRPr/>
            </a:pPr>
            <a:r>
              <a:rPr lang="en-US" dirty="0" err="1" smtClean="0"/>
              <a:t>Najaar</a:t>
            </a:r>
            <a:r>
              <a:rPr lang="en-US" dirty="0" smtClean="0"/>
              <a:t> 2009</a:t>
            </a:r>
            <a:endParaRPr lang="en-US" dirty="0"/>
          </a:p>
        </p:txBody>
      </p:sp>
      <p:sp>
        <p:nvSpPr>
          <p:cNvPr id="5" name="Slide Number Placeholder 4"/>
          <p:cNvSpPr>
            <a:spLocks noGrp="1"/>
          </p:cNvSpPr>
          <p:nvPr>
            <p:ph type="sldNum" sz="quarter" idx="12"/>
          </p:nvPr>
        </p:nvSpPr>
        <p:spPr/>
        <p:txBody>
          <a:bodyPr/>
          <a:lstStyle/>
          <a:p>
            <a:pPr>
              <a:defRPr/>
            </a:pPr>
            <a:fld id="{BD1381B4-A9F0-488E-8409-7C34053094B5}" type="slidenum">
              <a:rPr lang="en-US" smtClean="0"/>
              <a:pPr>
                <a:defRPr/>
              </a:pPr>
              <a:t>14</a:t>
            </a:fld>
            <a:endParaRPr lang="en-US">
              <a:latin typeface="Times" pitchFamily="18" charset="0"/>
            </a:endParaRPr>
          </a:p>
        </p:txBody>
      </p:sp>
      <p:pic>
        <p:nvPicPr>
          <p:cNvPr id="277506" name="Picture 2" descr="C:\Users\jo\Desktop\398px-China_syndrome.jpg"/>
          <p:cNvPicPr>
            <a:picLocks noChangeAspect="1" noChangeArrowheads="1"/>
          </p:cNvPicPr>
          <p:nvPr/>
        </p:nvPicPr>
        <p:blipFill>
          <a:blip r:embed="rId3" cstate="print"/>
          <a:srcRect/>
          <a:stretch>
            <a:fillRect/>
          </a:stretch>
        </p:blipFill>
        <p:spPr bwMode="auto">
          <a:xfrm>
            <a:off x="228600" y="990600"/>
            <a:ext cx="1752600" cy="2642111"/>
          </a:xfrm>
          <a:prstGeom prst="rect">
            <a:avLst/>
          </a:prstGeom>
          <a:noFill/>
        </p:spPr>
      </p:pic>
      <p:pic>
        <p:nvPicPr>
          <p:cNvPr id="277507" name="Picture 3" descr="C:\Users\jo\Desktop\300px-3MileIsland.jpg"/>
          <p:cNvPicPr>
            <a:picLocks noChangeAspect="1" noChangeArrowheads="1"/>
          </p:cNvPicPr>
          <p:nvPr/>
        </p:nvPicPr>
        <p:blipFill>
          <a:blip r:embed="rId4" cstate="print"/>
          <a:srcRect/>
          <a:stretch>
            <a:fillRect/>
          </a:stretch>
        </p:blipFill>
        <p:spPr bwMode="auto">
          <a:xfrm>
            <a:off x="5501234" y="1066800"/>
            <a:ext cx="3337965" cy="2514600"/>
          </a:xfrm>
          <a:prstGeom prst="rect">
            <a:avLst/>
          </a:prstGeom>
          <a:noFill/>
        </p:spPr>
      </p:pic>
      <p:pic>
        <p:nvPicPr>
          <p:cNvPr id="277508" name="Picture 4" descr="C:\Users\jo\Desktop\MPSvc.gif"/>
          <p:cNvPicPr>
            <a:picLocks noChangeAspect="1" noChangeArrowheads="1"/>
          </p:cNvPicPr>
          <p:nvPr/>
        </p:nvPicPr>
        <p:blipFill>
          <a:blip r:embed="rId5" cstate="print"/>
          <a:srcRect/>
          <a:stretch>
            <a:fillRect/>
          </a:stretch>
        </p:blipFill>
        <p:spPr bwMode="auto">
          <a:xfrm>
            <a:off x="3124200" y="1600200"/>
            <a:ext cx="2566988" cy="2028237"/>
          </a:xfrm>
          <a:prstGeom prst="rect">
            <a:avLst/>
          </a:prstGeom>
          <a:noFill/>
        </p:spPr>
      </p:pic>
      <p:sp>
        <p:nvSpPr>
          <p:cNvPr id="9" name="TextBox 8"/>
          <p:cNvSpPr txBox="1"/>
          <p:nvPr/>
        </p:nvSpPr>
        <p:spPr>
          <a:xfrm>
            <a:off x="4038600" y="3718679"/>
            <a:ext cx="5105400" cy="3139321"/>
          </a:xfrm>
          <a:prstGeom prst="rect">
            <a:avLst/>
          </a:prstGeom>
          <a:solidFill>
            <a:srgbClr val="FEFCAC"/>
          </a:solidFill>
        </p:spPr>
        <p:txBody>
          <a:bodyPr wrap="square" rtlCol="0">
            <a:spAutoFit/>
          </a:bodyPr>
          <a:lstStyle/>
          <a:p>
            <a:r>
              <a:rPr lang="en-US" sz="1100" b="1" dirty="0" smtClean="0">
                <a:latin typeface="+mn-lt"/>
              </a:rPr>
              <a:t>TMI-2: PWR (Babcock &amp; Wilcox)</a:t>
            </a:r>
          </a:p>
          <a:p>
            <a:endParaRPr lang="en-US" sz="1100" dirty="0" smtClean="0">
              <a:latin typeface="+mn-lt"/>
            </a:endParaRPr>
          </a:p>
          <a:p>
            <a:r>
              <a:rPr lang="en-US" sz="1100" dirty="0" smtClean="0">
                <a:latin typeface="+mn-lt"/>
              </a:rPr>
              <a:t>March 28, 1979. Biggest nuclear accident in USA. Pump of secondary non-nuclear cooling fails. Turbine and reactor are shutdown (normal procedure).</a:t>
            </a:r>
          </a:p>
          <a:p>
            <a:endParaRPr lang="en-US" sz="1100" dirty="0" smtClean="0">
              <a:latin typeface="+mn-lt"/>
            </a:endParaRPr>
          </a:p>
          <a:p>
            <a:r>
              <a:rPr lang="en-US" sz="1100" dirty="0" smtClean="0">
                <a:latin typeface="+mn-lt"/>
              </a:rPr>
              <a:t>Temperature and pressure in reactor rise (normal). Relief valve of </a:t>
            </a:r>
            <a:r>
              <a:rPr lang="en-US" sz="1100" dirty="0" err="1" smtClean="0">
                <a:latin typeface="+mn-lt"/>
              </a:rPr>
              <a:t>pressurizer</a:t>
            </a:r>
            <a:r>
              <a:rPr lang="en-US" sz="1100" dirty="0" smtClean="0">
                <a:latin typeface="+mn-lt"/>
              </a:rPr>
              <a:t> (PORV) opens.</a:t>
            </a:r>
          </a:p>
          <a:p>
            <a:endParaRPr lang="en-US" sz="1100" dirty="0" smtClean="0">
              <a:latin typeface="+mn-lt"/>
            </a:endParaRPr>
          </a:p>
          <a:p>
            <a:r>
              <a:rPr lang="en-US" sz="1100" dirty="0" smtClean="0">
                <a:latin typeface="+mn-lt"/>
              </a:rPr>
              <a:t>PORV should close, but fails to do so (not noticed by operators). Pressure keeps dropping, cooling water pours out of PORV. Reactor core overheats.</a:t>
            </a:r>
          </a:p>
          <a:p>
            <a:endParaRPr lang="en-US" sz="1100" dirty="0" smtClean="0">
              <a:latin typeface="+mn-lt"/>
            </a:endParaRPr>
          </a:p>
          <a:p>
            <a:r>
              <a:rPr lang="en-US" sz="1100" dirty="0" smtClean="0">
                <a:latin typeface="+mn-lt"/>
              </a:rPr>
              <a:t>Backup system failed since after tests prior to accident people forgot to open valves (human error). Half of the core melted. All contained. Radioactive noble gases (~43 </a:t>
            </a:r>
            <a:r>
              <a:rPr lang="en-US" sz="1100" dirty="0" err="1" smtClean="0">
                <a:latin typeface="+mn-lt"/>
              </a:rPr>
              <a:t>kCi</a:t>
            </a:r>
            <a:r>
              <a:rPr lang="en-US" sz="1100" dirty="0" smtClean="0">
                <a:latin typeface="+mn-lt"/>
              </a:rPr>
              <a:t> krypton) were vented (&lt;20 </a:t>
            </a:r>
            <a:r>
              <a:rPr lang="en-US" sz="1100" dirty="0" err="1" smtClean="0">
                <a:latin typeface="+mn-lt"/>
              </a:rPr>
              <a:t>Ci</a:t>
            </a:r>
            <a:r>
              <a:rPr lang="en-US" sz="1100" dirty="0" smtClean="0">
                <a:latin typeface="+mn-lt"/>
              </a:rPr>
              <a:t> of I-131).</a:t>
            </a:r>
          </a:p>
          <a:p>
            <a:endParaRPr lang="en-US" sz="1100" dirty="0" smtClean="0">
              <a:latin typeface="+mn-lt"/>
            </a:endParaRPr>
          </a:p>
          <a:p>
            <a:r>
              <a:rPr lang="en-US" sz="1100" dirty="0" smtClean="0">
                <a:latin typeface="+mn-lt"/>
              </a:rPr>
              <a:t>Average dose to people within ten miles was 8 </a:t>
            </a:r>
            <a:r>
              <a:rPr lang="en-US" sz="1100" dirty="0" err="1" smtClean="0">
                <a:latin typeface="+mn-lt"/>
              </a:rPr>
              <a:t>mrem</a:t>
            </a:r>
            <a:r>
              <a:rPr lang="en-US" sz="1100" dirty="0" smtClean="0">
                <a:latin typeface="+mn-lt"/>
              </a:rPr>
              <a:t>. Nobody received more than 100 </a:t>
            </a:r>
            <a:r>
              <a:rPr lang="en-US" sz="1100" dirty="0" err="1" smtClean="0">
                <a:latin typeface="+mn-lt"/>
              </a:rPr>
              <a:t>mrem</a:t>
            </a:r>
            <a:r>
              <a:rPr lang="en-US" sz="1100" dirty="0" smtClean="0">
                <a:latin typeface="+mn-lt"/>
              </a:rPr>
              <a:t> (power plant workers norm: &lt; 5 </a:t>
            </a:r>
            <a:r>
              <a:rPr lang="en-US" sz="1100" dirty="0" err="1" smtClean="0">
                <a:latin typeface="+mn-lt"/>
              </a:rPr>
              <a:t>rem</a:t>
            </a:r>
            <a:r>
              <a:rPr lang="en-US" sz="1100" dirty="0" smtClean="0">
                <a:latin typeface="+mn-lt"/>
              </a:rPr>
              <a:t> per year. Estimate of additional cancers &lt;~ 1.</a:t>
            </a:r>
          </a:p>
        </p:txBody>
      </p:sp>
      <p:pic>
        <p:nvPicPr>
          <p:cNvPr id="277509" name="Picture 5" descr="C:\Users\jo\Desktop\794px-Nuclear_Power_History.png"/>
          <p:cNvPicPr>
            <a:picLocks noChangeAspect="1" noChangeArrowheads="1"/>
          </p:cNvPicPr>
          <p:nvPr/>
        </p:nvPicPr>
        <p:blipFill>
          <a:blip r:embed="rId6" cstate="print"/>
          <a:srcRect/>
          <a:stretch>
            <a:fillRect/>
          </a:stretch>
        </p:blipFill>
        <p:spPr bwMode="auto">
          <a:xfrm>
            <a:off x="-1" y="3886200"/>
            <a:ext cx="3939247" cy="2971800"/>
          </a:xfrm>
          <a:prstGeom prst="rect">
            <a:avLst/>
          </a:prstGeom>
          <a:noFill/>
        </p:spPr>
      </p:pic>
      <p:sp>
        <p:nvSpPr>
          <p:cNvPr id="11" name="TextBox 10"/>
          <p:cNvSpPr txBox="1"/>
          <p:nvPr/>
        </p:nvSpPr>
        <p:spPr>
          <a:xfrm>
            <a:off x="371475" y="3086100"/>
            <a:ext cx="1447800" cy="430887"/>
          </a:xfrm>
          <a:prstGeom prst="rect">
            <a:avLst/>
          </a:prstGeom>
          <a:solidFill>
            <a:srgbClr val="FEFCAC"/>
          </a:solidFill>
        </p:spPr>
        <p:txBody>
          <a:bodyPr wrap="square" rtlCol="0">
            <a:spAutoFit/>
          </a:bodyPr>
          <a:lstStyle/>
          <a:p>
            <a:r>
              <a:rPr lang="en-US" sz="1100" dirty="0" smtClean="0">
                <a:latin typeface="+mn-lt"/>
              </a:rPr>
              <a:t>Release few weeks before accident</a:t>
            </a:r>
          </a:p>
        </p:txBody>
      </p:sp>
    </p:spTree>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990600"/>
          </a:xfrm>
        </p:spPr>
        <p:txBody>
          <a:bodyPr/>
          <a:lstStyle/>
          <a:p>
            <a:r>
              <a:rPr lang="en-US" i="1" dirty="0" err="1" smtClean="0">
                <a:solidFill>
                  <a:srgbClr val="000099"/>
                </a:solidFill>
                <a:cs typeface="Times New Roman" pitchFamily="18" charset="0"/>
              </a:rPr>
              <a:t>Mayak</a:t>
            </a:r>
            <a:r>
              <a:rPr lang="en-US" i="1" dirty="0" smtClean="0">
                <a:solidFill>
                  <a:srgbClr val="000099"/>
                </a:solidFill>
                <a:cs typeface="Times New Roman" pitchFamily="18" charset="0"/>
              </a:rPr>
              <a:t> – Russian nuclear fuel reprocessing plant</a:t>
            </a:r>
          </a:p>
        </p:txBody>
      </p:sp>
      <p:sp>
        <p:nvSpPr>
          <p:cNvPr id="3" name="Date Placeholder 2"/>
          <p:cNvSpPr>
            <a:spLocks noGrp="1"/>
          </p:cNvSpPr>
          <p:nvPr>
            <p:ph type="dt" sz="half" idx="10"/>
          </p:nvPr>
        </p:nvSpPr>
        <p:spPr/>
        <p:txBody>
          <a:bodyPr/>
          <a:lstStyle/>
          <a:p>
            <a:pPr>
              <a:defRPr/>
            </a:pPr>
            <a:r>
              <a:rPr lang="en-US" dirty="0" err="1" smtClean="0"/>
              <a:t>Najaar</a:t>
            </a:r>
            <a:r>
              <a:rPr lang="en-US" dirty="0" smtClean="0"/>
              <a:t> 2009</a:t>
            </a:r>
            <a:endParaRPr lang="en-US" dirty="0"/>
          </a:p>
        </p:txBody>
      </p:sp>
      <p:sp>
        <p:nvSpPr>
          <p:cNvPr id="5" name="Slide Number Placeholder 4"/>
          <p:cNvSpPr>
            <a:spLocks noGrp="1"/>
          </p:cNvSpPr>
          <p:nvPr>
            <p:ph type="sldNum" sz="quarter" idx="12"/>
          </p:nvPr>
        </p:nvSpPr>
        <p:spPr/>
        <p:txBody>
          <a:bodyPr/>
          <a:lstStyle/>
          <a:p>
            <a:pPr>
              <a:defRPr/>
            </a:pPr>
            <a:fld id="{BD1381B4-A9F0-488E-8409-7C34053094B5}" type="slidenum">
              <a:rPr lang="en-US" smtClean="0"/>
              <a:pPr>
                <a:defRPr/>
              </a:pPr>
              <a:t>15</a:t>
            </a:fld>
            <a:endParaRPr lang="en-US">
              <a:latin typeface="Times" pitchFamily="18" charset="0"/>
            </a:endParaRPr>
          </a:p>
        </p:txBody>
      </p:sp>
      <p:sp>
        <p:nvSpPr>
          <p:cNvPr id="9" name="TextBox 8"/>
          <p:cNvSpPr txBox="1"/>
          <p:nvPr/>
        </p:nvSpPr>
        <p:spPr>
          <a:xfrm>
            <a:off x="914400" y="1752600"/>
            <a:ext cx="5105400" cy="2123658"/>
          </a:xfrm>
          <a:prstGeom prst="rect">
            <a:avLst/>
          </a:prstGeom>
          <a:solidFill>
            <a:srgbClr val="FEFCAC"/>
          </a:solidFill>
        </p:spPr>
        <p:txBody>
          <a:bodyPr wrap="square" rtlCol="0">
            <a:spAutoFit/>
          </a:bodyPr>
          <a:lstStyle/>
          <a:p>
            <a:r>
              <a:rPr lang="en-US" sz="1100" b="1" dirty="0" err="1" smtClean="0">
                <a:latin typeface="+mn-lt"/>
              </a:rPr>
              <a:t>Mayak</a:t>
            </a:r>
            <a:r>
              <a:rPr lang="en-US" sz="1100" b="1" dirty="0" smtClean="0">
                <a:latin typeface="+mn-lt"/>
              </a:rPr>
              <a:t> plant</a:t>
            </a:r>
          </a:p>
          <a:p>
            <a:endParaRPr lang="en-US" sz="1100" dirty="0" smtClean="0">
              <a:latin typeface="+mn-lt"/>
            </a:endParaRPr>
          </a:p>
          <a:p>
            <a:r>
              <a:rPr lang="en-US" sz="1100" dirty="0" smtClean="0">
                <a:latin typeface="+mn-lt"/>
              </a:rPr>
              <a:t>Built in 1945 – 48 in total secrecy for Soviets Union’s nuclear weapon program. Five nuclear reactors were built.</a:t>
            </a:r>
          </a:p>
          <a:p>
            <a:endParaRPr lang="en-US" sz="1100" dirty="0" smtClean="0">
              <a:latin typeface="+mn-lt"/>
            </a:endParaRPr>
          </a:p>
          <a:p>
            <a:r>
              <a:rPr lang="en-US" sz="1100" dirty="0" smtClean="0">
                <a:latin typeface="+mn-lt"/>
              </a:rPr>
              <a:t>On 29 September 1957, when the failure of the cooling system for a tank storing tens of thousands of tons of dissolved nuclear waste resulted in a non-nuclear explosion having a force estimated at about 75 tons of TNT (310 gigajoules), which released some 20 </a:t>
            </a:r>
            <a:r>
              <a:rPr lang="en-US" sz="1100" dirty="0" err="1" smtClean="0">
                <a:latin typeface="+mn-lt"/>
              </a:rPr>
              <a:t>MCi</a:t>
            </a:r>
            <a:r>
              <a:rPr lang="en-US" sz="1100" dirty="0" smtClean="0">
                <a:latin typeface="+mn-lt"/>
              </a:rPr>
              <a:t> (740 </a:t>
            </a:r>
            <a:r>
              <a:rPr lang="en-US" sz="1100" dirty="0" err="1" smtClean="0">
                <a:latin typeface="+mn-lt"/>
              </a:rPr>
              <a:t>peta-becquerels</a:t>
            </a:r>
            <a:r>
              <a:rPr lang="en-US" sz="1100" dirty="0" smtClean="0">
                <a:latin typeface="+mn-lt"/>
              </a:rPr>
              <a:t>) of radioactivity.</a:t>
            </a:r>
          </a:p>
          <a:p>
            <a:endParaRPr lang="en-US" sz="1100" dirty="0" smtClean="0">
              <a:latin typeface="+mn-lt"/>
            </a:endParaRPr>
          </a:p>
          <a:p>
            <a:r>
              <a:rPr lang="en-US" sz="1100" dirty="0" smtClean="0">
                <a:latin typeface="+mn-lt"/>
              </a:rPr>
              <a:t>At least 200 people died of radiation sickness, 10,000 people were evacuated from their homes, and 470,000 people were exposed to radiation.</a:t>
            </a:r>
          </a:p>
        </p:txBody>
      </p:sp>
    </p:spTree>
  </p:cSld>
  <p:clrMapOvr>
    <a:masterClrMapping/>
  </p:clrMapOvr>
  <p:transition spd="med">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dirty="0" err="1" smtClean="0"/>
              <a:t>Najaar</a:t>
            </a:r>
            <a:r>
              <a:rPr lang="en-US" dirty="0" smtClean="0"/>
              <a:t> 2009</a:t>
            </a:r>
            <a:endParaRPr lang="en-US" dirty="0"/>
          </a:p>
        </p:txBody>
      </p:sp>
      <p:sp>
        <p:nvSpPr>
          <p:cNvPr id="5" name="Slide Number Placeholder 4"/>
          <p:cNvSpPr>
            <a:spLocks noGrp="1"/>
          </p:cNvSpPr>
          <p:nvPr>
            <p:ph type="sldNum" sz="quarter" idx="12"/>
          </p:nvPr>
        </p:nvSpPr>
        <p:spPr/>
        <p:txBody>
          <a:bodyPr/>
          <a:lstStyle/>
          <a:p>
            <a:pPr>
              <a:defRPr/>
            </a:pPr>
            <a:fld id="{BD1381B4-A9F0-488E-8409-7C34053094B5}" type="slidenum">
              <a:rPr lang="en-US" smtClean="0"/>
              <a:pPr>
                <a:defRPr/>
              </a:pPr>
              <a:t>16</a:t>
            </a:fld>
            <a:endParaRPr lang="en-US">
              <a:latin typeface="Times" pitchFamily="18" charset="0"/>
            </a:endParaRPr>
          </a:p>
        </p:txBody>
      </p:sp>
      <p:graphicFrame>
        <p:nvGraphicFramePr>
          <p:cNvPr id="8" name="Table 7"/>
          <p:cNvGraphicFramePr>
            <a:graphicFrameLocks noGrp="1"/>
          </p:cNvGraphicFramePr>
          <p:nvPr/>
        </p:nvGraphicFramePr>
        <p:xfrm>
          <a:off x="1752600" y="1642991"/>
          <a:ext cx="5867400" cy="3233809"/>
        </p:xfrm>
        <a:graphic>
          <a:graphicData uri="http://schemas.openxmlformats.org/drawingml/2006/table">
            <a:tbl>
              <a:tblPr/>
              <a:tblGrid>
                <a:gridCol w="1515208"/>
                <a:gridCol w="964223"/>
                <a:gridCol w="482112"/>
                <a:gridCol w="757604"/>
                <a:gridCol w="895350"/>
                <a:gridCol w="1101970"/>
                <a:gridCol w="150933"/>
              </a:tblGrid>
              <a:tr h="637046">
                <a:tc>
                  <a:txBody>
                    <a:bodyPr/>
                    <a:lstStyle/>
                    <a:p>
                      <a:endParaRPr lang="en-US" sz="1100" dirty="0"/>
                    </a:p>
                  </a:txBody>
                  <a:tcPr marL="0" marR="0" marT="0" marB="0">
                    <a:lnL>
                      <a:noFill/>
                    </a:lnL>
                    <a:lnR>
                      <a:noFill/>
                    </a:lnR>
                    <a:lnT>
                      <a:noFill/>
                    </a:lnT>
                    <a:lnB>
                      <a:noFill/>
                    </a:lnB>
                  </a:tcPr>
                </a:tc>
                <a:tc gridSpan="2">
                  <a:txBody>
                    <a:bodyPr/>
                    <a:lstStyle/>
                    <a:p>
                      <a:endParaRPr lang="en-US" sz="1100" dirty="0"/>
                    </a:p>
                  </a:txBody>
                  <a:tcPr marL="16888" marR="16888" marT="8444" marB="8444">
                    <a:lnL>
                      <a:noFill/>
                    </a:lnL>
                  </a:tcPr>
                </a:tc>
                <a:tc hMerge="1">
                  <a:txBody>
                    <a:bodyPr/>
                    <a:lstStyle/>
                    <a:p>
                      <a:endParaRPr lang="en-US"/>
                    </a:p>
                  </a:txBody>
                  <a:tcPr/>
                </a:tc>
                <a:tc>
                  <a:txBody>
                    <a:bodyPr/>
                    <a:lstStyle/>
                    <a:p>
                      <a:endParaRPr lang="en-US" sz="1100"/>
                    </a:p>
                  </a:txBody>
                  <a:tcPr marL="16888" marR="16888" marT="8444" marB="8444"/>
                </a:tc>
                <a:tc gridSpan="2">
                  <a:txBody>
                    <a:bodyPr/>
                    <a:lstStyle/>
                    <a:p>
                      <a:endParaRPr lang="en-US" sz="1100"/>
                    </a:p>
                  </a:txBody>
                  <a:tcPr marL="16888" marR="16888" marT="8444" marB="8444"/>
                </a:tc>
                <a:tc hMerge="1">
                  <a:txBody>
                    <a:bodyPr/>
                    <a:lstStyle/>
                    <a:p>
                      <a:endParaRPr lang="en-US"/>
                    </a:p>
                  </a:txBody>
                  <a:tcPr/>
                </a:tc>
                <a:tc>
                  <a:txBody>
                    <a:bodyPr/>
                    <a:lstStyle/>
                    <a:p>
                      <a:endParaRPr lang="en-US" dirty="0"/>
                    </a:p>
                  </a:txBody>
                  <a:tcPr marL="16888" marR="16888" marT="8444" marB="8444"/>
                </a:tc>
              </a:tr>
              <a:tr h="249323">
                <a:tc rowSpan="2">
                  <a:txBody>
                    <a:bodyPr/>
                    <a:lstStyle/>
                    <a:p>
                      <a:pPr algn="ctr"/>
                      <a:r>
                        <a:rPr lang="en-US" sz="1100" dirty="0"/>
                        <a:t>Reactor type</a:t>
                      </a:r>
                    </a:p>
                  </a:txBody>
                  <a:tcPr marL="16888" marR="16888" marT="8444" marB="8444">
                    <a:lnL>
                      <a:noFill/>
                    </a:lnL>
                    <a:lnR>
                      <a:noFill/>
                    </a:lnR>
                    <a:lnT>
                      <a:noFill/>
                    </a:lnT>
                    <a:lnB>
                      <a:noFill/>
                    </a:lnB>
                    <a:solidFill>
                      <a:srgbClr val="FFFFCC"/>
                    </a:solidFill>
                  </a:tcPr>
                </a:tc>
                <a:tc gridSpan="3">
                  <a:txBody>
                    <a:bodyPr/>
                    <a:lstStyle/>
                    <a:p>
                      <a:pPr algn="ctr"/>
                      <a:r>
                        <a:rPr lang="en-US" sz="1100"/>
                        <a:t>In operation</a:t>
                      </a:r>
                    </a:p>
                  </a:txBody>
                  <a:tcPr marL="16888" marR="16888" marT="8444" marB="8444" anchor="ctr">
                    <a:lnL>
                      <a:noFill/>
                    </a:lnL>
                    <a:lnR>
                      <a:noFill/>
                    </a:lnR>
                    <a:lnB>
                      <a:noFill/>
                    </a:lnB>
                    <a:solidFill>
                      <a:srgbClr val="FFFFCC"/>
                    </a:solidFill>
                  </a:tcPr>
                </a:tc>
                <a:tc hMerge="1">
                  <a:txBody>
                    <a:bodyPr/>
                    <a:lstStyle/>
                    <a:p>
                      <a:endParaRPr lang="en-US"/>
                    </a:p>
                  </a:txBody>
                  <a:tcPr/>
                </a:tc>
                <a:tc hMerge="1">
                  <a:txBody>
                    <a:bodyPr/>
                    <a:lstStyle/>
                    <a:p>
                      <a:endParaRPr lang="en-US"/>
                    </a:p>
                  </a:txBody>
                  <a:tcPr/>
                </a:tc>
                <a:tc gridSpan="3">
                  <a:txBody>
                    <a:bodyPr/>
                    <a:lstStyle/>
                    <a:p>
                      <a:pPr algn="ctr"/>
                      <a:r>
                        <a:rPr lang="en-US" sz="1100"/>
                        <a:t>Under construction</a:t>
                      </a:r>
                    </a:p>
                  </a:txBody>
                  <a:tcPr marL="16888" marR="16888" marT="8444" marB="8444" anchor="ctr">
                    <a:lnL>
                      <a:noFill/>
                    </a:lnL>
                    <a:lnR>
                      <a:noFill/>
                    </a:lnR>
                    <a:lnB>
                      <a:noFill/>
                    </a:lnB>
                    <a:solidFill>
                      <a:srgbClr val="FFFFCC"/>
                    </a:solidFill>
                  </a:tcPr>
                </a:tc>
                <a:tc hMerge="1">
                  <a:txBody>
                    <a:bodyPr/>
                    <a:lstStyle/>
                    <a:p>
                      <a:endParaRPr lang="en-US"/>
                    </a:p>
                  </a:txBody>
                  <a:tcPr/>
                </a:tc>
                <a:tc hMerge="1">
                  <a:txBody>
                    <a:bodyPr/>
                    <a:lstStyle/>
                    <a:p>
                      <a:endParaRPr lang="en-US"/>
                    </a:p>
                  </a:txBody>
                  <a:tcPr/>
                </a:tc>
              </a:tr>
              <a:tr h="731769">
                <a:tc vMerge="1">
                  <a:txBody>
                    <a:bodyPr/>
                    <a:lstStyle/>
                    <a:p>
                      <a:endParaRPr lang="en-US"/>
                    </a:p>
                  </a:txBody>
                  <a:tcPr/>
                </a:tc>
                <a:tc>
                  <a:txBody>
                    <a:bodyPr/>
                    <a:lstStyle/>
                    <a:p>
                      <a:pPr algn="ctr"/>
                      <a:r>
                        <a:rPr lang="en-US" sz="1100" dirty="0"/>
                        <a:t>Number</a:t>
                      </a:r>
                    </a:p>
                  </a:txBody>
                  <a:tcPr marL="16888" marR="16888" marT="8444" marB="8444" anchor="ctr">
                    <a:lnL>
                      <a:noFill/>
                    </a:lnL>
                    <a:lnR>
                      <a:noFill/>
                    </a:lnR>
                    <a:lnT>
                      <a:noFill/>
                    </a:lnT>
                    <a:lnB>
                      <a:noFill/>
                    </a:lnB>
                    <a:solidFill>
                      <a:srgbClr val="FFFFCC"/>
                    </a:solidFill>
                  </a:tcPr>
                </a:tc>
                <a:tc gridSpan="2">
                  <a:txBody>
                    <a:bodyPr/>
                    <a:lstStyle/>
                    <a:p>
                      <a:pPr algn="ctr"/>
                      <a:r>
                        <a:rPr lang="en-US" sz="1100" dirty="0"/>
                        <a:t>net capacity </a:t>
                      </a:r>
                      <a:r>
                        <a:rPr lang="en-US" sz="1100" dirty="0" err="1"/>
                        <a:t>MWe</a:t>
                      </a:r>
                      <a:endParaRPr lang="en-US" sz="1100" dirty="0"/>
                    </a:p>
                  </a:txBody>
                  <a:tcPr marL="16888" marR="16888" marT="8444" marB="8444" anchor="ctr">
                    <a:lnL>
                      <a:noFill/>
                    </a:lnL>
                    <a:lnR>
                      <a:noFill/>
                    </a:lnR>
                    <a:lnT>
                      <a:noFill/>
                    </a:lnT>
                    <a:lnB>
                      <a:noFill/>
                    </a:lnB>
                    <a:solidFill>
                      <a:srgbClr val="FFFFCC"/>
                    </a:solidFill>
                  </a:tcPr>
                </a:tc>
                <a:tc hMerge="1">
                  <a:txBody>
                    <a:bodyPr/>
                    <a:lstStyle/>
                    <a:p>
                      <a:pPr algn="ctr"/>
                      <a:endParaRPr lang="en-US" sz="1100"/>
                    </a:p>
                  </a:txBody>
                  <a:tcPr marL="16888" marR="16888" marT="8444" marB="8444" anchor="ctr">
                    <a:lnL>
                      <a:noFill/>
                    </a:lnL>
                    <a:lnR>
                      <a:noFill/>
                    </a:lnR>
                    <a:lnT>
                      <a:noFill/>
                    </a:lnT>
                    <a:lnB>
                      <a:noFill/>
                    </a:lnB>
                    <a:solidFill>
                      <a:srgbClr val="FFFFCC"/>
                    </a:solidFill>
                  </a:tcPr>
                </a:tc>
                <a:tc>
                  <a:txBody>
                    <a:bodyPr/>
                    <a:lstStyle/>
                    <a:p>
                      <a:pPr algn="ctr"/>
                      <a:r>
                        <a:rPr lang="en-US" sz="1100"/>
                        <a:t>Number</a:t>
                      </a:r>
                    </a:p>
                  </a:txBody>
                  <a:tcPr marL="16888" marR="16888" marT="8444" marB="8444" anchor="ctr">
                    <a:lnL>
                      <a:noFill/>
                    </a:lnL>
                    <a:lnR>
                      <a:noFill/>
                    </a:lnR>
                    <a:lnT>
                      <a:noFill/>
                    </a:lnT>
                    <a:lnB>
                      <a:noFill/>
                    </a:lnB>
                    <a:solidFill>
                      <a:srgbClr val="FFFFCC"/>
                    </a:solidFill>
                  </a:tcPr>
                </a:tc>
                <a:tc gridSpan="2">
                  <a:txBody>
                    <a:bodyPr/>
                    <a:lstStyle/>
                    <a:p>
                      <a:pPr algn="ctr"/>
                      <a:r>
                        <a:rPr lang="en-US" sz="1100"/>
                        <a:t>net capacity MWe</a:t>
                      </a:r>
                    </a:p>
                  </a:txBody>
                  <a:tcPr marL="16888" marR="16888" marT="8444" marB="8444" anchor="ctr">
                    <a:lnL>
                      <a:noFill/>
                    </a:lnL>
                    <a:lnR>
                      <a:noFill/>
                    </a:lnR>
                    <a:lnT>
                      <a:noFill/>
                    </a:lnT>
                    <a:lnB>
                      <a:noFill/>
                    </a:lnB>
                    <a:solidFill>
                      <a:srgbClr val="FFFFCC"/>
                    </a:solidFill>
                  </a:tcPr>
                </a:tc>
                <a:tc hMerge="1">
                  <a:txBody>
                    <a:bodyPr/>
                    <a:lstStyle/>
                    <a:p>
                      <a:endParaRPr lang="en-US"/>
                    </a:p>
                  </a:txBody>
                  <a:tcPr/>
                </a:tc>
              </a:tr>
              <a:tr h="249323">
                <a:tc>
                  <a:txBody>
                    <a:bodyPr/>
                    <a:lstStyle/>
                    <a:p>
                      <a:pPr algn="ctr"/>
                      <a:r>
                        <a:rPr lang="en-US" sz="1100"/>
                        <a:t>PWR</a:t>
                      </a:r>
                    </a:p>
                  </a:txBody>
                  <a:tcPr marL="16888" marR="16888" marT="8444" marB="8444" anchor="ctr">
                    <a:lnL>
                      <a:noFill/>
                    </a:lnL>
                    <a:lnR>
                      <a:noFill/>
                    </a:lnR>
                    <a:lnT>
                      <a:noFill/>
                    </a:lnT>
                    <a:lnB>
                      <a:noFill/>
                    </a:lnB>
                    <a:solidFill>
                      <a:srgbClr val="FFFFCC"/>
                    </a:solidFill>
                  </a:tcPr>
                </a:tc>
                <a:tc>
                  <a:txBody>
                    <a:bodyPr/>
                    <a:lstStyle/>
                    <a:p>
                      <a:pPr algn="r"/>
                      <a:r>
                        <a:rPr lang="en-US" sz="1100"/>
                        <a:t>265</a:t>
                      </a:r>
                    </a:p>
                  </a:txBody>
                  <a:tcPr marL="16888" marR="16888" marT="8444" marB="8444" anchor="ctr">
                    <a:lnL>
                      <a:noFill/>
                    </a:lnL>
                    <a:lnR>
                      <a:noFill/>
                    </a:lnR>
                    <a:lnT>
                      <a:noFill/>
                    </a:lnT>
                    <a:lnB>
                      <a:noFill/>
                    </a:lnB>
                    <a:solidFill>
                      <a:srgbClr val="FFFFCC"/>
                    </a:solidFill>
                  </a:tcPr>
                </a:tc>
                <a:tc gridSpan="2">
                  <a:txBody>
                    <a:bodyPr/>
                    <a:lstStyle/>
                    <a:p>
                      <a:pPr algn="r"/>
                      <a:r>
                        <a:rPr lang="en-US" sz="1100"/>
                        <a:t>243,295</a:t>
                      </a:r>
                    </a:p>
                  </a:txBody>
                  <a:tcPr marL="16888" marR="16888" marT="8444" marB="8444" anchor="ctr">
                    <a:lnL>
                      <a:noFill/>
                    </a:lnL>
                    <a:lnR>
                      <a:noFill/>
                    </a:lnR>
                    <a:lnT>
                      <a:noFill/>
                    </a:lnT>
                    <a:lnB>
                      <a:noFill/>
                    </a:lnB>
                    <a:solidFill>
                      <a:srgbClr val="FFFFCC"/>
                    </a:solidFill>
                  </a:tcPr>
                </a:tc>
                <a:tc hMerge="1">
                  <a:txBody>
                    <a:bodyPr/>
                    <a:lstStyle/>
                    <a:p>
                      <a:pPr algn="r"/>
                      <a:endParaRPr lang="en-US" sz="1100"/>
                    </a:p>
                  </a:txBody>
                  <a:tcPr marL="16888" marR="16888" marT="8444" marB="8444" anchor="ctr">
                    <a:lnL>
                      <a:noFill/>
                    </a:lnL>
                    <a:lnR>
                      <a:noFill/>
                    </a:lnR>
                    <a:lnT>
                      <a:noFill/>
                    </a:lnT>
                    <a:lnB>
                      <a:noFill/>
                    </a:lnB>
                    <a:solidFill>
                      <a:srgbClr val="FFFFCC"/>
                    </a:solidFill>
                  </a:tcPr>
                </a:tc>
                <a:tc>
                  <a:txBody>
                    <a:bodyPr/>
                    <a:lstStyle/>
                    <a:p>
                      <a:pPr algn="r"/>
                      <a:r>
                        <a:rPr lang="en-US" sz="1100"/>
                        <a:t>27</a:t>
                      </a:r>
                    </a:p>
                  </a:txBody>
                  <a:tcPr marL="16888" marR="16888" marT="8444" marB="8444" anchor="ctr">
                    <a:lnL>
                      <a:noFill/>
                    </a:lnL>
                    <a:lnR>
                      <a:noFill/>
                    </a:lnR>
                    <a:lnT>
                      <a:noFill/>
                    </a:lnT>
                    <a:lnB>
                      <a:noFill/>
                    </a:lnB>
                    <a:solidFill>
                      <a:srgbClr val="FFFFCC"/>
                    </a:solidFill>
                  </a:tcPr>
                </a:tc>
                <a:tc gridSpan="2">
                  <a:txBody>
                    <a:bodyPr/>
                    <a:lstStyle/>
                    <a:p>
                      <a:pPr algn="r"/>
                      <a:r>
                        <a:rPr lang="en-US" sz="1100"/>
                        <a:t>24,195</a:t>
                      </a:r>
                    </a:p>
                  </a:txBody>
                  <a:tcPr marL="16888" marR="16888" marT="8444" marB="8444" anchor="ctr">
                    <a:lnL>
                      <a:noFill/>
                    </a:lnL>
                    <a:lnR>
                      <a:noFill/>
                    </a:lnR>
                    <a:lnT>
                      <a:noFill/>
                    </a:lnT>
                    <a:lnB>
                      <a:noFill/>
                    </a:lnB>
                    <a:solidFill>
                      <a:srgbClr val="FFFFCC"/>
                    </a:solidFill>
                  </a:tcPr>
                </a:tc>
                <a:tc hMerge="1">
                  <a:txBody>
                    <a:bodyPr/>
                    <a:lstStyle/>
                    <a:p>
                      <a:endParaRPr lang="en-US"/>
                    </a:p>
                  </a:txBody>
                  <a:tcPr/>
                </a:tc>
              </a:tr>
              <a:tr h="249323">
                <a:tc>
                  <a:txBody>
                    <a:bodyPr/>
                    <a:lstStyle/>
                    <a:p>
                      <a:pPr algn="ctr"/>
                      <a:r>
                        <a:rPr lang="en-US" sz="1100"/>
                        <a:t>BWR</a:t>
                      </a:r>
                    </a:p>
                  </a:txBody>
                  <a:tcPr marL="16888" marR="16888" marT="8444" marB="8444" anchor="ctr">
                    <a:lnL>
                      <a:noFill/>
                    </a:lnL>
                    <a:lnR>
                      <a:noFill/>
                    </a:lnR>
                    <a:lnT>
                      <a:noFill/>
                    </a:lnT>
                    <a:lnB>
                      <a:noFill/>
                    </a:lnB>
                    <a:solidFill>
                      <a:srgbClr val="FFFFCC"/>
                    </a:solidFill>
                  </a:tcPr>
                </a:tc>
                <a:tc>
                  <a:txBody>
                    <a:bodyPr/>
                    <a:lstStyle/>
                    <a:p>
                      <a:pPr algn="r"/>
                      <a:r>
                        <a:rPr lang="en-US" sz="1100"/>
                        <a:t>94</a:t>
                      </a:r>
                    </a:p>
                  </a:txBody>
                  <a:tcPr marL="16888" marR="16888" marT="8444" marB="8444" anchor="ctr">
                    <a:lnL>
                      <a:noFill/>
                    </a:lnL>
                    <a:lnR>
                      <a:noFill/>
                    </a:lnR>
                    <a:lnT>
                      <a:noFill/>
                    </a:lnT>
                    <a:lnB>
                      <a:noFill/>
                    </a:lnB>
                    <a:solidFill>
                      <a:srgbClr val="FFFFCC"/>
                    </a:solidFill>
                  </a:tcPr>
                </a:tc>
                <a:tc gridSpan="2">
                  <a:txBody>
                    <a:bodyPr/>
                    <a:lstStyle/>
                    <a:p>
                      <a:pPr algn="r"/>
                      <a:r>
                        <a:rPr lang="en-US" sz="1100"/>
                        <a:t>85.287</a:t>
                      </a:r>
                    </a:p>
                  </a:txBody>
                  <a:tcPr marL="16888" marR="16888" marT="8444" marB="8444" anchor="ctr">
                    <a:lnL>
                      <a:noFill/>
                    </a:lnL>
                    <a:lnR>
                      <a:noFill/>
                    </a:lnR>
                    <a:lnT>
                      <a:noFill/>
                    </a:lnT>
                    <a:lnB>
                      <a:noFill/>
                    </a:lnB>
                    <a:solidFill>
                      <a:srgbClr val="FFFFCC"/>
                    </a:solidFill>
                  </a:tcPr>
                </a:tc>
                <a:tc hMerge="1">
                  <a:txBody>
                    <a:bodyPr/>
                    <a:lstStyle/>
                    <a:p>
                      <a:pPr algn="r"/>
                      <a:endParaRPr lang="en-US" sz="1100"/>
                    </a:p>
                  </a:txBody>
                  <a:tcPr marL="16888" marR="16888" marT="8444" marB="8444" anchor="ctr">
                    <a:lnL>
                      <a:noFill/>
                    </a:lnL>
                    <a:lnR>
                      <a:noFill/>
                    </a:lnR>
                    <a:lnT>
                      <a:noFill/>
                    </a:lnT>
                    <a:lnB>
                      <a:noFill/>
                    </a:lnB>
                    <a:solidFill>
                      <a:srgbClr val="FFFFCC"/>
                    </a:solidFill>
                  </a:tcPr>
                </a:tc>
                <a:tc>
                  <a:txBody>
                    <a:bodyPr/>
                    <a:lstStyle/>
                    <a:p>
                      <a:pPr algn="r"/>
                      <a:r>
                        <a:rPr lang="en-US" sz="1100"/>
                        <a:t>3</a:t>
                      </a:r>
                    </a:p>
                  </a:txBody>
                  <a:tcPr marL="16888" marR="16888" marT="8444" marB="8444" anchor="ctr">
                    <a:lnL>
                      <a:noFill/>
                    </a:lnL>
                    <a:lnR>
                      <a:noFill/>
                    </a:lnR>
                    <a:lnT>
                      <a:noFill/>
                    </a:lnT>
                    <a:lnB>
                      <a:noFill/>
                    </a:lnB>
                    <a:solidFill>
                      <a:srgbClr val="FFFFCC"/>
                    </a:solidFill>
                  </a:tcPr>
                </a:tc>
                <a:tc gridSpan="2">
                  <a:txBody>
                    <a:bodyPr/>
                    <a:lstStyle/>
                    <a:p>
                      <a:pPr algn="r"/>
                      <a:r>
                        <a:rPr lang="en-US" sz="1100"/>
                        <a:t>3,925</a:t>
                      </a:r>
                    </a:p>
                  </a:txBody>
                  <a:tcPr marL="16888" marR="16888" marT="8444" marB="8444">
                    <a:lnL>
                      <a:noFill/>
                    </a:lnL>
                    <a:lnR>
                      <a:noFill/>
                    </a:lnR>
                    <a:lnT>
                      <a:noFill/>
                    </a:lnT>
                    <a:lnB>
                      <a:noFill/>
                    </a:lnB>
                    <a:solidFill>
                      <a:srgbClr val="FFFFCC"/>
                    </a:solidFill>
                  </a:tcPr>
                </a:tc>
                <a:tc hMerge="1">
                  <a:txBody>
                    <a:bodyPr/>
                    <a:lstStyle/>
                    <a:p>
                      <a:endParaRPr lang="en-US"/>
                    </a:p>
                  </a:txBody>
                  <a:tcPr/>
                </a:tc>
              </a:tr>
              <a:tr h="166729">
                <a:tc>
                  <a:txBody>
                    <a:bodyPr/>
                    <a:lstStyle/>
                    <a:p>
                      <a:pPr algn="ctr"/>
                      <a:r>
                        <a:rPr lang="en-US" sz="1100"/>
                        <a:t>AGR, GGR</a:t>
                      </a:r>
                    </a:p>
                  </a:txBody>
                  <a:tcPr marL="16888" marR="16888" marT="8444" marB="8444" anchor="ctr">
                    <a:lnL>
                      <a:noFill/>
                    </a:lnL>
                    <a:lnR>
                      <a:noFill/>
                    </a:lnR>
                    <a:lnT>
                      <a:noFill/>
                    </a:lnT>
                    <a:lnB>
                      <a:noFill/>
                    </a:lnB>
                    <a:solidFill>
                      <a:srgbClr val="FFFFCC"/>
                    </a:solidFill>
                  </a:tcPr>
                </a:tc>
                <a:tc>
                  <a:txBody>
                    <a:bodyPr/>
                    <a:lstStyle/>
                    <a:p>
                      <a:pPr algn="r"/>
                      <a:r>
                        <a:rPr lang="en-US" sz="1100"/>
                        <a:t>18</a:t>
                      </a:r>
                    </a:p>
                  </a:txBody>
                  <a:tcPr marL="16888" marR="16888" marT="8444" marB="8444" anchor="ctr">
                    <a:lnL>
                      <a:noFill/>
                    </a:lnL>
                    <a:lnR>
                      <a:noFill/>
                    </a:lnR>
                    <a:lnT>
                      <a:noFill/>
                    </a:lnT>
                    <a:lnB>
                      <a:noFill/>
                    </a:lnB>
                    <a:solidFill>
                      <a:srgbClr val="FFFFCC"/>
                    </a:solidFill>
                  </a:tcPr>
                </a:tc>
                <a:tc gridSpan="2">
                  <a:txBody>
                    <a:bodyPr/>
                    <a:lstStyle/>
                    <a:p>
                      <a:pPr algn="r"/>
                      <a:r>
                        <a:rPr lang="en-US" sz="1100"/>
                        <a:t>9,034</a:t>
                      </a:r>
                    </a:p>
                  </a:txBody>
                  <a:tcPr marL="16888" marR="16888" marT="8444" marB="8444" anchor="ctr">
                    <a:lnL>
                      <a:noFill/>
                    </a:lnL>
                    <a:lnR>
                      <a:noFill/>
                    </a:lnR>
                    <a:lnT>
                      <a:noFill/>
                    </a:lnT>
                    <a:lnB>
                      <a:noFill/>
                    </a:lnB>
                    <a:solidFill>
                      <a:srgbClr val="FFFFCC"/>
                    </a:solidFill>
                  </a:tcPr>
                </a:tc>
                <a:tc hMerge="1">
                  <a:txBody>
                    <a:bodyPr/>
                    <a:lstStyle/>
                    <a:p>
                      <a:pPr algn="r"/>
                      <a:endParaRPr lang="en-US" sz="1100"/>
                    </a:p>
                  </a:txBody>
                  <a:tcPr marL="16888" marR="16888" marT="8444" marB="8444" anchor="ctr">
                    <a:lnL>
                      <a:noFill/>
                    </a:lnL>
                    <a:lnR>
                      <a:noFill/>
                    </a:lnR>
                    <a:lnT>
                      <a:noFill/>
                    </a:lnT>
                    <a:lnB>
                      <a:noFill/>
                    </a:lnB>
                    <a:solidFill>
                      <a:srgbClr val="FFFFCC"/>
                    </a:solidFill>
                  </a:tcPr>
                </a:tc>
                <a:tc>
                  <a:txBody>
                    <a:bodyPr/>
                    <a:lstStyle/>
                    <a:p>
                      <a:pPr algn="r"/>
                      <a:r>
                        <a:rPr lang="en-US" sz="1100"/>
                        <a:t>-</a:t>
                      </a:r>
                    </a:p>
                  </a:txBody>
                  <a:tcPr marL="16888" marR="16888" marT="8444" marB="8444" anchor="ctr">
                    <a:lnL>
                      <a:noFill/>
                    </a:lnL>
                    <a:lnR>
                      <a:noFill/>
                    </a:lnR>
                    <a:lnT>
                      <a:noFill/>
                    </a:lnT>
                    <a:lnB>
                      <a:noFill/>
                    </a:lnB>
                    <a:solidFill>
                      <a:srgbClr val="FFFFCC"/>
                    </a:solidFill>
                  </a:tcPr>
                </a:tc>
                <a:tc gridSpan="2">
                  <a:txBody>
                    <a:bodyPr/>
                    <a:lstStyle/>
                    <a:p>
                      <a:pPr algn="r"/>
                      <a:r>
                        <a:rPr lang="en-US" sz="1100"/>
                        <a:t>-</a:t>
                      </a:r>
                    </a:p>
                  </a:txBody>
                  <a:tcPr marL="16888" marR="16888" marT="8444" marB="8444" anchor="ctr">
                    <a:lnL>
                      <a:noFill/>
                    </a:lnL>
                    <a:lnR>
                      <a:noFill/>
                    </a:lnR>
                    <a:lnT>
                      <a:noFill/>
                    </a:lnT>
                    <a:lnB>
                      <a:noFill/>
                    </a:lnB>
                    <a:solidFill>
                      <a:srgbClr val="FFFFCC"/>
                    </a:solidFill>
                  </a:tcPr>
                </a:tc>
                <a:tc hMerge="1">
                  <a:txBody>
                    <a:bodyPr/>
                    <a:lstStyle/>
                    <a:p>
                      <a:endParaRPr lang="en-US"/>
                    </a:p>
                  </a:txBody>
                  <a:tcPr/>
                </a:tc>
              </a:tr>
              <a:tr h="249323">
                <a:tc>
                  <a:txBody>
                    <a:bodyPr/>
                    <a:lstStyle/>
                    <a:p>
                      <a:pPr algn="ctr"/>
                      <a:r>
                        <a:rPr lang="en-US" sz="1100"/>
                        <a:t>CANDU/D</a:t>
                      </a:r>
                      <a:r>
                        <a:rPr lang="en-US" sz="1100" baseline="-25000"/>
                        <a:t>2</a:t>
                      </a:r>
                      <a:r>
                        <a:rPr lang="en-US" sz="1100"/>
                        <a:t>O-PWR</a:t>
                      </a:r>
                    </a:p>
                  </a:txBody>
                  <a:tcPr marL="16888" marR="16888" marT="8444" marB="8444" anchor="ctr">
                    <a:lnL>
                      <a:noFill/>
                    </a:lnL>
                    <a:lnR>
                      <a:noFill/>
                    </a:lnR>
                    <a:lnT>
                      <a:noFill/>
                    </a:lnT>
                    <a:lnB>
                      <a:noFill/>
                    </a:lnB>
                    <a:solidFill>
                      <a:srgbClr val="FFFFCC"/>
                    </a:solidFill>
                  </a:tcPr>
                </a:tc>
                <a:tc>
                  <a:txBody>
                    <a:bodyPr/>
                    <a:lstStyle/>
                    <a:p>
                      <a:pPr algn="r"/>
                      <a:r>
                        <a:rPr lang="en-US" sz="1100"/>
                        <a:t>44</a:t>
                      </a:r>
                    </a:p>
                  </a:txBody>
                  <a:tcPr marL="16888" marR="16888" marT="8444" marB="8444" anchor="ctr">
                    <a:lnL>
                      <a:noFill/>
                    </a:lnL>
                    <a:lnR>
                      <a:noFill/>
                    </a:lnR>
                    <a:lnT>
                      <a:noFill/>
                    </a:lnT>
                    <a:lnB>
                      <a:noFill/>
                    </a:lnB>
                    <a:solidFill>
                      <a:srgbClr val="FFFFCC"/>
                    </a:solidFill>
                  </a:tcPr>
                </a:tc>
                <a:tc gridSpan="2">
                  <a:txBody>
                    <a:bodyPr/>
                    <a:lstStyle/>
                    <a:p>
                      <a:pPr algn="r"/>
                      <a:r>
                        <a:rPr lang="en-US" sz="1100"/>
                        <a:t>22,390</a:t>
                      </a:r>
                    </a:p>
                  </a:txBody>
                  <a:tcPr marL="16888" marR="16888" marT="8444" marB="8444" anchor="ctr">
                    <a:lnL>
                      <a:noFill/>
                    </a:lnL>
                    <a:lnR>
                      <a:noFill/>
                    </a:lnR>
                    <a:lnT>
                      <a:noFill/>
                    </a:lnT>
                    <a:lnB>
                      <a:noFill/>
                    </a:lnB>
                    <a:solidFill>
                      <a:srgbClr val="FFFFCC"/>
                    </a:solidFill>
                  </a:tcPr>
                </a:tc>
                <a:tc hMerge="1">
                  <a:txBody>
                    <a:bodyPr/>
                    <a:lstStyle/>
                    <a:p>
                      <a:pPr algn="r"/>
                      <a:endParaRPr lang="en-US" sz="1100"/>
                    </a:p>
                  </a:txBody>
                  <a:tcPr marL="16888" marR="16888" marT="8444" marB="8444" anchor="ctr">
                    <a:lnL>
                      <a:noFill/>
                    </a:lnL>
                    <a:lnR>
                      <a:noFill/>
                    </a:lnR>
                    <a:lnT>
                      <a:noFill/>
                    </a:lnT>
                    <a:lnB>
                      <a:noFill/>
                    </a:lnB>
                    <a:solidFill>
                      <a:srgbClr val="FFFFCC"/>
                    </a:solidFill>
                  </a:tcPr>
                </a:tc>
                <a:tc>
                  <a:txBody>
                    <a:bodyPr/>
                    <a:lstStyle/>
                    <a:p>
                      <a:pPr algn="r"/>
                      <a:r>
                        <a:rPr lang="en-US" sz="1100"/>
                        <a:t>4</a:t>
                      </a:r>
                    </a:p>
                  </a:txBody>
                  <a:tcPr marL="16888" marR="16888" marT="8444" marB="8444" anchor="ctr">
                    <a:lnL>
                      <a:noFill/>
                    </a:lnL>
                    <a:lnR>
                      <a:noFill/>
                    </a:lnR>
                    <a:lnT>
                      <a:noFill/>
                    </a:lnT>
                    <a:lnB>
                      <a:noFill/>
                    </a:lnB>
                    <a:solidFill>
                      <a:srgbClr val="FFFFCC"/>
                    </a:solidFill>
                  </a:tcPr>
                </a:tc>
                <a:tc gridSpan="2">
                  <a:txBody>
                    <a:bodyPr/>
                    <a:lstStyle/>
                    <a:p>
                      <a:pPr algn="r"/>
                      <a:r>
                        <a:rPr lang="en-US" sz="1100"/>
                        <a:t>1,298</a:t>
                      </a:r>
                    </a:p>
                  </a:txBody>
                  <a:tcPr marL="16888" marR="16888" marT="8444" marB="8444" anchor="ctr">
                    <a:lnL>
                      <a:noFill/>
                    </a:lnL>
                    <a:lnR>
                      <a:noFill/>
                    </a:lnR>
                    <a:lnT>
                      <a:noFill/>
                    </a:lnT>
                    <a:lnB>
                      <a:noFill/>
                    </a:lnB>
                    <a:solidFill>
                      <a:srgbClr val="FFFFCC"/>
                    </a:solidFill>
                  </a:tcPr>
                </a:tc>
                <a:tc hMerge="1">
                  <a:txBody>
                    <a:bodyPr/>
                    <a:lstStyle/>
                    <a:p>
                      <a:endParaRPr lang="en-US"/>
                    </a:p>
                  </a:txBody>
                  <a:tcPr/>
                </a:tc>
              </a:tr>
              <a:tr h="168916">
                <a:tc>
                  <a:txBody>
                    <a:bodyPr/>
                    <a:lstStyle/>
                    <a:p>
                      <a:pPr algn="ctr"/>
                      <a:r>
                        <a:rPr lang="en-US" sz="1100"/>
                        <a:t>RBMK</a:t>
                      </a:r>
                    </a:p>
                  </a:txBody>
                  <a:tcPr marL="16888" marR="16888" marT="8444" marB="8444" anchor="ctr">
                    <a:lnL>
                      <a:noFill/>
                    </a:lnL>
                    <a:lnR>
                      <a:noFill/>
                    </a:lnR>
                    <a:lnT>
                      <a:noFill/>
                    </a:lnT>
                    <a:lnB>
                      <a:noFill/>
                    </a:lnB>
                    <a:solidFill>
                      <a:srgbClr val="FFFFCC"/>
                    </a:solidFill>
                  </a:tcPr>
                </a:tc>
                <a:tc>
                  <a:txBody>
                    <a:bodyPr/>
                    <a:lstStyle/>
                    <a:p>
                      <a:pPr algn="r"/>
                      <a:r>
                        <a:rPr lang="en-US" sz="1100"/>
                        <a:t>16</a:t>
                      </a:r>
                    </a:p>
                  </a:txBody>
                  <a:tcPr marL="16888" marR="16888" marT="8444" marB="8444" anchor="ctr">
                    <a:lnL>
                      <a:noFill/>
                    </a:lnL>
                    <a:lnR>
                      <a:noFill/>
                    </a:lnR>
                    <a:lnT>
                      <a:noFill/>
                    </a:lnT>
                    <a:lnB>
                      <a:noFill/>
                    </a:lnB>
                    <a:solidFill>
                      <a:srgbClr val="FFFFCC"/>
                    </a:solidFill>
                  </a:tcPr>
                </a:tc>
                <a:tc gridSpan="2">
                  <a:txBody>
                    <a:bodyPr/>
                    <a:lstStyle/>
                    <a:p>
                      <a:pPr algn="r"/>
                      <a:r>
                        <a:rPr lang="en-US" sz="1100"/>
                        <a:t>11,404</a:t>
                      </a:r>
                    </a:p>
                  </a:txBody>
                  <a:tcPr marL="16888" marR="16888" marT="8444" marB="8444" anchor="ctr">
                    <a:lnL>
                      <a:noFill/>
                    </a:lnL>
                    <a:lnR>
                      <a:noFill/>
                    </a:lnR>
                    <a:lnT>
                      <a:noFill/>
                    </a:lnT>
                    <a:lnB>
                      <a:noFill/>
                    </a:lnB>
                    <a:solidFill>
                      <a:srgbClr val="FFFFCC"/>
                    </a:solidFill>
                  </a:tcPr>
                </a:tc>
                <a:tc hMerge="1">
                  <a:txBody>
                    <a:bodyPr/>
                    <a:lstStyle/>
                    <a:p>
                      <a:pPr algn="r"/>
                      <a:endParaRPr lang="en-US" sz="1100"/>
                    </a:p>
                  </a:txBody>
                  <a:tcPr marL="16888" marR="16888" marT="8444" marB="8444" anchor="ctr">
                    <a:lnL>
                      <a:noFill/>
                    </a:lnL>
                    <a:lnR>
                      <a:noFill/>
                    </a:lnR>
                    <a:lnT>
                      <a:noFill/>
                    </a:lnT>
                    <a:lnB>
                      <a:noFill/>
                    </a:lnB>
                    <a:solidFill>
                      <a:srgbClr val="FFFFCC"/>
                    </a:solidFill>
                  </a:tcPr>
                </a:tc>
                <a:tc>
                  <a:txBody>
                    <a:bodyPr/>
                    <a:lstStyle/>
                    <a:p>
                      <a:pPr algn="r"/>
                      <a:r>
                        <a:rPr lang="en-US" sz="1100"/>
                        <a:t>1</a:t>
                      </a:r>
                    </a:p>
                  </a:txBody>
                  <a:tcPr marL="16888" marR="16888" marT="8444" marB="8444" anchor="ctr">
                    <a:lnL>
                      <a:noFill/>
                    </a:lnL>
                    <a:lnR>
                      <a:noFill/>
                    </a:lnR>
                    <a:lnT>
                      <a:noFill/>
                    </a:lnT>
                    <a:lnB>
                      <a:noFill/>
                    </a:lnB>
                    <a:solidFill>
                      <a:srgbClr val="FFFFCC"/>
                    </a:solidFill>
                  </a:tcPr>
                </a:tc>
                <a:tc gridSpan="2">
                  <a:txBody>
                    <a:bodyPr/>
                    <a:lstStyle/>
                    <a:p>
                      <a:pPr algn="r"/>
                      <a:r>
                        <a:rPr lang="en-US" sz="1100"/>
                        <a:t>925</a:t>
                      </a:r>
                    </a:p>
                  </a:txBody>
                  <a:tcPr marL="16888" marR="16888" marT="8444" marB="8444" anchor="ctr">
                    <a:lnL>
                      <a:noFill/>
                    </a:lnL>
                    <a:lnR>
                      <a:noFill/>
                    </a:lnR>
                    <a:lnT>
                      <a:noFill/>
                    </a:lnT>
                    <a:lnB>
                      <a:noFill/>
                    </a:lnB>
                    <a:solidFill>
                      <a:srgbClr val="FFFFCC"/>
                    </a:solidFill>
                  </a:tcPr>
                </a:tc>
                <a:tc hMerge="1">
                  <a:txBody>
                    <a:bodyPr/>
                    <a:lstStyle/>
                    <a:p>
                      <a:endParaRPr lang="en-US"/>
                    </a:p>
                  </a:txBody>
                  <a:tcPr/>
                </a:tc>
              </a:tr>
              <a:tr h="249323">
                <a:tc>
                  <a:txBody>
                    <a:bodyPr/>
                    <a:lstStyle/>
                    <a:p>
                      <a:pPr algn="ctr"/>
                      <a:r>
                        <a:rPr lang="en-US" sz="1100"/>
                        <a:t>SNR</a:t>
                      </a:r>
                    </a:p>
                  </a:txBody>
                  <a:tcPr marL="16888" marR="16888" marT="8444" marB="8444" anchor="ctr">
                    <a:lnL>
                      <a:noFill/>
                    </a:lnL>
                    <a:lnR>
                      <a:noFill/>
                    </a:lnR>
                    <a:lnT>
                      <a:noFill/>
                    </a:lnT>
                    <a:lnB>
                      <a:noFill/>
                    </a:lnB>
                    <a:solidFill>
                      <a:srgbClr val="FFFFCC"/>
                    </a:solidFill>
                  </a:tcPr>
                </a:tc>
                <a:tc>
                  <a:txBody>
                    <a:bodyPr/>
                    <a:lstStyle/>
                    <a:p>
                      <a:pPr algn="r"/>
                      <a:r>
                        <a:rPr lang="en-US" sz="1100"/>
                        <a:t>2</a:t>
                      </a:r>
                    </a:p>
                  </a:txBody>
                  <a:tcPr marL="16888" marR="16888" marT="8444" marB="8444">
                    <a:lnL>
                      <a:noFill/>
                    </a:lnL>
                    <a:lnR>
                      <a:noFill/>
                    </a:lnR>
                    <a:lnT>
                      <a:noFill/>
                    </a:lnT>
                    <a:lnB>
                      <a:noFill/>
                    </a:lnB>
                    <a:solidFill>
                      <a:srgbClr val="FFFFCC"/>
                    </a:solidFill>
                  </a:tcPr>
                </a:tc>
                <a:tc gridSpan="2">
                  <a:txBody>
                    <a:bodyPr/>
                    <a:lstStyle/>
                    <a:p>
                      <a:pPr algn="r"/>
                      <a:r>
                        <a:rPr lang="en-US" sz="1100"/>
                        <a:t>690</a:t>
                      </a:r>
                    </a:p>
                  </a:txBody>
                  <a:tcPr marL="16888" marR="16888" marT="8444" marB="8444">
                    <a:lnL>
                      <a:noFill/>
                    </a:lnL>
                    <a:lnR>
                      <a:noFill/>
                    </a:lnR>
                    <a:lnT>
                      <a:noFill/>
                    </a:lnT>
                    <a:lnB>
                      <a:noFill/>
                    </a:lnB>
                    <a:solidFill>
                      <a:srgbClr val="FFFFCC"/>
                    </a:solidFill>
                  </a:tcPr>
                </a:tc>
                <a:tc hMerge="1">
                  <a:txBody>
                    <a:bodyPr/>
                    <a:lstStyle/>
                    <a:p>
                      <a:pPr algn="r"/>
                      <a:endParaRPr lang="en-US" sz="1100"/>
                    </a:p>
                  </a:txBody>
                  <a:tcPr marL="16888" marR="16888" marT="8444" marB="8444">
                    <a:lnL>
                      <a:noFill/>
                    </a:lnL>
                    <a:lnR>
                      <a:noFill/>
                    </a:lnR>
                    <a:lnT>
                      <a:noFill/>
                    </a:lnT>
                    <a:lnB>
                      <a:noFill/>
                    </a:lnB>
                    <a:solidFill>
                      <a:srgbClr val="FFFFCC"/>
                    </a:solidFill>
                  </a:tcPr>
                </a:tc>
                <a:tc>
                  <a:txBody>
                    <a:bodyPr/>
                    <a:lstStyle/>
                    <a:p>
                      <a:pPr algn="r"/>
                      <a:r>
                        <a:rPr lang="en-US" sz="1100"/>
                        <a:t>2</a:t>
                      </a:r>
                    </a:p>
                  </a:txBody>
                  <a:tcPr marL="16888" marR="16888" marT="8444" marB="8444">
                    <a:lnL>
                      <a:noFill/>
                    </a:lnL>
                    <a:lnR>
                      <a:noFill/>
                    </a:lnR>
                    <a:lnT>
                      <a:noFill/>
                    </a:lnT>
                    <a:lnB>
                      <a:noFill/>
                    </a:lnB>
                    <a:solidFill>
                      <a:srgbClr val="FFFFCC"/>
                    </a:solidFill>
                  </a:tcPr>
                </a:tc>
                <a:tc gridSpan="2">
                  <a:txBody>
                    <a:bodyPr/>
                    <a:lstStyle/>
                    <a:p>
                      <a:pPr algn="r"/>
                      <a:r>
                        <a:rPr lang="en-US" sz="1100"/>
                        <a:t>1.220</a:t>
                      </a:r>
                    </a:p>
                  </a:txBody>
                  <a:tcPr marL="16888" marR="16888" marT="8444" marB="8444">
                    <a:lnL>
                      <a:noFill/>
                    </a:lnL>
                    <a:lnR>
                      <a:noFill/>
                    </a:lnR>
                    <a:lnT>
                      <a:noFill/>
                    </a:lnT>
                    <a:lnB>
                      <a:noFill/>
                    </a:lnB>
                    <a:solidFill>
                      <a:srgbClr val="FFFFCC"/>
                    </a:solidFill>
                  </a:tcPr>
                </a:tc>
                <a:tc hMerge="1">
                  <a:txBody>
                    <a:bodyPr/>
                    <a:lstStyle/>
                    <a:p>
                      <a:endParaRPr lang="en-US"/>
                    </a:p>
                  </a:txBody>
                  <a:tcPr/>
                </a:tc>
              </a:tr>
              <a:tr h="249323">
                <a:tc>
                  <a:txBody>
                    <a:bodyPr/>
                    <a:lstStyle/>
                    <a:p>
                      <a:pPr algn="ctr"/>
                      <a:r>
                        <a:rPr lang="en-US" sz="1100" b="1"/>
                        <a:t>total</a:t>
                      </a:r>
                    </a:p>
                  </a:txBody>
                  <a:tcPr marL="16888" marR="16888" marT="8444" marB="8444" anchor="ctr">
                    <a:lnL>
                      <a:noFill/>
                    </a:lnL>
                    <a:lnR>
                      <a:noFill/>
                    </a:lnR>
                    <a:lnT>
                      <a:noFill/>
                    </a:lnT>
                    <a:lnB>
                      <a:noFill/>
                    </a:lnB>
                    <a:solidFill>
                      <a:srgbClr val="FFFFCC"/>
                    </a:solidFill>
                  </a:tcPr>
                </a:tc>
                <a:tc>
                  <a:txBody>
                    <a:bodyPr/>
                    <a:lstStyle/>
                    <a:p>
                      <a:pPr algn="r"/>
                      <a:r>
                        <a:rPr lang="en-US" sz="1100" b="1"/>
                        <a:t>439</a:t>
                      </a:r>
                    </a:p>
                  </a:txBody>
                  <a:tcPr marL="16888" marR="16888" marT="8444" marB="8444">
                    <a:lnL>
                      <a:noFill/>
                    </a:lnL>
                    <a:lnR>
                      <a:noFill/>
                    </a:lnR>
                    <a:lnT>
                      <a:noFill/>
                    </a:lnT>
                    <a:lnB>
                      <a:noFill/>
                    </a:lnB>
                    <a:solidFill>
                      <a:srgbClr val="FFFFCC"/>
                    </a:solidFill>
                  </a:tcPr>
                </a:tc>
                <a:tc gridSpan="2">
                  <a:txBody>
                    <a:bodyPr/>
                    <a:lstStyle/>
                    <a:p>
                      <a:pPr algn="r"/>
                      <a:r>
                        <a:rPr lang="en-US" sz="1100" b="1"/>
                        <a:t>372,100</a:t>
                      </a:r>
                    </a:p>
                  </a:txBody>
                  <a:tcPr marL="16888" marR="16888" marT="8444" marB="8444">
                    <a:lnL>
                      <a:noFill/>
                    </a:lnL>
                    <a:lnR>
                      <a:noFill/>
                    </a:lnR>
                    <a:lnT>
                      <a:noFill/>
                    </a:lnT>
                    <a:lnB>
                      <a:noFill/>
                    </a:lnB>
                    <a:solidFill>
                      <a:srgbClr val="FFFFCC"/>
                    </a:solidFill>
                  </a:tcPr>
                </a:tc>
                <a:tc hMerge="1">
                  <a:txBody>
                    <a:bodyPr/>
                    <a:lstStyle/>
                    <a:p>
                      <a:pPr algn="r"/>
                      <a:endParaRPr lang="en-US" sz="1100" b="1"/>
                    </a:p>
                  </a:txBody>
                  <a:tcPr marL="16888" marR="16888" marT="8444" marB="8444">
                    <a:lnL>
                      <a:noFill/>
                    </a:lnL>
                    <a:lnR>
                      <a:noFill/>
                    </a:lnR>
                    <a:lnT>
                      <a:noFill/>
                    </a:lnT>
                    <a:lnB>
                      <a:noFill/>
                    </a:lnB>
                    <a:solidFill>
                      <a:srgbClr val="FFFFCC"/>
                    </a:solidFill>
                  </a:tcPr>
                </a:tc>
                <a:tc>
                  <a:txBody>
                    <a:bodyPr/>
                    <a:lstStyle/>
                    <a:p>
                      <a:pPr algn="r"/>
                      <a:r>
                        <a:rPr lang="en-US" sz="1100" b="1" dirty="0"/>
                        <a:t>34</a:t>
                      </a:r>
                    </a:p>
                  </a:txBody>
                  <a:tcPr marL="16888" marR="16888" marT="8444" marB="8444">
                    <a:lnL>
                      <a:noFill/>
                    </a:lnL>
                    <a:lnR>
                      <a:noFill/>
                    </a:lnR>
                    <a:lnT>
                      <a:noFill/>
                    </a:lnT>
                    <a:lnB>
                      <a:noFill/>
                    </a:lnB>
                    <a:solidFill>
                      <a:srgbClr val="FFFFCC"/>
                    </a:solidFill>
                  </a:tcPr>
                </a:tc>
                <a:tc gridSpan="2">
                  <a:txBody>
                    <a:bodyPr/>
                    <a:lstStyle/>
                    <a:p>
                      <a:pPr algn="r"/>
                      <a:r>
                        <a:rPr lang="en-US" sz="1100" b="1" dirty="0"/>
                        <a:t>31,563</a:t>
                      </a:r>
                    </a:p>
                  </a:txBody>
                  <a:tcPr marL="16888" marR="16888" marT="8444" marB="8444">
                    <a:lnL>
                      <a:noFill/>
                    </a:lnL>
                    <a:lnR>
                      <a:noFill/>
                    </a:lnR>
                    <a:lnT>
                      <a:noFill/>
                    </a:lnT>
                    <a:lnB>
                      <a:noFill/>
                    </a:lnB>
                    <a:solidFill>
                      <a:srgbClr val="FFFFCC"/>
                    </a:solidFill>
                  </a:tcPr>
                </a:tc>
                <a:tc hMerge="1">
                  <a:txBody>
                    <a:bodyPr/>
                    <a:lstStyle/>
                    <a:p>
                      <a:endParaRPr lang="en-US"/>
                    </a:p>
                  </a:txBody>
                  <a:tcPr/>
                </a:tc>
              </a:tr>
            </a:tbl>
          </a:graphicData>
        </a:graphic>
      </p:graphicFrame>
      <p:sp>
        <p:nvSpPr>
          <p:cNvPr id="2" name="Title 1"/>
          <p:cNvSpPr>
            <a:spLocks noGrp="1"/>
          </p:cNvSpPr>
          <p:nvPr>
            <p:ph type="title"/>
          </p:nvPr>
        </p:nvSpPr>
        <p:spPr>
          <a:xfrm>
            <a:off x="685800" y="0"/>
            <a:ext cx="8153400" cy="1143000"/>
          </a:xfrm>
          <a:solidFill>
            <a:schemeClr val="bg1"/>
          </a:solidFill>
        </p:spPr>
        <p:txBody>
          <a:bodyPr/>
          <a:lstStyle/>
          <a:p>
            <a:pPr lvl="0"/>
            <a:r>
              <a:rPr lang="en-US" i="1" dirty="0" smtClean="0">
                <a:solidFill>
                  <a:srgbClr val="000099"/>
                </a:solidFill>
                <a:cs typeface="Times New Roman" pitchFamily="18" charset="0"/>
              </a:rPr>
              <a:t>Nuclear power – October 2008 </a:t>
            </a:r>
          </a:p>
        </p:txBody>
      </p:sp>
      <p:sp>
        <p:nvSpPr>
          <p:cNvPr id="10" name="Rectangle 9"/>
          <p:cNvSpPr/>
          <p:nvPr/>
        </p:nvSpPr>
        <p:spPr bwMode="auto">
          <a:xfrm>
            <a:off x="1752600" y="1576316"/>
            <a:ext cx="6019800" cy="7239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Symbol" pitchFamily="18" charset="2"/>
            </a:endParaRPr>
          </a:p>
        </p:txBody>
      </p:sp>
      <p:sp>
        <p:nvSpPr>
          <p:cNvPr id="1259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990000"/>
                </a:solidFill>
                <a:effectLst/>
                <a:latin typeface="Verdana" pitchFamily="34" charset="0"/>
                <a:cs typeface="Arial" pitchFamily="34" charset="0"/>
              </a:rPr>
              <a:t>The world total annual energy consumptions amount to 14 billion coal equivalent.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med">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dirty="0" err="1" smtClean="0"/>
              <a:t>Najaar</a:t>
            </a:r>
            <a:r>
              <a:rPr lang="en-US" dirty="0" smtClean="0"/>
              <a:t> 2009</a:t>
            </a:r>
            <a:endParaRPr lang="en-US" dirty="0"/>
          </a:p>
        </p:txBody>
      </p:sp>
      <p:sp>
        <p:nvSpPr>
          <p:cNvPr id="5" name="Slide Number Placeholder 4"/>
          <p:cNvSpPr>
            <a:spLocks noGrp="1"/>
          </p:cNvSpPr>
          <p:nvPr>
            <p:ph type="sldNum" sz="quarter" idx="12"/>
          </p:nvPr>
        </p:nvSpPr>
        <p:spPr/>
        <p:txBody>
          <a:bodyPr/>
          <a:lstStyle/>
          <a:p>
            <a:pPr>
              <a:defRPr/>
            </a:pPr>
            <a:fld id="{BD1381B4-A9F0-488E-8409-7C34053094B5}" type="slidenum">
              <a:rPr lang="en-US" smtClean="0"/>
              <a:pPr>
                <a:defRPr/>
              </a:pPr>
              <a:t>17</a:t>
            </a:fld>
            <a:endParaRPr lang="en-US">
              <a:latin typeface="Times" pitchFamily="18" charset="0"/>
            </a:endParaRPr>
          </a:p>
        </p:txBody>
      </p:sp>
      <p:sp>
        <p:nvSpPr>
          <p:cNvPr id="2" name="Title 1"/>
          <p:cNvSpPr>
            <a:spLocks noGrp="1"/>
          </p:cNvSpPr>
          <p:nvPr>
            <p:ph type="title"/>
          </p:nvPr>
        </p:nvSpPr>
        <p:spPr>
          <a:xfrm>
            <a:off x="685800" y="0"/>
            <a:ext cx="8153400" cy="1143000"/>
          </a:xfrm>
          <a:solidFill>
            <a:schemeClr val="bg1"/>
          </a:solidFill>
        </p:spPr>
        <p:txBody>
          <a:bodyPr/>
          <a:lstStyle/>
          <a:p>
            <a:pPr lvl="0"/>
            <a:r>
              <a:rPr lang="en-US" i="1" dirty="0" smtClean="0">
                <a:solidFill>
                  <a:srgbClr val="000099"/>
                </a:solidFill>
                <a:cs typeface="Times New Roman" pitchFamily="18" charset="0"/>
              </a:rPr>
              <a:t>Energy reserves – 2006 </a:t>
            </a:r>
          </a:p>
        </p:txBody>
      </p:sp>
      <p:graphicFrame>
        <p:nvGraphicFramePr>
          <p:cNvPr id="11" name="Table 10"/>
          <p:cNvGraphicFramePr>
            <a:graphicFrameLocks noGrp="1"/>
          </p:cNvGraphicFramePr>
          <p:nvPr/>
        </p:nvGraphicFramePr>
        <p:xfrm>
          <a:off x="2133600" y="2819401"/>
          <a:ext cx="5638800" cy="1225887"/>
        </p:xfrm>
        <a:graphic>
          <a:graphicData uri="http://schemas.openxmlformats.org/drawingml/2006/table">
            <a:tbl>
              <a:tblPr/>
              <a:tblGrid>
                <a:gridCol w="3491728"/>
                <a:gridCol w="2147072"/>
              </a:tblGrid>
              <a:tr h="180326">
                <a:tc>
                  <a:txBody>
                    <a:bodyPr/>
                    <a:lstStyle/>
                    <a:p>
                      <a:endParaRPr lang="en-US" sz="1100" dirty="0"/>
                    </a:p>
                  </a:txBody>
                  <a:tcPr marL="0" marR="0" marT="0" marB="0">
                    <a:lnL>
                      <a:noFill/>
                    </a:lnL>
                    <a:lnR>
                      <a:noFill/>
                    </a:lnR>
                    <a:lnT>
                      <a:noFill/>
                    </a:lnT>
                    <a:lnB>
                      <a:noFill/>
                    </a:lnB>
                  </a:tcPr>
                </a:tc>
                <a:tc>
                  <a:txBody>
                    <a:bodyPr/>
                    <a:lstStyle/>
                    <a:p>
                      <a:endParaRPr lang="en-US" sz="1100" dirty="0"/>
                    </a:p>
                  </a:txBody>
                  <a:tcPr marL="33408" marR="33408" marT="16704" marB="16704">
                    <a:lnL>
                      <a:noFill/>
                    </a:lnL>
                  </a:tcPr>
                </a:tc>
              </a:tr>
              <a:tr h="180326">
                <a:tc>
                  <a:txBody>
                    <a:bodyPr/>
                    <a:lstStyle/>
                    <a:p>
                      <a:pPr>
                        <a:buFont typeface="Arial"/>
                        <a:buChar char="•"/>
                      </a:pPr>
                      <a:r>
                        <a:rPr lang="en-US" sz="1100" dirty="0" smtClean="0"/>
                        <a:t> Natural </a:t>
                      </a:r>
                      <a:r>
                        <a:rPr lang="en-US" sz="1100" dirty="0"/>
                        <a:t>gas </a:t>
                      </a:r>
                    </a:p>
                  </a:txBody>
                  <a:tcPr marL="33408" marR="33408" marT="16704" marB="16704" anchor="ctr">
                    <a:lnL>
                      <a:noFill/>
                    </a:lnL>
                    <a:lnR>
                      <a:noFill/>
                    </a:lnR>
                    <a:lnT>
                      <a:noFill/>
                    </a:lnT>
                    <a:lnB>
                      <a:noFill/>
                    </a:lnB>
                  </a:tcPr>
                </a:tc>
                <a:tc>
                  <a:txBody>
                    <a:bodyPr/>
                    <a:lstStyle/>
                    <a:p>
                      <a:pPr algn="l"/>
                      <a:r>
                        <a:rPr lang="en-US" sz="1100"/>
                        <a:t>235 billion t coal equivalent</a:t>
                      </a:r>
                    </a:p>
                  </a:txBody>
                  <a:tcPr marL="33408" marR="33408" marT="16704" marB="16704" anchor="ctr">
                    <a:lnL>
                      <a:noFill/>
                    </a:lnL>
                    <a:lnR>
                      <a:noFill/>
                    </a:lnR>
                    <a:lnB>
                      <a:noFill/>
                    </a:lnB>
                  </a:tcPr>
                </a:tc>
              </a:tr>
              <a:tr h="180326">
                <a:tc>
                  <a:txBody>
                    <a:bodyPr/>
                    <a:lstStyle/>
                    <a:p>
                      <a:pPr>
                        <a:buFont typeface="Arial"/>
                        <a:buChar char="•"/>
                      </a:pPr>
                      <a:r>
                        <a:rPr lang="en-US" sz="1100" dirty="0" smtClean="0"/>
                        <a:t> Mineral </a:t>
                      </a:r>
                      <a:r>
                        <a:rPr lang="en-US" sz="1100" dirty="0"/>
                        <a:t>oil/</a:t>
                      </a:r>
                      <a:r>
                        <a:rPr lang="en-US" sz="1100" dirty="0" err="1"/>
                        <a:t>shales</a:t>
                      </a:r>
                      <a:r>
                        <a:rPr lang="en-US" sz="1100" dirty="0"/>
                        <a:t>/liquid gas</a:t>
                      </a:r>
                    </a:p>
                  </a:txBody>
                  <a:tcPr marL="33408" marR="33408" marT="16704" marB="16704" anchor="ctr">
                    <a:lnL>
                      <a:noFill/>
                    </a:lnL>
                    <a:lnR>
                      <a:noFill/>
                    </a:lnR>
                    <a:lnT>
                      <a:noFill/>
                    </a:lnT>
                    <a:lnB>
                      <a:noFill/>
                    </a:lnB>
                  </a:tcPr>
                </a:tc>
                <a:tc>
                  <a:txBody>
                    <a:bodyPr/>
                    <a:lstStyle/>
                    <a:p>
                      <a:pPr algn="l"/>
                      <a:r>
                        <a:rPr lang="en-US" sz="1100"/>
                        <a:t>232 billion t coal equivalent</a:t>
                      </a:r>
                    </a:p>
                  </a:txBody>
                  <a:tcPr marL="33408" marR="33408" marT="16704" marB="16704" anchor="ctr">
                    <a:lnL>
                      <a:noFill/>
                    </a:lnL>
                    <a:lnR>
                      <a:noFill/>
                    </a:lnR>
                    <a:lnT>
                      <a:noFill/>
                    </a:lnT>
                    <a:lnB>
                      <a:noFill/>
                    </a:lnB>
                  </a:tcPr>
                </a:tc>
              </a:tr>
              <a:tr h="180326">
                <a:tc>
                  <a:txBody>
                    <a:bodyPr/>
                    <a:lstStyle/>
                    <a:p>
                      <a:pPr>
                        <a:buFont typeface="Arial"/>
                        <a:buChar char="•"/>
                      </a:pPr>
                      <a:r>
                        <a:rPr lang="en-US" sz="1100" dirty="0" smtClean="0"/>
                        <a:t> Natural </a:t>
                      </a:r>
                      <a:r>
                        <a:rPr lang="en-US" sz="1100" dirty="0"/>
                        <a:t>uranium</a:t>
                      </a:r>
                    </a:p>
                  </a:txBody>
                  <a:tcPr marL="33408" marR="33408" marT="16704" marB="16704" anchor="ctr">
                    <a:lnL>
                      <a:noFill/>
                    </a:lnL>
                    <a:lnR>
                      <a:noFill/>
                    </a:lnR>
                    <a:lnT>
                      <a:noFill/>
                    </a:lnT>
                    <a:lnB>
                      <a:noFill/>
                    </a:lnB>
                  </a:tcPr>
                </a:tc>
                <a:tc>
                  <a:txBody>
                    <a:bodyPr/>
                    <a:lstStyle/>
                    <a:p>
                      <a:pPr algn="l"/>
                      <a:r>
                        <a:rPr lang="en-US" sz="1100"/>
                        <a:t>27 billion t coal equivalent</a:t>
                      </a:r>
                    </a:p>
                  </a:txBody>
                  <a:tcPr marL="33408" marR="33408" marT="16704" marB="16704" anchor="ctr">
                    <a:lnL>
                      <a:noFill/>
                    </a:lnL>
                    <a:lnR>
                      <a:noFill/>
                    </a:lnR>
                    <a:lnT>
                      <a:noFill/>
                    </a:lnT>
                    <a:lnB>
                      <a:noFill/>
                    </a:lnB>
                  </a:tcPr>
                </a:tc>
              </a:tr>
              <a:tr h="421695">
                <a:tc>
                  <a:txBody>
                    <a:bodyPr/>
                    <a:lstStyle/>
                    <a:p>
                      <a:pPr>
                        <a:buFont typeface="Arial"/>
                        <a:buChar char="•"/>
                      </a:pPr>
                      <a:r>
                        <a:rPr lang="en-US" sz="1100" dirty="0" smtClean="0"/>
                        <a:t> Coal </a:t>
                      </a:r>
                      <a:r>
                        <a:rPr lang="en-US" sz="1100" dirty="0"/>
                        <a:t>(all forms)</a:t>
                      </a:r>
                    </a:p>
                  </a:txBody>
                  <a:tcPr marL="33408" marR="33408" marT="16704" marB="16704" anchor="ctr">
                    <a:lnL>
                      <a:noFill/>
                    </a:lnL>
                    <a:lnR>
                      <a:noFill/>
                    </a:lnR>
                    <a:lnT>
                      <a:noFill/>
                    </a:lnT>
                    <a:lnB>
                      <a:noFill/>
                    </a:lnB>
                  </a:tcPr>
                </a:tc>
                <a:tc>
                  <a:txBody>
                    <a:bodyPr/>
                    <a:lstStyle/>
                    <a:p>
                      <a:r>
                        <a:rPr lang="en-US" sz="1100" dirty="0"/>
                        <a:t>726 billion t coal equivalent</a:t>
                      </a:r>
                      <a:r>
                        <a:rPr lang="en-US" sz="1100" dirty="0" smtClean="0"/>
                        <a:t>.</a:t>
                      </a:r>
                      <a:endParaRPr lang="en-US" sz="1100" dirty="0"/>
                    </a:p>
                  </a:txBody>
                  <a:tcPr marL="33408" marR="33408" marT="16704" marB="16704" anchor="ctr">
                    <a:lnL>
                      <a:noFill/>
                    </a:lnL>
                    <a:lnR>
                      <a:noFill/>
                    </a:lnR>
                    <a:lnT>
                      <a:noFill/>
                    </a:lnT>
                    <a:lnB>
                      <a:noFill/>
                    </a:lnB>
                  </a:tcPr>
                </a:tc>
              </a:tr>
            </a:tbl>
          </a:graphicData>
        </a:graphic>
      </p:graphicFrame>
      <p:sp>
        <p:nvSpPr>
          <p:cNvPr id="125954" name="Rectangle 2"/>
          <p:cNvSpPr>
            <a:spLocks noChangeArrowheads="1"/>
          </p:cNvSpPr>
          <p:nvPr/>
        </p:nvSpPr>
        <p:spPr bwMode="auto">
          <a:xfrm>
            <a:off x="2133600" y="4953000"/>
            <a:ext cx="5334000" cy="261610"/>
          </a:xfrm>
          <a:prstGeom prst="rect">
            <a:avLst/>
          </a:prstGeom>
          <a:solidFill>
            <a:srgbClr val="FEFCA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mn-lt"/>
                <a:cs typeface="Arial" pitchFamily="34" charset="0"/>
              </a:rPr>
              <a:t>The world total annual energy consumptions amount to 14 billion coal equivalent. </a:t>
            </a:r>
            <a:endParaRPr kumimoji="0" lang="en-US" sz="3600" b="0" i="0" u="none" strike="noStrike" cap="none" normalizeH="0" baseline="0" dirty="0" smtClean="0">
              <a:ln>
                <a:noFill/>
              </a:ln>
              <a:effectLst/>
              <a:latin typeface="+mn-lt"/>
              <a:cs typeface="Arial" pitchFamily="34" charset="0"/>
            </a:endParaRPr>
          </a:p>
        </p:txBody>
      </p:sp>
      <p:sp>
        <p:nvSpPr>
          <p:cNvPr id="10" name="Rectangle 9"/>
          <p:cNvSpPr/>
          <p:nvPr/>
        </p:nvSpPr>
        <p:spPr bwMode="auto">
          <a:xfrm>
            <a:off x="1981200" y="2314575"/>
            <a:ext cx="6019800" cy="7239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Symbol" pitchFamily="18" charset="2"/>
            </a:endParaRPr>
          </a:p>
        </p:txBody>
      </p:sp>
      <p:pic>
        <p:nvPicPr>
          <p:cNvPr id="163842" name="Picture 2" descr="C:\Users\jo\Desktop\new-banner1.jpg"/>
          <p:cNvPicPr>
            <a:picLocks noChangeAspect="1" noChangeArrowheads="1"/>
          </p:cNvPicPr>
          <p:nvPr/>
        </p:nvPicPr>
        <p:blipFill>
          <a:blip r:embed="rId3" cstate="print"/>
          <a:srcRect/>
          <a:stretch>
            <a:fillRect/>
          </a:stretch>
        </p:blipFill>
        <p:spPr bwMode="auto">
          <a:xfrm>
            <a:off x="533400" y="1943100"/>
            <a:ext cx="1257300" cy="1828800"/>
          </a:xfrm>
          <a:prstGeom prst="rect">
            <a:avLst/>
          </a:prstGeom>
          <a:noFill/>
        </p:spPr>
      </p:pic>
      <p:pic>
        <p:nvPicPr>
          <p:cNvPr id="163843" name="Picture 3" descr="C:\Users\jo\Desktop\ENS-banner-2.jpg"/>
          <p:cNvPicPr>
            <a:picLocks noChangeAspect="1" noChangeArrowheads="1"/>
          </p:cNvPicPr>
          <p:nvPr/>
        </p:nvPicPr>
        <p:blipFill>
          <a:blip r:embed="rId4" cstate="print"/>
          <a:srcRect/>
          <a:stretch>
            <a:fillRect/>
          </a:stretch>
        </p:blipFill>
        <p:spPr bwMode="auto">
          <a:xfrm>
            <a:off x="1781175" y="1943100"/>
            <a:ext cx="6115050" cy="800100"/>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dirty="0" err="1" smtClean="0"/>
              <a:t>Najaar</a:t>
            </a:r>
            <a:r>
              <a:rPr lang="en-US" dirty="0" smtClean="0"/>
              <a:t> 2009</a:t>
            </a:r>
            <a:endParaRPr lang="en-US" dirty="0"/>
          </a:p>
        </p:txBody>
      </p:sp>
      <p:sp>
        <p:nvSpPr>
          <p:cNvPr id="5" name="Slide Number Placeholder 4"/>
          <p:cNvSpPr>
            <a:spLocks noGrp="1"/>
          </p:cNvSpPr>
          <p:nvPr>
            <p:ph type="sldNum" sz="quarter" idx="12"/>
          </p:nvPr>
        </p:nvSpPr>
        <p:spPr/>
        <p:txBody>
          <a:bodyPr/>
          <a:lstStyle/>
          <a:p>
            <a:pPr>
              <a:defRPr/>
            </a:pPr>
            <a:fld id="{BD1381B4-A9F0-488E-8409-7C34053094B5}" type="slidenum">
              <a:rPr lang="en-US" smtClean="0"/>
              <a:pPr>
                <a:defRPr/>
              </a:pPr>
              <a:t>18</a:t>
            </a:fld>
            <a:endParaRPr lang="en-US">
              <a:latin typeface="Times" pitchFamily="18" charset="0"/>
            </a:endParaRPr>
          </a:p>
        </p:txBody>
      </p:sp>
      <p:sp>
        <p:nvSpPr>
          <p:cNvPr id="2" name="Title 1"/>
          <p:cNvSpPr>
            <a:spLocks noGrp="1"/>
          </p:cNvSpPr>
          <p:nvPr>
            <p:ph type="title"/>
          </p:nvPr>
        </p:nvSpPr>
        <p:spPr>
          <a:xfrm>
            <a:off x="5486400" y="0"/>
            <a:ext cx="3657600" cy="1371600"/>
          </a:xfrm>
          <a:solidFill>
            <a:schemeClr val="bg1"/>
          </a:solidFill>
        </p:spPr>
        <p:txBody>
          <a:bodyPr/>
          <a:lstStyle/>
          <a:p>
            <a:pPr lvl="0"/>
            <a:r>
              <a:rPr lang="en-US" i="1" dirty="0" smtClean="0">
                <a:solidFill>
                  <a:srgbClr val="000099"/>
                </a:solidFill>
                <a:cs typeface="Times New Roman" pitchFamily="18" charset="0"/>
              </a:rPr>
              <a:t>Nuclear installations in The Netherlands</a:t>
            </a:r>
          </a:p>
        </p:txBody>
      </p:sp>
      <p:pic>
        <p:nvPicPr>
          <p:cNvPr id="161794" name="Picture 2" descr="C:\Users\jo\Desktop\nl_faci6.gif"/>
          <p:cNvPicPr>
            <a:picLocks noChangeAspect="1" noChangeArrowheads="1"/>
          </p:cNvPicPr>
          <p:nvPr/>
        </p:nvPicPr>
        <p:blipFill>
          <a:blip r:embed="rId3" cstate="print"/>
          <a:srcRect/>
          <a:stretch>
            <a:fillRect/>
          </a:stretch>
        </p:blipFill>
        <p:spPr bwMode="auto">
          <a:xfrm>
            <a:off x="0" y="190500"/>
            <a:ext cx="5715000" cy="6667500"/>
          </a:xfrm>
          <a:prstGeom prst="rect">
            <a:avLst/>
          </a:prstGeom>
          <a:solidFill>
            <a:schemeClr val="bg1"/>
          </a:solidFill>
        </p:spPr>
      </p:pic>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r>
              <a:rPr lang="en-US"/>
              <a:t>Najaar 2009</a:t>
            </a:r>
          </a:p>
        </p:txBody>
      </p:sp>
      <p:sp>
        <p:nvSpPr>
          <p:cNvPr id="7" name="Footer Placeholder 3"/>
          <p:cNvSpPr>
            <a:spLocks noGrp="1"/>
          </p:cNvSpPr>
          <p:nvPr>
            <p:ph type="ftr" sz="quarter" idx="11"/>
          </p:nvPr>
        </p:nvSpPr>
        <p:spPr/>
        <p:txBody>
          <a:bodyPr/>
          <a:lstStyle/>
          <a:p>
            <a:pPr>
              <a:defRPr/>
            </a:pPr>
            <a:r>
              <a:rPr lang="en-US"/>
              <a:t>Jo van den Brand</a:t>
            </a:r>
          </a:p>
        </p:txBody>
      </p:sp>
      <p:sp>
        <p:nvSpPr>
          <p:cNvPr id="4101" name="Text Box 2"/>
          <p:cNvSpPr txBox="1">
            <a:spLocks noChangeArrowheads="1"/>
          </p:cNvSpPr>
          <p:nvPr/>
        </p:nvSpPr>
        <p:spPr bwMode="auto">
          <a:xfrm>
            <a:off x="3810000" y="228600"/>
            <a:ext cx="1535113" cy="579438"/>
          </a:xfrm>
          <a:prstGeom prst="rect">
            <a:avLst/>
          </a:prstGeom>
          <a:noFill/>
          <a:ln w="9525">
            <a:noFill/>
            <a:miter lim="800000"/>
            <a:headEnd/>
            <a:tailEnd/>
          </a:ln>
        </p:spPr>
        <p:txBody>
          <a:bodyPr wrap="none">
            <a:spAutoFit/>
          </a:bodyPr>
          <a:lstStyle/>
          <a:p>
            <a:pPr algn="ctr"/>
            <a:r>
              <a:rPr lang="en-US" sz="3200" b="1" i="1" dirty="0" err="1">
                <a:solidFill>
                  <a:srgbClr val="000099"/>
                </a:solidFill>
                <a:latin typeface="Arial Rounded MT Bold" pitchFamily="34" charset="0"/>
              </a:rPr>
              <a:t>Inhoud</a:t>
            </a:r>
            <a:endParaRPr lang="en-US" sz="2400" b="1" i="1" dirty="0">
              <a:solidFill>
                <a:srgbClr val="CC0000"/>
              </a:solidFill>
              <a:latin typeface="Arial Rounded MT Bold" pitchFamily="34" charset="0"/>
            </a:endParaRPr>
          </a:p>
        </p:txBody>
      </p:sp>
      <p:sp>
        <p:nvSpPr>
          <p:cNvPr id="4102" name="Rectangle 2"/>
          <p:cNvSpPr>
            <a:spLocks noChangeArrowheads="1"/>
          </p:cNvSpPr>
          <p:nvPr/>
        </p:nvSpPr>
        <p:spPr bwMode="auto">
          <a:xfrm>
            <a:off x="0" y="5715000"/>
            <a:ext cx="7848600" cy="1143000"/>
          </a:xfrm>
          <a:prstGeom prst="rect">
            <a:avLst/>
          </a:prstGeom>
          <a:solidFill>
            <a:srgbClr val="FFFFFF"/>
          </a:solidFill>
          <a:ln w="9525">
            <a:noFill/>
            <a:miter lim="800000"/>
            <a:headEnd/>
            <a:tailEnd/>
          </a:ln>
        </p:spPr>
        <p:txBody>
          <a:bodyPr wrap="none" anchor="ctr"/>
          <a:lstStyle/>
          <a:p>
            <a:endParaRPr lang="nl-NL"/>
          </a:p>
        </p:txBody>
      </p:sp>
      <p:sp>
        <p:nvSpPr>
          <p:cNvPr id="11270" name="Rectangle 3"/>
          <p:cNvSpPr>
            <a:spLocks noChangeArrowheads="1"/>
          </p:cNvSpPr>
          <p:nvPr/>
        </p:nvSpPr>
        <p:spPr bwMode="auto">
          <a:xfrm>
            <a:off x="0" y="1143000"/>
            <a:ext cx="9144000" cy="5715000"/>
          </a:xfrm>
          <a:prstGeom prst="rect">
            <a:avLst/>
          </a:prstGeom>
          <a:solidFill>
            <a:srgbClr val="FFFFCC"/>
          </a:solidFill>
          <a:ln w="19050">
            <a:noFill/>
            <a:miter lim="800000"/>
            <a:headEnd/>
            <a:tailEnd/>
          </a:ln>
        </p:spPr>
        <p:txBody>
          <a:bodyPr/>
          <a:lstStyle/>
          <a:p>
            <a:pPr marL="342900" indent="-342900">
              <a:spcBef>
                <a:spcPct val="20000"/>
              </a:spcBef>
              <a:buFontTx/>
              <a:buChar char="•"/>
              <a:defRPr/>
            </a:pPr>
            <a:r>
              <a:rPr lang="en-US" sz="2000" b="1" dirty="0" smtClean="0">
                <a:latin typeface="Arial" charset="0"/>
              </a:rPr>
              <a:t>Jo van den Brand</a:t>
            </a:r>
          </a:p>
          <a:p>
            <a:pPr marL="800100" lvl="1" indent="-342900">
              <a:spcBef>
                <a:spcPct val="20000"/>
              </a:spcBef>
              <a:buFontTx/>
              <a:buChar char="•"/>
              <a:defRPr/>
            </a:pPr>
            <a:r>
              <a:rPr lang="en-US" b="1" dirty="0" smtClean="0">
                <a:solidFill>
                  <a:srgbClr val="006600"/>
                </a:solidFill>
                <a:latin typeface="Arial" charset="0"/>
              </a:rPr>
              <a:t>Email:</a:t>
            </a:r>
            <a:r>
              <a:rPr lang="en-US" sz="2000" b="1" dirty="0" smtClean="0">
                <a:latin typeface="Arial" charset="0"/>
              </a:rPr>
              <a:t> </a:t>
            </a:r>
            <a:r>
              <a:rPr lang="en-US" b="1" dirty="0" smtClean="0">
                <a:solidFill>
                  <a:srgbClr val="006600"/>
                </a:solidFill>
                <a:latin typeface="Arial" charset="0"/>
                <a:hlinkClick r:id="rId3"/>
              </a:rPr>
              <a:t>jo@nikhef.nl</a:t>
            </a:r>
            <a:r>
              <a:rPr lang="en-US" b="1" dirty="0" smtClean="0">
                <a:solidFill>
                  <a:srgbClr val="006600"/>
                </a:solidFill>
                <a:latin typeface="Arial" charset="0"/>
              </a:rPr>
              <a:t>  URL: </a:t>
            </a:r>
            <a:r>
              <a:rPr lang="en-US" b="1" dirty="0" smtClean="0">
                <a:solidFill>
                  <a:srgbClr val="006600"/>
                </a:solidFill>
                <a:latin typeface="Arial" charset="0"/>
                <a:hlinkClick r:id="rId4"/>
              </a:rPr>
              <a:t>www.nikhef.nl/~jo</a:t>
            </a:r>
            <a:r>
              <a:rPr lang="en-US" b="1" dirty="0" smtClean="0">
                <a:solidFill>
                  <a:srgbClr val="006600"/>
                </a:solidFill>
                <a:latin typeface="Arial" charset="0"/>
              </a:rPr>
              <a:t> </a:t>
            </a:r>
          </a:p>
          <a:p>
            <a:pPr marL="800100" lvl="1" indent="-342900">
              <a:spcBef>
                <a:spcPct val="20000"/>
              </a:spcBef>
              <a:buFontTx/>
              <a:buChar char="•"/>
              <a:defRPr/>
            </a:pPr>
            <a:r>
              <a:rPr lang="en-US" b="1" dirty="0" smtClean="0">
                <a:solidFill>
                  <a:srgbClr val="006600"/>
                </a:solidFill>
                <a:latin typeface="Arial" charset="0"/>
              </a:rPr>
              <a:t>0620 539 484 / 020 598 7900, </a:t>
            </a:r>
            <a:r>
              <a:rPr lang="en-US" b="1" dirty="0" err="1" smtClean="0">
                <a:solidFill>
                  <a:srgbClr val="006600"/>
                </a:solidFill>
                <a:latin typeface="Arial" charset="0"/>
              </a:rPr>
              <a:t>Kamer</a:t>
            </a:r>
            <a:r>
              <a:rPr lang="en-US" b="1" dirty="0" smtClean="0">
                <a:solidFill>
                  <a:srgbClr val="006600"/>
                </a:solidFill>
                <a:latin typeface="Arial" charset="0"/>
              </a:rPr>
              <a:t> T2.69</a:t>
            </a:r>
          </a:p>
          <a:p>
            <a:pPr marL="342900" indent="-342900">
              <a:spcBef>
                <a:spcPct val="20000"/>
              </a:spcBef>
              <a:buFontTx/>
              <a:buChar char="•"/>
              <a:defRPr/>
            </a:pPr>
            <a:r>
              <a:rPr lang="en-US" sz="2000" b="1" dirty="0" smtClean="0">
                <a:latin typeface="Arial" charset="0"/>
              </a:rPr>
              <a:t>Book</a:t>
            </a:r>
            <a:endParaRPr lang="en-US" sz="2000" b="1" dirty="0">
              <a:latin typeface="Arial" charset="0"/>
            </a:endParaRPr>
          </a:p>
          <a:p>
            <a:pPr marL="742950" lvl="1" indent="-285750">
              <a:spcBef>
                <a:spcPct val="20000"/>
              </a:spcBef>
              <a:buFontTx/>
              <a:buChar char="•"/>
              <a:defRPr/>
            </a:pPr>
            <a:r>
              <a:rPr lang="en-US" b="1" dirty="0" smtClean="0">
                <a:solidFill>
                  <a:srgbClr val="006600"/>
                </a:solidFill>
                <a:latin typeface="Arial" charset="0"/>
              </a:rPr>
              <a:t>Elmer E. Lewis, Fundamentals of Nuclear Reactor Physics</a:t>
            </a:r>
            <a:endParaRPr lang="en-US" b="1" dirty="0">
              <a:solidFill>
                <a:srgbClr val="006600"/>
              </a:solidFill>
              <a:latin typeface="Arial" charset="0"/>
            </a:endParaRPr>
          </a:p>
          <a:p>
            <a:pPr marL="1257300" lvl="2" indent="-342900">
              <a:spcBef>
                <a:spcPct val="20000"/>
              </a:spcBef>
              <a:buFontTx/>
              <a:buChar char="•"/>
              <a:defRPr/>
            </a:pPr>
            <a:r>
              <a:rPr lang="en-US" sz="1200" dirty="0" smtClean="0">
                <a:latin typeface="Arial" charset="0"/>
              </a:rPr>
              <a:t>Week 1 Nuclear reactions, neutron interactions</a:t>
            </a:r>
          </a:p>
          <a:p>
            <a:pPr marL="1257300" lvl="2" indent="-342900">
              <a:spcBef>
                <a:spcPct val="20000"/>
              </a:spcBef>
              <a:buFontTx/>
              <a:buChar char="•"/>
              <a:defRPr/>
            </a:pPr>
            <a:r>
              <a:rPr lang="en-US" sz="1200" dirty="0" smtClean="0">
                <a:latin typeface="Arial" charset="0"/>
              </a:rPr>
              <a:t>Week 2 Neutron distributions in energy</a:t>
            </a:r>
          </a:p>
          <a:p>
            <a:pPr marL="1257300" lvl="2" indent="-342900">
              <a:spcBef>
                <a:spcPct val="20000"/>
              </a:spcBef>
              <a:buFontTx/>
              <a:buChar char="•"/>
              <a:defRPr/>
            </a:pPr>
            <a:r>
              <a:rPr lang="en-US" sz="1200" dirty="0" smtClean="0">
                <a:latin typeface="Arial" charset="0"/>
              </a:rPr>
              <a:t>Week 3 Reactor core</a:t>
            </a:r>
          </a:p>
          <a:p>
            <a:pPr marL="1257300" lvl="2" indent="-342900">
              <a:spcBef>
                <a:spcPct val="20000"/>
              </a:spcBef>
              <a:buFontTx/>
              <a:buChar char="•"/>
              <a:defRPr/>
            </a:pPr>
            <a:r>
              <a:rPr lang="en-US" sz="1200" dirty="0" smtClean="0">
                <a:latin typeface="Arial" charset="0"/>
              </a:rPr>
              <a:t>Week 4 Reactor kinetics</a:t>
            </a:r>
          </a:p>
          <a:p>
            <a:pPr marL="1257300" lvl="2" indent="-342900">
              <a:spcBef>
                <a:spcPct val="20000"/>
              </a:spcBef>
              <a:buFontTx/>
              <a:buChar char="•"/>
              <a:defRPr/>
            </a:pPr>
            <a:r>
              <a:rPr lang="en-US" sz="1200" dirty="0" smtClean="0">
                <a:latin typeface="Arial" charset="0"/>
              </a:rPr>
              <a:t>Week 5 Neutron diffusion, distribution in reactors</a:t>
            </a:r>
          </a:p>
          <a:p>
            <a:pPr marL="1257300" lvl="2" indent="-342900">
              <a:spcBef>
                <a:spcPct val="20000"/>
              </a:spcBef>
              <a:buFontTx/>
              <a:buChar char="•"/>
              <a:defRPr/>
            </a:pPr>
            <a:r>
              <a:rPr lang="en-US" sz="1200" dirty="0" smtClean="0">
                <a:latin typeface="Arial" charset="0"/>
              </a:rPr>
              <a:t>Week </a:t>
            </a:r>
            <a:r>
              <a:rPr lang="en-US" sz="1200" smtClean="0">
                <a:latin typeface="Arial" charset="0"/>
              </a:rPr>
              <a:t>6 Impact, risks, etc.</a:t>
            </a:r>
            <a:endParaRPr lang="en-US" sz="1200" dirty="0" smtClean="0">
              <a:latin typeface="Arial" charset="0"/>
            </a:endParaRPr>
          </a:p>
          <a:p>
            <a:pPr marL="1257300" lvl="2" indent="-342900">
              <a:spcBef>
                <a:spcPct val="20000"/>
              </a:spcBef>
              <a:buFontTx/>
              <a:buChar char="•"/>
              <a:defRPr/>
            </a:pPr>
            <a:r>
              <a:rPr lang="en-US" sz="1200" dirty="0" smtClean="0">
                <a:latin typeface="Arial" charset="0"/>
              </a:rPr>
              <a:t>Week 7 Reactivity feedback, long-term core behavior</a:t>
            </a:r>
          </a:p>
          <a:p>
            <a:pPr marL="800100" lvl="1" indent="-342900">
              <a:spcBef>
                <a:spcPct val="20000"/>
              </a:spcBef>
              <a:buFontTx/>
              <a:buChar char="•"/>
              <a:defRPr/>
            </a:pPr>
            <a:r>
              <a:rPr lang="en-US" b="1" dirty="0" smtClean="0">
                <a:solidFill>
                  <a:srgbClr val="006600"/>
                </a:solidFill>
                <a:latin typeface="Arial" charset="0"/>
              </a:rPr>
              <a:t>Website: </a:t>
            </a:r>
            <a:r>
              <a:rPr lang="en-US" b="1" dirty="0" smtClean="0">
                <a:solidFill>
                  <a:srgbClr val="006600"/>
                </a:solidFill>
                <a:latin typeface="Arial" charset="0"/>
                <a:hlinkClick r:id="rId5"/>
              </a:rPr>
              <a:t>www.nikhef.nl/~jo/ne</a:t>
            </a:r>
            <a:r>
              <a:rPr lang="en-US" b="1" dirty="0" smtClean="0">
                <a:solidFill>
                  <a:srgbClr val="006600"/>
                </a:solidFill>
                <a:latin typeface="Arial" charset="0"/>
              </a:rPr>
              <a:t> </a:t>
            </a:r>
          </a:p>
          <a:p>
            <a:pPr marL="342900" indent="-342900">
              <a:spcBef>
                <a:spcPct val="20000"/>
              </a:spcBef>
              <a:buFontTx/>
              <a:buChar char="•"/>
              <a:defRPr/>
            </a:pPr>
            <a:r>
              <a:rPr lang="en-US" sz="2000" b="1" dirty="0" err="1" smtClean="0">
                <a:latin typeface="Arial" charset="0"/>
              </a:rPr>
              <a:t>Werkcollege</a:t>
            </a:r>
            <a:endParaRPr lang="en-US" sz="2000" b="1" dirty="0">
              <a:latin typeface="Arial" charset="0"/>
            </a:endParaRPr>
          </a:p>
          <a:p>
            <a:pPr marL="742950" lvl="1" indent="-285750">
              <a:spcBef>
                <a:spcPct val="20000"/>
              </a:spcBef>
              <a:buFontTx/>
              <a:buChar char="•"/>
              <a:defRPr/>
            </a:pPr>
            <a:r>
              <a:rPr lang="en-US" b="1" dirty="0" err="1" smtClean="0">
                <a:solidFill>
                  <a:srgbClr val="006600"/>
                </a:solidFill>
                <a:latin typeface="Arial" charset="0"/>
              </a:rPr>
              <a:t>Woensdag</a:t>
            </a:r>
            <a:r>
              <a:rPr lang="en-US" b="1" dirty="0" smtClean="0">
                <a:solidFill>
                  <a:srgbClr val="006600"/>
                </a:solidFill>
                <a:latin typeface="Arial" charset="0"/>
              </a:rPr>
              <a:t>, Mark </a:t>
            </a:r>
            <a:r>
              <a:rPr lang="en-US" b="1" dirty="0" err="1" smtClean="0">
                <a:solidFill>
                  <a:srgbClr val="006600"/>
                </a:solidFill>
                <a:latin typeface="Arial" charset="0"/>
              </a:rPr>
              <a:t>Beker</a:t>
            </a:r>
            <a:r>
              <a:rPr lang="en-US" b="1" dirty="0" smtClean="0">
                <a:solidFill>
                  <a:srgbClr val="006600"/>
                </a:solidFill>
                <a:latin typeface="Arial" charset="0"/>
              </a:rPr>
              <a:t> (mbeker@nikhef.nl)</a:t>
            </a:r>
          </a:p>
          <a:p>
            <a:pPr marL="285750" indent="-285750">
              <a:spcBef>
                <a:spcPct val="20000"/>
              </a:spcBef>
              <a:buFontTx/>
              <a:buChar char="•"/>
              <a:defRPr/>
            </a:pPr>
            <a:r>
              <a:rPr lang="en-US" sz="2000" b="1" dirty="0" err="1" smtClean="0">
                <a:latin typeface="Arial" charset="0"/>
              </a:rPr>
              <a:t>Tentamen</a:t>
            </a:r>
            <a:r>
              <a:rPr lang="en-US" sz="2000" b="1" dirty="0" smtClean="0">
                <a:latin typeface="Arial" charset="0"/>
              </a:rPr>
              <a:t> </a:t>
            </a:r>
          </a:p>
          <a:p>
            <a:pPr marL="742950" lvl="1" indent="-285750">
              <a:spcBef>
                <a:spcPct val="20000"/>
              </a:spcBef>
              <a:buFontTx/>
              <a:buChar char="•"/>
              <a:defRPr/>
            </a:pPr>
            <a:r>
              <a:rPr lang="en-US" b="1" dirty="0" smtClean="0">
                <a:solidFill>
                  <a:srgbClr val="006600"/>
                </a:solidFill>
                <a:latin typeface="Arial" charset="0"/>
              </a:rPr>
              <a:t>23 </a:t>
            </a:r>
            <a:r>
              <a:rPr lang="en-US" b="1" dirty="0" err="1" smtClean="0">
                <a:solidFill>
                  <a:srgbClr val="006600"/>
                </a:solidFill>
                <a:latin typeface="Arial" charset="0"/>
              </a:rPr>
              <a:t>mei</a:t>
            </a:r>
            <a:r>
              <a:rPr lang="en-US" b="1" dirty="0" smtClean="0">
                <a:solidFill>
                  <a:srgbClr val="006600"/>
                </a:solidFill>
                <a:latin typeface="Arial" charset="0"/>
              </a:rPr>
              <a:t> 2011, 8:45 – 10:45 in HG-10A05, 2 </a:t>
            </a:r>
            <a:r>
              <a:rPr lang="en-US" b="1" dirty="0" err="1" smtClean="0">
                <a:solidFill>
                  <a:srgbClr val="006600"/>
                </a:solidFill>
                <a:latin typeface="Arial" charset="0"/>
              </a:rPr>
              <a:t>uur</a:t>
            </a:r>
            <a:endParaRPr lang="en-US" b="1" dirty="0" smtClean="0">
              <a:solidFill>
                <a:srgbClr val="006600"/>
              </a:solidFill>
              <a:latin typeface="Arial" charset="0"/>
            </a:endParaRPr>
          </a:p>
          <a:p>
            <a:pPr marL="742950" lvl="1" indent="-285750">
              <a:spcBef>
                <a:spcPct val="20000"/>
              </a:spcBef>
              <a:buFontTx/>
              <a:buChar char="•"/>
              <a:defRPr/>
            </a:pPr>
            <a:r>
              <a:rPr lang="en-US" b="1" dirty="0" err="1" smtClean="0">
                <a:solidFill>
                  <a:srgbClr val="006600"/>
                </a:solidFill>
                <a:latin typeface="Arial" charset="0"/>
              </a:rPr>
              <a:t>Herkansing</a:t>
            </a:r>
            <a:r>
              <a:rPr lang="en-US" b="1" dirty="0" smtClean="0">
                <a:solidFill>
                  <a:srgbClr val="006600"/>
                </a:solidFill>
                <a:latin typeface="Arial" charset="0"/>
              </a:rPr>
              <a:t>: 22 </a:t>
            </a:r>
            <a:r>
              <a:rPr lang="en-US" b="1" dirty="0" err="1" smtClean="0">
                <a:solidFill>
                  <a:srgbClr val="006600"/>
                </a:solidFill>
                <a:latin typeface="Arial" charset="0"/>
              </a:rPr>
              <a:t>augustus</a:t>
            </a:r>
            <a:r>
              <a:rPr lang="en-US" b="1" dirty="0" smtClean="0">
                <a:solidFill>
                  <a:srgbClr val="006600"/>
                </a:solidFill>
                <a:latin typeface="Arial" charset="0"/>
              </a:rPr>
              <a:t> 2011, 8:45 – 10:45</a:t>
            </a:r>
          </a:p>
          <a:p>
            <a:pPr marL="742950" lvl="1" indent="-285750">
              <a:spcBef>
                <a:spcPct val="20000"/>
              </a:spcBef>
              <a:buFontTx/>
              <a:buChar char="•"/>
              <a:defRPr/>
            </a:pPr>
            <a:r>
              <a:rPr lang="en-US" b="1" dirty="0" err="1" smtClean="0">
                <a:solidFill>
                  <a:srgbClr val="006600"/>
                </a:solidFill>
                <a:latin typeface="Arial" charset="0"/>
              </a:rPr>
              <a:t>Beoordeling</a:t>
            </a:r>
            <a:r>
              <a:rPr lang="en-US" b="1" dirty="0" smtClean="0">
                <a:solidFill>
                  <a:srgbClr val="006600"/>
                </a:solidFill>
                <a:latin typeface="Arial" charset="0"/>
              </a:rPr>
              <a:t>: </a:t>
            </a:r>
            <a:r>
              <a:rPr lang="en-US" b="1" dirty="0" err="1" smtClean="0">
                <a:solidFill>
                  <a:srgbClr val="006600"/>
                </a:solidFill>
                <a:latin typeface="Arial" charset="0"/>
              </a:rPr>
              <a:t>huiswerk</a:t>
            </a:r>
            <a:r>
              <a:rPr lang="en-US" b="1" dirty="0" smtClean="0">
                <a:solidFill>
                  <a:srgbClr val="006600"/>
                </a:solidFill>
                <a:latin typeface="Arial" charset="0"/>
              </a:rPr>
              <a:t> 20%, </a:t>
            </a:r>
            <a:r>
              <a:rPr lang="en-US" b="1" dirty="0" err="1" smtClean="0">
                <a:solidFill>
                  <a:srgbClr val="006600"/>
                </a:solidFill>
                <a:latin typeface="Arial" charset="0"/>
              </a:rPr>
              <a:t>tentamen</a:t>
            </a:r>
            <a:r>
              <a:rPr lang="en-US" b="1" dirty="0" smtClean="0">
                <a:solidFill>
                  <a:srgbClr val="006600"/>
                </a:solidFill>
                <a:latin typeface="Arial" charset="0"/>
              </a:rPr>
              <a:t> 80% (</a:t>
            </a:r>
            <a:r>
              <a:rPr lang="en-US" b="1" dirty="0" err="1" smtClean="0">
                <a:solidFill>
                  <a:srgbClr val="006600"/>
                </a:solidFill>
                <a:latin typeface="Arial" charset="0"/>
              </a:rPr>
              <a:t>alles</a:t>
            </a:r>
            <a:r>
              <a:rPr lang="en-US" b="1" dirty="0" smtClean="0">
                <a:solidFill>
                  <a:srgbClr val="006600"/>
                </a:solidFill>
                <a:latin typeface="Arial" charset="0"/>
              </a:rPr>
              <a:t> &gt; 5)</a:t>
            </a:r>
            <a:endParaRPr lang="en-US" b="1" dirty="0">
              <a:solidFill>
                <a:srgbClr val="006600"/>
              </a:solidFill>
              <a:latin typeface="Arial" charset="0"/>
            </a:endParaRPr>
          </a:p>
        </p:txBody>
      </p:sp>
      <p:sp>
        <p:nvSpPr>
          <p:cNvPr id="8" name="Afgeronde rechthoek 7"/>
          <p:cNvSpPr/>
          <p:nvPr/>
        </p:nvSpPr>
        <p:spPr bwMode="auto">
          <a:xfrm>
            <a:off x="914400" y="3990974"/>
            <a:ext cx="4038600" cy="257176"/>
          </a:xfrm>
          <a:prstGeom prst="roundRect">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Symbol" pitchFamily="18" charset="2"/>
            </a:endParaRPr>
          </a:p>
        </p:txBody>
      </p:sp>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nvGraphicFramePr>
        <p:xfrm>
          <a:off x="228600" y="3733800"/>
          <a:ext cx="2438400" cy="1680823"/>
        </p:xfrm>
        <a:graphic>
          <a:graphicData uri="http://schemas.openxmlformats.org/drawingml/2006/table">
            <a:tbl>
              <a:tblPr/>
              <a:tblGrid>
                <a:gridCol w="609600"/>
                <a:gridCol w="533400"/>
                <a:gridCol w="762000"/>
                <a:gridCol w="533400"/>
              </a:tblGrid>
              <a:tr h="0">
                <a:tc>
                  <a:txBody>
                    <a:bodyPr/>
                    <a:lstStyle/>
                    <a:p>
                      <a:endParaRPr lang="en-US" sz="700" dirty="0"/>
                    </a:p>
                  </a:txBody>
                  <a:tcPr marL="0" marR="0" marT="0" marB="0" anchor="ctr">
                    <a:lnL>
                      <a:noFill/>
                    </a:lnL>
                    <a:lnR>
                      <a:noFill/>
                    </a:lnR>
                    <a:lnT>
                      <a:noFill/>
                    </a:lnT>
                    <a:lnB>
                      <a:noFill/>
                    </a:lnB>
                    <a:solidFill>
                      <a:srgbClr val="FFFFFF"/>
                    </a:solidFill>
                  </a:tcPr>
                </a:tc>
                <a:tc>
                  <a:txBody>
                    <a:bodyPr/>
                    <a:lstStyle/>
                    <a:p>
                      <a:endParaRPr lang="en-US" sz="700"/>
                    </a:p>
                  </a:txBody>
                  <a:tcPr marL="33843" marR="33843" marT="16922" marB="16922">
                    <a:lnL>
                      <a:noFill/>
                    </a:lnL>
                  </a:tcPr>
                </a:tc>
                <a:tc>
                  <a:txBody>
                    <a:bodyPr/>
                    <a:lstStyle/>
                    <a:p>
                      <a:endParaRPr lang="en-US" sz="700"/>
                    </a:p>
                  </a:txBody>
                  <a:tcPr marL="33843" marR="33843" marT="16922" marB="16922"/>
                </a:tc>
                <a:tc>
                  <a:txBody>
                    <a:bodyPr/>
                    <a:lstStyle/>
                    <a:p>
                      <a:endParaRPr lang="en-US" sz="700"/>
                    </a:p>
                  </a:txBody>
                  <a:tcPr marL="33843" marR="33843" marT="16922" marB="16922"/>
                </a:tc>
              </a:tr>
              <a:tr h="0">
                <a:tc>
                  <a:txBody>
                    <a:bodyPr/>
                    <a:lstStyle/>
                    <a:p>
                      <a:endParaRPr lang="en-US" sz="700"/>
                    </a:p>
                  </a:txBody>
                  <a:tcPr marL="35253" marR="35253" marT="35253" marB="35253">
                    <a:lnL>
                      <a:noFill/>
                    </a:lnL>
                    <a:lnR>
                      <a:noFill/>
                    </a:lnR>
                    <a:lnT>
                      <a:noFill/>
                    </a:lnT>
                    <a:lnB>
                      <a:noFill/>
                    </a:lnB>
                    <a:solidFill>
                      <a:srgbClr val="FFFFFF"/>
                    </a:solidFill>
                  </a:tcPr>
                </a:tc>
                <a:tc>
                  <a:txBody>
                    <a:bodyPr/>
                    <a:lstStyle/>
                    <a:p>
                      <a:endParaRPr lang="en-US" sz="700"/>
                    </a:p>
                  </a:txBody>
                  <a:tcPr marL="33843" marR="33843" marT="16922" marB="16922">
                    <a:lnL>
                      <a:noFill/>
                    </a:lnL>
                  </a:tcPr>
                </a:tc>
                <a:tc>
                  <a:txBody>
                    <a:bodyPr/>
                    <a:lstStyle/>
                    <a:p>
                      <a:endParaRPr lang="en-US" sz="700"/>
                    </a:p>
                  </a:txBody>
                  <a:tcPr marL="33843" marR="33843" marT="16922" marB="16922"/>
                </a:tc>
                <a:tc>
                  <a:txBody>
                    <a:bodyPr/>
                    <a:lstStyle/>
                    <a:p>
                      <a:endParaRPr lang="en-US" sz="700"/>
                    </a:p>
                  </a:txBody>
                  <a:tcPr marL="33843" marR="33843" marT="16922" marB="16922"/>
                </a:tc>
              </a:tr>
              <a:tr h="0">
                <a:tc>
                  <a:txBody>
                    <a:bodyPr/>
                    <a:lstStyle/>
                    <a:p>
                      <a:endParaRPr lang="en-US" sz="700"/>
                    </a:p>
                  </a:txBody>
                  <a:tcPr marL="0" marR="0" marT="0" marB="0">
                    <a:lnL>
                      <a:noFill/>
                    </a:lnL>
                    <a:lnR>
                      <a:noFill/>
                    </a:lnR>
                    <a:lnT>
                      <a:noFill/>
                    </a:lnT>
                    <a:lnB>
                      <a:noFill/>
                    </a:lnB>
                    <a:solidFill>
                      <a:srgbClr val="FFFFFF"/>
                    </a:solidFill>
                  </a:tcPr>
                </a:tc>
                <a:tc>
                  <a:txBody>
                    <a:bodyPr/>
                    <a:lstStyle/>
                    <a:p>
                      <a:endParaRPr lang="en-US" sz="700"/>
                    </a:p>
                  </a:txBody>
                  <a:tcPr marL="33843" marR="33843" marT="16922" marB="16922">
                    <a:lnL>
                      <a:noFill/>
                    </a:lnL>
                  </a:tcPr>
                </a:tc>
                <a:tc>
                  <a:txBody>
                    <a:bodyPr/>
                    <a:lstStyle/>
                    <a:p>
                      <a:endParaRPr lang="en-US" sz="700"/>
                    </a:p>
                  </a:txBody>
                  <a:tcPr marL="33843" marR="33843" marT="16922" marB="16922"/>
                </a:tc>
                <a:tc>
                  <a:txBody>
                    <a:bodyPr/>
                    <a:lstStyle/>
                    <a:p>
                      <a:endParaRPr lang="en-US" sz="700"/>
                    </a:p>
                  </a:txBody>
                  <a:tcPr marL="33843" marR="33843" marT="16922" marB="16922"/>
                </a:tc>
              </a:tr>
              <a:tr h="0">
                <a:tc>
                  <a:txBody>
                    <a:bodyPr/>
                    <a:lstStyle/>
                    <a:p>
                      <a:endParaRPr lang="en-US" sz="700"/>
                    </a:p>
                  </a:txBody>
                  <a:tcPr marL="0" marR="0" marT="0" marB="0">
                    <a:lnL>
                      <a:noFill/>
                    </a:lnL>
                    <a:lnR>
                      <a:noFill/>
                    </a:lnR>
                    <a:lnT>
                      <a:noFill/>
                    </a:lnT>
                    <a:lnB>
                      <a:noFill/>
                    </a:lnB>
                    <a:solidFill>
                      <a:srgbClr val="FFFFFF"/>
                    </a:solidFill>
                  </a:tcPr>
                </a:tc>
                <a:tc>
                  <a:txBody>
                    <a:bodyPr/>
                    <a:lstStyle/>
                    <a:p>
                      <a:endParaRPr lang="en-US" sz="700"/>
                    </a:p>
                  </a:txBody>
                  <a:tcPr marL="33843" marR="33843" marT="16922" marB="16922">
                    <a:lnL>
                      <a:noFill/>
                    </a:lnL>
                  </a:tcPr>
                </a:tc>
                <a:tc>
                  <a:txBody>
                    <a:bodyPr/>
                    <a:lstStyle/>
                    <a:p>
                      <a:endParaRPr lang="en-US" sz="700"/>
                    </a:p>
                  </a:txBody>
                  <a:tcPr marL="33843" marR="33843" marT="16922" marB="16922"/>
                </a:tc>
                <a:tc>
                  <a:txBody>
                    <a:bodyPr/>
                    <a:lstStyle/>
                    <a:p>
                      <a:endParaRPr lang="en-US" sz="700"/>
                    </a:p>
                  </a:txBody>
                  <a:tcPr marL="33843" marR="33843" marT="16922" marB="16922"/>
                </a:tc>
              </a:tr>
              <a:tr h="0">
                <a:tc>
                  <a:txBody>
                    <a:bodyPr/>
                    <a:lstStyle/>
                    <a:p>
                      <a:endParaRPr lang="en-US" sz="700"/>
                    </a:p>
                  </a:txBody>
                  <a:tcPr marL="0" marR="0" marT="0" marB="0">
                    <a:lnL>
                      <a:noFill/>
                    </a:lnL>
                    <a:lnR>
                      <a:noFill/>
                    </a:lnR>
                    <a:lnT>
                      <a:noFill/>
                    </a:lnT>
                    <a:lnB>
                      <a:noFill/>
                    </a:lnB>
                    <a:solidFill>
                      <a:srgbClr val="FFFFFF"/>
                    </a:solidFill>
                  </a:tcPr>
                </a:tc>
                <a:tc>
                  <a:txBody>
                    <a:bodyPr/>
                    <a:lstStyle/>
                    <a:p>
                      <a:endParaRPr lang="en-US" sz="700"/>
                    </a:p>
                  </a:txBody>
                  <a:tcPr marL="33843" marR="33843" marT="16922" marB="16922">
                    <a:lnL>
                      <a:noFill/>
                    </a:lnL>
                  </a:tcPr>
                </a:tc>
                <a:tc>
                  <a:txBody>
                    <a:bodyPr/>
                    <a:lstStyle/>
                    <a:p>
                      <a:endParaRPr lang="en-US" sz="700"/>
                    </a:p>
                  </a:txBody>
                  <a:tcPr marL="33843" marR="33843" marT="16922" marB="16922"/>
                </a:tc>
                <a:tc>
                  <a:txBody>
                    <a:bodyPr/>
                    <a:lstStyle/>
                    <a:p>
                      <a:endParaRPr lang="en-US" sz="700"/>
                    </a:p>
                  </a:txBody>
                  <a:tcPr marL="33843" marR="33843" marT="16922" marB="16922"/>
                </a:tc>
              </a:tr>
              <a:tr h="171189">
                <a:tc>
                  <a:txBody>
                    <a:bodyPr/>
                    <a:lstStyle/>
                    <a:p>
                      <a:r>
                        <a:rPr lang="en-US" sz="700"/>
                        <a:t>PR China</a:t>
                      </a:r>
                    </a:p>
                  </a:txBody>
                  <a:tcPr marL="0" marR="0" marT="0" marB="0" anchor="ctr">
                    <a:lnL>
                      <a:noFill/>
                    </a:lnL>
                    <a:lnR>
                      <a:noFill/>
                    </a:lnR>
                    <a:lnT>
                      <a:noFill/>
                    </a:lnT>
                    <a:lnB>
                      <a:noFill/>
                    </a:lnB>
                    <a:solidFill>
                      <a:srgbClr val="FFFFFF"/>
                    </a:solidFill>
                  </a:tcPr>
                </a:tc>
                <a:tc>
                  <a:txBody>
                    <a:bodyPr/>
                    <a:lstStyle/>
                    <a:p>
                      <a:r>
                        <a:rPr lang="en-US" sz="700"/>
                        <a:t>2482Mt</a:t>
                      </a:r>
                    </a:p>
                  </a:txBody>
                  <a:tcPr marL="0" marR="0" marT="0" marB="0" anchor="ctr">
                    <a:lnL>
                      <a:noFill/>
                    </a:lnL>
                    <a:lnR>
                      <a:noFill/>
                    </a:lnR>
                    <a:lnB>
                      <a:noFill/>
                    </a:lnB>
                    <a:solidFill>
                      <a:srgbClr val="FFFFFF"/>
                    </a:solidFill>
                  </a:tcPr>
                </a:tc>
                <a:tc>
                  <a:txBody>
                    <a:bodyPr/>
                    <a:lstStyle/>
                    <a:p>
                      <a:r>
                        <a:rPr lang="en-US" sz="700"/>
                        <a:t>Russia</a:t>
                      </a:r>
                    </a:p>
                  </a:txBody>
                  <a:tcPr marL="0" marR="0" marT="0" marB="0" anchor="ctr">
                    <a:lnL>
                      <a:noFill/>
                    </a:lnL>
                    <a:lnR>
                      <a:noFill/>
                    </a:lnR>
                    <a:lnB>
                      <a:noFill/>
                    </a:lnB>
                    <a:solidFill>
                      <a:srgbClr val="FFFFFF"/>
                    </a:solidFill>
                  </a:tcPr>
                </a:tc>
                <a:tc>
                  <a:txBody>
                    <a:bodyPr/>
                    <a:lstStyle/>
                    <a:p>
                      <a:r>
                        <a:rPr lang="en-US" sz="700"/>
                        <a:t>233Mt</a:t>
                      </a:r>
                    </a:p>
                  </a:txBody>
                  <a:tcPr marL="0" marR="0" marT="0" marB="0" anchor="ctr">
                    <a:lnL>
                      <a:noFill/>
                    </a:lnL>
                    <a:lnR>
                      <a:noFill/>
                    </a:lnR>
                    <a:lnB>
                      <a:noFill/>
                    </a:lnB>
                    <a:solidFill>
                      <a:srgbClr val="FFFFFF"/>
                    </a:solidFill>
                  </a:tcPr>
                </a:tc>
              </a:tr>
              <a:tr h="199721">
                <a:tc>
                  <a:txBody>
                    <a:bodyPr/>
                    <a:lstStyle/>
                    <a:p>
                      <a:r>
                        <a:rPr lang="en-US" sz="700"/>
                        <a:t>USA</a:t>
                      </a:r>
                    </a:p>
                  </a:txBody>
                  <a:tcPr marL="0" marR="0" marT="0" marB="0" anchor="ctr">
                    <a:lnL>
                      <a:noFill/>
                    </a:lnL>
                    <a:lnR>
                      <a:noFill/>
                    </a:lnR>
                    <a:lnT>
                      <a:noFill/>
                    </a:lnT>
                    <a:lnB>
                      <a:noFill/>
                    </a:lnB>
                    <a:solidFill>
                      <a:srgbClr val="FFFFFF"/>
                    </a:solidFill>
                  </a:tcPr>
                </a:tc>
                <a:tc>
                  <a:txBody>
                    <a:bodyPr/>
                    <a:lstStyle/>
                    <a:p>
                      <a:r>
                        <a:rPr lang="en-US" sz="700"/>
                        <a:t>990Mt</a:t>
                      </a:r>
                    </a:p>
                  </a:txBody>
                  <a:tcPr marL="0" marR="0" marT="0" marB="0" anchor="ctr">
                    <a:lnL>
                      <a:noFill/>
                    </a:lnL>
                    <a:lnR>
                      <a:noFill/>
                    </a:lnR>
                    <a:lnT>
                      <a:noFill/>
                    </a:lnT>
                    <a:lnB>
                      <a:noFill/>
                    </a:lnB>
                    <a:solidFill>
                      <a:srgbClr val="FFFFFF"/>
                    </a:solidFill>
                  </a:tcPr>
                </a:tc>
                <a:tc>
                  <a:txBody>
                    <a:bodyPr/>
                    <a:lstStyle/>
                    <a:p>
                      <a:r>
                        <a:rPr lang="en-US" sz="700"/>
                        <a:t>Indonesia</a:t>
                      </a:r>
                    </a:p>
                  </a:txBody>
                  <a:tcPr marL="0" marR="0" marT="0" marB="0" anchor="ctr">
                    <a:lnL>
                      <a:noFill/>
                    </a:lnL>
                    <a:lnR>
                      <a:noFill/>
                    </a:lnR>
                    <a:lnT>
                      <a:noFill/>
                    </a:lnT>
                    <a:lnB>
                      <a:noFill/>
                    </a:lnB>
                    <a:solidFill>
                      <a:srgbClr val="FFFFFF"/>
                    </a:solidFill>
                  </a:tcPr>
                </a:tc>
                <a:tc>
                  <a:txBody>
                    <a:bodyPr/>
                    <a:lstStyle/>
                    <a:p>
                      <a:r>
                        <a:rPr lang="en-US" sz="700"/>
                        <a:t>169Mt</a:t>
                      </a:r>
                    </a:p>
                  </a:txBody>
                  <a:tcPr marL="0" marR="0" marT="0" marB="0" anchor="ctr">
                    <a:lnL>
                      <a:noFill/>
                    </a:lnL>
                    <a:lnR>
                      <a:noFill/>
                    </a:lnR>
                    <a:lnT>
                      <a:noFill/>
                    </a:lnT>
                    <a:lnB>
                      <a:noFill/>
                    </a:lnB>
                    <a:solidFill>
                      <a:srgbClr val="FFFFFF"/>
                    </a:solidFill>
                  </a:tcPr>
                </a:tc>
              </a:tr>
              <a:tr h="142658">
                <a:tc>
                  <a:txBody>
                    <a:bodyPr/>
                    <a:lstStyle/>
                    <a:p>
                      <a:r>
                        <a:rPr lang="en-US" sz="700"/>
                        <a:t>India</a:t>
                      </a:r>
                    </a:p>
                  </a:txBody>
                  <a:tcPr marL="0" marR="0" marT="0" marB="0" anchor="ctr">
                    <a:lnL>
                      <a:noFill/>
                    </a:lnL>
                    <a:lnR>
                      <a:noFill/>
                    </a:lnR>
                    <a:lnT>
                      <a:noFill/>
                    </a:lnT>
                    <a:lnB>
                      <a:noFill/>
                    </a:lnB>
                    <a:solidFill>
                      <a:srgbClr val="FFFFFF"/>
                    </a:solidFill>
                  </a:tcPr>
                </a:tc>
                <a:tc>
                  <a:txBody>
                    <a:bodyPr/>
                    <a:lstStyle/>
                    <a:p>
                      <a:r>
                        <a:rPr lang="en-US" sz="700"/>
                        <a:t>427Mt</a:t>
                      </a:r>
                    </a:p>
                  </a:txBody>
                  <a:tcPr marL="0" marR="0" marT="0" marB="0" anchor="ctr">
                    <a:lnL>
                      <a:noFill/>
                    </a:lnL>
                    <a:lnR>
                      <a:noFill/>
                    </a:lnR>
                    <a:lnT>
                      <a:noFill/>
                    </a:lnT>
                    <a:lnB>
                      <a:noFill/>
                    </a:lnB>
                    <a:solidFill>
                      <a:srgbClr val="FFFFFF"/>
                    </a:solidFill>
                  </a:tcPr>
                </a:tc>
                <a:tc>
                  <a:txBody>
                    <a:bodyPr/>
                    <a:lstStyle/>
                    <a:p>
                      <a:r>
                        <a:rPr lang="en-US" sz="700"/>
                        <a:t>Poland</a:t>
                      </a:r>
                    </a:p>
                  </a:txBody>
                  <a:tcPr marL="0" marR="0" marT="0" marB="0" anchor="ctr">
                    <a:lnL>
                      <a:noFill/>
                    </a:lnL>
                    <a:lnR>
                      <a:noFill/>
                    </a:lnR>
                    <a:lnT>
                      <a:noFill/>
                    </a:lnT>
                    <a:lnB>
                      <a:noFill/>
                    </a:lnB>
                    <a:solidFill>
                      <a:srgbClr val="FFFFFF"/>
                    </a:solidFill>
                  </a:tcPr>
                </a:tc>
                <a:tc>
                  <a:txBody>
                    <a:bodyPr/>
                    <a:lstStyle/>
                    <a:p>
                      <a:r>
                        <a:rPr lang="en-US" sz="700"/>
                        <a:t>95Mt</a:t>
                      </a:r>
                    </a:p>
                  </a:txBody>
                  <a:tcPr marL="0" marR="0" marT="0" marB="0" anchor="ctr">
                    <a:lnL>
                      <a:noFill/>
                    </a:lnL>
                    <a:lnR>
                      <a:noFill/>
                    </a:lnR>
                    <a:lnT>
                      <a:noFill/>
                    </a:lnT>
                    <a:lnB>
                      <a:noFill/>
                    </a:lnB>
                    <a:solidFill>
                      <a:srgbClr val="FFFFFF"/>
                    </a:solidFill>
                  </a:tcPr>
                </a:tc>
              </a:tr>
              <a:tr h="256784">
                <a:tc>
                  <a:txBody>
                    <a:bodyPr/>
                    <a:lstStyle/>
                    <a:p>
                      <a:r>
                        <a:rPr lang="en-US" sz="700"/>
                        <a:t>Australia</a:t>
                      </a:r>
                    </a:p>
                  </a:txBody>
                  <a:tcPr marL="0" marR="0" marT="0" marB="0" anchor="ctr">
                    <a:lnL>
                      <a:noFill/>
                    </a:lnL>
                    <a:lnR>
                      <a:noFill/>
                    </a:lnR>
                    <a:lnT>
                      <a:noFill/>
                    </a:lnT>
                    <a:lnB>
                      <a:noFill/>
                    </a:lnB>
                    <a:solidFill>
                      <a:srgbClr val="FFFFFF"/>
                    </a:solidFill>
                  </a:tcPr>
                </a:tc>
                <a:tc>
                  <a:txBody>
                    <a:bodyPr/>
                    <a:lstStyle/>
                    <a:p>
                      <a:r>
                        <a:rPr lang="en-US" sz="700" dirty="0"/>
                        <a:t>309Mt</a:t>
                      </a:r>
                    </a:p>
                  </a:txBody>
                  <a:tcPr marL="0" marR="0" marT="0" marB="0" anchor="ctr">
                    <a:lnL>
                      <a:noFill/>
                    </a:lnL>
                    <a:lnR>
                      <a:noFill/>
                    </a:lnR>
                    <a:lnT>
                      <a:noFill/>
                    </a:lnT>
                    <a:lnB>
                      <a:noFill/>
                    </a:lnB>
                    <a:solidFill>
                      <a:srgbClr val="FFFFFF"/>
                    </a:solidFill>
                  </a:tcPr>
                </a:tc>
                <a:tc>
                  <a:txBody>
                    <a:bodyPr/>
                    <a:lstStyle/>
                    <a:p>
                      <a:r>
                        <a:rPr lang="en-US" sz="700"/>
                        <a:t>Kazakhstan</a:t>
                      </a:r>
                    </a:p>
                  </a:txBody>
                  <a:tcPr marL="0" marR="0" marT="0" marB="0" anchor="ctr">
                    <a:lnL>
                      <a:noFill/>
                    </a:lnL>
                    <a:lnR>
                      <a:noFill/>
                    </a:lnR>
                    <a:lnT>
                      <a:noFill/>
                    </a:lnT>
                    <a:lnB>
                      <a:noFill/>
                    </a:lnB>
                    <a:solidFill>
                      <a:srgbClr val="FFFFFF"/>
                    </a:solidFill>
                  </a:tcPr>
                </a:tc>
                <a:tc>
                  <a:txBody>
                    <a:bodyPr/>
                    <a:lstStyle/>
                    <a:p>
                      <a:r>
                        <a:rPr lang="en-US" sz="700"/>
                        <a:t>92Mt</a:t>
                      </a:r>
                    </a:p>
                  </a:txBody>
                  <a:tcPr marL="0" marR="0" marT="0" marB="0" anchor="ctr">
                    <a:lnL>
                      <a:noFill/>
                    </a:lnL>
                    <a:lnR>
                      <a:noFill/>
                    </a:lnR>
                    <a:lnT>
                      <a:noFill/>
                    </a:lnT>
                    <a:lnB>
                      <a:noFill/>
                    </a:lnB>
                    <a:solidFill>
                      <a:srgbClr val="FFFFFF"/>
                    </a:solidFill>
                  </a:tcPr>
                </a:tc>
              </a:tr>
              <a:tr h="171189">
                <a:tc>
                  <a:txBody>
                    <a:bodyPr/>
                    <a:lstStyle/>
                    <a:p>
                      <a:r>
                        <a:rPr lang="en-US" sz="700"/>
                        <a:t>South Africa</a:t>
                      </a:r>
                    </a:p>
                  </a:txBody>
                  <a:tcPr marL="0" marR="0" marT="0" marB="0" anchor="ctr">
                    <a:lnL>
                      <a:noFill/>
                    </a:lnL>
                    <a:lnR>
                      <a:noFill/>
                    </a:lnR>
                    <a:lnT>
                      <a:noFill/>
                    </a:lnT>
                    <a:lnB>
                      <a:noFill/>
                    </a:lnB>
                    <a:solidFill>
                      <a:srgbClr val="FFFFFF"/>
                    </a:solidFill>
                  </a:tcPr>
                </a:tc>
                <a:tc>
                  <a:txBody>
                    <a:bodyPr/>
                    <a:lstStyle/>
                    <a:p>
                      <a:r>
                        <a:rPr lang="en-US" sz="700"/>
                        <a:t>244Mt</a:t>
                      </a:r>
                    </a:p>
                  </a:txBody>
                  <a:tcPr marL="0" marR="0" marT="0" marB="0" anchor="ctr">
                    <a:lnL>
                      <a:noFill/>
                    </a:lnL>
                    <a:lnR>
                      <a:noFill/>
                    </a:lnR>
                    <a:lnT>
                      <a:noFill/>
                    </a:lnT>
                    <a:lnB>
                      <a:noFill/>
                    </a:lnB>
                    <a:solidFill>
                      <a:srgbClr val="FFFFFF"/>
                    </a:solidFill>
                  </a:tcPr>
                </a:tc>
                <a:tc>
                  <a:txBody>
                    <a:bodyPr/>
                    <a:lstStyle/>
                    <a:p>
                      <a:r>
                        <a:rPr lang="en-US" sz="700"/>
                        <a:t>Colombia</a:t>
                      </a:r>
                    </a:p>
                  </a:txBody>
                  <a:tcPr marL="0" marR="0" marT="0" marB="0" anchor="ctr">
                    <a:lnL>
                      <a:noFill/>
                    </a:lnL>
                    <a:lnR>
                      <a:noFill/>
                    </a:lnR>
                    <a:lnT>
                      <a:noFill/>
                    </a:lnT>
                    <a:lnB>
                      <a:noFill/>
                    </a:lnB>
                    <a:solidFill>
                      <a:srgbClr val="FFFFFF"/>
                    </a:solidFill>
                  </a:tcPr>
                </a:tc>
                <a:tc>
                  <a:txBody>
                    <a:bodyPr/>
                    <a:lstStyle/>
                    <a:p>
                      <a:r>
                        <a:rPr lang="en-US" sz="700" dirty="0"/>
                        <a:t>64Mt</a:t>
                      </a:r>
                    </a:p>
                  </a:txBody>
                  <a:tcPr marL="0" marR="0" marT="0" marB="0" anchor="ctr">
                    <a:lnL>
                      <a:noFill/>
                    </a:lnL>
                    <a:lnR>
                      <a:noFill/>
                    </a:lnR>
                    <a:lnT>
                      <a:noFill/>
                    </a:lnT>
                    <a:lnB>
                      <a:noFill/>
                    </a:lnB>
                    <a:solidFill>
                      <a:srgbClr val="FFFFFF"/>
                    </a:solidFill>
                  </a:tcPr>
                </a:tc>
              </a:tr>
            </a:tbl>
          </a:graphicData>
        </a:graphic>
      </p:graphicFrame>
      <p:sp>
        <p:nvSpPr>
          <p:cNvPr id="2" name="Title 1"/>
          <p:cNvSpPr>
            <a:spLocks noGrp="1"/>
          </p:cNvSpPr>
          <p:nvPr>
            <p:ph type="title"/>
          </p:nvPr>
        </p:nvSpPr>
        <p:spPr>
          <a:xfrm>
            <a:off x="762000" y="0"/>
            <a:ext cx="7772400" cy="1143000"/>
          </a:xfrm>
        </p:spPr>
        <p:txBody>
          <a:bodyPr/>
          <a:lstStyle/>
          <a:p>
            <a:r>
              <a:rPr lang="en-US" i="1" dirty="0" smtClean="0">
                <a:solidFill>
                  <a:srgbClr val="000099"/>
                </a:solidFill>
                <a:cs typeface="Times New Roman" pitchFamily="18" charset="0"/>
              </a:rPr>
              <a:t>Mining accidents</a:t>
            </a:r>
          </a:p>
        </p:txBody>
      </p:sp>
      <p:sp>
        <p:nvSpPr>
          <p:cNvPr id="3" name="Date Placeholder 2"/>
          <p:cNvSpPr>
            <a:spLocks noGrp="1"/>
          </p:cNvSpPr>
          <p:nvPr>
            <p:ph type="dt" sz="half" idx="10"/>
          </p:nvPr>
        </p:nvSpPr>
        <p:spPr/>
        <p:txBody>
          <a:bodyPr/>
          <a:lstStyle/>
          <a:p>
            <a:pPr>
              <a:defRPr/>
            </a:pPr>
            <a:r>
              <a:rPr lang="en-US" dirty="0" err="1" smtClean="0"/>
              <a:t>Najaar</a:t>
            </a:r>
            <a:r>
              <a:rPr lang="en-US" dirty="0" smtClean="0"/>
              <a:t> 2009</a:t>
            </a:r>
            <a:endParaRPr lang="en-US" dirty="0"/>
          </a:p>
        </p:txBody>
      </p:sp>
      <p:sp>
        <p:nvSpPr>
          <p:cNvPr id="4" name="Footer Placeholder 3"/>
          <p:cNvSpPr>
            <a:spLocks noGrp="1"/>
          </p:cNvSpPr>
          <p:nvPr>
            <p:ph type="ftr" sz="quarter" idx="11"/>
          </p:nvPr>
        </p:nvSpPr>
        <p:spPr/>
        <p:txBody>
          <a:bodyPr/>
          <a:lstStyle/>
          <a:p>
            <a:pPr>
              <a:defRPr/>
            </a:pPr>
            <a:r>
              <a:rPr lang="en-US" smtClean="0"/>
              <a:t>Jo van den Brand</a:t>
            </a:r>
            <a:endParaRPr lang="en-US"/>
          </a:p>
        </p:txBody>
      </p:sp>
      <p:sp>
        <p:nvSpPr>
          <p:cNvPr id="5" name="Slide Number Placeholder 4"/>
          <p:cNvSpPr>
            <a:spLocks noGrp="1"/>
          </p:cNvSpPr>
          <p:nvPr>
            <p:ph type="sldNum" sz="quarter" idx="12"/>
          </p:nvPr>
        </p:nvSpPr>
        <p:spPr/>
        <p:txBody>
          <a:bodyPr/>
          <a:lstStyle/>
          <a:p>
            <a:pPr>
              <a:defRPr/>
            </a:pPr>
            <a:fld id="{BD1381B4-A9F0-488E-8409-7C34053094B5}" type="slidenum">
              <a:rPr lang="en-US" smtClean="0"/>
              <a:pPr>
                <a:defRPr/>
              </a:pPr>
              <a:t>3</a:t>
            </a:fld>
            <a:endParaRPr lang="en-US">
              <a:latin typeface="Times" pitchFamily="18" charset="0"/>
            </a:endParaRPr>
          </a:p>
        </p:txBody>
      </p:sp>
      <p:graphicFrame>
        <p:nvGraphicFramePr>
          <p:cNvPr id="8" name="Table 7"/>
          <p:cNvGraphicFramePr>
            <a:graphicFrameLocks noGrp="1"/>
          </p:cNvGraphicFramePr>
          <p:nvPr/>
        </p:nvGraphicFramePr>
        <p:xfrm>
          <a:off x="2362200" y="1387532"/>
          <a:ext cx="6096000" cy="2711336"/>
        </p:xfrm>
        <a:graphic>
          <a:graphicData uri="http://schemas.openxmlformats.org/drawingml/2006/table">
            <a:tbl>
              <a:tblPr/>
              <a:tblGrid>
                <a:gridCol w="2032000"/>
                <a:gridCol w="2032000"/>
                <a:gridCol w="2032000"/>
              </a:tblGrid>
              <a:tr h="304008">
                <a:tc>
                  <a:txBody>
                    <a:bodyPr/>
                    <a:lstStyle/>
                    <a:p>
                      <a:endParaRPr lang="en-US" sz="1500" dirty="0"/>
                    </a:p>
                  </a:txBody>
                  <a:tcPr marL="0" marR="0" marT="0" marB="0" anchor="ctr">
                    <a:lnL>
                      <a:noFill/>
                    </a:lnL>
                    <a:lnR>
                      <a:noFill/>
                    </a:lnR>
                    <a:lnT>
                      <a:noFill/>
                    </a:lnT>
                    <a:lnB>
                      <a:noFill/>
                    </a:lnB>
                  </a:tcPr>
                </a:tc>
                <a:tc>
                  <a:txBody>
                    <a:bodyPr/>
                    <a:lstStyle/>
                    <a:p>
                      <a:endParaRPr lang="en-US" sz="1500" dirty="0"/>
                    </a:p>
                  </a:txBody>
                  <a:tcPr marL="76002" marR="76002" marT="38001" marB="38001">
                    <a:lnL>
                      <a:noFill/>
                    </a:lnL>
                  </a:tcPr>
                </a:tc>
                <a:tc>
                  <a:txBody>
                    <a:bodyPr/>
                    <a:lstStyle/>
                    <a:p>
                      <a:endParaRPr lang="en-US" sz="1500"/>
                    </a:p>
                  </a:txBody>
                  <a:tcPr marL="76002" marR="76002" marT="38001" marB="38001"/>
                </a:tc>
              </a:tr>
              <a:tr h="269174">
                <a:tc>
                  <a:txBody>
                    <a:bodyPr/>
                    <a:lstStyle/>
                    <a:p>
                      <a:pPr marL="0" marR="0" algn="ctr">
                        <a:spcBef>
                          <a:spcPts val="0"/>
                        </a:spcBef>
                        <a:spcAft>
                          <a:spcPts val="0"/>
                        </a:spcAft>
                      </a:pPr>
                      <a:r>
                        <a:rPr lang="en-US" sz="800" b="1">
                          <a:latin typeface="Verdana"/>
                          <a:ea typeface="Times New Roman"/>
                          <a:cs typeface="Times New Roman"/>
                        </a:rPr>
                        <a:t>Year</a:t>
                      </a:r>
                      <a:endParaRPr lang="en-US" sz="1000">
                        <a:latin typeface="Book Antiqua"/>
                        <a:ea typeface="Times New Roman"/>
                        <a:cs typeface="Times New Roman"/>
                      </a:endParaRPr>
                    </a:p>
                  </a:txBody>
                  <a:tcPr marL="7917" marR="7917" marT="7917" marB="7917" anchor="ctr">
                    <a:lnL>
                      <a:noFill/>
                    </a:lnL>
                    <a:lnR>
                      <a:noFill/>
                    </a:lnR>
                    <a:lnT>
                      <a:noFill/>
                    </a:lnT>
                    <a:lnB>
                      <a:noFill/>
                    </a:lnB>
                  </a:tcPr>
                </a:tc>
                <a:tc>
                  <a:txBody>
                    <a:bodyPr/>
                    <a:lstStyle/>
                    <a:p>
                      <a:pPr marL="0" marR="0" algn="ctr">
                        <a:spcBef>
                          <a:spcPts val="0"/>
                        </a:spcBef>
                        <a:spcAft>
                          <a:spcPts val="0"/>
                        </a:spcAft>
                      </a:pPr>
                      <a:r>
                        <a:rPr lang="en-US" sz="800" b="1">
                          <a:latin typeface="Verdana"/>
                          <a:ea typeface="Times New Roman"/>
                          <a:cs typeface="Times New Roman"/>
                        </a:rPr>
                        <a:t>Average Annual</a:t>
                      </a:r>
                      <a:br>
                        <a:rPr lang="en-US" sz="800" b="1">
                          <a:latin typeface="Verdana"/>
                          <a:ea typeface="Times New Roman"/>
                          <a:cs typeface="Times New Roman"/>
                        </a:rPr>
                      </a:br>
                      <a:r>
                        <a:rPr lang="en-US" sz="800" b="1">
                          <a:latin typeface="Verdana"/>
                          <a:ea typeface="Times New Roman"/>
                          <a:cs typeface="Times New Roman"/>
                        </a:rPr>
                        <a:t>Deaths</a:t>
                      </a:r>
                      <a:endParaRPr lang="en-US" sz="1000">
                        <a:latin typeface="Book Antiqua"/>
                        <a:ea typeface="Times New Roman"/>
                        <a:cs typeface="Times New Roman"/>
                      </a:endParaRPr>
                    </a:p>
                  </a:txBody>
                  <a:tcPr marL="7917" marR="7917" marT="7917" marB="7917" anchor="ctr">
                    <a:lnL>
                      <a:noFill/>
                    </a:lnL>
                    <a:lnR>
                      <a:noFill/>
                    </a:lnR>
                    <a:lnB>
                      <a:noFill/>
                    </a:lnB>
                  </a:tcPr>
                </a:tc>
                <a:tc>
                  <a:txBody>
                    <a:bodyPr/>
                    <a:lstStyle/>
                    <a:p>
                      <a:pPr marL="0" marR="0" algn="ctr">
                        <a:spcBef>
                          <a:spcPts val="0"/>
                        </a:spcBef>
                        <a:spcAft>
                          <a:spcPts val="0"/>
                        </a:spcAft>
                      </a:pPr>
                      <a:r>
                        <a:rPr lang="en-US" sz="800" b="1">
                          <a:latin typeface="Verdana"/>
                          <a:ea typeface="Times New Roman"/>
                          <a:cs typeface="Times New Roman"/>
                        </a:rPr>
                        <a:t>Average Annual</a:t>
                      </a:r>
                      <a:br>
                        <a:rPr lang="en-US" sz="800" b="1">
                          <a:latin typeface="Verdana"/>
                          <a:ea typeface="Times New Roman"/>
                          <a:cs typeface="Times New Roman"/>
                        </a:rPr>
                      </a:br>
                      <a:r>
                        <a:rPr lang="en-US" sz="800" b="1">
                          <a:latin typeface="Verdana"/>
                          <a:ea typeface="Times New Roman"/>
                          <a:cs typeface="Times New Roman"/>
                        </a:rPr>
                        <a:t>Injuries</a:t>
                      </a:r>
                      <a:endParaRPr lang="en-US" sz="1000">
                        <a:latin typeface="Book Antiqua"/>
                        <a:ea typeface="Times New Roman"/>
                        <a:cs typeface="Times New Roman"/>
                      </a:endParaRPr>
                    </a:p>
                  </a:txBody>
                  <a:tcPr marL="7917" marR="7917" marT="7917" marB="7917" anchor="ctr">
                    <a:lnL>
                      <a:noFill/>
                    </a:lnL>
                    <a:lnR>
                      <a:noFill/>
                    </a:lnR>
                    <a:lnB>
                      <a:noFill/>
                    </a:lnB>
                  </a:tcPr>
                </a:tc>
              </a:tr>
              <a:tr h="142504">
                <a:tc>
                  <a:txBody>
                    <a:bodyPr/>
                    <a:lstStyle/>
                    <a:p>
                      <a:pPr marL="0" marR="0" algn="ctr">
                        <a:spcBef>
                          <a:spcPts val="0"/>
                        </a:spcBef>
                        <a:spcAft>
                          <a:spcPts val="0"/>
                        </a:spcAft>
                      </a:pPr>
                      <a:r>
                        <a:rPr lang="en-US" sz="800">
                          <a:latin typeface="Verdana"/>
                          <a:ea typeface="Times New Roman"/>
                          <a:cs typeface="Times New Roman"/>
                        </a:rPr>
                        <a:t>1936-1940</a:t>
                      </a:r>
                      <a:endParaRPr lang="en-US" sz="1000">
                        <a:latin typeface="Book Antiqua"/>
                        <a:ea typeface="Times New Roman"/>
                        <a:cs typeface="Times New Roman"/>
                      </a:endParaRPr>
                    </a:p>
                  </a:txBody>
                  <a:tcPr marL="7917" marR="7917" marT="7917" marB="7917" anchor="ctr">
                    <a:lnL>
                      <a:noFill/>
                    </a:lnL>
                    <a:lnR>
                      <a:noFill/>
                    </a:lnR>
                    <a:lnT>
                      <a:noFill/>
                    </a:lnT>
                    <a:lnB>
                      <a:noFill/>
                    </a:lnB>
                  </a:tcPr>
                </a:tc>
                <a:tc>
                  <a:txBody>
                    <a:bodyPr/>
                    <a:lstStyle/>
                    <a:p>
                      <a:pPr marL="0" marR="0" algn="ctr">
                        <a:spcBef>
                          <a:spcPts val="0"/>
                        </a:spcBef>
                        <a:spcAft>
                          <a:spcPts val="0"/>
                        </a:spcAft>
                      </a:pPr>
                      <a:r>
                        <a:rPr lang="en-US" sz="800">
                          <a:latin typeface="Verdana"/>
                          <a:ea typeface="Times New Roman"/>
                          <a:cs typeface="Times New Roman"/>
                        </a:rPr>
                        <a:t>1,546</a:t>
                      </a:r>
                      <a:endParaRPr lang="en-US" sz="1000">
                        <a:latin typeface="Book Antiqua"/>
                        <a:ea typeface="Times New Roman"/>
                        <a:cs typeface="Times New Roman"/>
                      </a:endParaRPr>
                    </a:p>
                  </a:txBody>
                  <a:tcPr marL="7917" marR="7917" marT="7917" marB="7917" anchor="ctr">
                    <a:lnL>
                      <a:noFill/>
                    </a:lnL>
                    <a:lnR>
                      <a:noFill/>
                    </a:lnR>
                    <a:lnT>
                      <a:noFill/>
                    </a:lnT>
                    <a:lnB>
                      <a:noFill/>
                    </a:lnB>
                  </a:tcPr>
                </a:tc>
                <a:tc>
                  <a:txBody>
                    <a:bodyPr/>
                    <a:lstStyle/>
                    <a:p>
                      <a:pPr marL="0" marR="0" algn="ctr">
                        <a:spcBef>
                          <a:spcPts val="0"/>
                        </a:spcBef>
                        <a:spcAft>
                          <a:spcPts val="0"/>
                        </a:spcAft>
                      </a:pPr>
                      <a:r>
                        <a:rPr lang="en-US" sz="800">
                          <a:latin typeface="Verdana"/>
                          <a:ea typeface="Times New Roman"/>
                          <a:cs typeface="Times New Roman"/>
                        </a:rPr>
                        <a:t>81,342</a:t>
                      </a:r>
                      <a:endParaRPr lang="en-US" sz="1000">
                        <a:latin typeface="Book Antiqua"/>
                        <a:ea typeface="Times New Roman"/>
                        <a:cs typeface="Times New Roman"/>
                      </a:endParaRPr>
                    </a:p>
                  </a:txBody>
                  <a:tcPr marL="7917" marR="7917" marT="7917" marB="7917" anchor="ctr">
                    <a:lnL>
                      <a:noFill/>
                    </a:lnL>
                    <a:lnR>
                      <a:noFill/>
                    </a:lnR>
                    <a:lnT>
                      <a:noFill/>
                    </a:lnT>
                    <a:lnB>
                      <a:noFill/>
                    </a:lnB>
                  </a:tcPr>
                </a:tc>
              </a:tr>
              <a:tr h="142504">
                <a:tc>
                  <a:txBody>
                    <a:bodyPr/>
                    <a:lstStyle/>
                    <a:p>
                      <a:pPr marL="0" marR="0" algn="ctr">
                        <a:spcBef>
                          <a:spcPts val="0"/>
                        </a:spcBef>
                        <a:spcAft>
                          <a:spcPts val="0"/>
                        </a:spcAft>
                      </a:pPr>
                      <a:r>
                        <a:rPr lang="en-US" sz="800">
                          <a:latin typeface="Verdana"/>
                          <a:ea typeface="Times New Roman"/>
                          <a:cs typeface="Times New Roman"/>
                        </a:rPr>
                        <a:t>1941-1945</a:t>
                      </a:r>
                      <a:endParaRPr lang="en-US" sz="1000">
                        <a:latin typeface="Book Antiqua"/>
                        <a:ea typeface="Times New Roman"/>
                        <a:cs typeface="Times New Roman"/>
                      </a:endParaRPr>
                    </a:p>
                  </a:txBody>
                  <a:tcPr marL="7917" marR="7917" marT="7917" marB="7917" anchor="ctr">
                    <a:lnL>
                      <a:noFill/>
                    </a:lnL>
                    <a:lnR>
                      <a:noFill/>
                    </a:lnR>
                    <a:lnT>
                      <a:noFill/>
                    </a:lnT>
                    <a:lnB>
                      <a:noFill/>
                    </a:lnB>
                  </a:tcPr>
                </a:tc>
                <a:tc>
                  <a:txBody>
                    <a:bodyPr/>
                    <a:lstStyle/>
                    <a:p>
                      <a:pPr marL="0" marR="0" algn="ctr">
                        <a:spcBef>
                          <a:spcPts val="0"/>
                        </a:spcBef>
                        <a:spcAft>
                          <a:spcPts val="0"/>
                        </a:spcAft>
                      </a:pPr>
                      <a:r>
                        <a:rPr lang="en-US" sz="800">
                          <a:latin typeface="Verdana"/>
                          <a:ea typeface="Times New Roman"/>
                          <a:cs typeface="Times New Roman"/>
                        </a:rPr>
                        <a:t>1,592</a:t>
                      </a:r>
                      <a:endParaRPr lang="en-US" sz="1000">
                        <a:latin typeface="Book Antiqua"/>
                        <a:ea typeface="Times New Roman"/>
                        <a:cs typeface="Times New Roman"/>
                      </a:endParaRPr>
                    </a:p>
                  </a:txBody>
                  <a:tcPr marL="7917" marR="7917" marT="7917" marB="7917" anchor="ctr">
                    <a:lnL>
                      <a:noFill/>
                    </a:lnL>
                    <a:lnR>
                      <a:noFill/>
                    </a:lnR>
                    <a:lnT>
                      <a:noFill/>
                    </a:lnT>
                    <a:lnB>
                      <a:noFill/>
                    </a:lnB>
                  </a:tcPr>
                </a:tc>
                <a:tc>
                  <a:txBody>
                    <a:bodyPr/>
                    <a:lstStyle/>
                    <a:p>
                      <a:pPr marL="0" marR="0" algn="ctr">
                        <a:spcBef>
                          <a:spcPts val="0"/>
                        </a:spcBef>
                        <a:spcAft>
                          <a:spcPts val="0"/>
                        </a:spcAft>
                      </a:pPr>
                      <a:r>
                        <a:rPr lang="en-US" sz="800">
                          <a:latin typeface="Verdana"/>
                          <a:ea typeface="Times New Roman"/>
                          <a:cs typeface="Times New Roman"/>
                        </a:rPr>
                        <a:t>82,825</a:t>
                      </a:r>
                      <a:endParaRPr lang="en-US" sz="1000">
                        <a:latin typeface="Book Antiqua"/>
                        <a:ea typeface="Times New Roman"/>
                        <a:cs typeface="Times New Roman"/>
                      </a:endParaRPr>
                    </a:p>
                  </a:txBody>
                  <a:tcPr marL="7917" marR="7917" marT="7917" marB="7917" anchor="ctr">
                    <a:lnL>
                      <a:noFill/>
                    </a:lnL>
                    <a:lnR>
                      <a:noFill/>
                    </a:lnR>
                    <a:lnT>
                      <a:noFill/>
                    </a:lnT>
                    <a:lnB>
                      <a:noFill/>
                    </a:lnB>
                  </a:tcPr>
                </a:tc>
              </a:tr>
              <a:tr h="142504">
                <a:tc>
                  <a:txBody>
                    <a:bodyPr/>
                    <a:lstStyle/>
                    <a:p>
                      <a:pPr marL="0" marR="0" algn="ctr">
                        <a:spcBef>
                          <a:spcPts val="0"/>
                        </a:spcBef>
                        <a:spcAft>
                          <a:spcPts val="0"/>
                        </a:spcAft>
                      </a:pPr>
                      <a:r>
                        <a:rPr lang="en-US" sz="800">
                          <a:latin typeface="Verdana"/>
                          <a:ea typeface="Times New Roman"/>
                          <a:cs typeface="Times New Roman"/>
                        </a:rPr>
                        <a:t>1946-1950</a:t>
                      </a:r>
                      <a:endParaRPr lang="en-US" sz="1000">
                        <a:latin typeface="Book Antiqua"/>
                        <a:ea typeface="Times New Roman"/>
                        <a:cs typeface="Times New Roman"/>
                      </a:endParaRPr>
                    </a:p>
                  </a:txBody>
                  <a:tcPr marL="7917" marR="7917" marT="7917" marB="7917" anchor="ctr">
                    <a:lnL>
                      <a:noFill/>
                    </a:lnL>
                    <a:lnR>
                      <a:noFill/>
                    </a:lnR>
                    <a:lnT>
                      <a:noFill/>
                    </a:lnT>
                    <a:lnB>
                      <a:noFill/>
                    </a:lnB>
                  </a:tcPr>
                </a:tc>
                <a:tc>
                  <a:txBody>
                    <a:bodyPr/>
                    <a:lstStyle/>
                    <a:p>
                      <a:pPr marL="0" marR="0" algn="ctr">
                        <a:spcBef>
                          <a:spcPts val="0"/>
                        </a:spcBef>
                        <a:spcAft>
                          <a:spcPts val="0"/>
                        </a:spcAft>
                      </a:pPr>
                      <a:r>
                        <a:rPr lang="en-US" sz="800">
                          <a:latin typeface="Verdana"/>
                          <a:ea typeface="Times New Roman"/>
                          <a:cs typeface="Times New Roman"/>
                        </a:rPr>
                        <a:t>1,054</a:t>
                      </a:r>
                      <a:endParaRPr lang="en-US" sz="1000">
                        <a:latin typeface="Book Antiqua"/>
                        <a:ea typeface="Times New Roman"/>
                        <a:cs typeface="Times New Roman"/>
                      </a:endParaRPr>
                    </a:p>
                  </a:txBody>
                  <a:tcPr marL="7917" marR="7917" marT="7917" marB="7917" anchor="ctr">
                    <a:lnL>
                      <a:noFill/>
                    </a:lnL>
                    <a:lnR>
                      <a:noFill/>
                    </a:lnR>
                    <a:lnT>
                      <a:noFill/>
                    </a:lnT>
                    <a:lnB>
                      <a:noFill/>
                    </a:lnB>
                  </a:tcPr>
                </a:tc>
                <a:tc>
                  <a:txBody>
                    <a:bodyPr/>
                    <a:lstStyle/>
                    <a:p>
                      <a:pPr marL="0" marR="0" algn="ctr">
                        <a:spcBef>
                          <a:spcPts val="0"/>
                        </a:spcBef>
                        <a:spcAft>
                          <a:spcPts val="0"/>
                        </a:spcAft>
                      </a:pPr>
                      <a:r>
                        <a:rPr lang="en-US" sz="800">
                          <a:latin typeface="Verdana"/>
                          <a:ea typeface="Times New Roman"/>
                          <a:cs typeface="Times New Roman"/>
                        </a:rPr>
                        <a:t>63,367</a:t>
                      </a:r>
                      <a:endParaRPr lang="en-US" sz="1000">
                        <a:latin typeface="Book Antiqua"/>
                        <a:ea typeface="Times New Roman"/>
                        <a:cs typeface="Times New Roman"/>
                      </a:endParaRPr>
                    </a:p>
                  </a:txBody>
                  <a:tcPr marL="7917" marR="7917" marT="7917" marB="7917" anchor="ctr">
                    <a:lnL>
                      <a:noFill/>
                    </a:lnL>
                    <a:lnR>
                      <a:noFill/>
                    </a:lnR>
                    <a:lnT>
                      <a:noFill/>
                    </a:lnT>
                    <a:lnB>
                      <a:noFill/>
                    </a:lnB>
                  </a:tcPr>
                </a:tc>
              </a:tr>
              <a:tr h="142504">
                <a:tc>
                  <a:txBody>
                    <a:bodyPr/>
                    <a:lstStyle/>
                    <a:p>
                      <a:pPr marL="0" marR="0" algn="ctr">
                        <a:spcBef>
                          <a:spcPts val="0"/>
                        </a:spcBef>
                        <a:spcAft>
                          <a:spcPts val="0"/>
                        </a:spcAft>
                      </a:pPr>
                      <a:r>
                        <a:rPr lang="en-US" sz="800">
                          <a:latin typeface="Verdana"/>
                          <a:ea typeface="Times New Roman"/>
                          <a:cs typeface="Times New Roman"/>
                        </a:rPr>
                        <a:t>1951-1955</a:t>
                      </a:r>
                      <a:endParaRPr lang="en-US" sz="1000">
                        <a:latin typeface="Book Antiqua"/>
                        <a:ea typeface="Times New Roman"/>
                        <a:cs typeface="Times New Roman"/>
                      </a:endParaRPr>
                    </a:p>
                  </a:txBody>
                  <a:tcPr marL="7917" marR="7917" marT="7917" marB="7917" anchor="ctr">
                    <a:lnL>
                      <a:noFill/>
                    </a:lnL>
                    <a:lnR>
                      <a:noFill/>
                    </a:lnR>
                    <a:lnT>
                      <a:noFill/>
                    </a:lnT>
                    <a:lnB>
                      <a:noFill/>
                    </a:lnB>
                  </a:tcPr>
                </a:tc>
                <a:tc>
                  <a:txBody>
                    <a:bodyPr/>
                    <a:lstStyle/>
                    <a:p>
                      <a:pPr marL="0" marR="0" algn="ctr">
                        <a:spcBef>
                          <a:spcPts val="0"/>
                        </a:spcBef>
                        <a:spcAft>
                          <a:spcPts val="0"/>
                        </a:spcAft>
                      </a:pPr>
                      <a:r>
                        <a:rPr lang="en-US" sz="800">
                          <a:latin typeface="Verdana"/>
                          <a:ea typeface="Times New Roman"/>
                          <a:cs typeface="Times New Roman"/>
                        </a:rPr>
                        <a:t>690</a:t>
                      </a:r>
                      <a:endParaRPr lang="en-US" sz="1000">
                        <a:latin typeface="Book Antiqua"/>
                        <a:ea typeface="Times New Roman"/>
                        <a:cs typeface="Times New Roman"/>
                      </a:endParaRPr>
                    </a:p>
                  </a:txBody>
                  <a:tcPr marL="7917" marR="7917" marT="7917" marB="7917" anchor="ctr">
                    <a:lnL>
                      <a:noFill/>
                    </a:lnL>
                    <a:lnR>
                      <a:noFill/>
                    </a:lnR>
                    <a:lnT>
                      <a:noFill/>
                    </a:lnT>
                    <a:lnB>
                      <a:noFill/>
                    </a:lnB>
                  </a:tcPr>
                </a:tc>
                <a:tc>
                  <a:txBody>
                    <a:bodyPr/>
                    <a:lstStyle/>
                    <a:p>
                      <a:pPr marL="0" marR="0" algn="ctr">
                        <a:spcBef>
                          <a:spcPts val="0"/>
                        </a:spcBef>
                        <a:spcAft>
                          <a:spcPts val="0"/>
                        </a:spcAft>
                      </a:pPr>
                      <a:r>
                        <a:rPr lang="en-US" sz="800">
                          <a:latin typeface="Verdana"/>
                          <a:ea typeface="Times New Roman"/>
                          <a:cs typeface="Times New Roman"/>
                        </a:rPr>
                        <a:t>38,510</a:t>
                      </a:r>
                      <a:endParaRPr lang="en-US" sz="1000">
                        <a:latin typeface="Book Antiqua"/>
                        <a:ea typeface="Times New Roman"/>
                        <a:cs typeface="Times New Roman"/>
                      </a:endParaRPr>
                    </a:p>
                  </a:txBody>
                  <a:tcPr marL="7917" marR="7917" marT="7917" marB="7917" anchor="ctr">
                    <a:lnL>
                      <a:noFill/>
                    </a:lnL>
                    <a:lnR>
                      <a:noFill/>
                    </a:lnR>
                    <a:lnT>
                      <a:noFill/>
                    </a:lnT>
                    <a:lnB>
                      <a:noFill/>
                    </a:lnB>
                  </a:tcPr>
                </a:tc>
              </a:tr>
              <a:tr h="142504">
                <a:tc>
                  <a:txBody>
                    <a:bodyPr/>
                    <a:lstStyle/>
                    <a:p>
                      <a:pPr marL="0" marR="0" algn="ctr">
                        <a:spcBef>
                          <a:spcPts val="0"/>
                        </a:spcBef>
                        <a:spcAft>
                          <a:spcPts val="0"/>
                        </a:spcAft>
                      </a:pPr>
                      <a:r>
                        <a:rPr lang="en-US" sz="800">
                          <a:latin typeface="Verdana"/>
                          <a:ea typeface="Times New Roman"/>
                          <a:cs typeface="Times New Roman"/>
                        </a:rPr>
                        <a:t>1956-1960</a:t>
                      </a:r>
                      <a:endParaRPr lang="en-US" sz="1000">
                        <a:latin typeface="Book Antiqua"/>
                        <a:ea typeface="Times New Roman"/>
                        <a:cs typeface="Times New Roman"/>
                      </a:endParaRPr>
                    </a:p>
                  </a:txBody>
                  <a:tcPr marL="7917" marR="7917" marT="7917" marB="7917" anchor="ctr">
                    <a:lnL>
                      <a:noFill/>
                    </a:lnL>
                    <a:lnR>
                      <a:noFill/>
                    </a:lnR>
                    <a:lnT>
                      <a:noFill/>
                    </a:lnT>
                    <a:lnB>
                      <a:noFill/>
                    </a:lnB>
                  </a:tcPr>
                </a:tc>
                <a:tc>
                  <a:txBody>
                    <a:bodyPr/>
                    <a:lstStyle/>
                    <a:p>
                      <a:pPr marL="0" marR="0" algn="ctr">
                        <a:spcBef>
                          <a:spcPts val="0"/>
                        </a:spcBef>
                        <a:spcAft>
                          <a:spcPts val="0"/>
                        </a:spcAft>
                      </a:pPr>
                      <a:r>
                        <a:rPr lang="en-US" sz="800">
                          <a:latin typeface="Verdana"/>
                          <a:ea typeface="Times New Roman"/>
                          <a:cs typeface="Times New Roman"/>
                        </a:rPr>
                        <a:t>550</a:t>
                      </a:r>
                      <a:endParaRPr lang="en-US" sz="1000">
                        <a:latin typeface="Book Antiqua"/>
                        <a:ea typeface="Times New Roman"/>
                        <a:cs typeface="Times New Roman"/>
                      </a:endParaRPr>
                    </a:p>
                  </a:txBody>
                  <a:tcPr marL="7917" marR="7917" marT="7917" marB="7917" anchor="ctr">
                    <a:lnL>
                      <a:noFill/>
                    </a:lnL>
                    <a:lnR>
                      <a:noFill/>
                    </a:lnR>
                    <a:lnT>
                      <a:noFill/>
                    </a:lnT>
                    <a:lnB>
                      <a:noFill/>
                    </a:lnB>
                  </a:tcPr>
                </a:tc>
                <a:tc>
                  <a:txBody>
                    <a:bodyPr/>
                    <a:lstStyle/>
                    <a:p>
                      <a:pPr marL="0" marR="0" algn="ctr">
                        <a:spcBef>
                          <a:spcPts val="0"/>
                        </a:spcBef>
                        <a:spcAft>
                          <a:spcPts val="0"/>
                        </a:spcAft>
                      </a:pPr>
                      <a:r>
                        <a:rPr lang="en-US" sz="800">
                          <a:latin typeface="Verdana"/>
                          <a:ea typeface="Times New Roman"/>
                          <a:cs typeface="Times New Roman"/>
                        </a:rPr>
                        <a:t>28,805</a:t>
                      </a:r>
                      <a:endParaRPr lang="en-US" sz="1000">
                        <a:latin typeface="Book Antiqua"/>
                        <a:ea typeface="Times New Roman"/>
                        <a:cs typeface="Times New Roman"/>
                      </a:endParaRPr>
                    </a:p>
                  </a:txBody>
                  <a:tcPr marL="7917" marR="7917" marT="7917" marB="7917" anchor="ctr">
                    <a:lnL>
                      <a:noFill/>
                    </a:lnL>
                    <a:lnR>
                      <a:noFill/>
                    </a:lnR>
                    <a:lnT>
                      <a:noFill/>
                    </a:lnT>
                    <a:lnB>
                      <a:noFill/>
                    </a:lnB>
                  </a:tcPr>
                </a:tc>
              </a:tr>
              <a:tr h="142504">
                <a:tc>
                  <a:txBody>
                    <a:bodyPr/>
                    <a:lstStyle/>
                    <a:p>
                      <a:pPr marL="0" marR="0" algn="ctr">
                        <a:spcBef>
                          <a:spcPts val="0"/>
                        </a:spcBef>
                        <a:spcAft>
                          <a:spcPts val="0"/>
                        </a:spcAft>
                      </a:pPr>
                      <a:r>
                        <a:rPr lang="en-US" sz="800">
                          <a:latin typeface="Verdana"/>
                          <a:ea typeface="Times New Roman"/>
                          <a:cs typeface="Times New Roman"/>
                        </a:rPr>
                        <a:t>1961-1965</a:t>
                      </a:r>
                      <a:endParaRPr lang="en-US" sz="1000">
                        <a:latin typeface="Book Antiqua"/>
                        <a:ea typeface="Times New Roman"/>
                        <a:cs typeface="Times New Roman"/>
                      </a:endParaRPr>
                    </a:p>
                  </a:txBody>
                  <a:tcPr marL="7917" marR="7917" marT="7917" marB="7917" anchor="ctr">
                    <a:lnL>
                      <a:noFill/>
                    </a:lnL>
                    <a:lnR>
                      <a:noFill/>
                    </a:lnR>
                    <a:lnT>
                      <a:noFill/>
                    </a:lnT>
                    <a:lnB>
                      <a:noFill/>
                    </a:lnB>
                  </a:tcPr>
                </a:tc>
                <a:tc>
                  <a:txBody>
                    <a:bodyPr/>
                    <a:lstStyle/>
                    <a:p>
                      <a:pPr marL="0" marR="0" algn="ctr">
                        <a:spcBef>
                          <a:spcPts val="0"/>
                        </a:spcBef>
                        <a:spcAft>
                          <a:spcPts val="0"/>
                        </a:spcAft>
                      </a:pPr>
                      <a:r>
                        <a:rPr lang="en-US" sz="800">
                          <a:latin typeface="Verdana"/>
                          <a:ea typeface="Times New Roman"/>
                          <a:cs typeface="Times New Roman"/>
                        </a:rPr>
                        <a:t>449</a:t>
                      </a:r>
                      <a:endParaRPr lang="en-US" sz="1000">
                        <a:latin typeface="Book Antiqua"/>
                        <a:ea typeface="Times New Roman"/>
                        <a:cs typeface="Times New Roman"/>
                      </a:endParaRPr>
                    </a:p>
                  </a:txBody>
                  <a:tcPr marL="7917" marR="7917" marT="7917" marB="7917" anchor="ctr">
                    <a:lnL>
                      <a:noFill/>
                    </a:lnL>
                    <a:lnR>
                      <a:noFill/>
                    </a:lnR>
                    <a:lnT>
                      <a:noFill/>
                    </a:lnT>
                    <a:lnB>
                      <a:noFill/>
                    </a:lnB>
                  </a:tcPr>
                </a:tc>
                <a:tc>
                  <a:txBody>
                    <a:bodyPr/>
                    <a:lstStyle/>
                    <a:p>
                      <a:pPr marL="0" marR="0" algn="ctr">
                        <a:spcBef>
                          <a:spcPts val="0"/>
                        </a:spcBef>
                        <a:spcAft>
                          <a:spcPts val="0"/>
                        </a:spcAft>
                      </a:pPr>
                      <a:r>
                        <a:rPr lang="en-US" sz="800">
                          <a:latin typeface="Verdana"/>
                          <a:ea typeface="Times New Roman"/>
                          <a:cs typeface="Times New Roman"/>
                        </a:rPr>
                        <a:t>23,204</a:t>
                      </a:r>
                      <a:endParaRPr lang="en-US" sz="1000">
                        <a:latin typeface="Book Antiqua"/>
                        <a:ea typeface="Times New Roman"/>
                        <a:cs typeface="Times New Roman"/>
                      </a:endParaRPr>
                    </a:p>
                  </a:txBody>
                  <a:tcPr marL="7917" marR="7917" marT="7917" marB="7917" anchor="ctr">
                    <a:lnL>
                      <a:noFill/>
                    </a:lnL>
                    <a:lnR>
                      <a:noFill/>
                    </a:lnR>
                    <a:lnT>
                      <a:noFill/>
                    </a:lnT>
                    <a:lnB>
                      <a:noFill/>
                    </a:lnB>
                  </a:tcPr>
                </a:tc>
              </a:tr>
              <a:tr h="142504">
                <a:tc>
                  <a:txBody>
                    <a:bodyPr/>
                    <a:lstStyle/>
                    <a:p>
                      <a:pPr marL="0" marR="0" algn="ctr">
                        <a:spcBef>
                          <a:spcPts val="0"/>
                        </a:spcBef>
                        <a:spcAft>
                          <a:spcPts val="0"/>
                        </a:spcAft>
                      </a:pPr>
                      <a:r>
                        <a:rPr lang="en-US" sz="800">
                          <a:latin typeface="Verdana"/>
                          <a:ea typeface="Times New Roman"/>
                          <a:cs typeface="Times New Roman"/>
                        </a:rPr>
                        <a:t>1966-1970</a:t>
                      </a:r>
                      <a:endParaRPr lang="en-US" sz="1000">
                        <a:latin typeface="Book Antiqua"/>
                        <a:ea typeface="Times New Roman"/>
                        <a:cs typeface="Times New Roman"/>
                      </a:endParaRPr>
                    </a:p>
                  </a:txBody>
                  <a:tcPr marL="7917" marR="7917" marT="7917" marB="7917" anchor="ctr">
                    <a:lnL>
                      <a:noFill/>
                    </a:lnL>
                    <a:lnR>
                      <a:noFill/>
                    </a:lnR>
                    <a:lnT>
                      <a:noFill/>
                    </a:lnT>
                    <a:lnB>
                      <a:noFill/>
                    </a:lnB>
                  </a:tcPr>
                </a:tc>
                <a:tc>
                  <a:txBody>
                    <a:bodyPr/>
                    <a:lstStyle/>
                    <a:p>
                      <a:pPr marL="0" marR="0" algn="ctr">
                        <a:spcBef>
                          <a:spcPts val="0"/>
                        </a:spcBef>
                        <a:spcAft>
                          <a:spcPts val="0"/>
                        </a:spcAft>
                      </a:pPr>
                      <a:r>
                        <a:rPr lang="en-US" sz="800">
                          <a:latin typeface="Verdana"/>
                          <a:ea typeface="Times New Roman"/>
                          <a:cs typeface="Times New Roman"/>
                        </a:rPr>
                        <a:t>426</a:t>
                      </a:r>
                      <a:endParaRPr lang="en-US" sz="1000">
                        <a:latin typeface="Book Antiqua"/>
                        <a:ea typeface="Times New Roman"/>
                        <a:cs typeface="Times New Roman"/>
                      </a:endParaRPr>
                    </a:p>
                  </a:txBody>
                  <a:tcPr marL="7917" marR="7917" marT="7917" marB="7917" anchor="ctr">
                    <a:lnL>
                      <a:noFill/>
                    </a:lnL>
                    <a:lnR>
                      <a:noFill/>
                    </a:lnR>
                    <a:lnT>
                      <a:noFill/>
                    </a:lnT>
                    <a:lnB>
                      <a:noFill/>
                    </a:lnB>
                  </a:tcPr>
                </a:tc>
                <a:tc>
                  <a:txBody>
                    <a:bodyPr/>
                    <a:lstStyle/>
                    <a:p>
                      <a:pPr marL="0" marR="0" algn="ctr">
                        <a:spcBef>
                          <a:spcPts val="0"/>
                        </a:spcBef>
                        <a:spcAft>
                          <a:spcPts val="0"/>
                        </a:spcAft>
                      </a:pPr>
                      <a:r>
                        <a:rPr lang="en-US" sz="800">
                          <a:latin typeface="Verdana"/>
                          <a:ea typeface="Times New Roman"/>
                          <a:cs typeface="Times New Roman"/>
                        </a:rPr>
                        <a:t>22,435</a:t>
                      </a:r>
                      <a:endParaRPr lang="en-US" sz="1000">
                        <a:latin typeface="Book Antiqua"/>
                        <a:ea typeface="Times New Roman"/>
                        <a:cs typeface="Times New Roman"/>
                      </a:endParaRPr>
                    </a:p>
                  </a:txBody>
                  <a:tcPr marL="7917" marR="7917" marT="7917" marB="7917" anchor="ctr">
                    <a:lnL>
                      <a:noFill/>
                    </a:lnL>
                    <a:lnR>
                      <a:noFill/>
                    </a:lnR>
                    <a:lnT>
                      <a:noFill/>
                    </a:lnT>
                    <a:lnB>
                      <a:noFill/>
                    </a:lnB>
                  </a:tcPr>
                </a:tc>
              </a:tr>
              <a:tr h="142504">
                <a:tc>
                  <a:txBody>
                    <a:bodyPr/>
                    <a:lstStyle/>
                    <a:p>
                      <a:pPr marL="0" marR="0" algn="ctr">
                        <a:spcBef>
                          <a:spcPts val="0"/>
                        </a:spcBef>
                        <a:spcAft>
                          <a:spcPts val="0"/>
                        </a:spcAft>
                      </a:pPr>
                      <a:r>
                        <a:rPr lang="en-US" sz="800">
                          <a:latin typeface="Verdana"/>
                          <a:ea typeface="Times New Roman"/>
                          <a:cs typeface="Times New Roman"/>
                        </a:rPr>
                        <a:t>1971-1975</a:t>
                      </a:r>
                      <a:endParaRPr lang="en-US" sz="1000">
                        <a:latin typeface="Book Antiqua"/>
                        <a:ea typeface="Times New Roman"/>
                        <a:cs typeface="Times New Roman"/>
                      </a:endParaRPr>
                    </a:p>
                  </a:txBody>
                  <a:tcPr marL="7917" marR="7917" marT="7917" marB="7917" anchor="ctr">
                    <a:lnL>
                      <a:noFill/>
                    </a:lnL>
                    <a:lnR>
                      <a:noFill/>
                    </a:lnR>
                    <a:lnT>
                      <a:noFill/>
                    </a:lnT>
                    <a:lnB>
                      <a:noFill/>
                    </a:lnB>
                  </a:tcPr>
                </a:tc>
                <a:tc>
                  <a:txBody>
                    <a:bodyPr/>
                    <a:lstStyle/>
                    <a:p>
                      <a:pPr marL="0" marR="0" algn="ctr">
                        <a:spcBef>
                          <a:spcPts val="0"/>
                        </a:spcBef>
                        <a:spcAft>
                          <a:spcPts val="0"/>
                        </a:spcAft>
                      </a:pPr>
                      <a:r>
                        <a:rPr lang="en-US" sz="800">
                          <a:latin typeface="Verdana"/>
                          <a:ea typeface="Times New Roman"/>
                          <a:cs typeface="Times New Roman"/>
                        </a:rPr>
                        <a:t>322</a:t>
                      </a:r>
                      <a:endParaRPr lang="en-US" sz="1000">
                        <a:latin typeface="Book Antiqua"/>
                        <a:ea typeface="Times New Roman"/>
                        <a:cs typeface="Times New Roman"/>
                      </a:endParaRPr>
                    </a:p>
                  </a:txBody>
                  <a:tcPr marL="7917" marR="7917" marT="7917" marB="7917" anchor="ctr">
                    <a:lnL>
                      <a:noFill/>
                    </a:lnL>
                    <a:lnR>
                      <a:noFill/>
                    </a:lnR>
                    <a:lnT>
                      <a:noFill/>
                    </a:lnT>
                    <a:lnB>
                      <a:noFill/>
                    </a:lnB>
                  </a:tcPr>
                </a:tc>
                <a:tc>
                  <a:txBody>
                    <a:bodyPr/>
                    <a:lstStyle/>
                    <a:p>
                      <a:pPr marL="0" marR="0" algn="ctr">
                        <a:spcBef>
                          <a:spcPts val="0"/>
                        </a:spcBef>
                        <a:spcAft>
                          <a:spcPts val="0"/>
                        </a:spcAft>
                      </a:pPr>
                      <a:r>
                        <a:rPr lang="en-US" sz="800">
                          <a:latin typeface="Verdana"/>
                          <a:ea typeface="Times New Roman"/>
                          <a:cs typeface="Times New Roman"/>
                        </a:rPr>
                        <a:t>33,963</a:t>
                      </a:r>
                      <a:endParaRPr lang="en-US" sz="1000">
                        <a:latin typeface="Book Antiqua"/>
                        <a:ea typeface="Times New Roman"/>
                        <a:cs typeface="Times New Roman"/>
                      </a:endParaRPr>
                    </a:p>
                  </a:txBody>
                  <a:tcPr marL="7917" marR="7917" marT="7917" marB="7917" anchor="ctr">
                    <a:lnL>
                      <a:noFill/>
                    </a:lnL>
                    <a:lnR>
                      <a:noFill/>
                    </a:lnR>
                    <a:lnT>
                      <a:noFill/>
                    </a:lnT>
                    <a:lnB>
                      <a:noFill/>
                    </a:lnB>
                  </a:tcPr>
                </a:tc>
              </a:tr>
              <a:tr h="142504">
                <a:tc>
                  <a:txBody>
                    <a:bodyPr/>
                    <a:lstStyle/>
                    <a:p>
                      <a:pPr marL="0" marR="0" algn="ctr">
                        <a:spcBef>
                          <a:spcPts val="0"/>
                        </a:spcBef>
                        <a:spcAft>
                          <a:spcPts val="0"/>
                        </a:spcAft>
                      </a:pPr>
                      <a:r>
                        <a:rPr lang="en-US" sz="800">
                          <a:latin typeface="Verdana"/>
                          <a:ea typeface="Times New Roman"/>
                          <a:cs typeface="Times New Roman"/>
                        </a:rPr>
                        <a:t>1976-1980</a:t>
                      </a:r>
                      <a:endParaRPr lang="en-US" sz="1000">
                        <a:latin typeface="Book Antiqua"/>
                        <a:ea typeface="Times New Roman"/>
                        <a:cs typeface="Times New Roman"/>
                      </a:endParaRPr>
                    </a:p>
                  </a:txBody>
                  <a:tcPr marL="7917" marR="7917" marT="7917" marB="7917" anchor="ctr">
                    <a:lnL>
                      <a:noFill/>
                    </a:lnL>
                    <a:lnR>
                      <a:noFill/>
                    </a:lnR>
                    <a:lnT>
                      <a:noFill/>
                    </a:lnT>
                    <a:lnB>
                      <a:noFill/>
                    </a:lnB>
                  </a:tcPr>
                </a:tc>
                <a:tc>
                  <a:txBody>
                    <a:bodyPr/>
                    <a:lstStyle/>
                    <a:p>
                      <a:pPr marL="0" marR="0" algn="ctr">
                        <a:spcBef>
                          <a:spcPts val="0"/>
                        </a:spcBef>
                        <a:spcAft>
                          <a:spcPts val="0"/>
                        </a:spcAft>
                      </a:pPr>
                      <a:r>
                        <a:rPr lang="en-US" sz="800">
                          <a:latin typeface="Verdana"/>
                          <a:ea typeface="Times New Roman"/>
                          <a:cs typeface="Times New Roman"/>
                        </a:rPr>
                        <a:t>254</a:t>
                      </a:r>
                      <a:endParaRPr lang="en-US" sz="1000">
                        <a:latin typeface="Book Antiqua"/>
                        <a:ea typeface="Times New Roman"/>
                        <a:cs typeface="Times New Roman"/>
                      </a:endParaRPr>
                    </a:p>
                  </a:txBody>
                  <a:tcPr marL="7917" marR="7917" marT="7917" marB="7917" anchor="ctr">
                    <a:lnL>
                      <a:noFill/>
                    </a:lnL>
                    <a:lnR>
                      <a:noFill/>
                    </a:lnR>
                    <a:lnT>
                      <a:noFill/>
                    </a:lnT>
                    <a:lnB>
                      <a:noFill/>
                    </a:lnB>
                  </a:tcPr>
                </a:tc>
                <a:tc>
                  <a:txBody>
                    <a:bodyPr/>
                    <a:lstStyle/>
                    <a:p>
                      <a:pPr marL="0" marR="0" algn="ctr">
                        <a:spcBef>
                          <a:spcPts val="0"/>
                        </a:spcBef>
                        <a:spcAft>
                          <a:spcPts val="0"/>
                        </a:spcAft>
                      </a:pPr>
                      <a:r>
                        <a:rPr lang="en-US" sz="800">
                          <a:latin typeface="Verdana"/>
                          <a:ea typeface="Times New Roman"/>
                          <a:cs typeface="Times New Roman"/>
                        </a:rPr>
                        <a:t>41,220</a:t>
                      </a:r>
                      <a:endParaRPr lang="en-US" sz="1000">
                        <a:latin typeface="Book Antiqua"/>
                        <a:ea typeface="Times New Roman"/>
                        <a:cs typeface="Times New Roman"/>
                      </a:endParaRPr>
                    </a:p>
                  </a:txBody>
                  <a:tcPr marL="7917" marR="7917" marT="7917" marB="7917" anchor="ctr">
                    <a:lnL>
                      <a:noFill/>
                    </a:lnL>
                    <a:lnR>
                      <a:noFill/>
                    </a:lnR>
                    <a:lnT>
                      <a:noFill/>
                    </a:lnT>
                    <a:lnB>
                      <a:noFill/>
                    </a:lnB>
                  </a:tcPr>
                </a:tc>
              </a:tr>
              <a:tr h="142504">
                <a:tc>
                  <a:txBody>
                    <a:bodyPr/>
                    <a:lstStyle/>
                    <a:p>
                      <a:pPr marL="0" marR="0" algn="ctr">
                        <a:spcBef>
                          <a:spcPts val="0"/>
                        </a:spcBef>
                        <a:spcAft>
                          <a:spcPts val="0"/>
                        </a:spcAft>
                      </a:pPr>
                      <a:r>
                        <a:rPr lang="en-US" sz="800">
                          <a:latin typeface="Verdana"/>
                          <a:ea typeface="Times New Roman"/>
                          <a:cs typeface="Times New Roman"/>
                        </a:rPr>
                        <a:t>1981-1985</a:t>
                      </a:r>
                      <a:endParaRPr lang="en-US" sz="1000">
                        <a:latin typeface="Book Antiqua"/>
                        <a:ea typeface="Times New Roman"/>
                        <a:cs typeface="Times New Roman"/>
                      </a:endParaRPr>
                    </a:p>
                  </a:txBody>
                  <a:tcPr marL="7917" marR="7917" marT="7917" marB="7917" anchor="ctr">
                    <a:lnL>
                      <a:noFill/>
                    </a:lnL>
                    <a:lnR>
                      <a:noFill/>
                    </a:lnR>
                    <a:lnT>
                      <a:noFill/>
                    </a:lnT>
                    <a:lnB>
                      <a:noFill/>
                    </a:lnB>
                  </a:tcPr>
                </a:tc>
                <a:tc>
                  <a:txBody>
                    <a:bodyPr/>
                    <a:lstStyle/>
                    <a:p>
                      <a:pPr marL="0" marR="0" algn="ctr">
                        <a:spcBef>
                          <a:spcPts val="0"/>
                        </a:spcBef>
                        <a:spcAft>
                          <a:spcPts val="0"/>
                        </a:spcAft>
                      </a:pPr>
                      <a:r>
                        <a:rPr lang="en-US" sz="800">
                          <a:latin typeface="Verdana"/>
                          <a:ea typeface="Times New Roman"/>
                          <a:cs typeface="Times New Roman"/>
                        </a:rPr>
                        <a:t>174</a:t>
                      </a:r>
                      <a:endParaRPr lang="en-US" sz="1000">
                        <a:latin typeface="Book Antiqua"/>
                        <a:ea typeface="Times New Roman"/>
                        <a:cs typeface="Times New Roman"/>
                      </a:endParaRPr>
                    </a:p>
                  </a:txBody>
                  <a:tcPr marL="7917" marR="7917" marT="7917" marB="7917" anchor="ctr">
                    <a:lnL>
                      <a:noFill/>
                    </a:lnL>
                    <a:lnR>
                      <a:noFill/>
                    </a:lnR>
                    <a:lnT>
                      <a:noFill/>
                    </a:lnT>
                    <a:lnB>
                      <a:noFill/>
                    </a:lnB>
                  </a:tcPr>
                </a:tc>
                <a:tc>
                  <a:txBody>
                    <a:bodyPr/>
                    <a:lstStyle/>
                    <a:p>
                      <a:pPr marL="0" marR="0" algn="ctr">
                        <a:spcBef>
                          <a:spcPts val="0"/>
                        </a:spcBef>
                        <a:spcAft>
                          <a:spcPts val="0"/>
                        </a:spcAft>
                      </a:pPr>
                      <a:r>
                        <a:rPr lang="en-US" sz="800">
                          <a:latin typeface="Verdana"/>
                          <a:ea typeface="Times New Roman"/>
                          <a:cs typeface="Times New Roman"/>
                        </a:rPr>
                        <a:t>24,290</a:t>
                      </a:r>
                      <a:endParaRPr lang="en-US" sz="1000">
                        <a:latin typeface="Book Antiqua"/>
                        <a:ea typeface="Times New Roman"/>
                        <a:cs typeface="Times New Roman"/>
                      </a:endParaRPr>
                    </a:p>
                  </a:txBody>
                  <a:tcPr marL="7917" marR="7917" marT="7917" marB="7917" anchor="ctr">
                    <a:lnL>
                      <a:noFill/>
                    </a:lnL>
                    <a:lnR>
                      <a:noFill/>
                    </a:lnR>
                    <a:lnT>
                      <a:noFill/>
                    </a:lnT>
                    <a:lnB>
                      <a:noFill/>
                    </a:lnB>
                  </a:tcPr>
                </a:tc>
              </a:tr>
              <a:tr h="142504">
                <a:tc>
                  <a:txBody>
                    <a:bodyPr/>
                    <a:lstStyle/>
                    <a:p>
                      <a:pPr marL="0" marR="0" algn="ctr">
                        <a:spcBef>
                          <a:spcPts val="0"/>
                        </a:spcBef>
                        <a:spcAft>
                          <a:spcPts val="0"/>
                        </a:spcAft>
                      </a:pPr>
                      <a:r>
                        <a:rPr lang="en-US" sz="800">
                          <a:latin typeface="Verdana"/>
                          <a:ea typeface="Times New Roman"/>
                          <a:cs typeface="Times New Roman"/>
                        </a:rPr>
                        <a:t>1986-1990</a:t>
                      </a:r>
                      <a:endParaRPr lang="en-US" sz="1000">
                        <a:latin typeface="Book Antiqua"/>
                        <a:ea typeface="Times New Roman"/>
                        <a:cs typeface="Times New Roman"/>
                      </a:endParaRPr>
                    </a:p>
                  </a:txBody>
                  <a:tcPr marL="7917" marR="7917" marT="7917" marB="7917" anchor="ctr">
                    <a:lnL>
                      <a:noFill/>
                    </a:lnL>
                    <a:lnR>
                      <a:noFill/>
                    </a:lnR>
                    <a:lnT>
                      <a:noFill/>
                    </a:lnT>
                    <a:lnB>
                      <a:noFill/>
                    </a:lnB>
                  </a:tcPr>
                </a:tc>
                <a:tc>
                  <a:txBody>
                    <a:bodyPr/>
                    <a:lstStyle/>
                    <a:p>
                      <a:pPr marL="0" marR="0" algn="ctr">
                        <a:spcBef>
                          <a:spcPts val="0"/>
                        </a:spcBef>
                        <a:spcAft>
                          <a:spcPts val="0"/>
                        </a:spcAft>
                      </a:pPr>
                      <a:r>
                        <a:rPr lang="en-US" sz="800">
                          <a:latin typeface="Verdana"/>
                          <a:ea typeface="Times New Roman"/>
                          <a:cs typeface="Times New Roman"/>
                        </a:rPr>
                        <a:t>122</a:t>
                      </a:r>
                      <a:endParaRPr lang="en-US" sz="1000">
                        <a:latin typeface="Book Antiqua"/>
                        <a:ea typeface="Times New Roman"/>
                        <a:cs typeface="Times New Roman"/>
                      </a:endParaRPr>
                    </a:p>
                  </a:txBody>
                  <a:tcPr marL="7917" marR="7917" marT="7917" marB="7917" anchor="ctr">
                    <a:lnL>
                      <a:noFill/>
                    </a:lnL>
                    <a:lnR>
                      <a:noFill/>
                    </a:lnR>
                    <a:lnT>
                      <a:noFill/>
                    </a:lnT>
                    <a:lnB>
                      <a:noFill/>
                    </a:lnB>
                  </a:tcPr>
                </a:tc>
                <a:tc>
                  <a:txBody>
                    <a:bodyPr/>
                    <a:lstStyle/>
                    <a:p>
                      <a:pPr marL="0" marR="0" algn="ctr">
                        <a:spcBef>
                          <a:spcPts val="0"/>
                        </a:spcBef>
                        <a:spcAft>
                          <a:spcPts val="0"/>
                        </a:spcAft>
                      </a:pPr>
                      <a:r>
                        <a:rPr lang="en-US" sz="800">
                          <a:latin typeface="Verdana"/>
                          <a:ea typeface="Times New Roman"/>
                          <a:cs typeface="Times New Roman"/>
                        </a:rPr>
                        <a:t>27,524</a:t>
                      </a:r>
                      <a:endParaRPr lang="en-US" sz="1000">
                        <a:latin typeface="Book Antiqua"/>
                        <a:ea typeface="Times New Roman"/>
                        <a:cs typeface="Times New Roman"/>
                      </a:endParaRPr>
                    </a:p>
                  </a:txBody>
                  <a:tcPr marL="7917" marR="7917" marT="7917" marB="7917" anchor="ctr">
                    <a:lnL>
                      <a:noFill/>
                    </a:lnL>
                    <a:lnR>
                      <a:noFill/>
                    </a:lnR>
                    <a:lnT>
                      <a:noFill/>
                    </a:lnT>
                    <a:lnB>
                      <a:noFill/>
                    </a:lnB>
                  </a:tcPr>
                </a:tc>
              </a:tr>
              <a:tr h="142504">
                <a:tc>
                  <a:txBody>
                    <a:bodyPr/>
                    <a:lstStyle/>
                    <a:p>
                      <a:pPr marL="0" marR="0" algn="ctr">
                        <a:spcBef>
                          <a:spcPts val="0"/>
                        </a:spcBef>
                        <a:spcAft>
                          <a:spcPts val="0"/>
                        </a:spcAft>
                      </a:pPr>
                      <a:r>
                        <a:rPr lang="en-US" sz="800">
                          <a:latin typeface="Verdana"/>
                          <a:ea typeface="Times New Roman"/>
                          <a:cs typeface="Times New Roman"/>
                        </a:rPr>
                        <a:t>1991-1995</a:t>
                      </a:r>
                      <a:endParaRPr lang="en-US" sz="1000">
                        <a:latin typeface="Book Antiqua"/>
                        <a:ea typeface="Times New Roman"/>
                        <a:cs typeface="Times New Roman"/>
                      </a:endParaRPr>
                    </a:p>
                  </a:txBody>
                  <a:tcPr marL="7917" marR="7917" marT="7917" marB="7917" anchor="ctr">
                    <a:lnL>
                      <a:noFill/>
                    </a:lnL>
                    <a:lnR>
                      <a:noFill/>
                    </a:lnR>
                    <a:lnT>
                      <a:noFill/>
                    </a:lnT>
                    <a:lnB>
                      <a:noFill/>
                    </a:lnB>
                  </a:tcPr>
                </a:tc>
                <a:tc>
                  <a:txBody>
                    <a:bodyPr/>
                    <a:lstStyle/>
                    <a:p>
                      <a:pPr marL="0" marR="0" algn="ctr">
                        <a:spcBef>
                          <a:spcPts val="0"/>
                        </a:spcBef>
                        <a:spcAft>
                          <a:spcPts val="0"/>
                        </a:spcAft>
                      </a:pPr>
                      <a:r>
                        <a:rPr lang="en-US" sz="800">
                          <a:latin typeface="Verdana"/>
                          <a:ea typeface="Times New Roman"/>
                          <a:cs typeface="Times New Roman"/>
                        </a:rPr>
                        <a:t>99</a:t>
                      </a:r>
                      <a:endParaRPr lang="en-US" sz="1000">
                        <a:latin typeface="Book Antiqua"/>
                        <a:ea typeface="Times New Roman"/>
                        <a:cs typeface="Times New Roman"/>
                      </a:endParaRPr>
                    </a:p>
                  </a:txBody>
                  <a:tcPr marL="7917" marR="7917" marT="7917" marB="7917" anchor="ctr">
                    <a:lnL>
                      <a:noFill/>
                    </a:lnL>
                    <a:lnR>
                      <a:noFill/>
                    </a:lnR>
                    <a:lnT>
                      <a:noFill/>
                    </a:lnT>
                    <a:lnB>
                      <a:noFill/>
                    </a:lnB>
                  </a:tcPr>
                </a:tc>
                <a:tc>
                  <a:txBody>
                    <a:bodyPr/>
                    <a:lstStyle/>
                    <a:p>
                      <a:pPr marL="0" marR="0" algn="ctr">
                        <a:spcBef>
                          <a:spcPts val="0"/>
                        </a:spcBef>
                        <a:spcAft>
                          <a:spcPts val="0"/>
                        </a:spcAft>
                      </a:pPr>
                      <a:r>
                        <a:rPr lang="en-US" sz="800">
                          <a:latin typeface="Verdana"/>
                          <a:ea typeface="Times New Roman"/>
                          <a:cs typeface="Times New Roman"/>
                        </a:rPr>
                        <a:t>24,201</a:t>
                      </a:r>
                      <a:endParaRPr lang="en-US" sz="1000">
                        <a:latin typeface="Book Antiqua"/>
                        <a:ea typeface="Times New Roman"/>
                        <a:cs typeface="Times New Roman"/>
                      </a:endParaRPr>
                    </a:p>
                  </a:txBody>
                  <a:tcPr marL="7917" marR="7917" marT="7917" marB="7917" anchor="ctr">
                    <a:lnL>
                      <a:noFill/>
                    </a:lnL>
                    <a:lnR>
                      <a:noFill/>
                    </a:lnR>
                    <a:lnT>
                      <a:noFill/>
                    </a:lnT>
                    <a:lnB>
                      <a:noFill/>
                    </a:lnB>
                  </a:tcPr>
                </a:tc>
              </a:tr>
              <a:tr h="142504">
                <a:tc>
                  <a:txBody>
                    <a:bodyPr/>
                    <a:lstStyle/>
                    <a:p>
                      <a:pPr marL="0" marR="0" algn="ctr">
                        <a:spcBef>
                          <a:spcPts val="0"/>
                        </a:spcBef>
                        <a:spcAft>
                          <a:spcPts val="0"/>
                        </a:spcAft>
                      </a:pPr>
                      <a:r>
                        <a:rPr lang="en-US" sz="800">
                          <a:latin typeface="Verdana"/>
                          <a:ea typeface="Times New Roman"/>
                          <a:cs typeface="Times New Roman"/>
                        </a:rPr>
                        <a:t>1996-2000</a:t>
                      </a:r>
                      <a:endParaRPr lang="en-US" sz="1000">
                        <a:latin typeface="Book Antiqua"/>
                        <a:ea typeface="Times New Roman"/>
                        <a:cs typeface="Times New Roman"/>
                      </a:endParaRPr>
                    </a:p>
                  </a:txBody>
                  <a:tcPr marL="7917" marR="7917" marT="7917" marB="7917" anchor="ctr">
                    <a:lnL>
                      <a:noFill/>
                    </a:lnL>
                    <a:lnR>
                      <a:noFill/>
                    </a:lnR>
                    <a:lnT>
                      <a:noFill/>
                    </a:lnT>
                    <a:lnB>
                      <a:noFill/>
                    </a:lnB>
                  </a:tcPr>
                </a:tc>
                <a:tc>
                  <a:txBody>
                    <a:bodyPr/>
                    <a:lstStyle/>
                    <a:p>
                      <a:pPr marL="0" marR="0" algn="ctr">
                        <a:spcBef>
                          <a:spcPts val="0"/>
                        </a:spcBef>
                        <a:spcAft>
                          <a:spcPts val="0"/>
                        </a:spcAft>
                      </a:pPr>
                      <a:r>
                        <a:rPr lang="en-US" sz="800">
                          <a:latin typeface="Verdana"/>
                          <a:ea typeface="Times New Roman"/>
                          <a:cs typeface="Times New Roman"/>
                        </a:rPr>
                        <a:t>86</a:t>
                      </a:r>
                      <a:endParaRPr lang="en-US" sz="1000">
                        <a:latin typeface="Book Antiqua"/>
                        <a:ea typeface="Times New Roman"/>
                        <a:cs typeface="Times New Roman"/>
                      </a:endParaRPr>
                    </a:p>
                  </a:txBody>
                  <a:tcPr marL="7917" marR="7917" marT="7917" marB="7917" anchor="ctr">
                    <a:lnL>
                      <a:noFill/>
                    </a:lnL>
                    <a:lnR>
                      <a:noFill/>
                    </a:lnR>
                    <a:lnT>
                      <a:noFill/>
                    </a:lnT>
                    <a:lnB>
                      <a:noFill/>
                    </a:lnB>
                  </a:tcPr>
                </a:tc>
                <a:tc>
                  <a:txBody>
                    <a:bodyPr/>
                    <a:lstStyle/>
                    <a:p>
                      <a:pPr marL="0" marR="0" algn="ctr">
                        <a:spcBef>
                          <a:spcPts val="0"/>
                        </a:spcBef>
                        <a:spcAft>
                          <a:spcPts val="0"/>
                        </a:spcAft>
                      </a:pPr>
                      <a:r>
                        <a:rPr lang="en-US" sz="800">
                          <a:latin typeface="Verdana"/>
                          <a:ea typeface="Times New Roman"/>
                          <a:cs typeface="Times New Roman"/>
                        </a:rPr>
                        <a:t>17,500</a:t>
                      </a:r>
                      <a:endParaRPr lang="en-US" sz="1000">
                        <a:latin typeface="Book Antiqua"/>
                        <a:ea typeface="Times New Roman"/>
                        <a:cs typeface="Times New Roman"/>
                      </a:endParaRPr>
                    </a:p>
                  </a:txBody>
                  <a:tcPr marL="7917" marR="7917" marT="7917" marB="7917" anchor="ctr">
                    <a:lnL>
                      <a:noFill/>
                    </a:lnL>
                    <a:lnR>
                      <a:noFill/>
                    </a:lnR>
                    <a:lnT>
                      <a:noFill/>
                    </a:lnT>
                    <a:lnB>
                      <a:noFill/>
                    </a:lnB>
                  </a:tcPr>
                </a:tc>
              </a:tr>
              <a:tr h="142504">
                <a:tc>
                  <a:txBody>
                    <a:bodyPr/>
                    <a:lstStyle/>
                    <a:p>
                      <a:pPr marL="0" marR="0" algn="ctr">
                        <a:spcBef>
                          <a:spcPts val="0"/>
                        </a:spcBef>
                        <a:spcAft>
                          <a:spcPts val="0"/>
                        </a:spcAft>
                      </a:pPr>
                      <a:r>
                        <a:rPr lang="en-US" sz="800">
                          <a:latin typeface="Verdana"/>
                          <a:ea typeface="Times New Roman"/>
                          <a:cs typeface="Times New Roman"/>
                        </a:rPr>
                        <a:t>2001-2005</a:t>
                      </a:r>
                      <a:endParaRPr lang="en-US" sz="1000">
                        <a:latin typeface="Book Antiqua"/>
                        <a:ea typeface="Times New Roman"/>
                        <a:cs typeface="Times New Roman"/>
                      </a:endParaRPr>
                    </a:p>
                  </a:txBody>
                  <a:tcPr marL="7917" marR="7917" marT="7917" marB="7917" anchor="ctr">
                    <a:lnL>
                      <a:noFill/>
                    </a:lnL>
                    <a:lnR>
                      <a:noFill/>
                    </a:lnR>
                    <a:lnT>
                      <a:noFill/>
                    </a:lnT>
                    <a:lnB>
                      <a:noFill/>
                    </a:lnB>
                  </a:tcPr>
                </a:tc>
                <a:tc>
                  <a:txBody>
                    <a:bodyPr/>
                    <a:lstStyle/>
                    <a:p>
                      <a:pPr marL="0" marR="0" algn="ctr">
                        <a:spcBef>
                          <a:spcPts val="0"/>
                        </a:spcBef>
                        <a:spcAft>
                          <a:spcPts val="0"/>
                        </a:spcAft>
                      </a:pPr>
                      <a:r>
                        <a:rPr lang="en-US" sz="800">
                          <a:latin typeface="Verdana"/>
                          <a:ea typeface="Times New Roman"/>
                          <a:cs typeface="Times New Roman"/>
                        </a:rPr>
                        <a:t>62</a:t>
                      </a:r>
                      <a:endParaRPr lang="en-US" sz="1000">
                        <a:latin typeface="Book Antiqua"/>
                        <a:ea typeface="Times New Roman"/>
                        <a:cs typeface="Times New Roman"/>
                      </a:endParaRPr>
                    </a:p>
                  </a:txBody>
                  <a:tcPr marL="7917" marR="7917" marT="7917" marB="7917" anchor="ctr">
                    <a:lnL>
                      <a:noFill/>
                    </a:lnL>
                    <a:lnR>
                      <a:noFill/>
                    </a:lnR>
                    <a:lnT>
                      <a:noFill/>
                    </a:lnT>
                    <a:lnB>
                      <a:noFill/>
                    </a:lnB>
                  </a:tcPr>
                </a:tc>
                <a:tc>
                  <a:txBody>
                    <a:bodyPr/>
                    <a:lstStyle/>
                    <a:p>
                      <a:pPr marL="0" marR="0" algn="ctr">
                        <a:spcBef>
                          <a:spcPts val="0"/>
                        </a:spcBef>
                        <a:spcAft>
                          <a:spcPts val="0"/>
                        </a:spcAft>
                      </a:pPr>
                      <a:r>
                        <a:rPr lang="en-US" sz="800">
                          <a:latin typeface="Verdana"/>
                          <a:ea typeface="Times New Roman"/>
                          <a:cs typeface="Times New Roman"/>
                        </a:rPr>
                        <a:t>12,952</a:t>
                      </a:r>
                      <a:endParaRPr lang="en-US" sz="1000">
                        <a:latin typeface="Book Antiqua"/>
                        <a:ea typeface="Times New Roman"/>
                        <a:cs typeface="Times New Roman"/>
                      </a:endParaRPr>
                    </a:p>
                  </a:txBody>
                  <a:tcPr marL="7917" marR="7917" marT="7917" marB="7917" anchor="ctr">
                    <a:lnL>
                      <a:noFill/>
                    </a:lnL>
                    <a:lnR>
                      <a:noFill/>
                    </a:lnR>
                    <a:lnT>
                      <a:noFill/>
                    </a:lnT>
                    <a:lnB>
                      <a:noFill/>
                    </a:lnB>
                  </a:tcPr>
                </a:tc>
              </a:tr>
              <a:tr h="142504">
                <a:tc>
                  <a:txBody>
                    <a:bodyPr/>
                    <a:lstStyle/>
                    <a:p>
                      <a:pPr marL="0" marR="0" algn="ctr">
                        <a:spcBef>
                          <a:spcPts val="0"/>
                        </a:spcBef>
                        <a:spcAft>
                          <a:spcPts val="0"/>
                        </a:spcAft>
                      </a:pPr>
                      <a:r>
                        <a:rPr lang="en-US" sz="800">
                          <a:latin typeface="Verdana"/>
                          <a:ea typeface="Times New Roman"/>
                          <a:cs typeface="Times New Roman"/>
                        </a:rPr>
                        <a:t>2006-2007</a:t>
                      </a:r>
                      <a:endParaRPr lang="en-US" sz="1000">
                        <a:latin typeface="Book Antiqua"/>
                        <a:ea typeface="Times New Roman"/>
                        <a:cs typeface="Times New Roman"/>
                      </a:endParaRPr>
                    </a:p>
                  </a:txBody>
                  <a:tcPr marL="7917" marR="7917" marT="7917" marB="7917" anchor="ctr">
                    <a:lnL>
                      <a:noFill/>
                    </a:lnL>
                    <a:lnR>
                      <a:noFill/>
                    </a:lnR>
                    <a:lnT>
                      <a:noFill/>
                    </a:lnT>
                    <a:lnB>
                      <a:noFill/>
                    </a:lnB>
                  </a:tcPr>
                </a:tc>
                <a:tc>
                  <a:txBody>
                    <a:bodyPr/>
                    <a:lstStyle/>
                    <a:p>
                      <a:pPr marL="0" marR="0" algn="ctr">
                        <a:spcBef>
                          <a:spcPts val="0"/>
                        </a:spcBef>
                        <a:spcAft>
                          <a:spcPts val="0"/>
                        </a:spcAft>
                      </a:pPr>
                      <a:r>
                        <a:rPr lang="en-US" sz="800">
                          <a:latin typeface="Verdana"/>
                          <a:ea typeface="Times New Roman"/>
                          <a:cs typeface="Times New Roman"/>
                        </a:rPr>
                        <a:t>69</a:t>
                      </a:r>
                      <a:endParaRPr lang="en-US" sz="1000">
                        <a:latin typeface="Book Antiqua"/>
                        <a:ea typeface="Times New Roman"/>
                        <a:cs typeface="Times New Roman"/>
                      </a:endParaRPr>
                    </a:p>
                  </a:txBody>
                  <a:tcPr marL="7917" marR="7917" marT="7917" marB="7917" anchor="ctr">
                    <a:lnL>
                      <a:noFill/>
                    </a:lnL>
                    <a:lnR>
                      <a:noFill/>
                    </a:lnR>
                    <a:lnT>
                      <a:noFill/>
                    </a:lnT>
                    <a:lnB>
                      <a:noFill/>
                    </a:lnB>
                  </a:tcPr>
                </a:tc>
                <a:tc>
                  <a:txBody>
                    <a:bodyPr/>
                    <a:lstStyle/>
                    <a:p>
                      <a:pPr marL="0" marR="0" algn="ctr">
                        <a:spcBef>
                          <a:spcPts val="0"/>
                        </a:spcBef>
                        <a:spcAft>
                          <a:spcPts val="0"/>
                        </a:spcAft>
                      </a:pPr>
                      <a:r>
                        <a:rPr lang="en-US" sz="800" dirty="0">
                          <a:latin typeface="Verdana"/>
                          <a:ea typeface="Times New Roman"/>
                          <a:cs typeface="Times New Roman"/>
                        </a:rPr>
                        <a:t>11,800</a:t>
                      </a:r>
                      <a:endParaRPr lang="en-US" sz="1000" dirty="0">
                        <a:latin typeface="Book Antiqua"/>
                        <a:ea typeface="Times New Roman"/>
                        <a:cs typeface="Times New Roman"/>
                      </a:endParaRPr>
                    </a:p>
                  </a:txBody>
                  <a:tcPr marL="7917" marR="7917" marT="7917" marB="7917" anchor="ctr">
                    <a:lnL>
                      <a:noFill/>
                    </a:lnL>
                    <a:lnR>
                      <a:noFill/>
                    </a:lnR>
                    <a:lnT>
                      <a:noFill/>
                    </a:lnT>
                    <a:lnB>
                      <a:noFill/>
                    </a:lnB>
                  </a:tcPr>
                </a:tc>
              </a:tr>
            </a:tbl>
          </a:graphicData>
        </a:graphic>
      </p:graphicFrame>
      <p:sp>
        <p:nvSpPr>
          <p:cNvPr id="9" name="TextBox 8"/>
          <p:cNvSpPr txBox="1"/>
          <p:nvPr/>
        </p:nvSpPr>
        <p:spPr>
          <a:xfrm>
            <a:off x="2743200" y="1066800"/>
            <a:ext cx="5791200" cy="646331"/>
          </a:xfrm>
          <a:prstGeom prst="rect">
            <a:avLst/>
          </a:prstGeom>
          <a:solidFill>
            <a:schemeClr val="bg1"/>
          </a:solidFill>
        </p:spPr>
        <p:txBody>
          <a:bodyPr wrap="square" rtlCol="0">
            <a:spAutoFit/>
          </a:bodyPr>
          <a:lstStyle/>
          <a:p>
            <a:pPr algn="ctr"/>
            <a:r>
              <a:rPr lang="en-US" dirty="0" smtClean="0">
                <a:latin typeface="+mn-lt"/>
              </a:rPr>
              <a:t>Fatalities and injuries for mining in USA</a:t>
            </a:r>
          </a:p>
          <a:p>
            <a:endParaRPr lang="en-US" dirty="0">
              <a:latin typeface="+mn-lt"/>
            </a:endParaRPr>
          </a:p>
        </p:txBody>
      </p:sp>
      <p:sp>
        <p:nvSpPr>
          <p:cNvPr id="10" name="TextBox 9"/>
          <p:cNvSpPr txBox="1"/>
          <p:nvPr/>
        </p:nvSpPr>
        <p:spPr>
          <a:xfrm>
            <a:off x="4724400" y="4343400"/>
            <a:ext cx="4228351" cy="646331"/>
          </a:xfrm>
          <a:prstGeom prst="rect">
            <a:avLst/>
          </a:prstGeom>
          <a:solidFill>
            <a:srgbClr val="FEFCAC"/>
          </a:solidFill>
        </p:spPr>
        <p:txBody>
          <a:bodyPr wrap="square" rtlCol="0">
            <a:spAutoFit/>
          </a:bodyPr>
          <a:lstStyle/>
          <a:p>
            <a:r>
              <a:rPr lang="en-US" dirty="0" smtClean="0">
                <a:latin typeface="+mn-lt"/>
              </a:rPr>
              <a:t>deadliest year in U.S. coal mining history was 1907, with 3,242 deaths</a:t>
            </a:r>
            <a:endParaRPr lang="en-US" dirty="0">
              <a:latin typeface="+mn-lt"/>
            </a:endParaRPr>
          </a:p>
        </p:txBody>
      </p:sp>
      <p:pic>
        <p:nvPicPr>
          <p:cNvPr id="222209" name="Picture 1" descr="C:\Users\jo\Desktop\089050_1-lg.jpg"/>
          <p:cNvPicPr>
            <a:picLocks noChangeAspect="1" noChangeArrowheads="1"/>
          </p:cNvPicPr>
          <p:nvPr/>
        </p:nvPicPr>
        <p:blipFill>
          <a:blip r:embed="rId3" cstate="print"/>
          <a:srcRect/>
          <a:stretch>
            <a:fillRect/>
          </a:stretch>
        </p:blipFill>
        <p:spPr bwMode="auto">
          <a:xfrm>
            <a:off x="152400" y="152400"/>
            <a:ext cx="2133600" cy="2100775"/>
          </a:xfrm>
          <a:prstGeom prst="rect">
            <a:avLst/>
          </a:prstGeom>
          <a:noFill/>
        </p:spPr>
      </p:pic>
      <p:sp>
        <p:nvSpPr>
          <p:cNvPr id="12" name="TextBox 11"/>
          <p:cNvSpPr txBox="1"/>
          <p:nvPr/>
        </p:nvSpPr>
        <p:spPr>
          <a:xfrm>
            <a:off x="1" y="5657671"/>
            <a:ext cx="6172200" cy="1200329"/>
          </a:xfrm>
          <a:prstGeom prst="rect">
            <a:avLst/>
          </a:prstGeom>
          <a:solidFill>
            <a:srgbClr val="FEFCAC"/>
          </a:solidFill>
        </p:spPr>
        <p:txBody>
          <a:bodyPr wrap="square" rtlCol="0">
            <a:spAutoFit/>
          </a:bodyPr>
          <a:lstStyle/>
          <a:p>
            <a:r>
              <a:rPr lang="en-US" dirty="0" err="1" smtClean="0">
                <a:latin typeface="+mn-lt"/>
              </a:rPr>
              <a:t>Benxihu</a:t>
            </a:r>
            <a:r>
              <a:rPr lang="en-US" dirty="0" smtClean="0">
                <a:latin typeface="+mn-lt"/>
              </a:rPr>
              <a:t> (</a:t>
            </a:r>
            <a:r>
              <a:rPr lang="en-US" dirty="0" err="1" smtClean="0">
                <a:latin typeface="+mn-lt"/>
              </a:rPr>
              <a:t>Honkeiko</a:t>
            </a:r>
            <a:r>
              <a:rPr lang="en-US" dirty="0" smtClean="0">
                <a:latin typeface="+mn-lt"/>
              </a:rPr>
              <a:t>) Colliery (</a:t>
            </a:r>
            <a:r>
              <a:rPr lang="ja-JP" altLang="en-US" dirty="0" smtClean="0">
                <a:latin typeface="+mn-lt"/>
              </a:rPr>
              <a:t>本溪湖媒礦</a:t>
            </a:r>
            <a:r>
              <a:rPr lang="en-US" altLang="ja-JP" dirty="0" smtClean="0">
                <a:latin typeface="+mn-lt"/>
              </a:rPr>
              <a:t>), </a:t>
            </a:r>
            <a:r>
              <a:rPr lang="en-US" dirty="0" smtClean="0">
                <a:latin typeface="+mn-lt"/>
              </a:rPr>
              <a:t>located at Benxi, Liaoning, China. On April 26, 1942, a gas and coal-dust explosion in the mine killed 1,549, 34% of the miners working that day.</a:t>
            </a:r>
          </a:p>
        </p:txBody>
      </p:sp>
      <p:pic>
        <p:nvPicPr>
          <p:cNvPr id="222210" name="Picture 2" descr="C:\Users\jo\Desktop\Coal_anthracite.jpg"/>
          <p:cNvPicPr>
            <a:picLocks noChangeAspect="1" noChangeArrowheads="1"/>
          </p:cNvPicPr>
          <p:nvPr/>
        </p:nvPicPr>
        <p:blipFill>
          <a:blip r:embed="rId4" cstate="print"/>
          <a:srcRect/>
          <a:stretch>
            <a:fillRect/>
          </a:stretch>
        </p:blipFill>
        <p:spPr bwMode="auto">
          <a:xfrm>
            <a:off x="7760190" y="1"/>
            <a:ext cx="1383810" cy="1295400"/>
          </a:xfrm>
          <a:prstGeom prst="rect">
            <a:avLst/>
          </a:prstGeom>
          <a:noFill/>
        </p:spPr>
      </p:pic>
      <p:pic>
        <p:nvPicPr>
          <p:cNvPr id="222211" name="Picture 3" descr="C:\Users\jo\Desktop\coalfacts_piechart_2005.gif"/>
          <p:cNvPicPr>
            <a:picLocks noChangeAspect="1" noChangeArrowheads="1"/>
          </p:cNvPicPr>
          <p:nvPr/>
        </p:nvPicPr>
        <p:blipFill>
          <a:blip r:embed="rId5" cstate="print"/>
          <a:srcRect/>
          <a:stretch>
            <a:fillRect/>
          </a:stretch>
        </p:blipFill>
        <p:spPr bwMode="auto">
          <a:xfrm>
            <a:off x="0" y="2644505"/>
            <a:ext cx="2762250" cy="1851295"/>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5562600" cy="1143000"/>
          </a:xfrm>
        </p:spPr>
        <p:txBody>
          <a:bodyPr/>
          <a:lstStyle/>
          <a:p>
            <a:r>
              <a:rPr lang="en-US" i="1" dirty="0" smtClean="0">
                <a:solidFill>
                  <a:srgbClr val="000099"/>
                </a:solidFill>
                <a:cs typeface="Times New Roman" pitchFamily="18" charset="0"/>
              </a:rPr>
              <a:t>Coal mining accidents: USA and China</a:t>
            </a:r>
          </a:p>
        </p:txBody>
      </p:sp>
      <p:sp>
        <p:nvSpPr>
          <p:cNvPr id="3" name="Date Placeholder 2"/>
          <p:cNvSpPr>
            <a:spLocks noGrp="1"/>
          </p:cNvSpPr>
          <p:nvPr>
            <p:ph type="dt" sz="half" idx="10"/>
          </p:nvPr>
        </p:nvSpPr>
        <p:spPr/>
        <p:txBody>
          <a:bodyPr/>
          <a:lstStyle/>
          <a:p>
            <a:pPr>
              <a:defRPr/>
            </a:pPr>
            <a:r>
              <a:rPr lang="en-US" dirty="0" err="1" smtClean="0"/>
              <a:t>Najaar</a:t>
            </a:r>
            <a:r>
              <a:rPr lang="en-US" dirty="0" smtClean="0"/>
              <a:t> 2009</a:t>
            </a:r>
            <a:endParaRPr lang="en-US" dirty="0"/>
          </a:p>
        </p:txBody>
      </p:sp>
      <p:sp>
        <p:nvSpPr>
          <p:cNvPr id="5" name="Slide Number Placeholder 4"/>
          <p:cNvSpPr>
            <a:spLocks noGrp="1"/>
          </p:cNvSpPr>
          <p:nvPr>
            <p:ph type="sldNum" sz="quarter" idx="12"/>
          </p:nvPr>
        </p:nvSpPr>
        <p:spPr/>
        <p:txBody>
          <a:bodyPr/>
          <a:lstStyle/>
          <a:p>
            <a:pPr>
              <a:defRPr/>
            </a:pPr>
            <a:fld id="{BD1381B4-A9F0-488E-8409-7C34053094B5}" type="slidenum">
              <a:rPr lang="en-US" smtClean="0"/>
              <a:pPr>
                <a:defRPr/>
              </a:pPr>
              <a:t>4</a:t>
            </a:fld>
            <a:endParaRPr lang="en-US">
              <a:latin typeface="Times" pitchFamily="18" charset="0"/>
            </a:endParaRPr>
          </a:p>
        </p:txBody>
      </p:sp>
      <p:pic>
        <p:nvPicPr>
          <p:cNvPr id="6" name="Picture 4"/>
          <p:cNvPicPr>
            <a:picLocks noChangeAspect="1" noChangeArrowheads="1"/>
          </p:cNvPicPr>
          <p:nvPr/>
        </p:nvPicPr>
        <p:blipFill>
          <a:blip r:embed="rId3" cstate="print"/>
          <a:srcRect/>
          <a:stretch>
            <a:fillRect/>
          </a:stretch>
        </p:blipFill>
        <p:spPr bwMode="auto">
          <a:xfrm>
            <a:off x="0" y="1600200"/>
            <a:ext cx="4022872" cy="5257800"/>
          </a:xfrm>
          <a:prstGeom prst="rect">
            <a:avLst/>
          </a:prstGeom>
          <a:noFill/>
          <a:ln w="9525">
            <a:noFill/>
            <a:miter lim="800000"/>
            <a:headEnd/>
            <a:tailEnd/>
          </a:ln>
          <a:effectLst/>
        </p:spPr>
      </p:pic>
      <p:pic>
        <p:nvPicPr>
          <p:cNvPr id="7" name="Picture 1" descr="C:\Users\jo\Desktop\089050_1-lg.jpg"/>
          <p:cNvPicPr>
            <a:picLocks noChangeAspect="1" noChangeArrowheads="1"/>
          </p:cNvPicPr>
          <p:nvPr/>
        </p:nvPicPr>
        <p:blipFill>
          <a:blip r:embed="rId4" cstate="print"/>
          <a:srcRect/>
          <a:stretch>
            <a:fillRect/>
          </a:stretch>
        </p:blipFill>
        <p:spPr bwMode="auto">
          <a:xfrm>
            <a:off x="228600" y="304800"/>
            <a:ext cx="1204912" cy="1186375"/>
          </a:xfrm>
          <a:prstGeom prst="rect">
            <a:avLst/>
          </a:prstGeom>
          <a:noFill/>
        </p:spPr>
      </p:pic>
      <p:pic>
        <p:nvPicPr>
          <p:cNvPr id="264194" name="Picture 2" descr="C:\Users\jo\Desktop\logo_clb.gif"/>
          <p:cNvPicPr>
            <a:picLocks noChangeAspect="1" noChangeArrowheads="1"/>
          </p:cNvPicPr>
          <p:nvPr/>
        </p:nvPicPr>
        <p:blipFill>
          <a:blip r:embed="rId5" cstate="print"/>
          <a:srcRect/>
          <a:stretch>
            <a:fillRect/>
          </a:stretch>
        </p:blipFill>
        <p:spPr bwMode="auto">
          <a:xfrm>
            <a:off x="4953000" y="1981200"/>
            <a:ext cx="3857625" cy="650162"/>
          </a:xfrm>
          <a:prstGeom prst="rect">
            <a:avLst/>
          </a:prstGeom>
          <a:noFill/>
        </p:spPr>
      </p:pic>
      <p:graphicFrame>
        <p:nvGraphicFramePr>
          <p:cNvPr id="9" name="Table 8"/>
          <p:cNvGraphicFramePr>
            <a:graphicFrameLocks noGrp="1"/>
          </p:cNvGraphicFramePr>
          <p:nvPr/>
        </p:nvGraphicFramePr>
        <p:xfrm>
          <a:off x="4800600" y="2819400"/>
          <a:ext cx="4039870" cy="1463040"/>
        </p:xfrm>
        <a:graphic>
          <a:graphicData uri="http://schemas.openxmlformats.org/drawingml/2006/table">
            <a:tbl>
              <a:tblPr/>
              <a:tblGrid>
                <a:gridCol w="904491"/>
                <a:gridCol w="1788598"/>
                <a:gridCol w="1346781"/>
              </a:tblGrid>
              <a:tr h="266700">
                <a:tc>
                  <a:txBody>
                    <a:bodyPr/>
                    <a:lstStyle/>
                    <a:p>
                      <a:pPr marL="0" marR="0" algn="ctr">
                        <a:spcBef>
                          <a:spcPts val="0"/>
                        </a:spcBef>
                        <a:spcAft>
                          <a:spcPts val="0"/>
                        </a:spcAft>
                      </a:pPr>
                      <a:r>
                        <a:rPr lang="en-US" sz="1200">
                          <a:solidFill>
                            <a:srgbClr val="000000"/>
                          </a:solidFill>
                          <a:latin typeface="arial"/>
                          <a:ea typeface="新細明體"/>
                        </a:rPr>
                        <a:t>Year</a:t>
                      </a:r>
                      <a:endParaRPr lang="en-US">
                        <a:solidFill>
                          <a:srgbClr val="000000"/>
                        </a:solidFill>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arial"/>
                          <a:ea typeface="新細明體"/>
                        </a:rPr>
                        <a:t>Total number of coal mine accidents</a:t>
                      </a:r>
                      <a:endParaRPr lang="en-US">
                        <a:solidFill>
                          <a:srgbClr val="000000"/>
                        </a:solidFill>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arial"/>
                          <a:ea typeface="新細明體"/>
                        </a:rPr>
                        <a:t>Total number of deaths</a:t>
                      </a:r>
                      <a:endParaRPr lang="en-US">
                        <a:solidFill>
                          <a:srgbClr val="000000"/>
                        </a:solidFill>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350">
                <a:tc>
                  <a:txBody>
                    <a:bodyPr/>
                    <a:lstStyle/>
                    <a:p>
                      <a:pPr marL="0" marR="0" algn="ctr">
                        <a:spcBef>
                          <a:spcPts val="0"/>
                        </a:spcBef>
                        <a:spcAft>
                          <a:spcPts val="0"/>
                        </a:spcAft>
                      </a:pPr>
                      <a:r>
                        <a:rPr lang="en-US" sz="1200">
                          <a:solidFill>
                            <a:srgbClr val="000000"/>
                          </a:solidFill>
                          <a:latin typeface="arial"/>
                          <a:ea typeface="新細明體"/>
                        </a:rPr>
                        <a:t>2000</a:t>
                      </a:r>
                      <a:endParaRPr lang="en-US">
                        <a:solidFill>
                          <a:srgbClr val="000000"/>
                        </a:solidFill>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arial"/>
                          <a:ea typeface="新細明體"/>
                        </a:rPr>
                        <a:t>2,863</a:t>
                      </a:r>
                      <a:endParaRPr lang="en-US">
                        <a:solidFill>
                          <a:srgbClr val="000000"/>
                        </a:solidFill>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arial"/>
                          <a:ea typeface="新細明體"/>
                        </a:rPr>
                        <a:t>5,798</a:t>
                      </a:r>
                      <a:endParaRPr lang="en-US">
                        <a:solidFill>
                          <a:srgbClr val="000000"/>
                        </a:solidFill>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350">
                <a:tc>
                  <a:txBody>
                    <a:bodyPr/>
                    <a:lstStyle/>
                    <a:p>
                      <a:pPr marL="0" marR="0" algn="ctr">
                        <a:spcBef>
                          <a:spcPts val="0"/>
                        </a:spcBef>
                        <a:spcAft>
                          <a:spcPts val="0"/>
                        </a:spcAft>
                      </a:pPr>
                      <a:r>
                        <a:rPr lang="en-US" sz="1200">
                          <a:solidFill>
                            <a:srgbClr val="000000"/>
                          </a:solidFill>
                          <a:latin typeface="arial"/>
                          <a:ea typeface="新細明體"/>
                        </a:rPr>
                        <a:t>2001</a:t>
                      </a:r>
                      <a:endParaRPr lang="en-US">
                        <a:solidFill>
                          <a:srgbClr val="000000"/>
                        </a:solidFill>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arial"/>
                          <a:ea typeface="新細明體"/>
                        </a:rPr>
                        <a:t>3,082</a:t>
                      </a:r>
                      <a:endParaRPr lang="en-US">
                        <a:solidFill>
                          <a:srgbClr val="000000"/>
                        </a:solidFill>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arial"/>
                          <a:ea typeface="新細明體"/>
                        </a:rPr>
                        <a:t>5,670</a:t>
                      </a:r>
                      <a:endParaRPr lang="en-US">
                        <a:solidFill>
                          <a:srgbClr val="000000"/>
                        </a:solidFill>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350">
                <a:tc>
                  <a:txBody>
                    <a:bodyPr/>
                    <a:lstStyle/>
                    <a:p>
                      <a:pPr marL="0" marR="0" algn="ctr">
                        <a:spcBef>
                          <a:spcPts val="0"/>
                        </a:spcBef>
                        <a:spcAft>
                          <a:spcPts val="0"/>
                        </a:spcAft>
                      </a:pPr>
                      <a:r>
                        <a:rPr lang="en-US" sz="1200">
                          <a:solidFill>
                            <a:srgbClr val="000000"/>
                          </a:solidFill>
                          <a:latin typeface="arial"/>
                          <a:ea typeface="新細明體"/>
                        </a:rPr>
                        <a:t>2002</a:t>
                      </a:r>
                      <a:endParaRPr lang="en-US">
                        <a:solidFill>
                          <a:srgbClr val="000000"/>
                        </a:solidFill>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arial"/>
                          <a:ea typeface="新細明體"/>
                        </a:rPr>
                        <a:t>4,344</a:t>
                      </a:r>
                      <a:endParaRPr lang="en-US">
                        <a:solidFill>
                          <a:srgbClr val="000000"/>
                        </a:solidFill>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arial"/>
                          <a:ea typeface="新細明體"/>
                        </a:rPr>
                        <a:t>6,995</a:t>
                      </a:r>
                      <a:endParaRPr lang="en-US">
                        <a:solidFill>
                          <a:srgbClr val="000000"/>
                        </a:solidFill>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350">
                <a:tc>
                  <a:txBody>
                    <a:bodyPr/>
                    <a:lstStyle/>
                    <a:p>
                      <a:pPr marL="0" marR="0" algn="ctr">
                        <a:spcBef>
                          <a:spcPts val="0"/>
                        </a:spcBef>
                        <a:spcAft>
                          <a:spcPts val="0"/>
                        </a:spcAft>
                      </a:pPr>
                      <a:r>
                        <a:rPr lang="en-US" sz="1200">
                          <a:solidFill>
                            <a:srgbClr val="000000"/>
                          </a:solidFill>
                          <a:latin typeface="arial"/>
                          <a:ea typeface="新細明體"/>
                        </a:rPr>
                        <a:t>2003</a:t>
                      </a:r>
                      <a:endParaRPr lang="en-US">
                        <a:solidFill>
                          <a:srgbClr val="000000"/>
                        </a:solidFill>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arial"/>
                          <a:ea typeface="新細明體"/>
                        </a:rPr>
                        <a:t>4,143</a:t>
                      </a:r>
                      <a:endParaRPr lang="en-US">
                        <a:solidFill>
                          <a:srgbClr val="000000"/>
                        </a:solidFill>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arial"/>
                          <a:ea typeface="新細明體"/>
                        </a:rPr>
                        <a:t>6,434</a:t>
                      </a:r>
                      <a:endParaRPr lang="en-US">
                        <a:solidFill>
                          <a:srgbClr val="000000"/>
                        </a:solidFill>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350">
                <a:tc>
                  <a:txBody>
                    <a:bodyPr/>
                    <a:lstStyle/>
                    <a:p>
                      <a:pPr marL="0" marR="0" algn="ctr">
                        <a:spcBef>
                          <a:spcPts val="0"/>
                        </a:spcBef>
                        <a:spcAft>
                          <a:spcPts val="0"/>
                        </a:spcAft>
                      </a:pPr>
                      <a:r>
                        <a:rPr lang="en-US" sz="1200">
                          <a:solidFill>
                            <a:srgbClr val="000000"/>
                          </a:solidFill>
                          <a:latin typeface="arial"/>
                          <a:ea typeface="新細明體"/>
                        </a:rPr>
                        <a:t>2004</a:t>
                      </a:r>
                      <a:endParaRPr lang="en-US">
                        <a:solidFill>
                          <a:srgbClr val="000000"/>
                        </a:solidFill>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arial"/>
                          <a:ea typeface="新細明體"/>
                        </a:rPr>
                        <a:t>3,639</a:t>
                      </a:r>
                      <a:endParaRPr lang="en-US">
                        <a:solidFill>
                          <a:srgbClr val="000000"/>
                        </a:solidFill>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arial"/>
                          <a:ea typeface="新細明體"/>
                        </a:rPr>
                        <a:t>6,027</a:t>
                      </a:r>
                      <a:endParaRPr lang="en-US">
                        <a:solidFill>
                          <a:srgbClr val="000000"/>
                        </a:solidFill>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350">
                <a:tc>
                  <a:txBody>
                    <a:bodyPr/>
                    <a:lstStyle/>
                    <a:p>
                      <a:pPr marL="0" marR="0" algn="ctr">
                        <a:spcBef>
                          <a:spcPts val="0"/>
                        </a:spcBef>
                        <a:spcAft>
                          <a:spcPts val="0"/>
                        </a:spcAft>
                      </a:pPr>
                      <a:r>
                        <a:rPr lang="en-US" sz="1200">
                          <a:solidFill>
                            <a:srgbClr val="000000"/>
                          </a:solidFill>
                          <a:latin typeface="arial"/>
                          <a:ea typeface="新細明體"/>
                        </a:rPr>
                        <a:t>2005</a:t>
                      </a:r>
                      <a:endParaRPr lang="en-US">
                        <a:solidFill>
                          <a:srgbClr val="000000"/>
                        </a:solidFill>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arial"/>
                          <a:ea typeface="新細明體"/>
                        </a:rPr>
                        <a:t>3,341</a:t>
                      </a:r>
                      <a:endParaRPr lang="en-US">
                        <a:solidFill>
                          <a:srgbClr val="000000"/>
                        </a:solidFill>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latin typeface="arial"/>
                          <a:ea typeface="新細明體"/>
                        </a:rPr>
                        <a:t>5,986</a:t>
                      </a:r>
                      <a:endParaRPr lang="en-US" dirty="0">
                        <a:solidFill>
                          <a:srgbClr val="000000"/>
                        </a:solidFill>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6419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158700" rIns="0" bIns="15870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Source: State Administration of Work Safety</a:t>
            </a:r>
            <a:endParaRPr kumimoji="0" lang="en-US" altLang="zh-TW"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Box 10"/>
          <p:cNvSpPr txBox="1"/>
          <p:nvPr/>
        </p:nvSpPr>
        <p:spPr>
          <a:xfrm>
            <a:off x="4191000" y="4572000"/>
            <a:ext cx="4876799" cy="2246769"/>
          </a:xfrm>
          <a:prstGeom prst="rect">
            <a:avLst/>
          </a:prstGeom>
          <a:solidFill>
            <a:srgbClr val="FEFCAC"/>
          </a:solidFill>
        </p:spPr>
        <p:txBody>
          <a:bodyPr wrap="square" rtlCol="0">
            <a:spAutoFit/>
          </a:bodyPr>
          <a:lstStyle/>
          <a:p>
            <a:r>
              <a:rPr lang="en-US" sz="1400" dirty="0" smtClean="0">
                <a:latin typeface="+mn-lt"/>
              </a:rPr>
              <a:t>In 2004: China official statistics: 6,027 deaths</a:t>
            </a:r>
          </a:p>
          <a:p>
            <a:r>
              <a:rPr lang="en-US" sz="1400" dirty="0" smtClean="0">
                <a:latin typeface="+mn-lt"/>
              </a:rPr>
              <a:t>USA reported 28 deaths in the same year</a:t>
            </a:r>
          </a:p>
          <a:p>
            <a:endParaRPr lang="en-US" sz="1400" dirty="0" smtClean="0">
              <a:latin typeface="+mn-lt"/>
            </a:endParaRPr>
          </a:p>
          <a:p>
            <a:r>
              <a:rPr lang="en-US" sz="1400" dirty="0" smtClean="0">
                <a:latin typeface="+mn-lt"/>
              </a:rPr>
              <a:t>Coal production in China is twice that of the USA,</a:t>
            </a:r>
            <a:r>
              <a:rPr lang="en-US" sz="1400" baseline="30000" dirty="0" smtClean="0">
                <a:latin typeface="+mn-lt"/>
              </a:rPr>
              <a:t> </a:t>
            </a:r>
            <a:r>
              <a:rPr lang="en-US" sz="1400" dirty="0" smtClean="0">
                <a:latin typeface="+mn-lt"/>
              </a:rPr>
              <a:t>while the number of coal miners is around 50 times that of the USA</a:t>
            </a:r>
          </a:p>
          <a:p>
            <a:endParaRPr lang="en-US" sz="1400" dirty="0" smtClean="0">
              <a:latin typeface="+mn-lt"/>
            </a:endParaRPr>
          </a:p>
          <a:p>
            <a:r>
              <a:rPr lang="en-US" sz="1400" dirty="0" smtClean="0">
                <a:latin typeface="+mn-lt"/>
              </a:rPr>
              <a:t>Thus, deaths in coal mines in China are </a:t>
            </a:r>
          </a:p>
          <a:p>
            <a:r>
              <a:rPr lang="en-US" sz="1400" dirty="0" smtClean="0">
                <a:latin typeface="+mn-lt"/>
              </a:rPr>
              <a:t>	4 times as common per worker</a:t>
            </a:r>
          </a:p>
          <a:p>
            <a:r>
              <a:rPr lang="en-US" sz="1400" dirty="0" smtClean="0">
                <a:latin typeface="+mn-lt"/>
              </a:rPr>
              <a:t> 	108 times as common per unit output</a:t>
            </a:r>
          </a:p>
          <a:p>
            <a:r>
              <a:rPr lang="en-US" sz="1400" dirty="0" smtClean="0">
                <a:latin typeface="+mn-lt"/>
              </a:rPr>
              <a:t> as in the USA</a:t>
            </a:r>
            <a:r>
              <a:rPr lang="en-US" sz="1400" dirty="0" smtClean="0"/>
              <a:t>.</a:t>
            </a:r>
            <a:endParaRPr lang="en-US" sz="1400" dirty="0"/>
          </a:p>
        </p:txBody>
      </p:sp>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0"/>
            <a:ext cx="6324600" cy="1143000"/>
          </a:xfrm>
        </p:spPr>
        <p:txBody>
          <a:bodyPr/>
          <a:lstStyle/>
          <a:p>
            <a:r>
              <a:rPr lang="en-US" i="1" dirty="0" smtClean="0">
                <a:solidFill>
                  <a:srgbClr val="000099"/>
                </a:solidFill>
                <a:cs typeface="Times New Roman" pitchFamily="18" charset="0"/>
              </a:rPr>
              <a:t>Work-Related Lung Disease (</a:t>
            </a:r>
            <a:r>
              <a:rPr lang="en-US" i="1" dirty="0" err="1" smtClean="0">
                <a:solidFill>
                  <a:srgbClr val="000099"/>
                </a:solidFill>
                <a:cs typeface="Times New Roman" pitchFamily="18" charset="0"/>
              </a:rPr>
              <a:t>WoRLD</a:t>
            </a:r>
            <a:r>
              <a:rPr lang="en-US" i="1" dirty="0" smtClean="0">
                <a:solidFill>
                  <a:srgbClr val="000099"/>
                </a:solidFill>
                <a:cs typeface="Times New Roman" pitchFamily="18" charset="0"/>
              </a:rPr>
              <a:t>) Surveillance System</a:t>
            </a:r>
          </a:p>
        </p:txBody>
      </p:sp>
      <p:sp>
        <p:nvSpPr>
          <p:cNvPr id="3" name="Date Placeholder 2"/>
          <p:cNvSpPr>
            <a:spLocks noGrp="1"/>
          </p:cNvSpPr>
          <p:nvPr>
            <p:ph type="dt" sz="half" idx="10"/>
          </p:nvPr>
        </p:nvSpPr>
        <p:spPr/>
        <p:txBody>
          <a:bodyPr/>
          <a:lstStyle/>
          <a:p>
            <a:pPr>
              <a:defRPr/>
            </a:pPr>
            <a:r>
              <a:rPr lang="en-US" dirty="0" err="1" smtClean="0"/>
              <a:t>Najaar</a:t>
            </a:r>
            <a:r>
              <a:rPr lang="en-US" dirty="0" smtClean="0"/>
              <a:t> 2009</a:t>
            </a:r>
            <a:endParaRPr lang="en-US" dirty="0"/>
          </a:p>
        </p:txBody>
      </p:sp>
      <p:sp>
        <p:nvSpPr>
          <p:cNvPr id="5" name="Slide Number Placeholder 4"/>
          <p:cNvSpPr>
            <a:spLocks noGrp="1"/>
          </p:cNvSpPr>
          <p:nvPr>
            <p:ph type="sldNum" sz="quarter" idx="12"/>
          </p:nvPr>
        </p:nvSpPr>
        <p:spPr>
          <a:xfrm>
            <a:off x="6553200" y="5819775"/>
            <a:ext cx="1905000" cy="304800"/>
          </a:xfrm>
        </p:spPr>
        <p:txBody>
          <a:bodyPr/>
          <a:lstStyle/>
          <a:p>
            <a:pPr>
              <a:defRPr/>
            </a:pPr>
            <a:fld id="{BD1381B4-A9F0-488E-8409-7C34053094B5}" type="slidenum">
              <a:rPr lang="en-US" smtClean="0"/>
              <a:pPr>
                <a:defRPr/>
              </a:pPr>
              <a:t>5</a:t>
            </a:fld>
            <a:endParaRPr lang="en-US">
              <a:latin typeface="Times" pitchFamily="18" charset="0"/>
            </a:endParaRPr>
          </a:p>
        </p:txBody>
      </p:sp>
      <p:sp>
        <p:nvSpPr>
          <p:cNvPr id="10" name="TextBox 9"/>
          <p:cNvSpPr txBox="1"/>
          <p:nvPr/>
        </p:nvSpPr>
        <p:spPr>
          <a:xfrm>
            <a:off x="152400" y="1447800"/>
            <a:ext cx="2209800" cy="369332"/>
          </a:xfrm>
          <a:prstGeom prst="rect">
            <a:avLst/>
          </a:prstGeom>
          <a:solidFill>
            <a:srgbClr val="FEFCAC"/>
          </a:solidFill>
        </p:spPr>
        <p:txBody>
          <a:bodyPr wrap="square" rtlCol="0">
            <a:spAutoFit/>
          </a:bodyPr>
          <a:lstStyle/>
          <a:p>
            <a:r>
              <a:rPr lang="en-US" dirty="0" smtClean="0">
                <a:latin typeface="+mn-lt"/>
              </a:rPr>
              <a:t>http://www.cdc.gov/</a:t>
            </a:r>
            <a:endParaRPr lang="en-US" dirty="0">
              <a:latin typeface="+mn-lt"/>
            </a:endParaRPr>
          </a:p>
        </p:txBody>
      </p:sp>
      <p:pic>
        <p:nvPicPr>
          <p:cNvPr id="260098" name="Picture 2" descr="C:\Users\jo\Desktop\2007F02-01.gif"/>
          <p:cNvPicPr>
            <a:picLocks noChangeAspect="1" noChangeArrowheads="1"/>
          </p:cNvPicPr>
          <p:nvPr/>
        </p:nvPicPr>
        <p:blipFill>
          <a:blip r:embed="rId3" cstate="print"/>
          <a:srcRect/>
          <a:stretch>
            <a:fillRect/>
          </a:stretch>
        </p:blipFill>
        <p:spPr bwMode="auto">
          <a:xfrm>
            <a:off x="3457574" y="1143000"/>
            <a:ext cx="5686426" cy="2708918"/>
          </a:xfrm>
          <a:prstGeom prst="rect">
            <a:avLst/>
          </a:prstGeom>
          <a:noFill/>
        </p:spPr>
      </p:pic>
      <p:pic>
        <p:nvPicPr>
          <p:cNvPr id="260099" name="Picture 3" descr="C:\Users\jo\Desktop\cdc_logo.jpg"/>
          <p:cNvPicPr>
            <a:picLocks noChangeAspect="1" noChangeArrowheads="1"/>
          </p:cNvPicPr>
          <p:nvPr/>
        </p:nvPicPr>
        <p:blipFill>
          <a:blip r:embed="rId4" cstate="print"/>
          <a:srcRect/>
          <a:stretch>
            <a:fillRect/>
          </a:stretch>
        </p:blipFill>
        <p:spPr bwMode="auto">
          <a:xfrm>
            <a:off x="304800" y="228600"/>
            <a:ext cx="1474788" cy="1082676"/>
          </a:xfrm>
          <a:prstGeom prst="rect">
            <a:avLst/>
          </a:prstGeom>
          <a:noFill/>
        </p:spPr>
      </p:pic>
      <p:sp>
        <p:nvSpPr>
          <p:cNvPr id="14" name="TextBox 13"/>
          <p:cNvSpPr txBox="1"/>
          <p:nvPr/>
        </p:nvSpPr>
        <p:spPr>
          <a:xfrm>
            <a:off x="152400" y="1992868"/>
            <a:ext cx="2514600" cy="646331"/>
          </a:xfrm>
          <a:prstGeom prst="rect">
            <a:avLst/>
          </a:prstGeom>
          <a:solidFill>
            <a:srgbClr val="FEFCAC"/>
          </a:solidFill>
        </p:spPr>
        <p:txBody>
          <a:bodyPr wrap="square" rtlCol="0">
            <a:spAutoFit/>
          </a:bodyPr>
          <a:lstStyle/>
          <a:p>
            <a:r>
              <a:rPr lang="en-US" dirty="0" smtClean="0">
                <a:latin typeface="+mn-lt"/>
              </a:rPr>
              <a:t>US residents, age 15 and over, 1968 - 2004</a:t>
            </a:r>
            <a:endParaRPr lang="en-US" dirty="0">
              <a:latin typeface="+mn-lt"/>
            </a:endParaRPr>
          </a:p>
        </p:txBody>
      </p:sp>
      <p:pic>
        <p:nvPicPr>
          <p:cNvPr id="260100" name="Picture 4" descr="C:\Users\jo\Desktop\2007T02-13.gif"/>
          <p:cNvPicPr>
            <a:picLocks noChangeAspect="1" noChangeArrowheads="1"/>
          </p:cNvPicPr>
          <p:nvPr/>
        </p:nvPicPr>
        <p:blipFill>
          <a:blip r:embed="rId5" cstate="print"/>
          <a:srcRect/>
          <a:stretch>
            <a:fillRect/>
          </a:stretch>
        </p:blipFill>
        <p:spPr bwMode="auto">
          <a:xfrm>
            <a:off x="0" y="3429000"/>
            <a:ext cx="3498405" cy="3422041"/>
          </a:xfrm>
          <a:prstGeom prst="rect">
            <a:avLst/>
          </a:prstGeom>
          <a:noFill/>
        </p:spPr>
      </p:pic>
      <p:sp>
        <p:nvSpPr>
          <p:cNvPr id="16" name="TextBox 15"/>
          <p:cNvSpPr txBox="1"/>
          <p:nvPr/>
        </p:nvSpPr>
        <p:spPr>
          <a:xfrm>
            <a:off x="152400" y="2907268"/>
            <a:ext cx="3276600" cy="369332"/>
          </a:xfrm>
          <a:prstGeom prst="rect">
            <a:avLst/>
          </a:prstGeom>
          <a:solidFill>
            <a:srgbClr val="FEFCAC"/>
          </a:solidFill>
        </p:spPr>
        <p:txBody>
          <a:bodyPr wrap="square" rtlCol="0">
            <a:spAutoFit/>
          </a:bodyPr>
          <a:lstStyle/>
          <a:p>
            <a:r>
              <a:rPr lang="en-US" dirty="0" smtClean="0">
                <a:latin typeface="+mn-lt"/>
              </a:rPr>
              <a:t>Federal Black Lung Program:</a:t>
            </a:r>
            <a:endParaRPr lang="en-US" dirty="0">
              <a:latin typeface="+mn-lt"/>
            </a:endParaRPr>
          </a:p>
        </p:txBody>
      </p:sp>
      <p:pic>
        <p:nvPicPr>
          <p:cNvPr id="260101" name="Picture 5" descr="C:\Users\jo\Desktop\2007F03-01.gif"/>
          <p:cNvPicPr>
            <a:picLocks noChangeAspect="1" noChangeArrowheads="1"/>
          </p:cNvPicPr>
          <p:nvPr/>
        </p:nvPicPr>
        <p:blipFill>
          <a:blip r:embed="rId6" cstate="print"/>
          <a:srcRect/>
          <a:stretch>
            <a:fillRect/>
          </a:stretch>
        </p:blipFill>
        <p:spPr bwMode="auto">
          <a:xfrm>
            <a:off x="4424226" y="3886200"/>
            <a:ext cx="4719774" cy="2238375"/>
          </a:xfrm>
          <a:prstGeom prst="rect">
            <a:avLst/>
          </a:prstGeom>
          <a:noFill/>
        </p:spPr>
      </p:pic>
      <p:sp>
        <p:nvSpPr>
          <p:cNvPr id="18" name="TextBox 17"/>
          <p:cNvSpPr txBox="1"/>
          <p:nvPr/>
        </p:nvSpPr>
        <p:spPr>
          <a:xfrm>
            <a:off x="7162800" y="4143375"/>
            <a:ext cx="1600200" cy="369332"/>
          </a:xfrm>
          <a:prstGeom prst="rect">
            <a:avLst/>
          </a:prstGeom>
          <a:solidFill>
            <a:srgbClr val="FEFCAC"/>
          </a:solidFill>
        </p:spPr>
        <p:txBody>
          <a:bodyPr wrap="square" rtlCol="0">
            <a:spAutoFit/>
          </a:bodyPr>
          <a:lstStyle/>
          <a:p>
            <a:r>
              <a:rPr lang="en-US" dirty="0" smtClean="0">
                <a:latin typeface="+mn-lt"/>
              </a:rPr>
              <a:t>Silicosis</a:t>
            </a:r>
            <a:endParaRPr lang="en-US" dirty="0">
              <a:latin typeface="+mn-lt"/>
            </a:endParaRPr>
          </a:p>
        </p:txBody>
      </p:sp>
      <p:sp>
        <p:nvSpPr>
          <p:cNvPr id="19" name="TextBox 18"/>
          <p:cNvSpPr txBox="1"/>
          <p:nvPr/>
        </p:nvSpPr>
        <p:spPr>
          <a:xfrm>
            <a:off x="6477000" y="1219200"/>
            <a:ext cx="2286000" cy="561692"/>
          </a:xfrm>
          <a:prstGeom prst="rect">
            <a:avLst/>
          </a:prstGeom>
          <a:solidFill>
            <a:srgbClr val="FEFCAC"/>
          </a:solidFill>
        </p:spPr>
        <p:txBody>
          <a:bodyPr wrap="square" rtlCol="0">
            <a:spAutoFit/>
          </a:bodyPr>
          <a:lstStyle/>
          <a:p>
            <a:r>
              <a:rPr lang="en-US" sz="1050" dirty="0" smtClean="0">
                <a:latin typeface="+mn-lt"/>
              </a:rPr>
              <a:t>Pneumoconiosis</a:t>
            </a:r>
          </a:p>
          <a:p>
            <a:pPr>
              <a:buFont typeface="Arial" pitchFamily="34" charset="0"/>
              <a:buChar char="•"/>
            </a:pPr>
            <a:r>
              <a:rPr lang="en-US" sz="1000" dirty="0" smtClean="0">
                <a:latin typeface="+mn-lt"/>
              </a:rPr>
              <a:t> 42,252 underground miners (2000)</a:t>
            </a:r>
          </a:p>
          <a:p>
            <a:pPr>
              <a:buFont typeface="Arial" pitchFamily="34" charset="0"/>
              <a:buChar char="•"/>
            </a:pPr>
            <a:r>
              <a:rPr lang="en-US" sz="1000" dirty="0" smtClean="0">
                <a:latin typeface="+mn-lt"/>
              </a:rPr>
              <a:t> 10,000 deaths last 10 years</a:t>
            </a:r>
            <a:endParaRPr lang="en-US" sz="1050" dirty="0">
              <a:latin typeface="+mn-lt"/>
            </a:endParaRPr>
          </a:p>
        </p:txBody>
      </p:sp>
      <p:sp>
        <p:nvSpPr>
          <p:cNvPr id="21" name="TextBox 20"/>
          <p:cNvSpPr txBox="1"/>
          <p:nvPr/>
        </p:nvSpPr>
        <p:spPr>
          <a:xfrm>
            <a:off x="3886200" y="6248400"/>
            <a:ext cx="5181600" cy="584775"/>
          </a:xfrm>
          <a:prstGeom prst="rect">
            <a:avLst/>
          </a:prstGeom>
          <a:solidFill>
            <a:srgbClr val="FEFCAC"/>
          </a:solidFill>
        </p:spPr>
        <p:txBody>
          <a:bodyPr wrap="square" rtlCol="0">
            <a:spAutoFit/>
          </a:bodyPr>
          <a:lstStyle/>
          <a:p>
            <a:r>
              <a:rPr lang="en-US" sz="1100" dirty="0" smtClean="0">
                <a:latin typeface="+mn-lt"/>
              </a:rPr>
              <a:t>Federal Black Lung Program: </a:t>
            </a:r>
          </a:p>
          <a:p>
            <a:pPr>
              <a:buFont typeface="Arial" pitchFamily="34" charset="0"/>
              <a:buChar char="•"/>
            </a:pPr>
            <a:r>
              <a:rPr lang="en-US" sz="1050" dirty="0" smtClean="0">
                <a:latin typeface="+mn-lt"/>
              </a:rPr>
              <a:t> 4000 new cases of black lung every year in the USA (4% of workers annually)</a:t>
            </a:r>
          </a:p>
          <a:p>
            <a:pPr>
              <a:buFont typeface="Arial" pitchFamily="34" charset="0"/>
              <a:buChar char="•"/>
            </a:pPr>
            <a:r>
              <a:rPr lang="en-US" sz="1050" dirty="0" smtClean="0">
                <a:latin typeface="+mn-lt"/>
              </a:rPr>
              <a:t> 10 000 new cases every year reported in China (0.2% of workers).</a:t>
            </a:r>
          </a:p>
        </p:txBody>
      </p:sp>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1143000"/>
          </a:xfrm>
        </p:spPr>
        <p:txBody>
          <a:bodyPr/>
          <a:lstStyle/>
          <a:p>
            <a:r>
              <a:rPr lang="en-US" dirty="0" smtClean="0"/>
              <a:t/>
            </a:r>
            <a:br>
              <a:rPr lang="en-US" dirty="0" smtClean="0"/>
            </a:br>
            <a:r>
              <a:rPr lang="en-US" i="1" dirty="0" smtClean="0">
                <a:solidFill>
                  <a:srgbClr val="000099"/>
                </a:solidFill>
                <a:cs typeface="Times New Roman" pitchFamily="18" charset="0"/>
              </a:rPr>
              <a:t>Black lung disease in China</a:t>
            </a:r>
            <a:br>
              <a:rPr lang="en-US" i="1" dirty="0" smtClean="0">
                <a:solidFill>
                  <a:srgbClr val="000099"/>
                </a:solidFill>
                <a:cs typeface="Times New Roman" pitchFamily="18" charset="0"/>
              </a:rPr>
            </a:br>
            <a:endParaRPr lang="en-US" i="1" dirty="0" smtClean="0">
              <a:solidFill>
                <a:srgbClr val="000099"/>
              </a:solidFill>
              <a:cs typeface="Times New Roman" pitchFamily="18" charset="0"/>
            </a:endParaRPr>
          </a:p>
        </p:txBody>
      </p:sp>
      <p:sp>
        <p:nvSpPr>
          <p:cNvPr id="3" name="Date Placeholder 2"/>
          <p:cNvSpPr>
            <a:spLocks noGrp="1"/>
          </p:cNvSpPr>
          <p:nvPr>
            <p:ph type="dt" sz="half" idx="10"/>
          </p:nvPr>
        </p:nvSpPr>
        <p:spPr/>
        <p:txBody>
          <a:bodyPr/>
          <a:lstStyle/>
          <a:p>
            <a:pPr>
              <a:defRPr/>
            </a:pPr>
            <a:r>
              <a:rPr lang="en-US" dirty="0" err="1" smtClean="0"/>
              <a:t>Najaar</a:t>
            </a:r>
            <a:r>
              <a:rPr lang="en-US" dirty="0" smtClean="0"/>
              <a:t> 2009</a:t>
            </a:r>
            <a:endParaRPr lang="en-US" dirty="0"/>
          </a:p>
        </p:txBody>
      </p:sp>
      <p:sp>
        <p:nvSpPr>
          <p:cNvPr id="4" name="Footer Placeholder 3"/>
          <p:cNvSpPr>
            <a:spLocks noGrp="1"/>
          </p:cNvSpPr>
          <p:nvPr>
            <p:ph type="ftr" sz="quarter" idx="11"/>
          </p:nvPr>
        </p:nvSpPr>
        <p:spPr>
          <a:xfrm>
            <a:off x="3124200" y="6400800"/>
            <a:ext cx="4343400" cy="304800"/>
          </a:xfrm>
          <a:solidFill>
            <a:srgbClr val="FEFCAC"/>
          </a:solidFill>
        </p:spPr>
        <p:txBody>
          <a:bodyPr/>
          <a:lstStyle/>
          <a:p>
            <a:pPr>
              <a:defRPr/>
            </a:pPr>
            <a:r>
              <a:rPr lang="en-US" b="0" i="1" smtClean="0"/>
              <a:t>Jo van den Brand</a:t>
            </a:r>
            <a:endParaRPr lang="en-US" b="0" i="1" dirty="0"/>
          </a:p>
        </p:txBody>
      </p:sp>
      <p:sp>
        <p:nvSpPr>
          <p:cNvPr id="5" name="Slide Number Placeholder 4"/>
          <p:cNvSpPr>
            <a:spLocks noGrp="1"/>
          </p:cNvSpPr>
          <p:nvPr>
            <p:ph type="sldNum" sz="quarter" idx="12"/>
          </p:nvPr>
        </p:nvSpPr>
        <p:spPr/>
        <p:txBody>
          <a:bodyPr/>
          <a:lstStyle/>
          <a:p>
            <a:pPr>
              <a:defRPr/>
            </a:pPr>
            <a:fld id="{BD1381B4-A9F0-488E-8409-7C34053094B5}" type="slidenum">
              <a:rPr lang="en-US" smtClean="0"/>
              <a:pPr>
                <a:defRPr/>
              </a:pPr>
              <a:t>6</a:t>
            </a:fld>
            <a:endParaRPr lang="en-US">
              <a:latin typeface="Times" pitchFamily="18" charset="0"/>
            </a:endParaRPr>
          </a:p>
        </p:txBody>
      </p:sp>
      <p:graphicFrame>
        <p:nvGraphicFramePr>
          <p:cNvPr id="6" name="Table 5"/>
          <p:cNvGraphicFramePr>
            <a:graphicFrameLocks noGrp="1"/>
          </p:cNvGraphicFramePr>
          <p:nvPr/>
        </p:nvGraphicFramePr>
        <p:xfrm>
          <a:off x="1524000" y="1447800"/>
          <a:ext cx="6019800" cy="4960620"/>
        </p:xfrm>
        <a:graphic>
          <a:graphicData uri="http://schemas.openxmlformats.org/drawingml/2006/table">
            <a:tbl>
              <a:tblPr/>
              <a:tblGrid>
                <a:gridCol w="6019800"/>
              </a:tblGrid>
              <a:tr h="75259">
                <a:tc>
                  <a:txBody>
                    <a:bodyPr/>
                    <a:lstStyle/>
                    <a:p>
                      <a:endParaRPr lang="en-US" sz="1050" dirty="0"/>
                    </a:p>
                  </a:txBody>
                  <a:tcPr marL="0" marR="0" marT="0" marB="0">
                    <a:lnL>
                      <a:noFill/>
                    </a:lnL>
                    <a:lnR>
                      <a:noFill/>
                    </a:lnR>
                    <a:lnT>
                      <a:noFill/>
                    </a:lnT>
                    <a:lnB>
                      <a:noFill/>
                    </a:lnB>
                    <a:solidFill>
                      <a:srgbClr val="FFFFFF"/>
                    </a:solidFill>
                  </a:tcPr>
                </a:tc>
              </a:tr>
              <a:tr h="150519">
                <a:tc>
                  <a:txBody>
                    <a:bodyPr/>
                    <a:lstStyle/>
                    <a:p>
                      <a:pPr algn="ctr"/>
                      <a:r>
                        <a:rPr lang="en-US" sz="1050" b="1" dirty="0"/>
                        <a:t>Black lung disease claims 140,000 lives in China</a:t>
                      </a:r>
                    </a:p>
                  </a:txBody>
                  <a:tcPr marL="0" marR="0" marT="0" marB="0">
                    <a:lnL>
                      <a:noFill/>
                    </a:lnL>
                    <a:lnR>
                      <a:noFill/>
                    </a:lnR>
                    <a:lnT>
                      <a:noFill/>
                    </a:lnT>
                    <a:lnB>
                      <a:noFill/>
                    </a:lnB>
                    <a:solidFill>
                      <a:srgbClr val="FFFFFF"/>
                    </a:solidFill>
                  </a:tcPr>
                </a:tc>
              </a:tr>
              <a:tr h="75259">
                <a:tc>
                  <a:txBody>
                    <a:bodyPr/>
                    <a:lstStyle/>
                    <a:p>
                      <a:pPr algn="r"/>
                      <a:r>
                        <a:rPr lang="en-US" sz="1050"/>
                        <a:t>       </a:t>
                      </a:r>
                    </a:p>
                  </a:txBody>
                  <a:tcPr marL="0" marR="0" marT="0" marB="0">
                    <a:lnL>
                      <a:noFill/>
                    </a:lnL>
                    <a:lnR>
                      <a:noFill/>
                    </a:lnR>
                    <a:lnT>
                      <a:noFill/>
                    </a:lnT>
                    <a:lnB>
                      <a:noFill/>
                    </a:lnB>
                    <a:solidFill>
                      <a:srgbClr val="FFFFFF"/>
                    </a:solidFill>
                  </a:tcPr>
                </a:tc>
              </a:tr>
              <a:tr h="3762963">
                <a:tc>
                  <a:txBody>
                    <a:bodyPr/>
                    <a:lstStyle/>
                    <a:p>
                      <a:pPr algn="l"/>
                      <a:r>
                        <a:rPr lang="en-US" sz="1050" dirty="0"/>
                        <a:t/>
                      </a:r>
                      <a:br>
                        <a:rPr lang="en-US" sz="1050" dirty="0"/>
                      </a:br>
                      <a:r>
                        <a:rPr lang="en-US" sz="1050" dirty="0"/>
                        <a:t>The black lung disease has claimed 140,000 lives in the Chinese mainland since the occupational disease report system was founded in 1950s, revealed vice Health Minister Jiang </a:t>
                      </a:r>
                      <a:r>
                        <a:rPr lang="en-US" sz="1050" dirty="0" err="1"/>
                        <a:t>Zuojun</a:t>
                      </a:r>
                      <a:r>
                        <a:rPr lang="en-US" sz="1050" dirty="0"/>
                        <a:t> at a televised conference for prevention and treatment of occupational diseases held in </a:t>
                      </a:r>
                      <a:r>
                        <a:rPr lang="en-US" sz="1050" u="none" dirty="0"/>
                        <a:t>Beijing</a:t>
                      </a:r>
                      <a:r>
                        <a:rPr lang="en-US" sz="1050" dirty="0"/>
                        <a:t> March </a:t>
                      </a:r>
                      <a:r>
                        <a:rPr lang="en-US" sz="1050" dirty="0" smtClean="0"/>
                        <a:t>17, 2005.</a:t>
                      </a:r>
                    </a:p>
                    <a:p>
                      <a:pPr algn="l"/>
                      <a:r>
                        <a:rPr lang="en-US" sz="1050" dirty="0" smtClean="0"/>
                        <a:t> </a:t>
                      </a:r>
                      <a:endParaRPr lang="en-US" sz="1050" dirty="0"/>
                    </a:p>
                    <a:p>
                      <a:pPr algn="l"/>
                      <a:r>
                        <a:rPr lang="en-US" sz="1050" dirty="0"/>
                        <a:t>A total of </a:t>
                      </a:r>
                      <a:r>
                        <a:rPr lang="en-US" sz="1050" dirty="0" smtClean="0"/>
                        <a:t>580,000 </a:t>
                      </a:r>
                      <a:r>
                        <a:rPr lang="en-US" sz="1050" dirty="0"/>
                        <a:t>black lung cases have been reported in China so far, and there are </a:t>
                      </a:r>
                      <a:r>
                        <a:rPr lang="en-US" sz="1050" dirty="0" smtClean="0"/>
                        <a:t>440,000 </a:t>
                      </a:r>
                      <a:r>
                        <a:rPr lang="en-US" sz="1050" dirty="0"/>
                        <a:t>people suffering from black lung disease at present. The number of black lung case is increasing roughly 10,000 annually. In addition, China reports nearly </a:t>
                      </a:r>
                      <a:r>
                        <a:rPr lang="en-US" sz="1050" dirty="0" smtClean="0"/>
                        <a:t>30,000 </a:t>
                      </a:r>
                      <a:r>
                        <a:rPr lang="en-US" sz="1050" dirty="0"/>
                        <a:t>poison cases relating to occupation and use of pesticide in production. About 1,500 people die from poison. </a:t>
                      </a:r>
                      <a:endParaRPr lang="en-US" sz="1050" dirty="0" smtClean="0"/>
                    </a:p>
                    <a:p>
                      <a:pPr algn="l"/>
                      <a:endParaRPr lang="en-US" sz="1050" dirty="0"/>
                    </a:p>
                    <a:p>
                      <a:pPr algn="l"/>
                      <a:r>
                        <a:rPr lang="en-US" sz="1050" dirty="0"/>
                        <a:t>Jiang acknowledged the occupational disease has grown so rampant in some areas that "black lung village" and "poison village" have emerged. Many laborers have become impoverished due to the disease. Moreover inappropriate settlement of disputes over occupational diseases has led to incidents that influence social harmony and stability, including blockade of road, strike, demonstration, and group appeal to higher authority for help. Occupational disease has become a grave problem that harms public health and social stability. </a:t>
                      </a:r>
                      <a:endParaRPr lang="en-US" sz="1050" dirty="0" smtClean="0"/>
                    </a:p>
                    <a:p>
                      <a:pPr algn="l"/>
                      <a:endParaRPr lang="en-US" sz="1050" dirty="0"/>
                    </a:p>
                    <a:p>
                      <a:pPr algn="l"/>
                      <a:r>
                        <a:rPr lang="en-US" sz="1050" dirty="0"/>
                        <a:t>To strengthen prevention and treatment of occupational diseases, the Chinese government has adopted occupational health review system for construction projects; imposed strict approval for aptitude of service departments for occupational health; rectified diagnosis and appraisal for occupational </a:t>
                      </a:r>
                      <a:r>
                        <a:rPr lang="en-US" sz="1050" dirty="0" smtClean="0"/>
                        <a:t>disease.</a:t>
                      </a:r>
                    </a:p>
                    <a:p>
                      <a:pPr algn="l"/>
                      <a:endParaRPr lang="en-US" sz="1050" dirty="0"/>
                    </a:p>
                    <a:p>
                      <a:pPr algn="l"/>
                      <a:r>
                        <a:rPr lang="en-US" sz="1050" dirty="0"/>
                        <a:t>The Health Ministry has decided to launch a publicity week with feature "Safeguard laborer's health by prevention of occupational diseases", in which consultation regarding prevention and treatment of occupational disease will be offered to laborers free of charge. </a:t>
                      </a:r>
                      <a:endParaRPr lang="en-US" sz="1050" dirty="0" smtClean="0"/>
                    </a:p>
                    <a:p>
                      <a:pPr algn="l"/>
                      <a:endParaRPr lang="en-US" sz="1050" dirty="0"/>
                    </a:p>
                    <a:p>
                      <a:pPr algn="l"/>
                      <a:r>
                        <a:rPr lang="en-US" sz="1050" i="1" dirty="0"/>
                        <a:t>By People's Daily Online</a:t>
                      </a:r>
                      <a:endParaRPr lang="en-US" sz="1050" dirty="0"/>
                    </a:p>
                  </a:txBody>
                  <a:tcPr marL="0" marR="0" marT="0" marB="0">
                    <a:lnL>
                      <a:noFill/>
                    </a:lnL>
                    <a:lnR>
                      <a:noFill/>
                    </a:lnR>
                    <a:lnT>
                      <a:noFill/>
                    </a:lnT>
                    <a:lnB>
                      <a:noFill/>
                    </a:lnB>
                    <a:solidFill>
                      <a:srgbClr val="FFFFFF"/>
                    </a:solidFill>
                  </a:tcPr>
                </a:tc>
              </a:tr>
            </a:tbl>
          </a:graphicData>
        </a:graphic>
      </p:graphicFrame>
      <p:pic>
        <p:nvPicPr>
          <p:cNvPr id="269313" name="Picture 1" descr="font size"/>
          <p:cNvPicPr>
            <a:picLocks noChangeAspect="1" noChangeArrowheads="1"/>
          </p:cNvPicPr>
          <p:nvPr/>
        </p:nvPicPr>
        <p:blipFill>
          <a:blip r:embed="rId3" cstate="print"/>
          <a:srcRect/>
          <a:stretch>
            <a:fillRect/>
          </a:stretch>
        </p:blipFill>
        <p:spPr bwMode="auto">
          <a:xfrm>
            <a:off x="0" y="0"/>
            <a:ext cx="104775" cy="123825"/>
          </a:xfrm>
          <a:prstGeom prst="rect">
            <a:avLst/>
          </a:prstGeom>
          <a:noFill/>
        </p:spPr>
      </p:pic>
      <p:pic>
        <p:nvPicPr>
          <p:cNvPr id="269314" name="Picture 2" descr="ZoomIn"/>
          <p:cNvPicPr>
            <a:picLocks noChangeAspect="1" noChangeArrowheads="1"/>
          </p:cNvPicPr>
          <p:nvPr/>
        </p:nvPicPr>
        <p:blipFill>
          <a:blip r:embed="rId4" cstate="print"/>
          <a:srcRect/>
          <a:stretch>
            <a:fillRect/>
          </a:stretch>
        </p:blipFill>
        <p:spPr bwMode="auto">
          <a:xfrm>
            <a:off x="0" y="0"/>
            <a:ext cx="85725" cy="85725"/>
          </a:xfrm>
          <a:prstGeom prst="rect">
            <a:avLst/>
          </a:prstGeom>
          <a:noFill/>
        </p:spPr>
      </p:pic>
      <p:sp>
        <p:nvSpPr>
          <p:cNvPr id="269315" name="AutoShape 3" descr="http://english.people.com.cn/200503/18/images/spacer.gif"/>
          <p:cNvSpPr>
            <a:spLocks noChangeAspect="1" noChangeArrowheads="1"/>
          </p:cNvSpPr>
          <p:nvPr/>
        </p:nvSpPr>
        <p:spPr bwMode="auto">
          <a:xfrm>
            <a:off x="0" y="0"/>
            <a:ext cx="19050" cy="95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69316" name="Picture 4" descr="ZoomOut"/>
          <p:cNvPicPr>
            <a:picLocks noChangeAspect="1" noChangeArrowheads="1"/>
          </p:cNvPicPr>
          <p:nvPr/>
        </p:nvPicPr>
        <p:blipFill>
          <a:blip r:embed="rId5" cstate="print"/>
          <a:srcRect/>
          <a:stretch>
            <a:fillRect/>
          </a:stretch>
        </p:blipFill>
        <p:spPr bwMode="auto">
          <a:xfrm>
            <a:off x="0" y="0"/>
            <a:ext cx="85725" cy="85725"/>
          </a:xfrm>
          <a:prstGeom prst="rect">
            <a:avLst/>
          </a:prstGeom>
          <a:noFill/>
        </p:spPr>
      </p:pic>
      <p:sp>
        <p:nvSpPr>
          <p:cNvPr id="11" name="Rectangle 10"/>
          <p:cNvSpPr/>
          <p:nvPr/>
        </p:nvSpPr>
        <p:spPr bwMode="auto">
          <a:xfrm>
            <a:off x="1447800" y="3219450"/>
            <a:ext cx="1066800" cy="1524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Symbol" pitchFamily="18" charset="2"/>
            </a:endParaRPr>
          </a:p>
        </p:txBody>
      </p:sp>
      <p:cxnSp>
        <p:nvCxnSpPr>
          <p:cNvPr id="13" name="Straight Connector 12"/>
          <p:cNvCxnSpPr/>
          <p:nvPr/>
        </p:nvCxnSpPr>
        <p:spPr bwMode="auto">
          <a:xfrm>
            <a:off x="4238625" y="2409825"/>
            <a:ext cx="2514600" cy="1588"/>
          </a:xfrm>
          <a:prstGeom prst="line">
            <a:avLst/>
          </a:prstGeom>
          <a:solidFill>
            <a:schemeClr val="accent1"/>
          </a:solidFill>
          <a:ln w="38100" cap="flat" cmpd="sng" algn="ctr">
            <a:solidFill>
              <a:schemeClr val="accent6"/>
            </a:solidFill>
            <a:prstDash val="solid"/>
            <a:round/>
            <a:headEnd type="none" w="med" len="med"/>
            <a:tailEnd type="none" w="med" len="med"/>
          </a:ln>
          <a:effectLst/>
        </p:spPr>
      </p:cxnSp>
    </p:spTree>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dirty="0" err="1" smtClean="0"/>
              <a:t>Najaar</a:t>
            </a:r>
            <a:r>
              <a:rPr lang="en-US" dirty="0" smtClean="0"/>
              <a:t> 2009</a:t>
            </a:r>
            <a:endParaRPr lang="en-US" dirty="0"/>
          </a:p>
        </p:txBody>
      </p:sp>
      <p:sp>
        <p:nvSpPr>
          <p:cNvPr id="5" name="Slide Number Placeholder 4"/>
          <p:cNvSpPr>
            <a:spLocks noGrp="1"/>
          </p:cNvSpPr>
          <p:nvPr>
            <p:ph type="sldNum" sz="quarter" idx="12"/>
          </p:nvPr>
        </p:nvSpPr>
        <p:spPr/>
        <p:txBody>
          <a:bodyPr/>
          <a:lstStyle/>
          <a:p>
            <a:pPr>
              <a:defRPr/>
            </a:pPr>
            <a:fld id="{BD1381B4-A9F0-488E-8409-7C34053094B5}" type="slidenum">
              <a:rPr lang="en-US" smtClean="0"/>
              <a:pPr>
                <a:defRPr/>
              </a:pPr>
              <a:t>7</a:t>
            </a:fld>
            <a:endParaRPr lang="en-US">
              <a:latin typeface="Times" pitchFamily="18" charset="0"/>
            </a:endParaRPr>
          </a:p>
        </p:txBody>
      </p:sp>
      <p:graphicFrame>
        <p:nvGraphicFramePr>
          <p:cNvPr id="6" name="Table 5"/>
          <p:cNvGraphicFramePr>
            <a:graphicFrameLocks noGrp="1"/>
          </p:cNvGraphicFramePr>
          <p:nvPr/>
        </p:nvGraphicFramePr>
        <p:xfrm>
          <a:off x="4495800" y="1905000"/>
          <a:ext cx="4648200" cy="4196004"/>
        </p:xfrm>
        <a:graphic>
          <a:graphicData uri="http://schemas.openxmlformats.org/drawingml/2006/table">
            <a:tbl>
              <a:tblPr/>
              <a:tblGrid>
                <a:gridCol w="232203"/>
                <a:gridCol w="4415997"/>
              </a:tblGrid>
              <a:tr h="0">
                <a:tc>
                  <a:txBody>
                    <a:bodyPr/>
                    <a:lstStyle/>
                    <a:p>
                      <a:endParaRPr lang="en-US" sz="900" dirty="0"/>
                    </a:p>
                  </a:txBody>
                  <a:tcPr marL="0" marR="0" marT="0" marB="0">
                    <a:lnL>
                      <a:noFill/>
                    </a:lnL>
                    <a:lnR>
                      <a:noFill/>
                    </a:lnR>
                    <a:lnT>
                      <a:noFill/>
                    </a:lnT>
                    <a:lnB>
                      <a:noFill/>
                    </a:lnB>
                  </a:tcPr>
                </a:tc>
                <a:tc>
                  <a:txBody>
                    <a:bodyPr/>
                    <a:lstStyle/>
                    <a:p>
                      <a:endParaRPr lang="en-US" sz="900"/>
                    </a:p>
                  </a:txBody>
                  <a:tcPr marL="1718" marR="1718" marT="859" marB="859">
                    <a:lnL>
                      <a:noFill/>
                    </a:lnL>
                  </a:tcPr>
                </a:tc>
              </a:tr>
              <a:tr h="4057126">
                <a:tc>
                  <a:txBody>
                    <a:bodyPr/>
                    <a:lstStyle/>
                    <a:p>
                      <a:pPr marL="0" marR="0" algn="l">
                        <a:spcBef>
                          <a:spcPts val="0"/>
                        </a:spcBef>
                        <a:spcAft>
                          <a:spcPts val="0"/>
                        </a:spcAft>
                      </a:pPr>
                      <a:endParaRPr lang="en-US" sz="900" dirty="0">
                        <a:solidFill>
                          <a:srgbClr val="333333"/>
                        </a:solidFill>
                        <a:latin typeface="Lucida Grande"/>
                      </a:endParaRPr>
                    </a:p>
                  </a:txBody>
                  <a:tcPr marL="0" marR="0" marT="0" marB="0" anchor="ctr">
                    <a:lnL>
                      <a:noFill/>
                    </a:lnL>
                    <a:lnR>
                      <a:noFill/>
                    </a:lnR>
                    <a:lnT>
                      <a:noFill/>
                    </a:lnT>
                    <a:lnB>
                      <a:noFill/>
                    </a:lnB>
                  </a:tcPr>
                </a:tc>
                <a:tc>
                  <a:txBody>
                    <a:bodyPr/>
                    <a:lstStyle/>
                    <a:p>
                      <a:pPr marL="0" marR="0">
                        <a:spcBef>
                          <a:spcPts val="0"/>
                        </a:spcBef>
                        <a:spcAft>
                          <a:spcPts val="0"/>
                        </a:spcAft>
                      </a:pPr>
                      <a:r>
                        <a:rPr lang="en-US" sz="900" b="1" dirty="0" smtClean="0">
                          <a:solidFill>
                            <a:schemeClr val="tx1"/>
                          </a:solidFill>
                          <a:latin typeface="Lucida Grande"/>
                        </a:rPr>
                        <a:t>Articles</a:t>
                      </a:r>
                      <a:endParaRPr lang="en-US" sz="900" b="1" dirty="0">
                        <a:solidFill>
                          <a:schemeClr val="tx1"/>
                        </a:solidFill>
                        <a:latin typeface="Lucida Grande"/>
                      </a:endParaRPr>
                    </a:p>
                    <a:p>
                      <a:pPr marL="0" marR="0">
                        <a:spcBef>
                          <a:spcPts val="0"/>
                        </a:spcBef>
                        <a:spcAft>
                          <a:spcPts val="0"/>
                        </a:spcAft>
                      </a:pPr>
                      <a:r>
                        <a:rPr lang="en-US" sz="900" b="1" dirty="0">
                          <a:solidFill>
                            <a:schemeClr val="tx1"/>
                          </a:solidFill>
                          <a:latin typeface="Lucida Grande"/>
                        </a:rPr>
                        <a:t>Radiological Impact of Airborne Effluents of Coal and Nuclear Plants </a:t>
                      </a:r>
                    </a:p>
                    <a:p>
                      <a:pPr marL="0" marR="0">
                        <a:spcBef>
                          <a:spcPts val="0"/>
                        </a:spcBef>
                        <a:spcAft>
                          <a:spcPts val="0"/>
                        </a:spcAft>
                      </a:pPr>
                      <a:r>
                        <a:rPr lang="en-US" sz="900" b="1" dirty="0">
                          <a:solidFill>
                            <a:schemeClr val="tx1"/>
                          </a:solidFill>
                          <a:latin typeface="Lucida Grande"/>
                        </a:rPr>
                        <a:t>J. P. McBride </a:t>
                      </a:r>
                      <a:r>
                        <a:rPr lang="en-US" sz="900" b="1" baseline="30000" dirty="0">
                          <a:solidFill>
                            <a:schemeClr val="tx1"/>
                          </a:solidFill>
                          <a:latin typeface="Lucida Grande"/>
                        </a:rPr>
                        <a:t>1</a:t>
                      </a:r>
                      <a:r>
                        <a:rPr lang="en-US" sz="900" b="1" dirty="0">
                          <a:solidFill>
                            <a:schemeClr val="tx1"/>
                          </a:solidFill>
                          <a:latin typeface="Lucida Grande"/>
                        </a:rPr>
                        <a:t>, R. E. Moore </a:t>
                      </a:r>
                      <a:r>
                        <a:rPr lang="en-US" sz="900" b="1" baseline="30000" dirty="0">
                          <a:solidFill>
                            <a:schemeClr val="tx1"/>
                          </a:solidFill>
                          <a:latin typeface="Lucida Grande"/>
                        </a:rPr>
                        <a:t>2</a:t>
                      </a:r>
                      <a:r>
                        <a:rPr lang="en-US" sz="900" b="1" dirty="0">
                          <a:solidFill>
                            <a:schemeClr val="tx1"/>
                          </a:solidFill>
                          <a:latin typeface="Lucida Grande"/>
                        </a:rPr>
                        <a:t>, J. P. Witherspoon </a:t>
                      </a:r>
                      <a:r>
                        <a:rPr lang="en-US" sz="900" b="1" baseline="30000" dirty="0">
                          <a:solidFill>
                            <a:schemeClr val="tx1"/>
                          </a:solidFill>
                          <a:latin typeface="Lucida Grande"/>
                        </a:rPr>
                        <a:t>2</a:t>
                      </a:r>
                      <a:r>
                        <a:rPr lang="en-US" sz="900" b="1" dirty="0">
                          <a:solidFill>
                            <a:schemeClr val="tx1"/>
                          </a:solidFill>
                          <a:latin typeface="Lucida Grande"/>
                        </a:rPr>
                        <a:t>, and R. E. Blanco </a:t>
                      </a:r>
                      <a:r>
                        <a:rPr lang="en-US" sz="900" b="1" baseline="30000" dirty="0">
                          <a:solidFill>
                            <a:schemeClr val="tx1"/>
                          </a:solidFill>
                          <a:latin typeface="Lucida Grande"/>
                        </a:rPr>
                        <a:t>3</a:t>
                      </a:r>
                      <a:r>
                        <a:rPr lang="en-US" sz="900" b="1" dirty="0">
                          <a:solidFill>
                            <a:schemeClr val="tx1"/>
                          </a:solidFill>
                          <a:latin typeface="Lucida Grande"/>
                        </a:rPr>
                        <a:t> </a:t>
                      </a:r>
                      <a:r>
                        <a:rPr lang="en-US" sz="900" baseline="30000" dirty="0">
                          <a:solidFill>
                            <a:schemeClr val="tx1"/>
                          </a:solidFill>
                          <a:latin typeface="Lucida Grande"/>
                        </a:rPr>
                        <a:t>1</a:t>
                      </a:r>
                      <a:r>
                        <a:rPr lang="en-US" sz="900" dirty="0">
                          <a:solidFill>
                            <a:schemeClr val="tx1"/>
                          </a:solidFill>
                          <a:latin typeface="Lucida Grande"/>
                        </a:rPr>
                        <a:t> Research staff member of the Chemical Technology Division, Oak Ridge, Tennessee 37830</a:t>
                      </a:r>
                      <a:br>
                        <a:rPr lang="en-US" sz="900" dirty="0">
                          <a:solidFill>
                            <a:schemeClr val="tx1"/>
                          </a:solidFill>
                          <a:latin typeface="Lucida Grande"/>
                        </a:rPr>
                      </a:br>
                      <a:r>
                        <a:rPr lang="en-US" sz="900" baseline="30000" dirty="0">
                          <a:solidFill>
                            <a:schemeClr val="tx1"/>
                          </a:solidFill>
                          <a:latin typeface="Lucida Grande"/>
                        </a:rPr>
                        <a:t>2</a:t>
                      </a:r>
                      <a:r>
                        <a:rPr lang="en-US" sz="900" dirty="0">
                          <a:solidFill>
                            <a:schemeClr val="tx1"/>
                          </a:solidFill>
                          <a:latin typeface="Lucida Grande"/>
                        </a:rPr>
                        <a:t> Research staff members of the Health and Safety Research Division, Oak Ridge, Tennessee 37830</a:t>
                      </a:r>
                      <a:br>
                        <a:rPr lang="en-US" sz="900" dirty="0">
                          <a:solidFill>
                            <a:schemeClr val="tx1"/>
                          </a:solidFill>
                          <a:latin typeface="Lucida Grande"/>
                        </a:rPr>
                      </a:br>
                      <a:r>
                        <a:rPr lang="en-US" sz="900" baseline="30000" dirty="0">
                          <a:solidFill>
                            <a:schemeClr val="tx1"/>
                          </a:solidFill>
                          <a:latin typeface="Lucida Grande"/>
                        </a:rPr>
                        <a:t>3</a:t>
                      </a:r>
                      <a:r>
                        <a:rPr lang="en-US" sz="900" dirty="0">
                          <a:solidFill>
                            <a:schemeClr val="tx1"/>
                          </a:solidFill>
                          <a:latin typeface="Lucida Grande"/>
                        </a:rPr>
                        <a:t> Manager of Radioactive Waste Management Research and Development Programs at Oak Ridge National Laboratory, Oak Ridge, Tennessee 37830</a:t>
                      </a:r>
                      <a:br>
                        <a:rPr lang="en-US" sz="900" dirty="0">
                          <a:solidFill>
                            <a:schemeClr val="tx1"/>
                          </a:solidFill>
                          <a:latin typeface="Lucida Grande"/>
                        </a:rPr>
                      </a:br>
                      <a:endParaRPr lang="en-US" sz="900" dirty="0">
                        <a:solidFill>
                          <a:schemeClr val="tx1"/>
                        </a:solidFill>
                        <a:latin typeface="Lucida Grande"/>
                      </a:endParaRPr>
                    </a:p>
                    <a:p>
                      <a:pPr marL="0" marR="0">
                        <a:spcBef>
                          <a:spcPts val="0"/>
                        </a:spcBef>
                        <a:spcAft>
                          <a:spcPts val="0"/>
                        </a:spcAft>
                      </a:pPr>
                      <a:r>
                        <a:rPr lang="en-US" sz="900" dirty="0">
                          <a:solidFill>
                            <a:schemeClr val="tx1"/>
                          </a:solidFill>
                          <a:latin typeface="Lucida Grande"/>
                        </a:rPr>
                        <a:t>Radiation doses from airborne effluents of model coal-fired</a:t>
                      </a:r>
                      <a:r>
                        <a:rPr lang="en-US" sz="900" baseline="30000" dirty="0">
                          <a:solidFill>
                            <a:schemeClr val="tx1"/>
                          </a:solidFill>
                          <a:latin typeface="Lucida Grande"/>
                        </a:rPr>
                        <a:t> </a:t>
                      </a:r>
                      <a:r>
                        <a:rPr lang="en-US" sz="900" dirty="0">
                          <a:solidFill>
                            <a:schemeClr val="tx1"/>
                          </a:solidFill>
                          <a:latin typeface="Lucida Grande"/>
                        </a:rPr>
                        <a:t>and nuclear power plants (1000 megawatts electric) are compared.</a:t>
                      </a:r>
                      <a:r>
                        <a:rPr lang="en-US" sz="900" baseline="30000" dirty="0">
                          <a:solidFill>
                            <a:schemeClr val="tx1"/>
                          </a:solidFill>
                          <a:latin typeface="Lucida Grande"/>
                        </a:rPr>
                        <a:t> </a:t>
                      </a:r>
                      <a:r>
                        <a:rPr lang="en-US" sz="900" dirty="0">
                          <a:solidFill>
                            <a:schemeClr val="tx1"/>
                          </a:solidFill>
                          <a:latin typeface="Lucida Grande"/>
                        </a:rPr>
                        <a:t>Assuming a 1 percent ash release to the atmosphere (Environmental</a:t>
                      </a:r>
                      <a:r>
                        <a:rPr lang="en-US" sz="900" baseline="30000" dirty="0">
                          <a:solidFill>
                            <a:schemeClr val="tx1"/>
                          </a:solidFill>
                          <a:latin typeface="Lucida Grande"/>
                        </a:rPr>
                        <a:t> </a:t>
                      </a:r>
                      <a:r>
                        <a:rPr lang="en-US" sz="900" dirty="0">
                          <a:solidFill>
                            <a:schemeClr val="tx1"/>
                          </a:solidFill>
                          <a:latin typeface="Lucida Grande"/>
                        </a:rPr>
                        <a:t>Protection Agency regulation) and 1 part per million of uranium</a:t>
                      </a:r>
                      <a:r>
                        <a:rPr lang="en-US" sz="900" baseline="30000" dirty="0">
                          <a:solidFill>
                            <a:schemeClr val="tx1"/>
                          </a:solidFill>
                          <a:latin typeface="Lucida Grande"/>
                        </a:rPr>
                        <a:t> </a:t>
                      </a:r>
                      <a:r>
                        <a:rPr lang="en-US" sz="900" dirty="0">
                          <a:solidFill>
                            <a:schemeClr val="tx1"/>
                          </a:solidFill>
                          <a:latin typeface="Lucida Grande"/>
                        </a:rPr>
                        <a:t>and 2 parts per million of thorium in the coal (approximately</a:t>
                      </a:r>
                      <a:r>
                        <a:rPr lang="en-US" sz="900" baseline="30000" dirty="0">
                          <a:solidFill>
                            <a:schemeClr val="tx1"/>
                          </a:solidFill>
                          <a:latin typeface="Lucida Grande"/>
                        </a:rPr>
                        <a:t> </a:t>
                      </a:r>
                      <a:r>
                        <a:rPr lang="en-US" sz="900" dirty="0">
                          <a:solidFill>
                            <a:schemeClr val="tx1"/>
                          </a:solidFill>
                          <a:latin typeface="Lucida Grande"/>
                        </a:rPr>
                        <a:t>the U.S. average), population doses from the coal plant are</a:t>
                      </a:r>
                      <a:r>
                        <a:rPr lang="en-US" sz="900" baseline="30000" dirty="0">
                          <a:solidFill>
                            <a:schemeClr val="tx1"/>
                          </a:solidFill>
                          <a:latin typeface="Lucida Grande"/>
                        </a:rPr>
                        <a:t> </a:t>
                      </a:r>
                      <a:r>
                        <a:rPr lang="en-US" sz="900" dirty="0">
                          <a:solidFill>
                            <a:schemeClr val="tx1"/>
                          </a:solidFill>
                          <a:latin typeface="Lucida Grande"/>
                        </a:rPr>
                        <a:t>typically higher than those from pressurized-water or boiling-water</a:t>
                      </a:r>
                      <a:r>
                        <a:rPr lang="en-US" sz="900" baseline="30000" dirty="0">
                          <a:solidFill>
                            <a:schemeClr val="tx1"/>
                          </a:solidFill>
                          <a:latin typeface="Lucida Grande"/>
                        </a:rPr>
                        <a:t> </a:t>
                      </a:r>
                      <a:r>
                        <a:rPr lang="en-US" sz="900" dirty="0">
                          <a:solidFill>
                            <a:schemeClr val="tx1"/>
                          </a:solidFill>
                          <a:latin typeface="Lucida Grande"/>
                        </a:rPr>
                        <a:t>reactors that meet government regulations. Higher radionuclide</a:t>
                      </a:r>
                      <a:r>
                        <a:rPr lang="en-US" sz="900" baseline="30000" dirty="0">
                          <a:solidFill>
                            <a:schemeClr val="tx1"/>
                          </a:solidFill>
                          <a:latin typeface="Lucida Grande"/>
                        </a:rPr>
                        <a:t> </a:t>
                      </a:r>
                      <a:r>
                        <a:rPr lang="en-US" sz="900" dirty="0">
                          <a:solidFill>
                            <a:schemeClr val="tx1"/>
                          </a:solidFill>
                          <a:latin typeface="Lucida Grande"/>
                        </a:rPr>
                        <a:t>contents and ash releases are common and would result in increased</a:t>
                      </a:r>
                      <a:r>
                        <a:rPr lang="en-US" sz="900" baseline="30000" dirty="0">
                          <a:solidFill>
                            <a:schemeClr val="tx1"/>
                          </a:solidFill>
                          <a:latin typeface="Lucida Grande"/>
                        </a:rPr>
                        <a:t> </a:t>
                      </a:r>
                      <a:r>
                        <a:rPr lang="en-US" sz="900" dirty="0">
                          <a:solidFill>
                            <a:schemeClr val="tx1"/>
                          </a:solidFill>
                          <a:latin typeface="Lucida Grande"/>
                        </a:rPr>
                        <a:t>doses from the coal plant. The study does not assess the impact</a:t>
                      </a:r>
                      <a:r>
                        <a:rPr lang="en-US" sz="900" baseline="30000" dirty="0">
                          <a:solidFill>
                            <a:schemeClr val="tx1"/>
                          </a:solidFill>
                          <a:latin typeface="Lucida Grande"/>
                        </a:rPr>
                        <a:t> </a:t>
                      </a:r>
                      <a:r>
                        <a:rPr lang="en-US" sz="900" dirty="0">
                          <a:solidFill>
                            <a:schemeClr val="tx1"/>
                          </a:solidFill>
                          <a:latin typeface="Lucida Grande"/>
                        </a:rPr>
                        <a:t>of non-radiological pollutants or the total radiological impacts</a:t>
                      </a:r>
                      <a:r>
                        <a:rPr lang="en-US" sz="900" baseline="30000" dirty="0">
                          <a:solidFill>
                            <a:schemeClr val="tx1"/>
                          </a:solidFill>
                          <a:latin typeface="Lucida Grande"/>
                        </a:rPr>
                        <a:t> </a:t>
                      </a:r>
                      <a:r>
                        <a:rPr lang="en-US" sz="900" dirty="0">
                          <a:solidFill>
                            <a:schemeClr val="tx1"/>
                          </a:solidFill>
                          <a:latin typeface="Lucida Grande"/>
                        </a:rPr>
                        <a:t>of a coal versus a nuclear economy.</a:t>
                      </a:r>
                    </a:p>
                  </a:txBody>
                  <a:tcPr marL="0" marR="0" marT="0" marB="0" anchor="ctr">
                    <a:lnL>
                      <a:noFill/>
                    </a:lnL>
                    <a:lnR>
                      <a:noFill/>
                    </a:lnR>
                    <a:lnB>
                      <a:noFill/>
                    </a:lnB>
                  </a:tcPr>
                </a:tc>
              </a:tr>
            </a:tbl>
          </a:graphicData>
        </a:graphic>
      </p:graphicFrame>
      <p:sp>
        <p:nvSpPr>
          <p:cNvPr id="8" name="TextBox 7"/>
          <p:cNvSpPr txBox="1"/>
          <p:nvPr/>
        </p:nvSpPr>
        <p:spPr>
          <a:xfrm>
            <a:off x="4572000" y="1828800"/>
            <a:ext cx="4572000" cy="523220"/>
          </a:xfrm>
          <a:prstGeom prst="rect">
            <a:avLst/>
          </a:prstGeom>
          <a:solidFill>
            <a:srgbClr val="FEFCAC"/>
          </a:solidFill>
        </p:spPr>
        <p:txBody>
          <a:bodyPr wrap="square" rtlCol="0">
            <a:spAutoFit/>
          </a:bodyPr>
          <a:lstStyle/>
          <a:p>
            <a:r>
              <a:rPr lang="en-US" sz="1400" i="1" dirty="0" smtClean="0">
                <a:solidFill>
                  <a:srgbClr val="333333"/>
                </a:solidFill>
                <a:latin typeface="Lucida Grande"/>
              </a:rPr>
              <a:t>Science</a:t>
            </a:r>
            <a:r>
              <a:rPr lang="en-US" sz="1400" dirty="0" smtClean="0">
                <a:solidFill>
                  <a:srgbClr val="333333"/>
                </a:solidFill>
                <a:latin typeface="Lucida Grande"/>
              </a:rPr>
              <a:t> 8 December 1978: Vol. 202. no. 4372, pp. 1045 – 1050 DOI: 10.1126/science.202.4372.1045</a:t>
            </a:r>
          </a:p>
        </p:txBody>
      </p:sp>
      <p:pic>
        <p:nvPicPr>
          <p:cNvPr id="272386" name="Picture 2" descr="C:\Users\jo\Desktop\colq6.gif"/>
          <p:cNvPicPr>
            <a:picLocks noChangeAspect="1" noChangeArrowheads="1"/>
          </p:cNvPicPr>
          <p:nvPr/>
        </p:nvPicPr>
        <p:blipFill>
          <a:blip r:embed="rId3" cstate="print"/>
          <a:srcRect/>
          <a:stretch>
            <a:fillRect/>
          </a:stretch>
        </p:blipFill>
        <p:spPr bwMode="auto">
          <a:xfrm>
            <a:off x="4867275" y="5638800"/>
            <a:ext cx="4276725" cy="561975"/>
          </a:xfrm>
          <a:prstGeom prst="rect">
            <a:avLst/>
          </a:prstGeom>
          <a:solidFill>
            <a:schemeClr val="bg1"/>
          </a:solidFill>
        </p:spPr>
      </p:pic>
      <p:pic>
        <p:nvPicPr>
          <p:cNvPr id="272387" name="Picture 3" descr="C:\Users\jo\Desktop\colq1.gif"/>
          <p:cNvPicPr>
            <a:picLocks noChangeAspect="1" noChangeArrowheads="1"/>
          </p:cNvPicPr>
          <p:nvPr/>
        </p:nvPicPr>
        <p:blipFill>
          <a:blip r:embed="rId4" cstate="print"/>
          <a:srcRect/>
          <a:stretch>
            <a:fillRect/>
          </a:stretch>
        </p:blipFill>
        <p:spPr bwMode="auto">
          <a:xfrm>
            <a:off x="-238126" y="1143000"/>
            <a:ext cx="4276726" cy="561975"/>
          </a:xfrm>
          <a:prstGeom prst="rect">
            <a:avLst/>
          </a:prstGeom>
          <a:noFill/>
        </p:spPr>
      </p:pic>
      <p:pic>
        <p:nvPicPr>
          <p:cNvPr id="272388" name="Picture 4" descr="C:\Users\jo\Desktop\colq3.gif"/>
          <p:cNvPicPr>
            <a:picLocks noChangeAspect="1" noChangeArrowheads="1"/>
          </p:cNvPicPr>
          <p:nvPr/>
        </p:nvPicPr>
        <p:blipFill>
          <a:blip r:embed="rId5" cstate="print"/>
          <a:srcRect/>
          <a:stretch>
            <a:fillRect/>
          </a:stretch>
        </p:blipFill>
        <p:spPr bwMode="auto">
          <a:xfrm>
            <a:off x="381000" y="1828800"/>
            <a:ext cx="4276725" cy="561975"/>
          </a:xfrm>
          <a:prstGeom prst="rect">
            <a:avLst/>
          </a:prstGeom>
          <a:noFill/>
        </p:spPr>
      </p:pic>
      <p:pic>
        <p:nvPicPr>
          <p:cNvPr id="272389" name="Picture 5" descr="C:\Users\jo\Desktop\colq4.gif"/>
          <p:cNvPicPr>
            <a:picLocks noChangeAspect="1" noChangeArrowheads="1"/>
          </p:cNvPicPr>
          <p:nvPr/>
        </p:nvPicPr>
        <p:blipFill>
          <a:blip r:embed="rId6" cstate="print"/>
          <a:srcRect/>
          <a:stretch>
            <a:fillRect/>
          </a:stretch>
        </p:blipFill>
        <p:spPr bwMode="auto">
          <a:xfrm>
            <a:off x="4867275" y="6296025"/>
            <a:ext cx="4276725" cy="561975"/>
          </a:xfrm>
          <a:prstGeom prst="rect">
            <a:avLst/>
          </a:prstGeom>
          <a:solidFill>
            <a:schemeClr val="bg1"/>
          </a:solidFill>
        </p:spPr>
      </p:pic>
      <p:sp>
        <p:nvSpPr>
          <p:cNvPr id="13" name="Rectangle 12"/>
          <p:cNvSpPr/>
          <p:nvPr/>
        </p:nvSpPr>
        <p:spPr>
          <a:xfrm>
            <a:off x="0" y="4057233"/>
            <a:ext cx="4572000" cy="2800767"/>
          </a:xfrm>
          <a:prstGeom prst="rect">
            <a:avLst/>
          </a:prstGeom>
          <a:solidFill>
            <a:schemeClr val="bg1"/>
          </a:solidFill>
        </p:spPr>
        <p:txBody>
          <a:bodyPr wrap="square">
            <a:spAutoFit/>
          </a:bodyPr>
          <a:lstStyle/>
          <a:p>
            <a:r>
              <a:rPr lang="en-US" sz="1100" b="1" dirty="0" smtClean="0">
                <a:latin typeface="+mn-lt"/>
              </a:rPr>
              <a:t>NCRP Report No. 95,</a:t>
            </a:r>
            <a:r>
              <a:rPr lang="en-US" sz="1100" b="1" i="1" dirty="0" smtClean="0">
                <a:latin typeface="+mn-lt"/>
              </a:rPr>
              <a:t> Radiation Exposure of the U.S. Population from Consumer Products and Miscellaneous Sources </a:t>
            </a:r>
            <a:endParaRPr lang="en-US" sz="1100" b="1" dirty="0" smtClean="0">
              <a:latin typeface="+mn-lt"/>
            </a:endParaRPr>
          </a:p>
          <a:p>
            <a:r>
              <a:rPr lang="en-US" sz="1100" dirty="0" smtClean="0">
                <a:latin typeface="+mn-lt"/>
              </a:rPr>
              <a:t>NCRP Report No. 95 is another of the assessment series of reports. This Report recognizes that there are many consumer products available which emit ionizing radiation, in some cases as an essential element of the proper performance of the device and in other cases as incidental or extraneous to the purpose for which the product was designed. The Report evaluates the exposures from all of these types of products. Treated are electronic products such as television receivers and airport luggage inspection systems; radioactive materials such as </a:t>
            </a:r>
            <a:r>
              <a:rPr lang="en-US" sz="1100" dirty="0" err="1" smtClean="0">
                <a:latin typeface="+mn-lt"/>
              </a:rPr>
              <a:t>radioluminous</a:t>
            </a:r>
            <a:r>
              <a:rPr lang="en-US" sz="1100" dirty="0" smtClean="0">
                <a:latin typeface="+mn-lt"/>
              </a:rPr>
              <a:t> products, building materials, glass and ceramics; and miscellaneous exposure sources such as high voltage vacuum electronic units. Also covered are exposures resulting from disposal of radioactive surplus items and transport of radioactive materials. Recommendations for dose reduction are also provided in the Report</a:t>
            </a:r>
            <a:endParaRPr lang="en-US" dirty="0"/>
          </a:p>
        </p:txBody>
      </p:sp>
      <p:pic>
        <p:nvPicPr>
          <p:cNvPr id="272390" name="Picture 6" descr="C:\Users\jo\Desktop\ncrp_logo.gif"/>
          <p:cNvPicPr>
            <a:picLocks noChangeAspect="1" noChangeArrowheads="1"/>
          </p:cNvPicPr>
          <p:nvPr/>
        </p:nvPicPr>
        <p:blipFill>
          <a:blip r:embed="rId7" cstate="print"/>
          <a:srcRect/>
          <a:stretch>
            <a:fillRect/>
          </a:stretch>
        </p:blipFill>
        <p:spPr bwMode="auto">
          <a:xfrm>
            <a:off x="-19050" y="3124200"/>
            <a:ext cx="3219450" cy="876300"/>
          </a:xfrm>
          <a:prstGeom prst="rect">
            <a:avLst/>
          </a:prstGeom>
          <a:noFill/>
        </p:spPr>
      </p:pic>
      <p:sp>
        <p:nvSpPr>
          <p:cNvPr id="15" name="Title 14"/>
          <p:cNvSpPr>
            <a:spLocks noGrp="1"/>
          </p:cNvSpPr>
          <p:nvPr>
            <p:ph type="title"/>
          </p:nvPr>
        </p:nvSpPr>
        <p:spPr>
          <a:xfrm>
            <a:off x="152400" y="0"/>
            <a:ext cx="8686800" cy="1143000"/>
          </a:xfrm>
        </p:spPr>
        <p:txBody>
          <a:bodyPr/>
          <a:lstStyle/>
          <a:p>
            <a:r>
              <a:rPr lang="en-US" i="1" dirty="0" smtClean="0">
                <a:solidFill>
                  <a:srgbClr val="000099"/>
                </a:solidFill>
                <a:cs typeface="Times New Roman" pitchFamily="18" charset="0"/>
              </a:rPr>
              <a:t>Radiation exposure of coal</a:t>
            </a:r>
          </a:p>
        </p:txBody>
      </p:sp>
      <p:sp>
        <p:nvSpPr>
          <p:cNvPr id="16" name="TextBox 15"/>
          <p:cNvSpPr txBox="1"/>
          <p:nvPr/>
        </p:nvSpPr>
        <p:spPr>
          <a:xfrm>
            <a:off x="381000" y="2590800"/>
            <a:ext cx="3733800" cy="461665"/>
          </a:xfrm>
          <a:prstGeom prst="rect">
            <a:avLst/>
          </a:prstGeom>
          <a:solidFill>
            <a:srgbClr val="FEFCAC"/>
          </a:solidFill>
        </p:spPr>
        <p:txBody>
          <a:bodyPr wrap="square" rtlCol="0">
            <a:spAutoFit/>
          </a:bodyPr>
          <a:lstStyle/>
          <a:p>
            <a:r>
              <a:rPr lang="en-US" sz="1200" dirty="0" smtClean="0">
                <a:latin typeface="+mn-lt"/>
              </a:rPr>
              <a:t>The extremely high standards of the nuclear industry result in a regimen of care and containment</a:t>
            </a:r>
            <a:endParaRPr lang="en-US" sz="1200" dirty="0">
              <a:latin typeface="+mn-lt"/>
            </a:endParaRPr>
          </a:p>
        </p:txBody>
      </p:sp>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1143000"/>
          </a:xfrm>
        </p:spPr>
        <p:txBody>
          <a:bodyPr/>
          <a:lstStyle/>
          <a:p>
            <a:r>
              <a:rPr lang="en-US" dirty="0" smtClean="0"/>
              <a:t/>
            </a:r>
            <a:br>
              <a:rPr lang="en-US" dirty="0" smtClean="0"/>
            </a:br>
            <a:r>
              <a:rPr lang="en-US" i="1" dirty="0" smtClean="0">
                <a:solidFill>
                  <a:srgbClr val="000099"/>
                </a:solidFill>
                <a:cs typeface="Times New Roman" pitchFamily="18" charset="0"/>
              </a:rPr>
              <a:t>Unclean Fuels Kill 1.5 Million People Per Year - UN </a:t>
            </a:r>
            <a:r>
              <a:rPr lang="en-US" dirty="0" smtClean="0"/>
              <a:t/>
            </a:r>
            <a:br>
              <a:rPr lang="en-US" dirty="0" smtClean="0"/>
            </a:br>
            <a:endParaRPr lang="en-US" dirty="0"/>
          </a:p>
        </p:txBody>
      </p:sp>
      <p:sp>
        <p:nvSpPr>
          <p:cNvPr id="3" name="Date Placeholder 2"/>
          <p:cNvSpPr>
            <a:spLocks noGrp="1"/>
          </p:cNvSpPr>
          <p:nvPr>
            <p:ph type="dt" sz="half" idx="10"/>
          </p:nvPr>
        </p:nvSpPr>
        <p:spPr/>
        <p:txBody>
          <a:bodyPr/>
          <a:lstStyle/>
          <a:p>
            <a:pPr>
              <a:defRPr/>
            </a:pPr>
            <a:r>
              <a:rPr lang="en-US" dirty="0" err="1" smtClean="0"/>
              <a:t>Najaar</a:t>
            </a:r>
            <a:r>
              <a:rPr lang="en-US" dirty="0" smtClean="0"/>
              <a:t> 2009</a:t>
            </a:r>
            <a:endParaRPr lang="en-US" dirty="0"/>
          </a:p>
        </p:txBody>
      </p:sp>
      <p:sp>
        <p:nvSpPr>
          <p:cNvPr id="4" name="Footer Placeholder 3"/>
          <p:cNvSpPr>
            <a:spLocks noGrp="1"/>
          </p:cNvSpPr>
          <p:nvPr>
            <p:ph type="ftr" sz="quarter" idx="11"/>
          </p:nvPr>
        </p:nvSpPr>
        <p:spPr/>
        <p:txBody>
          <a:bodyPr/>
          <a:lstStyle/>
          <a:p>
            <a:pPr>
              <a:defRPr/>
            </a:pPr>
            <a:r>
              <a:rPr lang="en-US" smtClean="0"/>
              <a:t>Jo van den Brand</a:t>
            </a:r>
            <a:endParaRPr lang="en-US"/>
          </a:p>
        </p:txBody>
      </p:sp>
      <p:sp>
        <p:nvSpPr>
          <p:cNvPr id="5" name="Slide Number Placeholder 4"/>
          <p:cNvSpPr>
            <a:spLocks noGrp="1"/>
          </p:cNvSpPr>
          <p:nvPr>
            <p:ph type="sldNum" sz="quarter" idx="12"/>
          </p:nvPr>
        </p:nvSpPr>
        <p:spPr/>
        <p:txBody>
          <a:bodyPr/>
          <a:lstStyle/>
          <a:p>
            <a:pPr>
              <a:defRPr/>
            </a:pPr>
            <a:fld id="{BD1381B4-A9F0-488E-8409-7C34053094B5}" type="slidenum">
              <a:rPr lang="en-US" smtClean="0"/>
              <a:pPr>
                <a:defRPr/>
              </a:pPr>
              <a:t>8</a:t>
            </a:fld>
            <a:endParaRPr lang="en-US">
              <a:latin typeface="Times" pitchFamily="18" charset="0"/>
            </a:endParaRPr>
          </a:p>
        </p:txBody>
      </p:sp>
      <p:sp>
        <p:nvSpPr>
          <p:cNvPr id="6" name="Rectangle 5"/>
          <p:cNvSpPr/>
          <p:nvPr/>
        </p:nvSpPr>
        <p:spPr>
          <a:xfrm>
            <a:off x="0" y="2149019"/>
            <a:ext cx="9144000" cy="4708981"/>
          </a:xfrm>
          <a:prstGeom prst="rect">
            <a:avLst/>
          </a:prstGeom>
          <a:solidFill>
            <a:schemeClr val="bg1"/>
          </a:solidFill>
        </p:spPr>
        <p:txBody>
          <a:bodyPr wrap="square">
            <a:spAutoFit/>
          </a:bodyPr>
          <a:lstStyle/>
          <a:p>
            <a:r>
              <a:rPr lang="en-US" sz="1200" dirty="0" smtClean="0">
                <a:latin typeface="+mn-lt"/>
              </a:rPr>
              <a:t>GENEVA - Half the world's population burns wood, coal, dung and other solid fuels to cook food and heat their homes, exposing them to dangerous smoke that kills 1.5 million people a year, the UN health agency said on Thursday. </a:t>
            </a:r>
          </a:p>
          <a:p>
            <a:r>
              <a:rPr lang="en-US" sz="1200" dirty="0" smtClean="0">
                <a:latin typeface="+mn-lt"/>
              </a:rPr>
              <a:t>The World Health </a:t>
            </a:r>
            <a:r>
              <a:rPr lang="en-US" sz="1200" dirty="0" err="1" smtClean="0">
                <a:latin typeface="+mn-lt"/>
              </a:rPr>
              <a:t>Organisation</a:t>
            </a:r>
            <a:r>
              <a:rPr lang="en-US" sz="1200" dirty="0" smtClean="0">
                <a:latin typeface="+mn-lt"/>
              </a:rPr>
              <a:t> (WHO) said women and children in Africa and Asia were especially vulnerable to indoor air pollution from open fires and poorly ventilated stoves. </a:t>
            </a:r>
          </a:p>
          <a:p>
            <a:r>
              <a:rPr lang="en-US" sz="1200" dirty="0" smtClean="0">
                <a:latin typeface="+mn-lt"/>
              </a:rPr>
              <a:t>Children make up 800,000 of the 1.5 million people who die each year from polluting household fuels, women account for 500,000 deaths and the remaining 200,000 are men. </a:t>
            </a:r>
          </a:p>
          <a:p>
            <a:r>
              <a:rPr lang="en-US" sz="1200" dirty="0" smtClean="0">
                <a:latin typeface="+mn-lt"/>
              </a:rPr>
              <a:t>"Day in day out, and for hours at a time, women and their small children breathe in amounts of smoke equivalent to consuming two packs of cigarettes per day," the WHO said. </a:t>
            </a:r>
          </a:p>
          <a:p>
            <a:r>
              <a:rPr lang="en-US" sz="1200" dirty="0" smtClean="0">
                <a:latin typeface="+mn-lt"/>
              </a:rPr>
              <a:t>Yet in a report entitled "Fuel For Life: Household Energy and Health," the Geneva-based agency said it could cost as little as US$6 per family to install better-insulated and fuel efficient stoves in developing countries. </a:t>
            </a:r>
          </a:p>
          <a:p>
            <a:r>
              <a:rPr lang="en-US" sz="1200" dirty="0" smtClean="0">
                <a:latin typeface="+mn-lt"/>
              </a:rPr>
              <a:t>"Making cleaner fuels and improved stoves available to millions of poor people in developing countries will reduce child mortality and improve women's health," WHO Director General Lee </a:t>
            </a:r>
            <a:r>
              <a:rPr lang="en-US" sz="1200" dirty="0" err="1" smtClean="0">
                <a:latin typeface="+mn-lt"/>
              </a:rPr>
              <a:t>Jong-wook</a:t>
            </a:r>
            <a:r>
              <a:rPr lang="en-US" sz="1200" dirty="0" smtClean="0">
                <a:latin typeface="+mn-lt"/>
              </a:rPr>
              <a:t> said. </a:t>
            </a:r>
          </a:p>
          <a:p>
            <a:r>
              <a:rPr lang="en-US" sz="1200" dirty="0" smtClean="0">
                <a:latin typeface="+mn-lt"/>
              </a:rPr>
              <a:t>Inhaling indoor smoke doubles a child's risk of pneumonia and makes adults three times as likely to suffer chronic pulmonary disease than those who cook with electricity, gas and other clean-burning fuels, it said. </a:t>
            </a:r>
          </a:p>
          <a:p>
            <a:r>
              <a:rPr lang="en-US" sz="1200" dirty="0" smtClean="0">
                <a:latin typeface="+mn-lt"/>
              </a:rPr>
              <a:t>Halving the 3 billion people worldwide cooking with solid fuels by 2015 would cost between US$13 billion to US$43 billion a year depending on the new energy source used, WHO said. Using liquefied petroleum gas would be cheaper than ethanol. </a:t>
            </a:r>
          </a:p>
          <a:p>
            <a:r>
              <a:rPr lang="en-US" sz="1200" dirty="0" smtClean="0">
                <a:latin typeface="+mn-lt"/>
              </a:rPr>
              <a:t>But it would save up to US$91 billion a year over 10 years due to health care savings, less illness, fewer deaths, and higher productivity due to less time-intensive fuel collection and cooking. </a:t>
            </a:r>
          </a:p>
          <a:p>
            <a:r>
              <a:rPr lang="en-US" sz="1200" dirty="0" smtClean="0">
                <a:latin typeface="+mn-lt"/>
              </a:rPr>
              <a:t>"With more time available, children would do better at school, while their mothers could engage in child care, agriculture or other income-generating activities," it said. </a:t>
            </a:r>
          </a:p>
          <a:p>
            <a:r>
              <a:rPr lang="en-US" sz="1200" dirty="0" smtClean="0">
                <a:latin typeface="+mn-lt"/>
              </a:rPr>
              <a:t>Making better-ventilated stoves available to half of those currently using inefficient cookers could save US$34 billion in fuel expenditure each year, it said.</a:t>
            </a:r>
          </a:p>
          <a:p>
            <a:r>
              <a:rPr lang="en-US" sz="1200" dirty="0" smtClean="0">
                <a:latin typeface="+mn-lt"/>
              </a:rPr>
              <a:t> </a:t>
            </a:r>
          </a:p>
          <a:p>
            <a:endParaRPr lang="en-US" sz="1200" dirty="0" smtClean="0">
              <a:latin typeface="+mn-lt"/>
            </a:endParaRPr>
          </a:p>
          <a:p>
            <a:r>
              <a:rPr lang="en-US" sz="1200" b="1" dirty="0" smtClean="0">
                <a:latin typeface="+mn-lt"/>
              </a:rPr>
              <a:t>Story Date:</a:t>
            </a:r>
            <a:r>
              <a:rPr lang="en-US" sz="1200" dirty="0" smtClean="0">
                <a:latin typeface="+mn-lt"/>
              </a:rPr>
              <a:t> 5/5/2006</a:t>
            </a:r>
            <a:endParaRPr lang="en-US" sz="1200" dirty="0">
              <a:latin typeface="+mn-lt"/>
            </a:endParaRPr>
          </a:p>
        </p:txBody>
      </p:sp>
      <p:pic>
        <p:nvPicPr>
          <p:cNvPr id="270338" name="Picture 2" descr="C:\Users\jo\Desktop\reuters_logo2.gif"/>
          <p:cNvPicPr>
            <a:picLocks noChangeAspect="1" noChangeArrowheads="1"/>
          </p:cNvPicPr>
          <p:nvPr/>
        </p:nvPicPr>
        <p:blipFill>
          <a:blip r:embed="rId3" cstate="print"/>
          <a:srcRect/>
          <a:stretch>
            <a:fillRect/>
          </a:stretch>
        </p:blipFill>
        <p:spPr bwMode="auto">
          <a:xfrm>
            <a:off x="1752600" y="6372225"/>
            <a:ext cx="1676400" cy="409575"/>
          </a:xfrm>
          <a:prstGeom prst="rect">
            <a:avLst/>
          </a:prstGeom>
          <a:noFill/>
        </p:spPr>
      </p:pic>
      <p:sp>
        <p:nvSpPr>
          <p:cNvPr id="8" name="Rectangle 7"/>
          <p:cNvSpPr/>
          <p:nvPr/>
        </p:nvSpPr>
        <p:spPr bwMode="auto">
          <a:xfrm>
            <a:off x="4038600" y="2362200"/>
            <a:ext cx="1295400" cy="228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Symbol" pitchFamily="18" charset="2"/>
            </a:endParaRPr>
          </a:p>
        </p:txBody>
      </p:sp>
      <p:sp>
        <p:nvSpPr>
          <p:cNvPr id="9" name="Rectangle 8"/>
          <p:cNvSpPr/>
          <p:nvPr/>
        </p:nvSpPr>
        <p:spPr bwMode="auto">
          <a:xfrm>
            <a:off x="342899" y="2524125"/>
            <a:ext cx="2390775" cy="228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Symbol" pitchFamily="18" charset="2"/>
            </a:endParaRPr>
          </a:p>
        </p:txBody>
      </p:sp>
    </p:spTree>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086600" cy="1143000"/>
          </a:xfrm>
        </p:spPr>
        <p:txBody>
          <a:bodyPr/>
          <a:lstStyle/>
          <a:p>
            <a:r>
              <a:rPr lang="en-US" i="1" dirty="0" smtClean="0">
                <a:solidFill>
                  <a:srgbClr val="000099"/>
                </a:solidFill>
                <a:cs typeface="Times New Roman" pitchFamily="18" charset="0"/>
              </a:rPr>
              <a:t>Oil spills</a:t>
            </a:r>
          </a:p>
        </p:txBody>
      </p:sp>
      <p:sp>
        <p:nvSpPr>
          <p:cNvPr id="3" name="Date Placeholder 2"/>
          <p:cNvSpPr>
            <a:spLocks noGrp="1"/>
          </p:cNvSpPr>
          <p:nvPr>
            <p:ph type="dt" sz="half" idx="10"/>
          </p:nvPr>
        </p:nvSpPr>
        <p:spPr/>
        <p:txBody>
          <a:bodyPr/>
          <a:lstStyle/>
          <a:p>
            <a:pPr>
              <a:defRPr/>
            </a:pPr>
            <a:r>
              <a:rPr lang="en-US" dirty="0" err="1" smtClean="0"/>
              <a:t>Najaar</a:t>
            </a:r>
            <a:r>
              <a:rPr lang="en-US" dirty="0" smtClean="0"/>
              <a:t> 2009</a:t>
            </a:r>
            <a:endParaRPr lang="en-US" dirty="0"/>
          </a:p>
        </p:txBody>
      </p:sp>
      <p:sp>
        <p:nvSpPr>
          <p:cNvPr id="5" name="Slide Number Placeholder 4"/>
          <p:cNvSpPr>
            <a:spLocks noGrp="1"/>
          </p:cNvSpPr>
          <p:nvPr>
            <p:ph type="sldNum" sz="quarter" idx="12"/>
          </p:nvPr>
        </p:nvSpPr>
        <p:spPr/>
        <p:txBody>
          <a:bodyPr/>
          <a:lstStyle/>
          <a:p>
            <a:pPr>
              <a:defRPr/>
            </a:pPr>
            <a:fld id="{BD1381B4-A9F0-488E-8409-7C34053094B5}" type="slidenum">
              <a:rPr lang="en-US" smtClean="0"/>
              <a:pPr>
                <a:defRPr/>
              </a:pPr>
              <a:t>9</a:t>
            </a:fld>
            <a:endParaRPr lang="en-US">
              <a:latin typeface="Times" pitchFamily="18" charset="0"/>
            </a:endParaRPr>
          </a:p>
        </p:txBody>
      </p:sp>
      <p:pic>
        <p:nvPicPr>
          <p:cNvPr id="274434" name="Picture 2" descr="C:\Users\jo\Desktop\ChartQtySpilt1970to2007_000.png"/>
          <p:cNvPicPr>
            <a:picLocks noChangeAspect="1" noChangeArrowheads="1"/>
          </p:cNvPicPr>
          <p:nvPr/>
        </p:nvPicPr>
        <p:blipFill>
          <a:blip r:embed="rId3" cstate="print"/>
          <a:srcRect/>
          <a:stretch>
            <a:fillRect/>
          </a:stretch>
        </p:blipFill>
        <p:spPr bwMode="auto">
          <a:xfrm>
            <a:off x="4572000" y="1752600"/>
            <a:ext cx="4333876" cy="2824824"/>
          </a:xfrm>
          <a:prstGeom prst="rect">
            <a:avLst/>
          </a:prstGeom>
          <a:noFill/>
        </p:spPr>
      </p:pic>
      <p:pic>
        <p:nvPicPr>
          <p:cNvPr id="274435" name="Picture 3" descr="C:\Users\jo\Desktop\company-name.gif"/>
          <p:cNvPicPr>
            <a:picLocks noChangeAspect="1" noChangeArrowheads="1"/>
          </p:cNvPicPr>
          <p:nvPr/>
        </p:nvPicPr>
        <p:blipFill>
          <a:blip r:embed="rId4" cstate="print"/>
          <a:srcRect/>
          <a:stretch>
            <a:fillRect/>
          </a:stretch>
        </p:blipFill>
        <p:spPr bwMode="auto">
          <a:xfrm>
            <a:off x="4572000" y="1472337"/>
            <a:ext cx="4410076" cy="118338"/>
          </a:xfrm>
          <a:prstGeom prst="rect">
            <a:avLst/>
          </a:prstGeom>
          <a:noFill/>
        </p:spPr>
      </p:pic>
      <p:pic>
        <p:nvPicPr>
          <p:cNvPr id="274436" name="Picture 4" descr="C:\Users\jo\Desktop\logo.gif"/>
          <p:cNvPicPr>
            <a:picLocks noChangeAspect="1" noChangeArrowheads="1"/>
          </p:cNvPicPr>
          <p:nvPr/>
        </p:nvPicPr>
        <p:blipFill>
          <a:blip r:embed="rId5" cstate="print"/>
          <a:srcRect/>
          <a:stretch>
            <a:fillRect/>
          </a:stretch>
        </p:blipFill>
        <p:spPr bwMode="auto">
          <a:xfrm>
            <a:off x="7315200" y="762000"/>
            <a:ext cx="1419225" cy="495300"/>
          </a:xfrm>
          <a:prstGeom prst="rect">
            <a:avLst/>
          </a:prstGeom>
          <a:noFill/>
        </p:spPr>
      </p:pic>
      <p:pic>
        <p:nvPicPr>
          <p:cNvPr id="274437" name="Picture 5" descr="C:\Users\jo\Desktop\IXTOC_I_oil_well_blowout.jpg"/>
          <p:cNvPicPr>
            <a:picLocks noChangeAspect="1" noChangeArrowheads="1"/>
          </p:cNvPicPr>
          <p:nvPr/>
        </p:nvPicPr>
        <p:blipFill>
          <a:blip r:embed="rId6" cstate="print"/>
          <a:srcRect/>
          <a:stretch>
            <a:fillRect/>
          </a:stretch>
        </p:blipFill>
        <p:spPr bwMode="auto">
          <a:xfrm>
            <a:off x="1" y="4191000"/>
            <a:ext cx="3991694" cy="2667000"/>
          </a:xfrm>
          <a:prstGeom prst="rect">
            <a:avLst/>
          </a:prstGeom>
          <a:noFill/>
        </p:spPr>
      </p:pic>
      <p:sp>
        <p:nvSpPr>
          <p:cNvPr id="10" name="TextBox 9"/>
          <p:cNvSpPr txBox="1"/>
          <p:nvPr/>
        </p:nvSpPr>
        <p:spPr>
          <a:xfrm>
            <a:off x="152400" y="6172200"/>
            <a:ext cx="2422458" cy="523220"/>
          </a:xfrm>
          <a:prstGeom prst="rect">
            <a:avLst/>
          </a:prstGeom>
          <a:solidFill>
            <a:srgbClr val="FEFCAC"/>
          </a:solidFill>
        </p:spPr>
        <p:txBody>
          <a:bodyPr wrap="none" rtlCol="0">
            <a:spAutoFit/>
          </a:bodyPr>
          <a:lstStyle/>
          <a:p>
            <a:r>
              <a:rPr lang="en-US" sz="1400" dirty="0" smtClean="0">
                <a:latin typeface="+mn-lt"/>
              </a:rPr>
              <a:t>IXTOC I oil well blowout</a:t>
            </a:r>
          </a:p>
          <a:p>
            <a:r>
              <a:rPr lang="en-US" sz="1400" dirty="0" smtClean="0">
                <a:latin typeface="+mn-lt"/>
              </a:rPr>
              <a:t>1979, Gulf of Mexico, 480Mt</a:t>
            </a:r>
            <a:endParaRPr lang="en-US" sz="1400" dirty="0">
              <a:latin typeface="+mn-lt"/>
            </a:endParaRPr>
          </a:p>
        </p:txBody>
      </p:sp>
      <p:pic>
        <p:nvPicPr>
          <p:cNvPr id="274438" name="Picture 6" descr="C:\Users\jo\Desktop\burning-oil.jpg"/>
          <p:cNvPicPr>
            <a:picLocks noChangeAspect="1" noChangeArrowheads="1"/>
          </p:cNvPicPr>
          <p:nvPr/>
        </p:nvPicPr>
        <p:blipFill>
          <a:blip r:embed="rId7" cstate="print"/>
          <a:srcRect/>
          <a:stretch>
            <a:fillRect/>
          </a:stretch>
        </p:blipFill>
        <p:spPr bwMode="auto">
          <a:xfrm>
            <a:off x="7029450" y="3619500"/>
            <a:ext cx="2114550" cy="3238500"/>
          </a:xfrm>
          <a:prstGeom prst="rect">
            <a:avLst/>
          </a:prstGeom>
          <a:noFill/>
        </p:spPr>
      </p:pic>
      <p:sp>
        <p:nvSpPr>
          <p:cNvPr id="12" name="TextBox 11"/>
          <p:cNvSpPr txBox="1"/>
          <p:nvPr/>
        </p:nvSpPr>
        <p:spPr>
          <a:xfrm>
            <a:off x="5181600" y="5410200"/>
            <a:ext cx="2285999" cy="646331"/>
          </a:xfrm>
          <a:prstGeom prst="rect">
            <a:avLst/>
          </a:prstGeom>
          <a:solidFill>
            <a:srgbClr val="FEFCAC"/>
          </a:solidFill>
        </p:spPr>
        <p:txBody>
          <a:bodyPr wrap="square" rtlCol="0">
            <a:spAutoFit/>
          </a:bodyPr>
          <a:lstStyle/>
          <a:p>
            <a:r>
              <a:rPr lang="en-US" dirty="0" smtClean="0">
                <a:latin typeface="+mn-lt"/>
              </a:rPr>
              <a:t>Gulf war oil spill, 1991, 0.8 - 1.5Gt</a:t>
            </a:r>
            <a:endParaRPr lang="en-US" dirty="0">
              <a:latin typeface="+mn-lt"/>
            </a:endParaRPr>
          </a:p>
        </p:txBody>
      </p:sp>
      <p:pic>
        <p:nvPicPr>
          <p:cNvPr id="274439" name="Picture 7" descr="C:\Users\jo\Desktop\hubbertcurve.gif"/>
          <p:cNvPicPr>
            <a:picLocks noChangeAspect="1" noChangeArrowheads="1"/>
          </p:cNvPicPr>
          <p:nvPr/>
        </p:nvPicPr>
        <p:blipFill>
          <a:blip r:embed="rId8" cstate="print"/>
          <a:srcRect/>
          <a:stretch>
            <a:fillRect/>
          </a:stretch>
        </p:blipFill>
        <p:spPr bwMode="auto">
          <a:xfrm>
            <a:off x="152400" y="304800"/>
            <a:ext cx="3452813" cy="3312933"/>
          </a:xfrm>
          <a:prstGeom prst="rect">
            <a:avLst/>
          </a:prstGeom>
          <a:noFill/>
        </p:spPr>
      </p:pic>
      <p:pic>
        <p:nvPicPr>
          <p:cNvPr id="274440" name="Picture 8" descr="C:\Users\jo\Desktop\36571067_99b8ce7a3c.jpg"/>
          <p:cNvPicPr>
            <a:picLocks noChangeAspect="1" noChangeArrowheads="1"/>
          </p:cNvPicPr>
          <p:nvPr/>
        </p:nvPicPr>
        <p:blipFill>
          <a:blip r:embed="rId9" cstate="print"/>
          <a:srcRect/>
          <a:stretch>
            <a:fillRect/>
          </a:stretch>
        </p:blipFill>
        <p:spPr bwMode="auto">
          <a:xfrm>
            <a:off x="2971800" y="3505200"/>
            <a:ext cx="1420812" cy="1524000"/>
          </a:xfrm>
          <a:prstGeom prst="rect">
            <a:avLst/>
          </a:prstGeom>
          <a:noFill/>
        </p:spPr>
      </p:pic>
    </p:spTree>
  </p:cSld>
  <p:clrMapOvr>
    <a:masterClrMapping/>
  </p:clrMapOvr>
  <p:transition spd="med">
    <p:dissolv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Default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Symbol" pitchFamily="18" charset="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Symbol" pitchFamily="18" charset="2"/>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23146</TotalTime>
  <Words>2280</Words>
  <Application>Microsoft Office PowerPoint</Application>
  <PresentationFormat>Brief (216 x 279 mm)</PresentationFormat>
  <Paragraphs>382</Paragraphs>
  <Slides>18</Slides>
  <Notes>18</Notes>
  <HiddenSlides>0</HiddenSlides>
  <MMClips>0</MMClips>
  <ScaleCrop>false</ScaleCrop>
  <HeadingPairs>
    <vt:vector size="6" baseType="variant">
      <vt:variant>
        <vt:lpstr>Thema</vt:lpstr>
      </vt:variant>
      <vt:variant>
        <vt:i4>1</vt:i4>
      </vt:variant>
      <vt:variant>
        <vt:lpstr>Ingesloten OLE-bronprogramma's</vt:lpstr>
      </vt:variant>
      <vt:variant>
        <vt:i4>1</vt:i4>
      </vt:variant>
      <vt:variant>
        <vt:lpstr>Diatitels</vt:lpstr>
      </vt:variant>
      <vt:variant>
        <vt:i4>18</vt:i4>
      </vt:variant>
    </vt:vector>
  </HeadingPairs>
  <TitlesOfParts>
    <vt:vector size="20" baseType="lpstr">
      <vt:lpstr>Default Design</vt:lpstr>
      <vt:lpstr>Photo Editor Photo</vt:lpstr>
      <vt:lpstr>Dia 1</vt:lpstr>
      <vt:lpstr>Dia 2</vt:lpstr>
      <vt:lpstr>Mining accidents</vt:lpstr>
      <vt:lpstr>Coal mining accidents: USA and China</vt:lpstr>
      <vt:lpstr>Work-Related Lung Disease (WoRLD) Surveillance System</vt:lpstr>
      <vt:lpstr> Black lung disease in China </vt:lpstr>
      <vt:lpstr>Radiation exposure of coal</vt:lpstr>
      <vt:lpstr> Unclean Fuels Kill 1.5 Million People Per Year - UN  </vt:lpstr>
      <vt:lpstr>Oil spills</vt:lpstr>
      <vt:lpstr>Oil: pipeline ruptures, platform accidents</vt:lpstr>
      <vt:lpstr>Dam disasters</vt:lpstr>
      <vt:lpstr>International Nuclear Event Scale</vt:lpstr>
      <vt:lpstr>First nuclear accidents</vt:lpstr>
      <vt:lpstr>Three Mile Island – TMI-2</vt:lpstr>
      <vt:lpstr>Mayak – Russian nuclear fuel reprocessing plant</vt:lpstr>
      <vt:lpstr>Nuclear power – October 2008 </vt:lpstr>
      <vt:lpstr>Energy reserves – 2006 </vt:lpstr>
      <vt:lpstr>Nuclear installations in The Netherlands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Visie HEF</dc:title>
  <dc:creator>Jo van den Brand</dc:creator>
  <cp:lastModifiedBy>su</cp:lastModifiedBy>
  <cp:revision>1069</cp:revision>
  <cp:lastPrinted>2002-09-13T18:52:55Z</cp:lastPrinted>
  <dcterms:created xsi:type="dcterms:W3CDTF">2001-01-08T10:28:24Z</dcterms:created>
  <dcterms:modified xsi:type="dcterms:W3CDTF">2011-05-16T10:20:53Z</dcterms:modified>
</cp:coreProperties>
</file>