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10" r:id="rId2"/>
    <p:sldId id="967" r:id="rId3"/>
    <p:sldId id="1061" r:id="rId4"/>
    <p:sldId id="1066" r:id="rId5"/>
    <p:sldId id="1067" r:id="rId6"/>
    <p:sldId id="1068" r:id="rId7"/>
    <p:sldId id="1062" r:id="rId8"/>
    <p:sldId id="1069" r:id="rId9"/>
    <p:sldId id="1063" r:id="rId10"/>
    <p:sldId id="1071" r:id="rId11"/>
    <p:sldId id="1073" r:id="rId12"/>
    <p:sldId id="1074" r:id="rId13"/>
    <p:sldId id="1075" r:id="rId14"/>
    <p:sldId id="1076" r:id="rId15"/>
    <p:sldId id="1077" r:id="rId16"/>
    <p:sldId id="1078" r:id="rId17"/>
    <p:sldId id="1079" r:id="rId18"/>
    <p:sldId id="1080" r:id="rId19"/>
    <p:sldId id="1081" r:id="rId20"/>
    <p:sldId id="1082" r:id="rId21"/>
    <p:sldId id="1083" r:id="rId22"/>
    <p:sldId id="1084" r:id="rId23"/>
    <p:sldId id="1085" r:id="rId24"/>
    <p:sldId id="1086" r:id="rId25"/>
    <p:sldId id="1087" r:id="rId26"/>
    <p:sldId id="1088" r:id="rId27"/>
    <p:sldId id="1089" r:id="rId28"/>
    <p:sldId id="1090" r:id="rId29"/>
    <p:sldId id="1091" r:id="rId30"/>
    <p:sldId id="1092" r:id="rId31"/>
    <p:sldId id="918" r:id="rId32"/>
    <p:sldId id="956" r:id="rId33"/>
    <p:sldId id="957" r:id="rId34"/>
    <p:sldId id="959" r:id="rId35"/>
    <p:sldId id="961" r:id="rId36"/>
    <p:sldId id="955" r:id="rId37"/>
    <p:sldId id="960" r:id="rId38"/>
    <p:sldId id="965" r:id="rId39"/>
    <p:sldId id="966" r:id="rId40"/>
    <p:sldId id="964" r:id="rId41"/>
    <p:sldId id="963" r:id="rId42"/>
    <p:sldId id="919" r:id="rId43"/>
    <p:sldId id="910" r:id="rId44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 autoAdjust="0"/>
  </p:normalViewPr>
  <p:slideViewPr>
    <p:cSldViewPr>
      <p:cViewPr varScale="1">
        <p:scale>
          <a:sx n="133" d="100"/>
          <a:sy n="133" d="100"/>
        </p:scale>
        <p:origin x="-9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8.wmf"/><Relationship Id="rId7" Type="http://schemas.openxmlformats.org/officeDocument/2006/relationships/image" Target="../media/image79.wmf"/><Relationship Id="rId12" Type="http://schemas.openxmlformats.org/officeDocument/2006/relationships/image" Target="../media/image84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68.wmf"/><Relationship Id="rId11" Type="http://schemas.openxmlformats.org/officeDocument/2006/relationships/image" Target="../media/image83.wmf"/><Relationship Id="rId5" Type="http://schemas.openxmlformats.org/officeDocument/2006/relationships/image" Target="../media/image67.wmf"/><Relationship Id="rId10" Type="http://schemas.openxmlformats.org/officeDocument/2006/relationships/image" Target="../media/image82.wmf"/><Relationship Id="rId4" Type="http://schemas.openxmlformats.org/officeDocument/2006/relationships/image" Target="../media/image66.wmf"/><Relationship Id="rId9" Type="http://schemas.openxmlformats.org/officeDocument/2006/relationships/image" Target="../media/image81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10" Type="http://schemas.openxmlformats.org/officeDocument/2006/relationships/image" Target="../media/image97.wmf"/><Relationship Id="rId4" Type="http://schemas.openxmlformats.org/officeDocument/2006/relationships/image" Target="../media/image91.wmf"/><Relationship Id="rId9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12" Type="http://schemas.openxmlformats.org/officeDocument/2006/relationships/image" Target="../media/image115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11" Type="http://schemas.openxmlformats.org/officeDocument/2006/relationships/image" Target="../media/image114.wmf"/><Relationship Id="rId5" Type="http://schemas.openxmlformats.org/officeDocument/2006/relationships/image" Target="../media/image108.wmf"/><Relationship Id="rId10" Type="http://schemas.openxmlformats.org/officeDocument/2006/relationships/image" Target="../media/image113.wmf"/><Relationship Id="rId4" Type="http://schemas.openxmlformats.org/officeDocument/2006/relationships/image" Target="../media/image107.wmf"/><Relationship Id="rId9" Type="http://schemas.openxmlformats.org/officeDocument/2006/relationships/image" Target="../media/image112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10" Type="http://schemas.openxmlformats.org/officeDocument/2006/relationships/image" Target="../media/image124.wmf"/><Relationship Id="rId4" Type="http://schemas.openxmlformats.org/officeDocument/2006/relationships/image" Target="../media/image118.wmf"/><Relationship Id="rId9" Type="http://schemas.openxmlformats.org/officeDocument/2006/relationships/image" Target="../media/image12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7.wmf"/><Relationship Id="rId1" Type="http://schemas.openxmlformats.org/officeDocument/2006/relationships/image" Target="../media/image13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6.wmf"/><Relationship Id="rId1" Type="http://schemas.openxmlformats.org/officeDocument/2006/relationships/image" Target="../media/image18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Relationship Id="rId9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53.png"/><Relationship Id="rId9" Type="http://schemas.openxmlformats.org/officeDocument/2006/relationships/oleObject" Target="../embeddings/oleObject38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4.bin"/><Relationship Id="rId5" Type="http://schemas.openxmlformats.org/officeDocument/2006/relationships/oleObject" Target="../embeddings/oleObject43.bin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0.bin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49.bin"/><Relationship Id="rId9" Type="http://schemas.openxmlformats.org/officeDocument/2006/relationships/oleObject" Target="../embeddings/oleObject5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10" Type="http://schemas.openxmlformats.org/officeDocument/2006/relationships/oleObject" Target="../embeddings/oleObject63.bin"/><Relationship Id="rId4" Type="http://schemas.openxmlformats.org/officeDocument/2006/relationships/oleObject" Target="../embeddings/oleObject57.bin"/><Relationship Id="rId9" Type="http://schemas.openxmlformats.org/officeDocument/2006/relationships/oleObject" Target="../embeddings/oleObject6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87.png"/><Relationship Id="rId18" Type="http://schemas.openxmlformats.org/officeDocument/2006/relationships/oleObject" Target="../embeddings/oleObject75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67.bin"/><Relationship Id="rId12" Type="http://schemas.openxmlformats.org/officeDocument/2006/relationships/oleObject" Target="../embeddings/oleObject70.bin"/><Relationship Id="rId17" Type="http://schemas.openxmlformats.org/officeDocument/2006/relationships/oleObject" Target="../embeddings/oleObject74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3.bin"/><Relationship Id="rId20" Type="http://schemas.openxmlformats.org/officeDocument/2006/relationships/oleObject" Target="../embeddings/oleObject77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86.png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85.png"/><Relationship Id="rId19" Type="http://schemas.openxmlformats.org/officeDocument/2006/relationships/oleObject" Target="../embeddings/oleObject76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9.bin"/><Relationship Id="rId14" Type="http://schemas.openxmlformats.org/officeDocument/2006/relationships/oleObject" Target="../embeddings/oleObject7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86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80.bin"/><Relationship Id="rId12" Type="http://schemas.openxmlformats.org/officeDocument/2006/relationships/oleObject" Target="../embeddings/oleObject8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8.bin"/><Relationship Id="rId10" Type="http://schemas.openxmlformats.org/officeDocument/2006/relationships/oleObject" Target="../embeddings/oleObject83.bin"/><Relationship Id="rId4" Type="http://schemas.openxmlformats.org/officeDocument/2006/relationships/oleObject" Target="../embeddings/oleObject78.bin"/><Relationship Id="rId9" Type="http://schemas.openxmlformats.org/officeDocument/2006/relationships/oleObject" Target="../embeddings/oleObject82.bin"/><Relationship Id="rId14" Type="http://schemas.openxmlformats.org/officeDocument/2006/relationships/oleObject" Target="../embeddings/oleObject8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9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91.bin"/><Relationship Id="rId5" Type="http://schemas.openxmlformats.org/officeDocument/2006/relationships/oleObject" Target="../embeddings/oleObject90.bin"/><Relationship Id="rId4" Type="http://schemas.openxmlformats.org/officeDocument/2006/relationships/oleObject" Target="../embeddings/oleObject8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13" Type="http://schemas.openxmlformats.org/officeDocument/2006/relationships/image" Target="../media/image116.png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97.bin"/><Relationship Id="rId12" Type="http://schemas.openxmlformats.org/officeDocument/2006/relationships/oleObject" Target="../embeddings/oleObject102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05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96.bin"/><Relationship Id="rId11" Type="http://schemas.openxmlformats.org/officeDocument/2006/relationships/oleObject" Target="../embeddings/oleObject101.bin"/><Relationship Id="rId5" Type="http://schemas.openxmlformats.org/officeDocument/2006/relationships/oleObject" Target="../embeddings/oleObject95.bin"/><Relationship Id="rId15" Type="http://schemas.openxmlformats.org/officeDocument/2006/relationships/oleObject" Target="../embeddings/oleObject104.bin"/><Relationship Id="rId10" Type="http://schemas.openxmlformats.org/officeDocument/2006/relationships/oleObject" Target="../embeddings/oleObject100.bin"/><Relationship Id="rId4" Type="http://schemas.openxmlformats.org/officeDocument/2006/relationships/oleObject" Target="../embeddings/oleObject94.bin"/><Relationship Id="rId9" Type="http://schemas.openxmlformats.org/officeDocument/2006/relationships/oleObject" Target="../embeddings/oleObject99.bin"/><Relationship Id="rId14" Type="http://schemas.openxmlformats.org/officeDocument/2006/relationships/oleObject" Target="../embeddings/oleObject10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13" Type="http://schemas.openxmlformats.org/officeDocument/2006/relationships/oleObject" Target="../embeddings/oleObject114.bin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12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08.bin"/><Relationship Id="rId11" Type="http://schemas.openxmlformats.org/officeDocument/2006/relationships/oleObject" Target="../embeddings/oleObject113.bin"/><Relationship Id="rId5" Type="http://schemas.openxmlformats.org/officeDocument/2006/relationships/oleObject" Target="../embeddings/oleObject107.bin"/><Relationship Id="rId10" Type="http://schemas.openxmlformats.org/officeDocument/2006/relationships/oleObject" Target="../embeddings/oleObject112.bin"/><Relationship Id="rId4" Type="http://schemas.openxmlformats.org/officeDocument/2006/relationships/oleObject" Target="../embeddings/oleObject106.bin"/><Relationship Id="rId9" Type="http://schemas.openxmlformats.org/officeDocument/2006/relationships/oleObject" Target="../embeddings/oleObject111.bin"/><Relationship Id="rId14" Type="http://schemas.openxmlformats.org/officeDocument/2006/relationships/oleObject" Target="../embeddings/oleObject1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nikhef.nl/~jo/ne" TargetMode="External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17.bin"/><Relationship Id="rId5" Type="http://schemas.openxmlformats.org/officeDocument/2006/relationships/oleObject" Target="../embeddings/oleObject116.bin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19.bin"/><Relationship Id="rId5" Type="http://schemas.openxmlformats.org/officeDocument/2006/relationships/oleObject" Target="../embeddings/oleObject118.bin"/><Relationship Id="rId10" Type="http://schemas.openxmlformats.org/officeDocument/2006/relationships/image" Target="../media/image135.png"/><Relationship Id="rId4" Type="http://schemas.openxmlformats.org/officeDocument/2006/relationships/image" Target="../media/image132.png"/><Relationship Id="rId9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9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1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2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50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5" Type="http://schemas.openxmlformats.org/officeDocument/2006/relationships/image" Target="../media/image18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9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7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png"/><Relationship Id="rId3" Type="http://schemas.openxmlformats.org/officeDocument/2006/relationships/image" Target="../media/image141.pn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5" Type="http://schemas.openxmlformats.org/officeDocument/2006/relationships/image" Target="../media/image211.png"/><Relationship Id="rId10" Type="http://schemas.openxmlformats.org/officeDocument/2006/relationships/image" Target="../media/image206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5" Type="http://schemas.openxmlformats.org/officeDocument/2006/relationships/image" Target="../media/image22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gif"/><Relationship Id="rId4" Type="http://schemas.openxmlformats.org/officeDocument/2006/relationships/image" Target="../media/image2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3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Jo van den Brand</a:t>
            </a:r>
          </a:p>
          <a:p>
            <a:r>
              <a:rPr lang="en-US" sz="1800" b="0" i="1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www.nikhef.nl/~jo/ne</a:t>
            </a: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April 18, 2011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dirty="0" smtClean="0">
                <a:solidFill>
                  <a:srgbClr val="000099"/>
                </a:solidFill>
                <a:latin typeface="Arial Rounded MT Bold" pitchFamily="34" charset="0"/>
              </a:rPr>
              <a:t>Nuclear energy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dirty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</a:t>
            </a:r>
            <a:r>
              <a:rPr lang="en-US" sz="3200" b="1" i="1" dirty="0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course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+mn-lt"/>
              </a:rPr>
              <a:t>Week 4,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8980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906578"/>
            <a:ext cx="2971800" cy="295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Voorbeeld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: UO</a:t>
            </a:r>
            <a:r>
              <a:rPr lang="en-GB" i="1" kern="1200" baseline="-25000" dirty="0" smtClean="0">
                <a:solidFill>
                  <a:srgbClr val="000099"/>
                </a:solidFill>
                <a:ea typeface="+mn-ea"/>
                <a:cs typeface="+mn-cs"/>
              </a:rPr>
              <a:t>2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PWR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Druk</a:t>
            </a:r>
            <a:r>
              <a:rPr lang="en-US" dirty="0" smtClean="0">
                <a:latin typeface="+mn-lt"/>
              </a:rPr>
              <a:t> four factors </a:t>
            </a:r>
            <a:r>
              <a:rPr lang="en-US" dirty="0" err="1" smtClean="0">
                <a:latin typeface="+mn-lt"/>
              </a:rPr>
              <a:t>uit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termen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verrijking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verhouding</a:t>
            </a:r>
            <a:r>
              <a:rPr lang="en-US" dirty="0" smtClean="0">
                <a:latin typeface="+mn-lt"/>
              </a:rPr>
              <a:t> moderator / fuel</a:t>
            </a:r>
            <a:endParaRPr lang="en-US" dirty="0">
              <a:latin typeface="+mn-lt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1600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800600"/>
            <a:ext cx="5638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Invloed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toename</a:t>
            </a:r>
            <a:r>
              <a:rPr lang="en-US" dirty="0" smtClean="0">
                <a:latin typeface="+mn-lt"/>
              </a:rPr>
              <a:t> in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Toename</a:t>
            </a:r>
            <a:r>
              <a:rPr lang="en-US" sz="1600" dirty="0" smtClean="0">
                <a:latin typeface="+mn-lt"/>
              </a:rPr>
              <a:t> resonance escape probability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Afname</a:t>
            </a:r>
            <a:r>
              <a:rPr lang="en-US" sz="1600" dirty="0" smtClean="0">
                <a:latin typeface="+mn-lt"/>
              </a:rPr>
              <a:t> thermal utilization (</a:t>
            </a:r>
            <a:r>
              <a:rPr lang="en-US" sz="1600" dirty="0" err="1" smtClean="0">
                <a:latin typeface="+mn-lt"/>
              </a:rPr>
              <a:t>absorptie</a:t>
            </a:r>
            <a:r>
              <a:rPr lang="en-US" sz="1600" dirty="0" smtClean="0">
                <a:latin typeface="+mn-lt"/>
              </a:rPr>
              <a:t> in moderator)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is </a:t>
            </a:r>
            <a:r>
              <a:rPr lang="en-US" sz="1600" dirty="0" err="1" smtClean="0">
                <a:latin typeface="+mn-lt"/>
              </a:rPr>
              <a:t>dus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optimale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verhouding</a:t>
            </a:r>
            <a:r>
              <a:rPr lang="en-US" sz="1600" dirty="0" smtClean="0">
                <a:latin typeface="+mn-lt"/>
              </a:rPr>
              <a:t>!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9796" name="Object 4"/>
          <p:cNvGraphicFramePr>
            <a:graphicFrameLocks noChangeAspect="1"/>
          </p:cNvGraphicFramePr>
          <p:nvPr/>
        </p:nvGraphicFramePr>
        <p:xfrm>
          <a:off x="1524000" y="1600200"/>
          <a:ext cx="2263775" cy="387350"/>
        </p:xfrm>
        <a:graphic>
          <a:graphicData uri="http://schemas.openxmlformats.org/presentationml/2006/ole">
            <p:oleObj spid="_x0000_s289796" name="Equation" r:id="rId5" imgW="1409400" imgH="241200" progId="Equation.DSMT4">
              <p:embed/>
            </p:oleObj>
          </a:graphicData>
        </a:graphic>
      </p:graphicFrame>
      <p:sp>
        <p:nvSpPr>
          <p:cNvPr id="12" name="TextBox 17"/>
          <p:cNvSpPr txBox="1"/>
          <p:nvPr/>
        </p:nvSpPr>
        <p:spPr>
          <a:xfrm>
            <a:off x="533400" y="1981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Resonance escape probability is </a:t>
            </a:r>
            <a:r>
              <a:rPr lang="en-US" dirty="0" err="1" smtClean="0">
                <a:latin typeface="+mn-lt"/>
              </a:rPr>
              <a:t>functie</a:t>
            </a:r>
            <a:r>
              <a:rPr lang="en-US" dirty="0" smtClean="0">
                <a:latin typeface="+mn-lt"/>
              </a:rPr>
              <a:t> van</a:t>
            </a:r>
            <a:endParaRPr lang="en-US" dirty="0">
              <a:latin typeface="+mn-lt"/>
            </a:endParaRPr>
          </a:p>
        </p:txBody>
      </p:sp>
      <p:graphicFrame>
        <p:nvGraphicFramePr>
          <p:cNvPr id="289797" name="Object 5"/>
          <p:cNvGraphicFramePr>
            <a:graphicFrameLocks noChangeAspect="1"/>
          </p:cNvGraphicFramePr>
          <p:nvPr/>
        </p:nvGraphicFramePr>
        <p:xfrm>
          <a:off x="4876800" y="1579562"/>
          <a:ext cx="2997200" cy="449262"/>
        </p:xfrm>
        <a:graphic>
          <a:graphicData uri="http://schemas.openxmlformats.org/presentationml/2006/ole">
            <p:oleObj spid="_x0000_s289797" name="Equation" r:id="rId6" imgW="1866600" imgH="279360" progId="Equation.DSMT4">
              <p:embed/>
            </p:oleObj>
          </a:graphicData>
        </a:graphic>
      </p:graphicFrame>
      <p:sp>
        <p:nvSpPr>
          <p:cNvPr id="14" name="PIJL-RECHTS 13"/>
          <p:cNvSpPr/>
          <p:nvPr/>
        </p:nvSpPr>
        <p:spPr bwMode="auto">
          <a:xfrm>
            <a:off x="3962400" y="16002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289798" name="Object 6"/>
          <p:cNvGraphicFramePr>
            <a:graphicFrameLocks noChangeAspect="1"/>
          </p:cNvGraphicFramePr>
          <p:nvPr/>
        </p:nvGraphicFramePr>
        <p:xfrm>
          <a:off x="5119687" y="2000251"/>
          <a:ext cx="1814513" cy="388937"/>
        </p:xfrm>
        <a:graphic>
          <a:graphicData uri="http://schemas.openxmlformats.org/presentationml/2006/ole">
            <p:oleObj spid="_x0000_s289798" name="Equation" r:id="rId7" imgW="1130040" imgH="241200" progId="Equation.DSMT4">
              <p:embed/>
            </p:oleObj>
          </a:graphicData>
        </a:graphic>
      </p:graphicFrame>
      <p:sp>
        <p:nvSpPr>
          <p:cNvPr id="16" name="TextBox 17"/>
          <p:cNvSpPr txBox="1"/>
          <p:nvPr/>
        </p:nvSpPr>
        <p:spPr>
          <a:xfrm>
            <a:off x="533400" y="2574688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Omdat</a:t>
            </a:r>
            <a:endParaRPr lang="en-US" dirty="0">
              <a:latin typeface="+mn-lt"/>
            </a:endParaRPr>
          </a:p>
        </p:txBody>
      </p:sp>
      <p:graphicFrame>
        <p:nvGraphicFramePr>
          <p:cNvPr id="289799" name="Object 7"/>
          <p:cNvGraphicFramePr>
            <a:graphicFrameLocks noChangeAspect="1"/>
          </p:cNvGraphicFramePr>
          <p:nvPr/>
        </p:nvGraphicFramePr>
        <p:xfrm>
          <a:off x="1344613" y="2602706"/>
          <a:ext cx="1550987" cy="388938"/>
        </p:xfrm>
        <a:graphic>
          <a:graphicData uri="http://schemas.openxmlformats.org/presentationml/2006/ole">
            <p:oleObj spid="_x0000_s289799" name="Equation" r:id="rId8" imgW="965160" imgH="241200" progId="Equation.DSMT4">
              <p:embed/>
            </p:oleObj>
          </a:graphicData>
        </a:graphic>
      </p:graphicFrame>
      <p:graphicFrame>
        <p:nvGraphicFramePr>
          <p:cNvPr id="289800" name="Object 8"/>
          <p:cNvGraphicFramePr>
            <a:graphicFrameLocks noChangeAspect="1"/>
          </p:cNvGraphicFramePr>
          <p:nvPr/>
        </p:nvGraphicFramePr>
        <p:xfrm>
          <a:off x="4030663" y="2298700"/>
          <a:ext cx="4960937" cy="901700"/>
        </p:xfrm>
        <a:graphic>
          <a:graphicData uri="http://schemas.openxmlformats.org/presentationml/2006/ole">
            <p:oleObj spid="_x0000_s289800" name="Equation" r:id="rId9" imgW="3085920" imgH="558720" progId="Equation.DSMT4">
              <p:embed/>
            </p:oleObj>
          </a:graphicData>
        </a:graphic>
      </p:graphicFrame>
      <p:sp>
        <p:nvSpPr>
          <p:cNvPr id="19" name="PIJL-RECHTS 18"/>
          <p:cNvSpPr/>
          <p:nvPr/>
        </p:nvSpPr>
        <p:spPr bwMode="auto">
          <a:xfrm>
            <a:off x="3276600" y="25820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3288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 utilization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/>
        </p:nvGraphicFramePr>
        <p:xfrm>
          <a:off x="3124200" y="3167064"/>
          <a:ext cx="3446463" cy="776288"/>
        </p:xfrm>
        <a:graphic>
          <a:graphicData uri="http://schemas.openxmlformats.org/presentationml/2006/ole">
            <p:oleObj spid="_x0000_s289801" name="Equation" r:id="rId10" imgW="2145960" imgH="482400" progId="Equation.DSMT4">
              <p:embed/>
            </p:oleObj>
          </a:graphicData>
        </a:graphic>
      </p:graphicFrame>
      <p:sp>
        <p:nvSpPr>
          <p:cNvPr id="29" name="TextBox 17"/>
          <p:cNvSpPr txBox="1"/>
          <p:nvPr/>
        </p:nvSpPr>
        <p:spPr>
          <a:xfrm>
            <a:off x="533400" y="4140756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Fast fission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9802" name="Object 10"/>
          <p:cNvGraphicFramePr>
            <a:graphicFrameLocks noChangeAspect="1"/>
          </p:cNvGraphicFramePr>
          <p:nvPr/>
        </p:nvGraphicFramePr>
        <p:xfrm>
          <a:off x="2547937" y="3955257"/>
          <a:ext cx="2100263" cy="776287"/>
        </p:xfrm>
        <a:graphic>
          <a:graphicData uri="http://schemas.openxmlformats.org/presentationml/2006/ole">
            <p:oleObj spid="_x0000_s289802" name="Equation" r:id="rId11" imgW="1307880" imgH="482400" progId="Equation.DSMT4">
              <p:embed/>
            </p:oleObj>
          </a:graphicData>
        </a:graphic>
      </p:graphicFrame>
      <p:graphicFrame>
        <p:nvGraphicFramePr>
          <p:cNvPr id="289804" name="Object 12"/>
          <p:cNvGraphicFramePr>
            <a:graphicFrameLocks noChangeAspect="1"/>
          </p:cNvGraphicFramePr>
          <p:nvPr/>
        </p:nvGraphicFramePr>
        <p:xfrm>
          <a:off x="3048000" y="4822032"/>
          <a:ext cx="1284287" cy="388938"/>
        </p:xfrm>
        <a:graphic>
          <a:graphicData uri="http://schemas.openxmlformats.org/presentationml/2006/ole">
            <p:oleObj spid="_x0000_s289804" name="Equation" r:id="rId12" imgW="799920" imgH="24120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60314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Grotere</a:t>
            </a:r>
            <a:r>
              <a:rPr lang="en-US" dirty="0" smtClean="0">
                <a:latin typeface="+mn-lt"/>
              </a:rPr>
              <a:t> rod diameter </a:t>
            </a:r>
            <a:r>
              <a:rPr lang="en-US" dirty="0" err="1" smtClean="0">
                <a:latin typeface="+mn-lt"/>
              </a:rPr>
              <a:t>geeft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hogere</a:t>
            </a:r>
            <a:r>
              <a:rPr lang="en-US" dirty="0" smtClean="0">
                <a:latin typeface="+mn-lt"/>
              </a:rPr>
              <a:t> multiplication</a:t>
            </a:r>
            <a:endParaRPr lang="en-US" dirty="0"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6336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Negatieve</a:t>
            </a:r>
            <a:r>
              <a:rPr lang="en-US" dirty="0" smtClean="0">
                <a:latin typeface="+mn-lt"/>
              </a:rPr>
              <a:t> feedback met </a:t>
            </a:r>
            <a:r>
              <a:rPr lang="en-US" dirty="0" err="1" smtClean="0">
                <a:latin typeface="+mn-lt"/>
              </a:rPr>
              <a:t>temperatuur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stabiliteit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8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8" grpId="0"/>
      <p:bldP spid="12" grpId="0"/>
      <p:bldP spid="14" grpId="0" animBg="1"/>
      <p:bldP spid="16" grpId="0"/>
      <p:bldP spid="19" grpId="0" animBg="1"/>
      <p:bldP spid="20" grpId="0"/>
      <p:bldP spid="29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Reactor kinetics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 useBgFill="1"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Reactor kinetics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Aannamen</a:t>
            </a:r>
            <a:r>
              <a:rPr lang="en-US" dirty="0" smtClean="0">
                <a:latin typeface="+mn-lt"/>
              </a:rPr>
              <a:t>: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Neutron </a:t>
            </a:r>
            <a:r>
              <a:rPr lang="en-US" sz="1600" dirty="0" err="1" smtClean="0">
                <a:latin typeface="+mn-lt"/>
              </a:rPr>
              <a:t>distributies</a:t>
            </a:r>
            <a:r>
              <a:rPr lang="en-US" sz="1600" dirty="0" smtClean="0">
                <a:latin typeface="+mn-lt"/>
              </a:rPr>
              <a:t> en </a:t>
            </a:r>
            <a:r>
              <a:rPr lang="en-US" sz="1600" dirty="0" err="1" smtClean="0">
                <a:latin typeface="+mn-lt"/>
              </a:rPr>
              <a:t>werkzame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doorsneden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gemiddeld</a:t>
            </a:r>
            <a:r>
              <a:rPr lang="en-US" sz="1600" dirty="0" smtClean="0">
                <a:latin typeface="+mn-lt"/>
              </a:rPr>
              <a:t> over </a:t>
            </a:r>
            <a:r>
              <a:rPr lang="en-US" sz="1600" dirty="0" err="1" smtClean="0">
                <a:latin typeface="+mn-lt"/>
              </a:rPr>
              <a:t>energie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Verwaarloos</a:t>
            </a:r>
            <a:r>
              <a:rPr lang="en-US" sz="1600" dirty="0" smtClean="0">
                <a:latin typeface="+mn-lt"/>
              </a:rPr>
              <a:t> neutron leakage </a:t>
            </a:r>
            <a:r>
              <a:rPr lang="en-US" sz="1600" dirty="0" err="1" smtClean="0">
                <a:latin typeface="+mn-lt"/>
              </a:rPr>
              <a:t>uit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eindige</a:t>
            </a:r>
            <a:r>
              <a:rPr lang="en-US" sz="1600" dirty="0" smtClean="0">
                <a:latin typeface="+mn-lt"/>
              </a:rPr>
              <a:t> core</a:t>
            </a:r>
            <a:endParaRPr lang="en-US" sz="1600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191000"/>
            <a:ext cx="5638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levensduur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neutronen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Neem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aan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n(0)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neutronen</a:t>
            </a:r>
            <a:r>
              <a:rPr lang="en-US" sz="1600" dirty="0" smtClean="0">
                <a:latin typeface="+mn-lt"/>
              </a:rPr>
              <a:t> op </a:t>
            </a:r>
            <a:r>
              <a:rPr lang="en-US" sz="1600" i="1" dirty="0" smtClean="0">
                <a:latin typeface="+mn-lt"/>
              </a:rPr>
              <a:t>t = 0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Neem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aan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dat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verdere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neutronen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geproduceerd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worden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dus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S(t) = 0</a:t>
            </a:r>
          </a:p>
        </p:txBody>
      </p:sp>
      <p:sp>
        <p:nvSpPr>
          <p:cNvPr id="12" name="TextBox 17"/>
          <p:cNvSpPr txBox="1"/>
          <p:nvPr/>
        </p:nvSpPr>
        <p:spPr>
          <a:xfrm>
            <a:off x="533400" y="2069068"/>
            <a:ext cx="7924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Definities</a:t>
            </a:r>
            <a:r>
              <a:rPr lang="en-US" dirty="0" smtClean="0">
                <a:latin typeface="+mn-lt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Totaal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aantal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neutronen</a:t>
            </a:r>
            <a:r>
              <a:rPr lang="en-US" sz="1600" dirty="0" smtClean="0">
                <a:latin typeface="+mn-lt"/>
              </a:rPr>
              <a:t> op </a:t>
            </a:r>
            <a:r>
              <a:rPr lang="en-US" sz="1600" dirty="0" err="1" smtClean="0">
                <a:latin typeface="+mn-lt"/>
              </a:rPr>
              <a:t>tijd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t</a:t>
            </a:r>
            <a:r>
              <a:rPr lang="en-US" sz="1600" dirty="0" smtClean="0">
                <a:latin typeface="+mn-lt"/>
              </a:rPr>
              <a:t> is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Gemiddelde</a:t>
            </a:r>
            <a:r>
              <a:rPr lang="en-US" sz="1600" dirty="0" smtClean="0">
                <a:latin typeface="+mn-lt"/>
              </a:rPr>
              <a:t> neutron </a:t>
            </a:r>
            <a:r>
              <a:rPr lang="en-US" sz="1600" dirty="0" err="1" smtClean="0">
                <a:latin typeface="+mn-lt"/>
              </a:rPr>
              <a:t>snelheid</a:t>
            </a:r>
            <a:r>
              <a:rPr lang="en-US" sz="1600" dirty="0" smtClean="0">
                <a:latin typeface="+mn-lt"/>
              </a:rPr>
              <a:t> is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Energie-gemiddelde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werkzame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doorsnede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voor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reactie</a:t>
            </a:r>
            <a:r>
              <a:rPr lang="en-US" sz="1600" dirty="0" smtClean="0">
                <a:latin typeface="+mn-lt"/>
              </a:rPr>
              <a:t> van type </a:t>
            </a:r>
            <a:r>
              <a:rPr lang="en-US" sz="1600" i="1" dirty="0" smtClean="0">
                <a:latin typeface="+mn-lt"/>
              </a:rPr>
              <a:t>x </a:t>
            </a:r>
            <a:r>
              <a:rPr lang="en-US" sz="1600" dirty="0" smtClean="0">
                <a:latin typeface="+mn-lt"/>
              </a:rPr>
              <a:t>is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9799" name="Object 7"/>
          <p:cNvGraphicFramePr>
            <a:graphicFrameLocks noChangeAspect="1"/>
          </p:cNvGraphicFramePr>
          <p:nvPr/>
        </p:nvGraphicFramePr>
        <p:xfrm>
          <a:off x="4129882" y="2359820"/>
          <a:ext cx="449262" cy="328612"/>
        </p:xfrm>
        <a:graphic>
          <a:graphicData uri="http://schemas.openxmlformats.org/presentationml/2006/ole">
            <p:oleObj spid="_x0000_s291845" name="Equation" r:id="rId4" imgW="279360" imgH="203040" progId="Equation.DSMT4">
              <p:embed/>
            </p:oleObj>
          </a:graphicData>
        </a:graphic>
      </p:graphicFrame>
      <p:sp>
        <p:nvSpPr>
          <p:cNvPr id="20" name="TextBox 17"/>
          <p:cNvSpPr txBox="1"/>
          <p:nvPr/>
        </p:nvSpPr>
        <p:spPr>
          <a:xfrm>
            <a:off x="533400" y="3288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smtClean="0">
                <a:latin typeface="+mn-lt"/>
              </a:rPr>
              <a:t>Infinite medium non-multiplying system</a:t>
            </a:r>
            <a:endParaRPr lang="en-US" u="sng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35930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Balansvergelijking</a:t>
            </a:r>
            <a:endParaRPr lang="en-US" dirty="0">
              <a:latin typeface="+mn-lt"/>
            </a:endParaRPr>
          </a:p>
        </p:txBody>
      </p:sp>
      <p:graphicFrame>
        <p:nvGraphicFramePr>
          <p:cNvPr id="289802" name="Object 10"/>
          <p:cNvGraphicFramePr>
            <a:graphicFrameLocks noChangeAspect="1"/>
          </p:cNvGraphicFramePr>
          <p:nvPr/>
        </p:nvGraphicFramePr>
        <p:xfrm>
          <a:off x="4648200" y="3405188"/>
          <a:ext cx="2182812" cy="633412"/>
        </p:xfrm>
        <a:graphic>
          <a:graphicData uri="http://schemas.openxmlformats.org/presentationml/2006/ole">
            <p:oleObj spid="_x0000_s291848" name="Equation" r:id="rId5" imgW="1358640" imgH="39348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6136244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En </a:t>
            </a:r>
            <a:r>
              <a:rPr lang="en-US" dirty="0" err="1" smtClean="0">
                <a:latin typeface="+mn-lt"/>
              </a:rPr>
              <a:t>dus</a:t>
            </a:r>
            <a:endParaRPr lang="en-US" dirty="0">
              <a:latin typeface="+mn-lt"/>
            </a:endParaRPr>
          </a:p>
        </p:txBody>
      </p:sp>
      <p:graphicFrame>
        <p:nvGraphicFramePr>
          <p:cNvPr id="291850" name="Object 10"/>
          <p:cNvGraphicFramePr>
            <a:graphicFrameLocks noChangeAspect="1"/>
          </p:cNvGraphicFramePr>
          <p:nvPr/>
        </p:nvGraphicFramePr>
        <p:xfrm>
          <a:off x="3965575" y="2626520"/>
          <a:ext cx="225425" cy="266700"/>
        </p:xfrm>
        <a:graphic>
          <a:graphicData uri="http://schemas.openxmlformats.org/presentationml/2006/ole">
            <p:oleObj spid="_x0000_s291850" name="Equation" r:id="rId6" imgW="139680" imgH="164880" progId="Equation.DSMT4">
              <p:embed/>
            </p:oleObj>
          </a:graphicData>
        </a:graphic>
      </p:graphicFrame>
      <p:graphicFrame>
        <p:nvGraphicFramePr>
          <p:cNvPr id="291851" name="Object 11"/>
          <p:cNvGraphicFramePr>
            <a:graphicFrameLocks noChangeAspect="1"/>
          </p:cNvGraphicFramePr>
          <p:nvPr/>
        </p:nvGraphicFramePr>
        <p:xfrm>
          <a:off x="7217568" y="2828925"/>
          <a:ext cx="307975" cy="368300"/>
        </p:xfrm>
        <a:graphic>
          <a:graphicData uri="http://schemas.openxmlformats.org/presentationml/2006/ole">
            <p:oleObj spid="_x0000_s291851" name="Equation" r:id="rId7" imgW="190440" imgH="228600" progId="Equation.DSMT4">
              <p:embed/>
            </p:oleObj>
          </a:graphicData>
        </a:graphic>
      </p:graphicFrame>
      <p:cxnSp>
        <p:nvCxnSpPr>
          <p:cNvPr id="31" name="Rechte verbindingslijn met pijl 30"/>
          <p:cNvCxnSpPr/>
          <p:nvPr/>
        </p:nvCxnSpPr>
        <p:spPr bwMode="auto">
          <a:xfrm rot="5400000" flipH="1" flipV="1">
            <a:off x="5295900" y="4305300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kstvak 32"/>
          <p:cNvSpPr txBox="1"/>
          <p:nvPr/>
        </p:nvSpPr>
        <p:spPr>
          <a:xfrm>
            <a:off x="5715000" y="4495800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geproduceerd / s</a:t>
            </a:r>
          </a:p>
        </p:txBody>
      </p:sp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6058694" y="4152900"/>
            <a:ext cx="3802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6342489" y="4114800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geabsorbeerd / s</a:t>
            </a:r>
          </a:p>
        </p:txBody>
      </p:sp>
      <p:graphicFrame>
        <p:nvGraphicFramePr>
          <p:cNvPr id="291852" name="Object 12"/>
          <p:cNvGraphicFramePr>
            <a:graphicFrameLocks noChangeAspect="1"/>
          </p:cNvGraphicFramePr>
          <p:nvPr/>
        </p:nvGraphicFramePr>
        <p:xfrm>
          <a:off x="3749674" y="5233987"/>
          <a:ext cx="5241926" cy="633413"/>
        </p:xfrm>
        <a:graphic>
          <a:graphicData uri="http://schemas.openxmlformats.org/presentationml/2006/ole">
            <p:oleObj spid="_x0000_s291852" name="Equation" r:id="rId8" imgW="3263760" imgH="393480" progId="Equation.DSMT4">
              <p:embed/>
            </p:oleObj>
          </a:graphicData>
        </a:graphic>
      </p:graphicFrame>
      <p:graphicFrame>
        <p:nvGraphicFramePr>
          <p:cNvPr id="291853" name="Object 13"/>
          <p:cNvGraphicFramePr>
            <a:graphicFrameLocks noChangeAspect="1"/>
          </p:cNvGraphicFramePr>
          <p:nvPr/>
        </p:nvGraphicFramePr>
        <p:xfrm>
          <a:off x="1905000" y="5837237"/>
          <a:ext cx="2692400" cy="1020763"/>
        </p:xfrm>
        <a:graphic>
          <a:graphicData uri="http://schemas.openxmlformats.org/presentationml/2006/ole">
            <p:oleObj spid="_x0000_s291853" name="Equation" r:id="rId9" imgW="1676160" imgH="634680" progId="Equation.DSMT4">
              <p:embed/>
            </p:oleObj>
          </a:graphicData>
        </a:graphic>
      </p:graphicFrame>
      <p:sp>
        <p:nvSpPr>
          <p:cNvPr id="38" name="PIJL-RECHTS 37"/>
          <p:cNvSpPr/>
          <p:nvPr/>
        </p:nvSpPr>
        <p:spPr bwMode="auto">
          <a:xfrm>
            <a:off x="4772024" y="61507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291854" name="Object 14"/>
          <p:cNvGraphicFramePr>
            <a:graphicFrameLocks noChangeAspect="1"/>
          </p:cNvGraphicFramePr>
          <p:nvPr/>
        </p:nvGraphicFramePr>
        <p:xfrm>
          <a:off x="5580063" y="6103938"/>
          <a:ext cx="3487737" cy="447675"/>
        </p:xfrm>
        <a:graphic>
          <a:graphicData uri="http://schemas.openxmlformats.org/presentationml/2006/ole">
            <p:oleObj spid="_x0000_s291854" name="Equation" r:id="rId10" imgW="2171520" imgH="27936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9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9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12" grpId="0"/>
      <p:bldP spid="20" grpId="0"/>
      <p:bldP spid="29" grpId="0"/>
      <p:bldP spid="30" grpId="0"/>
      <p:bldP spid="33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Infinite medium multiplying systems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Aannamen</a:t>
            </a:r>
            <a:r>
              <a:rPr lang="en-US" dirty="0" smtClean="0">
                <a:latin typeface="+mn-lt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is </a:t>
            </a:r>
            <a:r>
              <a:rPr lang="en-US" sz="1600" dirty="0" err="1" smtClean="0">
                <a:latin typeface="+mn-lt"/>
              </a:rPr>
              <a:t>ook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splijtbaar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materiaal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aanwezig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Verwaarloos</a:t>
            </a:r>
            <a:r>
              <a:rPr lang="en-US" sz="1600" dirty="0" smtClean="0">
                <a:latin typeface="+mn-lt"/>
              </a:rPr>
              <a:t> neutron leakage </a:t>
            </a:r>
            <a:r>
              <a:rPr lang="en-US" sz="1600" dirty="0" err="1" smtClean="0">
                <a:latin typeface="+mn-lt"/>
              </a:rPr>
              <a:t>uit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eindige</a:t>
            </a:r>
            <a:r>
              <a:rPr lang="en-US" sz="1600" dirty="0" smtClean="0">
                <a:latin typeface="+mn-lt"/>
              </a:rPr>
              <a:t> core</a:t>
            </a:r>
            <a:endParaRPr lang="en-US" sz="1600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89560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Infinite medium multiplication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533400" y="21336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smtClean="0">
                <a:latin typeface="+mn-lt"/>
              </a:rPr>
              <a:t>Infinite medium multiplying system</a:t>
            </a:r>
            <a:endParaRPr lang="en-US" u="sng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4384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Balansvergelijking</a:t>
            </a:r>
            <a:endParaRPr lang="en-US" dirty="0">
              <a:latin typeface="+mn-lt"/>
            </a:endParaRPr>
          </a:p>
        </p:txBody>
      </p:sp>
      <p:graphicFrame>
        <p:nvGraphicFramePr>
          <p:cNvPr id="289802" name="Object 10"/>
          <p:cNvGraphicFramePr>
            <a:graphicFrameLocks noChangeAspect="1"/>
          </p:cNvGraphicFramePr>
          <p:nvPr/>
        </p:nvGraphicFramePr>
        <p:xfrm>
          <a:off x="4699426" y="2097880"/>
          <a:ext cx="3243263" cy="633413"/>
        </p:xfrm>
        <a:graphic>
          <a:graphicData uri="http://schemas.openxmlformats.org/presentationml/2006/ole">
            <p:oleObj spid="_x0000_s292867" name="Equation" r:id="rId4" imgW="2019240" imgH="393480" progId="Equation.DSMT4">
              <p:embed/>
            </p:oleObj>
          </a:graphicData>
        </a:graphic>
      </p:graphicFrame>
      <p:cxnSp>
        <p:nvCxnSpPr>
          <p:cNvPr id="31" name="Rechte verbindingslijn met pijl 30"/>
          <p:cNvCxnSpPr/>
          <p:nvPr/>
        </p:nvCxnSpPr>
        <p:spPr bwMode="auto">
          <a:xfrm rot="5400000" flipH="1" flipV="1">
            <a:off x="5390783" y="2997437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kstvak 32"/>
          <p:cNvSpPr txBox="1"/>
          <p:nvPr/>
        </p:nvSpPr>
        <p:spPr>
          <a:xfrm>
            <a:off x="5656689" y="3187937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geproduceerd / s</a:t>
            </a:r>
          </a:p>
        </p:txBody>
      </p:sp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6153577" y="2820986"/>
            <a:ext cx="3802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Rechte verbindingslijn met pijl 26"/>
          <p:cNvCxnSpPr/>
          <p:nvPr/>
        </p:nvCxnSpPr>
        <p:spPr bwMode="auto">
          <a:xfrm rot="5400000">
            <a:off x="7256889" y="209788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6113889" y="1640680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geabsorbeerd / s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6113889" y="2783680"/>
            <a:ext cx="2682145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van splijting / s</a:t>
            </a:r>
          </a:p>
        </p:txBody>
      </p:sp>
      <p:graphicFrame>
        <p:nvGraphicFramePr>
          <p:cNvPr id="292873" name="Object 9"/>
          <p:cNvGraphicFramePr>
            <a:graphicFrameLocks noChangeAspect="1"/>
          </p:cNvGraphicFramePr>
          <p:nvPr/>
        </p:nvGraphicFramePr>
        <p:xfrm>
          <a:off x="3657600" y="2917032"/>
          <a:ext cx="1325563" cy="388937"/>
        </p:xfrm>
        <a:graphic>
          <a:graphicData uri="http://schemas.openxmlformats.org/presentationml/2006/ole">
            <p:oleObj spid="_x0000_s292873" name="Equation" r:id="rId5" imgW="825480" imgH="24120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34406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Herschrijf</a:t>
            </a:r>
            <a:r>
              <a:rPr lang="en-US" dirty="0" smtClean="0">
                <a:latin typeface="+mn-lt"/>
              </a:rPr>
              <a:t> tot</a:t>
            </a:r>
          </a:p>
        </p:txBody>
      </p:sp>
      <p:graphicFrame>
        <p:nvGraphicFramePr>
          <p:cNvPr id="292874" name="Object 10"/>
          <p:cNvGraphicFramePr>
            <a:graphicFrameLocks noChangeAspect="1"/>
          </p:cNvGraphicFramePr>
          <p:nvPr/>
        </p:nvGraphicFramePr>
        <p:xfrm>
          <a:off x="2362200" y="3288504"/>
          <a:ext cx="2652713" cy="735013"/>
        </p:xfrm>
        <a:graphic>
          <a:graphicData uri="http://schemas.openxmlformats.org/presentationml/2006/ole">
            <p:oleObj spid="_x0000_s292874" name="Equation" r:id="rId6" imgW="1650960" imgH="4572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4252676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Aanname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enkel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splijting</a:t>
            </a:r>
            <a:r>
              <a:rPr lang="en-US" dirty="0" smtClean="0">
                <a:latin typeface="+mn-lt"/>
              </a:rPr>
              <a:t> (</a:t>
            </a:r>
            <a:r>
              <a:rPr lang="en-US" i="1" dirty="0" smtClean="0">
                <a:latin typeface="+mn-lt"/>
              </a:rPr>
              <a:t>S = 0</a:t>
            </a:r>
            <a:r>
              <a:rPr lang="en-US" dirty="0" smtClean="0">
                <a:latin typeface="+mn-lt"/>
              </a:rPr>
              <a:t>)</a:t>
            </a:r>
          </a:p>
        </p:txBody>
      </p:sp>
      <p:graphicFrame>
        <p:nvGraphicFramePr>
          <p:cNvPr id="292877" name="Object 13"/>
          <p:cNvGraphicFramePr>
            <a:graphicFrameLocks noChangeAspect="1"/>
          </p:cNvGraphicFramePr>
          <p:nvPr/>
        </p:nvGraphicFramePr>
        <p:xfrm>
          <a:off x="5562600" y="4088608"/>
          <a:ext cx="2019300" cy="735013"/>
        </p:xfrm>
        <a:graphic>
          <a:graphicData uri="http://schemas.openxmlformats.org/presentationml/2006/ole">
            <p:oleObj spid="_x0000_s292877" name="Equation" r:id="rId7" imgW="1257120" imgH="457200" progId="Equation.DSMT4">
              <p:embed/>
            </p:oleObj>
          </a:graphicData>
        </a:graphic>
      </p:graphicFrame>
      <p:sp>
        <p:nvSpPr>
          <p:cNvPr id="40" name="TextBox 17"/>
          <p:cNvSpPr txBox="1"/>
          <p:nvPr/>
        </p:nvSpPr>
        <p:spPr>
          <a:xfrm>
            <a:off x="533400" y="4633676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Criticality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            (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stabiele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populatie</a:t>
            </a:r>
            <a:r>
              <a:rPr lang="en-US" dirty="0" smtClean="0">
                <a:latin typeface="+mn-lt"/>
              </a:rPr>
              <a:t>)</a:t>
            </a:r>
          </a:p>
        </p:txBody>
      </p:sp>
      <p:graphicFrame>
        <p:nvGraphicFramePr>
          <p:cNvPr id="292878" name="Object 14"/>
          <p:cNvGraphicFramePr>
            <a:graphicFrameLocks noChangeAspect="1"/>
          </p:cNvGraphicFramePr>
          <p:nvPr/>
        </p:nvGraphicFramePr>
        <p:xfrm>
          <a:off x="2133600" y="4660900"/>
          <a:ext cx="633413" cy="368300"/>
        </p:xfrm>
        <a:graphic>
          <a:graphicData uri="http://schemas.openxmlformats.org/presentationml/2006/ole">
            <p:oleObj spid="_x0000_s292878" name="Equation" r:id="rId8" imgW="393480" imgH="228600" progId="Equation.DSMT4">
              <p:embed/>
            </p:oleObj>
          </a:graphicData>
        </a:graphic>
      </p:graphicFrame>
      <p:sp>
        <p:nvSpPr>
          <p:cNvPr id="41" name="TextBox 17"/>
          <p:cNvSpPr txBox="1"/>
          <p:nvPr/>
        </p:nvSpPr>
        <p:spPr>
          <a:xfrm>
            <a:off x="533400" y="5193268"/>
            <a:ext cx="5638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onderscheiden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Subcritical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Critical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Supercritical </a:t>
            </a:r>
          </a:p>
        </p:txBody>
      </p:sp>
      <p:graphicFrame>
        <p:nvGraphicFramePr>
          <p:cNvPr id="292879" name="Object 15"/>
          <p:cNvGraphicFramePr>
            <a:graphicFrameLocks noChangeAspect="1"/>
          </p:cNvGraphicFramePr>
          <p:nvPr/>
        </p:nvGraphicFramePr>
        <p:xfrm>
          <a:off x="2643187" y="5470524"/>
          <a:ext cx="633413" cy="368300"/>
        </p:xfrm>
        <a:graphic>
          <a:graphicData uri="http://schemas.openxmlformats.org/presentationml/2006/ole">
            <p:oleObj spid="_x0000_s292879" name="Equation" r:id="rId9" imgW="393480" imgH="228600" progId="Equation.DSMT4">
              <p:embed/>
            </p:oleObj>
          </a:graphicData>
        </a:graphic>
      </p:graphicFrame>
      <p:graphicFrame>
        <p:nvGraphicFramePr>
          <p:cNvPr id="292880" name="Object 16"/>
          <p:cNvGraphicFramePr>
            <a:graphicFrameLocks noChangeAspect="1"/>
          </p:cNvGraphicFramePr>
          <p:nvPr/>
        </p:nvGraphicFramePr>
        <p:xfrm>
          <a:off x="2667000" y="5727700"/>
          <a:ext cx="633412" cy="368300"/>
        </p:xfrm>
        <a:graphic>
          <a:graphicData uri="http://schemas.openxmlformats.org/presentationml/2006/ole">
            <p:oleObj spid="_x0000_s292880" name="Equation" r:id="rId10" imgW="393480" imgH="228600" progId="Equation.DSMT4">
              <p:embed/>
            </p:oleObj>
          </a:graphicData>
        </a:graphic>
      </p:graphicFrame>
      <p:graphicFrame>
        <p:nvGraphicFramePr>
          <p:cNvPr id="292881" name="Object 17"/>
          <p:cNvGraphicFramePr>
            <a:graphicFrameLocks noChangeAspect="1"/>
          </p:cNvGraphicFramePr>
          <p:nvPr/>
        </p:nvGraphicFramePr>
        <p:xfrm>
          <a:off x="2667000" y="5956300"/>
          <a:ext cx="633412" cy="368300"/>
        </p:xfrm>
        <a:graphic>
          <a:graphicData uri="http://schemas.openxmlformats.org/presentationml/2006/ole">
            <p:oleObj spid="_x0000_s292881" name="Equation" r:id="rId11" imgW="39348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9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9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9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9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9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0" grpId="0"/>
      <p:bldP spid="29" grpId="0"/>
      <p:bldP spid="33" grpId="0" animBg="1"/>
      <p:bldP spid="37" grpId="0" animBg="1"/>
      <p:bldP spid="32" grpId="0" animBg="1"/>
      <p:bldP spid="34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Finite multiplying systems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Aannamen</a:t>
            </a:r>
            <a:r>
              <a:rPr lang="en-US" dirty="0" smtClean="0">
                <a:latin typeface="+mn-lt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is </a:t>
            </a:r>
            <a:r>
              <a:rPr lang="en-US" sz="1600" dirty="0" err="1" smtClean="0">
                <a:latin typeface="+mn-lt"/>
              </a:rPr>
              <a:t>ook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splijtbaar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materiaal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aanwezig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is neutron leakage </a:t>
            </a:r>
            <a:r>
              <a:rPr lang="en-US" sz="1600" dirty="0" err="1" smtClean="0">
                <a:latin typeface="+mn-lt"/>
              </a:rPr>
              <a:t>uit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eindige</a:t>
            </a:r>
            <a:r>
              <a:rPr lang="en-US" sz="1600" dirty="0" smtClean="0">
                <a:latin typeface="+mn-lt"/>
              </a:rPr>
              <a:t> core</a:t>
            </a:r>
            <a:endParaRPr lang="en-US" sz="1600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3048000"/>
            <a:ext cx="5638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Geboren</a:t>
            </a:r>
            <a:r>
              <a:rPr lang="en-US" sz="1600" dirty="0" smtClean="0">
                <a:latin typeface="+mn-lt"/>
              </a:rPr>
              <a:t> in source </a:t>
            </a:r>
            <a:r>
              <a:rPr lang="en-US" sz="1600" i="1" dirty="0" smtClean="0">
                <a:latin typeface="+mn-lt"/>
              </a:rPr>
              <a:t>S</a:t>
            </a:r>
            <a:r>
              <a:rPr lang="en-US" sz="1600" dirty="0" smtClean="0">
                <a:latin typeface="+mn-lt"/>
              </a:rPr>
              <a:t> of in </a:t>
            </a:r>
            <a:r>
              <a:rPr lang="en-US" sz="1600" dirty="0" err="1" smtClean="0">
                <a:latin typeface="+mn-lt"/>
              </a:rPr>
              <a:t>splijting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Eindigen</a:t>
            </a:r>
            <a:r>
              <a:rPr lang="en-US" sz="1600" dirty="0" smtClean="0">
                <a:latin typeface="+mn-lt"/>
              </a:rPr>
              <a:t> door </a:t>
            </a:r>
            <a:r>
              <a:rPr lang="en-US" sz="1600" dirty="0" err="1" smtClean="0">
                <a:latin typeface="+mn-lt"/>
              </a:rPr>
              <a:t>absorptie</a:t>
            </a:r>
            <a:r>
              <a:rPr lang="en-US" sz="1600" dirty="0" smtClean="0">
                <a:latin typeface="+mn-lt"/>
              </a:rPr>
              <a:t> of leakage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533400" y="21336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smtClean="0">
                <a:latin typeface="+mn-lt"/>
              </a:rPr>
              <a:t>Finite multiplying system</a:t>
            </a:r>
            <a:endParaRPr lang="en-US" u="sng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438400"/>
            <a:ext cx="7924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Balansvergelijking</a:t>
            </a: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sz="1600" dirty="0" err="1" smtClean="0">
                <a:latin typeface="+mn-lt"/>
              </a:rPr>
              <a:t>Notatie</a:t>
            </a:r>
            <a:r>
              <a:rPr lang="en-US" sz="1600" dirty="0" smtClean="0">
                <a:latin typeface="+mn-lt"/>
              </a:rPr>
              <a:t>: leakage </a:t>
            </a:r>
            <a:r>
              <a:rPr lang="en-US" sz="1600" dirty="0" err="1" smtClean="0">
                <a:latin typeface="+mn-lt"/>
              </a:rPr>
              <a:t>evenredig</a:t>
            </a:r>
            <a:r>
              <a:rPr lang="en-US" sz="1600" dirty="0" smtClean="0">
                <a:latin typeface="+mn-lt"/>
              </a:rPr>
              <a:t> met </a:t>
            </a:r>
            <a:r>
              <a:rPr lang="en-US" sz="1600" dirty="0" err="1" smtClean="0">
                <a:latin typeface="+mn-lt"/>
              </a:rPr>
              <a:t>aantal</a:t>
            </a:r>
            <a:r>
              <a:rPr lang="en-US" sz="1600" dirty="0" smtClean="0">
                <a:latin typeface="+mn-lt"/>
              </a:rPr>
              <a:t> absorbed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9802" name="Object 10"/>
          <p:cNvGraphicFramePr>
            <a:graphicFrameLocks noChangeAspect="1"/>
          </p:cNvGraphicFramePr>
          <p:nvPr/>
        </p:nvGraphicFramePr>
        <p:xfrm>
          <a:off x="4667250" y="2097088"/>
          <a:ext cx="4324350" cy="633412"/>
        </p:xfrm>
        <a:graphic>
          <a:graphicData uri="http://schemas.openxmlformats.org/presentationml/2006/ole">
            <p:oleObj spid="_x0000_s293890" name="Equation" r:id="rId4" imgW="2692080" imgH="393480" progId="Equation.DSMT4">
              <p:embed/>
            </p:oleObj>
          </a:graphicData>
        </a:graphic>
      </p:graphicFrame>
      <p:cxnSp>
        <p:nvCxnSpPr>
          <p:cNvPr id="31" name="Rechte verbindingslijn met pijl 30"/>
          <p:cNvCxnSpPr/>
          <p:nvPr/>
        </p:nvCxnSpPr>
        <p:spPr bwMode="auto">
          <a:xfrm rot="5400000" flipH="1" flipV="1">
            <a:off x="5390783" y="2997437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kstvak 32"/>
          <p:cNvSpPr txBox="1"/>
          <p:nvPr/>
        </p:nvSpPr>
        <p:spPr>
          <a:xfrm>
            <a:off x="5656689" y="3187937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geproduceerd / s</a:t>
            </a:r>
          </a:p>
        </p:txBody>
      </p:sp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6153577" y="2820986"/>
            <a:ext cx="3802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kstvak 31"/>
          <p:cNvSpPr txBox="1"/>
          <p:nvPr/>
        </p:nvSpPr>
        <p:spPr>
          <a:xfrm>
            <a:off x="6113889" y="2783680"/>
            <a:ext cx="2682145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van splijting / s</a:t>
            </a:r>
          </a:p>
        </p:txBody>
      </p:sp>
      <p:graphicFrame>
        <p:nvGraphicFramePr>
          <p:cNvPr id="292873" name="Object 9"/>
          <p:cNvGraphicFramePr>
            <a:graphicFrameLocks noChangeAspect="1"/>
          </p:cNvGraphicFramePr>
          <p:nvPr/>
        </p:nvGraphicFramePr>
        <p:xfrm>
          <a:off x="4837113" y="6442076"/>
          <a:ext cx="2325687" cy="368300"/>
        </p:xfrm>
        <a:graphic>
          <a:graphicData uri="http://schemas.openxmlformats.org/presentationml/2006/ole">
            <p:oleObj spid="_x0000_s293891" name="Equation" r:id="rId5" imgW="1447560" imgH="228600" progId="Equation.DSMT4">
              <p:embed/>
            </p:oleObj>
          </a:graphicData>
        </a:graphic>
      </p:graphicFrame>
      <p:graphicFrame>
        <p:nvGraphicFramePr>
          <p:cNvPr id="292874" name="Object 10"/>
          <p:cNvGraphicFramePr>
            <a:graphicFrameLocks noChangeAspect="1"/>
          </p:cNvGraphicFramePr>
          <p:nvPr/>
        </p:nvGraphicFramePr>
        <p:xfrm>
          <a:off x="1524000" y="5595138"/>
          <a:ext cx="3632200" cy="735013"/>
        </p:xfrm>
        <a:graphic>
          <a:graphicData uri="http://schemas.openxmlformats.org/presentationml/2006/ole">
            <p:oleObj spid="_x0000_s293892" name="Equation" r:id="rId6" imgW="2260440" imgH="4572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3917152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Waarschijnlijkheid</a:t>
            </a:r>
            <a:r>
              <a:rPr lang="en-US" dirty="0" smtClean="0">
                <a:latin typeface="+mn-lt"/>
              </a:rPr>
              <a:t> op (non)leakage</a:t>
            </a:r>
          </a:p>
        </p:txBody>
      </p:sp>
      <p:graphicFrame>
        <p:nvGraphicFramePr>
          <p:cNvPr id="292877" name="Object 13"/>
          <p:cNvGraphicFramePr>
            <a:graphicFrameLocks noChangeAspect="1"/>
          </p:cNvGraphicFramePr>
          <p:nvPr/>
        </p:nvGraphicFramePr>
        <p:xfrm>
          <a:off x="4315618" y="3804439"/>
          <a:ext cx="4792662" cy="693737"/>
        </p:xfrm>
        <a:graphic>
          <a:graphicData uri="http://schemas.openxmlformats.org/presentationml/2006/ole">
            <p:oleObj spid="_x0000_s293893" name="Equation" r:id="rId7" imgW="2984400" imgH="431640" progId="Equation.DSMT4">
              <p:embed/>
            </p:oleObj>
          </a:graphicData>
        </a:graphic>
      </p:graphicFrame>
      <p:sp>
        <p:nvSpPr>
          <p:cNvPr id="40" name="TextBox 17"/>
          <p:cNvSpPr txBox="1"/>
          <p:nvPr/>
        </p:nvSpPr>
        <p:spPr>
          <a:xfrm>
            <a:off x="533400" y="4512228"/>
            <a:ext cx="601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verwachten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     </a:t>
            </a:r>
            <a:r>
              <a:rPr lang="en-US" dirty="0" err="1" smtClean="0">
                <a:latin typeface="+mn-lt"/>
              </a:rPr>
              <a:t>toeneemt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grootte</a:t>
            </a:r>
            <a:r>
              <a:rPr lang="en-US" dirty="0" smtClean="0">
                <a:latin typeface="+mn-lt"/>
              </a:rPr>
              <a:t> van reactor</a:t>
            </a:r>
          </a:p>
        </p:txBody>
      </p:sp>
      <p:graphicFrame>
        <p:nvGraphicFramePr>
          <p:cNvPr id="292878" name="Object 14"/>
          <p:cNvGraphicFramePr>
            <a:graphicFrameLocks noChangeAspect="1"/>
          </p:cNvGraphicFramePr>
          <p:nvPr/>
        </p:nvGraphicFramePr>
        <p:xfrm>
          <a:off x="2664619" y="4578345"/>
          <a:ext cx="223837" cy="246063"/>
        </p:xfrm>
        <a:graphic>
          <a:graphicData uri="http://schemas.openxmlformats.org/presentationml/2006/ole">
            <p:oleObj spid="_x0000_s293894" name="Equation" r:id="rId8" imgW="139680" imgH="152280" progId="Equation.DSMT4">
              <p:embed/>
            </p:oleObj>
          </a:graphicData>
        </a:graphic>
      </p:graphicFrame>
      <p:sp>
        <p:nvSpPr>
          <p:cNvPr id="41" name="TextBox 17"/>
          <p:cNvSpPr txBox="1"/>
          <p:nvPr/>
        </p:nvSpPr>
        <p:spPr>
          <a:xfrm>
            <a:off x="533400" y="507182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schrijven</a:t>
            </a:r>
            <a:endParaRPr lang="en-US" dirty="0" smtClean="0">
              <a:latin typeface="+mn-lt"/>
            </a:endParaRP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>
            <a:off x="8152606" y="2085182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kstvak 29"/>
          <p:cNvSpPr txBox="1"/>
          <p:nvPr/>
        </p:nvSpPr>
        <p:spPr>
          <a:xfrm>
            <a:off x="7696200" y="1490246"/>
            <a:ext cx="12954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</a:t>
            </a:r>
            <a:r>
              <a:rPr lang="nl-NL" sz="1600" dirty="0" err="1" smtClean="0">
                <a:latin typeface="+mn-lt"/>
              </a:rPr>
              <a:t>leakage</a:t>
            </a:r>
            <a:r>
              <a:rPr lang="nl-NL" sz="1600" dirty="0" smtClean="0">
                <a:latin typeface="+mn-lt"/>
              </a:rPr>
              <a:t> / s</a:t>
            </a:r>
          </a:p>
        </p:txBody>
      </p:sp>
      <p:cxnSp>
        <p:nvCxnSpPr>
          <p:cNvPr id="43" name="Rechte verbindingslijn met pijl 42"/>
          <p:cNvCxnSpPr/>
          <p:nvPr/>
        </p:nvCxnSpPr>
        <p:spPr bwMode="auto">
          <a:xfrm rot="5400000">
            <a:off x="7007230" y="1793080"/>
            <a:ext cx="914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6113889" y="1109246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geabsorbeerd / s</a:t>
            </a:r>
          </a:p>
        </p:txBody>
      </p:sp>
      <p:graphicFrame>
        <p:nvGraphicFramePr>
          <p:cNvPr id="293898" name="Object 10"/>
          <p:cNvGraphicFramePr>
            <a:graphicFrameLocks noChangeAspect="1"/>
          </p:cNvGraphicFramePr>
          <p:nvPr/>
        </p:nvGraphicFramePr>
        <p:xfrm>
          <a:off x="2044700" y="4969438"/>
          <a:ext cx="4508500" cy="633413"/>
        </p:xfrm>
        <a:graphic>
          <a:graphicData uri="http://schemas.openxmlformats.org/presentationml/2006/ole">
            <p:oleObj spid="_x0000_s293898" name="Equation" r:id="rId9" imgW="2806560" imgH="393480" progId="Equation.DSMT4">
              <p:embed/>
            </p:oleObj>
          </a:graphicData>
        </a:graphic>
      </p:graphicFrame>
      <p:sp>
        <p:nvSpPr>
          <p:cNvPr id="44" name="PIJL-RECHTS 43"/>
          <p:cNvSpPr/>
          <p:nvPr/>
        </p:nvSpPr>
        <p:spPr bwMode="auto">
          <a:xfrm>
            <a:off x="762000" y="576738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5" name="PIJL-RECHTS 44"/>
          <p:cNvSpPr/>
          <p:nvPr/>
        </p:nvSpPr>
        <p:spPr bwMode="auto">
          <a:xfrm>
            <a:off x="5334000" y="577214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34" name="Groep 33"/>
          <p:cNvGrpSpPr/>
          <p:nvPr/>
        </p:nvGrpSpPr>
        <p:grpSpPr>
          <a:xfrm>
            <a:off x="6248400" y="5622128"/>
            <a:ext cx="2667000" cy="685800"/>
            <a:chOff x="6248400" y="5622128"/>
            <a:chExt cx="2667000" cy="685800"/>
          </a:xfrm>
        </p:grpSpPr>
        <p:sp>
          <p:nvSpPr>
            <p:cNvPr id="47" name="Rounded Rectangle 27"/>
            <p:cNvSpPr/>
            <p:nvPr/>
          </p:nvSpPr>
          <p:spPr bwMode="auto">
            <a:xfrm>
              <a:off x="6248400" y="5622128"/>
              <a:ext cx="2667000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93899" name="Object 11"/>
            <p:cNvGraphicFramePr>
              <a:graphicFrameLocks noChangeAspect="1"/>
            </p:cNvGraphicFramePr>
            <p:nvPr/>
          </p:nvGraphicFramePr>
          <p:xfrm>
            <a:off x="6308725" y="5623715"/>
            <a:ext cx="2530475" cy="673100"/>
          </p:xfrm>
          <a:graphic>
            <a:graphicData uri="http://schemas.openxmlformats.org/presentationml/2006/ole">
              <p:oleObj spid="_x0000_s293899" name="Equation" r:id="rId10" imgW="1574640" imgH="419040" progId="Equation.DSMT4">
                <p:embed/>
              </p:oleObj>
            </a:graphicData>
          </a:graphic>
        </p:graphicFrame>
      </p:grpSp>
      <p:sp>
        <p:nvSpPr>
          <p:cNvPr id="49" name="TextBox 17"/>
          <p:cNvSpPr txBox="1"/>
          <p:nvPr/>
        </p:nvSpPr>
        <p:spPr>
          <a:xfrm>
            <a:off x="533400" y="64124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Analoog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infinite medium, met </a:t>
            </a:r>
            <a:r>
              <a:rPr lang="en-US" dirty="0" err="1" smtClean="0">
                <a:latin typeface="+mn-lt"/>
              </a:rPr>
              <a:t>notatie</a:t>
            </a:r>
            <a:endParaRPr lang="en-US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9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9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9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0" grpId="0"/>
      <p:bldP spid="29" grpId="0"/>
      <p:bldP spid="33" grpId="0" animBg="1"/>
      <p:bldP spid="32" grpId="0" animBg="1"/>
      <p:bldP spid="39" grpId="0"/>
      <p:bldP spid="40" grpId="0"/>
      <p:bldP spid="41" grpId="0"/>
      <p:bldP spid="30" grpId="0" animBg="1"/>
      <p:bldP spid="37" grpId="0" animBg="1"/>
      <p:bldP spid="44" grpId="0" animBg="1"/>
      <p:bldP spid="45" grpId="0" animBg="1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Gedrag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multiplying systems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Criticality </a:t>
            </a:r>
            <a:r>
              <a:rPr lang="en-US" dirty="0" err="1" smtClean="0">
                <a:latin typeface="+mn-lt"/>
              </a:rPr>
              <a:t>analyse</a:t>
            </a:r>
            <a:r>
              <a:rPr lang="en-US" dirty="0" smtClean="0">
                <a:latin typeface="+mn-lt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Zet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bronterm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S(t) = 0</a:t>
            </a:r>
          </a:p>
          <a:p>
            <a:pPr lvl="1">
              <a:defRPr/>
            </a:pPr>
            <a:r>
              <a:rPr lang="en-US" sz="1600" b="1" i="1" u="sng" dirty="0" err="1" smtClean="0">
                <a:solidFill>
                  <a:srgbClr val="FF0000"/>
                </a:solidFill>
                <a:latin typeface="+mn-lt"/>
              </a:rPr>
              <a:t>Verwaarloos</a:t>
            </a:r>
            <a:r>
              <a:rPr lang="en-US" sz="1600" b="1" i="1" u="sng" dirty="0" smtClean="0">
                <a:solidFill>
                  <a:srgbClr val="FF0000"/>
                </a:solidFill>
                <a:latin typeface="+mn-lt"/>
              </a:rPr>
              <a:t> delayed neutrons</a:t>
            </a:r>
            <a:endParaRPr lang="en-US" sz="1600" b="1" i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21336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Indien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n(0) &gt; 0</a:t>
            </a:r>
            <a:endParaRPr lang="en-US" i="1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567226"/>
            <a:ext cx="47244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systeem</a:t>
            </a:r>
            <a:r>
              <a:rPr lang="en-US" dirty="0" smtClean="0">
                <a:latin typeface="+mn-lt"/>
              </a:rPr>
              <a:t> is critical </a:t>
            </a:r>
            <a:r>
              <a:rPr lang="en-US" dirty="0" err="1" smtClean="0">
                <a:latin typeface="+mn-lt"/>
              </a:rPr>
              <a:t>als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tijdonafhankelijke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kettingreactie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gaande</a:t>
            </a:r>
            <a:r>
              <a:rPr lang="en-US" sz="1600" dirty="0" smtClean="0">
                <a:latin typeface="+mn-lt"/>
              </a:rPr>
              <a:t> is in </a:t>
            </a:r>
            <a:r>
              <a:rPr lang="en-US" sz="1600" dirty="0" err="1" smtClean="0">
                <a:latin typeface="+mn-lt"/>
              </a:rPr>
              <a:t>afwezigheid</a:t>
            </a:r>
            <a:r>
              <a:rPr lang="en-US" sz="1600" dirty="0" smtClean="0">
                <a:latin typeface="+mn-lt"/>
              </a:rPr>
              <a:t> van </a:t>
            </a: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bron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S(t)</a:t>
            </a:r>
            <a:endParaRPr lang="en-US" sz="1600" i="1" dirty="0">
              <a:latin typeface="+mn-lt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533400" y="457200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</a:t>
            </a:r>
            <a:r>
              <a:rPr lang="en-US" dirty="0" err="1" smtClean="0">
                <a:latin typeface="+mn-lt"/>
              </a:rPr>
              <a:t>bron</a:t>
            </a:r>
            <a:endParaRPr lang="en-US" dirty="0" smtClean="0">
              <a:latin typeface="+mn-lt"/>
            </a:endParaRPr>
          </a:p>
        </p:txBody>
      </p:sp>
      <p:sp>
        <p:nvSpPr>
          <p:cNvPr id="44" name="PIJL-RECHTS 43"/>
          <p:cNvSpPr/>
          <p:nvPr/>
        </p:nvSpPr>
        <p:spPr bwMode="auto">
          <a:xfrm>
            <a:off x="762000" y="514588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45" name="PIJL-RECHTS 44"/>
          <p:cNvSpPr/>
          <p:nvPr/>
        </p:nvSpPr>
        <p:spPr bwMode="auto">
          <a:xfrm>
            <a:off x="5410200" y="2819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293899" name="Object 11"/>
          <p:cNvGraphicFramePr>
            <a:graphicFrameLocks noChangeAspect="1"/>
          </p:cNvGraphicFramePr>
          <p:nvPr/>
        </p:nvGraphicFramePr>
        <p:xfrm>
          <a:off x="5257800" y="1371600"/>
          <a:ext cx="1919288" cy="673100"/>
        </p:xfrm>
        <a:graphic>
          <a:graphicData uri="http://schemas.openxmlformats.org/presentationml/2006/ole">
            <p:oleObj spid="_x0000_s295944" name="Equation" r:id="rId4" imgW="1193760" imgH="419040" progId="Equation.DSMT4">
              <p:embed/>
            </p:oleObj>
          </a:graphicData>
        </a:graphic>
      </p:graphicFrame>
      <p:graphicFrame>
        <p:nvGraphicFramePr>
          <p:cNvPr id="295945" name="Object 9"/>
          <p:cNvGraphicFramePr>
            <a:graphicFrameLocks noChangeAspect="1"/>
          </p:cNvGraphicFramePr>
          <p:nvPr/>
        </p:nvGraphicFramePr>
        <p:xfrm>
          <a:off x="3471862" y="1926432"/>
          <a:ext cx="1633538" cy="571500"/>
        </p:xfrm>
        <a:graphic>
          <a:graphicData uri="http://schemas.openxmlformats.org/presentationml/2006/ole">
            <p:oleObj spid="_x0000_s295945" name="Equation" r:id="rId5" imgW="1015920" imgH="355320" progId="Equation.DSMT4">
              <p:embed/>
            </p:oleObj>
          </a:graphicData>
        </a:graphic>
      </p:graphicFrame>
      <p:graphicFrame>
        <p:nvGraphicFramePr>
          <p:cNvPr id="295946" name="Object 10"/>
          <p:cNvGraphicFramePr>
            <a:graphicFrameLocks noChangeAspect="1"/>
          </p:cNvGraphicFramePr>
          <p:nvPr/>
        </p:nvGraphicFramePr>
        <p:xfrm>
          <a:off x="6327775" y="2840832"/>
          <a:ext cx="530225" cy="284162"/>
        </p:xfrm>
        <a:graphic>
          <a:graphicData uri="http://schemas.openxmlformats.org/presentationml/2006/ole">
            <p:oleObj spid="_x0000_s295946" name="Equation" r:id="rId6" imgW="330120" imgH="17748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3429000"/>
            <a:ext cx="5638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onderscheiden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Subcritical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Critical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Supercritical </a:t>
            </a:r>
          </a:p>
        </p:txBody>
      </p:sp>
      <p:graphicFrame>
        <p:nvGraphicFramePr>
          <p:cNvPr id="38" name="Object 15"/>
          <p:cNvGraphicFramePr>
            <a:graphicFrameLocks noChangeAspect="1"/>
          </p:cNvGraphicFramePr>
          <p:nvPr/>
        </p:nvGraphicFramePr>
        <p:xfrm>
          <a:off x="2643187" y="3706256"/>
          <a:ext cx="633413" cy="368300"/>
        </p:xfrm>
        <a:graphic>
          <a:graphicData uri="http://schemas.openxmlformats.org/presentationml/2006/ole">
            <p:oleObj spid="_x0000_s295947" name="Equation" r:id="rId7" imgW="393480" imgH="228600" progId="Equation.DSMT4">
              <p:embed/>
            </p:oleObj>
          </a:graphicData>
        </a:graphic>
      </p:graphicFrame>
      <p:graphicFrame>
        <p:nvGraphicFramePr>
          <p:cNvPr id="42" name="Object 16"/>
          <p:cNvGraphicFramePr>
            <a:graphicFrameLocks noChangeAspect="1"/>
          </p:cNvGraphicFramePr>
          <p:nvPr/>
        </p:nvGraphicFramePr>
        <p:xfrm>
          <a:off x="2667000" y="3963432"/>
          <a:ext cx="633412" cy="368300"/>
        </p:xfrm>
        <a:graphic>
          <a:graphicData uri="http://schemas.openxmlformats.org/presentationml/2006/ole">
            <p:oleObj spid="_x0000_s295948" name="Equation" r:id="rId8" imgW="393480" imgH="228600" progId="Equation.DSMT4">
              <p:embed/>
            </p:oleObj>
          </a:graphicData>
        </a:graphic>
      </p:graphicFrame>
      <p:graphicFrame>
        <p:nvGraphicFramePr>
          <p:cNvPr id="46" name="Object 17"/>
          <p:cNvGraphicFramePr>
            <a:graphicFrameLocks noChangeAspect="1"/>
          </p:cNvGraphicFramePr>
          <p:nvPr/>
        </p:nvGraphicFramePr>
        <p:xfrm>
          <a:off x="2667000" y="4192032"/>
          <a:ext cx="633412" cy="368300"/>
        </p:xfrm>
        <a:graphic>
          <a:graphicData uri="http://schemas.openxmlformats.org/presentationml/2006/ole">
            <p:oleObj spid="_x0000_s295949" name="Equation" r:id="rId9" imgW="393480" imgH="228600" progId="Equation.DSMT4">
              <p:embed/>
            </p:oleObj>
          </a:graphicData>
        </a:graphic>
      </p:graphicFrame>
      <p:grpSp>
        <p:nvGrpSpPr>
          <p:cNvPr id="28" name="Groep 27"/>
          <p:cNvGrpSpPr/>
          <p:nvPr/>
        </p:nvGrpSpPr>
        <p:grpSpPr>
          <a:xfrm>
            <a:off x="4599321" y="4229710"/>
            <a:ext cx="4544679" cy="2094890"/>
            <a:chOff x="4599321" y="4229710"/>
            <a:chExt cx="4544679" cy="2094890"/>
          </a:xfrm>
        </p:grpSpPr>
        <p:pic>
          <p:nvPicPr>
            <p:cNvPr id="295950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9321" y="4229710"/>
              <a:ext cx="4544679" cy="209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5951" name="Picture 1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988720" y="4343400"/>
              <a:ext cx="91984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95952" name="Object 16"/>
            <p:cNvGraphicFramePr>
              <a:graphicFrameLocks noChangeAspect="1"/>
            </p:cNvGraphicFramePr>
            <p:nvPr/>
          </p:nvGraphicFramePr>
          <p:xfrm>
            <a:off x="5181600" y="4571999"/>
            <a:ext cx="657224" cy="254409"/>
          </p:xfrm>
          <a:graphic>
            <a:graphicData uri="http://schemas.openxmlformats.org/presentationml/2006/ole">
              <p:oleObj spid="_x0000_s295952" name="Equation" r:id="rId12" imgW="520560" imgH="203040" progId="Equation.DSMT4">
                <p:embed/>
              </p:oleObj>
            </a:graphicData>
          </a:graphic>
        </p:graphicFrame>
        <p:pic>
          <p:nvPicPr>
            <p:cNvPr id="295953" name="Picture 1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391400" y="4343401"/>
              <a:ext cx="97015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95954" name="Object 18"/>
            <p:cNvGraphicFramePr>
              <a:graphicFrameLocks noChangeAspect="1"/>
            </p:cNvGraphicFramePr>
            <p:nvPr/>
          </p:nvGraphicFramePr>
          <p:xfrm>
            <a:off x="7703344" y="4557712"/>
            <a:ext cx="714375" cy="285071"/>
          </p:xfrm>
          <a:graphic>
            <a:graphicData uri="http://schemas.openxmlformats.org/presentationml/2006/ole">
              <p:oleObj spid="_x0000_s295954" name="Equation" r:id="rId14" imgW="571320" imgH="228600" progId="Equation.DSMT4">
                <p:embed/>
              </p:oleObj>
            </a:graphicData>
          </a:graphic>
        </p:graphicFrame>
      </p:grpSp>
      <p:graphicFrame>
        <p:nvGraphicFramePr>
          <p:cNvPr id="295955" name="Object 19"/>
          <p:cNvGraphicFramePr>
            <a:graphicFrameLocks noChangeAspect="1"/>
          </p:cNvGraphicFramePr>
          <p:nvPr/>
        </p:nvGraphicFramePr>
        <p:xfrm>
          <a:off x="1676400" y="4576760"/>
          <a:ext cx="2200278" cy="366713"/>
        </p:xfrm>
        <a:graphic>
          <a:graphicData uri="http://schemas.openxmlformats.org/presentationml/2006/ole">
            <p:oleObj spid="_x0000_s295955" name="Equation" r:id="rId15" imgW="1371600" imgH="228600" progId="Equation.DSMT4">
              <p:embed/>
            </p:oleObj>
          </a:graphicData>
        </a:graphic>
      </p:graphicFrame>
      <p:graphicFrame>
        <p:nvGraphicFramePr>
          <p:cNvPr id="295956" name="Object 20"/>
          <p:cNvGraphicFramePr>
            <a:graphicFrameLocks noChangeAspect="1"/>
          </p:cNvGraphicFramePr>
          <p:nvPr/>
        </p:nvGraphicFramePr>
        <p:xfrm>
          <a:off x="1600200" y="4876800"/>
          <a:ext cx="2451100" cy="857250"/>
        </p:xfrm>
        <a:graphic>
          <a:graphicData uri="http://schemas.openxmlformats.org/presentationml/2006/ole">
            <p:oleObj spid="_x0000_s295956" name="Equation" r:id="rId16" imgW="1523880" imgH="533160" progId="Equation.DSMT4">
              <p:embed/>
            </p:oleObj>
          </a:graphicData>
        </a:graphic>
      </p:graphicFrame>
      <p:graphicFrame>
        <p:nvGraphicFramePr>
          <p:cNvPr id="295957" name="Object 21"/>
          <p:cNvGraphicFramePr>
            <a:graphicFrameLocks noChangeAspect="1"/>
          </p:cNvGraphicFramePr>
          <p:nvPr/>
        </p:nvGraphicFramePr>
        <p:xfrm>
          <a:off x="957262" y="5715000"/>
          <a:ext cx="2243138" cy="711200"/>
        </p:xfrm>
        <a:graphic>
          <a:graphicData uri="http://schemas.openxmlformats.org/presentationml/2006/ole">
            <p:oleObj spid="_x0000_s295957" name="Equation" r:id="rId17" imgW="1396800" imgH="444240" progId="Equation.DSMT4">
              <p:embed/>
            </p:oleObj>
          </a:graphicData>
        </a:graphic>
      </p:graphicFrame>
      <p:graphicFrame>
        <p:nvGraphicFramePr>
          <p:cNvPr id="295958" name="Object 22"/>
          <p:cNvGraphicFramePr>
            <a:graphicFrameLocks noChangeAspect="1"/>
          </p:cNvGraphicFramePr>
          <p:nvPr/>
        </p:nvGraphicFramePr>
        <p:xfrm>
          <a:off x="868363" y="6400800"/>
          <a:ext cx="1874837" cy="366713"/>
        </p:xfrm>
        <a:graphic>
          <a:graphicData uri="http://schemas.openxmlformats.org/presentationml/2006/ole">
            <p:oleObj spid="_x0000_s295958" name="Equation" r:id="rId18" imgW="1168200" imgH="228600" progId="Equation.DSMT4">
              <p:embed/>
            </p:oleObj>
          </a:graphicData>
        </a:graphic>
      </p:graphicFrame>
      <p:sp>
        <p:nvSpPr>
          <p:cNvPr id="50" name="Tekstvak 49"/>
          <p:cNvSpPr txBox="1"/>
          <p:nvPr/>
        </p:nvSpPr>
        <p:spPr>
          <a:xfrm>
            <a:off x="6690226" y="3329226"/>
            <a:ext cx="2377574" cy="86177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Neutronen populaties</a:t>
            </a:r>
          </a:p>
          <a:p>
            <a:pPr marL="800100" lvl="1" indent="-342900">
              <a:buAutoNum type="alphaLcParenBoth"/>
            </a:pPr>
            <a:r>
              <a:rPr lang="nl-NL" sz="1600" dirty="0" smtClean="0">
                <a:latin typeface="+mn-lt"/>
              </a:rPr>
              <a:t>zonder bron</a:t>
            </a:r>
          </a:p>
          <a:p>
            <a:pPr marL="800100" lvl="1" indent="-342900">
              <a:buAutoNum type="alphaLcParenBoth"/>
            </a:pPr>
            <a:r>
              <a:rPr lang="nl-NL" sz="1600" dirty="0" smtClean="0">
                <a:latin typeface="+mn-lt"/>
              </a:rPr>
              <a:t>met bron</a:t>
            </a:r>
          </a:p>
        </p:txBody>
      </p:sp>
      <p:sp>
        <p:nvSpPr>
          <p:cNvPr id="51" name="Tekstvak 50"/>
          <p:cNvSpPr txBox="1"/>
          <p:nvPr/>
        </p:nvSpPr>
        <p:spPr>
          <a:xfrm>
            <a:off x="4953000" y="6488668"/>
            <a:ext cx="4160113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Zeer snelle tijdvariaties: 10</a:t>
            </a:r>
            <a:r>
              <a:rPr lang="nl-NL" baseline="30000" dirty="0" smtClean="0">
                <a:latin typeface="+mn-lt"/>
              </a:rPr>
              <a:t>-8</a:t>
            </a:r>
            <a:r>
              <a:rPr lang="nl-NL" dirty="0" smtClean="0">
                <a:latin typeface="+mn-lt"/>
              </a:rPr>
              <a:t> tot 10</a:t>
            </a:r>
            <a:r>
              <a:rPr lang="nl-NL" baseline="30000" dirty="0" smtClean="0">
                <a:latin typeface="+mn-lt"/>
              </a:rPr>
              <a:t>-4</a:t>
            </a:r>
            <a:r>
              <a:rPr lang="nl-NL" dirty="0" smtClean="0">
                <a:latin typeface="+mn-lt"/>
              </a:rPr>
              <a:t> s</a:t>
            </a:r>
            <a:endParaRPr lang="nl-NL" sz="1600" dirty="0" smtClean="0">
              <a:latin typeface="+mn-lt"/>
            </a:endParaRPr>
          </a:p>
        </p:txBody>
      </p:sp>
      <p:sp>
        <p:nvSpPr>
          <p:cNvPr id="30" name="Rechthoek 29"/>
          <p:cNvSpPr/>
          <p:nvPr/>
        </p:nvSpPr>
        <p:spPr bwMode="auto">
          <a:xfrm>
            <a:off x="7010400" y="4231480"/>
            <a:ext cx="21336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31" name="Groep 30"/>
          <p:cNvGrpSpPr/>
          <p:nvPr/>
        </p:nvGrpSpPr>
        <p:grpSpPr>
          <a:xfrm>
            <a:off x="4572000" y="4267200"/>
            <a:ext cx="4544679" cy="2094890"/>
            <a:chOff x="4599321" y="4229710"/>
            <a:chExt cx="4544679" cy="2094890"/>
          </a:xfrm>
        </p:grpSpPr>
        <p:pic>
          <p:nvPicPr>
            <p:cNvPr id="32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9321" y="4229710"/>
              <a:ext cx="4544679" cy="2094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988720" y="4343400"/>
              <a:ext cx="91984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5" name="Object 16"/>
            <p:cNvGraphicFramePr>
              <a:graphicFrameLocks noChangeAspect="1"/>
            </p:cNvGraphicFramePr>
            <p:nvPr/>
          </p:nvGraphicFramePr>
          <p:xfrm>
            <a:off x="5181600" y="4571999"/>
            <a:ext cx="657224" cy="254409"/>
          </p:xfrm>
          <a:graphic>
            <a:graphicData uri="http://schemas.openxmlformats.org/presentationml/2006/ole">
              <p:oleObj spid="_x0000_s295959" name="Equation" r:id="rId19" imgW="520560" imgH="203040" progId="Equation.DSMT4">
                <p:embed/>
              </p:oleObj>
            </a:graphicData>
          </a:graphic>
        </p:graphicFrame>
        <p:pic>
          <p:nvPicPr>
            <p:cNvPr id="36" name="Picture 1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391400" y="4343401"/>
              <a:ext cx="97015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7" name="Object 18"/>
            <p:cNvGraphicFramePr>
              <a:graphicFrameLocks noChangeAspect="1"/>
            </p:cNvGraphicFramePr>
            <p:nvPr/>
          </p:nvGraphicFramePr>
          <p:xfrm>
            <a:off x="7703344" y="4557712"/>
            <a:ext cx="714375" cy="285071"/>
          </p:xfrm>
          <a:graphic>
            <a:graphicData uri="http://schemas.openxmlformats.org/presentationml/2006/ole">
              <p:oleObj spid="_x0000_s295960" name="Equation" r:id="rId20" imgW="571320" imgH="22860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9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9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9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9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9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9" grpId="0"/>
      <p:bldP spid="41" grpId="0"/>
      <p:bldP spid="44" grpId="0" animBg="1"/>
      <p:bldP spid="45" grpId="0" animBg="1"/>
      <p:bldP spid="34" grpId="0"/>
      <p:bldP spid="50" grpId="0" animBg="1"/>
      <p:bldP spid="51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17"/>
          <p:cNvSpPr txBox="1"/>
          <p:nvPr/>
        </p:nvSpPr>
        <p:spPr>
          <a:xfrm>
            <a:off x="533400" y="4789286"/>
            <a:ext cx="365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Bijdrage</a:t>
            </a:r>
            <a:r>
              <a:rPr lang="en-US" dirty="0" smtClean="0">
                <a:latin typeface="+mn-lt"/>
              </a:rPr>
              <a:t> van delayed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domineert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neutron </a:t>
            </a:r>
            <a:r>
              <a:rPr lang="en-US" dirty="0" err="1" smtClean="0">
                <a:latin typeface="+mn-lt"/>
              </a:rPr>
              <a:t>levensduur</a:t>
            </a:r>
            <a:r>
              <a:rPr lang="en-US" dirty="0" smtClean="0">
                <a:latin typeface="+mn-lt"/>
              </a:rPr>
              <a:t>, want</a:t>
            </a:r>
          </a:p>
        </p:txBody>
      </p:sp>
      <p:sp>
        <p:nvSpPr>
          <p:cNvPr id="28" name="TextBox 17"/>
          <p:cNvSpPr txBox="1"/>
          <p:nvPr/>
        </p:nvSpPr>
        <p:spPr>
          <a:xfrm>
            <a:off x="533400" y="14809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kleine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fractie</a:t>
            </a:r>
            <a:r>
              <a:rPr lang="en-US" dirty="0" smtClean="0">
                <a:latin typeface="+mn-lt"/>
              </a:rPr>
              <a:t>     </a:t>
            </a:r>
            <a:r>
              <a:rPr lang="en-US" dirty="0" err="1" smtClean="0">
                <a:latin typeface="+mn-lt"/>
              </a:rPr>
              <a:t>komt</a:t>
            </a:r>
            <a:r>
              <a:rPr lang="en-US" dirty="0" smtClean="0">
                <a:latin typeface="+mn-lt"/>
              </a:rPr>
              <a:t> van het </a:t>
            </a:r>
            <a:r>
              <a:rPr lang="en-US" dirty="0" err="1" smtClean="0">
                <a:latin typeface="+mn-lt"/>
              </a:rPr>
              <a:t>verval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splijtingsproducten</a:t>
            </a:r>
            <a:endParaRPr lang="en-US" dirty="0" smtClean="0">
              <a:latin typeface="+mn-lt"/>
            </a:endParaRPr>
          </a:p>
        </p:txBody>
      </p:sp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Delayed neutrons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Meer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99% van </a:t>
            </a: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splijtingsneutronen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instantaan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geproduceerd</a:t>
            </a:r>
            <a:endParaRPr lang="en-US" dirty="0" smtClean="0">
              <a:latin typeface="+mn-lt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1764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onderscheiden</a:t>
            </a:r>
            <a:endParaRPr lang="en-US" i="1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133600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sz="1600" i="1" dirty="0">
              <a:latin typeface="+mn-lt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533400" y="350520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Prompt neutron </a:t>
            </a:r>
            <a:r>
              <a:rPr lang="en-US" dirty="0" err="1" smtClean="0">
                <a:latin typeface="+mn-lt"/>
              </a:rPr>
              <a:t>levensduur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295946" name="Object 10"/>
          <p:cNvGraphicFramePr>
            <a:graphicFrameLocks noChangeAspect="1"/>
          </p:cNvGraphicFramePr>
          <p:nvPr/>
        </p:nvGraphicFramePr>
        <p:xfrm>
          <a:off x="2395536" y="1524000"/>
          <a:ext cx="244475" cy="323850"/>
        </p:xfrm>
        <a:graphic>
          <a:graphicData uri="http://schemas.openxmlformats.org/presentationml/2006/ole">
            <p:oleObj spid="_x0000_s296964" name="Equation" r:id="rId4" imgW="152280" imgH="20304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26786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halfwaardetijd</a:t>
            </a:r>
            <a:endParaRPr lang="en-US" sz="1600" dirty="0" smtClean="0">
              <a:latin typeface="+mn-lt"/>
            </a:endParaRPr>
          </a:p>
        </p:txBody>
      </p:sp>
      <p:graphicFrame>
        <p:nvGraphicFramePr>
          <p:cNvPr id="295955" name="Object 19"/>
          <p:cNvGraphicFramePr>
            <a:graphicFrameLocks noChangeAspect="1"/>
          </p:cNvGraphicFramePr>
          <p:nvPr/>
        </p:nvGraphicFramePr>
        <p:xfrm>
          <a:off x="2333626" y="5383252"/>
          <a:ext cx="957262" cy="325438"/>
        </p:xfrm>
        <a:graphic>
          <a:graphicData uri="http://schemas.openxmlformats.org/presentationml/2006/ole">
            <p:oleObj spid="_x0000_s296970" name="Equation" r:id="rId5" imgW="596880" imgH="203040" progId="Equation.DSMT4">
              <p:embed/>
            </p:oleObj>
          </a:graphicData>
        </a:graphic>
      </p:graphicFrame>
      <p:pic>
        <p:nvPicPr>
          <p:cNvPr id="296974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3332" y="4893082"/>
            <a:ext cx="4274468" cy="188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6975" name="Object 15"/>
          <p:cNvGraphicFramePr>
            <a:graphicFrameLocks noChangeAspect="1"/>
          </p:cNvGraphicFramePr>
          <p:nvPr/>
        </p:nvGraphicFramePr>
        <p:xfrm>
          <a:off x="1516063" y="1986758"/>
          <a:ext cx="998537" cy="688975"/>
        </p:xfrm>
        <a:graphic>
          <a:graphicData uri="http://schemas.openxmlformats.org/presentationml/2006/ole">
            <p:oleObj spid="_x0000_s296975" name="Equation" r:id="rId7" imgW="622080" imgH="431640" progId="Equation.DSMT4">
              <p:embed/>
            </p:oleObj>
          </a:graphicData>
        </a:graphic>
      </p:graphicFrame>
      <p:graphicFrame>
        <p:nvGraphicFramePr>
          <p:cNvPr id="296976" name="Object 16"/>
          <p:cNvGraphicFramePr>
            <a:graphicFrameLocks noChangeAspect="1"/>
          </p:cNvGraphicFramePr>
          <p:nvPr/>
        </p:nvGraphicFramePr>
        <p:xfrm>
          <a:off x="3419475" y="2532857"/>
          <a:ext cx="1609725" cy="688975"/>
        </p:xfrm>
        <a:graphic>
          <a:graphicData uri="http://schemas.openxmlformats.org/presentationml/2006/ole">
            <p:oleObj spid="_x0000_s296976" name="Equation" r:id="rId8" imgW="1002960" imgH="43164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30596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Verder</a:t>
            </a:r>
            <a:endParaRPr lang="en-US" sz="1600" dirty="0" smtClean="0">
              <a:latin typeface="+mn-lt"/>
            </a:endParaRPr>
          </a:p>
        </p:txBody>
      </p:sp>
      <p:graphicFrame>
        <p:nvGraphicFramePr>
          <p:cNvPr id="296977" name="Object 17"/>
          <p:cNvGraphicFramePr>
            <a:graphicFrameLocks noChangeAspect="1"/>
          </p:cNvGraphicFramePr>
          <p:nvPr/>
        </p:nvGraphicFramePr>
        <p:xfrm>
          <a:off x="1463675" y="3095624"/>
          <a:ext cx="1508125" cy="465138"/>
        </p:xfrm>
        <a:graphic>
          <a:graphicData uri="http://schemas.openxmlformats.org/presentationml/2006/ole">
            <p:oleObj spid="_x0000_s296977" name="Equation" r:id="rId9" imgW="939600" imgH="291960" progId="Equation.DSMT4">
              <p:embed/>
            </p:oleObj>
          </a:graphicData>
        </a:graphic>
      </p:graphicFrame>
      <p:sp>
        <p:nvSpPr>
          <p:cNvPr id="35" name="Rechteraccolade 34"/>
          <p:cNvSpPr/>
          <p:nvPr/>
        </p:nvSpPr>
        <p:spPr bwMode="auto">
          <a:xfrm>
            <a:off x="5105400" y="2590800"/>
            <a:ext cx="228600" cy="9144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296978" name="Object 18"/>
          <p:cNvGraphicFramePr>
            <a:graphicFrameLocks noChangeAspect="1"/>
          </p:cNvGraphicFramePr>
          <p:nvPr/>
        </p:nvGraphicFramePr>
        <p:xfrm>
          <a:off x="5634038" y="2719387"/>
          <a:ext cx="1528762" cy="709613"/>
        </p:xfrm>
        <a:graphic>
          <a:graphicData uri="http://schemas.openxmlformats.org/presentationml/2006/ole">
            <p:oleObj spid="_x0000_s296978" name="Equation" r:id="rId10" imgW="952200" imgH="444240" progId="Equation.DSMT4">
              <p:embed/>
            </p:oleObj>
          </a:graphicData>
        </a:graphic>
      </p:graphicFrame>
      <p:graphicFrame>
        <p:nvGraphicFramePr>
          <p:cNvPr id="296979" name="Object 19"/>
          <p:cNvGraphicFramePr>
            <a:graphicFrameLocks noChangeAspect="1"/>
          </p:cNvGraphicFramePr>
          <p:nvPr/>
        </p:nvGraphicFramePr>
        <p:xfrm>
          <a:off x="3576637" y="3548064"/>
          <a:ext cx="142875" cy="282575"/>
        </p:xfrm>
        <a:graphic>
          <a:graphicData uri="http://schemas.openxmlformats.org/presentationml/2006/ole">
            <p:oleObj spid="_x0000_s296979" name="Equation" r:id="rId11" imgW="88560" imgH="177480" progId="Equation.DSMT4">
              <p:embed/>
            </p:oleObj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37454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Delayed neutron </a:t>
            </a:r>
            <a:r>
              <a:rPr lang="en-US" dirty="0" err="1" smtClean="0">
                <a:latin typeface="+mn-lt"/>
              </a:rPr>
              <a:t>levensduur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296980" name="Object 20"/>
          <p:cNvGraphicFramePr>
            <a:graphicFrameLocks noChangeAspect="1"/>
          </p:cNvGraphicFramePr>
          <p:nvPr/>
        </p:nvGraphicFramePr>
        <p:xfrm>
          <a:off x="3571875" y="3763961"/>
          <a:ext cx="2695575" cy="361950"/>
        </p:xfrm>
        <a:graphic>
          <a:graphicData uri="http://schemas.openxmlformats.org/presentationml/2006/ole">
            <p:oleObj spid="_x0000_s296980" name="Equation" r:id="rId12" imgW="1676160" imgH="2286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423069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Gemiddelde</a:t>
            </a:r>
            <a:r>
              <a:rPr lang="en-US" dirty="0" smtClean="0">
                <a:latin typeface="+mn-lt"/>
              </a:rPr>
              <a:t> neutron </a:t>
            </a:r>
            <a:r>
              <a:rPr lang="en-US" dirty="0" err="1" smtClean="0">
                <a:latin typeface="+mn-lt"/>
              </a:rPr>
              <a:t>levensduur</a:t>
            </a:r>
            <a:endParaRPr lang="en-US" dirty="0" smtClean="0">
              <a:latin typeface="+mn-lt"/>
            </a:endParaRPr>
          </a:p>
        </p:txBody>
      </p:sp>
      <p:grpSp>
        <p:nvGrpSpPr>
          <p:cNvPr id="48" name="Groep 47"/>
          <p:cNvGrpSpPr/>
          <p:nvPr/>
        </p:nvGrpSpPr>
        <p:grpSpPr>
          <a:xfrm>
            <a:off x="4005264" y="4233864"/>
            <a:ext cx="2928936" cy="414336"/>
            <a:chOff x="4005264" y="4233864"/>
            <a:chExt cx="2928936" cy="414336"/>
          </a:xfrm>
        </p:grpSpPr>
        <p:sp>
          <p:nvSpPr>
            <p:cNvPr id="47" name="Rounded Rectangle 27"/>
            <p:cNvSpPr/>
            <p:nvPr/>
          </p:nvSpPr>
          <p:spPr bwMode="auto">
            <a:xfrm>
              <a:off x="4005264" y="4233864"/>
              <a:ext cx="2928936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96981" name="Object 21"/>
            <p:cNvGraphicFramePr>
              <a:graphicFrameLocks noChangeAspect="1"/>
            </p:cNvGraphicFramePr>
            <p:nvPr/>
          </p:nvGraphicFramePr>
          <p:xfrm>
            <a:off x="4062413" y="4244975"/>
            <a:ext cx="2795587" cy="403225"/>
          </p:xfrm>
          <a:graphic>
            <a:graphicData uri="http://schemas.openxmlformats.org/presentationml/2006/ole">
              <p:oleObj spid="_x0000_s296981" name="Equation" r:id="rId13" imgW="1739880" imgH="253800" progId="Equation.DSMT4">
                <p:embed/>
              </p:oleObj>
            </a:graphicData>
          </a:graphic>
        </p:graphicFrame>
      </p:grpSp>
      <p:sp>
        <p:nvSpPr>
          <p:cNvPr id="49" name="TextBox 17"/>
          <p:cNvSpPr txBox="1"/>
          <p:nvPr/>
        </p:nvSpPr>
        <p:spPr>
          <a:xfrm>
            <a:off x="533400" y="5858470"/>
            <a:ext cx="388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kunnen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eenvoudig</a:t>
            </a:r>
            <a:r>
              <a:rPr lang="en-US" dirty="0" smtClean="0">
                <a:latin typeface="+mn-lt"/>
              </a:rPr>
              <a:t>     door     </a:t>
            </a:r>
            <a:r>
              <a:rPr lang="en-US" dirty="0" err="1" smtClean="0">
                <a:latin typeface="+mn-lt"/>
              </a:rPr>
              <a:t>vervangen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uitdrukkingen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296982" name="Object 22"/>
          <p:cNvGraphicFramePr>
            <a:graphicFrameLocks noChangeAspect="1"/>
          </p:cNvGraphicFramePr>
          <p:nvPr/>
        </p:nvGraphicFramePr>
        <p:xfrm>
          <a:off x="3414712" y="5910264"/>
          <a:ext cx="142875" cy="282575"/>
        </p:xfrm>
        <a:graphic>
          <a:graphicData uri="http://schemas.openxmlformats.org/presentationml/2006/ole">
            <p:oleObj spid="_x0000_s296982" name="Equation" r:id="rId14" imgW="88560" imgH="177480" progId="Equation.DSMT4">
              <p:embed/>
            </p:oleObj>
          </a:graphicData>
        </a:graphic>
      </p:graphicFrame>
      <p:graphicFrame>
        <p:nvGraphicFramePr>
          <p:cNvPr id="296983" name="Object 23"/>
          <p:cNvGraphicFramePr>
            <a:graphicFrameLocks noChangeAspect="1"/>
          </p:cNvGraphicFramePr>
          <p:nvPr/>
        </p:nvGraphicFramePr>
        <p:xfrm>
          <a:off x="4121151" y="5862637"/>
          <a:ext cx="203200" cy="322262"/>
        </p:xfrm>
        <a:graphic>
          <a:graphicData uri="http://schemas.openxmlformats.org/presentationml/2006/ole">
            <p:oleObj spid="_x0000_s296983" name="Equation" r:id="rId15" imgW="126720" imgH="20304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96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9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9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9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9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9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9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8" grpId="0"/>
      <p:bldP spid="22" grpId="0"/>
      <p:bldP spid="20" grpId="0"/>
      <p:bldP spid="29" grpId="0"/>
      <p:bldP spid="41" grpId="0"/>
      <p:bldP spid="34" grpId="0"/>
      <p:bldP spid="32" grpId="0"/>
      <p:bldP spid="35" grpId="0" animBg="1"/>
      <p:bldP spid="37" grpId="0"/>
      <p:bldP spid="39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" name="TextBox 17"/>
          <p:cNvSpPr txBox="1"/>
          <p:nvPr/>
        </p:nvSpPr>
        <p:spPr>
          <a:xfrm>
            <a:off x="533400" y="46482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Neutron kinetics equations </a:t>
            </a:r>
            <a:r>
              <a:rPr lang="en-US" dirty="0" err="1" smtClean="0">
                <a:latin typeface="+mn-lt"/>
              </a:rPr>
              <a:t>herschrijven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dirty="0" smtClean="0">
              <a:latin typeface="+mn-lt"/>
            </a:endParaRPr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Delayed neutron kinetics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Kinetics equations</a:t>
            </a:r>
          </a:p>
        </p:txBody>
      </p:sp>
      <p:sp>
        <p:nvSpPr>
          <p:cNvPr id="37" name="TextBox 17"/>
          <p:cNvSpPr txBox="1"/>
          <p:nvPr/>
        </p:nvSpPr>
        <p:spPr>
          <a:xfrm>
            <a:off x="533400" y="331922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Precursor </a:t>
            </a:r>
            <a:r>
              <a:rPr lang="en-US" dirty="0" err="1" smtClean="0">
                <a:latin typeface="+mn-lt"/>
              </a:rPr>
              <a:t>concentraties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30" name="Object 10"/>
          <p:cNvGraphicFramePr>
            <a:graphicFrameLocks noChangeAspect="1"/>
          </p:cNvGraphicFramePr>
          <p:nvPr/>
        </p:nvGraphicFramePr>
        <p:xfrm>
          <a:off x="1230312" y="1676400"/>
          <a:ext cx="6161088" cy="674688"/>
        </p:xfrm>
        <a:graphic>
          <a:graphicData uri="http://schemas.openxmlformats.org/presentationml/2006/ole">
            <p:oleObj spid="_x0000_s297997" name="Equation" r:id="rId4" imgW="3835080" imgH="419040" progId="Equation.DSMT4">
              <p:embed/>
            </p:oleObj>
          </a:graphicData>
        </a:graphic>
      </p:graphicFrame>
      <p:cxnSp>
        <p:nvCxnSpPr>
          <p:cNvPr id="31" name="Rechte verbindingslijn met pijl 30"/>
          <p:cNvCxnSpPr/>
          <p:nvPr/>
        </p:nvCxnSpPr>
        <p:spPr bwMode="auto">
          <a:xfrm rot="5400000" flipH="1" flipV="1">
            <a:off x="1943894" y="2575957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kstvak 32"/>
          <p:cNvSpPr txBox="1"/>
          <p:nvPr/>
        </p:nvSpPr>
        <p:spPr>
          <a:xfrm>
            <a:off x="2209800" y="2766457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geproduceerd / s</a:t>
            </a: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 flipH="1" flipV="1">
            <a:off x="2706688" y="2399506"/>
            <a:ext cx="3802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kstvak 37"/>
          <p:cNvSpPr txBox="1"/>
          <p:nvPr/>
        </p:nvSpPr>
        <p:spPr>
          <a:xfrm>
            <a:off x="2667000" y="2362200"/>
            <a:ext cx="2682145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van splijting / s</a:t>
            </a:r>
          </a:p>
        </p:txBody>
      </p:sp>
      <p:cxnSp>
        <p:nvCxnSpPr>
          <p:cNvPr id="40" name="Rechte verbindingslijn met pijl 39"/>
          <p:cNvCxnSpPr/>
          <p:nvPr/>
        </p:nvCxnSpPr>
        <p:spPr bwMode="auto">
          <a:xfrm rot="16200000" flipV="1">
            <a:off x="6796882" y="2347118"/>
            <a:ext cx="27622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kstvak 41"/>
          <p:cNvSpPr txBox="1"/>
          <p:nvPr/>
        </p:nvSpPr>
        <p:spPr>
          <a:xfrm>
            <a:off x="6324600" y="2362200"/>
            <a:ext cx="12954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</a:t>
            </a:r>
            <a:r>
              <a:rPr lang="nl-NL" sz="1600" dirty="0" err="1" smtClean="0">
                <a:latin typeface="+mn-lt"/>
              </a:rPr>
              <a:t>leakage</a:t>
            </a:r>
            <a:r>
              <a:rPr lang="nl-NL" sz="1600" dirty="0" smtClean="0">
                <a:latin typeface="+mn-lt"/>
              </a:rPr>
              <a:t> / s</a:t>
            </a:r>
          </a:p>
        </p:txBody>
      </p:sp>
      <p:cxnSp>
        <p:nvCxnSpPr>
          <p:cNvPr id="44" name="Rechte verbindingslijn met pijl 43"/>
          <p:cNvCxnSpPr/>
          <p:nvPr/>
        </p:nvCxnSpPr>
        <p:spPr bwMode="auto">
          <a:xfrm rot="5400000">
            <a:off x="5715000" y="16764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kstvak 44"/>
          <p:cNvSpPr txBox="1"/>
          <p:nvPr/>
        </p:nvSpPr>
        <p:spPr>
          <a:xfrm>
            <a:off x="5334000" y="1371600"/>
            <a:ext cx="287771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neutronen geabsorbeerd / s</a:t>
            </a:r>
          </a:p>
        </p:txBody>
      </p:sp>
      <p:cxnSp>
        <p:nvCxnSpPr>
          <p:cNvPr id="50" name="Rechte verbindingslijn met pijl 49"/>
          <p:cNvCxnSpPr/>
          <p:nvPr/>
        </p:nvCxnSpPr>
        <p:spPr bwMode="auto">
          <a:xfrm rot="5400000">
            <a:off x="4648994" y="1447800"/>
            <a:ext cx="6088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kstvak 50"/>
          <p:cNvSpPr txBox="1"/>
          <p:nvPr/>
        </p:nvSpPr>
        <p:spPr>
          <a:xfrm>
            <a:off x="4419600" y="990600"/>
            <a:ext cx="232948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</a:t>
            </a:r>
            <a:r>
              <a:rPr lang="nl-NL" sz="1600" dirty="0" err="1" smtClean="0">
                <a:latin typeface="+mn-lt"/>
              </a:rPr>
              <a:t>delayed</a:t>
            </a:r>
            <a:r>
              <a:rPr lang="nl-NL" sz="1600" dirty="0" smtClean="0">
                <a:latin typeface="+mn-lt"/>
              </a:rPr>
              <a:t> neutronen / s</a:t>
            </a:r>
          </a:p>
        </p:txBody>
      </p:sp>
      <p:graphicFrame>
        <p:nvGraphicFramePr>
          <p:cNvPr id="297998" name="Object 14"/>
          <p:cNvGraphicFramePr>
            <a:graphicFrameLocks noChangeAspect="1"/>
          </p:cNvGraphicFramePr>
          <p:nvPr/>
        </p:nvGraphicFramePr>
        <p:xfrm>
          <a:off x="3200400" y="3200400"/>
          <a:ext cx="4283075" cy="635000"/>
        </p:xfrm>
        <a:graphic>
          <a:graphicData uri="http://schemas.openxmlformats.org/presentationml/2006/ole">
            <p:oleObj spid="_x0000_s297998" name="Equation" r:id="rId5" imgW="2666880" imgH="393480" progId="Equation.DSMT4">
              <p:embed/>
            </p:oleObj>
          </a:graphicData>
        </a:graphic>
      </p:graphicFrame>
      <p:cxnSp>
        <p:nvCxnSpPr>
          <p:cNvPr id="54" name="Rechte verbindingslijn met pijl 53"/>
          <p:cNvCxnSpPr/>
          <p:nvPr/>
        </p:nvCxnSpPr>
        <p:spPr bwMode="auto">
          <a:xfrm rot="5400000" flipH="1" flipV="1">
            <a:off x="4214749" y="4099957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kstvak 54"/>
          <p:cNvSpPr txBox="1"/>
          <p:nvPr/>
        </p:nvSpPr>
        <p:spPr>
          <a:xfrm>
            <a:off x="4480655" y="4290457"/>
            <a:ext cx="292419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precursors geproduceerd / s</a:t>
            </a:r>
          </a:p>
        </p:txBody>
      </p:sp>
      <p:cxnSp>
        <p:nvCxnSpPr>
          <p:cNvPr id="56" name="Rechte verbindingslijn met pijl 55"/>
          <p:cNvCxnSpPr/>
          <p:nvPr/>
        </p:nvCxnSpPr>
        <p:spPr bwMode="auto">
          <a:xfrm rot="5400000" flipH="1" flipV="1">
            <a:off x="5529835" y="3923506"/>
            <a:ext cx="3802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Tekstvak 56"/>
          <p:cNvSpPr txBox="1"/>
          <p:nvPr/>
        </p:nvSpPr>
        <p:spPr>
          <a:xfrm>
            <a:off x="5490147" y="3886200"/>
            <a:ext cx="2206053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# precursors verval / s</a:t>
            </a:r>
          </a:p>
        </p:txBody>
      </p:sp>
      <p:grpSp>
        <p:nvGrpSpPr>
          <p:cNvPr id="61" name="Groep 60"/>
          <p:cNvGrpSpPr/>
          <p:nvPr/>
        </p:nvGrpSpPr>
        <p:grpSpPr>
          <a:xfrm>
            <a:off x="838200" y="5181600"/>
            <a:ext cx="4648200" cy="1371600"/>
            <a:chOff x="1905000" y="5181600"/>
            <a:chExt cx="4648200" cy="1371600"/>
          </a:xfrm>
        </p:grpSpPr>
        <p:sp>
          <p:nvSpPr>
            <p:cNvPr id="59" name="Rounded Rectangle 27"/>
            <p:cNvSpPr/>
            <p:nvPr/>
          </p:nvSpPr>
          <p:spPr bwMode="auto">
            <a:xfrm>
              <a:off x="1905000" y="5181600"/>
              <a:ext cx="4648200" cy="1371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97999" name="Object 15"/>
            <p:cNvGraphicFramePr>
              <a:graphicFrameLocks noChangeAspect="1"/>
            </p:cNvGraphicFramePr>
            <p:nvPr/>
          </p:nvGraphicFramePr>
          <p:xfrm>
            <a:off x="2044700" y="5192712"/>
            <a:ext cx="4508500" cy="674688"/>
          </p:xfrm>
          <a:graphic>
            <a:graphicData uri="http://schemas.openxmlformats.org/presentationml/2006/ole">
              <p:oleObj spid="_x0000_s297999" name="Equation" r:id="rId6" imgW="2806560" imgH="419040" progId="Equation.DSMT4">
                <p:embed/>
              </p:oleObj>
            </a:graphicData>
          </a:graphic>
        </p:graphicFrame>
        <p:graphicFrame>
          <p:nvGraphicFramePr>
            <p:cNvPr id="298000" name="Object 16"/>
            <p:cNvGraphicFramePr>
              <a:graphicFrameLocks noChangeAspect="1"/>
            </p:cNvGraphicFramePr>
            <p:nvPr/>
          </p:nvGraphicFramePr>
          <p:xfrm>
            <a:off x="1933576" y="5918200"/>
            <a:ext cx="4057650" cy="635000"/>
          </p:xfrm>
          <a:graphic>
            <a:graphicData uri="http://schemas.openxmlformats.org/presentationml/2006/ole">
              <p:oleObj spid="_x0000_s298000" name="Equation" r:id="rId7" imgW="2527200" imgH="393480" progId="Equation.DSMT4">
                <p:embed/>
              </p:oleObj>
            </a:graphicData>
          </a:graphic>
        </p:graphicFrame>
      </p:grpSp>
      <p:sp>
        <p:nvSpPr>
          <p:cNvPr id="62" name="Tekstvak 61"/>
          <p:cNvSpPr txBox="1"/>
          <p:nvPr/>
        </p:nvSpPr>
        <p:spPr>
          <a:xfrm>
            <a:off x="6400800" y="5334000"/>
            <a:ext cx="2316660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+mn-lt"/>
              </a:rPr>
              <a:t>Steady-state</a:t>
            </a:r>
            <a:r>
              <a:rPr lang="nl-NL" sz="1600" dirty="0" smtClean="0">
                <a:latin typeface="+mn-lt"/>
              </a:rPr>
              <a:t> oplossing:</a:t>
            </a:r>
          </a:p>
        </p:txBody>
      </p:sp>
      <p:graphicFrame>
        <p:nvGraphicFramePr>
          <p:cNvPr id="298002" name="Object 18"/>
          <p:cNvGraphicFramePr>
            <a:graphicFrameLocks noChangeAspect="1"/>
          </p:cNvGraphicFramePr>
          <p:nvPr/>
        </p:nvGraphicFramePr>
        <p:xfrm>
          <a:off x="6858000" y="5648325"/>
          <a:ext cx="1693862" cy="676275"/>
        </p:xfrm>
        <a:graphic>
          <a:graphicData uri="http://schemas.openxmlformats.org/presentationml/2006/ole">
            <p:oleObj spid="_x0000_s298002" name="Equation" r:id="rId8" imgW="1054080" imgH="419040" progId="Equation.DSMT4">
              <p:embed/>
            </p:oleObj>
          </a:graphicData>
        </a:graphic>
      </p:graphicFrame>
      <p:sp>
        <p:nvSpPr>
          <p:cNvPr id="63" name="Tekstvak 62"/>
          <p:cNvSpPr txBox="1"/>
          <p:nvPr/>
        </p:nvSpPr>
        <p:spPr>
          <a:xfrm>
            <a:off x="6818957" y="6381334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Dus </a:t>
            </a:r>
            <a:r>
              <a:rPr lang="nl-NL" sz="1600" i="1" dirty="0" smtClean="0">
                <a:latin typeface="+mn-lt"/>
              </a:rPr>
              <a:t>k = 1 </a:t>
            </a:r>
            <a:r>
              <a:rPr lang="nl-NL" sz="1600" dirty="0" smtClean="0">
                <a:latin typeface="+mn-lt"/>
              </a:rPr>
              <a:t>als </a:t>
            </a:r>
            <a:r>
              <a:rPr lang="nl-NL" sz="1600" i="1" dirty="0" smtClean="0">
                <a:latin typeface="+mn-lt"/>
              </a:rPr>
              <a:t>S</a:t>
            </a:r>
            <a:r>
              <a:rPr lang="nl-NL" sz="1600" baseline="-25000" dirty="0" smtClean="0">
                <a:latin typeface="+mn-lt"/>
              </a:rPr>
              <a:t>0</a:t>
            </a:r>
            <a:r>
              <a:rPr lang="nl-NL" sz="1600" dirty="0" smtClean="0">
                <a:latin typeface="+mn-lt"/>
              </a:rPr>
              <a:t> </a:t>
            </a:r>
            <a:r>
              <a:rPr lang="nl-NL" sz="1600" i="1" dirty="0" smtClean="0">
                <a:latin typeface="+mn-lt"/>
              </a:rPr>
              <a:t>= 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9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2" grpId="0"/>
      <p:bldP spid="37" grpId="0"/>
      <p:bldP spid="33" grpId="0" animBg="1"/>
      <p:bldP spid="38" grpId="0" animBg="1"/>
      <p:bldP spid="42" grpId="0" animBg="1"/>
      <p:bldP spid="45" grpId="0" animBg="1"/>
      <p:bldP spid="51" grpId="0" animBg="1"/>
      <p:bldP spid="55" grpId="0" animBg="1"/>
      <p:bldP spid="57" grpId="0" animBg="1"/>
      <p:bldP spid="62" grpId="0" animBg="1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" name="TextBox 17"/>
          <p:cNvSpPr txBox="1"/>
          <p:nvPr/>
        </p:nvSpPr>
        <p:spPr>
          <a:xfrm>
            <a:off x="533400" y="29718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Neutron kinetics equations </a:t>
            </a:r>
            <a:r>
              <a:rPr lang="en-US" dirty="0" err="1" smtClean="0">
                <a:latin typeface="+mn-lt"/>
              </a:rPr>
              <a:t>herschrijven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dirty="0" smtClean="0">
              <a:latin typeface="+mn-lt"/>
            </a:endParaRPr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Reactivity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Definitie</a:t>
            </a:r>
            <a:r>
              <a:rPr lang="en-US" dirty="0" smtClean="0">
                <a:latin typeface="+mn-lt"/>
              </a:rPr>
              <a:t> van reactivity</a:t>
            </a:r>
          </a:p>
        </p:txBody>
      </p:sp>
      <p:sp>
        <p:nvSpPr>
          <p:cNvPr id="37" name="TextBox 17"/>
          <p:cNvSpPr txBox="1"/>
          <p:nvPr/>
        </p:nvSpPr>
        <p:spPr>
          <a:xfrm>
            <a:off x="533400" y="266700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Definitie</a:t>
            </a:r>
            <a:r>
              <a:rPr lang="en-US" dirty="0" smtClean="0">
                <a:latin typeface="+mn-lt"/>
              </a:rPr>
              <a:t>: prompt generation time</a:t>
            </a:r>
          </a:p>
        </p:txBody>
      </p:sp>
      <p:graphicFrame>
        <p:nvGraphicFramePr>
          <p:cNvPr id="30" name="Object 10"/>
          <p:cNvGraphicFramePr>
            <a:graphicFrameLocks noChangeAspect="1"/>
          </p:cNvGraphicFramePr>
          <p:nvPr/>
        </p:nvGraphicFramePr>
        <p:xfrm>
          <a:off x="2895600" y="1085848"/>
          <a:ext cx="938213" cy="633412"/>
        </p:xfrm>
        <a:graphic>
          <a:graphicData uri="http://schemas.openxmlformats.org/presentationml/2006/ole">
            <p:oleObj spid="_x0000_s299010" name="Equation" r:id="rId4" imgW="583920" imgH="393480" progId="Equation.DSMT4">
              <p:embed/>
            </p:oleObj>
          </a:graphicData>
        </a:graphic>
      </p:graphicFrame>
      <p:grpSp>
        <p:nvGrpSpPr>
          <p:cNvPr id="46" name="Groep 45"/>
          <p:cNvGrpSpPr/>
          <p:nvPr/>
        </p:nvGrpSpPr>
        <p:grpSpPr>
          <a:xfrm>
            <a:off x="5410200" y="2590800"/>
            <a:ext cx="3581400" cy="1143000"/>
            <a:chOff x="1143000" y="3505200"/>
            <a:chExt cx="4191000" cy="1371600"/>
          </a:xfrm>
        </p:grpSpPr>
        <p:sp>
          <p:nvSpPr>
            <p:cNvPr id="59" name="Rounded Rectangle 27"/>
            <p:cNvSpPr/>
            <p:nvPr/>
          </p:nvSpPr>
          <p:spPr bwMode="auto">
            <a:xfrm>
              <a:off x="1143000" y="3505200"/>
              <a:ext cx="4191000" cy="1371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97999" name="Object 15"/>
            <p:cNvGraphicFramePr>
              <a:graphicFrameLocks noChangeAspect="1"/>
            </p:cNvGraphicFramePr>
            <p:nvPr/>
          </p:nvGraphicFramePr>
          <p:xfrm>
            <a:off x="1323975" y="3517107"/>
            <a:ext cx="3814763" cy="715963"/>
          </p:xfrm>
          <a:graphic>
            <a:graphicData uri="http://schemas.openxmlformats.org/presentationml/2006/ole">
              <p:oleObj spid="_x0000_s299012" name="Equation" r:id="rId5" imgW="2374560" imgH="444240" progId="Equation.DSMT4">
                <p:embed/>
              </p:oleObj>
            </a:graphicData>
          </a:graphic>
        </p:graphicFrame>
        <p:graphicFrame>
          <p:nvGraphicFramePr>
            <p:cNvPr id="298000" name="Object 16"/>
            <p:cNvGraphicFramePr>
              <a:graphicFrameLocks noChangeAspect="1"/>
            </p:cNvGraphicFramePr>
            <p:nvPr/>
          </p:nvGraphicFramePr>
          <p:xfrm>
            <a:off x="1287463" y="4191000"/>
            <a:ext cx="3894137" cy="635000"/>
          </p:xfrm>
          <a:graphic>
            <a:graphicData uri="http://schemas.openxmlformats.org/presentationml/2006/ole">
              <p:oleObj spid="_x0000_s299013" name="Equation" r:id="rId6" imgW="2425680" imgH="393480" progId="Equation.DSMT4">
                <p:embed/>
              </p:oleObj>
            </a:graphicData>
          </a:graphic>
        </p:graphicFrame>
      </p:grpSp>
      <p:sp>
        <p:nvSpPr>
          <p:cNvPr id="62" name="Tekstvak 61"/>
          <p:cNvSpPr txBox="1"/>
          <p:nvPr/>
        </p:nvSpPr>
        <p:spPr>
          <a:xfrm>
            <a:off x="554832" y="4114800"/>
            <a:ext cx="50292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+mn-lt"/>
              </a:rPr>
              <a:t>Aantal splijtingsproducten dat neutronen uitzendt is veel groter dan het aantal neutronen</a:t>
            </a:r>
          </a:p>
        </p:txBody>
      </p:sp>
      <p:graphicFrame>
        <p:nvGraphicFramePr>
          <p:cNvPr id="298002" name="Object 18"/>
          <p:cNvGraphicFramePr>
            <a:graphicFrameLocks noChangeAspect="1"/>
          </p:cNvGraphicFramePr>
          <p:nvPr/>
        </p:nvGraphicFramePr>
        <p:xfrm>
          <a:off x="1539875" y="3390104"/>
          <a:ext cx="1203325" cy="369888"/>
        </p:xfrm>
        <a:graphic>
          <a:graphicData uri="http://schemas.openxmlformats.org/presentationml/2006/ole">
            <p:oleObj spid="_x0000_s299014" name="Equation" r:id="rId7" imgW="749160" imgH="22860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1600200"/>
            <a:ext cx="5638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onderscheiden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Subcritical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Critical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Supercritical </a:t>
            </a:r>
          </a:p>
        </p:txBody>
      </p:sp>
      <p:graphicFrame>
        <p:nvGraphicFramePr>
          <p:cNvPr id="34" name="Object 15"/>
          <p:cNvGraphicFramePr>
            <a:graphicFrameLocks noChangeAspect="1"/>
          </p:cNvGraphicFramePr>
          <p:nvPr/>
        </p:nvGraphicFramePr>
        <p:xfrm>
          <a:off x="2663825" y="1898650"/>
          <a:ext cx="592138" cy="327025"/>
        </p:xfrm>
        <a:graphic>
          <a:graphicData uri="http://schemas.openxmlformats.org/presentationml/2006/ole">
            <p:oleObj spid="_x0000_s299015" name="Equation" r:id="rId8" imgW="368280" imgH="203040" progId="Equation.DSMT4">
              <p:embed/>
            </p:oleObj>
          </a:graphicData>
        </a:graphic>
      </p:graphicFrame>
      <p:graphicFrame>
        <p:nvGraphicFramePr>
          <p:cNvPr id="35" name="Object 16"/>
          <p:cNvGraphicFramePr>
            <a:graphicFrameLocks noChangeAspect="1"/>
          </p:cNvGraphicFramePr>
          <p:nvPr/>
        </p:nvGraphicFramePr>
        <p:xfrm>
          <a:off x="2676525" y="2155825"/>
          <a:ext cx="612775" cy="327025"/>
        </p:xfrm>
        <a:graphic>
          <a:graphicData uri="http://schemas.openxmlformats.org/presentationml/2006/ole">
            <p:oleObj spid="_x0000_s299016" name="Equation" r:id="rId9" imgW="380880" imgH="203040" progId="Equation.DSMT4">
              <p:embed/>
            </p:oleObj>
          </a:graphicData>
        </a:graphic>
      </p:graphicFrame>
      <p:graphicFrame>
        <p:nvGraphicFramePr>
          <p:cNvPr id="39" name="Object 17"/>
          <p:cNvGraphicFramePr>
            <a:graphicFrameLocks noChangeAspect="1"/>
          </p:cNvGraphicFramePr>
          <p:nvPr/>
        </p:nvGraphicFramePr>
        <p:xfrm>
          <a:off x="2676525" y="2384425"/>
          <a:ext cx="612775" cy="327025"/>
        </p:xfrm>
        <a:graphic>
          <a:graphicData uri="http://schemas.openxmlformats.org/presentationml/2006/ole">
            <p:oleObj spid="_x0000_s299017" name="Equation" r:id="rId10" imgW="380880" imgH="203040" progId="Equation.DSMT4">
              <p:embed/>
            </p:oleObj>
          </a:graphicData>
        </a:graphic>
      </p:graphicFrame>
      <p:graphicFrame>
        <p:nvGraphicFramePr>
          <p:cNvPr id="299018" name="Object 10"/>
          <p:cNvGraphicFramePr>
            <a:graphicFrameLocks noChangeAspect="1"/>
          </p:cNvGraphicFramePr>
          <p:nvPr/>
        </p:nvGraphicFramePr>
        <p:xfrm>
          <a:off x="4021137" y="2709070"/>
          <a:ext cx="855663" cy="287337"/>
        </p:xfrm>
        <a:graphic>
          <a:graphicData uri="http://schemas.openxmlformats.org/presentationml/2006/ole">
            <p:oleObj spid="_x0000_s299018" name="Equation" r:id="rId11" imgW="533160" imgH="177480" progId="Equation.DSMT4">
              <p:embed/>
            </p:oleObj>
          </a:graphicData>
        </a:graphic>
      </p:graphicFrame>
      <p:sp>
        <p:nvSpPr>
          <p:cNvPr id="47" name="TextBox 17"/>
          <p:cNvSpPr txBox="1"/>
          <p:nvPr/>
        </p:nvSpPr>
        <p:spPr>
          <a:xfrm>
            <a:off x="533400" y="33528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Meestal</a:t>
            </a:r>
            <a:endParaRPr lang="en-US" dirty="0" smtClean="0">
              <a:latin typeface="+mn-lt"/>
            </a:endParaRPr>
          </a:p>
        </p:txBody>
      </p:sp>
      <p:sp>
        <p:nvSpPr>
          <p:cNvPr id="48" name="TextBox 17"/>
          <p:cNvSpPr txBox="1"/>
          <p:nvPr/>
        </p:nvSpPr>
        <p:spPr>
          <a:xfrm>
            <a:off x="533400" y="36692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299019" name="Object 11"/>
          <p:cNvGraphicFramePr>
            <a:graphicFrameLocks noChangeAspect="1"/>
          </p:cNvGraphicFramePr>
          <p:nvPr/>
        </p:nvGraphicFramePr>
        <p:xfrm>
          <a:off x="1627188" y="3698080"/>
          <a:ext cx="735012" cy="369887"/>
        </p:xfrm>
        <a:graphic>
          <a:graphicData uri="http://schemas.openxmlformats.org/presentationml/2006/ole">
            <p:oleObj spid="_x0000_s299019" name="Equation" r:id="rId12" imgW="457200" imgH="228600" progId="Equation.DSMT4">
              <p:embed/>
            </p:oleObj>
          </a:graphicData>
        </a:graphic>
      </p:graphicFrame>
      <p:sp>
        <p:nvSpPr>
          <p:cNvPr id="49" name="TextBox 17"/>
          <p:cNvSpPr txBox="1"/>
          <p:nvPr/>
        </p:nvSpPr>
        <p:spPr>
          <a:xfrm>
            <a:off x="533400" y="4736068"/>
            <a:ext cx="556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Stapverandering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reactiviteit</a:t>
            </a: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err="1" smtClean="0">
                <a:latin typeface="+mn-lt"/>
              </a:rPr>
              <a:t>Neem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endParaRPr lang="en-US" dirty="0" smtClean="0">
              <a:latin typeface="+mn-lt"/>
            </a:endParaRPr>
          </a:p>
        </p:txBody>
      </p:sp>
      <p:pic>
        <p:nvPicPr>
          <p:cNvPr id="299020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24600" y="4053776"/>
            <a:ext cx="2743200" cy="268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9021" name="Object 13"/>
          <p:cNvGraphicFramePr>
            <a:graphicFrameLocks noChangeAspect="1"/>
          </p:cNvGraphicFramePr>
          <p:nvPr/>
        </p:nvGraphicFramePr>
        <p:xfrm>
          <a:off x="3733800" y="4786312"/>
          <a:ext cx="762000" cy="306875"/>
        </p:xfrm>
        <a:graphic>
          <a:graphicData uri="http://schemas.openxmlformats.org/presentationml/2006/ole">
            <p:oleObj spid="_x0000_s299021" name="Equation" r:id="rId14" imgW="507960" imgH="203040" progId="Equation.DSMT4">
              <p:embed/>
            </p:oleObj>
          </a:graphicData>
        </a:graphic>
      </p:graphicFrame>
      <p:graphicFrame>
        <p:nvGraphicFramePr>
          <p:cNvPr id="299022" name="Object 14"/>
          <p:cNvGraphicFramePr>
            <a:graphicFrameLocks noChangeAspect="1"/>
          </p:cNvGraphicFramePr>
          <p:nvPr/>
        </p:nvGraphicFramePr>
        <p:xfrm>
          <a:off x="1711325" y="5012531"/>
          <a:ext cx="1489075" cy="328613"/>
        </p:xfrm>
        <a:graphic>
          <a:graphicData uri="http://schemas.openxmlformats.org/presentationml/2006/ole">
            <p:oleObj spid="_x0000_s299022" name="Equation" r:id="rId15" imgW="927000" imgH="203040" progId="Equation.DSMT4">
              <p:embed/>
            </p:oleObj>
          </a:graphicData>
        </a:graphic>
      </p:graphicFrame>
      <p:sp>
        <p:nvSpPr>
          <p:cNvPr id="52" name="TextBox 17"/>
          <p:cNvSpPr txBox="1"/>
          <p:nvPr/>
        </p:nvSpPr>
        <p:spPr>
          <a:xfrm>
            <a:off x="533400" y="5410200"/>
            <a:ext cx="556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Levensduur</a:t>
            </a:r>
            <a:r>
              <a:rPr lang="en-US" dirty="0" smtClean="0">
                <a:latin typeface="+mn-lt"/>
              </a:rPr>
              <a:t> van de </a:t>
            </a:r>
            <a:r>
              <a:rPr lang="en-US" dirty="0" err="1" smtClean="0">
                <a:latin typeface="+mn-lt"/>
              </a:rPr>
              <a:t>splijtingsproducten</a:t>
            </a:r>
            <a:r>
              <a:rPr lang="en-US" dirty="0" smtClean="0">
                <a:latin typeface="+mn-lt"/>
              </a:rPr>
              <a:t> die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uitzenden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bepalen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tijd</a:t>
            </a:r>
            <a:r>
              <a:rPr lang="en-US" dirty="0" smtClean="0">
                <a:latin typeface="+mn-lt"/>
              </a:rPr>
              <a:t> response</a:t>
            </a:r>
          </a:p>
        </p:txBody>
      </p:sp>
      <p:sp>
        <p:nvSpPr>
          <p:cNvPr id="53" name="TextBox 17"/>
          <p:cNvSpPr txBox="1"/>
          <p:nvPr/>
        </p:nvSpPr>
        <p:spPr>
          <a:xfrm>
            <a:off x="533400" y="6059269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Asymptotisch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299023" name="Object 15"/>
          <p:cNvGraphicFramePr>
            <a:graphicFrameLocks noChangeAspect="1"/>
          </p:cNvGraphicFramePr>
          <p:nvPr/>
        </p:nvGraphicFramePr>
        <p:xfrm>
          <a:off x="2647950" y="6041232"/>
          <a:ext cx="2305050" cy="412750"/>
        </p:xfrm>
        <a:graphic>
          <a:graphicData uri="http://schemas.openxmlformats.org/presentationml/2006/ole">
            <p:oleObj spid="_x0000_s299023" name="Equation" r:id="rId16" imgW="1434960" imgH="253800" progId="Equation.DSMT4">
              <p:embed/>
            </p:oleObj>
          </a:graphicData>
        </a:graphic>
      </p:graphicFrame>
      <p:sp>
        <p:nvSpPr>
          <p:cNvPr id="58" name="TextBox 17"/>
          <p:cNvSpPr txBox="1"/>
          <p:nvPr/>
        </p:nvSpPr>
        <p:spPr>
          <a:xfrm>
            <a:off x="533400" y="63362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period </a:t>
            </a:r>
            <a:r>
              <a:rPr lang="en-US" i="1" dirty="0" smtClean="0">
                <a:latin typeface="+mn-lt"/>
              </a:rPr>
              <a:t>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9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9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99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99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99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99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99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2" grpId="0"/>
      <p:bldP spid="37" grpId="0"/>
      <p:bldP spid="62" grpId="0" animBg="1"/>
      <p:bldP spid="32" grpId="0"/>
      <p:bldP spid="47" grpId="0"/>
      <p:bldP spid="48" grpId="0"/>
      <p:bldP spid="49" grpId="0"/>
      <p:bldP spid="52" grpId="0"/>
      <p:bldP spid="53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Reactor period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Zoek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oplossingen</a:t>
            </a:r>
            <a:r>
              <a:rPr lang="en-US" dirty="0" smtClean="0">
                <a:latin typeface="+mn-lt"/>
              </a:rPr>
              <a:t> van de </a:t>
            </a:r>
            <a:r>
              <a:rPr lang="en-US" dirty="0" err="1" smtClean="0">
                <a:latin typeface="+mn-lt"/>
              </a:rPr>
              <a:t>vorm</a:t>
            </a:r>
            <a:endParaRPr lang="en-US" dirty="0" smtClean="0">
              <a:latin typeface="+mn-lt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190500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Invullen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endParaRPr lang="en-US" dirty="0" smtClean="0">
              <a:latin typeface="+mn-lt"/>
            </a:endParaRPr>
          </a:p>
        </p:txBody>
      </p:sp>
      <p:grpSp>
        <p:nvGrpSpPr>
          <p:cNvPr id="2" name="Groep 45"/>
          <p:cNvGrpSpPr/>
          <p:nvPr/>
        </p:nvGrpSpPr>
        <p:grpSpPr>
          <a:xfrm>
            <a:off x="5257800" y="1219200"/>
            <a:ext cx="3581400" cy="1143000"/>
            <a:chOff x="1143000" y="3505200"/>
            <a:chExt cx="4191000" cy="1371600"/>
          </a:xfrm>
        </p:grpSpPr>
        <p:sp>
          <p:nvSpPr>
            <p:cNvPr id="59" name="Rounded Rectangle 27"/>
            <p:cNvSpPr/>
            <p:nvPr/>
          </p:nvSpPr>
          <p:spPr bwMode="auto">
            <a:xfrm>
              <a:off x="1143000" y="3505200"/>
              <a:ext cx="4191000" cy="1371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97999" name="Object 15"/>
            <p:cNvGraphicFramePr>
              <a:graphicFrameLocks noChangeAspect="1"/>
            </p:cNvGraphicFramePr>
            <p:nvPr/>
          </p:nvGraphicFramePr>
          <p:xfrm>
            <a:off x="1323975" y="3517108"/>
            <a:ext cx="3814763" cy="715963"/>
          </p:xfrm>
          <a:graphic>
            <a:graphicData uri="http://schemas.openxmlformats.org/presentationml/2006/ole">
              <p:oleObj spid="_x0000_s300035" name="Equation" r:id="rId4" imgW="2374560" imgH="444240" progId="Equation.DSMT4">
                <p:embed/>
              </p:oleObj>
            </a:graphicData>
          </a:graphic>
        </p:graphicFrame>
        <p:graphicFrame>
          <p:nvGraphicFramePr>
            <p:cNvPr id="298000" name="Object 16"/>
            <p:cNvGraphicFramePr>
              <a:graphicFrameLocks noChangeAspect="1"/>
            </p:cNvGraphicFramePr>
            <p:nvPr/>
          </p:nvGraphicFramePr>
          <p:xfrm>
            <a:off x="1287463" y="4191000"/>
            <a:ext cx="3894137" cy="635000"/>
          </p:xfrm>
          <a:graphic>
            <a:graphicData uri="http://schemas.openxmlformats.org/presentationml/2006/ole">
              <p:oleObj spid="_x0000_s300036" name="Equation" r:id="rId5" imgW="2425680" imgH="393480" progId="Equation.DSMT4">
                <p:embed/>
              </p:oleObj>
            </a:graphicData>
          </a:graphic>
        </p:graphicFrame>
      </p:grpSp>
      <p:graphicFrame>
        <p:nvGraphicFramePr>
          <p:cNvPr id="34" name="Object 15"/>
          <p:cNvGraphicFramePr>
            <a:graphicFrameLocks noChangeAspect="1"/>
          </p:cNvGraphicFramePr>
          <p:nvPr/>
        </p:nvGraphicFramePr>
        <p:xfrm>
          <a:off x="858838" y="1509713"/>
          <a:ext cx="3941762" cy="409575"/>
        </p:xfrm>
        <a:graphic>
          <a:graphicData uri="http://schemas.openxmlformats.org/presentationml/2006/ole">
            <p:oleObj spid="_x0000_s300038" name="Equation" r:id="rId6" imgW="2450880" imgH="253800" progId="Equation.DSMT4">
              <p:embed/>
            </p:oleObj>
          </a:graphicData>
        </a:graphic>
      </p:graphicFrame>
      <p:graphicFrame>
        <p:nvGraphicFramePr>
          <p:cNvPr id="299018" name="Object 10"/>
          <p:cNvGraphicFramePr>
            <a:graphicFrameLocks noChangeAspect="1"/>
          </p:cNvGraphicFramePr>
          <p:nvPr/>
        </p:nvGraphicFramePr>
        <p:xfrm>
          <a:off x="2362200" y="1905000"/>
          <a:ext cx="2506662" cy="717550"/>
        </p:xfrm>
        <a:graphic>
          <a:graphicData uri="http://schemas.openxmlformats.org/presentationml/2006/ole">
            <p:oleObj spid="_x0000_s300041" name="Equation" r:id="rId7" imgW="1562040" imgH="444240" progId="Equation.DSMT4">
              <p:embed/>
            </p:oleObj>
          </a:graphicData>
        </a:graphic>
      </p:graphicFrame>
      <p:sp>
        <p:nvSpPr>
          <p:cNvPr id="47" name="TextBox 17"/>
          <p:cNvSpPr txBox="1"/>
          <p:nvPr/>
        </p:nvSpPr>
        <p:spPr>
          <a:xfrm>
            <a:off x="533400" y="33528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endParaRPr lang="en-US" dirty="0" smtClean="0">
              <a:latin typeface="+mn-lt"/>
            </a:endParaRPr>
          </a:p>
        </p:txBody>
      </p:sp>
      <p:sp>
        <p:nvSpPr>
          <p:cNvPr id="48" name="TextBox 17"/>
          <p:cNvSpPr txBox="1"/>
          <p:nvPr/>
        </p:nvSpPr>
        <p:spPr>
          <a:xfrm>
            <a:off x="533400" y="36692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Inhour</a:t>
            </a:r>
            <a:r>
              <a:rPr lang="en-US" dirty="0" smtClean="0">
                <a:latin typeface="+mn-lt"/>
              </a:rPr>
              <a:t> equation</a:t>
            </a:r>
          </a:p>
        </p:txBody>
      </p:sp>
      <p:sp>
        <p:nvSpPr>
          <p:cNvPr id="49" name="TextBox 17"/>
          <p:cNvSpPr txBox="1"/>
          <p:nvPr/>
        </p:nvSpPr>
        <p:spPr>
          <a:xfrm>
            <a:off x="533400" y="4154269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Prompt critical </a:t>
            </a:r>
            <a:r>
              <a:rPr lang="en-US" dirty="0" err="1" smtClean="0">
                <a:latin typeface="+mn-lt"/>
              </a:rPr>
              <a:t>conditie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299021" name="Object 13"/>
          <p:cNvGraphicFramePr>
            <a:graphicFrameLocks noChangeAspect="1"/>
          </p:cNvGraphicFramePr>
          <p:nvPr/>
        </p:nvGraphicFramePr>
        <p:xfrm>
          <a:off x="3048000" y="4191000"/>
          <a:ext cx="609600" cy="306387"/>
        </p:xfrm>
        <a:graphic>
          <a:graphicData uri="http://schemas.openxmlformats.org/presentationml/2006/ole">
            <p:oleObj spid="_x0000_s300043" name="Equation" r:id="rId8" imgW="406080" imgH="203040" progId="Equation.DSMT4">
              <p:embed/>
            </p:oleObj>
          </a:graphicData>
        </a:graphic>
      </p:graphicFrame>
      <p:sp>
        <p:nvSpPr>
          <p:cNvPr id="53" name="TextBox 17"/>
          <p:cNvSpPr txBox="1"/>
          <p:nvPr/>
        </p:nvSpPr>
        <p:spPr>
          <a:xfrm>
            <a:off x="533400" y="51170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Prompt critical </a:t>
            </a:r>
            <a:r>
              <a:rPr lang="en-US" dirty="0" err="1" smtClean="0">
                <a:latin typeface="+mn-lt"/>
              </a:rPr>
              <a:t>niet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benaderen</a:t>
            </a:r>
            <a:r>
              <a:rPr lang="en-US" dirty="0" smtClean="0">
                <a:latin typeface="+mn-lt"/>
              </a:rPr>
              <a:t>!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Meet reactivity in dollars</a:t>
            </a:r>
          </a:p>
        </p:txBody>
      </p:sp>
      <p:graphicFrame>
        <p:nvGraphicFramePr>
          <p:cNvPr id="299023" name="Object 15"/>
          <p:cNvGraphicFramePr>
            <a:graphicFrameLocks noChangeAspect="1"/>
          </p:cNvGraphicFramePr>
          <p:nvPr/>
        </p:nvGraphicFramePr>
        <p:xfrm>
          <a:off x="3124200" y="5445125"/>
          <a:ext cx="938213" cy="330200"/>
        </p:xfrm>
        <a:graphic>
          <a:graphicData uri="http://schemas.openxmlformats.org/presentationml/2006/ole">
            <p:oleObj spid="_x0000_s300045" name="Equation" r:id="rId9" imgW="583920" imgH="203040" progId="Equation.DSMT4">
              <p:embed/>
            </p:oleObj>
          </a:graphicData>
        </a:graphic>
      </p:graphicFrame>
      <p:sp>
        <p:nvSpPr>
          <p:cNvPr id="58" name="TextBox 17"/>
          <p:cNvSpPr txBox="1"/>
          <p:nvPr/>
        </p:nvSpPr>
        <p:spPr>
          <a:xfrm>
            <a:off x="533400" y="5764213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kan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sneller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in 56 s</a:t>
            </a:r>
            <a:endParaRPr lang="en-US" i="1" dirty="0" smtClean="0">
              <a:latin typeface="+mn-lt"/>
            </a:endParaRPr>
          </a:p>
        </p:txBody>
      </p:sp>
      <p:graphicFrame>
        <p:nvGraphicFramePr>
          <p:cNvPr id="300046" name="Object 14"/>
          <p:cNvGraphicFramePr>
            <a:graphicFrameLocks noChangeAspect="1"/>
          </p:cNvGraphicFramePr>
          <p:nvPr/>
        </p:nvGraphicFramePr>
        <p:xfrm>
          <a:off x="2313781" y="2489200"/>
          <a:ext cx="1731963" cy="635000"/>
        </p:xfrm>
        <a:graphic>
          <a:graphicData uri="http://schemas.openxmlformats.org/presentationml/2006/ole">
            <p:oleObj spid="_x0000_s300046" name="Equation" r:id="rId10" imgW="1079280" imgH="393480" progId="Equation.DSMT4">
              <p:embed/>
            </p:oleObj>
          </a:graphicData>
        </a:graphic>
      </p:graphicFrame>
      <p:graphicFrame>
        <p:nvGraphicFramePr>
          <p:cNvPr id="300047" name="Object 15"/>
          <p:cNvGraphicFramePr>
            <a:graphicFrameLocks noChangeAspect="1"/>
          </p:cNvGraphicFramePr>
          <p:nvPr/>
        </p:nvGraphicFramePr>
        <p:xfrm>
          <a:off x="1981200" y="3171827"/>
          <a:ext cx="5568950" cy="779462"/>
        </p:xfrm>
        <a:graphic>
          <a:graphicData uri="http://schemas.openxmlformats.org/presentationml/2006/ole">
            <p:oleObj spid="_x0000_s300047" name="Equation" r:id="rId11" imgW="3466800" imgH="482400" progId="Equation.DSMT4">
              <p:embed/>
            </p:oleObj>
          </a:graphicData>
        </a:graphic>
      </p:graphicFrame>
      <p:cxnSp>
        <p:nvCxnSpPr>
          <p:cNvPr id="36" name="Rechte verbindingslijn met pijl 35"/>
          <p:cNvCxnSpPr/>
          <p:nvPr/>
        </p:nvCxnSpPr>
        <p:spPr bwMode="auto">
          <a:xfrm rot="5400000">
            <a:off x="7200900" y="3238500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kstvak 37"/>
          <p:cNvSpPr txBox="1"/>
          <p:nvPr/>
        </p:nvSpPr>
        <p:spPr>
          <a:xfrm>
            <a:off x="7239000" y="2819400"/>
            <a:ext cx="1600200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+mn-lt"/>
              </a:rPr>
              <a:t>In inverse uren</a:t>
            </a:r>
          </a:p>
        </p:txBody>
      </p:sp>
      <p:grpSp>
        <p:nvGrpSpPr>
          <p:cNvPr id="30" name="Groep 29"/>
          <p:cNvGrpSpPr/>
          <p:nvPr/>
        </p:nvGrpSpPr>
        <p:grpSpPr>
          <a:xfrm>
            <a:off x="5172075" y="4219684"/>
            <a:ext cx="3971925" cy="2638316"/>
            <a:chOff x="5172075" y="4219684"/>
            <a:chExt cx="3971925" cy="2638316"/>
          </a:xfrm>
        </p:grpSpPr>
        <p:pic>
          <p:nvPicPr>
            <p:cNvPr id="300048" name="Picture 1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72075" y="4219684"/>
              <a:ext cx="3971925" cy="2638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kstvak 39"/>
            <p:cNvSpPr txBox="1"/>
            <p:nvPr/>
          </p:nvSpPr>
          <p:spPr>
            <a:xfrm>
              <a:off x="5943600" y="594360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+mn-lt"/>
                </a:rPr>
                <a:t>235</a:t>
              </a:r>
              <a:r>
                <a:rPr lang="nl-NL" dirty="0" smtClean="0">
                  <a:latin typeface="+mn-lt"/>
                </a:rPr>
                <a:t>U</a:t>
              </a:r>
            </a:p>
          </p:txBody>
        </p:sp>
      </p:grpSp>
      <p:sp>
        <p:nvSpPr>
          <p:cNvPr id="41" name="TextBox 17"/>
          <p:cNvSpPr txBox="1"/>
          <p:nvPr/>
        </p:nvSpPr>
        <p:spPr>
          <a:xfrm>
            <a:off x="533400" y="4431268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          is </a:t>
            </a:r>
            <a:r>
              <a:rPr lang="en-US" dirty="0" err="1" smtClean="0">
                <a:latin typeface="+mn-lt"/>
              </a:rPr>
              <a:t>kettingreactie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mogelijk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zonder</a:t>
            </a:r>
            <a:r>
              <a:rPr lang="en-US" dirty="0" smtClean="0">
                <a:latin typeface="+mn-lt"/>
              </a:rPr>
              <a:t> delayed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!</a:t>
            </a:r>
          </a:p>
        </p:txBody>
      </p:sp>
      <p:graphicFrame>
        <p:nvGraphicFramePr>
          <p:cNvPr id="300049" name="Object 17"/>
          <p:cNvGraphicFramePr>
            <a:graphicFrameLocks noChangeAspect="1"/>
          </p:cNvGraphicFramePr>
          <p:nvPr/>
        </p:nvGraphicFramePr>
        <p:xfrm>
          <a:off x="1135856" y="4474368"/>
          <a:ext cx="609600" cy="306388"/>
        </p:xfrm>
        <a:graphic>
          <a:graphicData uri="http://schemas.openxmlformats.org/presentationml/2006/ole">
            <p:oleObj spid="_x0000_s300049" name="Equation" r:id="rId13" imgW="406080" imgH="203040" progId="Equation.DSMT4">
              <p:embed/>
            </p:oleObj>
          </a:graphicData>
        </a:graphic>
      </p:graphicFrame>
      <p:sp>
        <p:nvSpPr>
          <p:cNvPr id="42" name="TextBox 17"/>
          <p:cNvSpPr txBox="1"/>
          <p:nvPr/>
        </p:nvSpPr>
        <p:spPr>
          <a:xfrm>
            <a:off x="533400" y="6080681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kleine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reactivities</a:t>
            </a:r>
            <a:endParaRPr lang="en-US" i="1" dirty="0" smtClean="0">
              <a:latin typeface="+mn-lt"/>
            </a:endParaRPr>
          </a:p>
        </p:txBody>
      </p:sp>
      <p:graphicFrame>
        <p:nvGraphicFramePr>
          <p:cNvPr id="300050" name="Object 18"/>
          <p:cNvGraphicFramePr>
            <a:graphicFrameLocks noChangeAspect="1"/>
          </p:cNvGraphicFramePr>
          <p:nvPr/>
        </p:nvGraphicFramePr>
        <p:xfrm>
          <a:off x="2981325" y="6078538"/>
          <a:ext cx="1285875" cy="412750"/>
        </p:xfrm>
        <a:graphic>
          <a:graphicData uri="http://schemas.openxmlformats.org/presentationml/2006/ole">
            <p:oleObj spid="_x0000_s300050" name="Equation" r:id="rId14" imgW="799920" imgH="253800" progId="Equation.DSMT4">
              <p:embed/>
            </p:oleObj>
          </a:graphicData>
        </a:graphic>
      </p:graphicFrame>
      <p:sp>
        <p:nvSpPr>
          <p:cNvPr id="44" name="TextBox 17"/>
          <p:cNvSpPr txBox="1"/>
          <p:nvPr/>
        </p:nvSpPr>
        <p:spPr>
          <a:xfrm>
            <a:off x="533400" y="64124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Delayed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maken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dienst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</a:t>
            </a:r>
            <a:endParaRPr lang="en-US" i="1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99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00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0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99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0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99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0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47" grpId="0"/>
      <p:bldP spid="48" grpId="0"/>
      <p:bldP spid="49" grpId="0"/>
      <p:bldP spid="53" grpId="0"/>
      <p:bldP spid="58" grpId="0"/>
      <p:bldP spid="38" grpId="0" animBg="1"/>
      <p:bldP spid="41" grpId="0"/>
      <p:bldP spid="42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0000" y="228600"/>
            <a:ext cx="1535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99"/>
                </a:solidFill>
                <a:latin typeface="Arial Rounded MT Bold" pitchFamily="34" charset="0"/>
              </a:rPr>
              <a:t>Inhoud</a:t>
            </a:r>
            <a:endParaRPr lang="en-US" sz="2400" b="1" i="1" dirty="0">
              <a:solidFill>
                <a:srgbClr val="CC0000"/>
              </a:solidFill>
              <a:latin typeface="Arial Rounded MT Bold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Email:</a:t>
            </a:r>
            <a:r>
              <a:rPr lang="en-US" sz="2000" b="1" dirty="0" smtClean="0">
                <a:latin typeface="Arial" charset="0"/>
              </a:rPr>
              <a:t>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3"/>
              </a:rPr>
              <a:t>jo@nikhef.nl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 URL: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4"/>
              </a:rPr>
              <a:t>www.nikhef.nl/~jo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0620 539 484 / 020 598 7900,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Kamer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Book</a:t>
            </a:r>
            <a:endParaRPr lang="en-US" sz="20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Elmer E. Lewis, Fundamentals of Nuclear Reactor Physics</a:t>
            </a:r>
            <a:endParaRPr lang="en-US" b="1" dirty="0">
              <a:solidFill>
                <a:srgbClr val="006600"/>
              </a:solidFill>
              <a:latin typeface="Arial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1 Nuclear reactions, neutron interactions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2 Neutron distributions in energy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3 Reactor core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4 Reactor kinetics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5 Neutron diffusion, distribution in reactors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6 Energy transport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latin typeface="Arial" charset="0"/>
              </a:rPr>
              <a:t>Week 7 Reactivity feedback, long-term core behavior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Website: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hlinkClick r:id="rId5"/>
              </a:rPr>
              <a:t>www.nikhef.nl/~jo/ne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latin typeface="Arial" charset="0"/>
              </a:rPr>
              <a:t>Werkcollege</a:t>
            </a:r>
            <a:endParaRPr lang="en-US" sz="20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Woensdag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, Mark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Beker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(mbeker@nikhef.nl)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latin typeface="Arial" charset="0"/>
              </a:rPr>
              <a:t>Tentamen</a:t>
            </a:r>
            <a:r>
              <a:rPr lang="en-US" sz="2000" b="1" dirty="0" smtClean="0">
                <a:latin typeface="Arial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23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mei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2011, 8:45 – 11:45 in HG-10A05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Herkansing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: 22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augustus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2011, 8:45 – 11:45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Beoordeling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: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huiswerk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20%, 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tentamen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80% (</a:t>
            </a:r>
            <a:r>
              <a:rPr lang="en-US" b="1" dirty="0" err="1" smtClean="0">
                <a:solidFill>
                  <a:srgbClr val="006600"/>
                </a:solidFill>
                <a:latin typeface="Arial" charset="0"/>
              </a:rPr>
              <a:t>alles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</a:rPr>
              <a:t> &gt; 5)</a:t>
            </a:r>
            <a:endParaRPr lang="en-US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8" name="Afgeronde rechthoek 7"/>
          <p:cNvSpPr/>
          <p:nvPr/>
        </p:nvSpPr>
        <p:spPr bwMode="auto">
          <a:xfrm>
            <a:off x="914400" y="3557584"/>
            <a:ext cx="312420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Diffusie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van </a:t>
            </a:r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neutronen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3486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5663" y="4586288"/>
            <a:ext cx="3518337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Diffusie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van </a:t>
            </a:r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neutronen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Tot nu toe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err="1" smtClean="0">
                <a:latin typeface="+mn-lt"/>
              </a:rPr>
              <a:t>globale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neutronendiffusie</a:t>
            </a:r>
            <a:r>
              <a:rPr lang="en-US" dirty="0" smtClean="0">
                <a:latin typeface="+mn-lt"/>
              </a:rPr>
              <a:t> met </a:t>
            </a:r>
            <a:r>
              <a:rPr lang="en-US" i="1" dirty="0" smtClean="0">
                <a:latin typeface="+mn-lt"/>
              </a:rPr>
              <a:t>P</a:t>
            </a:r>
            <a:r>
              <a:rPr lang="en-US" baseline="-25000" dirty="0" smtClean="0">
                <a:latin typeface="+mn-lt"/>
              </a:rPr>
              <a:t>NL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gekarakteriseerd</a:t>
            </a:r>
            <a:endParaRPr lang="en-US" dirty="0" smtClean="0">
              <a:latin typeface="+mn-lt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1600200"/>
            <a:ext cx="5638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Diffusievergelijking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nodig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Verband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tussen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reactorafmetingen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err="1" smtClean="0">
                <a:latin typeface="+mn-lt"/>
              </a:rPr>
              <a:t>vorm</a:t>
            </a:r>
            <a:r>
              <a:rPr lang="en-US" sz="1600" dirty="0" smtClean="0">
                <a:latin typeface="+mn-lt"/>
              </a:rPr>
              <a:t> en criticality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Ruimtelijke</a:t>
            </a:r>
            <a:r>
              <a:rPr lang="en-US" sz="1600" dirty="0" smtClean="0">
                <a:latin typeface="+mn-lt"/>
              </a:rPr>
              <a:t> flux </a:t>
            </a:r>
            <a:r>
              <a:rPr lang="en-US" sz="1600" dirty="0" err="1" smtClean="0">
                <a:latin typeface="+mn-lt"/>
              </a:rPr>
              <a:t>distributies</a:t>
            </a:r>
            <a:r>
              <a:rPr lang="en-US" sz="1600" dirty="0" smtClean="0">
                <a:latin typeface="+mn-lt"/>
              </a:rPr>
              <a:t> in power </a:t>
            </a:r>
            <a:r>
              <a:rPr lang="en-US" sz="1600" dirty="0" err="1" smtClean="0">
                <a:latin typeface="+mn-lt"/>
              </a:rPr>
              <a:t>reactoren</a:t>
            </a:r>
            <a:endParaRPr lang="en-US" sz="1600" dirty="0" smtClean="0">
              <a:latin typeface="+mn-lt"/>
            </a:endParaRPr>
          </a:p>
        </p:txBody>
      </p:sp>
      <p:sp>
        <p:nvSpPr>
          <p:cNvPr id="48" name="TextBox 17"/>
          <p:cNvSpPr txBox="1"/>
          <p:nvPr/>
        </p:nvSpPr>
        <p:spPr>
          <a:xfrm>
            <a:off x="533400" y="3276600"/>
            <a:ext cx="5562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Diffusievergelijking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randvoorwaarden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opstellen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Eenvoudige</a:t>
            </a:r>
            <a:r>
              <a:rPr lang="en-US" sz="1600" dirty="0" smtClean="0">
                <a:latin typeface="+mn-lt"/>
              </a:rPr>
              <a:t> 1D </a:t>
            </a:r>
            <a:r>
              <a:rPr lang="en-US" sz="1600" dirty="0" err="1" smtClean="0">
                <a:latin typeface="+mn-lt"/>
              </a:rPr>
              <a:t>gevallen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Eindige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cilindersymmetrische</a:t>
            </a:r>
            <a:r>
              <a:rPr lang="en-US" sz="1600" dirty="0" smtClean="0">
                <a:latin typeface="+mn-lt"/>
              </a:rPr>
              <a:t> reactor core</a:t>
            </a:r>
          </a:p>
        </p:txBody>
      </p:sp>
      <p:sp>
        <p:nvSpPr>
          <p:cNvPr id="49" name="TextBox 17"/>
          <p:cNvSpPr txBox="1"/>
          <p:nvPr/>
        </p:nvSpPr>
        <p:spPr>
          <a:xfrm>
            <a:off x="533400" y="4154269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Ruimtelijke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neutronenbalans</a:t>
            </a:r>
            <a:r>
              <a:rPr lang="en-US" dirty="0" smtClean="0">
                <a:latin typeface="+mn-lt"/>
              </a:rPr>
              <a:t> (steady state </a:t>
            </a:r>
            <a:r>
              <a:rPr lang="en-US" dirty="0" err="1" smtClean="0">
                <a:latin typeface="+mn-lt"/>
              </a:rPr>
              <a:t>conditie</a:t>
            </a:r>
            <a:r>
              <a:rPr lang="en-US" dirty="0" smtClean="0">
                <a:latin typeface="+mn-lt"/>
              </a:rPr>
              <a:t>)</a:t>
            </a:r>
          </a:p>
        </p:txBody>
      </p:sp>
      <p:sp>
        <p:nvSpPr>
          <p:cNvPr id="53" name="TextBox 17"/>
          <p:cNvSpPr txBox="1"/>
          <p:nvPr/>
        </p:nvSpPr>
        <p:spPr>
          <a:xfrm>
            <a:off x="533400" y="4876800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sp>
        <p:nvSpPr>
          <p:cNvPr id="58" name="TextBox 17"/>
          <p:cNvSpPr txBox="1"/>
          <p:nvPr/>
        </p:nvSpPr>
        <p:spPr>
          <a:xfrm>
            <a:off x="533400" y="5764213"/>
            <a:ext cx="525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Neutronenstroom</a:t>
            </a:r>
            <a:r>
              <a:rPr lang="en-US" dirty="0" smtClean="0">
                <a:latin typeface="+mn-lt"/>
              </a:rPr>
              <a:t>                   is het </a:t>
            </a:r>
            <a:r>
              <a:rPr lang="en-US" dirty="0" err="1" smtClean="0">
                <a:latin typeface="+mn-lt"/>
              </a:rPr>
              <a:t>netto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aantal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/cm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/s door het </a:t>
            </a:r>
            <a:r>
              <a:rPr lang="en-US" i="1" dirty="0" smtClean="0">
                <a:latin typeface="+mn-lt"/>
              </a:rPr>
              <a:t>y-z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vlak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positieve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x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richting</a:t>
            </a:r>
            <a:r>
              <a:rPr lang="en-US" dirty="0" smtClean="0">
                <a:latin typeface="+mn-lt"/>
              </a:rPr>
              <a:t> op punt </a:t>
            </a:r>
            <a:r>
              <a:rPr lang="en-US" i="1" dirty="0" smtClean="0">
                <a:latin typeface="+mn-lt"/>
              </a:rPr>
              <a:t>(</a:t>
            </a:r>
            <a:r>
              <a:rPr lang="en-US" i="1" dirty="0" err="1" smtClean="0">
                <a:latin typeface="+mn-lt"/>
              </a:rPr>
              <a:t>x,y,z</a:t>
            </a:r>
            <a:r>
              <a:rPr lang="en-US" i="1" dirty="0" smtClean="0">
                <a:latin typeface="+mn-lt"/>
              </a:rPr>
              <a:t>)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533400" y="45074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Volume element</a:t>
            </a:r>
          </a:p>
        </p:txBody>
      </p:sp>
      <p:graphicFrame>
        <p:nvGraphicFramePr>
          <p:cNvPr id="300049" name="Object 17"/>
          <p:cNvGraphicFramePr>
            <a:graphicFrameLocks noChangeAspect="1"/>
          </p:cNvGraphicFramePr>
          <p:nvPr/>
        </p:nvGraphicFramePr>
        <p:xfrm>
          <a:off x="2419350" y="4558508"/>
          <a:ext cx="3067050" cy="306388"/>
        </p:xfrm>
        <a:graphic>
          <a:graphicData uri="http://schemas.openxmlformats.org/presentationml/2006/ole">
            <p:oleObj spid="_x0000_s334858" name="Equation" r:id="rId5" imgW="2044440" imgH="203040" progId="Equation.DSMT4">
              <p:embed/>
            </p:oleObj>
          </a:graphicData>
        </a:graphic>
      </p:graphicFrame>
      <p:graphicFrame>
        <p:nvGraphicFramePr>
          <p:cNvPr id="300050" name="Object 18"/>
          <p:cNvGraphicFramePr>
            <a:graphicFrameLocks noChangeAspect="1"/>
          </p:cNvGraphicFramePr>
          <p:nvPr/>
        </p:nvGraphicFramePr>
        <p:xfrm>
          <a:off x="2438400" y="5784056"/>
          <a:ext cx="1041400" cy="371475"/>
        </p:xfrm>
        <a:graphic>
          <a:graphicData uri="http://schemas.openxmlformats.org/presentationml/2006/ole">
            <p:oleObj spid="_x0000_s334859" name="Equation" r:id="rId6" imgW="647640" imgH="228600" progId="Equation.DSMT4">
              <p:embed/>
            </p:oleObj>
          </a:graphicData>
        </a:graphic>
      </p:graphicFrame>
      <p:sp>
        <p:nvSpPr>
          <p:cNvPr id="31" name="TextBox 17"/>
          <p:cNvSpPr txBox="1"/>
          <p:nvPr/>
        </p:nvSpPr>
        <p:spPr>
          <a:xfrm>
            <a:off x="533400" y="2438400"/>
            <a:ext cx="73914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Aannamen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energie-groep</a:t>
            </a:r>
            <a:r>
              <a:rPr lang="en-US" sz="1600" dirty="0" smtClean="0">
                <a:latin typeface="+mn-lt"/>
              </a:rPr>
              <a:t> model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Neutron flux en </a:t>
            </a:r>
            <a:r>
              <a:rPr lang="en-US" sz="1600" dirty="0" err="1" smtClean="0">
                <a:latin typeface="+mn-lt"/>
              </a:rPr>
              <a:t>werkzame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doorsneden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zijn</a:t>
            </a:r>
            <a:r>
              <a:rPr lang="en-US" sz="1600" dirty="0" smtClean="0">
                <a:latin typeface="+mn-lt"/>
              </a:rPr>
              <a:t> al </a:t>
            </a:r>
            <a:r>
              <a:rPr lang="en-US" sz="1600" dirty="0" err="1" smtClean="0">
                <a:latin typeface="+mn-lt"/>
              </a:rPr>
              <a:t>gemiddeld</a:t>
            </a:r>
            <a:r>
              <a:rPr lang="en-US" sz="1600" dirty="0" smtClean="0">
                <a:latin typeface="+mn-lt"/>
              </a:rPr>
              <a:t> over </a:t>
            </a:r>
            <a:r>
              <a:rPr lang="en-US" sz="1600" dirty="0" err="1" smtClean="0">
                <a:latin typeface="+mn-lt"/>
              </a:rPr>
              <a:t>energie</a:t>
            </a:r>
            <a:endParaRPr lang="en-US" sz="1600" dirty="0" smtClean="0">
              <a:latin typeface="+mn-lt"/>
            </a:endParaRPr>
          </a:p>
        </p:txBody>
      </p:sp>
      <p:pic>
        <p:nvPicPr>
          <p:cNvPr id="33486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876800"/>
            <a:ext cx="3924300" cy="9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48" grpId="0"/>
      <p:bldP spid="49" grpId="0"/>
      <p:bldP spid="53" grpId="0"/>
      <p:bldP spid="58" grpId="0"/>
      <p:bldP spid="41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358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3436" y="4905376"/>
            <a:ext cx="4257764" cy="185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Diffusievergelijking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Aantal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door het </a:t>
            </a:r>
            <a:r>
              <a:rPr lang="en-US" dirty="0" err="1" smtClean="0">
                <a:latin typeface="+mn-lt"/>
              </a:rPr>
              <a:t>voorvlak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binnen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stroomt</a:t>
            </a:r>
            <a:endParaRPr lang="en-US" dirty="0" smtClean="0">
              <a:latin typeface="+mn-lt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1600200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En door het </a:t>
            </a:r>
            <a:r>
              <a:rPr lang="en-US" dirty="0" err="1" smtClean="0">
                <a:latin typeface="+mn-lt"/>
              </a:rPr>
              <a:t>achtervlak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buiten</a:t>
            </a:r>
            <a:endParaRPr lang="en-US" sz="1600" dirty="0" smtClean="0">
              <a:latin typeface="+mn-lt"/>
            </a:endParaRPr>
          </a:p>
        </p:txBody>
      </p:sp>
      <p:sp>
        <p:nvSpPr>
          <p:cNvPr id="49" name="TextBox 17"/>
          <p:cNvSpPr txBox="1"/>
          <p:nvPr/>
        </p:nvSpPr>
        <p:spPr>
          <a:xfrm>
            <a:off x="533400" y="37338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definitie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parti</a:t>
            </a:r>
            <a:r>
              <a:rPr lang="en-US" dirty="0" err="1" smtClean="0">
                <a:latin typeface="Arial"/>
                <a:cs typeface="Arial"/>
              </a:rPr>
              <a:t>ële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afgeleide</a:t>
            </a:r>
            <a:endParaRPr lang="en-US" dirty="0" smtClean="0">
              <a:latin typeface="+mn-lt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533400" y="4876800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533400" y="4114800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endParaRPr lang="en-US" dirty="0" smtClean="0">
              <a:latin typeface="+mn-lt"/>
            </a:endParaRPr>
          </a:p>
        </p:txBody>
      </p:sp>
      <p:graphicFrame>
        <p:nvGraphicFramePr>
          <p:cNvPr id="300050" name="Object 18"/>
          <p:cNvGraphicFramePr>
            <a:graphicFrameLocks noChangeAspect="1"/>
          </p:cNvGraphicFramePr>
          <p:nvPr/>
        </p:nvGraphicFramePr>
        <p:xfrm>
          <a:off x="6705600" y="1112837"/>
          <a:ext cx="2165350" cy="639763"/>
        </p:xfrm>
        <a:graphic>
          <a:graphicData uri="http://schemas.openxmlformats.org/presentationml/2006/ole">
            <p:oleObj spid="_x0000_s335875" name="Equation" r:id="rId5" imgW="1346040" imgH="393480" progId="Equation.DSMT4">
              <p:embed/>
            </p:oleObj>
          </a:graphicData>
        </a:graphic>
      </p:graphicFrame>
      <p:graphicFrame>
        <p:nvGraphicFramePr>
          <p:cNvPr id="335876" name="Object 4"/>
          <p:cNvGraphicFramePr>
            <a:graphicFrameLocks noChangeAspect="1"/>
          </p:cNvGraphicFramePr>
          <p:nvPr/>
        </p:nvGraphicFramePr>
        <p:xfrm>
          <a:off x="4195763" y="1493838"/>
          <a:ext cx="2308225" cy="639762"/>
        </p:xfrm>
        <a:graphic>
          <a:graphicData uri="http://schemas.openxmlformats.org/presentationml/2006/ole">
            <p:oleObj spid="_x0000_s335876" name="Equation" r:id="rId6" imgW="1434960" imgH="393480" progId="Equation.DSMT4">
              <p:embed/>
            </p:oleObj>
          </a:graphicData>
        </a:graphic>
      </p:graphicFrame>
      <p:sp>
        <p:nvSpPr>
          <p:cNvPr id="17" name="TextBox 17"/>
          <p:cNvSpPr txBox="1"/>
          <p:nvPr/>
        </p:nvSpPr>
        <p:spPr>
          <a:xfrm>
            <a:off x="533400" y="19166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Evenzo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andere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vlakken</a:t>
            </a:r>
            <a:endParaRPr lang="en-US" sz="1600" dirty="0" smtClean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2214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Netto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neutronenlek</a:t>
            </a:r>
            <a:r>
              <a:rPr lang="en-US" dirty="0" smtClean="0">
                <a:latin typeface="+mn-lt"/>
              </a:rPr>
              <a:t> per </a:t>
            </a:r>
            <a:r>
              <a:rPr lang="en-US" dirty="0" err="1" smtClean="0">
                <a:latin typeface="+mn-lt"/>
              </a:rPr>
              <a:t>seconde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kubus</a:t>
            </a:r>
            <a:endParaRPr lang="en-US" sz="1600" dirty="0" smtClean="0">
              <a:latin typeface="+mn-lt"/>
            </a:endParaRPr>
          </a:p>
        </p:txBody>
      </p:sp>
      <p:pic>
        <p:nvPicPr>
          <p:cNvPr id="3358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590800"/>
            <a:ext cx="5251481" cy="97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3762376"/>
            <a:ext cx="3938588" cy="33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5596" y="4876800"/>
            <a:ext cx="306840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78856" y="4133848"/>
            <a:ext cx="3817144" cy="82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49" grpId="0"/>
      <p:bldP spid="53" grpId="0"/>
      <p:bldP spid="41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Diffusievergelijking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Invullen</a:t>
            </a:r>
            <a:r>
              <a:rPr lang="en-US" dirty="0" smtClean="0">
                <a:latin typeface="+mn-lt"/>
              </a:rPr>
              <a:t> in van </a:t>
            </a:r>
            <a:r>
              <a:rPr lang="en-US" dirty="0" err="1" smtClean="0">
                <a:latin typeface="+mn-lt"/>
              </a:rPr>
              <a:t>gevonden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uitdrukkingen</a:t>
            </a:r>
            <a:r>
              <a:rPr lang="en-US" dirty="0" smtClean="0">
                <a:latin typeface="+mn-lt"/>
              </a:rPr>
              <a:t> in</a:t>
            </a:r>
          </a:p>
        </p:txBody>
      </p:sp>
      <p:sp>
        <p:nvSpPr>
          <p:cNvPr id="49" name="TextBox 17"/>
          <p:cNvSpPr txBox="1"/>
          <p:nvPr/>
        </p:nvSpPr>
        <p:spPr>
          <a:xfrm>
            <a:off x="533400" y="25262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Schrijf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neutronenstroom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vectorvorm</a:t>
            </a:r>
            <a:endParaRPr lang="en-US" dirty="0" smtClean="0">
              <a:latin typeface="+mn-lt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533400" y="38100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Diffusiebenadering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relatie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tussen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stroom</a:t>
            </a:r>
            <a:r>
              <a:rPr lang="en-US" dirty="0" smtClean="0">
                <a:latin typeface="+mn-lt"/>
              </a:rPr>
              <a:t> en flux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533400" y="33644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de </a:t>
            </a:r>
            <a:r>
              <a:rPr lang="en-US" i="1" dirty="0" err="1" smtClean="0">
                <a:latin typeface="+mn-lt"/>
              </a:rPr>
              <a:t>balansvergelijking</a:t>
            </a:r>
            <a:endParaRPr lang="en-US" i="1" dirty="0" smtClean="0">
              <a:latin typeface="+mn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1992868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Levert</a:t>
            </a:r>
            <a:endParaRPr lang="en-US" sz="1600" dirty="0" smtClean="0">
              <a:latin typeface="+mn-lt"/>
            </a:endParaRP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3924300" cy="9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905000"/>
            <a:ext cx="5715000" cy="52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4857" y="2557832"/>
            <a:ext cx="2743200" cy="30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7"/>
          <p:cNvSpPr txBox="1"/>
          <p:nvPr/>
        </p:nvSpPr>
        <p:spPr>
          <a:xfrm>
            <a:off x="533400" y="28956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gradi</a:t>
            </a:r>
            <a:r>
              <a:rPr lang="en-US" dirty="0" err="1" smtClean="0">
                <a:latin typeface="Arial"/>
                <a:cs typeface="Arial"/>
              </a:rPr>
              <a:t>ënt</a:t>
            </a:r>
            <a:endParaRPr lang="en-US" dirty="0" smtClean="0">
              <a:latin typeface="+mn-lt"/>
            </a:endParaRPr>
          </a:p>
        </p:txBody>
      </p:sp>
      <p:pic>
        <p:nvPicPr>
          <p:cNvPr id="3369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2909888"/>
            <a:ext cx="2034302" cy="4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5813" y="3395664"/>
            <a:ext cx="4014787" cy="32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7368" y="3848025"/>
            <a:ext cx="1566862" cy="2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7315200" y="3824288"/>
            <a:ext cx="15240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n-lt"/>
              </a:rPr>
              <a:t>Wet van </a:t>
            </a:r>
            <a:r>
              <a:rPr lang="en-US" sz="1600" dirty="0" err="1" smtClean="0">
                <a:latin typeface="+mn-lt"/>
              </a:rPr>
              <a:t>Fick</a:t>
            </a:r>
            <a:endParaRPr lang="en-US" sz="1600" dirty="0" smtClean="0">
              <a:latin typeface="+mn-lt"/>
            </a:endParaRPr>
          </a:p>
        </p:txBody>
      </p:sp>
      <p:cxnSp>
        <p:nvCxnSpPr>
          <p:cNvPr id="28" name="Rechte verbindingslijn met pijl 27"/>
          <p:cNvCxnSpPr/>
          <p:nvPr/>
        </p:nvCxnSpPr>
        <p:spPr bwMode="auto">
          <a:xfrm rot="5400000" flipH="1" flipV="1">
            <a:off x="6324600" y="43434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17"/>
          <p:cNvSpPr txBox="1"/>
          <p:nvPr/>
        </p:nvSpPr>
        <p:spPr>
          <a:xfrm>
            <a:off x="6629400" y="4343400"/>
            <a:ext cx="18288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+mn-lt"/>
              </a:rPr>
              <a:t>Diffusie</a:t>
            </a:r>
            <a:r>
              <a:rPr lang="en-US" sz="1600" dirty="0" smtClean="0">
                <a:latin typeface="+mn-lt"/>
              </a:rPr>
              <a:t> coefficient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1910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Neutron </a:t>
            </a:r>
            <a:r>
              <a:rPr lang="en-US" dirty="0" err="1" smtClean="0">
                <a:latin typeface="+mn-lt"/>
              </a:rPr>
              <a:t>diffusievergelijking</a:t>
            </a:r>
            <a:endParaRPr lang="en-US" dirty="0" smtClean="0">
              <a:latin typeface="+mn-lt"/>
            </a:endParaRPr>
          </a:p>
        </p:txBody>
      </p:sp>
      <p:grpSp>
        <p:nvGrpSpPr>
          <p:cNvPr id="35" name="Groep 34"/>
          <p:cNvGrpSpPr/>
          <p:nvPr/>
        </p:nvGrpSpPr>
        <p:grpSpPr>
          <a:xfrm>
            <a:off x="914400" y="4724400"/>
            <a:ext cx="5486400" cy="457200"/>
            <a:chOff x="1040608" y="4807744"/>
            <a:chExt cx="5486400" cy="457200"/>
          </a:xfrm>
        </p:grpSpPr>
        <p:sp>
          <p:nvSpPr>
            <p:cNvPr id="32" name="Rounded Rectangle 27"/>
            <p:cNvSpPr/>
            <p:nvPr/>
          </p:nvSpPr>
          <p:spPr bwMode="auto">
            <a:xfrm>
              <a:off x="1040608" y="4807744"/>
              <a:ext cx="548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36905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43000" y="4807744"/>
              <a:ext cx="5305425" cy="40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17"/>
          <p:cNvSpPr txBox="1"/>
          <p:nvPr/>
        </p:nvSpPr>
        <p:spPr>
          <a:xfrm>
            <a:off x="533400" y="5410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r>
              <a:rPr lang="en-US" dirty="0" smtClean="0">
                <a:latin typeface="+mn-lt"/>
              </a:rPr>
              <a:t>                   met transport cross section</a:t>
            </a:r>
          </a:p>
        </p:txBody>
      </p:sp>
      <p:pic>
        <p:nvPicPr>
          <p:cNvPr id="336908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5486400"/>
            <a:ext cx="990600" cy="26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09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86400" y="5507832"/>
            <a:ext cx="1219200" cy="23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Rechte verbindingslijn met pijl 39"/>
          <p:cNvCxnSpPr/>
          <p:nvPr/>
        </p:nvCxnSpPr>
        <p:spPr bwMode="auto">
          <a:xfrm rot="5400000" flipH="1" flipV="1">
            <a:off x="6310312" y="5929312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17"/>
          <p:cNvSpPr txBox="1"/>
          <p:nvPr/>
        </p:nvSpPr>
        <p:spPr>
          <a:xfrm>
            <a:off x="6400800" y="6027003"/>
            <a:ext cx="2286000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+mn-lt"/>
              </a:rPr>
              <a:t>Gemiddelde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verstrooiingshoek</a:t>
            </a:r>
            <a:r>
              <a:rPr lang="en-US" sz="1200" dirty="0" smtClean="0">
                <a:latin typeface="+mn-lt"/>
              </a:rPr>
              <a:t> (</a:t>
            </a:r>
            <a:r>
              <a:rPr lang="en-US" sz="1200" dirty="0" err="1" smtClean="0">
                <a:latin typeface="+mn-lt"/>
              </a:rPr>
              <a:t>isotroop</a:t>
            </a:r>
            <a:r>
              <a:rPr lang="en-US" sz="1200" dirty="0" smtClean="0">
                <a:latin typeface="+mn-lt"/>
              </a:rPr>
              <a:t>: 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9" grpId="0"/>
      <p:bldP spid="53" grpId="0"/>
      <p:bldP spid="41" grpId="0"/>
      <p:bldP spid="17" grpId="0"/>
      <p:bldP spid="21" grpId="0"/>
      <p:bldP spid="25" grpId="0" animBg="1"/>
      <p:bldP spid="29" grpId="0" animBg="1"/>
      <p:bldP spid="30" grpId="0"/>
      <p:bldP spid="36" grpId="0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Nonmultiplying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systems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Aannamen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Uniform medium </a:t>
            </a:r>
            <a:r>
              <a:rPr lang="en-US" sz="1600" dirty="0" err="1" smtClean="0">
                <a:latin typeface="+mn-lt"/>
              </a:rPr>
              <a:t>zonder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splijtbaar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materiaal</a:t>
            </a:r>
            <a:r>
              <a:rPr lang="en-US" sz="1600" dirty="0" smtClean="0">
                <a:latin typeface="+mn-lt"/>
              </a:rPr>
              <a:t> en </a:t>
            </a:r>
            <a:r>
              <a:rPr lang="en-US" sz="1600" dirty="0" err="1" smtClean="0">
                <a:latin typeface="+mn-lt"/>
              </a:rPr>
              <a:t>zonder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bronterm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Flux </a:t>
            </a:r>
            <a:r>
              <a:rPr lang="en-US" sz="1600" dirty="0" err="1" smtClean="0">
                <a:latin typeface="+mn-lt"/>
              </a:rPr>
              <a:t>verandert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nauwelijks</a:t>
            </a:r>
            <a:r>
              <a:rPr lang="en-US" sz="1600" dirty="0" smtClean="0">
                <a:latin typeface="+mn-lt"/>
              </a:rPr>
              <a:t> in </a:t>
            </a:r>
            <a:r>
              <a:rPr lang="en-US" sz="1600" i="1" dirty="0" smtClean="0">
                <a:latin typeface="+mn-lt"/>
              </a:rPr>
              <a:t>y</a:t>
            </a:r>
            <a:r>
              <a:rPr lang="en-US" sz="1600" dirty="0" smtClean="0">
                <a:latin typeface="+mn-lt"/>
              </a:rPr>
              <a:t> en </a:t>
            </a:r>
            <a:r>
              <a:rPr lang="en-US" sz="1600" i="1" dirty="0" smtClean="0">
                <a:latin typeface="+mn-lt"/>
              </a:rPr>
              <a:t>z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err="1" smtClean="0">
                <a:latin typeface="+mn-lt"/>
              </a:rPr>
              <a:t>afhankelijkheid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kan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verwaarloosd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worden</a:t>
            </a:r>
            <a:r>
              <a:rPr lang="en-US" sz="1600" dirty="0" smtClean="0">
                <a:latin typeface="+mn-lt"/>
              </a:rPr>
              <a:t>)</a:t>
            </a:r>
          </a:p>
        </p:txBody>
      </p:sp>
      <p:sp>
        <p:nvSpPr>
          <p:cNvPr id="53" name="TextBox 17"/>
          <p:cNvSpPr txBox="1"/>
          <p:nvPr/>
        </p:nvSpPr>
        <p:spPr>
          <a:xfrm>
            <a:off x="533400" y="3831432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endParaRPr lang="en-US" dirty="0" smtClean="0">
              <a:latin typeface="+mn-lt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533400" y="34406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Definieer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diffusielengte</a:t>
            </a:r>
            <a:endParaRPr lang="en-US" i="1" dirty="0" smtClean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43550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Probeer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oplossing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vorm</a:t>
            </a:r>
            <a:endParaRPr lang="en-US" dirty="0" smtClean="0">
              <a:latin typeface="+mn-lt"/>
            </a:endParaRPr>
          </a:p>
        </p:txBody>
      </p:sp>
      <p:grpSp>
        <p:nvGrpSpPr>
          <p:cNvPr id="2" name="Groep 34"/>
          <p:cNvGrpSpPr/>
          <p:nvPr/>
        </p:nvGrpSpPr>
        <p:grpSpPr>
          <a:xfrm>
            <a:off x="1066800" y="2209800"/>
            <a:ext cx="5486400" cy="457200"/>
            <a:chOff x="1040608" y="4807744"/>
            <a:chExt cx="5486400" cy="457200"/>
          </a:xfrm>
        </p:grpSpPr>
        <p:sp>
          <p:nvSpPr>
            <p:cNvPr id="32" name="Rounded Rectangle 27"/>
            <p:cNvSpPr/>
            <p:nvPr/>
          </p:nvSpPr>
          <p:spPr bwMode="auto">
            <a:xfrm>
              <a:off x="1040608" y="4807744"/>
              <a:ext cx="548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3690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4807744"/>
              <a:ext cx="5305425" cy="40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17"/>
          <p:cNvSpPr txBox="1"/>
          <p:nvPr/>
        </p:nvSpPr>
        <p:spPr>
          <a:xfrm>
            <a:off x="533400" y="48006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Invullen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                                           met</a:t>
            </a:r>
          </a:p>
        </p:txBody>
      </p:sp>
      <p:sp>
        <p:nvSpPr>
          <p:cNvPr id="42" name="TextBox 17"/>
          <p:cNvSpPr txBox="1"/>
          <p:nvPr/>
        </p:nvSpPr>
        <p:spPr>
          <a:xfrm>
            <a:off x="7543800" y="4295001"/>
            <a:ext cx="990600" cy="2769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Source free</a:t>
            </a:r>
          </a:p>
        </p:txBody>
      </p:sp>
      <p:cxnSp>
        <p:nvCxnSpPr>
          <p:cNvPr id="33" name="Rechte verbindingslijn 32"/>
          <p:cNvCxnSpPr/>
          <p:nvPr/>
        </p:nvCxnSpPr>
        <p:spPr bwMode="auto">
          <a:xfrm flipV="1">
            <a:off x="5486400" y="2209800"/>
            <a:ext cx="7620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1676400" y="29718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17"/>
          <p:cNvSpPr txBox="1"/>
          <p:nvPr/>
        </p:nvSpPr>
        <p:spPr>
          <a:xfrm>
            <a:off x="1752600" y="3076158"/>
            <a:ext cx="9906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n-lt"/>
              </a:rPr>
              <a:t>constant</a:t>
            </a:r>
          </a:p>
        </p:txBody>
      </p:sp>
      <p:cxnSp>
        <p:nvCxnSpPr>
          <p:cNvPr id="37" name="Rechte verbindingslijn met pijl 36"/>
          <p:cNvCxnSpPr/>
          <p:nvPr/>
        </p:nvCxnSpPr>
        <p:spPr bwMode="auto">
          <a:xfrm rot="5400000" flipH="1" flipV="1">
            <a:off x="3102768" y="29710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17"/>
          <p:cNvSpPr txBox="1"/>
          <p:nvPr/>
        </p:nvSpPr>
        <p:spPr>
          <a:xfrm>
            <a:off x="3178968" y="3075364"/>
            <a:ext cx="9906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n-lt"/>
              </a:rPr>
              <a:t>constant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0856" y="3469480"/>
            <a:ext cx="1081087" cy="31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9336" y="3781424"/>
            <a:ext cx="2524125" cy="51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PIJL-RECHTS 38"/>
          <p:cNvSpPr/>
          <p:nvPr/>
        </p:nvSpPr>
        <p:spPr bwMode="auto">
          <a:xfrm>
            <a:off x="5029200" y="38647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1" y="3776059"/>
            <a:ext cx="2057400" cy="52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6632" y="4396375"/>
            <a:ext cx="1676400" cy="30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4862512"/>
            <a:ext cx="2557462" cy="30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3992" y="4814888"/>
            <a:ext cx="90536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17"/>
          <p:cNvSpPr txBox="1"/>
          <p:nvPr/>
        </p:nvSpPr>
        <p:spPr>
          <a:xfrm>
            <a:off x="533400" y="51816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Twee </a:t>
            </a:r>
            <a:r>
              <a:rPr lang="en-US" dirty="0" err="1" smtClean="0">
                <a:latin typeface="+mn-lt"/>
              </a:rPr>
              <a:t>mogelijke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oplossingen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neutronflux</a:t>
            </a:r>
            <a:endParaRPr lang="en-US" dirty="0" smtClean="0">
              <a:latin typeface="+mn-lt"/>
            </a:endParaRPr>
          </a:p>
        </p:txBody>
      </p:sp>
      <p:pic>
        <p:nvPicPr>
          <p:cNvPr id="3379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9712" y="5270772"/>
            <a:ext cx="3276600" cy="24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17"/>
          <p:cNvSpPr txBox="1"/>
          <p:nvPr/>
        </p:nvSpPr>
        <p:spPr>
          <a:xfrm>
            <a:off x="533400" y="54864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Randvoorwaarden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coefficienten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bepalen</a:t>
            </a:r>
            <a:endParaRPr lang="en-US" dirty="0" smtClean="0">
              <a:latin typeface="+mn-lt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533400" y="58028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Neem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van links </a:t>
            </a:r>
            <a:r>
              <a:rPr lang="en-US" dirty="0" err="1" smtClean="0">
                <a:latin typeface="+mn-lt"/>
              </a:rPr>
              <a:t>komen</a:t>
            </a:r>
            <a:endParaRPr lang="en-US" dirty="0" smtClean="0">
              <a:latin typeface="+mn-lt"/>
            </a:endParaRPr>
          </a:p>
        </p:txBody>
      </p:sp>
      <p:pic>
        <p:nvPicPr>
          <p:cNvPr id="33792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6296024"/>
            <a:ext cx="215642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PIJL-RECHTS 45"/>
          <p:cNvSpPr/>
          <p:nvPr/>
        </p:nvSpPr>
        <p:spPr bwMode="auto">
          <a:xfrm>
            <a:off x="4038600" y="6248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3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3" grpId="0"/>
      <p:bldP spid="41" grpId="0"/>
      <p:bldP spid="30" grpId="0"/>
      <p:bldP spid="36" grpId="0"/>
      <p:bldP spid="42" grpId="0" animBg="1"/>
      <p:bldP spid="25" grpId="0" animBg="1"/>
      <p:bldP spid="38" grpId="0" animBg="1"/>
      <p:bldP spid="39" grpId="0" animBg="1"/>
      <p:bldP spid="43" grpId="0"/>
      <p:bldP spid="44" grpId="0"/>
      <p:bldP spid="45" grpId="0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0856" y="2714624"/>
            <a:ext cx="1943100" cy="54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Voorbeeld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: </a:t>
            </a:r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uniforme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bronterm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533400" y="3969544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endParaRPr lang="en-US" dirty="0" smtClean="0">
              <a:latin typeface="+mn-lt"/>
            </a:endParaRPr>
          </a:p>
        </p:txBody>
      </p:sp>
      <p:sp>
        <p:nvSpPr>
          <p:cNvPr id="41" name="TextBox 17"/>
          <p:cNvSpPr txBox="1"/>
          <p:nvPr/>
        </p:nvSpPr>
        <p:spPr>
          <a:xfrm>
            <a:off x="533400" y="22098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Oplossing</a:t>
            </a:r>
            <a:r>
              <a:rPr lang="en-US" dirty="0" smtClean="0">
                <a:latin typeface="+mn-lt"/>
              </a:rPr>
              <a:t> van de </a:t>
            </a:r>
            <a:r>
              <a:rPr lang="en-US" dirty="0" err="1" smtClean="0">
                <a:latin typeface="+mn-lt"/>
              </a:rPr>
              <a:t>vorm</a:t>
            </a:r>
            <a:endParaRPr lang="en-US" i="1" dirty="0" smtClean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43550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</a:t>
            </a:r>
            <a:r>
              <a:rPr lang="en-US" dirty="0" smtClean="0">
                <a:latin typeface="+mn-lt"/>
              </a:rPr>
              <a:t> twee </a:t>
            </a:r>
            <a:r>
              <a:rPr lang="en-US" dirty="0" err="1" smtClean="0">
                <a:latin typeface="+mn-lt"/>
              </a:rPr>
              <a:t>randvoorwaarden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nodig</a:t>
            </a:r>
            <a:endParaRPr lang="en-US" dirty="0" smtClean="0">
              <a:latin typeface="+mn-lt"/>
            </a:endParaRPr>
          </a:p>
        </p:txBody>
      </p:sp>
      <p:pic>
        <p:nvPicPr>
          <p:cNvPr id="3379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629024"/>
            <a:ext cx="3276600" cy="24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17"/>
          <p:cNvSpPr txBox="1"/>
          <p:nvPr/>
        </p:nvSpPr>
        <p:spPr>
          <a:xfrm>
            <a:off x="533400" y="4724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Neem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uniforme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verdeeld</a:t>
            </a:r>
            <a:r>
              <a:rPr lang="en-US" dirty="0" smtClean="0">
                <a:latin typeface="+mn-lt"/>
              </a:rPr>
              <a:t> is van                     en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</a:p>
        </p:txBody>
      </p:sp>
      <p:sp>
        <p:nvSpPr>
          <p:cNvPr id="46" name="PIJL-RECHTS 45"/>
          <p:cNvSpPr/>
          <p:nvPr/>
        </p:nvSpPr>
        <p:spPr bwMode="auto">
          <a:xfrm>
            <a:off x="4926808" y="621506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9737" y="1277954"/>
            <a:ext cx="1066800" cy="29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7"/>
          <p:cNvSpPr txBox="1"/>
          <p:nvPr/>
        </p:nvSpPr>
        <p:spPr>
          <a:xfrm>
            <a:off x="533400" y="1685692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endParaRPr lang="en-US" dirty="0" smtClean="0">
              <a:latin typeface="+mn-lt"/>
            </a:endParaRP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600201"/>
            <a:ext cx="27432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2266952"/>
            <a:ext cx="2079752" cy="29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Rechte verbindingslijn met pijl 39"/>
          <p:cNvCxnSpPr/>
          <p:nvPr/>
        </p:nvCxnSpPr>
        <p:spPr bwMode="auto">
          <a:xfrm rot="5400000" flipH="1" flipV="1">
            <a:off x="3544094" y="2933700"/>
            <a:ext cx="6850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17"/>
          <p:cNvSpPr txBox="1"/>
          <p:nvPr/>
        </p:nvSpPr>
        <p:spPr>
          <a:xfrm>
            <a:off x="3810000" y="3242846"/>
            <a:ext cx="35814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+mn-lt"/>
              </a:rPr>
              <a:t>Oplossing</a:t>
            </a:r>
            <a:r>
              <a:rPr lang="en-US" sz="1600" dirty="0" smtClean="0">
                <a:latin typeface="+mn-lt"/>
              </a:rPr>
              <a:t> van </a:t>
            </a:r>
            <a:r>
              <a:rPr lang="en-US" sz="1600" dirty="0" err="1" smtClean="0">
                <a:latin typeface="+mn-lt"/>
              </a:rPr>
              <a:t>homogene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vergelijking</a:t>
            </a:r>
            <a:endParaRPr lang="en-US" sz="1600" dirty="0" smtClean="0">
              <a:latin typeface="+mn-lt"/>
            </a:endParaRP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 flipH="1" flipV="1">
            <a:off x="4524376" y="2742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17"/>
          <p:cNvSpPr txBox="1"/>
          <p:nvPr/>
        </p:nvSpPr>
        <p:spPr>
          <a:xfrm>
            <a:off x="4600576" y="2846764"/>
            <a:ext cx="2181224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+mn-lt"/>
              </a:rPr>
              <a:t>Particuliere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oplossing</a:t>
            </a:r>
            <a:endParaRPr lang="en-US" sz="1600" dirty="0" smtClean="0">
              <a:latin typeface="+mn-lt"/>
            </a:endParaRPr>
          </a:p>
        </p:txBody>
      </p:sp>
      <p:pic>
        <p:nvPicPr>
          <p:cNvPr id="3389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0275" y="3894649"/>
            <a:ext cx="4276725" cy="5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36" y="4836320"/>
            <a:ext cx="1123950" cy="19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0424" y="4781552"/>
            <a:ext cx="1009650" cy="27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17"/>
          <p:cNvSpPr txBox="1"/>
          <p:nvPr/>
        </p:nvSpPr>
        <p:spPr>
          <a:xfrm>
            <a:off x="533400" y="5040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5079208"/>
            <a:ext cx="3030268" cy="40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66888" y="5533022"/>
            <a:ext cx="3048000" cy="42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5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2588" y="5362577"/>
            <a:ext cx="838200" cy="28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6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6988" y="5362576"/>
            <a:ext cx="2005012" cy="29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hteraccolade 51"/>
          <p:cNvSpPr/>
          <p:nvPr/>
        </p:nvSpPr>
        <p:spPr bwMode="auto">
          <a:xfrm>
            <a:off x="5029200" y="5105400"/>
            <a:ext cx="228600" cy="7620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38957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1200" y="6096000"/>
            <a:ext cx="2609850" cy="56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38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38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3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38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3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3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338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3" grpId="0"/>
      <p:bldP spid="41" grpId="0"/>
      <p:bldP spid="30" grpId="0"/>
      <p:bldP spid="45" grpId="0"/>
      <p:bldP spid="46" grpId="0" animBg="1"/>
      <p:bldP spid="34" grpId="0"/>
      <p:bldP spid="47" grpId="0" animBg="1"/>
      <p:bldP spid="49" grpId="0" animBg="1"/>
      <p:bldP spid="51" grpId="0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399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5837" y="4953000"/>
            <a:ext cx="33681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496" y="2729390"/>
            <a:ext cx="2005012" cy="46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Randvoorwaarden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Parti</a:t>
            </a:r>
            <a:r>
              <a:rPr lang="en-US" dirty="0" err="1" smtClean="0">
                <a:latin typeface="Arial"/>
                <a:cs typeface="Arial"/>
              </a:rPr>
              <a:t>ële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stromen</a:t>
            </a:r>
            <a:endParaRPr lang="en-US" dirty="0" smtClean="0">
              <a:latin typeface="+mn-lt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533400" y="2772254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Diffusiebenadering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endParaRPr lang="en-US" dirty="0" smtClean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3595688"/>
            <a:ext cx="5181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Vacuum boundaries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Hier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gaan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geen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neutronen</a:t>
            </a:r>
            <a:r>
              <a:rPr lang="en-US" sz="1600" dirty="0" smtClean="0">
                <a:latin typeface="+mn-lt"/>
              </a:rPr>
              <a:t> door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oneindig</a:t>
            </a:r>
            <a:r>
              <a:rPr lang="en-US" sz="1600" dirty="0" smtClean="0">
                <a:latin typeface="+mn-lt"/>
              </a:rPr>
              <a:t> vacuum </a:t>
            </a:r>
            <a:r>
              <a:rPr lang="en-US" sz="1600" dirty="0" err="1" smtClean="0">
                <a:latin typeface="+mn-lt"/>
              </a:rPr>
              <a:t>zonder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neutronenbronnen</a:t>
            </a:r>
            <a:endParaRPr lang="en-US" sz="1600" dirty="0" smtClean="0">
              <a:latin typeface="+mn-lt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533400" y="44958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Vacuum boundary </a:t>
            </a:r>
            <a:r>
              <a:rPr lang="en-US" dirty="0" err="1" smtClean="0">
                <a:latin typeface="+mn-lt"/>
              </a:rPr>
              <a:t>rechts</a:t>
            </a:r>
            <a:r>
              <a:rPr lang="en-US" dirty="0" smtClean="0">
                <a:latin typeface="+mn-lt"/>
              </a:rPr>
              <a:t> op </a:t>
            </a:r>
            <a:r>
              <a:rPr lang="en-US" i="1" dirty="0" err="1" smtClean="0">
                <a:latin typeface="+mn-lt"/>
              </a:rPr>
              <a:t>x</a:t>
            </a:r>
            <a:r>
              <a:rPr lang="en-US" baseline="-25000" dirty="0" err="1" smtClean="0">
                <a:latin typeface="+mn-lt"/>
              </a:rPr>
              <a:t>r</a:t>
            </a:r>
            <a:endParaRPr lang="en-US" baseline="-25000" dirty="0" smtClean="0">
              <a:latin typeface="+mn-lt"/>
            </a:endParaRPr>
          </a:p>
        </p:txBody>
      </p:sp>
      <p:sp>
        <p:nvSpPr>
          <p:cNvPr id="46" name="PIJL-RECHTS 45"/>
          <p:cNvSpPr/>
          <p:nvPr/>
        </p:nvSpPr>
        <p:spPr bwMode="auto">
          <a:xfrm>
            <a:off x="1752600" y="5855496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40" name="Rechte verbindingslijn met pijl 39"/>
          <p:cNvCxnSpPr/>
          <p:nvPr/>
        </p:nvCxnSpPr>
        <p:spPr bwMode="auto">
          <a:xfrm rot="5400000" flipH="1" flipV="1">
            <a:off x="2934494" y="2019300"/>
            <a:ext cx="6850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17"/>
          <p:cNvSpPr txBox="1"/>
          <p:nvPr/>
        </p:nvSpPr>
        <p:spPr>
          <a:xfrm>
            <a:off x="3200400" y="2328446"/>
            <a:ext cx="28194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+mn-lt"/>
              </a:rPr>
              <a:t>Stroom</a:t>
            </a:r>
            <a:r>
              <a:rPr lang="en-US" sz="1600" dirty="0" smtClean="0">
                <a:latin typeface="+mn-lt"/>
              </a:rPr>
              <a:t> in </a:t>
            </a:r>
            <a:r>
              <a:rPr lang="en-US" sz="1600" dirty="0" err="1" smtClean="0">
                <a:latin typeface="+mn-lt"/>
              </a:rPr>
              <a:t>positieve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x</a:t>
            </a:r>
            <a:r>
              <a:rPr lang="en-US" sz="1600" dirty="0" smtClean="0">
                <a:latin typeface="+mn-lt"/>
              </a:rPr>
              <a:t>-</a:t>
            </a:r>
            <a:r>
              <a:rPr lang="en-US" sz="1600" dirty="0" err="1" smtClean="0">
                <a:latin typeface="+mn-lt"/>
              </a:rPr>
              <a:t>richting</a:t>
            </a:r>
            <a:endParaRPr lang="en-US" sz="1600" dirty="0" smtClean="0">
              <a:latin typeface="+mn-lt"/>
            </a:endParaRP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 flipH="1" flipV="1">
            <a:off x="3914776" y="18280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17"/>
          <p:cNvSpPr txBox="1"/>
          <p:nvPr/>
        </p:nvSpPr>
        <p:spPr>
          <a:xfrm>
            <a:off x="3990976" y="1932364"/>
            <a:ext cx="2943224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+mn-lt"/>
              </a:rPr>
              <a:t>Stroom</a:t>
            </a:r>
            <a:r>
              <a:rPr lang="en-US" sz="1600" dirty="0" smtClean="0">
                <a:latin typeface="+mn-lt"/>
              </a:rPr>
              <a:t> in </a:t>
            </a:r>
            <a:r>
              <a:rPr lang="en-US" sz="1600" dirty="0" err="1" smtClean="0">
                <a:latin typeface="+mn-lt"/>
              </a:rPr>
              <a:t>negatieve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x</a:t>
            </a:r>
            <a:r>
              <a:rPr lang="en-US" sz="1600" dirty="0" smtClean="0">
                <a:latin typeface="+mn-lt"/>
              </a:rPr>
              <a:t>-</a:t>
            </a:r>
            <a:r>
              <a:rPr lang="en-US" sz="1600" dirty="0" err="1" smtClean="0">
                <a:latin typeface="+mn-lt"/>
              </a:rPr>
              <a:t>richting</a:t>
            </a:r>
            <a:endParaRPr lang="en-US" sz="1600" dirty="0" smtClean="0">
              <a:latin typeface="+mn-lt"/>
            </a:endParaRPr>
          </a:p>
        </p:txBody>
      </p:sp>
      <p:sp>
        <p:nvSpPr>
          <p:cNvPr id="51" name="TextBox 17"/>
          <p:cNvSpPr txBox="1"/>
          <p:nvPr/>
        </p:nvSpPr>
        <p:spPr>
          <a:xfrm>
            <a:off x="533400" y="496252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sp>
        <p:nvSpPr>
          <p:cNvPr id="52" name="Rechteraccolade 51"/>
          <p:cNvSpPr/>
          <p:nvPr/>
        </p:nvSpPr>
        <p:spPr bwMode="auto">
          <a:xfrm>
            <a:off x="5410200" y="2848454"/>
            <a:ext cx="228600" cy="6858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8393" y="1279636"/>
            <a:ext cx="2057400" cy="29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17"/>
          <p:cNvSpPr txBox="1"/>
          <p:nvPr/>
        </p:nvSpPr>
        <p:spPr>
          <a:xfrm>
            <a:off x="533400" y="3207786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r>
              <a:rPr lang="en-US" dirty="0" smtClean="0">
                <a:latin typeface="+mn-lt"/>
              </a:rPr>
              <a:t> 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9929" y="3222310"/>
            <a:ext cx="1905000" cy="35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924654"/>
            <a:ext cx="2566987" cy="50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4586288"/>
            <a:ext cx="914400" cy="23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883944"/>
            <a:ext cx="2335057" cy="58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17"/>
          <p:cNvSpPr txBox="1"/>
          <p:nvPr/>
        </p:nvSpPr>
        <p:spPr>
          <a:xfrm>
            <a:off x="533400" y="5421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Isotrope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verstrooiing</a:t>
            </a:r>
            <a:r>
              <a:rPr lang="en-US" dirty="0" smtClean="0">
                <a:latin typeface="+mn-lt"/>
              </a:rPr>
              <a:t>                    en </a:t>
            </a:r>
            <a:r>
              <a:rPr lang="en-US" dirty="0" err="1" smtClean="0">
                <a:latin typeface="+mn-lt"/>
              </a:rPr>
              <a:t>weglengte</a:t>
            </a:r>
            <a:endParaRPr lang="en-US" dirty="0" smtClean="0">
              <a:latin typeface="+mn-lt"/>
            </a:endParaRPr>
          </a:p>
        </p:txBody>
      </p:sp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5486400"/>
            <a:ext cx="1100137" cy="26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7336" y="5498304"/>
            <a:ext cx="862012" cy="25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7000" y="5791200"/>
            <a:ext cx="1957387" cy="51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17"/>
          <p:cNvSpPr txBox="1"/>
          <p:nvPr/>
        </p:nvSpPr>
        <p:spPr>
          <a:xfrm>
            <a:off x="533400" y="6336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                       of</a:t>
            </a:r>
          </a:p>
        </p:txBody>
      </p:sp>
      <p:pic>
        <p:nvPicPr>
          <p:cNvPr id="339979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57328" y="6429376"/>
            <a:ext cx="1409700" cy="21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80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21832" y="6410328"/>
            <a:ext cx="914400" cy="24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3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3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3" grpId="0"/>
      <p:bldP spid="30" grpId="0"/>
      <p:bldP spid="45" grpId="0"/>
      <p:bldP spid="46" grpId="0" animBg="1"/>
      <p:bldP spid="47" grpId="0" animBg="1"/>
      <p:bldP spid="49" grpId="0" animBg="1"/>
      <p:bldP spid="51" grpId="0"/>
      <p:bldP spid="52" grpId="0" animBg="1"/>
      <p:bldP spid="32" grpId="0"/>
      <p:bldP spid="37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4100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2" y="4536280"/>
            <a:ext cx="1814512" cy="52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Sferische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geometrie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Laplace operator in 1D </a:t>
            </a:r>
            <a:r>
              <a:rPr lang="en-US" dirty="0" err="1" smtClean="0">
                <a:latin typeface="+mn-lt"/>
              </a:rPr>
              <a:t>sferische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coördinaten</a:t>
            </a:r>
            <a:endParaRPr lang="en-US" dirty="0" smtClean="0">
              <a:latin typeface="+mn-lt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533400" y="1600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+mn-lt"/>
              </a:rPr>
              <a:t>Voorbeeld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puntbron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S</a:t>
            </a:r>
            <a:r>
              <a:rPr lang="en-US" baseline="-25000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 op </a:t>
            </a:r>
            <a:r>
              <a:rPr lang="en-US" i="1" dirty="0" smtClean="0">
                <a:latin typeface="+mn-lt"/>
              </a:rPr>
              <a:t>r = 0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25908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Definieer</a:t>
            </a:r>
            <a:endParaRPr lang="en-US" sz="1600" dirty="0" smtClean="0">
              <a:latin typeface="+mn-lt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533400" y="30480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Probeer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</a:t>
            </a:r>
            <a:endParaRPr lang="en-US" baseline="-25000" dirty="0" smtClean="0">
              <a:latin typeface="+mn-lt"/>
            </a:endParaRPr>
          </a:p>
        </p:txBody>
      </p:sp>
      <p:sp>
        <p:nvSpPr>
          <p:cNvPr id="46" name="PIJL-RECHTS 45"/>
          <p:cNvSpPr/>
          <p:nvPr/>
        </p:nvSpPr>
        <p:spPr bwMode="auto">
          <a:xfrm>
            <a:off x="5098256" y="346472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51" name="TextBox 17"/>
          <p:cNvSpPr txBox="1"/>
          <p:nvPr/>
        </p:nvSpPr>
        <p:spPr>
          <a:xfrm>
            <a:off x="533400" y="3440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endParaRPr lang="en-US" dirty="0" smtClean="0"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205264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r &gt; 0 </a:t>
            </a:r>
            <a:r>
              <a:rPr lang="en-US" dirty="0" err="1" smtClean="0">
                <a:latin typeface="+mn-lt"/>
              </a:rPr>
              <a:t>geldt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endParaRPr lang="en-US" dirty="0" smtClean="0">
              <a:latin typeface="+mn-lt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3962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Randvoorwaarde</a:t>
            </a:r>
            <a:r>
              <a:rPr lang="en-US" dirty="0" smtClean="0">
                <a:latin typeface="+mn-lt"/>
              </a:rPr>
              <a:t>                   </a:t>
            </a:r>
            <a:r>
              <a:rPr lang="en-US" dirty="0" err="1" smtClean="0">
                <a:latin typeface="+mn-lt"/>
              </a:rPr>
              <a:t>dus</a:t>
            </a:r>
            <a:endParaRPr lang="en-US" dirty="0" smtClean="0">
              <a:latin typeface="+mn-lt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4343400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Randvoorwaarde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oorsprong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subtieler</a:t>
            </a: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          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                                 met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143000"/>
            <a:ext cx="3143250" cy="52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981200"/>
            <a:ext cx="2362200" cy="51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1" y="2542994"/>
            <a:ext cx="1143000" cy="48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hteraccolade 33"/>
          <p:cNvSpPr/>
          <p:nvPr/>
        </p:nvSpPr>
        <p:spPr bwMode="auto">
          <a:xfrm>
            <a:off x="5486400" y="2209800"/>
            <a:ext cx="228600" cy="6858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09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257424"/>
            <a:ext cx="2005012" cy="55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89" y="3104452"/>
            <a:ext cx="1676400" cy="30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99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7824" y="3470092"/>
            <a:ext cx="3352800" cy="31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0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2637" y="3393280"/>
            <a:ext cx="3281363" cy="52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0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8400" y="4038600"/>
            <a:ext cx="885825" cy="23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0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38600" y="4067176"/>
            <a:ext cx="576262" cy="21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03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1081" y="4706376"/>
            <a:ext cx="569120" cy="21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04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55032" y="4676776"/>
            <a:ext cx="1833562" cy="38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17"/>
          <p:cNvSpPr txBox="1"/>
          <p:nvPr/>
        </p:nvSpPr>
        <p:spPr>
          <a:xfrm>
            <a:off x="533400" y="5361565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Hiermee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we</a:t>
            </a:r>
          </a:p>
        </p:txBody>
      </p:sp>
      <p:grpSp>
        <p:nvGrpSpPr>
          <p:cNvPr id="56" name="Groep 55"/>
          <p:cNvGrpSpPr/>
          <p:nvPr/>
        </p:nvGrpSpPr>
        <p:grpSpPr>
          <a:xfrm>
            <a:off x="2819400" y="5257800"/>
            <a:ext cx="2590800" cy="609600"/>
            <a:chOff x="2667000" y="5257800"/>
            <a:chExt cx="2590800" cy="609600"/>
          </a:xfrm>
        </p:grpSpPr>
        <p:sp>
          <p:nvSpPr>
            <p:cNvPr id="54" name="Rounded Rectangle 27"/>
            <p:cNvSpPr/>
            <p:nvPr/>
          </p:nvSpPr>
          <p:spPr bwMode="auto">
            <a:xfrm>
              <a:off x="2667000" y="5257800"/>
              <a:ext cx="25908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41006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7480" y="5286376"/>
              <a:ext cx="2490787" cy="535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TextBox 17"/>
          <p:cNvSpPr txBox="1"/>
          <p:nvPr/>
        </p:nvSpPr>
        <p:spPr>
          <a:xfrm>
            <a:off x="533400" y="6183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pic>
        <p:nvPicPr>
          <p:cNvPr id="341007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00200" y="6124649"/>
            <a:ext cx="2057400" cy="55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4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4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4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4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3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3" grpId="0"/>
      <p:bldP spid="30" grpId="0"/>
      <p:bldP spid="45" grpId="0"/>
      <p:bldP spid="46" grpId="0" animBg="1"/>
      <p:bldP spid="51" grpId="0"/>
      <p:bldP spid="32" grpId="0"/>
      <p:bldP spid="37" grpId="0"/>
      <p:bldP spid="42" grpId="0"/>
      <p:bldP spid="34" grpId="0" animBg="1"/>
      <p:bldP spid="43" grpId="0"/>
      <p:bldP spid="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420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727796"/>
            <a:ext cx="4648200" cy="213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Diffusielengte</a:t>
            </a:r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Afstand</a:t>
            </a:r>
            <a:r>
              <a:rPr lang="en-US" dirty="0" smtClean="0">
                <a:latin typeface="+mn-lt"/>
              </a:rPr>
              <a:t> die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neutron </a:t>
            </a:r>
            <a:r>
              <a:rPr lang="en-US" dirty="0" err="1" smtClean="0">
                <a:latin typeface="+mn-lt"/>
              </a:rPr>
              <a:t>aflegt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geboorte</a:t>
            </a:r>
            <a:r>
              <a:rPr lang="en-US" dirty="0" smtClean="0">
                <a:latin typeface="+mn-lt"/>
              </a:rPr>
              <a:t> op </a:t>
            </a:r>
            <a:r>
              <a:rPr lang="en-US" i="1" dirty="0" smtClean="0">
                <a:latin typeface="+mn-lt"/>
              </a:rPr>
              <a:t>r = 0 </a:t>
            </a:r>
            <a:r>
              <a:rPr lang="en-US" dirty="0" smtClean="0">
                <a:latin typeface="+mn-lt"/>
              </a:rPr>
              <a:t>tot </a:t>
            </a:r>
            <a:r>
              <a:rPr lang="en-US" dirty="0" err="1" smtClean="0">
                <a:latin typeface="+mn-lt"/>
              </a:rPr>
              <a:t>absorptie</a:t>
            </a:r>
            <a:endParaRPr lang="en-US" dirty="0" smtClean="0">
              <a:latin typeface="+mn-lt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533400" y="18404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i="1" dirty="0" smtClean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5908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</a:t>
            </a:r>
            <a:endParaRPr lang="en-US" sz="1600" dirty="0" smtClean="0">
              <a:latin typeface="+mn-lt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533400" y="3383516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Uitrekenen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endParaRPr lang="en-US" baseline="-25000" dirty="0" smtClean="0">
              <a:latin typeface="+mn-lt"/>
            </a:endParaRPr>
          </a:p>
        </p:txBody>
      </p:sp>
      <p:sp>
        <p:nvSpPr>
          <p:cNvPr id="46" name="PIJL-RECHTS 45"/>
          <p:cNvSpPr/>
          <p:nvPr/>
        </p:nvSpPr>
        <p:spPr bwMode="auto">
          <a:xfrm>
            <a:off x="3581400" y="337184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0780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Diffusielengte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evenredig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rms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diffusieafstand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geboorte</a:t>
            </a:r>
            <a:r>
              <a:rPr lang="en-US" dirty="0" smtClean="0">
                <a:latin typeface="+mn-lt"/>
              </a:rPr>
              <a:t> tot </a:t>
            </a:r>
            <a:r>
              <a:rPr lang="en-US" dirty="0" err="1" smtClean="0">
                <a:latin typeface="+mn-lt"/>
              </a:rPr>
              <a:t>absorptie</a:t>
            </a:r>
            <a:endParaRPr lang="en-US" dirty="0" smtClean="0">
              <a:latin typeface="+mn-lt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44590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Vrije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weglengte</a:t>
            </a:r>
            <a:endParaRPr lang="en-US" dirty="0" smtClean="0">
              <a:latin typeface="+mn-lt"/>
            </a:endParaRPr>
          </a:p>
        </p:txBody>
      </p:sp>
      <p:sp>
        <p:nvSpPr>
          <p:cNvPr id="43" name="TextBox 17"/>
          <p:cNvSpPr txBox="1"/>
          <p:nvPr/>
        </p:nvSpPr>
        <p:spPr>
          <a:xfrm>
            <a:off x="533400" y="4800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Isotrope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verstrooiing</a:t>
            </a:r>
            <a:endParaRPr lang="en-US" dirty="0" smtClean="0">
              <a:latin typeface="+mn-lt"/>
            </a:endParaRPr>
          </a:p>
        </p:txBody>
      </p:sp>
      <p:pic>
        <p:nvPicPr>
          <p:cNvPr id="34100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1" y="2535086"/>
            <a:ext cx="2362200" cy="50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600200"/>
            <a:ext cx="1624012" cy="91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hteraccolade 32"/>
          <p:cNvSpPr/>
          <p:nvPr/>
        </p:nvSpPr>
        <p:spPr bwMode="auto">
          <a:xfrm>
            <a:off x="3810000" y="1828800"/>
            <a:ext cx="228600" cy="10668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0519" y="1895472"/>
            <a:ext cx="482502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8880" y="3378991"/>
            <a:ext cx="874986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ep 37"/>
          <p:cNvGrpSpPr/>
          <p:nvPr/>
        </p:nvGrpSpPr>
        <p:grpSpPr>
          <a:xfrm>
            <a:off x="4572000" y="3217072"/>
            <a:ext cx="2590800" cy="669128"/>
            <a:chOff x="4383880" y="2974184"/>
            <a:chExt cx="2590800" cy="669128"/>
          </a:xfrm>
        </p:grpSpPr>
        <p:sp>
          <p:nvSpPr>
            <p:cNvPr id="54" name="Rounded Rectangle 27"/>
            <p:cNvSpPr/>
            <p:nvPr/>
          </p:nvSpPr>
          <p:spPr bwMode="auto">
            <a:xfrm>
              <a:off x="4383880" y="2974184"/>
              <a:ext cx="2590800" cy="66912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4202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81512" y="3012280"/>
              <a:ext cx="2371725" cy="565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202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512" y="4536280"/>
            <a:ext cx="838200" cy="23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2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50345" y="4900180"/>
            <a:ext cx="1676399" cy="22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17"/>
          <p:cNvSpPr txBox="1"/>
          <p:nvPr/>
        </p:nvSpPr>
        <p:spPr>
          <a:xfrm>
            <a:off x="533400" y="51170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                 en</a:t>
            </a:r>
          </a:p>
        </p:txBody>
      </p:sp>
      <p:pic>
        <p:nvPicPr>
          <p:cNvPr id="34202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5181600"/>
            <a:ext cx="914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2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4600" y="5181600"/>
            <a:ext cx="1371600" cy="27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PIJL-RECHTS 43"/>
          <p:cNvSpPr/>
          <p:nvPr/>
        </p:nvSpPr>
        <p:spPr bwMode="auto">
          <a:xfrm>
            <a:off x="685800" y="5562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202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56388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17"/>
          <p:cNvSpPr txBox="1"/>
          <p:nvPr/>
        </p:nvSpPr>
        <p:spPr>
          <a:xfrm>
            <a:off x="533400" y="6081476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Dus</a:t>
            </a:r>
            <a:endParaRPr lang="en-US" dirty="0" smtClean="0">
              <a:latin typeface="+mn-lt"/>
            </a:endParaRPr>
          </a:p>
        </p:txBody>
      </p:sp>
      <p:grpSp>
        <p:nvGrpSpPr>
          <p:cNvPr id="52" name="Groep 51"/>
          <p:cNvGrpSpPr/>
          <p:nvPr/>
        </p:nvGrpSpPr>
        <p:grpSpPr>
          <a:xfrm>
            <a:off x="1309688" y="6053136"/>
            <a:ext cx="1981200" cy="457200"/>
            <a:chOff x="1309688" y="6053136"/>
            <a:chExt cx="1981200" cy="457200"/>
          </a:xfrm>
        </p:grpSpPr>
        <p:sp>
          <p:nvSpPr>
            <p:cNvPr id="49" name="Rounded Rectangle 27"/>
            <p:cNvSpPr/>
            <p:nvPr/>
          </p:nvSpPr>
          <p:spPr bwMode="auto">
            <a:xfrm>
              <a:off x="1309688" y="6053136"/>
              <a:ext cx="19812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42028" name="Picture 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71600" y="6105528"/>
              <a:ext cx="1824037" cy="349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Tekstvak 54"/>
          <p:cNvSpPr txBox="1"/>
          <p:nvPr/>
        </p:nvSpPr>
        <p:spPr>
          <a:xfrm>
            <a:off x="3581400" y="6488668"/>
            <a:ext cx="201677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+mn-lt"/>
              </a:rPr>
              <a:t>Voorwaarde: </a:t>
            </a:r>
            <a:r>
              <a:rPr lang="nl-NL" sz="1600" i="1" dirty="0" smtClean="0">
                <a:latin typeface="+mn-lt"/>
              </a:rPr>
              <a:t>c &gt; 0.7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3" grpId="0"/>
      <p:bldP spid="30" grpId="0"/>
      <p:bldP spid="45" grpId="0"/>
      <p:bldP spid="46" grpId="0" animBg="1"/>
      <p:bldP spid="37" grpId="0"/>
      <p:bldP spid="42" grpId="0"/>
      <p:bldP spid="43" grpId="0"/>
      <p:bldP spid="33" grpId="0" animBg="1"/>
      <p:bldP spid="41" grpId="0"/>
      <p:bldP spid="44" grpId="0" animBg="1"/>
      <p:bldP spid="47" grpId="0"/>
      <p:bldP spid="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Multiplying systems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beschouwen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uniform </a:t>
            </a:r>
            <a:r>
              <a:rPr lang="en-US" i="1" dirty="0" err="1" smtClean="0">
                <a:latin typeface="+mn-lt"/>
              </a:rPr>
              <a:t>sferische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systeem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splijtbaar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 smtClean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754868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Deel</a:t>
            </a:r>
            <a:r>
              <a:rPr lang="en-US" dirty="0" smtClean="0">
                <a:latin typeface="+mn-lt"/>
              </a:rPr>
              <a:t> door </a:t>
            </a:r>
            <a:r>
              <a:rPr lang="en-US" i="1" dirty="0" smtClean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                       en                   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in 1D</a:t>
            </a:r>
            <a:endParaRPr lang="en-US" sz="1600" dirty="0" smtClean="0">
              <a:latin typeface="+mn-lt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38100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oplossing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</a:t>
            </a:r>
            <a:r>
              <a:rPr lang="en-US" dirty="0" smtClean="0">
                <a:latin typeface="+mn-lt"/>
              </a:rPr>
              <a:t>                                     met</a:t>
            </a:r>
          </a:p>
        </p:txBody>
      </p:sp>
      <p:sp>
        <p:nvSpPr>
          <p:cNvPr id="42" name="TextBox 17"/>
          <p:cNvSpPr txBox="1"/>
          <p:nvPr/>
        </p:nvSpPr>
        <p:spPr>
          <a:xfrm>
            <a:off x="533400" y="4267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 smtClean="0">
              <a:latin typeface="+mn-lt"/>
            </a:endParaRPr>
          </a:p>
        </p:txBody>
      </p:sp>
      <p:sp>
        <p:nvSpPr>
          <p:cNvPr id="43" name="TextBox 17"/>
          <p:cNvSpPr txBox="1"/>
          <p:nvPr/>
        </p:nvSpPr>
        <p:spPr>
          <a:xfrm>
            <a:off x="533400" y="4800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</a:t>
            </a:r>
            <a:endParaRPr lang="en-US" dirty="0" smtClean="0">
              <a:latin typeface="+mn-lt"/>
            </a:endParaRPr>
          </a:p>
        </p:txBody>
      </p:sp>
      <p:sp>
        <p:nvSpPr>
          <p:cNvPr id="47" name="TextBox 17"/>
          <p:cNvSpPr txBox="1"/>
          <p:nvPr/>
        </p:nvSpPr>
        <p:spPr>
          <a:xfrm>
            <a:off x="533400" y="618149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de flux</a:t>
            </a:r>
          </a:p>
        </p:txBody>
      </p:sp>
      <p:sp>
        <p:nvSpPr>
          <p:cNvPr id="34" name="TextBox 17"/>
          <p:cNvSpPr txBox="1"/>
          <p:nvPr/>
        </p:nvSpPr>
        <p:spPr>
          <a:xfrm>
            <a:off x="533400" y="1600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Neutron </a:t>
            </a:r>
            <a:r>
              <a:rPr lang="en-US" dirty="0" err="1" smtClean="0">
                <a:latin typeface="+mn-lt"/>
              </a:rPr>
              <a:t>diffusievergelijking</a:t>
            </a:r>
            <a:endParaRPr lang="en-US" dirty="0" smtClean="0">
              <a:latin typeface="+mn-lt"/>
            </a:endParaRPr>
          </a:p>
        </p:txBody>
      </p:sp>
      <p:grpSp>
        <p:nvGrpSpPr>
          <p:cNvPr id="35" name="Groep 34"/>
          <p:cNvGrpSpPr/>
          <p:nvPr/>
        </p:nvGrpSpPr>
        <p:grpSpPr>
          <a:xfrm>
            <a:off x="914400" y="2133600"/>
            <a:ext cx="5486400" cy="457200"/>
            <a:chOff x="1040608" y="4807744"/>
            <a:chExt cx="5486400" cy="457200"/>
          </a:xfrm>
        </p:grpSpPr>
        <p:sp>
          <p:nvSpPr>
            <p:cNvPr id="36" name="Rounded Rectangle 27"/>
            <p:cNvSpPr/>
            <p:nvPr/>
          </p:nvSpPr>
          <p:spPr bwMode="auto">
            <a:xfrm>
              <a:off x="1040608" y="4807744"/>
              <a:ext cx="548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4807744"/>
              <a:ext cx="5305425" cy="40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800352"/>
            <a:ext cx="1323975" cy="3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4" y="2790824"/>
            <a:ext cx="1119187" cy="30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3200400"/>
            <a:ext cx="4014787" cy="5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4265" y="3833816"/>
            <a:ext cx="2057400" cy="3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726656"/>
            <a:ext cx="1724025" cy="57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7832" y="4205288"/>
            <a:ext cx="36195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0256" y="4702968"/>
            <a:ext cx="1328737" cy="55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hteraccolade 47"/>
          <p:cNvSpPr/>
          <p:nvPr/>
        </p:nvSpPr>
        <p:spPr bwMode="auto">
          <a:xfrm>
            <a:off x="5410200" y="4343400"/>
            <a:ext cx="228600" cy="7620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304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4467224"/>
            <a:ext cx="2814638" cy="55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17"/>
          <p:cNvSpPr txBox="1"/>
          <p:nvPr/>
        </p:nvSpPr>
        <p:spPr>
          <a:xfrm>
            <a:off x="533400" y="5229224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Probeer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weer</a:t>
            </a:r>
            <a:endParaRPr lang="en-US" dirty="0" smtClean="0">
              <a:latin typeface="+mn-lt"/>
            </a:endParaRPr>
          </a:p>
        </p:txBody>
      </p:sp>
      <p:pic>
        <p:nvPicPr>
          <p:cNvPr id="34305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43113" y="5281226"/>
            <a:ext cx="1828800" cy="29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PIJL-RECHTS 50"/>
          <p:cNvSpPr/>
          <p:nvPr/>
        </p:nvSpPr>
        <p:spPr bwMode="auto">
          <a:xfrm>
            <a:off x="4038600" y="52578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3051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6800" y="5181600"/>
            <a:ext cx="1581150" cy="46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6800" y="5660233"/>
            <a:ext cx="4267200" cy="25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24200" y="6096000"/>
            <a:ext cx="58404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34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4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7" grpId="0"/>
      <p:bldP spid="42" grpId="0"/>
      <p:bldP spid="43" grpId="0"/>
      <p:bldP spid="47" grpId="0"/>
      <p:bldP spid="34" grpId="0"/>
      <p:bldP spid="48" grpId="0" animBg="1"/>
      <p:bldP spid="50" grpId="0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Four factor formula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Vermenigvuldigingsfactor</a:t>
            </a:r>
            <a:r>
              <a:rPr lang="en-US" dirty="0" smtClean="0">
                <a:latin typeface="+mn-lt"/>
              </a:rPr>
              <a:t>      </a:t>
            </a:r>
            <a:r>
              <a:rPr lang="en-US" dirty="0" err="1" smtClean="0">
                <a:latin typeface="+mn-lt"/>
              </a:rPr>
              <a:t>kan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inzichtelijk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gemaakt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graphicFrame>
        <p:nvGraphicFramePr>
          <p:cNvPr id="280578" name="Object 2"/>
          <p:cNvGraphicFramePr>
            <a:graphicFrameLocks noChangeAspect="1"/>
          </p:cNvGraphicFramePr>
          <p:nvPr/>
        </p:nvGraphicFramePr>
        <p:xfrm>
          <a:off x="3200400" y="1238248"/>
          <a:ext cx="304800" cy="368300"/>
        </p:xfrm>
        <a:graphic>
          <a:graphicData uri="http://schemas.openxmlformats.org/presentationml/2006/ole">
            <p:oleObj spid="_x0000_s280578" name="Equation" r:id="rId4" imgW="190440" imgH="228600" progId="Equation.DSMT4">
              <p:embed/>
            </p:oleObj>
          </a:graphicData>
        </a:graphic>
      </p:graphicFrame>
      <p:sp>
        <p:nvSpPr>
          <p:cNvPr id="29" name="TextBox 17"/>
          <p:cNvSpPr txBox="1"/>
          <p:nvPr/>
        </p:nvSpPr>
        <p:spPr>
          <a:xfrm>
            <a:off x="533400" y="1773796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graphicFrame>
        <p:nvGraphicFramePr>
          <p:cNvPr id="280579" name="Object 3"/>
          <p:cNvGraphicFramePr>
            <a:graphicFrameLocks noChangeAspect="1"/>
          </p:cNvGraphicFramePr>
          <p:nvPr/>
        </p:nvGraphicFramePr>
        <p:xfrm>
          <a:off x="3267075" y="1682735"/>
          <a:ext cx="4505325" cy="603265"/>
        </p:xfrm>
        <a:graphic>
          <a:graphicData uri="http://schemas.openxmlformats.org/presentationml/2006/ole">
            <p:oleObj spid="_x0000_s280579" name="Equation" r:id="rId5" imgW="3149280" imgH="419040" progId="Equation.DSMT4">
              <p:embed/>
            </p:oleObj>
          </a:graphicData>
        </a:graphic>
      </p:graphicFrame>
      <p:sp>
        <p:nvSpPr>
          <p:cNvPr id="31" name="TextBox 17"/>
          <p:cNvSpPr txBox="1"/>
          <p:nvPr/>
        </p:nvSpPr>
        <p:spPr>
          <a:xfrm>
            <a:off x="533400" y="255246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Fast fission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3379659" y="2449514"/>
          <a:ext cx="5659565" cy="598486"/>
        </p:xfrm>
        <a:graphic>
          <a:graphicData uri="http://schemas.openxmlformats.org/presentationml/2006/ole">
            <p:oleObj spid="_x0000_s280580" name="Equation" r:id="rId6" imgW="3987720" imgH="419040" progId="Equation.DSMT4">
              <p:embed/>
            </p:oleObj>
          </a:graphicData>
        </a:graphic>
      </p:graphicFrame>
      <p:sp>
        <p:nvSpPr>
          <p:cNvPr id="33" name="TextBox 17"/>
          <p:cNvSpPr txBox="1"/>
          <p:nvPr/>
        </p:nvSpPr>
        <p:spPr>
          <a:xfrm>
            <a:off x="533400" y="3269212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Resonance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escape probability</a:t>
            </a:r>
            <a:endParaRPr lang="en-US" dirty="0">
              <a:latin typeface="+mn-lt"/>
            </a:endParaRPr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/>
        </p:nvGraphicFramePr>
        <p:xfrm>
          <a:off x="3338513" y="3287713"/>
          <a:ext cx="4724399" cy="617615"/>
        </p:xfrm>
        <a:graphic>
          <a:graphicData uri="http://schemas.openxmlformats.org/presentationml/2006/ole">
            <p:oleObj spid="_x0000_s280581" name="Equation" r:id="rId7" imgW="3225600" imgH="419040" progId="Equation.DSMT4">
              <p:embed/>
            </p:oleObj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533400" y="4034387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utilization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/>
        </p:nvGraphicFramePr>
        <p:xfrm>
          <a:off x="3305176" y="4038600"/>
          <a:ext cx="4602161" cy="631349"/>
        </p:xfrm>
        <a:graphic>
          <a:graphicData uri="http://schemas.openxmlformats.org/presentationml/2006/ole">
            <p:oleObj spid="_x0000_s280582" name="Equation" r:id="rId8" imgW="3073320" imgH="419040" progId="Equation.DSMT4">
              <p:embed/>
            </p:oleObj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499085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Reproduction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3241675" y="4887913"/>
          <a:ext cx="5597525" cy="630017"/>
        </p:xfrm>
        <a:graphic>
          <a:graphicData uri="http://schemas.openxmlformats.org/presentationml/2006/ole">
            <p:oleObj spid="_x0000_s280583" name="Equation" r:id="rId9" imgW="3746160" imgH="41904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6019564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Four factor formula</a:t>
            </a:r>
            <a:endParaRPr lang="en-US" dirty="0">
              <a:latin typeface="+mn-lt"/>
            </a:endParaRPr>
          </a:p>
        </p:txBody>
      </p:sp>
      <p:grpSp>
        <p:nvGrpSpPr>
          <p:cNvPr id="42" name="Groep 41"/>
          <p:cNvGrpSpPr/>
          <p:nvPr/>
        </p:nvGrpSpPr>
        <p:grpSpPr>
          <a:xfrm>
            <a:off x="3028952" y="6041232"/>
            <a:ext cx="1524000" cy="381000"/>
            <a:chOff x="3617120" y="6019800"/>
            <a:chExt cx="1524000" cy="381000"/>
          </a:xfrm>
        </p:grpSpPr>
        <p:sp>
          <p:nvSpPr>
            <p:cNvPr id="41" name="Rounded Rectangle 27"/>
            <p:cNvSpPr/>
            <p:nvPr/>
          </p:nvSpPr>
          <p:spPr bwMode="auto">
            <a:xfrm>
              <a:off x="3617120" y="6019800"/>
              <a:ext cx="15240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80584" name="Object 8"/>
            <p:cNvGraphicFramePr>
              <a:graphicFrameLocks noChangeAspect="1"/>
            </p:cNvGraphicFramePr>
            <p:nvPr/>
          </p:nvGraphicFramePr>
          <p:xfrm>
            <a:off x="3810000" y="6019800"/>
            <a:ext cx="1177925" cy="368300"/>
          </p:xfrm>
          <a:graphic>
            <a:graphicData uri="http://schemas.openxmlformats.org/presentationml/2006/ole">
              <p:oleObj spid="_x0000_s280584" name="Equation" r:id="rId10" imgW="736560" imgH="228600" progId="Equation.DSMT4">
                <p:embed/>
              </p:oleObj>
            </a:graphicData>
          </a:graphic>
        </p:graphicFrame>
      </p:grpSp>
      <p:pic>
        <p:nvPicPr>
          <p:cNvPr id="2805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5591174"/>
            <a:ext cx="19812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3" grpId="0"/>
      <p:bldP spid="35" grpId="0"/>
      <p:bldP spid="37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Multiplying systems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endParaRPr lang="en-US" dirty="0" smtClean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069068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</a:t>
            </a:r>
            <a:r>
              <a:rPr lang="en-US" dirty="0" err="1" smtClean="0">
                <a:latin typeface="+mn-lt"/>
              </a:rPr>
              <a:t>definitie</a:t>
            </a:r>
            <a:endParaRPr lang="en-US" sz="1600" dirty="0" smtClean="0">
              <a:latin typeface="+mn-lt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2514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Flux</a:t>
            </a:r>
          </a:p>
        </p:txBody>
      </p:sp>
      <p:sp>
        <p:nvSpPr>
          <p:cNvPr id="42" name="TextBox 17"/>
          <p:cNvSpPr txBox="1"/>
          <p:nvPr/>
        </p:nvSpPr>
        <p:spPr>
          <a:xfrm>
            <a:off x="533400" y="29718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   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ge-extrapoleerde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bolstraal</a:t>
            </a:r>
            <a:r>
              <a:rPr lang="en-US" dirty="0" smtClean="0">
                <a:latin typeface="+mn-lt"/>
              </a:rPr>
              <a:t>, met </a:t>
            </a:r>
            <a:r>
              <a:rPr lang="en-US" dirty="0" err="1" smtClean="0">
                <a:latin typeface="+mn-lt"/>
              </a:rPr>
              <a:t>conditie</a:t>
            </a:r>
            <a:endParaRPr lang="en-US" dirty="0" smtClean="0">
              <a:latin typeface="+mn-lt"/>
            </a:endParaRPr>
          </a:p>
        </p:txBody>
      </p:sp>
      <p:sp>
        <p:nvSpPr>
          <p:cNvPr id="43" name="TextBox 17"/>
          <p:cNvSpPr txBox="1"/>
          <p:nvPr/>
        </p:nvSpPr>
        <p:spPr>
          <a:xfrm>
            <a:off x="533400" y="3390904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relatie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C</a:t>
            </a:r>
            <a:r>
              <a:rPr lang="en-US" baseline="-25000" dirty="0" smtClean="0">
                <a:latin typeface="+mn-lt"/>
              </a:rPr>
              <a:t>1</a:t>
            </a:r>
          </a:p>
        </p:txBody>
      </p:sp>
      <p:sp>
        <p:nvSpPr>
          <p:cNvPr id="34" name="TextBox 17"/>
          <p:cNvSpPr txBox="1"/>
          <p:nvPr/>
        </p:nvSpPr>
        <p:spPr>
          <a:xfrm>
            <a:off x="533400" y="1600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Randvoorwaarden</a:t>
            </a:r>
            <a:r>
              <a:rPr lang="en-US" dirty="0" smtClean="0">
                <a:latin typeface="+mn-lt"/>
              </a:rPr>
              <a:t>:          </a:t>
            </a:r>
            <a:r>
              <a:rPr lang="en-US" dirty="0" err="1" smtClean="0">
                <a:latin typeface="+mn-lt"/>
              </a:rPr>
              <a:t>eindig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enkel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endParaRPr lang="en-US" dirty="0" smtClean="0">
              <a:latin typeface="+mn-lt"/>
            </a:endParaRPr>
          </a:p>
        </p:txBody>
      </p:sp>
      <p:sp>
        <p:nvSpPr>
          <p:cNvPr id="50" name="TextBox 17"/>
          <p:cNvSpPr txBox="1"/>
          <p:nvPr/>
        </p:nvSpPr>
        <p:spPr>
          <a:xfrm>
            <a:off x="533400" y="411218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Aldus</a:t>
            </a:r>
          </a:p>
        </p:txBody>
      </p:sp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128712"/>
            <a:ext cx="584046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7464" y="1709739"/>
            <a:ext cx="464634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09" y="1719264"/>
            <a:ext cx="851442" cy="21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3112" y="2140744"/>
            <a:ext cx="103471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105024"/>
            <a:ext cx="1082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1104" y="2424112"/>
            <a:ext cx="4076700" cy="5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59704" y="3000376"/>
            <a:ext cx="201324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ep 39"/>
          <p:cNvGrpSpPr/>
          <p:nvPr/>
        </p:nvGrpSpPr>
        <p:grpSpPr>
          <a:xfrm>
            <a:off x="6629400" y="2971800"/>
            <a:ext cx="838200" cy="317813"/>
            <a:chOff x="6629400" y="2971800"/>
            <a:chExt cx="838200" cy="317813"/>
          </a:xfrm>
        </p:grpSpPr>
        <p:pic>
          <p:nvPicPr>
            <p:cNvPr id="344072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29400" y="3018083"/>
              <a:ext cx="838200" cy="27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hthoek 38"/>
            <p:cNvSpPr/>
            <p:nvPr/>
          </p:nvSpPr>
          <p:spPr bwMode="auto">
            <a:xfrm>
              <a:off x="7239000" y="2971800"/>
              <a:ext cx="228600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34407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2400" y="3296248"/>
            <a:ext cx="4214812" cy="58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71600" y="3936248"/>
            <a:ext cx="4557712" cy="71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17"/>
          <p:cNvSpPr txBox="1"/>
          <p:nvPr/>
        </p:nvSpPr>
        <p:spPr>
          <a:xfrm>
            <a:off x="533400" y="48337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             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                                                      en </a:t>
            </a:r>
          </a:p>
        </p:txBody>
      </p:sp>
      <p:pic>
        <p:nvPicPr>
          <p:cNvPr id="344075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1995" y="4876800"/>
            <a:ext cx="727749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6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38400" y="4724400"/>
            <a:ext cx="310793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7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38400" y="5334000"/>
            <a:ext cx="2971800" cy="29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8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95400" y="5730017"/>
            <a:ext cx="4648200" cy="82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17"/>
          <p:cNvSpPr txBox="1"/>
          <p:nvPr/>
        </p:nvSpPr>
        <p:spPr>
          <a:xfrm>
            <a:off x="533400" y="5562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endParaRPr lang="en-US" dirty="0" smtClean="0">
              <a:latin typeface="+mn-lt"/>
            </a:endParaRPr>
          </a:p>
        </p:txBody>
      </p:sp>
      <p:pic>
        <p:nvPicPr>
          <p:cNvPr id="344079" name="Picture 1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3320" y="3995267"/>
            <a:ext cx="2404480" cy="286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kstvak 48"/>
          <p:cNvSpPr txBox="1"/>
          <p:nvPr/>
        </p:nvSpPr>
        <p:spPr>
          <a:xfrm>
            <a:off x="5225136" y="6555731"/>
            <a:ext cx="1367682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p</a:t>
            </a:r>
            <a:r>
              <a:rPr lang="nl-NL" sz="1200" dirty="0" smtClean="0">
                <a:latin typeface="+mn-lt"/>
              </a:rPr>
              <a:t> </a:t>
            </a:r>
            <a:r>
              <a:rPr lang="nl-NL" sz="1200" dirty="0" smtClean="0">
                <a:latin typeface="+mn-lt"/>
                <a:sym typeface="Symbol"/>
              </a:rPr>
              <a:t> </a:t>
            </a:r>
            <a:r>
              <a:rPr lang="nl-NL" sz="1200" dirty="0" smtClean="0">
                <a:latin typeface="+mn-lt"/>
              </a:rPr>
              <a:t>flux oneindig</a:t>
            </a:r>
          </a:p>
        </p:txBody>
      </p:sp>
      <p:sp>
        <p:nvSpPr>
          <p:cNvPr id="46" name="Rechteraccolade 45"/>
          <p:cNvSpPr/>
          <p:nvPr/>
        </p:nvSpPr>
        <p:spPr bwMode="auto">
          <a:xfrm rot="5400000">
            <a:off x="4419600" y="5953128"/>
            <a:ext cx="304800" cy="1371600"/>
          </a:xfrm>
          <a:prstGeom prst="rightBrac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4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34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4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4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7" grpId="0"/>
      <p:bldP spid="42" grpId="0"/>
      <p:bldP spid="43" grpId="0"/>
      <p:bldP spid="34" grpId="0"/>
      <p:bldP spid="50" grpId="0"/>
      <p:bldP spid="41" grpId="0"/>
      <p:bldP spid="47" grpId="0"/>
      <p:bldP spid="49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Kernreactor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Stabiel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bedrijf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vereist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multiplicatiefactor</a:t>
            </a:r>
            <a:r>
              <a:rPr lang="en-US" i="1" dirty="0" smtClean="0">
                <a:latin typeface="+mn-lt"/>
              </a:rPr>
              <a:t> f = 1: </a:t>
            </a:r>
            <a:r>
              <a:rPr lang="en-US" dirty="0" smtClean="0">
                <a:latin typeface="+mn-lt"/>
              </a:rPr>
              <a:t>per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gemiddeld</a:t>
            </a:r>
            <a:r>
              <a:rPr lang="en-US" dirty="0" smtClean="0">
                <a:latin typeface="+mn-lt"/>
              </a:rPr>
              <a:t> 1 neutron </a:t>
            </a:r>
            <a:r>
              <a:rPr lang="en-US" dirty="0" err="1" smtClean="0">
                <a:latin typeface="+mn-lt"/>
              </a:rPr>
              <a:t>weer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nieuwe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induceren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992" y="3657600"/>
            <a:ext cx="43700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7920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Subkritisch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superkritisch</a:t>
            </a:r>
            <a:r>
              <a:rPr lang="en-US" dirty="0" smtClean="0">
                <a:latin typeface="+mn-lt"/>
              </a:rPr>
              <a:t>): </a:t>
            </a:r>
            <a:r>
              <a:rPr lang="en-US" i="1" dirty="0" smtClean="0">
                <a:latin typeface="+mn-lt"/>
              </a:rPr>
              <a:t>f &lt; 1 (f &gt; 1)</a:t>
            </a:r>
            <a:endParaRPr lang="en-US" i="1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21336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Regelstaven</a:t>
            </a:r>
            <a:r>
              <a:rPr lang="en-US" dirty="0" smtClean="0">
                <a:latin typeface="+mn-lt"/>
              </a:rPr>
              <a:t> van cadmium (of boron) </a:t>
            </a:r>
            <a:r>
              <a:rPr lang="en-US" dirty="0" err="1" smtClean="0">
                <a:latin typeface="+mn-lt"/>
              </a:rPr>
              <a:t>absorberen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zorgen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de reactor </a:t>
            </a:r>
            <a:r>
              <a:rPr lang="en-US" dirty="0" err="1" smtClean="0">
                <a:latin typeface="+mn-lt"/>
              </a:rPr>
              <a:t>precies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kritisch</a:t>
            </a:r>
            <a:r>
              <a:rPr lang="en-US" dirty="0" smtClean="0">
                <a:latin typeface="+mn-lt"/>
              </a:rPr>
              <a:t> (</a:t>
            </a:r>
            <a:r>
              <a:rPr lang="en-US" i="1" dirty="0" smtClean="0">
                <a:latin typeface="+mn-lt"/>
              </a:rPr>
              <a:t>f = 1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blijft</a:t>
            </a:r>
            <a:endParaRPr lang="en-US" i="1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7826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Regeling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enkel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mogelijk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dankzij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kleine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fractie</a:t>
            </a:r>
            <a:r>
              <a:rPr lang="en-US" dirty="0" smtClean="0">
                <a:latin typeface="+mn-lt"/>
              </a:rPr>
              <a:t> (1%) </a:t>
            </a:r>
            <a:r>
              <a:rPr lang="en-US" dirty="0" err="1" smtClean="0">
                <a:latin typeface="+mn-lt"/>
              </a:rPr>
              <a:t>vertraagde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afkomstig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kernverval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levensduur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enkele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seconden</a:t>
            </a:r>
            <a:endParaRPr lang="en-US" i="1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468469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onderzoek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neutronenbron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isotopen</a:t>
            </a:r>
            <a:endParaRPr lang="en-US" i="1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4078069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energie</a:t>
            </a:r>
            <a:endParaRPr lang="en-US" i="1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4355068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Verrijkt</a:t>
            </a:r>
            <a:r>
              <a:rPr lang="en-US" dirty="0" smtClean="0">
                <a:latin typeface="+mn-lt"/>
              </a:rPr>
              <a:t> uranium van 2 – 4%</a:t>
            </a:r>
            <a:endParaRPr lang="en-US" i="1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659868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Water of </a:t>
            </a:r>
            <a:r>
              <a:rPr lang="en-US" dirty="0" err="1" smtClean="0">
                <a:latin typeface="+mn-lt"/>
              </a:rPr>
              <a:t>vloeibaar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zout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druk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Het begin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r>
              <a:rPr lang="en-US" sz="1800" b="0" dirty="0" err="1" smtClean="0"/>
              <a:t>Enrico</a:t>
            </a:r>
            <a:r>
              <a:rPr lang="en-US" sz="1800" b="0" dirty="0" smtClean="0"/>
              <a:t> Fermi</a:t>
            </a:r>
          </a:p>
          <a:p>
            <a:r>
              <a:rPr lang="en-US" sz="1800" b="0" dirty="0" smtClean="0"/>
              <a:t>Chicago, Dec. 2, 1942</a:t>
            </a:r>
          </a:p>
          <a:p>
            <a:r>
              <a:rPr lang="en-US" sz="1800" b="0" dirty="0" smtClean="0"/>
              <a:t>Criticality reached</a:t>
            </a:r>
          </a:p>
          <a:p>
            <a:endParaRPr lang="en-US" dirty="0"/>
          </a:p>
        </p:txBody>
      </p:sp>
      <p:pic>
        <p:nvPicPr>
          <p:cNvPr id="131073" name="Picture 1" descr="C:\Users\jo\Desktop\CP1Printout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4372423"/>
            <a:ext cx="4343401" cy="2485578"/>
          </a:xfrm>
          <a:prstGeom prst="rect">
            <a:avLst/>
          </a:prstGeom>
          <a:noFill/>
        </p:spPr>
      </p:pic>
      <p:pic>
        <p:nvPicPr>
          <p:cNvPr id="131074" name="Picture 2" descr="C:\Users\jo\Desktop\FermiStanding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1415750" cy="1752601"/>
          </a:xfrm>
          <a:prstGeom prst="rect">
            <a:avLst/>
          </a:prstGeom>
          <a:noFill/>
        </p:spPr>
      </p:pic>
      <p:pic>
        <p:nvPicPr>
          <p:cNvPr id="131075" name="Picture 3" descr="C:\Users\jo\Desktop\CP1Painting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676400"/>
            <a:ext cx="4343400" cy="2337807"/>
          </a:xfrm>
          <a:prstGeom prst="rect">
            <a:avLst/>
          </a:prstGeom>
          <a:noFill/>
        </p:spPr>
      </p:pic>
      <p:pic>
        <p:nvPicPr>
          <p:cNvPr id="131076" name="Picture 4" descr="C:\Users\jo\Desktop\pi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267200"/>
            <a:ext cx="3217231" cy="2333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Het begin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sz="1800" b="0" dirty="0" smtClean="0"/>
              <a:t>Manhattan project</a:t>
            </a:r>
          </a:p>
          <a:p>
            <a:r>
              <a:rPr lang="en-US" sz="1800" b="0" dirty="0" smtClean="0"/>
              <a:t>Plutonium </a:t>
            </a:r>
            <a:r>
              <a:rPr lang="en-US" sz="1800" b="0" dirty="0" err="1" smtClean="0"/>
              <a:t>productie</a:t>
            </a:r>
            <a:endParaRPr lang="en-US" sz="1800" b="0" dirty="0" smtClean="0"/>
          </a:p>
          <a:p>
            <a:r>
              <a:rPr lang="en-US" sz="1800" b="0" dirty="0" smtClean="0"/>
              <a:t>Reactor B in Hanford</a:t>
            </a:r>
          </a:p>
          <a:p>
            <a:r>
              <a:rPr lang="en-US" sz="1800" b="0" dirty="0" smtClean="0"/>
              <a:t>Trinity: the gadget</a:t>
            </a:r>
          </a:p>
          <a:p>
            <a:r>
              <a:rPr lang="en-US" sz="1800" b="0" dirty="0" smtClean="0"/>
              <a:t>Nagasaki </a:t>
            </a:r>
            <a:r>
              <a:rPr lang="en-US" sz="1800" b="0" dirty="0" err="1" smtClean="0"/>
              <a:t>bom</a:t>
            </a:r>
            <a:endParaRPr lang="en-US" sz="1800" b="0" dirty="0" smtClean="0"/>
          </a:p>
          <a:p>
            <a:endParaRPr lang="en-US" dirty="0"/>
          </a:p>
        </p:txBody>
      </p:sp>
      <p:pic>
        <p:nvPicPr>
          <p:cNvPr id="148482" name="Picture 2" descr="C:\Users\jo\Desktop\HanfordAerial2Very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343400" cy="3272028"/>
          </a:xfrm>
          <a:prstGeom prst="rect">
            <a:avLst/>
          </a:prstGeom>
          <a:noFill/>
        </p:spPr>
      </p:pic>
      <p:pic>
        <p:nvPicPr>
          <p:cNvPr id="148483" name="Picture 3" descr="C:\Users\jo\Desktop\Trinity_Gadg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00525"/>
            <a:ext cx="3383256" cy="2657475"/>
          </a:xfrm>
          <a:prstGeom prst="rect">
            <a:avLst/>
          </a:prstGeom>
          <a:noFill/>
        </p:spPr>
      </p:pic>
      <p:pic>
        <p:nvPicPr>
          <p:cNvPr id="148484" name="Picture 4" descr="C:\Users\jo\Desktop\474px-AtomicEffects-p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800600"/>
            <a:ext cx="1625346" cy="2057400"/>
          </a:xfrm>
          <a:prstGeom prst="rect">
            <a:avLst/>
          </a:prstGeom>
          <a:noFill/>
        </p:spPr>
      </p:pic>
      <p:pic>
        <p:nvPicPr>
          <p:cNvPr id="148485" name="Picture 5" descr="C:\Users\jo\Desktop\487px-AtomicEffects-p7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796063"/>
            <a:ext cx="1676400" cy="2061937"/>
          </a:xfrm>
          <a:prstGeom prst="rect">
            <a:avLst/>
          </a:prstGeom>
          <a:noFill/>
        </p:spPr>
      </p:pic>
      <p:pic>
        <p:nvPicPr>
          <p:cNvPr id="148486" name="Picture 6" descr="C:\Users\jo\Desktop\755px-Trinity_explosion_(color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8832" y="5334000"/>
            <a:ext cx="1917567" cy="152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jo\Desktop\ebr-1-arco-ida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5800"/>
            <a:ext cx="79375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EBR – 1 in Idaho (1951)</a:t>
            </a:r>
          </a:p>
        </p:txBody>
      </p:sp>
      <p:pic>
        <p:nvPicPr>
          <p:cNvPr id="987138" name="Picture 2" descr="C:\Users\jo\Desktop\ebr-1-producing-nuclear-electric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82738"/>
            <a:ext cx="22098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0" name="Picture 4" descr="C:\Users\jo\Desktop\ebr1wall_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00200"/>
            <a:ext cx="3028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1" name="Picture 5" descr="C:\Users\jo\Desktop\89125643_3ea54b9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86200"/>
            <a:ext cx="40386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2" name="Picture 6" descr="C:\Users\jo\Desktop\ebr1co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2175" y="2743200"/>
            <a:ext cx="31718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Nautilus (1954)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4238625" cy="3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8112" y="3039775"/>
            <a:ext cx="5195888" cy="38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Kernenergie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03506" name="Text Box 18"/>
          <p:cNvSpPr txBox="1">
            <a:spLocks noChangeArrowheads="1"/>
          </p:cNvSpPr>
          <p:nvPr/>
        </p:nvSpPr>
        <p:spPr bwMode="auto">
          <a:xfrm>
            <a:off x="6781800" y="4038600"/>
            <a:ext cx="1868488" cy="12001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+mn-lt"/>
              </a:rPr>
              <a:t>“It is not too much to expect that our children will enjoy in their homes [nuclear generated] electrical energy too cheap to meter.”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" y="1143000"/>
            <a:ext cx="5410200" cy="430271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defRPr/>
            </a:pPr>
            <a:r>
              <a:rPr lang="en-US" sz="2400" dirty="0" err="1" smtClean="0">
                <a:latin typeface="Arial" charset="0"/>
              </a:rPr>
              <a:t>Kernenergie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vandaag</a:t>
            </a:r>
            <a:r>
              <a:rPr lang="en-US" sz="2400" dirty="0" smtClean="0">
                <a:latin typeface="Arial" charset="0"/>
              </a:rPr>
              <a:t>:</a:t>
            </a:r>
            <a:endParaRPr lang="en-US" sz="24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err="1" smtClean="0">
                <a:latin typeface="Arial" charset="0"/>
              </a:rPr>
              <a:t>Levert</a:t>
            </a:r>
            <a:r>
              <a:rPr lang="en-US" sz="2000" dirty="0" smtClean="0">
                <a:latin typeface="Arial" charset="0"/>
              </a:rPr>
              <a:t> 16% van de </a:t>
            </a:r>
            <a:r>
              <a:rPr lang="en-US" sz="2000" dirty="0" err="1" smtClean="0">
                <a:latin typeface="Arial" charset="0"/>
              </a:rPr>
              <a:t>elektriciteit</a:t>
            </a:r>
            <a:r>
              <a:rPr lang="en-US" sz="2000" dirty="0" smtClean="0">
                <a:latin typeface="Arial" charset="0"/>
              </a:rPr>
              <a:t> in de </a:t>
            </a:r>
            <a:r>
              <a:rPr lang="en-US" sz="2000" dirty="0" err="1" smtClean="0">
                <a:latin typeface="Arial" charset="0"/>
              </a:rPr>
              <a:t>wereld</a:t>
            </a:r>
            <a:r>
              <a:rPr lang="en-US" sz="2000" dirty="0" smtClean="0">
                <a:latin typeface="Arial" charset="0"/>
              </a:rPr>
              <a:t> 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20% </a:t>
            </a:r>
            <a:r>
              <a:rPr lang="en-US" sz="2000" dirty="0">
                <a:latin typeface="Arial" charset="0"/>
              </a:rPr>
              <a:t>in </a:t>
            </a:r>
            <a:r>
              <a:rPr lang="en-US" sz="2000" dirty="0" smtClean="0">
                <a:latin typeface="Arial" charset="0"/>
              </a:rPr>
              <a:t>USA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77% in </a:t>
            </a:r>
            <a:r>
              <a:rPr lang="en-US" sz="2000" dirty="0" err="1" smtClean="0">
                <a:latin typeface="Arial" charset="0"/>
              </a:rPr>
              <a:t>Frankrijk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54% </a:t>
            </a:r>
            <a:r>
              <a:rPr lang="en-US" sz="2000" dirty="0" err="1" smtClean="0">
                <a:latin typeface="Arial" charset="0"/>
              </a:rPr>
              <a:t>Belgie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26% </a:t>
            </a:r>
            <a:r>
              <a:rPr lang="en-US" sz="2000" dirty="0" err="1" smtClean="0">
                <a:latin typeface="Arial" charset="0"/>
              </a:rPr>
              <a:t>Duitsland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46% </a:t>
            </a:r>
            <a:r>
              <a:rPr lang="en-US" sz="2000" dirty="0" err="1" smtClean="0">
                <a:latin typeface="Arial" charset="0"/>
              </a:rPr>
              <a:t>Zweden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4% Nederland</a:t>
            </a:r>
            <a:endParaRPr lang="en-US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latin typeface="Arial" charset="0"/>
              </a:rPr>
              <a:t>69% </a:t>
            </a:r>
            <a:r>
              <a:rPr lang="en-US" sz="2000" dirty="0" smtClean="0">
                <a:latin typeface="Arial" charset="0"/>
              </a:rPr>
              <a:t>van de non-carbon </a:t>
            </a:r>
            <a:r>
              <a:rPr lang="en-US" sz="2000" dirty="0" err="1" smtClean="0">
                <a:latin typeface="Arial" charset="0"/>
              </a:rPr>
              <a:t>elektriciteit</a:t>
            </a:r>
            <a:r>
              <a:rPr lang="en-US" sz="2000" dirty="0" smtClean="0">
                <a:latin typeface="Arial" charset="0"/>
              </a:rPr>
              <a:t> in USA</a:t>
            </a:r>
            <a:endParaRPr lang="en-US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err="1" smtClean="0">
                <a:latin typeface="Arial" charset="0"/>
              </a:rPr>
              <a:t>Ongeveer</a:t>
            </a:r>
            <a:r>
              <a:rPr lang="en-US" sz="2000" dirty="0" smtClean="0">
                <a:latin typeface="Arial" charset="0"/>
              </a:rPr>
              <a:t> 441reactoren in de </a:t>
            </a:r>
            <a:r>
              <a:rPr lang="en-US" sz="2000" dirty="0" err="1" smtClean="0">
                <a:latin typeface="Arial" charset="0"/>
              </a:rPr>
              <a:t>wereld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147 in EU (200+ in Europe)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104 in USA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err="1" smtClean="0">
                <a:latin typeface="Arial" charset="0"/>
              </a:rPr>
              <a:t>Geen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gebouwd</a:t>
            </a:r>
            <a:r>
              <a:rPr lang="en-US" sz="2000" dirty="0" smtClean="0">
                <a:latin typeface="Arial" charset="0"/>
              </a:rPr>
              <a:t> in USA </a:t>
            </a:r>
            <a:r>
              <a:rPr lang="en-US" sz="2000" dirty="0" err="1" smtClean="0">
                <a:latin typeface="Arial" charset="0"/>
              </a:rPr>
              <a:t>na</a:t>
            </a:r>
            <a:r>
              <a:rPr lang="en-US" sz="2000" dirty="0" smtClean="0">
                <a:latin typeface="Arial" charset="0"/>
              </a:rPr>
              <a:t> 1970s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err="1" smtClean="0">
                <a:latin typeface="Arial" charset="0"/>
              </a:rPr>
              <a:t>Kleine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budgetten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voor</a:t>
            </a:r>
            <a:r>
              <a:rPr lang="en-US" sz="2000" dirty="0" smtClean="0">
                <a:latin typeface="Arial" charset="0"/>
              </a:rPr>
              <a:t> R&amp;D</a:t>
            </a:r>
          </a:p>
          <a:p>
            <a:pPr marL="228600" indent="-228600">
              <a:lnSpc>
                <a:spcPct val="90000"/>
              </a:lnSpc>
              <a:buFontTx/>
              <a:buChar char="•"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215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0"/>
            <a:ext cx="174625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48400" y="990600"/>
            <a:ext cx="2667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>
                <a:latin typeface="+mn-lt"/>
              </a:rPr>
              <a:t>Lewis Strauss, Chairman of the U.S.</a:t>
            </a:r>
          </a:p>
          <a:p>
            <a:pPr algn="r">
              <a:defRPr/>
            </a:pPr>
            <a:r>
              <a:rPr lang="en-US" sz="1200" dirty="0">
                <a:latin typeface="+mn-lt"/>
              </a:rPr>
              <a:t>Atomic Energy Commission (1954</a:t>
            </a:r>
          </a:p>
        </p:txBody>
      </p:sp>
      <p:pic>
        <p:nvPicPr>
          <p:cNvPr id="36866" name="Picture 2" descr="\\vmware-host\Shared Folders\Desktop\753px-2008_US_electricity_generation_by_source_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105400"/>
            <a:ext cx="2199118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50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192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/>
          <p:nvPr/>
        </p:nvSpPr>
        <p:spPr>
          <a:xfrm>
            <a:off x="914400" y="5955268"/>
            <a:ext cx="627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Alle reactoren in de USA zijn gebouwd in ongeveer 25 jaar</a:t>
            </a:r>
            <a:endParaRPr lang="nl-NL" dirty="0">
              <a:latin typeface="+mn-lt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752600"/>
            <a:ext cx="2566988" cy="147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38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966"/>
            <a:ext cx="9146696" cy="6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39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82423"/>
            <a:ext cx="9143999" cy="584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Fast fission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Fast fission factor</a:t>
            </a:r>
            <a:endParaRPr lang="en-US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297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2590800" y="1128712"/>
          <a:ext cx="5659565" cy="598486"/>
        </p:xfrm>
        <a:graphic>
          <a:graphicData uri="http://schemas.openxmlformats.org/presentationml/2006/ole">
            <p:oleObj spid="_x0000_s282628" name="Equation" r:id="rId4" imgW="3987720" imgH="419040" progId="Equation.DSMT4">
              <p:embed/>
            </p:oleObj>
          </a:graphicData>
        </a:graphic>
      </p:graphicFrame>
      <p:graphicFrame>
        <p:nvGraphicFramePr>
          <p:cNvPr id="24" name="Object 20"/>
          <p:cNvGraphicFramePr>
            <a:graphicFrameLocks noChangeAspect="1"/>
          </p:cNvGraphicFramePr>
          <p:nvPr/>
        </p:nvGraphicFramePr>
        <p:xfrm>
          <a:off x="914400" y="2743200"/>
          <a:ext cx="6832600" cy="939800"/>
        </p:xfrm>
        <a:graphic>
          <a:graphicData uri="http://schemas.openxmlformats.org/presentationml/2006/ole">
            <p:oleObj spid="_x0000_s282634" name="Equation" r:id="rId5" imgW="4254480" imgH="583920" progId="Equation.DSMT4">
              <p:embed/>
            </p:oleObj>
          </a:graphicData>
        </a:graphic>
      </p:graphicFrame>
      <p:sp>
        <p:nvSpPr>
          <p:cNvPr id="25" name="Rechteraccolade 24"/>
          <p:cNvSpPr/>
          <p:nvPr/>
        </p:nvSpPr>
        <p:spPr bwMode="auto">
          <a:xfrm rot="5400000">
            <a:off x="6646068" y="2857500"/>
            <a:ext cx="228600" cy="18288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5925824" y="3974068"/>
            <a:ext cx="306577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Varieert tussen 0.02 en 0.30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572000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Afhankelijk</a:t>
            </a:r>
            <a:r>
              <a:rPr lang="en-US" dirty="0" smtClean="0">
                <a:latin typeface="+mn-lt"/>
              </a:rPr>
              <a:t> van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Moderator </a:t>
            </a:r>
            <a:r>
              <a:rPr lang="en-US" sz="1600" dirty="0" err="1" smtClean="0">
                <a:latin typeface="+mn-lt"/>
              </a:rPr>
              <a:t>materiaal</a:t>
            </a:r>
            <a:endParaRPr lang="en-US" sz="1600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Verrijkingsgraad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25" grpId="0" animBg="1"/>
      <p:bldP spid="28" grpId="0" animBg="1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40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Kernenergie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en Nederland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547633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5144" y="1476375"/>
            <a:ext cx="7178856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Beschikbaarheid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uranium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688578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7817" y="1371600"/>
            <a:ext cx="352618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Kernsplijting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Opslag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radioactief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discussie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1" y="0"/>
            <a:ext cx="1905000" cy="206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Ongelukken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grote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gevolgen</a:t>
            </a:r>
            <a:r>
              <a:rPr lang="en-US" dirty="0" smtClean="0">
                <a:latin typeface="+mn-lt"/>
              </a:rPr>
              <a:t> (Chernobyl, Fukushima)</a:t>
            </a:r>
            <a:endParaRPr lang="en-US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Decommissioning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beschouwd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Snelle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broedreactoren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genereren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hun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eigen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brandstof</a:t>
            </a:r>
            <a:r>
              <a:rPr lang="en-US" dirty="0" smtClean="0">
                <a:latin typeface="+mn-lt"/>
              </a:rPr>
              <a:t> (plutonium)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49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Proliferatie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diefstal</a:t>
            </a:r>
            <a:r>
              <a:rPr lang="en-US" dirty="0" smtClean="0">
                <a:latin typeface="+mn-lt"/>
              </a:rPr>
              <a:t> van plutonium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voorkomen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119" y="3352800"/>
            <a:ext cx="1569081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694" y="4419600"/>
            <a:ext cx="246230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2982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Manhattan project in WOII</a:t>
            </a:r>
            <a:endParaRPr lang="en-US" dirty="0">
              <a:latin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287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Uranium en plutonium </a:t>
            </a:r>
            <a:r>
              <a:rPr lang="en-US" dirty="0" err="1" smtClean="0">
                <a:latin typeface="+mn-lt"/>
              </a:rPr>
              <a:t>bommen</a:t>
            </a:r>
            <a:r>
              <a:rPr lang="en-US" dirty="0" smtClean="0">
                <a:latin typeface="+mn-lt"/>
              </a:rPr>
              <a:t> (1945)</a:t>
            </a:r>
            <a:endParaRPr lang="en-US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3592512"/>
            <a:ext cx="426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Nuclear weapons test ban treaty (1963) </a:t>
            </a:r>
            <a:r>
              <a:rPr lang="en-US" dirty="0" err="1" smtClean="0">
                <a:latin typeface="+mn-lt"/>
              </a:rPr>
              <a:t>verbiedt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testen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kernwapens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atmosfeer</a:t>
            </a:r>
            <a:r>
              <a:rPr lang="en-US" dirty="0" smtClean="0">
                <a:latin typeface="+mn-lt"/>
              </a:rPr>
              <a:t> (fall-out is </a:t>
            </a:r>
            <a:r>
              <a:rPr lang="en-US" dirty="0" err="1" smtClean="0">
                <a:latin typeface="+mn-lt"/>
              </a:rPr>
              <a:t>gevaarlijk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verband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consumptie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6477000" y="3276600"/>
            <a:ext cx="182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Oppenheimer &amp; Groves</a:t>
            </a:r>
            <a:endParaRPr lang="en-US" dirty="0">
              <a:latin typeface="+mn-lt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7848600" y="4114800"/>
            <a:ext cx="129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Nagasaki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Kernfusie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komt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vrij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fusie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kernen</a:t>
            </a:r>
            <a:endParaRPr lang="en-US" dirty="0">
              <a:latin typeface="+mn-lt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Proton – proton </a:t>
            </a:r>
            <a:r>
              <a:rPr lang="en-US" dirty="0" err="1" smtClean="0">
                <a:latin typeface="+mn-lt"/>
              </a:rPr>
              <a:t>cyclus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Zon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26.7 </a:t>
            </a:r>
            <a:r>
              <a:rPr lang="en-US" dirty="0" err="1" smtClean="0">
                <a:latin typeface="+mn-lt"/>
              </a:rPr>
              <a:t>MeV</a:t>
            </a:r>
            <a:endParaRPr lang="en-US" dirty="0">
              <a:latin typeface="+mn-lt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81200"/>
            <a:ext cx="367889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IJL-RECHTS 9"/>
          <p:cNvSpPr/>
          <p:nvPr/>
        </p:nvSpPr>
        <p:spPr bwMode="auto">
          <a:xfrm>
            <a:off x="4800600" y="22098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245362"/>
            <a:ext cx="3429000" cy="29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CNO </a:t>
            </a:r>
            <a:r>
              <a:rPr lang="en-US" dirty="0" err="1" smtClean="0">
                <a:latin typeface="+mn-lt"/>
              </a:rPr>
              <a:t>cyclus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hete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sterren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352801"/>
            <a:ext cx="1905000" cy="14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Resonance escape probability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33576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snelle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die downward </a:t>
            </a:r>
            <a:r>
              <a:rPr lang="en-US" dirty="0" err="1" smtClean="0">
                <a:latin typeface="+mn-lt"/>
              </a:rPr>
              <a:t>scatteren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geabsorbeerd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In I-range door </a:t>
            </a:r>
            <a:r>
              <a:rPr lang="en-US" sz="1600" dirty="0" err="1" smtClean="0">
                <a:latin typeface="+mn-lt"/>
              </a:rPr>
              <a:t>resonante</a:t>
            </a:r>
            <a:r>
              <a:rPr lang="en-US" sz="1600" dirty="0" smtClean="0">
                <a:latin typeface="+mn-lt"/>
              </a:rPr>
              <a:t> capture door fuel</a:t>
            </a:r>
          </a:p>
          <a:p>
            <a:pPr lvl="1">
              <a:defRPr/>
            </a:pPr>
            <a:r>
              <a:rPr lang="en-US" sz="1600" dirty="0" smtClean="0">
                <a:latin typeface="+mn-lt"/>
              </a:rPr>
              <a:t>In T-range door fuel en moderator</a:t>
            </a:r>
            <a:endParaRPr lang="en-US" sz="1600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endParaRPr lang="en-US" dirty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423838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Schrijf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sz="1600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15728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graphicFrame>
        <p:nvGraphicFramePr>
          <p:cNvPr id="12" name="Object 20"/>
          <p:cNvGraphicFramePr>
            <a:graphicFrameLocks noChangeAspect="1"/>
          </p:cNvGraphicFramePr>
          <p:nvPr/>
        </p:nvGraphicFramePr>
        <p:xfrm>
          <a:off x="1785938" y="2876541"/>
          <a:ext cx="6935787" cy="981075"/>
        </p:xfrm>
        <a:graphic>
          <a:graphicData uri="http://schemas.openxmlformats.org/presentationml/2006/ole">
            <p:oleObj spid="_x0000_s283652" name="Equation" r:id="rId4" imgW="4317840" imgH="609480" progId="Equation.DSMT4">
              <p:embed/>
            </p:oleObj>
          </a:graphicData>
        </a:graphic>
      </p:graphicFrame>
      <p:graphicFrame>
        <p:nvGraphicFramePr>
          <p:cNvPr id="283653" name="Object 5"/>
          <p:cNvGraphicFramePr>
            <a:graphicFrameLocks noChangeAspect="1"/>
          </p:cNvGraphicFramePr>
          <p:nvPr/>
        </p:nvGraphicFramePr>
        <p:xfrm>
          <a:off x="2286000" y="1095376"/>
          <a:ext cx="4724400" cy="617537"/>
        </p:xfrm>
        <a:graphic>
          <a:graphicData uri="http://schemas.openxmlformats.org/presentationml/2006/ole">
            <p:oleObj spid="_x0000_s283653" name="Equation" r:id="rId5" imgW="3225600" imgH="419040" progId="Equation.DSMT4">
              <p:embed/>
            </p:oleObj>
          </a:graphicData>
        </a:graphic>
      </p:graphicFrame>
      <p:graphicFrame>
        <p:nvGraphicFramePr>
          <p:cNvPr id="283654" name="Object 6"/>
          <p:cNvGraphicFramePr>
            <a:graphicFrameLocks noChangeAspect="1"/>
          </p:cNvGraphicFramePr>
          <p:nvPr/>
        </p:nvGraphicFramePr>
        <p:xfrm>
          <a:off x="1828800" y="3971925"/>
          <a:ext cx="7221538" cy="981075"/>
        </p:xfrm>
        <a:graphic>
          <a:graphicData uri="http://schemas.openxmlformats.org/presentationml/2006/ole">
            <p:oleObj spid="_x0000_s283654" name="Equation" r:id="rId6" imgW="4495680" imgH="609480" progId="Equation.DSMT4">
              <p:embed/>
            </p:oleObj>
          </a:graphicData>
        </a:graphic>
      </p:graphicFrame>
      <p:sp>
        <p:nvSpPr>
          <p:cNvPr id="16" name="Afgeronde rechthoek 15"/>
          <p:cNvSpPr/>
          <p:nvPr/>
        </p:nvSpPr>
        <p:spPr bwMode="auto">
          <a:xfrm>
            <a:off x="2514600" y="4467224"/>
            <a:ext cx="6553200" cy="4572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116427" y="4974432"/>
            <a:ext cx="5951373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= Totale absorptie </a:t>
            </a:r>
            <a:r>
              <a:rPr lang="nl-NL" i="1" dirty="0" smtClean="0">
                <a:latin typeface="+mn-lt"/>
              </a:rPr>
              <a:t>= </a:t>
            </a:r>
            <a:r>
              <a:rPr lang="nl-NL" i="1" dirty="0" err="1" smtClean="0">
                <a:latin typeface="+mn-lt"/>
              </a:rPr>
              <a:t>Vq</a:t>
            </a:r>
            <a:r>
              <a:rPr lang="nl-NL" i="1" dirty="0" smtClean="0">
                <a:latin typeface="+mn-lt"/>
              </a:rPr>
              <a:t> </a:t>
            </a:r>
            <a:r>
              <a:rPr lang="nl-NL" dirty="0" smtClean="0">
                <a:latin typeface="+mn-lt"/>
              </a:rPr>
              <a:t>met </a:t>
            </a:r>
            <a:r>
              <a:rPr lang="nl-NL" i="1" dirty="0" smtClean="0">
                <a:latin typeface="+mn-lt"/>
              </a:rPr>
              <a:t>q</a:t>
            </a:r>
            <a:r>
              <a:rPr lang="nl-NL" dirty="0" smtClean="0">
                <a:latin typeface="+mn-lt"/>
              </a:rPr>
              <a:t> de </a:t>
            </a:r>
            <a:r>
              <a:rPr lang="nl-NL" dirty="0" err="1" smtClean="0">
                <a:latin typeface="+mn-lt"/>
              </a:rPr>
              <a:t>slowing</a:t>
            </a:r>
            <a:r>
              <a:rPr lang="nl-NL" dirty="0" smtClean="0">
                <a:latin typeface="+mn-lt"/>
              </a:rPr>
              <a:t> down dichtheid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4218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Twee volume model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5" name="Object 7"/>
          <p:cNvGraphicFramePr>
            <a:graphicFrameLocks noChangeAspect="1"/>
          </p:cNvGraphicFramePr>
          <p:nvPr/>
        </p:nvGraphicFramePr>
        <p:xfrm>
          <a:off x="2743200" y="5257800"/>
          <a:ext cx="3122612" cy="674688"/>
        </p:xfrm>
        <a:graphic>
          <a:graphicData uri="http://schemas.openxmlformats.org/presentationml/2006/ole">
            <p:oleObj spid="_x0000_s283655" name="Equation" r:id="rId7" imgW="1942920" imgH="419040" progId="Equation.DSMT4">
              <p:embed/>
            </p:oleObj>
          </a:graphicData>
        </a:graphic>
      </p:graphicFrame>
      <p:sp>
        <p:nvSpPr>
          <p:cNvPr id="21" name="Tekstvak 20"/>
          <p:cNvSpPr txBox="1"/>
          <p:nvPr/>
        </p:nvSpPr>
        <p:spPr>
          <a:xfrm>
            <a:off x="5943600" y="5421868"/>
            <a:ext cx="3211200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Verwaarloos </a:t>
            </a:r>
            <a:r>
              <a:rPr lang="nl-NL" dirty="0" err="1" smtClean="0">
                <a:latin typeface="+mn-lt"/>
              </a:rPr>
              <a:t>slowdown</a:t>
            </a:r>
            <a:r>
              <a:rPr lang="nl-NL" dirty="0" smtClean="0">
                <a:latin typeface="+mn-lt"/>
              </a:rPr>
              <a:t> in </a:t>
            </a:r>
            <a:r>
              <a:rPr lang="nl-NL" dirty="0" err="1" smtClean="0">
                <a:latin typeface="+mn-lt"/>
              </a:rPr>
              <a:t>fuel</a:t>
            </a:r>
            <a:endParaRPr lang="nl-NL" dirty="0" smtClean="0">
              <a:latin typeface="+mn-lt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6107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6" name="Object 8"/>
          <p:cNvGraphicFramePr>
            <a:graphicFrameLocks noChangeAspect="1"/>
          </p:cNvGraphicFramePr>
          <p:nvPr/>
        </p:nvGraphicFramePr>
        <p:xfrm>
          <a:off x="1719262" y="5927724"/>
          <a:ext cx="3081338" cy="735012"/>
        </p:xfrm>
        <a:graphic>
          <a:graphicData uri="http://schemas.openxmlformats.org/presentationml/2006/ole">
            <p:oleObj spid="_x0000_s283656" name="Equation" r:id="rId8" imgW="1917360" imgH="457200" progId="Equation.DSMT4">
              <p:embed/>
            </p:oleObj>
          </a:graphicData>
        </a:graphic>
      </p:graphicFrame>
      <p:sp>
        <p:nvSpPr>
          <p:cNvPr id="31" name="Tekstvak 30"/>
          <p:cNvSpPr txBox="1"/>
          <p:nvPr/>
        </p:nvSpPr>
        <p:spPr>
          <a:xfrm>
            <a:off x="5026824" y="6100524"/>
            <a:ext cx="365997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+mn-lt"/>
              </a:rPr>
              <a:t>Capture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fertile</a:t>
            </a:r>
            <a:r>
              <a:rPr lang="nl-NL" dirty="0" smtClean="0">
                <a:latin typeface="+mn-lt"/>
              </a:rPr>
              <a:t> materiaal dominant</a:t>
            </a:r>
          </a:p>
        </p:txBody>
      </p:sp>
      <p:graphicFrame>
        <p:nvGraphicFramePr>
          <p:cNvPr id="283657" name="Object 9"/>
          <p:cNvGraphicFramePr>
            <a:graphicFrameLocks noChangeAspect="1"/>
          </p:cNvGraphicFramePr>
          <p:nvPr/>
        </p:nvGraphicFramePr>
        <p:xfrm>
          <a:off x="6934200" y="6400800"/>
          <a:ext cx="1693862" cy="388937"/>
        </p:xfrm>
        <a:graphic>
          <a:graphicData uri="http://schemas.openxmlformats.org/presentationml/2006/ole">
            <p:oleObj spid="_x0000_s283657" name="Equation" r:id="rId9" imgW="105408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11" grpId="0"/>
      <p:bldP spid="16" grpId="0" animBg="1"/>
      <p:bldP spid="17" grpId="0" animBg="1"/>
      <p:bldP spid="18" grpId="0"/>
      <p:bldP spid="21" grpId="0" animBg="1"/>
      <p:bldP spid="22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846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3153" y="2667000"/>
            <a:ext cx="237641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Resonance escape probability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33576"/>
            <a:ext cx="7924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I-range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moderatoren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zuivere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verstrooiiers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Er</a:t>
            </a:r>
            <a:r>
              <a:rPr lang="en-US" sz="1600" dirty="0" smtClean="0">
                <a:latin typeface="+mn-lt"/>
              </a:rPr>
              <a:t> is </a:t>
            </a:r>
            <a:r>
              <a:rPr lang="en-US" sz="1600" dirty="0" err="1" smtClean="0">
                <a:latin typeface="+mn-lt"/>
              </a:rPr>
              <a:t>dan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een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relatie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tussen</a:t>
            </a:r>
            <a:r>
              <a:rPr lang="en-US" sz="1600" dirty="0" smtClean="0">
                <a:latin typeface="+mn-lt"/>
              </a:rPr>
              <a:t> flux en slowing down density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Als</a:t>
            </a:r>
            <a:r>
              <a:rPr lang="en-US" sz="1600" dirty="0" smtClean="0">
                <a:latin typeface="+mn-lt"/>
              </a:rPr>
              <a:t>                             , </a:t>
            </a:r>
            <a:r>
              <a:rPr lang="en-US" sz="1600" dirty="0" err="1" smtClean="0">
                <a:latin typeface="+mn-lt"/>
              </a:rPr>
              <a:t>dan</a:t>
            </a:r>
            <a:r>
              <a:rPr lang="en-US" sz="1600" dirty="0" smtClean="0">
                <a:latin typeface="+mn-lt"/>
              </a:rPr>
              <a:t> is de flux </a:t>
            </a:r>
            <a:r>
              <a:rPr lang="en-US" sz="1600" i="1" dirty="0" smtClean="0">
                <a:latin typeface="+mn-lt"/>
              </a:rPr>
              <a:t>1/E</a:t>
            </a:r>
            <a:r>
              <a:rPr lang="en-US" sz="1600" dirty="0" smtClean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hadden</a:t>
            </a:r>
            <a:endParaRPr lang="en-US" dirty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39624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Herschrijf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endParaRPr lang="en-US" sz="1600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8956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45720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1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resonantie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5" name="Object 7"/>
          <p:cNvGraphicFramePr>
            <a:graphicFrameLocks noChangeAspect="1"/>
          </p:cNvGraphicFramePr>
          <p:nvPr/>
        </p:nvGraphicFramePr>
        <p:xfrm>
          <a:off x="1447801" y="2466555"/>
          <a:ext cx="1600200" cy="338557"/>
        </p:xfrm>
        <a:graphic>
          <a:graphicData uri="http://schemas.openxmlformats.org/presentationml/2006/ole">
            <p:oleObj spid="_x0000_s284677" name="Equation" r:id="rId5" imgW="1143000" imgH="24120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5754915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 </a:t>
            </a:r>
            <a:r>
              <a:rPr lang="en-US" dirty="0" err="1" smtClean="0">
                <a:latin typeface="+mn-lt"/>
              </a:rPr>
              <a:t>geldt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3656" name="Object 8"/>
          <p:cNvGraphicFramePr>
            <a:graphicFrameLocks noChangeAspect="1"/>
          </p:cNvGraphicFramePr>
          <p:nvPr/>
        </p:nvGraphicFramePr>
        <p:xfrm>
          <a:off x="1828800" y="1043780"/>
          <a:ext cx="3081338" cy="735012"/>
        </p:xfrm>
        <a:graphic>
          <a:graphicData uri="http://schemas.openxmlformats.org/presentationml/2006/ole">
            <p:oleObj spid="_x0000_s284678" name="Equation" r:id="rId6" imgW="1917360" imgH="457200" progId="Equation.DSMT4">
              <p:embed/>
            </p:oleObj>
          </a:graphicData>
        </a:graphic>
      </p:graphicFrame>
      <p:sp>
        <p:nvSpPr>
          <p:cNvPr id="31" name="Tekstvak 30"/>
          <p:cNvSpPr txBox="1"/>
          <p:nvPr/>
        </p:nvSpPr>
        <p:spPr>
          <a:xfrm>
            <a:off x="609600" y="6412468"/>
            <a:ext cx="41910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+mn-lt"/>
              </a:rPr>
              <a:t>Self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shielding</a:t>
            </a:r>
            <a:r>
              <a:rPr lang="nl-NL" dirty="0" smtClean="0">
                <a:latin typeface="+mn-lt"/>
              </a:rPr>
              <a:t> </a:t>
            </a:r>
            <a:r>
              <a:rPr lang="nl-NL" dirty="0" err="1" smtClean="0">
                <a:latin typeface="+mn-lt"/>
              </a:rPr>
              <a:t>depresses</a:t>
            </a:r>
            <a:endParaRPr lang="nl-NL" dirty="0" smtClean="0">
              <a:latin typeface="+mn-lt"/>
            </a:endParaRPr>
          </a:p>
        </p:txBody>
      </p:sp>
      <p:graphicFrame>
        <p:nvGraphicFramePr>
          <p:cNvPr id="283657" name="Object 9"/>
          <p:cNvGraphicFramePr>
            <a:graphicFrameLocks noChangeAspect="1"/>
          </p:cNvGraphicFramePr>
          <p:nvPr/>
        </p:nvGraphicFramePr>
        <p:xfrm>
          <a:off x="1473200" y="2887663"/>
          <a:ext cx="1879600" cy="390525"/>
        </p:xfrm>
        <a:graphic>
          <a:graphicData uri="http://schemas.openxmlformats.org/presentationml/2006/ole">
            <p:oleObj spid="_x0000_s284679" name="Equation" r:id="rId7" imgW="1168200" imgH="241200" progId="Equation.DSMT4">
              <p:embed/>
            </p:oleObj>
          </a:graphicData>
        </a:graphic>
      </p:graphicFrame>
      <p:sp>
        <p:nvSpPr>
          <p:cNvPr id="20" name="TextBox 17"/>
          <p:cNvSpPr txBox="1"/>
          <p:nvPr/>
        </p:nvSpPr>
        <p:spPr>
          <a:xfrm>
            <a:off x="533400" y="32882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endParaRPr lang="en-US" dirty="0">
              <a:latin typeface="+mn-lt"/>
            </a:endParaRPr>
          </a:p>
        </p:txBody>
      </p:sp>
      <p:graphicFrame>
        <p:nvGraphicFramePr>
          <p:cNvPr id="284680" name="Object 8"/>
          <p:cNvGraphicFramePr>
            <a:graphicFrameLocks noChangeAspect="1"/>
          </p:cNvGraphicFramePr>
          <p:nvPr/>
        </p:nvGraphicFramePr>
        <p:xfrm>
          <a:off x="2019300" y="3124200"/>
          <a:ext cx="4305300" cy="735013"/>
        </p:xfrm>
        <a:graphic>
          <a:graphicData uri="http://schemas.openxmlformats.org/presentationml/2006/ole">
            <p:oleObj spid="_x0000_s284680" name="Equation" r:id="rId8" imgW="2679480" imgH="457200" progId="Equation.DSMT4">
              <p:embed/>
            </p:oleObj>
          </a:graphicData>
        </a:graphic>
      </p:graphicFrame>
      <p:graphicFrame>
        <p:nvGraphicFramePr>
          <p:cNvPr id="284681" name="Object 9"/>
          <p:cNvGraphicFramePr>
            <a:graphicFrameLocks noChangeAspect="1"/>
          </p:cNvGraphicFramePr>
          <p:nvPr/>
        </p:nvGraphicFramePr>
        <p:xfrm>
          <a:off x="2133600" y="3779838"/>
          <a:ext cx="4591050" cy="755650"/>
        </p:xfrm>
        <a:graphic>
          <a:graphicData uri="http://schemas.openxmlformats.org/presentationml/2006/ole">
            <p:oleObj spid="_x0000_s284681" name="Equation" r:id="rId9" imgW="2857320" imgH="469800" progId="Equation.DSMT4">
              <p:embed/>
            </p:oleObj>
          </a:graphicData>
        </a:graphic>
      </p:graphicFrame>
      <p:pic>
        <p:nvPicPr>
          <p:cNvPr id="2846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1066799"/>
            <a:ext cx="4807819" cy="162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ep 34"/>
          <p:cNvGrpSpPr/>
          <p:nvPr/>
        </p:nvGrpSpPr>
        <p:grpSpPr>
          <a:xfrm>
            <a:off x="6248400" y="4724400"/>
            <a:ext cx="2514600" cy="838200"/>
            <a:chOff x="5947230" y="4953000"/>
            <a:chExt cx="2514600" cy="838200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5947230" y="4953000"/>
              <a:ext cx="2514600" cy="838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84684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19800" y="5029200"/>
              <a:ext cx="2362200" cy="69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84685" name="Object 13"/>
          <p:cNvGraphicFramePr>
            <a:graphicFrameLocks noChangeAspect="1"/>
          </p:cNvGraphicFramePr>
          <p:nvPr/>
        </p:nvGraphicFramePr>
        <p:xfrm>
          <a:off x="2778125" y="4383088"/>
          <a:ext cx="2346325" cy="774700"/>
        </p:xfrm>
        <a:graphic>
          <a:graphicData uri="http://schemas.openxmlformats.org/presentationml/2006/ole">
            <p:oleObj spid="_x0000_s284685" name="Equation" r:id="rId12" imgW="1460160" imgH="48240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51170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resonanties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284686" name="Object 14"/>
          <p:cNvGraphicFramePr>
            <a:graphicFrameLocks noChangeAspect="1"/>
          </p:cNvGraphicFramePr>
          <p:nvPr/>
        </p:nvGraphicFramePr>
        <p:xfrm>
          <a:off x="2819400" y="5119688"/>
          <a:ext cx="2570163" cy="366712"/>
        </p:xfrm>
        <a:graphic>
          <a:graphicData uri="http://schemas.openxmlformats.org/presentationml/2006/ole">
            <p:oleObj spid="_x0000_s284686" name="Equation" r:id="rId13" imgW="1600200" imgH="228600" progId="Equation.DSMT4">
              <p:embed/>
            </p:oleObj>
          </a:graphicData>
        </a:graphic>
      </p:graphicFrame>
      <p:graphicFrame>
        <p:nvGraphicFramePr>
          <p:cNvPr id="284687" name="Object 15"/>
          <p:cNvGraphicFramePr>
            <a:graphicFrameLocks noChangeAspect="1"/>
          </p:cNvGraphicFramePr>
          <p:nvPr/>
        </p:nvGraphicFramePr>
        <p:xfrm>
          <a:off x="1828800" y="5562600"/>
          <a:ext cx="3733800" cy="774700"/>
        </p:xfrm>
        <a:graphic>
          <a:graphicData uri="http://schemas.openxmlformats.org/presentationml/2006/ole">
            <p:oleObj spid="_x0000_s284687" name="Equation" r:id="rId14" imgW="2323800" imgH="482400" progId="Equation.DSMT4">
              <p:embed/>
            </p:oleObj>
          </a:graphicData>
        </a:graphic>
      </p:graphicFrame>
      <p:graphicFrame>
        <p:nvGraphicFramePr>
          <p:cNvPr id="284688" name="Object 16"/>
          <p:cNvGraphicFramePr>
            <a:graphicFrameLocks noChangeAspect="1"/>
          </p:cNvGraphicFramePr>
          <p:nvPr/>
        </p:nvGraphicFramePr>
        <p:xfrm>
          <a:off x="3273425" y="6437085"/>
          <a:ext cx="1450975" cy="390525"/>
        </p:xfrm>
        <a:graphic>
          <a:graphicData uri="http://schemas.openxmlformats.org/presentationml/2006/ole">
            <p:oleObj spid="_x0000_s284688" name="Equation" r:id="rId15" imgW="901440" imgH="241200" progId="Equation.DSMT4">
              <p:embed/>
            </p:oleObj>
          </a:graphicData>
        </a:graphic>
      </p:graphicFrame>
      <p:sp>
        <p:nvSpPr>
          <p:cNvPr id="36" name="Tekstvak 35"/>
          <p:cNvSpPr txBox="1"/>
          <p:nvPr/>
        </p:nvSpPr>
        <p:spPr>
          <a:xfrm>
            <a:off x="6629400" y="5738336"/>
            <a:ext cx="2438400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+mn-lt"/>
              </a:rPr>
              <a:t>Fuel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dirty="0" err="1" smtClean="0">
                <a:latin typeface="+mn-lt"/>
              </a:rPr>
              <a:t>rods</a:t>
            </a:r>
            <a:r>
              <a:rPr lang="nl-NL" sz="1400" dirty="0" smtClean="0">
                <a:latin typeface="+mn-lt"/>
              </a:rPr>
              <a:t> </a:t>
            </a:r>
            <a:r>
              <a:rPr lang="nl-NL" sz="1400" i="1" dirty="0" smtClean="0">
                <a:latin typeface="+mn-lt"/>
              </a:rPr>
              <a:t>0.2 &lt; D &lt; 3.5 </a:t>
            </a:r>
            <a:r>
              <a:rPr lang="nl-NL" sz="1400" dirty="0" smtClean="0">
                <a:latin typeface="+mn-lt"/>
              </a:rPr>
              <a:t>cm</a:t>
            </a:r>
          </a:p>
          <a:p>
            <a:r>
              <a:rPr lang="nl-NL" sz="1400" dirty="0" smtClean="0">
                <a:latin typeface="+mn-lt"/>
              </a:rPr>
              <a:t>Integraal </a:t>
            </a:r>
            <a:r>
              <a:rPr lang="nl-NL" sz="1400" i="1" dirty="0" smtClean="0">
                <a:latin typeface="+mn-lt"/>
              </a:rPr>
              <a:t>I</a:t>
            </a:r>
            <a:r>
              <a:rPr lang="nl-NL" sz="1400" dirty="0" smtClean="0">
                <a:latin typeface="+mn-lt"/>
              </a:rPr>
              <a:t> (absorptie) neemt af als </a:t>
            </a:r>
            <a:r>
              <a:rPr lang="nl-NL" sz="1400" i="1" dirty="0" smtClean="0">
                <a:latin typeface="+mn-lt"/>
              </a:rPr>
              <a:t>D</a:t>
            </a:r>
            <a:r>
              <a:rPr lang="nl-NL" sz="1400" dirty="0" smtClean="0">
                <a:latin typeface="+mn-lt"/>
              </a:rPr>
              <a:t> toeneemt!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8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8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84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84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4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84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8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11" grpId="0"/>
      <p:bldP spid="18" grpId="0"/>
      <p:bldP spid="22" grpId="0"/>
      <p:bldP spid="31" grpId="0" animBg="1"/>
      <p:bldP spid="20" grpId="0"/>
      <p:bldP spid="28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Thermal utilization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54931" y="2924176"/>
            <a:ext cx="3507692" cy="307777"/>
          </a:xfrm>
          <a:prstGeom prst="rect">
            <a:avLst/>
          </a:prstGeom>
          <a:solidFill>
            <a:srgbClr val="FEFCA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err="1" smtClean="0">
                <a:latin typeface="Arial" charset="0"/>
              </a:rPr>
              <a:t>ruimtelijk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gemiddelde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thermische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 smtClean="0">
                <a:latin typeface="Arial" charset="0"/>
              </a:rPr>
              <a:t>fluxen</a:t>
            </a:r>
            <a:r>
              <a:rPr lang="en-US" sz="1400" dirty="0" smtClean="0">
                <a:latin typeface="Arial" charset="0"/>
              </a:rPr>
              <a:t>)</a:t>
            </a:r>
            <a:endParaRPr lang="en-US" sz="1400" dirty="0">
              <a:latin typeface="Arial" charset="0"/>
            </a:endParaRPr>
          </a:p>
        </p:txBody>
      </p:sp>
      <p:graphicFrame>
        <p:nvGraphicFramePr>
          <p:cNvPr id="285698" name="Object 2"/>
          <p:cNvGraphicFramePr>
            <a:graphicFrameLocks noChangeAspect="1"/>
          </p:cNvGraphicFramePr>
          <p:nvPr/>
        </p:nvGraphicFramePr>
        <p:xfrm>
          <a:off x="3322637" y="1121568"/>
          <a:ext cx="4602163" cy="631825"/>
        </p:xfrm>
        <a:graphic>
          <a:graphicData uri="http://schemas.openxmlformats.org/presentationml/2006/ole">
            <p:oleObj spid="_x0000_s285698" name="Equation" r:id="rId4" imgW="3073320" imgH="419040" progId="Equation.DSMT4">
              <p:embed/>
            </p:oleObj>
          </a:graphicData>
        </a:graphic>
      </p:graphicFrame>
      <p:sp>
        <p:nvSpPr>
          <p:cNvPr id="1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 utilization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5699" name="Object 3"/>
          <p:cNvGraphicFramePr>
            <a:graphicFrameLocks noChangeAspect="1"/>
          </p:cNvGraphicFramePr>
          <p:nvPr/>
        </p:nvGraphicFramePr>
        <p:xfrm>
          <a:off x="3657600" y="1905000"/>
          <a:ext cx="4752975" cy="939800"/>
        </p:xfrm>
        <a:graphic>
          <a:graphicData uri="http://schemas.openxmlformats.org/presentationml/2006/ole">
            <p:oleObj spid="_x0000_s285699" name="Equation" r:id="rId5" imgW="2958840" imgH="583920" progId="Equation.DSMT4">
              <p:embed/>
            </p:oleObj>
          </a:graphicData>
        </a:graphic>
      </p:graphicFrame>
      <p:sp>
        <p:nvSpPr>
          <p:cNvPr id="19" name="TextBox 17"/>
          <p:cNvSpPr txBox="1"/>
          <p:nvPr/>
        </p:nvSpPr>
        <p:spPr>
          <a:xfrm>
            <a:off x="533400" y="1840468"/>
            <a:ext cx="335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in fuel of moderator </a:t>
            </a:r>
            <a:r>
              <a:rPr lang="en-US" dirty="0" err="1" smtClean="0">
                <a:latin typeface="+mn-lt"/>
              </a:rPr>
              <a:t>geabsorbeerd</a:t>
            </a:r>
            <a:endParaRPr lang="en-US" dirty="0">
              <a:latin typeface="+mn-lt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2886670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Definieer</a:t>
            </a:r>
            <a:endParaRPr lang="en-US" dirty="0">
              <a:latin typeface="+mn-lt"/>
            </a:endParaRPr>
          </a:p>
        </p:txBody>
      </p:sp>
      <p:graphicFrame>
        <p:nvGraphicFramePr>
          <p:cNvPr id="285700" name="Object 4"/>
          <p:cNvGraphicFramePr>
            <a:graphicFrameLocks noChangeAspect="1"/>
          </p:cNvGraphicFramePr>
          <p:nvPr/>
        </p:nvGraphicFramePr>
        <p:xfrm>
          <a:off x="1620838" y="2866228"/>
          <a:ext cx="4017962" cy="469900"/>
        </p:xfrm>
        <a:graphic>
          <a:graphicData uri="http://schemas.openxmlformats.org/presentationml/2006/ole">
            <p:oleObj spid="_x0000_s285700" name="Equation" r:id="rId6" imgW="2501640" imgH="29196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3364468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Dan</a:t>
            </a:r>
            <a:endParaRPr lang="en-US" dirty="0">
              <a:latin typeface="+mn-lt"/>
            </a:endParaRPr>
          </a:p>
        </p:txBody>
      </p:sp>
      <p:graphicFrame>
        <p:nvGraphicFramePr>
          <p:cNvPr id="285701" name="Object 5"/>
          <p:cNvGraphicFramePr>
            <a:graphicFrameLocks noChangeAspect="1"/>
          </p:cNvGraphicFramePr>
          <p:nvPr/>
        </p:nvGraphicFramePr>
        <p:xfrm>
          <a:off x="1198563" y="3352800"/>
          <a:ext cx="6650037" cy="469900"/>
        </p:xfrm>
        <a:graphic>
          <a:graphicData uri="http://schemas.openxmlformats.org/presentationml/2006/ole">
            <p:oleObj spid="_x0000_s285701" name="Equation" r:id="rId7" imgW="4140000" imgH="291960" progId="Equation.DSMT4">
              <p:embed/>
            </p:oleObj>
          </a:graphicData>
        </a:graphic>
      </p:graphicFrame>
      <p:sp>
        <p:nvSpPr>
          <p:cNvPr id="24" name="TextBox 17"/>
          <p:cNvSpPr txBox="1"/>
          <p:nvPr/>
        </p:nvSpPr>
        <p:spPr>
          <a:xfrm>
            <a:off x="533400" y="4174092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We </a:t>
            </a:r>
            <a:r>
              <a:rPr lang="en-US" dirty="0" err="1" smtClean="0">
                <a:latin typeface="+mn-lt"/>
              </a:rPr>
              <a:t>vinden</a:t>
            </a:r>
            <a:endParaRPr lang="en-US" dirty="0">
              <a:latin typeface="+mn-lt"/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2438400" y="4024312"/>
            <a:ext cx="2667000" cy="790575"/>
            <a:chOff x="2438400" y="4024312"/>
            <a:chExt cx="2667000" cy="790575"/>
          </a:xfrm>
        </p:grpSpPr>
        <p:sp>
          <p:nvSpPr>
            <p:cNvPr id="30" name="Rounded Rectangle 27"/>
            <p:cNvSpPr/>
            <p:nvPr/>
          </p:nvSpPr>
          <p:spPr bwMode="auto">
            <a:xfrm>
              <a:off x="2438400" y="4024312"/>
              <a:ext cx="2667000" cy="762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85702" name="Object 6"/>
            <p:cNvGraphicFramePr>
              <a:graphicFrameLocks noChangeAspect="1"/>
            </p:cNvGraphicFramePr>
            <p:nvPr/>
          </p:nvGraphicFramePr>
          <p:xfrm>
            <a:off x="2514600" y="4038600"/>
            <a:ext cx="2487612" cy="776287"/>
          </p:xfrm>
          <a:graphic>
            <a:graphicData uri="http://schemas.openxmlformats.org/presentationml/2006/ole">
              <p:oleObj spid="_x0000_s285702" name="Equation" r:id="rId8" imgW="1549080" imgH="482400" progId="Equation.DSMT4">
                <p:embed/>
              </p:oleObj>
            </a:graphicData>
          </a:graphic>
        </p:graphicFrame>
      </p:grpSp>
      <p:sp>
        <p:nvSpPr>
          <p:cNvPr id="27" name="TextBox 17"/>
          <p:cNvSpPr txBox="1"/>
          <p:nvPr/>
        </p:nvSpPr>
        <p:spPr>
          <a:xfrm>
            <a:off x="533400" y="49646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Met thermal disadvantage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5703" name="Object 7"/>
          <p:cNvGraphicFramePr>
            <a:graphicFrameLocks noChangeAspect="1"/>
          </p:cNvGraphicFramePr>
          <p:nvPr/>
        </p:nvGraphicFramePr>
        <p:xfrm>
          <a:off x="4048125" y="4994275"/>
          <a:ext cx="1285875" cy="388938"/>
        </p:xfrm>
        <a:graphic>
          <a:graphicData uri="http://schemas.openxmlformats.org/presentationml/2006/ole">
            <p:oleObj spid="_x0000_s285703" name="Equation" r:id="rId9" imgW="799920" imgH="24120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562600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Hoe </a:t>
            </a:r>
            <a:r>
              <a:rPr lang="en-US" dirty="0" err="1" smtClean="0">
                <a:latin typeface="+mn-lt"/>
              </a:rPr>
              <a:t>meer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gecaptured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in de moderator (</a:t>
            </a:r>
            <a:r>
              <a:rPr lang="en-US" dirty="0" err="1" smtClean="0">
                <a:latin typeface="+mn-lt"/>
              </a:rPr>
              <a:t>vanwege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grotere</a:t>
            </a:r>
            <a:r>
              <a:rPr lang="en-US" dirty="0" smtClean="0">
                <a:latin typeface="+mn-lt"/>
              </a:rPr>
              <a:t> flux </a:t>
            </a:r>
            <a:r>
              <a:rPr lang="en-US" dirty="0" err="1" smtClean="0">
                <a:latin typeface="+mn-lt"/>
              </a:rPr>
              <a:t>daar</a:t>
            </a:r>
            <a:r>
              <a:rPr lang="en-US" dirty="0" smtClean="0">
                <a:latin typeface="+mn-lt"/>
              </a:rPr>
              <a:t>), hoe minder </a:t>
            </a: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splijting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kunnen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veroorzaken</a:t>
            </a:r>
            <a:r>
              <a:rPr lang="en-US" dirty="0" smtClean="0">
                <a:latin typeface="+mn-lt"/>
              </a:rPr>
              <a:t> in de fuel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7" grpId="0"/>
      <p:bldP spid="19" grpId="0"/>
      <p:bldP spid="20" grpId="0"/>
      <p:bldP spid="22" grpId="0"/>
      <p:bldP spid="24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Thermal utilization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381000" y="1843668"/>
            <a:ext cx="7526826" cy="1295400"/>
            <a:chOff x="381000" y="1843668"/>
            <a:chExt cx="7526826" cy="1295400"/>
          </a:xfrm>
        </p:grpSpPr>
        <p:pic>
          <p:nvPicPr>
            <p:cNvPr id="134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843668"/>
              <a:ext cx="53530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4114800" y="2681868"/>
              <a:ext cx="3793026" cy="307777"/>
            </a:xfrm>
            <a:prstGeom prst="rect">
              <a:avLst/>
            </a:prstGeom>
            <a:solidFill>
              <a:srgbClr val="FEFCA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U, m </a:t>
              </a:r>
              <a:r>
                <a:rPr lang="en-US" sz="1400" dirty="0" smtClean="0">
                  <a:latin typeface="Arial" charset="0"/>
                </a:rPr>
                <a:t>en p </a:t>
              </a:r>
              <a:r>
                <a:rPr lang="en-US" sz="1400" dirty="0" err="1" smtClean="0">
                  <a:latin typeface="Arial" charset="0"/>
                </a:rPr>
                <a:t>voor</a:t>
              </a:r>
              <a:r>
                <a:rPr lang="en-US" sz="1400" dirty="0" smtClean="0">
                  <a:latin typeface="Arial" charset="0"/>
                </a:rPr>
                <a:t> uranium</a:t>
              </a:r>
              <a:r>
                <a:rPr lang="en-US" sz="1400" dirty="0">
                  <a:latin typeface="Arial" charset="0"/>
                </a:rPr>
                <a:t>, moderator </a:t>
              </a:r>
              <a:r>
                <a:rPr lang="en-US" sz="1400" dirty="0" smtClean="0">
                  <a:latin typeface="Arial" charset="0"/>
                </a:rPr>
                <a:t>en poison</a:t>
              </a:r>
              <a:endParaRPr lang="en-US" sz="1400" dirty="0">
                <a:latin typeface="Arial" charset="0"/>
              </a:endParaRPr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533400" y="3062868"/>
            <a:ext cx="7832885" cy="628650"/>
            <a:chOff x="533400" y="3062868"/>
            <a:chExt cx="7832885" cy="628650"/>
          </a:xfrm>
        </p:grpSpPr>
        <p:pic>
          <p:nvPicPr>
            <p:cNvPr id="1341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3062868"/>
              <a:ext cx="151447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4114800" y="3212291"/>
              <a:ext cx="4251485" cy="307777"/>
            </a:xfrm>
            <a:prstGeom prst="rect">
              <a:avLst/>
            </a:prstGeom>
            <a:solidFill>
              <a:srgbClr val="FEFCA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" charset="0"/>
                </a:rPr>
                <a:t>Homogene</a:t>
              </a:r>
              <a:r>
                <a:rPr lang="en-US" sz="1400" dirty="0" smtClean="0">
                  <a:latin typeface="Arial" charset="0"/>
                </a:rPr>
                <a:t> reactor (</a:t>
              </a:r>
              <a:r>
                <a:rPr lang="en-US" sz="1400" dirty="0" err="1" smtClean="0">
                  <a:latin typeface="Arial" charset="0"/>
                </a:rPr>
                <a:t>overal</a:t>
              </a:r>
              <a:r>
                <a:rPr lang="en-US" sz="1400" dirty="0" smtClean="0">
                  <a:latin typeface="Arial" charset="0"/>
                </a:rPr>
                <a:t> </a:t>
              </a:r>
              <a:r>
                <a:rPr lang="en-US" sz="1400" dirty="0" err="1" smtClean="0">
                  <a:latin typeface="Arial" charset="0"/>
                </a:rPr>
                <a:t>dezelfde</a:t>
              </a:r>
              <a:r>
                <a:rPr lang="en-US" sz="1400" dirty="0" smtClean="0">
                  <a:latin typeface="Arial" charset="0"/>
                </a:rPr>
                <a:t> flux en volume)</a:t>
              </a:r>
              <a:endParaRPr lang="en-US" sz="1400" dirty="0">
                <a:latin typeface="Arial" charset="0"/>
              </a:endParaRPr>
            </a:p>
          </p:txBody>
        </p:sp>
      </p:grp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29668"/>
            <a:ext cx="4572000" cy="21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5410200"/>
            <a:ext cx="46958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Thermal utilization factor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homogene</a:t>
            </a:r>
            <a:r>
              <a:rPr lang="en-US" dirty="0" smtClean="0">
                <a:latin typeface="+mn-lt"/>
              </a:rPr>
              <a:t> reactor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kern="1200" dirty="0" smtClean="0">
                <a:solidFill>
                  <a:srgbClr val="000099"/>
                </a:solidFill>
                <a:ea typeface="+mn-ea"/>
                <a:cs typeface="+mn-cs"/>
              </a:rPr>
              <a:t>Reproduction factor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847725" y="3009900"/>
            <a:ext cx="7610475" cy="647700"/>
            <a:chOff x="533400" y="2133600"/>
            <a:chExt cx="7610475" cy="647700"/>
          </a:xfrm>
        </p:grpSpPr>
        <p:pic>
          <p:nvPicPr>
            <p:cNvPr id="135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2133600"/>
              <a:ext cx="123825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57400" y="2209800"/>
              <a:ext cx="196215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17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2247900"/>
              <a:ext cx="38004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029200"/>
            <a:ext cx="4018258" cy="1447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24"/>
          <p:cNvGrpSpPr/>
          <p:nvPr/>
        </p:nvGrpSpPr>
        <p:grpSpPr>
          <a:xfrm>
            <a:off x="0" y="3543801"/>
            <a:ext cx="4948238" cy="3314199"/>
            <a:chOff x="0" y="3543801"/>
            <a:chExt cx="4948238" cy="3314199"/>
          </a:xfrm>
        </p:grpSpPr>
        <p:pic>
          <p:nvPicPr>
            <p:cNvPr id="135175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543801"/>
              <a:ext cx="4948238" cy="3314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76200" y="3733800"/>
              <a:ext cx="5334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23"/>
          <p:cNvGrpSpPr/>
          <p:nvPr/>
        </p:nvGrpSpPr>
        <p:grpSpPr>
          <a:xfrm>
            <a:off x="4867275" y="3733800"/>
            <a:ext cx="4276725" cy="781050"/>
            <a:chOff x="600075" y="2743200"/>
            <a:chExt cx="4276725" cy="781050"/>
          </a:xfrm>
        </p:grpSpPr>
        <p:pic>
          <p:nvPicPr>
            <p:cNvPr id="135176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0075" y="2743200"/>
              <a:ext cx="244792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3048000" y="2819400"/>
              <a:ext cx="1828800" cy="523220"/>
            </a:xfrm>
            <a:prstGeom prst="rect">
              <a:avLst/>
            </a:prstGeom>
            <a:solidFill>
              <a:srgbClr val="FEFCAC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When core </a:t>
              </a:r>
              <a:r>
                <a:rPr lang="en-US" sz="1400" dirty="0" smtClean="0">
                  <a:latin typeface="Arial" charset="0"/>
                </a:rPr>
                <a:t>contains </a:t>
              </a:r>
              <a:r>
                <a:rPr lang="en-US" sz="1400" baseline="30000" dirty="0" smtClean="0">
                  <a:latin typeface="Arial" charset="0"/>
                </a:rPr>
                <a:t>235</a:t>
              </a:r>
              <a:r>
                <a:rPr lang="en-US" sz="1400" dirty="0" smtClean="0">
                  <a:latin typeface="Arial" charset="0"/>
                </a:rPr>
                <a:t>U and </a:t>
              </a:r>
              <a:r>
                <a:rPr lang="en-US" sz="1400" baseline="30000" dirty="0" smtClean="0">
                  <a:latin typeface="Arial" charset="0"/>
                </a:rPr>
                <a:t>238</a:t>
              </a:r>
              <a:r>
                <a:rPr lang="en-US" sz="1400" dirty="0" smtClean="0">
                  <a:latin typeface="Arial" charset="0"/>
                </a:rPr>
                <a:t>U</a:t>
              </a:r>
              <a:endParaRPr lang="en-US" sz="1400" dirty="0">
                <a:latin typeface="Arial" charset="0"/>
              </a:endParaRPr>
            </a:p>
          </p:txBody>
        </p:sp>
      </p:grpSp>
      <p:sp>
        <p:nvSpPr>
          <p:cNvPr id="22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Reproduction factor</a:t>
            </a:r>
            <a:endParaRPr lang="en-US" dirty="0">
              <a:latin typeface="+mn-lt"/>
            </a:endParaRPr>
          </a:p>
        </p:txBody>
      </p:sp>
      <p:graphicFrame>
        <p:nvGraphicFramePr>
          <p:cNvPr id="287747" name="Object 3"/>
          <p:cNvGraphicFramePr>
            <a:graphicFrameLocks noChangeAspect="1"/>
          </p:cNvGraphicFramePr>
          <p:nvPr/>
        </p:nvGraphicFramePr>
        <p:xfrm>
          <a:off x="3013075" y="1122363"/>
          <a:ext cx="5597525" cy="630237"/>
        </p:xfrm>
        <a:graphic>
          <a:graphicData uri="http://schemas.openxmlformats.org/presentationml/2006/ole">
            <p:oleObj spid="_x0000_s287747" name="Equation" r:id="rId10" imgW="3746160" imgH="419040" progId="Equation.DSMT4">
              <p:embed/>
            </p:oleObj>
          </a:graphicData>
        </a:graphic>
      </p:graphicFrame>
      <p:grpSp>
        <p:nvGrpSpPr>
          <p:cNvPr id="28" name="Groep 27"/>
          <p:cNvGrpSpPr/>
          <p:nvPr/>
        </p:nvGrpSpPr>
        <p:grpSpPr>
          <a:xfrm>
            <a:off x="1752600" y="1905000"/>
            <a:ext cx="3657600" cy="914400"/>
            <a:chOff x="1752600" y="1800224"/>
            <a:chExt cx="3657600" cy="9144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1752600" y="1800224"/>
              <a:ext cx="3657600" cy="914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87748" name="Object 4"/>
            <p:cNvGraphicFramePr>
              <a:graphicFrameLocks noChangeAspect="1"/>
            </p:cNvGraphicFramePr>
            <p:nvPr/>
          </p:nvGraphicFramePr>
          <p:xfrm>
            <a:off x="1828800" y="1824040"/>
            <a:ext cx="3490913" cy="877888"/>
          </p:xfrm>
          <a:graphic>
            <a:graphicData uri="http://schemas.openxmlformats.org/presentationml/2006/ole">
              <p:oleObj spid="_x0000_s287748" name="Equation" r:id="rId11" imgW="2336760" imgH="583920" progId="Equation.DSMT4">
                <p:embed/>
              </p:oleObj>
            </a:graphicData>
          </a:graphic>
        </p:graphicFrame>
      </p:grpSp>
      <p:sp>
        <p:nvSpPr>
          <p:cNvPr id="23" name="TextBox 17"/>
          <p:cNvSpPr txBox="1"/>
          <p:nvPr/>
        </p:nvSpPr>
        <p:spPr>
          <a:xfrm>
            <a:off x="533400" y="2173844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38512</TotalTime>
  <Words>1900</Words>
  <Application>Microsoft Office PowerPoint</Application>
  <PresentationFormat>Brief (216 x 279 mm)</PresentationFormat>
  <Paragraphs>459</Paragraphs>
  <Slides>43</Slides>
  <Notes>43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43</vt:i4>
      </vt:variant>
    </vt:vector>
  </HeadingPairs>
  <TitlesOfParts>
    <vt:vector size="46" baseType="lpstr">
      <vt:lpstr>Default Design</vt:lpstr>
      <vt:lpstr>Photo Editor Photo</vt:lpstr>
      <vt:lpstr>Equation</vt:lpstr>
      <vt:lpstr>Dia 1</vt:lpstr>
      <vt:lpstr>Dia 2</vt:lpstr>
      <vt:lpstr>Four factor formula</vt:lpstr>
      <vt:lpstr>Fast fission factor</vt:lpstr>
      <vt:lpstr>Resonance escape probability</vt:lpstr>
      <vt:lpstr>Resonance escape probability</vt:lpstr>
      <vt:lpstr>Thermal utilization factor</vt:lpstr>
      <vt:lpstr>Thermal utilization factor</vt:lpstr>
      <vt:lpstr>Reproduction factor</vt:lpstr>
      <vt:lpstr>Voorbeeld: UO2 PWR</vt:lpstr>
      <vt:lpstr>Reactor kinetics</vt:lpstr>
      <vt:lpstr>Reactor kinetics</vt:lpstr>
      <vt:lpstr>Infinite medium multiplying systems</vt:lpstr>
      <vt:lpstr>Finite multiplying systems</vt:lpstr>
      <vt:lpstr>Gedrag multiplying systems</vt:lpstr>
      <vt:lpstr>Delayed neutrons</vt:lpstr>
      <vt:lpstr>Delayed neutron kinetics</vt:lpstr>
      <vt:lpstr>Reactivity</vt:lpstr>
      <vt:lpstr>Reactor period</vt:lpstr>
      <vt:lpstr>Diffusie van neutronen</vt:lpstr>
      <vt:lpstr>Diffusie van neutronen</vt:lpstr>
      <vt:lpstr>Diffusievergelijking</vt:lpstr>
      <vt:lpstr>Diffusievergelijking</vt:lpstr>
      <vt:lpstr>Nonmultiplying systems</vt:lpstr>
      <vt:lpstr>Voorbeeld: uniforme bronterm</vt:lpstr>
      <vt:lpstr>Randvoorwaarden</vt:lpstr>
      <vt:lpstr>Sferische geometrie</vt:lpstr>
      <vt:lpstr>Diffusielengte </vt:lpstr>
      <vt:lpstr>Multiplying systems</vt:lpstr>
      <vt:lpstr>Multiplying systems</vt:lpstr>
      <vt:lpstr>Kernreactor</vt:lpstr>
      <vt:lpstr>Het begin</vt:lpstr>
      <vt:lpstr>Het begin</vt:lpstr>
      <vt:lpstr>EBR – 1 in Idaho (1951)</vt:lpstr>
      <vt:lpstr>Nautilus (1954)</vt:lpstr>
      <vt:lpstr>Kernenergie</vt:lpstr>
      <vt:lpstr>Dia 37</vt:lpstr>
      <vt:lpstr>Dia 38</vt:lpstr>
      <vt:lpstr>Dia 39</vt:lpstr>
      <vt:lpstr>Kernenergie en Nederland</vt:lpstr>
      <vt:lpstr>Beschikbaarheid uranium</vt:lpstr>
      <vt:lpstr>Kernsplijting</vt:lpstr>
      <vt:lpstr>Kernfusie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1643</cp:revision>
  <cp:lastPrinted>2002-09-13T18:52:55Z</cp:lastPrinted>
  <dcterms:created xsi:type="dcterms:W3CDTF">2001-01-08T10:28:24Z</dcterms:created>
  <dcterms:modified xsi:type="dcterms:W3CDTF">2011-04-18T08:53:11Z</dcterms:modified>
</cp:coreProperties>
</file>