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0" r:id="rId2"/>
    <p:sldId id="879" r:id="rId3"/>
    <p:sldId id="881" r:id="rId4"/>
    <p:sldId id="882" r:id="rId5"/>
    <p:sldId id="883" r:id="rId6"/>
    <p:sldId id="884" r:id="rId7"/>
    <p:sldId id="885" r:id="rId8"/>
    <p:sldId id="886" r:id="rId9"/>
    <p:sldId id="887" r:id="rId10"/>
    <p:sldId id="888" r:id="rId11"/>
    <p:sldId id="889" r:id="rId12"/>
    <p:sldId id="890" r:id="rId13"/>
    <p:sldId id="891" r:id="rId14"/>
  </p:sldIdLst>
  <p:sldSz cx="9144000" cy="6858000" type="letter"/>
  <p:notesSz cx="7035800" cy="9194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CAC"/>
    <a:srgbClr val="FFFFCC"/>
    <a:srgbClr val="CCFF66"/>
    <a:srgbClr val="CC0000"/>
    <a:srgbClr val="003300"/>
    <a:srgbClr val="006600"/>
    <a:srgbClr val="80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 autoAdjust="0"/>
  </p:normalViewPr>
  <p:slideViewPr>
    <p:cSldViewPr>
      <p:cViewPr varScale="1">
        <p:scale>
          <a:sx n="79" d="100"/>
          <a:sy n="79" d="100"/>
        </p:scale>
        <p:origin x="-8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6213" y="0"/>
            <a:ext cx="30495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4425"/>
            <a:ext cx="30495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6213" y="8734425"/>
            <a:ext cx="30495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DADCF0D-4CF0-4A84-86FC-683A7ED1F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6213" y="0"/>
            <a:ext cx="30495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8975"/>
            <a:ext cx="4597400" cy="3448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9375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4425"/>
            <a:ext cx="30495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6213" y="8734425"/>
            <a:ext cx="30495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B43ACE4D-182A-4AF1-A10F-656B4A563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82B8C6-B1C7-4032-8604-0E072E726A87}" type="slidenum">
              <a:rPr lang="en-US" smtClean="0">
                <a:latin typeface="Times"/>
              </a:rPr>
              <a:pPr>
                <a:defRPr/>
              </a:pPr>
              <a:t>1</a:t>
            </a:fld>
            <a:endParaRPr lang="en-US" smtClean="0">
              <a:latin typeface="Times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C55AE0-D1D0-4204-B3BE-D7AFB1BAE547}" type="slidenum">
              <a:rPr lang="en-US" smtClean="0">
                <a:latin typeface="Times"/>
              </a:rPr>
              <a:pPr>
                <a:defRPr/>
              </a:pPr>
              <a:t>10</a:t>
            </a:fld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C462E7-34D4-459C-B4A8-A5A93248471D}" type="slidenum">
              <a:rPr lang="en-US" smtClean="0">
                <a:latin typeface="Times"/>
              </a:rPr>
              <a:pPr>
                <a:defRPr/>
              </a:pPr>
              <a:t>11</a:t>
            </a:fld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21F631-1F63-4497-9BD6-03C1BE9B8F1F}" type="slidenum">
              <a:rPr lang="en-US" smtClean="0">
                <a:latin typeface="Times"/>
              </a:rPr>
              <a:pPr>
                <a:defRPr/>
              </a:pPr>
              <a:t>12</a:t>
            </a:fld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D9B95F-08EC-46BC-8E21-21F38231EC0D}" type="slidenum">
              <a:rPr lang="en-US" smtClean="0">
                <a:latin typeface="Times"/>
              </a:rPr>
              <a:pPr>
                <a:defRPr/>
              </a:pPr>
              <a:t>13</a:t>
            </a:fld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9A68AA-E1CD-407F-ABE7-376C6CCBEAE0}" type="slidenum">
              <a:rPr lang="en-US" smtClean="0">
                <a:latin typeface="Times"/>
              </a:rPr>
              <a:pPr>
                <a:defRPr/>
              </a:pPr>
              <a:t>2</a:t>
            </a:fld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C145E3-D005-48F8-AEF9-DCADA4EF72B8}" type="slidenum">
              <a:rPr lang="en-US" smtClean="0">
                <a:latin typeface="Times"/>
              </a:rPr>
              <a:pPr>
                <a:defRPr/>
              </a:pPr>
              <a:t>3</a:t>
            </a:fld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0D1F4A-FA58-40DB-8799-6066C6463DC7}" type="slidenum">
              <a:rPr lang="en-US" smtClean="0">
                <a:latin typeface="Times"/>
              </a:rPr>
              <a:pPr>
                <a:defRPr/>
              </a:pPr>
              <a:t>4</a:t>
            </a:fld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D97398-D119-44DA-B6F6-DD487047CBA9}" type="slidenum">
              <a:rPr lang="en-US" smtClean="0">
                <a:latin typeface="Times"/>
              </a:rPr>
              <a:pPr>
                <a:defRPr/>
              </a:pPr>
              <a:t>5</a:t>
            </a:fld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27CA33-BA1F-477E-A8B6-877BE3B3F6C1}" type="slidenum">
              <a:rPr lang="en-US" smtClean="0">
                <a:latin typeface="Times"/>
              </a:rPr>
              <a:pPr>
                <a:defRPr/>
              </a:pPr>
              <a:t>6</a:t>
            </a:fld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730576-FED8-4E5F-82E8-8C8FBC044ECE}" type="slidenum">
              <a:rPr lang="en-US" smtClean="0">
                <a:latin typeface="Times"/>
              </a:rPr>
              <a:pPr>
                <a:defRPr/>
              </a:pPr>
              <a:t>7</a:t>
            </a:fld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281518-ED25-4A67-9BBA-28307DC13CB7}" type="slidenum">
              <a:rPr lang="en-US" smtClean="0">
                <a:latin typeface="Times"/>
              </a:rPr>
              <a:pPr>
                <a:defRPr/>
              </a:pPr>
              <a:t>8</a:t>
            </a:fld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106B40-1B1A-41C8-B906-DB53E123E0EC}" type="slidenum">
              <a:rPr lang="en-US" smtClean="0">
                <a:latin typeface="Times"/>
              </a:rPr>
              <a:pPr>
                <a:defRPr/>
              </a:pPr>
              <a:t>9</a:t>
            </a:fld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 b="0">
                <a:solidFill>
                  <a:srgbClr val="800000"/>
                </a:solidFill>
              </a:defRPr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 b="0">
                <a:solidFill>
                  <a:srgbClr val="800000"/>
                </a:solidFill>
              </a:defRPr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4812C3C-FB5A-47C3-99DE-D0F3C5A640E9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9BBB-2E01-4F7B-8DDB-2E14C150F7DF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457200"/>
            <a:ext cx="19621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7340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A5141-A98E-48C3-8BBD-5EE4DCADD699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1024C-5F87-497C-9DBB-2577E869A8CA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005D1-56CB-44F2-AA78-69C1E50D3904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EFD0D-5743-45FE-AAC9-375B0768E8D6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B7299-1FC7-41FC-88FD-7F6CB1BD1A87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8BF2F-2F56-4210-9729-03714E040358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9EFC-6FF7-483F-9FC9-56C728C1F478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81DC7-8197-41A6-9B8D-805E1E54E962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280BC-E0F2-447B-9D7C-975B9F1086B1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0F041-0FEE-458E-8F1F-DA7E612B2CE9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A4434-F7B8-4ABC-B877-5D871B4551AD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2FED0-D3C7-499D-8849-3994079ABB61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b="1">
                <a:solidFill>
                  <a:schemeClr val="tx2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Najaar 2009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1">
                <a:solidFill>
                  <a:schemeClr val="tx2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Jo van den Brand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b="1">
                <a:solidFill>
                  <a:schemeClr val="tx2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4E6087F7-9161-4448-8011-DB57EA400031}" type="slidenum">
              <a:rPr lang="en-US"/>
              <a:pPr>
                <a:defRPr/>
              </a:pPr>
              <a:t>‹#›</a:t>
            </a:fld>
            <a:endParaRPr lang="en-US">
              <a:latin typeface="Times" pitchFamily="18" charset="0"/>
            </a:endParaRPr>
          </a:p>
        </p:txBody>
      </p:sp>
      <p:pic>
        <p:nvPicPr>
          <p:cNvPr id="1033" name="Picture 9" descr="vu_www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5856288"/>
            <a:ext cx="1219200" cy="100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7924800" y="6234113"/>
          <a:ext cx="1174750" cy="581025"/>
        </p:xfrm>
        <a:graphic>
          <a:graphicData uri="http://schemas.openxmlformats.org/presentationml/2006/ole">
            <p:oleObj spid="_x0000_s1026" name="Photo Editor Photo" r:id="rId18" imgW="1638529" imgH="809738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  <p:sldLayoutId id="2147484154" r:id="rId12"/>
    <p:sldLayoutId id="2147484155" r:id="rId13"/>
    <p:sldLayoutId id="2147484156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Rounded MT Bol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Rounded MT Bol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Rounded MT Bol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Rounded MT Bold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Rounded MT Bold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Rounded MT Bold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Rounded MT Bold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Rounded MT Bol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49B21A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5.png"/><Relationship Id="rId7" Type="http://schemas.openxmlformats.org/officeDocument/2006/relationships/image" Target="../media/image7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10" Type="http://schemas.openxmlformats.org/officeDocument/2006/relationships/image" Target="../media/image17.png"/><Relationship Id="rId4" Type="http://schemas.openxmlformats.org/officeDocument/2006/relationships/image" Target="../media/image68.png"/><Relationship Id="rId9" Type="http://schemas.openxmlformats.org/officeDocument/2006/relationships/image" Target="../media/image7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533400" y="914400"/>
            <a:ext cx="792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600" b="1" dirty="0">
                <a:solidFill>
                  <a:srgbClr val="000099"/>
                </a:solidFill>
                <a:latin typeface="Arial Rounded MT Bold" pitchFamily="34" charset="0"/>
              </a:rPr>
              <a:t> </a:t>
            </a:r>
            <a:r>
              <a:rPr lang="en-US" sz="3400" dirty="0">
                <a:solidFill>
                  <a:srgbClr val="6C18B0"/>
                </a:solidFill>
                <a:latin typeface="Biondi" pitchFamily="2" charset="0"/>
                <a:cs typeface="+mn-cs"/>
              </a:rPr>
              <a:t>Inflation</a:t>
            </a:r>
            <a:endParaRPr lang="en-US" sz="4400" b="1" i="1" dirty="0">
              <a:solidFill>
                <a:srgbClr val="000099"/>
              </a:solidFill>
              <a:latin typeface="Arial Rounded MT Bold" pitchFamily="34" charset="0"/>
            </a:endParaRPr>
          </a:p>
        </p:txBody>
      </p:sp>
      <p:pic>
        <p:nvPicPr>
          <p:cNvPr id="2" name="Picture 9" descr="bigban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438400"/>
            <a:ext cx="3657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0"/>
            <a:ext cx="8458200" cy="2895600"/>
          </a:xfrm>
        </p:spPr>
        <p:txBody>
          <a:bodyPr/>
          <a:lstStyle/>
          <a:p>
            <a:pPr>
              <a:defRPr/>
            </a:pPr>
            <a:endParaRPr lang="en-US" sz="1800" dirty="0" smtClean="0">
              <a:solidFill>
                <a:schemeClr val="tx2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r>
              <a:rPr lang="en-US" sz="18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>
              <a:defRPr/>
            </a:pPr>
            <a:endParaRPr lang="en-US" sz="1800" dirty="0" smtClean="0">
              <a:solidFill>
                <a:schemeClr val="tx2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endParaRPr lang="en-US" sz="1800" dirty="0" smtClean="0">
              <a:solidFill>
                <a:schemeClr val="tx2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r>
              <a:rPr lang="en-US" sz="1400" b="0" kern="1200" dirty="0" smtClean="0">
                <a:solidFill>
                  <a:srgbClr val="003300"/>
                </a:solidFill>
              </a:rPr>
              <a:t>Jo van den Brand, Chris Van Den </a:t>
            </a:r>
            <a:r>
              <a:rPr lang="en-US" sz="1400" b="0" kern="1200" dirty="0" err="1" smtClean="0">
                <a:solidFill>
                  <a:srgbClr val="003300"/>
                </a:solidFill>
              </a:rPr>
              <a:t>Broeck</a:t>
            </a:r>
            <a:r>
              <a:rPr lang="en-US" sz="1400" b="0" kern="1200" dirty="0" smtClean="0">
                <a:solidFill>
                  <a:srgbClr val="003300"/>
                </a:solidFill>
              </a:rPr>
              <a:t>, </a:t>
            </a:r>
            <a:r>
              <a:rPr lang="en-US" sz="1400" b="0" kern="1200" dirty="0" err="1" smtClean="0">
                <a:solidFill>
                  <a:srgbClr val="003300"/>
                </a:solidFill>
              </a:rPr>
              <a:t>Tjonnie</a:t>
            </a:r>
            <a:r>
              <a:rPr lang="en-US" sz="1400" b="0" kern="1200" dirty="0" smtClean="0">
                <a:solidFill>
                  <a:srgbClr val="003300"/>
                </a:solidFill>
              </a:rPr>
              <a:t> Li</a:t>
            </a:r>
          </a:p>
          <a:p>
            <a:pPr>
              <a:defRPr/>
            </a:pPr>
            <a:r>
              <a:rPr lang="en-US" sz="1400" b="0" kern="1200" dirty="0" err="1" smtClean="0">
                <a:solidFill>
                  <a:srgbClr val="003300"/>
                </a:solidFill>
              </a:rPr>
              <a:t>Nikhef</a:t>
            </a:r>
            <a:r>
              <a:rPr lang="en-US" sz="1400" b="0" kern="1200" dirty="0" smtClean="0">
                <a:solidFill>
                  <a:srgbClr val="003300"/>
                </a:solidFill>
              </a:rPr>
              <a:t>: April 23,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286000"/>
            <a:ext cx="7715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10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" y="12192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Massive </a:t>
            </a:r>
            <a:r>
              <a:rPr lang="en-US" dirty="0" err="1">
                <a:latin typeface="+mn-lt"/>
              </a:rPr>
              <a:t>inflaton</a:t>
            </a:r>
            <a:r>
              <a:rPr lang="en-US" dirty="0">
                <a:latin typeface="+mn-lt"/>
              </a:rPr>
              <a:t> field: quantum field of particles with mass 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400" y="1981200"/>
            <a:ext cx="4419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latin typeface="+mn-lt"/>
              </a:rPr>
              <a:t>SIE become</a:t>
            </a:r>
            <a:endParaRPr lang="en-US" dirty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3400" y="30480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Two coupled DE: take rote of </a:t>
            </a:r>
            <a:r>
              <a:rPr lang="en-US" dirty="0" smtClean="0">
                <a:latin typeface="+mn-lt"/>
              </a:rPr>
              <a:t>SIE - </a:t>
            </a:r>
            <a:r>
              <a:rPr lang="en-US" dirty="0">
                <a:latin typeface="+mn-lt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33400" y="5116513"/>
            <a:ext cx="8153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Insert </a:t>
            </a:r>
            <a:r>
              <a:rPr lang="en-US" dirty="0" err="1">
                <a:latin typeface="+mn-lt"/>
              </a:rPr>
              <a:t>inflaton</a:t>
            </a:r>
            <a:r>
              <a:rPr lang="en-US" dirty="0">
                <a:latin typeface="+mn-lt"/>
              </a:rPr>
              <a:t> field in </a:t>
            </a:r>
            <a:r>
              <a:rPr lang="en-US" dirty="0" smtClean="0">
                <a:latin typeface="+mn-lt"/>
              </a:rPr>
              <a:t>SIE – </a:t>
            </a:r>
            <a:r>
              <a:rPr lang="en-US" dirty="0">
                <a:latin typeface="+mn-lt"/>
              </a:rPr>
              <a:t>2. This yields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16700" y="2300288"/>
            <a:ext cx="1752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Potential        energy density</a:t>
            </a:r>
            <a:endParaRPr lang="en-US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24200" y="4724400"/>
            <a:ext cx="2819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Amplitude </a:t>
            </a:r>
            <a:r>
              <a:rPr lang="en-US" sz="1400" dirty="0" err="1">
                <a:latin typeface="+mn-lt"/>
              </a:rPr>
              <a:t>inflaton</a:t>
            </a:r>
            <a:r>
              <a:rPr lang="en-US" sz="1400" dirty="0">
                <a:latin typeface="+mn-lt"/>
              </a:rPr>
              <a:t> field on t = 0</a:t>
            </a:r>
            <a:endParaRPr lang="en-US" dirty="0">
              <a:latin typeface="+mn-lt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1600200"/>
            <a:ext cx="245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ight Brace 30"/>
          <p:cNvSpPr>
            <a:spLocks/>
          </p:cNvSpPr>
          <p:nvPr/>
        </p:nvSpPr>
        <p:spPr bwMode="auto">
          <a:xfrm rot="5400000">
            <a:off x="7886700" y="1638300"/>
            <a:ext cx="228600" cy="1066800"/>
          </a:xfrm>
          <a:prstGeom prst="rightBrace">
            <a:avLst>
              <a:gd name="adj1" fmla="val 8340"/>
              <a:gd name="adj2" fmla="val 50000"/>
            </a:avLst>
          </a:prstGeom>
          <a:solidFill>
            <a:schemeClr val="bg1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1944688"/>
            <a:ext cx="252412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51513" y="2935288"/>
            <a:ext cx="1901825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34"/>
          <p:cNvSpPr txBox="1"/>
          <p:nvPr/>
        </p:nvSpPr>
        <p:spPr>
          <a:xfrm>
            <a:off x="533400" y="3508375"/>
            <a:ext cx="81534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Insert in </a:t>
            </a:r>
            <a:r>
              <a:rPr lang="en-US" dirty="0" smtClean="0">
                <a:latin typeface="+mn-lt"/>
              </a:rPr>
              <a:t>SIE – </a:t>
            </a:r>
            <a:r>
              <a:rPr lang="en-US" dirty="0">
                <a:latin typeface="+mn-lt"/>
              </a:rPr>
              <a:t>1:</a:t>
            </a:r>
          </a:p>
        </p:txBody>
      </p:sp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0" y="3429000"/>
            <a:ext cx="3119438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Right Arrow 12"/>
          <p:cNvSpPr>
            <a:spLocks noChangeArrowheads="1"/>
          </p:cNvSpPr>
          <p:nvPr/>
        </p:nvSpPr>
        <p:spPr bwMode="auto">
          <a:xfrm>
            <a:off x="6172200" y="3581400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19925" y="3455988"/>
            <a:ext cx="193357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Box 40"/>
          <p:cNvSpPr txBox="1"/>
          <p:nvPr/>
        </p:nvSpPr>
        <p:spPr>
          <a:xfrm>
            <a:off x="533400" y="4060825"/>
            <a:ext cx="81534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Solving yields</a:t>
            </a:r>
          </a:p>
        </p:txBody>
      </p:sp>
      <p:pic>
        <p:nvPicPr>
          <p:cNvPr id="35848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62200" y="4017963"/>
            <a:ext cx="20050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7" name="Straight Arrow Connector 46"/>
          <p:cNvCxnSpPr>
            <a:cxnSpLocks noChangeShapeType="1"/>
          </p:cNvCxnSpPr>
          <p:nvPr/>
        </p:nvCxnSpPr>
        <p:spPr bwMode="auto">
          <a:xfrm rot="5400000">
            <a:off x="2819401" y="4722812"/>
            <a:ext cx="457200" cy="3175"/>
          </a:xfrm>
          <a:prstGeom prst="straightConnector1">
            <a:avLst/>
          </a:prstGeom>
          <a:noFill/>
          <a:ln w="38100" algn="ctr">
            <a:solidFill>
              <a:srgbClr val="0070C0"/>
            </a:solidFill>
            <a:round/>
            <a:headEnd type="arrow" w="med" len="med"/>
            <a:tailEnd/>
          </a:ln>
        </p:spPr>
      </p:cxnSp>
      <p:pic>
        <p:nvPicPr>
          <p:cNvPr id="35849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72050" y="5078413"/>
            <a:ext cx="3290888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TextBox 47"/>
          <p:cNvSpPr txBox="1"/>
          <p:nvPr/>
        </p:nvSpPr>
        <p:spPr>
          <a:xfrm>
            <a:off x="533400" y="5497513"/>
            <a:ext cx="8153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Expanding Universe: use + sign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33400" y="5802313"/>
            <a:ext cx="8153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Solve with                                   and this yields</a:t>
            </a:r>
          </a:p>
        </p:txBody>
      </p:sp>
      <p:pic>
        <p:nvPicPr>
          <p:cNvPr id="35850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9600" y="6224588"/>
            <a:ext cx="2819400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1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116138" y="5791200"/>
            <a:ext cx="16002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Right Arrow 12"/>
          <p:cNvSpPr>
            <a:spLocks noChangeArrowheads="1"/>
          </p:cNvSpPr>
          <p:nvPr/>
        </p:nvSpPr>
        <p:spPr bwMode="auto">
          <a:xfrm>
            <a:off x="3505200" y="6378575"/>
            <a:ext cx="381000" cy="268288"/>
          </a:xfrm>
          <a:prstGeom prst="rightArrow">
            <a:avLst>
              <a:gd name="adj1" fmla="val 50000"/>
              <a:gd name="adj2" fmla="val 50118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35852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62400" y="6211888"/>
            <a:ext cx="2819400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3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91400" y="6292850"/>
            <a:ext cx="9144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4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408988" y="6302375"/>
            <a:ext cx="60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Right Arrow 12"/>
          <p:cNvSpPr>
            <a:spLocks noChangeArrowheads="1"/>
          </p:cNvSpPr>
          <p:nvPr/>
        </p:nvSpPr>
        <p:spPr bwMode="auto">
          <a:xfrm>
            <a:off x="6938963" y="6378575"/>
            <a:ext cx="381000" cy="268288"/>
          </a:xfrm>
          <a:prstGeom prst="rightArrow">
            <a:avLst>
              <a:gd name="adj1" fmla="val 50000"/>
              <a:gd name="adj2" fmla="val 50118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cxnSp>
        <p:nvCxnSpPr>
          <p:cNvPr id="12319" name="Straight Connector 8"/>
          <p:cNvCxnSpPr>
            <a:cxnSpLocks noChangeShapeType="1"/>
          </p:cNvCxnSpPr>
          <p:nvPr/>
        </p:nvCxnSpPr>
        <p:spPr bwMode="auto">
          <a:xfrm>
            <a:off x="1082675" y="777875"/>
            <a:ext cx="6946900" cy="1588"/>
          </a:xfrm>
          <a:prstGeom prst="line">
            <a:avLst/>
          </a:prstGeom>
          <a:noFill/>
          <a:ln w="12700" algn="ctr">
            <a:solidFill>
              <a:srgbClr val="666699"/>
            </a:solidFill>
            <a:round/>
            <a:headEnd/>
            <a:tailEnd/>
          </a:ln>
        </p:spPr>
      </p:cxnSp>
      <p:sp>
        <p:nvSpPr>
          <p:cNvPr id="12320" name="Text Box 2"/>
          <p:cNvSpPr txBox="1">
            <a:spLocks noChangeArrowheads="1"/>
          </p:cNvSpPr>
          <p:nvPr/>
        </p:nvSpPr>
        <p:spPr bwMode="auto">
          <a:xfrm>
            <a:off x="0" y="2000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>
                <a:solidFill>
                  <a:srgbClr val="00397E"/>
                </a:solidFill>
                <a:latin typeface="Biondi" pitchFamily="2" charset="0"/>
                <a:ea typeface="MS PGothic" pitchFamily="34" charset="-128"/>
                <a:cs typeface="Arabic Typesetting" pitchFamily="66" charset="-78"/>
              </a:rPr>
              <a:t>An inflation model</a:t>
            </a:r>
            <a:endParaRPr lang="en-US" sz="2800">
              <a:solidFill>
                <a:srgbClr val="00397E"/>
              </a:solidFill>
              <a:latin typeface="Biondi" pitchFamily="2" charset="0"/>
              <a:ea typeface="MS PGothic" pitchFamily="34" charset="-128"/>
              <a:cs typeface="Arabic Typesetting" pitchFamily="66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6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7" grpId="0"/>
      <p:bldP spid="36" grpId="0"/>
      <p:bldP spid="39" grpId="0"/>
      <p:bldP spid="44" grpId="0"/>
      <p:bldP spid="45" grpId="0"/>
      <p:bldP spid="31" grpId="0" animBg="1"/>
      <p:bldP spid="35" grpId="0"/>
      <p:bldP spid="40" grpId="0" animBg="1"/>
      <p:bldP spid="41" grpId="0"/>
      <p:bldP spid="48" grpId="0"/>
      <p:bldP spid="49" grpId="0"/>
      <p:bldP spid="50" grpId="0" animBg="1"/>
      <p:bldP spid="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" y="12192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As solutions we find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81800" y="1295400"/>
            <a:ext cx="236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Interpretation: </a:t>
            </a:r>
            <a:r>
              <a:rPr lang="en-US" sz="1400" dirty="0" err="1">
                <a:latin typeface="+mn-lt"/>
              </a:rPr>
              <a:t>inflaton</a:t>
            </a:r>
            <a:r>
              <a:rPr lang="en-US" sz="1400" dirty="0">
                <a:latin typeface="+mn-lt"/>
              </a:rPr>
              <a:t> field decays in time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3400" y="2379663"/>
            <a:ext cx="8153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Inflation parameter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33400" y="3609975"/>
            <a:ext cx="81534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When one parameter is small, the other is too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33400" y="5046663"/>
            <a:ext cx="8153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Scale factor obeys</a:t>
            </a:r>
          </a:p>
        </p:txBody>
      </p:sp>
      <p:sp>
        <p:nvSpPr>
          <p:cNvPr id="50" name="Right Arrow 12"/>
          <p:cNvSpPr>
            <a:spLocks noChangeArrowheads="1"/>
          </p:cNvSpPr>
          <p:nvPr/>
        </p:nvSpPr>
        <p:spPr bwMode="auto">
          <a:xfrm>
            <a:off x="914400" y="5721350"/>
            <a:ext cx="381000" cy="268288"/>
          </a:xfrm>
          <a:prstGeom prst="rightArrow">
            <a:avLst>
              <a:gd name="adj1" fmla="val 50000"/>
              <a:gd name="adj2" fmla="val 50118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51" name="Right Arrow 12"/>
          <p:cNvSpPr>
            <a:spLocks noChangeArrowheads="1"/>
          </p:cNvSpPr>
          <p:nvPr/>
        </p:nvSpPr>
        <p:spPr bwMode="auto">
          <a:xfrm>
            <a:off x="6696075" y="6265863"/>
            <a:ext cx="381000" cy="269875"/>
          </a:xfrm>
          <a:prstGeom prst="rightArrow">
            <a:avLst>
              <a:gd name="adj1" fmla="val 50000"/>
              <a:gd name="adj2" fmla="val 49824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505200" y="1066800"/>
            <a:ext cx="2895600" cy="1143000"/>
            <a:chOff x="3505200" y="1066800"/>
            <a:chExt cx="2895600" cy="1143000"/>
          </a:xfrm>
        </p:grpSpPr>
        <p:sp>
          <p:nvSpPr>
            <p:cNvPr id="33" name="Rounded Rectangle 32"/>
            <p:cNvSpPr/>
            <p:nvPr/>
          </p:nvSpPr>
          <p:spPr bwMode="auto">
            <a:xfrm>
              <a:off x="3505200" y="1066800"/>
              <a:ext cx="2895600" cy="11430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pic>
          <p:nvPicPr>
            <p:cNvPr id="1334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17261" y="1121737"/>
              <a:ext cx="2667000" cy="1045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57475" y="2362200"/>
            <a:ext cx="2066925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2368550"/>
            <a:ext cx="210502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Box 37"/>
          <p:cNvSpPr txBox="1"/>
          <p:nvPr/>
        </p:nvSpPr>
        <p:spPr>
          <a:xfrm>
            <a:off x="533400" y="3903663"/>
            <a:ext cx="8153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Inserting the </a:t>
            </a:r>
            <a:r>
              <a:rPr lang="en-US" dirty="0" err="1">
                <a:latin typeface="+mn-lt"/>
              </a:rPr>
              <a:t>inflaton</a:t>
            </a:r>
            <a:r>
              <a:rPr lang="en-US" dirty="0">
                <a:latin typeface="+mn-lt"/>
              </a:rPr>
              <a:t> field in the expression for the inflation parameter yields</a:t>
            </a:r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4273550"/>
            <a:ext cx="240030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Box 41"/>
          <p:cNvSpPr txBox="1"/>
          <p:nvPr/>
        </p:nvSpPr>
        <p:spPr>
          <a:xfrm>
            <a:off x="3200400" y="4349750"/>
            <a:ext cx="42672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Inflation continuous to this time, and stops at</a:t>
            </a:r>
            <a:endParaRPr lang="en-US" dirty="0">
              <a:latin typeface="+mn-lt"/>
            </a:endParaRPr>
          </a:p>
        </p:txBody>
      </p:sp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4278313"/>
            <a:ext cx="1600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0400" y="4959350"/>
            <a:ext cx="46482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Rounded Rectangle 42"/>
          <p:cNvSpPr>
            <a:spLocks noChangeArrowheads="1"/>
          </p:cNvSpPr>
          <p:nvPr/>
        </p:nvSpPr>
        <p:spPr bwMode="auto">
          <a:xfrm>
            <a:off x="4638675" y="1716088"/>
            <a:ext cx="1676400" cy="3810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cxnSp>
        <p:nvCxnSpPr>
          <p:cNvPr id="46" name="Straight Connector 45"/>
          <p:cNvCxnSpPr>
            <a:cxnSpLocks noChangeShapeType="1"/>
          </p:cNvCxnSpPr>
          <p:nvPr/>
        </p:nvCxnSpPr>
        <p:spPr bwMode="auto">
          <a:xfrm rot="5400000">
            <a:off x="7332663" y="5129213"/>
            <a:ext cx="381000" cy="228600"/>
          </a:xfrm>
          <a:prstGeom prst="line">
            <a:avLst/>
          </a:prstGeom>
          <a:noFill/>
          <a:ln w="38100" algn="ctr">
            <a:solidFill>
              <a:srgbClr val="0070C0"/>
            </a:solidFill>
            <a:round/>
            <a:headEnd/>
            <a:tailEnd/>
          </a:ln>
        </p:spPr>
      </p:cxnSp>
      <p:pic>
        <p:nvPicPr>
          <p:cNvPr id="3687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47800" y="5568950"/>
            <a:ext cx="27908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TextBox 51"/>
          <p:cNvSpPr txBox="1"/>
          <p:nvPr/>
        </p:nvSpPr>
        <p:spPr>
          <a:xfrm>
            <a:off x="4267200" y="5718175"/>
            <a:ext cx="1524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Inflation occurs!</a:t>
            </a:r>
            <a:endParaRPr lang="en-US" dirty="0"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33400" y="6183313"/>
            <a:ext cx="8153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Specific model: </a:t>
            </a:r>
          </a:p>
        </p:txBody>
      </p:sp>
      <p:pic>
        <p:nvPicPr>
          <p:cNvPr id="36873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90800" y="6172200"/>
            <a:ext cx="3819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4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15200" y="6140450"/>
            <a:ext cx="838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5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315200" y="6418263"/>
            <a:ext cx="1204913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338" name="Straight Connector 8"/>
          <p:cNvCxnSpPr>
            <a:cxnSpLocks noChangeShapeType="1"/>
          </p:cNvCxnSpPr>
          <p:nvPr/>
        </p:nvCxnSpPr>
        <p:spPr bwMode="auto">
          <a:xfrm>
            <a:off x="1082675" y="777875"/>
            <a:ext cx="6946900" cy="1588"/>
          </a:xfrm>
          <a:prstGeom prst="line">
            <a:avLst/>
          </a:prstGeom>
          <a:noFill/>
          <a:ln w="12700" algn="ctr">
            <a:solidFill>
              <a:srgbClr val="666699"/>
            </a:solidFill>
            <a:round/>
            <a:headEnd/>
            <a:tailEnd/>
          </a:ln>
        </p:spPr>
      </p:cxnSp>
      <p:sp>
        <p:nvSpPr>
          <p:cNvPr id="13339" name="Text Box 2"/>
          <p:cNvSpPr txBox="1">
            <a:spLocks noChangeArrowheads="1"/>
          </p:cNvSpPr>
          <p:nvPr/>
        </p:nvSpPr>
        <p:spPr bwMode="auto">
          <a:xfrm>
            <a:off x="0" y="2000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>
                <a:solidFill>
                  <a:srgbClr val="00397E"/>
                </a:solidFill>
                <a:latin typeface="Biondi" pitchFamily="2" charset="0"/>
                <a:ea typeface="MS PGothic" pitchFamily="34" charset="-128"/>
                <a:cs typeface="Arabic Typesetting" pitchFamily="66" charset="-78"/>
              </a:rPr>
              <a:t>An inflation model</a:t>
            </a:r>
            <a:endParaRPr lang="en-US" sz="2800">
              <a:solidFill>
                <a:srgbClr val="00397E"/>
              </a:solidFill>
              <a:latin typeface="Biondi" pitchFamily="2" charset="0"/>
              <a:ea typeface="MS PGothic" pitchFamily="34" charset="-128"/>
              <a:cs typeface="Arabic Typesetting" pitchFamily="66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6" grpId="0"/>
      <p:bldP spid="35" grpId="0"/>
      <p:bldP spid="41" grpId="0"/>
      <p:bldP spid="48" grpId="0"/>
      <p:bldP spid="50" grpId="0" animBg="1"/>
      <p:bldP spid="51" grpId="0" animBg="1"/>
      <p:bldP spid="38" grpId="0"/>
      <p:bldP spid="42" grpId="0"/>
      <p:bldP spid="43" grpId="0" animBg="1"/>
      <p:bldP spid="52" grpId="0"/>
      <p:bldP spid="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" y="1219200"/>
            <a:ext cx="8153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latin typeface="+mn-lt"/>
              </a:rPr>
              <a:t>Inflaton</a:t>
            </a:r>
            <a:r>
              <a:rPr lang="en-US" dirty="0">
                <a:latin typeface="+mn-lt"/>
              </a:rPr>
              <a:t> field decays to new particles (this results in radiation)</a:t>
            </a:r>
          </a:p>
          <a:p>
            <a:pPr>
              <a:defRPr/>
            </a:pPr>
            <a:r>
              <a:rPr lang="en-US" dirty="0">
                <a:latin typeface="+mn-lt"/>
              </a:rPr>
              <a:t>The potential energy density V has somewhere a deep and steep dip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3400" y="1916113"/>
            <a:ext cx="8153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Inflation parameter not small anymore: inflation breaks off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33400" y="23622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Inflation equations</a:t>
            </a:r>
          </a:p>
        </p:txBody>
      </p:sp>
      <p:sp>
        <p:nvSpPr>
          <p:cNvPr id="50" name="Right Arrow 12"/>
          <p:cNvSpPr>
            <a:spLocks noChangeArrowheads="1"/>
          </p:cNvSpPr>
          <p:nvPr/>
        </p:nvSpPr>
        <p:spPr bwMode="auto">
          <a:xfrm>
            <a:off x="3962400" y="4953000"/>
            <a:ext cx="381000" cy="268288"/>
          </a:xfrm>
          <a:prstGeom prst="rightArrow">
            <a:avLst>
              <a:gd name="adj1" fmla="val 50000"/>
              <a:gd name="adj2" fmla="val 50118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533400" y="5345113"/>
            <a:ext cx="81534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These equations tell us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how </a:t>
            </a:r>
            <a:r>
              <a:rPr lang="en-US" sz="1600" dirty="0" err="1">
                <a:latin typeface="+mn-lt"/>
              </a:rPr>
              <a:t>inflatons</a:t>
            </a:r>
            <a:r>
              <a:rPr lang="en-US" sz="1600" dirty="0">
                <a:latin typeface="+mn-lt"/>
              </a:rPr>
              <a:t> are transferred into radiation,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how the </a:t>
            </a:r>
            <a:r>
              <a:rPr lang="en-US" sz="1600" dirty="0" err="1">
                <a:latin typeface="+mn-lt"/>
              </a:rPr>
              <a:t>inflaton</a:t>
            </a:r>
            <a:r>
              <a:rPr lang="en-US" sz="1600" dirty="0">
                <a:latin typeface="+mn-lt"/>
              </a:rPr>
              <a:t> field decreases,</a:t>
            </a:r>
          </a:p>
          <a:p>
            <a:pPr>
              <a:defRPr/>
            </a:pPr>
            <a:r>
              <a:rPr lang="en-US" sz="1600" dirty="0">
                <a:latin typeface="+mn-lt"/>
              </a:rPr>
              <a:t>   how the scale factor evolves during this process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68613" y="2398713"/>
            <a:ext cx="4038600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4679950" y="2976563"/>
            <a:ext cx="25908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Add dissipation term</a:t>
            </a:r>
            <a:endParaRPr lang="en-US" dirty="0">
              <a:latin typeface="+mn-lt"/>
            </a:endParaRPr>
          </a:p>
        </p:txBody>
      </p:sp>
      <p:cxnSp>
        <p:nvCxnSpPr>
          <p:cNvPr id="31" name="Straight Arrow Connector 30"/>
          <p:cNvCxnSpPr>
            <a:cxnSpLocks noChangeShapeType="1"/>
          </p:cNvCxnSpPr>
          <p:nvPr/>
        </p:nvCxnSpPr>
        <p:spPr bwMode="auto">
          <a:xfrm rot="5400000">
            <a:off x="4374357" y="2975769"/>
            <a:ext cx="457200" cy="1587"/>
          </a:xfrm>
          <a:prstGeom prst="straightConnector1">
            <a:avLst/>
          </a:prstGeom>
          <a:noFill/>
          <a:ln w="38100" algn="ctr">
            <a:solidFill>
              <a:srgbClr val="0070C0"/>
            </a:solidFill>
            <a:round/>
            <a:headEnd type="arrow" w="med" len="med"/>
            <a:tailEnd/>
          </a:ln>
        </p:spPr>
      </p:cxn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51163" y="3217863"/>
            <a:ext cx="2382837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Box 33"/>
          <p:cNvSpPr txBox="1"/>
          <p:nvPr/>
        </p:nvSpPr>
        <p:spPr>
          <a:xfrm>
            <a:off x="5029200" y="3883025"/>
            <a:ext cx="25908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Add radiation</a:t>
            </a:r>
            <a:endParaRPr lang="en-US" dirty="0">
              <a:latin typeface="+mn-lt"/>
            </a:endParaRPr>
          </a:p>
        </p:txBody>
      </p: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rot="5400000">
            <a:off x="4724401" y="3881437"/>
            <a:ext cx="457200" cy="3175"/>
          </a:xfrm>
          <a:prstGeom prst="straightConnector1">
            <a:avLst/>
          </a:prstGeom>
          <a:noFill/>
          <a:ln w="38100" algn="ctr">
            <a:solidFill>
              <a:srgbClr val="0070C0"/>
            </a:solidFill>
            <a:round/>
            <a:headEnd type="arrow" w="med" len="med"/>
            <a:tailEnd/>
          </a:ln>
        </p:spPr>
      </p:cxnSp>
      <p:sp>
        <p:nvSpPr>
          <p:cNvPr id="39" name="TextBox 38"/>
          <p:cNvSpPr txBox="1"/>
          <p:nvPr/>
        </p:nvSpPr>
        <p:spPr>
          <a:xfrm>
            <a:off x="533400" y="4354513"/>
            <a:ext cx="8153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Second </a:t>
            </a:r>
            <a:r>
              <a:rPr lang="en-US" dirty="0" err="1">
                <a:latin typeface="+mn-lt"/>
              </a:rPr>
              <a:t>Friedmann</a:t>
            </a:r>
            <a:r>
              <a:rPr lang="en-US" dirty="0">
                <a:latin typeface="+mn-lt"/>
              </a:rPr>
              <a:t> equation</a:t>
            </a: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24313" y="4267200"/>
            <a:ext cx="3748087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7000" y="4953000"/>
            <a:ext cx="11049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37063" y="4867275"/>
            <a:ext cx="32480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39"/>
          <p:cNvSpPr txBox="1"/>
          <p:nvPr/>
        </p:nvSpPr>
        <p:spPr>
          <a:xfrm>
            <a:off x="6324600" y="5867400"/>
            <a:ext cx="2438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Give </a:t>
            </a:r>
            <a:r>
              <a:rPr lang="en-US" dirty="0"/>
              <a:t>G</a:t>
            </a:r>
            <a:r>
              <a:rPr lang="en-US" dirty="0">
                <a:latin typeface="+mn-lt"/>
              </a:rPr>
              <a:t>, V and n(t) and everything is fixed</a:t>
            </a:r>
          </a:p>
        </p:txBody>
      </p:sp>
      <p:cxnSp>
        <p:nvCxnSpPr>
          <p:cNvPr id="14355" name="Straight Connector 8"/>
          <p:cNvCxnSpPr>
            <a:cxnSpLocks noChangeShapeType="1"/>
          </p:cNvCxnSpPr>
          <p:nvPr/>
        </p:nvCxnSpPr>
        <p:spPr bwMode="auto">
          <a:xfrm>
            <a:off x="1082675" y="777875"/>
            <a:ext cx="6946900" cy="1588"/>
          </a:xfrm>
          <a:prstGeom prst="line">
            <a:avLst/>
          </a:prstGeom>
          <a:noFill/>
          <a:ln w="12700" algn="ctr">
            <a:solidFill>
              <a:srgbClr val="666699"/>
            </a:solidFill>
            <a:round/>
            <a:headEnd/>
            <a:tailEnd/>
          </a:ln>
        </p:spPr>
      </p:cxnSp>
      <p:sp>
        <p:nvSpPr>
          <p:cNvPr id="14356" name="Text Box 2"/>
          <p:cNvSpPr txBox="1">
            <a:spLocks noChangeArrowheads="1"/>
          </p:cNvSpPr>
          <p:nvPr/>
        </p:nvSpPr>
        <p:spPr bwMode="auto">
          <a:xfrm>
            <a:off x="0" y="2000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>
                <a:solidFill>
                  <a:srgbClr val="00397E"/>
                </a:solidFill>
                <a:latin typeface="Biondi" pitchFamily="2" charset="0"/>
                <a:ea typeface="MS PGothic" pitchFamily="34" charset="-128"/>
                <a:cs typeface="Arabic Typesetting" pitchFamily="66" charset="-78"/>
              </a:rPr>
              <a:t>End of inflation: reheating phase</a:t>
            </a:r>
            <a:endParaRPr lang="en-US" sz="2800">
              <a:solidFill>
                <a:srgbClr val="00397E"/>
              </a:solidFill>
              <a:latin typeface="Biondi" pitchFamily="2" charset="0"/>
              <a:ea typeface="MS PGothic" pitchFamily="34" charset="-128"/>
              <a:cs typeface="Arabic Typesetting" pitchFamily="66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5" grpId="0"/>
      <p:bldP spid="41" grpId="0"/>
      <p:bldP spid="50" grpId="0" animBg="1"/>
      <p:bldP spid="53" grpId="0"/>
      <p:bldP spid="30" grpId="0"/>
      <p:bldP spid="34" grpId="0"/>
      <p:bldP spid="3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" y="12192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Eliminate the </a:t>
            </a:r>
            <a:r>
              <a:rPr lang="en-US" dirty="0" err="1">
                <a:latin typeface="+mn-lt"/>
              </a:rPr>
              <a:t>inflaton</a:t>
            </a:r>
            <a:r>
              <a:rPr lang="en-US" dirty="0">
                <a:latin typeface="+mn-lt"/>
              </a:rPr>
              <a:t> field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3400" y="16002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One has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33400" y="23622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Insert in</a:t>
            </a:r>
          </a:p>
        </p:txBody>
      </p:sp>
      <p:sp>
        <p:nvSpPr>
          <p:cNvPr id="50" name="Right Arrow 12"/>
          <p:cNvSpPr>
            <a:spLocks noChangeArrowheads="1"/>
          </p:cNvSpPr>
          <p:nvPr/>
        </p:nvSpPr>
        <p:spPr bwMode="auto">
          <a:xfrm>
            <a:off x="4679950" y="1639888"/>
            <a:ext cx="381000" cy="269875"/>
          </a:xfrm>
          <a:prstGeom prst="rightArrow">
            <a:avLst>
              <a:gd name="adj1" fmla="val 50000"/>
              <a:gd name="adj2" fmla="val 49824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398713"/>
            <a:ext cx="4038600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/>
          <p:cNvSpPr txBox="1"/>
          <p:nvPr/>
        </p:nvSpPr>
        <p:spPr>
          <a:xfrm>
            <a:off x="533400" y="2754313"/>
            <a:ext cx="8153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Also use</a:t>
            </a: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3200400"/>
            <a:ext cx="11049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39"/>
          <p:cNvSpPr txBox="1"/>
          <p:nvPr/>
        </p:nvSpPr>
        <p:spPr>
          <a:xfrm>
            <a:off x="6324600" y="5638800"/>
            <a:ext cx="2438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Give </a:t>
            </a:r>
            <a:r>
              <a:rPr lang="en-US" dirty="0"/>
              <a:t>G</a:t>
            </a:r>
            <a:r>
              <a:rPr lang="en-US" dirty="0">
                <a:latin typeface="+mn-lt"/>
              </a:rPr>
              <a:t>, V and n(t) and all is fixed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3213" y="1617663"/>
            <a:ext cx="2867025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1600" y="1524000"/>
            <a:ext cx="30765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12950" y="2778125"/>
            <a:ext cx="2209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ight Brace 22"/>
          <p:cNvSpPr>
            <a:spLocks/>
          </p:cNvSpPr>
          <p:nvPr/>
        </p:nvSpPr>
        <p:spPr bwMode="auto">
          <a:xfrm>
            <a:off x="4419600" y="2895600"/>
            <a:ext cx="304800" cy="11430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992688" y="3200400"/>
            <a:ext cx="3581400" cy="1219200"/>
            <a:chOff x="4912660" y="3007660"/>
            <a:chExt cx="3581400" cy="1219200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4912660" y="3007660"/>
              <a:ext cx="3581400" cy="12192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pic>
          <p:nvPicPr>
            <p:cNvPr id="15387" name="Picture 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029200" y="3048000"/>
              <a:ext cx="3368776" cy="1138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533400" y="3429000"/>
            <a:ext cx="2971800" cy="584200"/>
            <a:chOff x="533400" y="5345669"/>
            <a:chExt cx="3200400" cy="585351"/>
          </a:xfrm>
        </p:grpSpPr>
        <p:sp>
          <p:nvSpPr>
            <p:cNvPr id="53" name="TextBox 52"/>
            <p:cNvSpPr txBox="1"/>
            <p:nvPr/>
          </p:nvSpPr>
          <p:spPr>
            <a:xfrm>
              <a:off x="533400" y="5345669"/>
              <a:ext cx="3200400" cy="5853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dirty="0">
                  <a:latin typeface="+mn-lt"/>
                </a:rPr>
                <a:t>Differentiate FV – 1 and use FV – 2 to eliminate</a:t>
              </a:r>
            </a:p>
          </p:txBody>
        </p:sp>
        <p:pic>
          <p:nvPicPr>
            <p:cNvPr id="15383" name="Picture 6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584938" y="5620870"/>
              <a:ext cx="386716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9" name="Picture 1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43000" y="4191000"/>
            <a:ext cx="215375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32" name="TextBox 31"/>
          <p:cNvSpPr txBox="1"/>
          <p:nvPr/>
        </p:nvSpPr>
        <p:spPr>
          <a:xfrm>
            <a:off x="533400" y="5268913"/>
            <a:ext cx="8153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Re-heating equations are three coupled differential equations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3400" y="6288088"/>
            <a:ext cx="86106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After inflation </a:t>
            </a:r>
            <a:r>
              <a:rPr lang="en-US">
                <a:latin typeface="+mn-lt"/>
              </a:rPr>
              <a:t>the Universe </a:t>
            </a:r>
            <a:r>
              <a:rPr lang="en-US" dirty="0">
                <a:latin typeface="+mn-lt"/>
              </a:rPr>
              <a:t>is dominated by radiation (and we can employ relativistic cosmology to describe the evolution)</a:t>
            </a:r>
          </a:p>
        </p:txBody>
      </p:sp>
      <p:cxnSp>
        <p:nvCxnSpPr>
          <p:cNvPr id="15380" name="Straight Connector 8"/>
          <p:cNvCxnSpPr>
            <a:cxnSpLocks noChangeShapeType="1"/>
          </p:cNvCxnSpPr>
          <p:nvPr/>
        </p:nvCxnSpPr>
        <p:spPr bwMode="auto">
          <a:xfrm>
            <a:off x="1082675" y="777875"/>
            <a:ext cx="6946900" cy="1588"/>
          </a:xfrm>
          <a:prstGeom prst="line">
            <a:avLst/>
          </a:prstGeom>
          <a:noFill/>
          <a:ln w="12700" algn="ctr">
            <a:solidFill>
              <a:srgbClr val="666699"/>
            </a:solidFill>
            <a:round/>
            <a:headEnd/>
            <a:tailEnd/>
          </a:ln>
        </p:spPr>
      </p:cxnSp>
      <p:sp>
        <p:nvSpPr>
          <p:cNvPr id="15381" name="Text Box 2"/>
          <p:cNvSpPr txBox="1">
            <a:spLocks noChangeArrowheads="1"/>
          </p:cNvSpPr>
          <p:nvPr/>
        </p:nvSpPr>
        <p:spPr bwMode="auto">
          <a:xfrm>
            <a:off x="0" y="2000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>
                <a:solidFill>
                  <a:srgbClr val="00397E"/>
                </a:solidFill>
                <a:latin typeface="Biondi" pitchFamily="2" charset="0"/>
                <a:ea typeface="MS PGothic" pitchFamily="34" charset="-128"/>
                <a:cs typeface="Arabic Typesetting" pitchFamily="66" charset="-78"/>
              </a:rPr>
              <a:t>Re-heating equations</a:t>
            </a:r>
            <a:endParaRPr lang="en-US" sz="2800">
              <a:solidFill>
                <a:srgbClr val="00397E"/>
              </a:solidFill>
              <a:latin typeface="Biondi" pitchFamily="2" charset="0"/>
              <a:ea typeface="MS PGothic" pitchFamily="34" charset="-128"/>
              <a:cs typeface="Arabic Typesetting" pitchFamily="66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5" grpId="0"/>
      <p:bldP spid="41" grpId="0"/>
      <p:bldP spid="50" grpId="0" animBg="1"/>
      <p:bldP spid="39" grpId="0"/>
      <p:bldP spid="40" grpId="0"/>
      <p:bldP spid="23" grpId="0" animBg="1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33400" y="1219200"/>
            <a:ext cx="7620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Horizon problem, flatness problem, missing exotic particles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1828800"/>
            <a:ext cx="75438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u="sng" dirty="0">
                <a:latin typeface="+mn-lt"/>
              </a:rPr>
              <a:t>Horizon</a:t>
            </a:r>
            <a:r>
              <a:rPr lang="en-US" dirty="0">
                <a:latin typeface="+mn-lt"/>
              </a:rPr>
              <a:t>: largest distance over which influences can have travelled in order to reach an observer: visible Universe of this observer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3505200"/>
            <a:ext cx="7391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Photons decouple about 100,000 years A.B. and then the horizon was much smaller than at present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2667000"/>
            <a:ext cx="6477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Thermal equilibrium between different parts of the Universe established by exchange of photons (radiation)</a:t>
            </a:r>
          </a:p>
        </p:txBody>
      </p:sp>
      <p:sp>
        <p:nvSpPr>
          <p:cNvPr id="8203" name="Right Arrow 12"/>
          <p:cNvSpPr>
            <a:spLocks noChangeArrowheads="1"/>
          </p:cNvSpPr>
          <p:nvPr/>
        </p:nvSpPr>
        <p:spPr bwMode="auto">
          <a:xfrm>
            <a:off x="990600" y="4267200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" y="4800600"/>
            <a:ext cx="52578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One expect that regions with about the same temperature are relatively small, but this is not the case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3400" y="5791200"/>
            <a:ext cx="7467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Inflation: one starts with a small Universe which is in thermal equilibrium and inflates this with an enormous factor. Increasingly more of this Universe is now entering our horizon.</a:t>
            </a:r>
          </a:p>
        </p:txBody>
      </p:sp>
      <p:cxnSp>
        <p:nvCxnSpPr>
          <p:cNvPr id="4106" name="Straight Connector 8"/>
          <p:cNvCxnSpPr>
            <a:cxnSpLocks noChangeShapeType="1"/>
          </p:cNvCxnSpPr>
          <p:nvPr/>
        </p:nvCxnSpPr>
        <p:spPr bwMode="auto">
          <a:xfrm>
            <a:off x="1082675" y="777875"/>
            <a:ext cx="6946900" cy="1588"/>
          </a:xfrm>
          <a:prstGeom prst="line">
            <a:avLst/>
          </a:prstGeom>
          <a:noFill/>
          <a:ln w="12700" algn="ctr">
            <a:solidFill>
              <a:srgbClr val="666699"/>
            </a:solidFill>
            <a:round/>
            <a:headEnd/>
            <a:tailEnd/>
          </a:ln>
        </p:spPr>
      </p:cxnSp>
      <p:sp>
        <p:nvSpPr>
          <p:cNvPr id="4107" name="Text Box 2"/>
          <p:cNvSpPr txBox="1">
            <a:spLocks noChangeArrowheads="1"/>
          </p:cNvSpPr>
          <p:nvPr/>
        </p:nvSpPr>
        <p:spPr bwMode="auto">
          <a:xfrm>
            <a:off x="0" y="2000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>
                <a:solidFill>
                  <a:srgbClr val="00397E"/>
                </a:solidFill>
                <a:latin typeface="Biondi" pitchFamily="2" charset="0"/>
                <a:ea typeface="MS PGothic" pitchFamily="34" charset="-128"/>
                <a:cs typeface="Arabic Typesetting" pitchFamily="66" charset="-78"/>
              </a:rPr>
              <a:t>Limitations of standard cosmology</a:t>
            </a:r>
            <a:endParaRPr lang="en-US" sz="2800">
              <a:solidFill>
                <a:srgbClr val="00397E"/>
              </a:solidFill>
              <a:latin typeface="Biondi" pitchFamily="2" charset="0"/>
              <a:ea typeface="MS PGothic" pitchFamily="34" charset="-128"/>
              <a:cs typeface="Arabic Typesetting" pitchFamily="66" charset="-78"/>
            </a:endParaRP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5799138" y="3892550"/>
            <a:ext cx="3276600" cy="1944688"/>
            <a:chOff x="5867400" y="3891879"/>
            <a:chExt cx="3276600" cy="1946025"/>
          </a:xfrm>
        </p:grpSpPr>
        <p:sp>
          <p:nvSpPr>
            <p:cNvPr id="17" name="TextBox 16"/>
            <p:cNvSpPr txBox="1"/>
            <p:nvPr/>
          </p:nvSpPr>
          <p:spPr>
            <a:xfrm>
              <a:off x="6753225" y="3891879"/>
              <a:ext cx="1363662" cy="27641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i="1" dirty="0">
                  <a:latin typeface="+mn-lt"/>
                </a:rPr>
                <a:t>Observer today 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67400" y="4466949"/>
              <a:ext cx="1219200" cy="460692"/>
            </a:xfrm>
            <a:prstGeom prst="rect">
              <a:avLst/>
            </a:prstGeom>
            <a:solidFill>
              <a:schemeClr val="bg1"/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200" i="1" dirty="0">
                  <a:latin typeface="+mn-lt"/>
                </a:rPr>
                <a:t>System 1 and its </a:t>
              </a:r>
              <a:r>
                <a:rPr lang="en-US" sz="1200" i="1" dirty="0" err="1">
                  <a:latin typeface="+mn-lt"/>
                </a:rPr>
                <a:t>lightcone</a:t>
              </a:r>
              <a:endParaRPr lang="en-US" sz="1200" i="1" dirty="0">
                <a:latin typeface="+mn-lt"/>
              </a:endParaRPr>
            </a:p>
          </p:txBody>
        </p:sp>
        <p:sp>
          <p:nvSpPr>
            <p:cNvPr id="4111" name="Isosceles Triangle 24"/>
            <p:cNvSpPr>
              <a:spLocks noChangeArrowheads="1"/>
            </p:cNvSpPr>
            <p:nvPr/>
          </p:nvSpPr>
          <p:spPr bwMode="auto">
            <a:xfrm>
              <a:off x="6553200" y="4161504"/>
              <a:ext cx="1636200" cy="1335600"/>
            </a:xfrm>
            <a:prstGeom prst="triangle">
              <a:avLst>
                <a:gd name="adj" fmla="val 50000"/>
              </a:avLst>
            </a:prstGeom>
            <a:gradFill rotWithShape="0">
              <a:gsLst>
                <a:gs pos="0">
                  <a:srgbClr val="85C2FF"/>
                </a:gs>
                <a:gs pos="39999">
                  <a:srgbClr val="85C2FF"/>
                </a:gs>
                <a:gs pos="70000">
                  <a:srgbClr val="C4D6EB"/>
                </a:gs>
                <a:gs pos="74001">
                  <a:srgbClr val="5E9EFF"/>
                </a:gs>
                <a:gs pos="100000">
                  <a:srgbClr val="FFEBFA"/>
                </a:gs>
              </a:gsLst>
              <a:lin ang="5400000"/>
            </a:gradFill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4112" name="Oval 28"/>
            <p:cNvSpPr>
              <a:spLocks noChangeArrowheads="1"/>
            </p:cNvSpPr>
            <p:nvPr/>
          </p:nvSpPr>
          <p:spPr bwMode="auto">
            <a:xfrm>
              <a:off x="7333800" y="4128504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cxnSp>
          <p:nvCxnSpPr>
            <p:cNvPr id="4113" name="Straight Connector 34"/>
            <p:cNvCxnSpPr>
              <a:cxnSpLocks noChangeShapeType="1"/>
            </p:cNvCxnSpPr>
            <p:nvPr/>
          </p:nvCxnSpPr>
          <p:spPr bwMode="auto">
            <a:xfrm rot="16200000" flipH="1">
              <a:off x="6696300" y="5158163"/>
              <a:ext cx="410041" cy="267841"/>
            </a:xfrm>
            <a:prstGeom prst="lin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</p:cxnSp>
        <p:sp>
          <p:nvSpPr>
            <p:cNvPr id="4114" name="Oval 27"/>
            <p:cNvSpPr>
              <a:spLocks noChangeArrowheads="1"/>
            </p:cNvSpPr>
            <p:nvPr/>
          </p:nvSpPr>
          <p:spPr bwMode="auto">
            <a:xfrm>
              <a:off x="6748800" y="5083104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cxnSp>
          <p:nvCxnSpPr>
            <p:cNvPr id="4115" name="Straight Connector 35"/>
            <p:cNvCxnSpPr>
              <a:cxnSpLocks noChangeShapeType="1"/>
            </p:cNvCxnSpPr>
            <p:nvPr/>
          </p:nvCxnSpPr>
          <p:spPr bwMode="auto">
            <a:xfrm rot="10800000" flipV="1">
              <a:off x="7713841" y="5121204"/>
              <a:ext cx="232559" cy="364742"/>
            </a:xfrm>
            <a:prstGeom prst="lin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</p:cxnSp>
        <p:sp>
          <p:nvSpPr>
            <p:cNvPr id="4116" name="Oval 37"/>
            <p:cNvSpPr>
              <a:spLocks noChangeArrowheads="1"/>
            </p:cNvSpPr>
            <p:nvPr/>
          </p:nvSpPr>
          <p:spPr bwMode="auto">
            <a:xfrm>
              <a:off x="7910400" y="5075904"/>
              <a:ext cx="76200" cy="76200"/>
            </a:xfrm>
            <a:prstGeom prst="ellipse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cxnSp>
          <p:nvCxnSpPr>
            <p:cNvPr id="4117" name="Straight Arrow Connector 39"/>
            <p:cNvCxnSpPr>
              <a:cxnSpLocks noChangeShapeType="1"/>
            </p:cNvCxnSpPr>
            <p:nvPr/>
          </p:nvCxnSpPr>
          <p:spPr bwMode="auto">
            <a:xfrm>
              <a:off x="7086600" y="5400716"/>
              <a:ext cx="533400" cy="1588"/>
            </a:xfrm>
            <a:prstGeom prst="straightConnector1">
              <a:avLst/>
            </a:prstGeom>
            <a:noFill/>
            <a:ln w="19050" algn="ctr">
              <a:solidFill>
                <a:schemeClr val="accent2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43" name="Arc 42"/>
            <p:cNvSpPr/>
            <p:nvPr/>
          </p:nvSpPr>
          <p:spPr bwMode="auto">
            <a:xfrm rot="10800000">
              <a:off x="6324600" y="4543201"/>
              <a:ext cx="557212" cy="745050"/>
            </a:xfrm>
            <a:prstGeom prst="arc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753225" y="5561489"/>
              <a:ext cx="1196975" cy="27641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i="1" dirty="0">
                  <a:latin typeface="+mn-lt"/>
                </a:rPr>
                <a:t>Big Bang, t = 0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11975" y="4902223"/>
              <a:ext cx="944562" cy="46069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i="1" dirty="0">
                  <a:latin typeface="+mn-lt"/>
                </a:rPr>
                <a:t>no time for signals</a:t>
              </a:r>
            </a:p>
          </p:txBody>
        </p:sp>
        <p:sp>
          <p:nvSpPr>
            <p:cNvPr id="46" name="Arc 45"/>
            <p:cNvSpPr/>
            <p:nvPr/>
          </p:nvSpPr>
          <p:spPr bwMode="auto">
            <a:xfrm rot="10800000" flipH="1">
              <a:off x="7848600" y="4495544"/>
              <a:ext cx="509587" cy="746638"/>
            </a:xfrm>
            <a:prstGeom prst="arc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924800" y="4466949"/>
              <a:ext cx="1219200" cy="460692"/>
            </a:xfrm>
            <a:prstGeom prst="rect">
              <a:avLst/>
            </a:prstGeom>
            <a:solidFill>
              <a:schemeClr val="bg1"/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200" i="1" dirty="0">
                  <a:latin typeface="+mn-lt"/>
                </a:rPr>
                <a:t>System 2 and its </a:t>
              </a:r>
              <a:r>
                <a:rPr lang="en-US" sz="1200" i="1" dirty="0" err="1">
                  <a:latin typeface="+mn-lt"/>
                </a:rPr>
                <a:t>lightcone</a:t>
              </a:r>
              <a:endParaRPr lang="en-US" sz="1200" i="1" dirty="0">
                <a:latin typeface="+mn-lt"/>
              </a:endParaRPr>
            </a:p>
          </p:txBody>
        </p:sp>
        <p:cxnSp>
          <p:nvCxnSpPr>
            <p:cNvPr id="4123" name="Straight Connector 47"/>
            <p:cNvCxnSpPr>
              <a:cxnSpLocks noChangeShapeType="1"/>
            </p:cNvCxnSpPr>
            <p:nvPr/>
          </p:nvCxnSpPr>
          <p:spPr bwMode="auto">
            <a:xfrm rot="10800000">
              <a:off x="6005052" y="5501148"/>
              <a:ext cx="2743200" cy="0"/>
            </a:xfrm>
            <a:prstGeom prst="lin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  <p:bldP spid="22" grpId="0"/>
      <p:bldP spid="8203" grpId="0" animBg="1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33400" y="1219200"/>
            <a:ext cx="80772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Experiments show: Universe now has a nearly </a:t>
            </a:r>
            <a:r>
              <a:rPr lang="en-US" i="1" dirty="0">
                <a:latin typeface="+mn-lt"/>
              </a:rPr>
              <a:t>flat</a:t>
            </a:r>
            <a:r>
              <a:rPr lang="en-US" dirty="0">
                <a:latin typeface="+mn-lt"/>
              </a:rPr>
              <a:t> Robertson – Walker metric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1981200"/>
            <a:ext cx="7239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 order to explain the present flatness, the metric of the early Universe needs to resemble even more a </a:t>
            </a:r>
            <a:r>
              <a:rPr lang="en-US" dirty="0" smtClean="0">
                <a:latin typeface="+mn-lt"/>
              </a:rPr>
              <a:t>perfectly </a:t>
            </a:r>
            <a:r>
              <a:rPr lang="en-US" dirty="0">
                <a:latin typeface="+mn-lt"/>
              </a:rPr>
              <a:t>flat RWM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3581400"/>
            <a:ext cx="75438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If you assume that the Universe was always perfectly flat, then </a:t>
            </a:r>
            <a:r>
              <a:rPr lang="en-US">
                <a:latin typeface="+mn-lt"/>
              </a:rPr>
              <a:t>the </a:t>
            </a:r>
            <a:r>
              <a:rPr lang="en-US" smtClean="0">
                <a:latin typeface="+mn-lt"/>
              </a:rPr>
              <a:t>Universe </a:t>
            </a:r>
            <a:r>
              <a:rPr lang="en-US" dirty="0">
                <a:latin typeface="+mn-lt"/>
              </a:rPr>
              <a:t>started with exactly the critical density. Why?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2743200"/>
            <a:ext cx="7239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Flatness problem: which mechanism brought the earliest flatness </a:t>
            </a:r>
            <a:r>
              <a:rPr lang="en-US" dirty="0" smtClean="0">
                <a:latin typeface="+mn-lt"/>
              </a:rPr>
              <a:t>so </a:t>
            </a:r>
            <a:r>
              <a:rPr lang="en-US" dirty="0">
                <a:latin typeface="+mn-lt"/>
              </a:rPr>
              <a:t>close to the flat RW metric?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42672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Classical Standard Model of Cosmology provides no answers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3400" y="5029200"/>
            <a:ext cx="6096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Modern particle physics predicts exotic particles: </a:t>
            </a:r>
            <a:r>
              <a:rPr lang="en-US" dirty="0" err="1">
                <a:latin typeface="+mn-lt"/>
              </a:rPr>
              <a:t>supersymmetric</a:t>
            </a:r>
            <a:r>
              <a:rPr lang="en-US" dirty="0">
                <a:latin typeface="+mn-lt"/>
              </a:rPr>
              <a:t> particles, monopoles, … 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3400" y="5705475"/>
            <a:ext cx="7467600" cy="438150"/>
            <a:chOff x="533400" y="5706035"/>
            <a:chExt cx="7467600" cy="438150"/>
          </a:xfrm>
        </p:grpSpPr>
        <p:sp>
          <p:nvSpPr>
            <p:cNvPr id="11" name="TextBox 10"/>
            <p:cNvSpPr txBox="1"/>
            <p:nvPr/>
          </p:nvSpPr>
          <p:spPr>
            <a:xfrm>
              <a:off x="533400" y="5755248"/>
              <a:ext cx="7467600" cy="3683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>
                  <a:latin typeface="+mn-lt"/>
                </a:rPr>
                <a:t>Inflation</a:t>
              </a:r>
            </a:p>
          </p:txBody>
        </p:sp>
        <p:pic>
          <p:nvPicPr>
            <p:cNvPr id="5134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64340" y="5706035"/>
              <a:ext cx="2781300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180" name="Picture 12" descr="C:\Users\jo\Desktop\495px-Inflationary_horizon_plot_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25" y="4554538"/>
            <a:ext cx="255587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131" name="Straight Connector 8"/>
          <p:cNvCxnSpPr>
            <a:cxnSpLocks noChangeShapeType="1"/>
          </p:cNvCxnSpPr>
          <p:nvPr/>
        </p:nvCxnSpPr>
        <p:spPr bwMode="auto">
          <a:xfrm>
            <a:off x="1082675" y="777875"/>
            <a:ext cx="6946900" cy="1588"/>
          </a:xfrm>
          <a:prstGeom prst="line">
            <a:avLst/>
          </a:prstGeom>
          <a:noFill/>
          <a:ln w="12700" algn="ctr">
            <a:solidFill>
              <a:srgbClr val="666699"/>
            </a:solidFill>
            <a:round/>
            <a:headEnd/>
            <a:tailEnd/>
          </a:ln>
        </p:spPr>
      </p:cxnSp>
      <p:sp>
        <p:nvSpPr>
          <p:cNvPr id="5132" name="Text Box 2"/>
          <p:cNvSpPr txBox="1">
            <a:spLocks noChangeArrowheads="1"/>
          </p:cNvSpPr>
          <p:nvPr/>
        </p:nvSpPr>
        <p:spPr bwMode="auto">
          <a:xfrm>
            <a:off x="0" y="2000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>
                <a:solidFill>
                  <a:srgbClr val="00397E"/>
                </a:solidFill>
                <a:latin typeface="Biondi" pitchFamily="2" charset="0"/>
                <a:ea typeface="MS PGothic" pitchFamily="34" charset="-128"/>
                <a:cs typeface="Arabic Typesetting" pitchFamily="66" charset="-78"/>
              </a:rPr>
              <a:t>Flatness problem and exotic particles</a:t>
            </a:r>
            <a:endParaRPr lang="en-US" sz="2800">
              <a:solidFill>
                <a:srgbClr val="00397E"/>
              </a:solidFill>
              <a:latin typeface="Biondi" pitchFamily="2" charset="0"/>
              <a:ea typeface="MS PGothic" pitchFamily="34" charset="-128"/>
              <a:cs typeface="Arabic Typesetting" pitchFamily="66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  <p:bldP spid="22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33400" y="1219200"/>
            <a:ext cx="76962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Previously: </a:t>
            </a:r>
            <a:r>
              <a:rPr lang="en-US" i="1" dirty="0">
                <a:latin typeface="+mn-lt"/>
              </a:rPr>
              <a:t>flat</a:t>
            </a:r>
            <a:r>
              <a:rPr lang="en-US" dirty="0">
                <a:latin typeface="+mn-lt"/>
              </a:rPr>
              <a:t> Robertson – Walker metric (</a:t>
            </a:r>
            <a:r>
              <a:rPr lang="en-US" i="1" dirty="0">
                <a:latin typeface="+mn-lt"/>
              </a:rPr>
              <a:t>k = 0</a:t>
            </a:r>
            <a:r>
              <a:rPr lang="en-US" dirty="0">
                <a:latin typeface="+mn-lt"/>
              </a:rPr>
              <a:t>). In general one hast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22098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Einstein equations                                        give </a:t>
            </a:r>
            <a:r>
              <a:rPr lang="en-US" dirty="0" err="1">
                <a:latin typeface="+mn-lt"/>
              </a:rPr>
              <a:t>Friedmann</a:t>
            </a:r>
            <a:r>
              <a:rPr lang="en-US" dirty="0">
                <a:latin typeface="+mn-lt"/>
              </a:rPr>
              <a:t> equations</a:t>
            </a:r>
          </a:p>
        </p:txBody>
      </p:sp>
      <p:pic>
        <p:nvPicPr>
          <p:cNvPr id="29698" name="Picture 2" descr="C:\Users\jo\Desktop\58278ae49734ca65e34a68486419535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" y="1795463"/>
            <a:ext cx="23145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 descr="C:\Users\jo\Desktop\03b98f373f1af532812ae3e8940b9b8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676400"/>
            <a:ext cx="46101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6" descr="C:\Users\jo\Desktop\b3f14edb49fd763ec19df7dcf1ff087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4825" y="2225675"/>
            <a:ext cx="18097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ight Arrow 12"/>
          <p:cNvSpPr>
            <a:spLocks noChangeArrowheads="1"/>
          </p:cNvSpPr>
          <p:nvPr/>
        </p:nvSpPr>
        <p:spPr bwMode="auto">
          <a:xfrm>
            <a:off x="1457325" y="3155950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3400" y="4049713"/>
            <a:ext cx="42672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Without cosmological constant, FV – 1 becomes</a:t>
            </a:r>
          </a:p>
        </p:txBody>
      </p:sp>
      <p:pic>
        <p:nvPicPr>
          <p:cNvPr id="29705" name="Picture 9" descr="C:\Users\jo\Desktop\cd13933011e68069131c9fc64f195704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81200" y="4495800"/>
            <a:ext cx="15049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533400" y="5162550"/>
            <a:ext cx="37338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Critical density: for given </a:t>
            </a:r>
            <a:r>
              <a:rPr lang="en-US" i="1" dirty="0">
                <a:latin typeface="+mn-lt"/>
              </a:rPr>
              <a:t>H</a:t>
            </a:r>
            <a:r>
              <a:rPr lang="en-US" dirty="0">
                <a:latin typeface="+mn-lt"/>
              </a:rPr>
              <a:t> the density for which </a:t>
            </a:r>
            <a:r>
              <a:rPr lang="en-US" i="1" dirty="0">
                <a:latin typeface="+mn-lt"/>
              </a:rPr>
              <a:t>k = 0</a:t>
            </a:r>
          </a:p>
        </p:txBody>
      </p:sp>
      <p:pic>
        <p:nvPicPr>
          <p:cNvPr id="29706" name="Picture 10" descr="C:\Users\jo\Desktop\dc3dda15b67217abf527c835b42a51cb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14800" y="5410200"/>
            <a:ext cx="790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3657600" y="5943600"/>
            <a:ext cx="1371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10</a:t>
            </a:r>
            <a:r>
              <a:rPr lang="en-US" baseline="30000" dirty="0">
                <a:latin typeface="+mn-lt"/>
              </a:rPr>
              <a:t>-26</a:t>
            </a:r>
            <a:r>
              <a:rPr lang="en-US" dirty="0">
                <a:latin typeface="+mn-lt"/>
              </a:rPr>
              <a:t> kg m</a:t>
            </a:r>
            <a:r>
              <a:rPr lang="en-US" baseline="30000" dirty="0">
                <a:latin typeface="+mn-lt"/>
              </a:rPr>
              <a:t>-3</a:t>
            </a:r>
            <a:endParaRPr lang="en-US" i="1" baseline="30000" dirty="0">
              <a:latin typeface="+mn-lt"/>
            </a:endParaRPr>
          </a:p>
        </p:txBody>
      </p:sp>
      <p:pic>
        <p:nvPicPr>
          <p:cNvPr id="29707" name="Picture 11" descr="C:\Users\jo\Desktop\End_of_univers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57800" y="3352800"/>
            <a:ext cx="388620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514600" y="2770188"/>
            <a:ext cx="3048000" cy="1066800"/>
            <a:chOff x="2196350" y="2770095"/>
            <a:chExt cx="3048000" cy="1066800"/>
          </a:xfrm>
        </p:grpSpPr>
        <p:sp>
          <p:nvSpPr>
            <p:cNvPr id="17" name="Rounded Rectangle 16"/>
            <p:cNvSpPr/>
            <p:nvPr/>
          </p:nvSpPr>
          <p:spPr bwMode="auto">
            <a:xfrm>
              <a:off x="2196350" y="2770095"/>
              <a:ext cx="3048000" cy="10668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pic>
          <p:nvPicPr>
            <p:cNvPr id="6166" name="Picture 4" descr="C:\Users\jo\Desktop\ab6bbc387c300448ca1d6a777a01ee55.pn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286000" y="3295650"/>
              <a:ext cx="2857500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7" name="Picture 5" descr="C:\Users\jo\Desktop\2dea4b6116f4178c84c171f74b47f705.png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724150" y="2819400"/>
              <a:ext cx="2228850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TextBox 27"/>
          <p:cNvSpPr txBox="1"/>
          <p:nvPr/>
        </p:nvSpPr>
        <p:spPr>
          <a:xfrm>
            <a:off x="533400" y="6372225"/>
            <a:ext cx="3733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Density / critical density: </a:t>
            </a:r>
            <a:r>
              <a:rPr lang="en-US" dirty="0">
                <a:latin typeface="+mn-lt"/>
                <a:sym typeface="Symbol"/>
              </a:rPr>
              <a:t></a:t>
            </a:r>
            <a:endParaRPr lang="en-US" i="1" dirty="0">
              <a:latin typeface="+mn-lt"/>
            </a:endParaRPr>
          </a:p>
        </p:txBody>
      </p:sp>
      <p:cxnSp>
        <p:nvCxnSpPr>
          <p:cNvPr id="6161" name="Straight Connector 8"/>
          <p:cNvCxnSpPr>
            <a:cxnSpLocks noChangeShapeType="1"/>
          </p:cNvCxnSpPr>
          <p:nvPr/>
        </p:nvCxnSpPr>
        <p:spPr bwMode="auto">
          <a:xfrm>
            <a:off x="1082675" y="777875"/>
            <a:ext cx="6946900" cy="1588"/>
          </a:xfrm>
          <a:prstGeom prst="line">
            <a:avLst/>
          </a:prstGeom>
          <a:noFill/>
          <a:ln w="12700" algn="ctr">
            <a:solidFill>
              <a:srgbClr val="666699"/>
            </a:solidFill>
            <a:round/>
            <a:headEnd/>
            <a:tailEnd/>
          </a:ln>
        </p:spPr>
      </p:cxnSp>
      <p:sp>
        <p:nvSpPr>
          <p:cNvPr id="6162" name="Text Box 2"/>
          <p:cNvSpPr txBox="1">
            <a:spLocks noChangeArrowheads="1"/>
          </p:cNvSpPr>
          <p:nvPr/>
        </p:nvSpPr>
        <p:spPr bwMode="auto">
          <a:xfrm>
            <a:off x="0" y="2000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>
                <a:solidFill>
                  <a:srgbClr val="00397E"/>
                </a:solidFill>
                <a:latin typeface="Biondi" pitchFamily="2" charset="0"/>
                <a:ea typeface="MS PGothic" pitchFamily="34" charset="-128"/>
                <a:cs typeface="Arabic Typesetting" pitchFamily="66" charset="-78"/>
              </a:rPr>
              <a:t>Friedmann equations</a:t>
            </a:r>
            <a:endParaRPr lang="en-US" sz="2800">
              <a:solidFill>
                <a:srgbClr val="00397E"/>
              </a:solidFill>
              <a:latin typeface="Biondi" pitchFamily="2" charset="0"/>
              <a:ea typeface="MS PGothic" pitchFamily="34" charset="-128"/>
              <a:cs typeface="Arabic Typesetting" pitchFamily="66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  <p:bldP spid="23" grpId="0" animBg="1"/>
      <p:bldP spid="24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" y="12192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latin typeface="+mn-lt"/>
              </a:rPr>
              <a:t>Friedmann</a:t>
            </a:r>
            <a:r>
              <a:rPr lang="en-US" dirty="0">
                <a:latin typeface="+mn-lt"/>
              </a:rPr>
              <a:t> equation 1 can be re-written as</a:t>
            </a:r>
          </a:p>
        </p:txBody>
      </p:sp>
      <p:pic>
        <p:nvPicPr>
          <p:cNvPr id="29701" name="Picture 5" descr="C:\Users\jo\Desktop\2dea4b6116f4178c84c171f74b47f70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828800"/>
            <a:ext cx="22288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533400" y="3287713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On the right only constants. During expansion, density decreases (~a</a:t>
            </a:r>
            <a:r>
              <a:rPr lang="en-US" baseline="30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)</a:t>
            </a:r>
          </a:p>
        </p:txBody>
      </p:sp>
      <p:pic>
        <p:nvPicPr>
          <p:cNvPr id="30722" name="Picture 2" descr="C:\Users\jo\Desktop\331a0a3b429701e7c6a0a86dcc18070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2057400"/>
            <a:ext cx="17430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 descr="C:\Users\jo\Desktop\f1af7b4fa0a206e2f6fac115293a1ea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2590800"/>
            <a:ext cx="16097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629400" y="2514600"/>
            <a:ext cx="1981200" cy="533400"/>
            <a:chOff x="7068670" y="1981200"/>
            <a:chExt cx="1981200" cy="5334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068670" y="1981200"/>
              <a:ext cx="1981200" cy="5334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pic>
          <p:nvPicPr>
            <p:cNvPr id="7190" name="Picture 4" descr="C:\Users\jo\Desktop\d80ed62c3b3982e27a84eef8f305fd86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124700" y="2057400"/>
              <a:ext cx="1866900" cy="409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1" name="Picture 10" descr="C:\Users\jo\Desktop\dc3dda15b67217abf527c835b42a51cb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28825" y="2438400"/>
            <a:ext cx="790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ight Brace 21"/>
          <p:cNvSpPr>
            <a:spLocks/>
          </p:cNvSpPr>
          <p:nvPr/>
        </p:nvSpPr>
        <p:spPr bwMode="auto">
          <a:xfrm>
            <a:off x="3048000" y="1752600"/>
            <a:ext cx="228600" cy="1066800"/>
          </a:xfrm>
          <a:prstGeom prst="rightBrace">
            <a:avLst>
              <a:gd name="adj1" fmla="val 8340"/>
              <a:gd name="adj2" fmla="val 50000"/>
            </a:avLst>
          </a:prstGeom>
          <a:solidFill>
            <a:schemeClr val="bg1"/>
          </a:solidFill>
          <a:ln w="38100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33400" y="3592513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Since Planck era, </a:t>
            </a:r>
            <a:r>
              <a:rPr lang="en-US" dirty="0"/>
              <a:t>r</a:t>
            </a:r>
            <a:r>
              <a:rPr lang="en-US" dirty="0">
                <a:latin typeface="+mn-lt"/>
              </a:rPr>
              <a:t>a</a:t>
            </a:r>
            <a:r>
              <a:rPr lang="en-US" baseline="30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decreased by a factor 10</a:t>
            </a:r>
            <a:r>
              <a:rPr lang="en-US" baseline="30000" dirty="0">
                <a:latin typeface="+mn-lt"/>
              </a:rPr>
              <a:t>60</a:t>
            </a:r>
            <a:endParaRPr lang="en-US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3400" y="3897313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Thus, (</a:t>
            </a:r>
            <a:r>
              <a:rPr lang="en-US" dirty="0">
                <a:latin typeface="+mn-lt"/>
                <a:sym typeface="Symbol"/>
              </a:rPr>
              <a:t></a:t>
            </a:r>
            <a:r>
              <a:rPr lang="en-US" baseline="30000" dirty="0">
                <a:latin typeface="+mn-lt"/>
                <a:sym typeface="Symbol"/>
              </a:rPr>
              <a:t>-1</a:t>
            </a:r>
            <a:r>
              <a:rPr lang="en-US" dirty="0">
                <a:latin typeface="+mn-lt"/>
                <a:sym typeface="Symbol"/>
              </a:rPr>
              <a:t> – 1 ) must have increased by a </a:t>
            </a:r>
            <a:r>
              <a:rPr lang="en-US" dirty="0">
                <a:latin typeface="+mn-lt"/>
              </a:rPr>
              <a:t>factor 10</a:t>
            </a:r>
            <a:r>
              <a:rPr lang="en-US" baseline="30000" dirty="0">
                <a:latin typeface="+mn-lt"/>
              </a:rPr>
              <a:t>60</a:t>
            </a:r>
            <a:endParaRPr lang="en-US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3400" y="4202113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WMAP and Sloan Digital Sky Survey set </a:t>
            </a:r>
            <a:r>
              <a:rPr lang="en-US" dirty="0">
                <a:sym typeface="Symbol"/>
              </a:rPr>
              <a:t></a:t>
            </a:r>
            <a:r>
              <a:rPr lang="en-US" baseline="-25000" dirty="0">
                <a:sym typeface="Symbol"/>
              </a:rPr>
              <a:t>0</a:t>
            </a:r>
            <a:r>
              <a:rPr lang="en-US" dirty="0">
                <a:sym typeface="Symbol"/>
              </a:rPr>
              <a:t> </a:t>
            </a:r>
            <a:r>
              <a:rPr lang="en-US" dirty="0">
                <a:latin typeface="+mn-lt"/>
                <a:sym typeface="Symbol"/>
              </a:rPr>
              <a:t>at 1 within 1%</a:t>
            </a:r>
            <a:r>
              <a:rPr lang="en-US" dirty="0">
                <a:sym typeface="Symbol"/>
              </a:rPr>
              <a:t> 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3400" y="4506913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Then | </a:t>
            </a:r>
            <a:r>
              <a:rPr lang="en-US" dirty="0">
                <a:sym typeface="Symbol"/>
              </a:rPr>
              <a:t></a:t>
            </a:r>
            <a:r>
              <a:rPr lang="en-US" baseline="30000" dirty="0">
                <a:sym typeface="Symbol"/>
              </a:rPr>
              <a:t>-1</a:t>
            </a:r>
            <a:r>
              <a:rPr lang="en-US" dirty="0">
                <a:sym typeface="Symbol"/>
              </a:rPr>
              <a:t> - 1 | &lt; </a:t>
            </a:r>
            <a:r>
              <a:rPr lang="en-US" dirty="0">
                <a:latin typeface="+mn-lt"/>
                <a:sym typeface="Symbol"/>
              </a:rPr>
              <a:t>0.01 and at Planck era smaller than 10</a:t>
            </a:r>
            <a:r>
              <a:rPr lang="en-US" baseline="30000" dirty="0">
                <a:latin typeface="+mn-lt"/>
                <a:sym typeface="Symbol"/>
              </a:rPr>
              <a:t>-62</a:t>
            </a:r>
            <a:r>
              <a:rPr lang="en-US" dirty="0">
                <a:latin typeface="+mn-lt"/>
                <a:sym typeface="Symbol"/>
              </a:rPr>
              <a:t> 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3400" y="5040313"/>
            <a:ext cx="79248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Flatness problem: why was the initial density of the Universe so close to the critical density?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400" y="5678488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Solutions: </a:t>
            </a:r>
            <a:r>
              <a:rPr lang="en-US" dirty="0" err="1">
                <a:latin typeface="+mn-lt"/>
              </a:rPr>
              <a:t>Anthropic</a:t>
            </a:r>
            <a:r>
              <a:rPr lang="en-US" dirty="0">
                <a:latin typeface="+mn-lt"/>
              </a:rPr>
              <a:t> principle or inflation (</a:t>
            </a:r>
            <a:r>
              <a:rPr lang="en-US" dirty="0"/>
              <a:t>r</a:t>
            </a:r>
            <a:r>
              <a:rPr lang="en-US" dirty="0">
                <a:latin typeface="+mn-lt"/>
              </a:rPr>
              <a:t>a</a:t>
            </a:r>
            <a:r>
              <a:rPr lang="en-US" baseline="30000" dirty="0"/>
              <a:t>2</a:t>
            </a:r>
            <a:r>
              <a:rPr lang="en-US" dirty="0">
                <a:latin typeface="+mn-lt"/>
              </a:rPr>
              <a:t> rapidly </a:t>
            </a:r>
            <a:r>
              <a:rPr lang="en-US" u="sng" dirty="0">
                <a:latin typeface="+mn-lt"/>
              </a:rPr>
              <a:t>increases</a:t>
            </a:r>
            <a:r>
              <a:rPr lang="en-US" dirty="0">
                <a:latin typeface="+mn-lt"/>
              </a:rPr>
              <a:t> in short time)</a:t>
            </a:r>
          </a:p>
        </p:txBody>
      </p:sp>
      <p:cxnSp>
        <p:nvCxnSpPr>
          <p:cNvPr id="7185" name="Straight Connector 8"/>
          <p:cNvCxnSpPr>
            <a:cxnSpLocks noChangeShapeType="1"/>
          </p:cNvCxnSpPr>
          <p:nvPr/>
        </p:nvCxnSpPr>
        <p:spPr bwMode="auto">
          <a:xfrm>
            <a:off x="1082675" y="777875"/>
            <a:ext cx="6946900" cy="1588"/>
          </a:xfrm>
          <a:prstGeom prst="line">
            <a:avLst/>
          </a:prstGeom>
          <a:noFill/>
          <a:ln w="12700" algn="ctr">
            <a:solidFill>
              <a:srgbClr val="666699"/>
            </a:solidFill>
            <a:round/>
            <a:headEnd/>
            <a:tailEnd/>
          </a:ln>
        </p:spPr>
      </p:cxnSp>
      <p:sp>
        <p:nvSpPr>
          <p:cNvPr id="7186" name="Text Box 2"/>
          <p:cNvSpPr txBox="1">
            <a:spLocks noChangeArrowheads="1"/>
          </p:cNvSpPr>
          <p:nvPr/>
        </p:nvSpPr>
        <p:spPr bwMode="auto">
          <a:xfrm>
            <a:off x="0" y="2000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>
                <a:solidFill>
                  <a:srgbClr val="00397E"/>
                </a:solidFill>
                <a:latin typeface="Biondi" pitchFamily="2" charset="0"/>
                <a:ea typeface="MS PGothic" pitchFamily="34" charset="-128"/>
                <a:cs typeface="Arabic Typesetting" pitchFamily="66" charset="-78"/>
              </a:rPr>
              <a:t>Friedmann equations</a:t>
            </a:r>
            <a:endParaRPr lang="en-US" sz="2800">
              <a:solidFill>
                <a:srgbClr val="00397E"/>
              </a:solidFill>
              <a:latin typeface="Biondi" pitchFamily="2" charset="0"/>
              <a:ea typeface="MS PGothic" pitchFamily="34" charset="-128"/>
              <a:cs typeface="Arabic Typesetting" pitchFamily="66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4" grpId="0"/>
      <p:bldP spid="22" grpId="0" animBg="1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" y="12192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Inflation occurs when the right part of FV – 2 is positive, so for n &lt; -1/3.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" y="3200400"/>
            <a:ext cx="7924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A cosmological constant will do, but inflation works differently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33400" y="3592513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Take scalar field          which only depends on time (cosmological principle)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3400" y="3983038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latin typeface="+mn-lt"/>
              </a:rPr>
              <a:t>Langrangian</a:t>
            </a:r>
            <a:r>
              <a:rPr lang="en-US" dirty="0">
                <a:latin typeface="+mn-lt"/>
              </a:rPr>
              <a:t> – density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3400" y="4506913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Note: </a:t>
            </a:r>
            <a:r>
              <a:rPr lang="en-US" dirty="0" err="1">
                <a:latin typeface="+mn-lt"/>
              </a:rPr>
              <a:t>Minkowski</a:t>
            </a:r>
            <a:r>
              <a:rPr lang="en-US" dirty="0">
                <a:latin typeface="+mn-lt"/>
              </a:rPr>
              <a:t>-metric yields the Klein Gordon equation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400" y="4964113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Action </a:t>
            </a:r>
          </a:p>
        </p:txBody>
      </p:sp>
      <p:pic>
        <p:nvPicPr>
          <p:cNvPr id="20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752600"/>
            <a:ext cx="32575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47913" y="3640138"/>
            <a:ext cx="471487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3962400"/>
            <a:ext cx="3195638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4" descr="C:\Users\jo\Desktop\e5365d02e6ffddbee57ec165f7f77e4b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200" y="4494213"/>
            <a:ext cx="20097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4438" y="4887913"/>
            <a:ext cx="2138362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533400" y="5421313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Euler – Lagrange equations yield equations of motion </a:t>
            </a:r>
          </a:p>
        </p:txBody>
      </p:sp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67200" y="5002213"/>
            <a:ext cx="1066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38350" y="5943600"/>
            <a:ext cx="337185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ight Arrow 12"/>
          <p:cNvSpPr>
            <a:spLocks noChangeArrowheads="1"/>
          </p:cNvSpPr>
          <p:nvPr/>
        </p:nvSpPr>
        <p:spPr bwMode="auto">
          <a:xfrm>
            <a:off x="1143000" y="6086475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943600" y="6078538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Details of evolution depend on the potential energy </a:t>
            </a:r>
            <a:r>
              <a:rPr lang="en-US" sz="1400" i="1" dirty="0">
                <a:latin typeface="+mn-lt"/>
              </a:rPr>
              <a:t>V</a:t>
            </a:r>
            <a:r>
              <a:rPr lang="en-US" sz="1400" dirty="0">
                <a:latin typeface="+mn-lt"/>
              </a:rPr>
              <a:t> </a:t>
            </a:r>
          </a:p>
        </p:txBody>
      </p:sp>
      <p:cxnSp>
        <p:nvCxnSpPr>
          <p:cNvPr id="8211" name="Straight Connector 8"/>
          <p:cNvCxnSpPr>
            <a:cxnSpLocks noChangeShapeType="1"/>
          </p:cNvCxnSpPr>
          <p:nvPr/>
        </p:nvCxnSpPr>
        <p:spPr bwMode="auto">
          <a:xfrm>
            <a:off x="1082675" y="777875"/>
            <a:ext cx="6946900" cy="1588"/>
          </a:xfrm>
          <a:prstGeom prst="line">
            <a:avLst/>
          </a:prstGeom>
          <a:noFill/>
          <a:ln w="12700" algn="ctr">
            <a:solidFill>
              <a:srgbClr val="666699"/>
            </a:solidFill>
            <a:round/>
            <a:headEnd/>
            <a:tailEnd/>
          </a:ln>
        </p:spPr>
      </p:cxnSp>
      <p:sp>
        <p:nvSpPr>
          <p:cNvPr id="8212" name="Text Box 2"/>
          <p:cNvSpPr txBox="1">
            <a:spLocks noChangeArrowheads="1"/>
          </p:cNvSpPr>
          <p:nvPr/>
        </p:nvSpPr>
        <p:spPr bwMode="auto">
          <a:xfrm>
            <a:off x="0" y="2000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>
                <a:solidFill>
                  <a:srgbClr val="00397E"/>
                </a:solidFill>
                <a:latin typeface="Biondi" pitchFamily="2" charset="0"/>
                <a:ea typeface="MS PGothic" pitchFamily="34" charset="-128"/>
                <a:cs typeface="Arabic Typesetting" pitchFamily="66" charset="-78"/>
              </a:rPr>
              <a:t>Dynamics of cosmological inflation</a:t>
            </a:r>
            <a:endParaRPr lang="en-US" sz="2800">
              <a:solidFill>
                <a:srgbClr val="00397E"/>
              </a:solidFill>
              <a:latin typeface="Biondi" pitchFamily="2" charset="0"/>
              <a:ea typeface="MS PGothic" pitchFamily="34" charset="-128"/>
              <a:cs typeface="Arabic Typesetting" pitchFamily="66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4" grpId="0"/>
      <p:bldP spid="32" grpId="0"/>
      <p:bldP spid="33" grpId="0"/>
      <p:bldP spid="35" grpId="0"/>
      <p:bldP spid="37" grpId="0"/>
      <p:bldP spid="25" grpId="0"/>
      <p:bldP spid="29" grpId="0" animBg="1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" y="12192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Energy – momentum tensor (T + V) for </a:t>
            </a:r>
            <a:r>
              <a:rPr lang="en-US" dirty="0" err="1">
                <a:latin typeface="+mn-lt"/>
              </a:rPr>
              <a:t>Lagrangian</a:t>
            </a:r>
            <a:r>
              <a:rPr lang="en-US" dirty="0">
                <a:latin typeface="+mn-lt"/>
              </a:rPr>
              <a:t> density (T – V)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" y="2362200"/>
            <a:ext cx="7924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Insert </a:t>
            </a:r>
            <a:r>
              <a:rPr lang="en-US" dirty="0" err="1">
                <a:latin typeface="+mn-lt"/>
              </a:rPr>
              <a:t>Lagrangian</a:t>
            </a:r>
            <a:r>
              <a:rPr lang="en-US" dirty="0">
                <a:latin typeface="+mn-lt"/>
              </a:rPr>
              <a:t> and metric, and compare with T for </a:t>
            </a:r>
            <a:r>
              <a:rPr lang="en-US" dirty="0" err="1">
                <a:latin typeface="+mn-lt"/>
              </a:rPr>
              <a:t>Friedmann</a:t>
            </a:r>
            <a:r>
              <a:rPr lang="en-US" dirty="0">
                <a:latin typeface="+mn-lt"/>
              </a:rPr>
              <a:t> fluid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400" y="4964113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During inflation: the </a:t>
            </a:r>
            <a:r>
              <a:rPr lang="en-US" dirty="0" err="1">
                <a:latin typeface="+mn-lt"/>
              </a:rPr>
              <a:t>inflaton</a:t>
            </a:r>
            <a:r>
              <a:rPr lang="en-US" dirty="0">
                <a:latin typeface="+mn-lt"/>
              </a:rPr>
              <a:t> – field is dominant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752600"/>
            <a:ext cx="3195638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533400" y="5421313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Inflation equations:</a:t>
            </a:r>
          </a:p>
        </p:txBody>
      </p:sp>
      <p:sp>
        <p:nvSpPr>
          <p:cNvPr id="29" name="Right Arrow 12"/>
          <p:cNvSpPr>
            <a:spLocks noChangeArrowheads="1"/>
          </p:cNvSpPr>
          <p:nvPr/>
        </p:nvSpPr>
        <p:spPr bwMode="auto">
          <a:xfrm>
            <a:off x="4343400" y="1828800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828800" y="4038600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Kinetic energy density of the scalar field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62550" y="1771650"/>
            <a:ext cx="25336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057525" y="2895600"/>
            <a:ext cx="2895600" cy="990600"/>
            <a:chOff x="3056965" y="2895600"/>
            <a:chExt cx="2895600" cy="990600"/>
          </a:xfrm>
        </p:grpSpPr>
        <p:sp>
          <p:nvSpPr>
            <p:cNvPr id="26" name="Rounded Rectangle 25"/>
            <p:cNvSpPr/>
            <p:nvPr/>
          </p:nvSpPr>
          <p:spPr bwMode="auto">
            <a:xfrm>
              <a:off x="3056965" y="2895600"/>
              <a:ext cx="2895600" cy="9906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pic>
          <p:nvPicPr>
            <p:cNvPr id="9244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95921" y="2932624"/>
              <a:ext cx="2590800" cy="915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TextBox 27"/>
          <p:cNvSpPr txBox="1"/>
          <p:nvPr/>
        </p:nvSpPr>
        <p:spPr>
          <a:xfrm>
            <a:off x="5105400" y="4038600"/>
            <a:ext cx="2514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Potential energy density of the scalar field</a:t>
            </a:r>
          </a:p>
        </p:txBody>
      </p:sp>
      <p:sp>
        <p:nvSpPr>
          <p:cNvPr id="31" name="Rounded Rectangle 30"/>
          <p:cNvSpPr>
            <a:spLocks noChangeArrowheads="1"/>
          </p:cNvSpPr>
          <p:nvPr/>
        </p:nvSpPr>
        <p:spPr bwMode="auto">
          <a:xfrm>
            <a:off x="4097338" y="2932113"/>
            <a:ext cx="838200" cy="9144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4" name="Rounded Rectangle 33"/>
          <p:cNvSpPr>
            <a:spLocks noChangeArrowheads="1"/>
          </p:cNvSpPr>
          <p:nvPr/>
        </p:nvSpPr>
        <p:spPr bwMode="auto">
          <a:xfrm>
            <a:off x="5095875" y="2932113"/>
            <a:ext cx="762000" cy="9144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400800" y="2971800"/>
            <a:ext cx="2209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Total energy density of the scalar field</a:t>
            </a:r>
          </a:p>
        </p:txBody>
      </p:sp>
      <p:sp>
        <p:nvSpPr>
          <p:cNvPr id="39" name="Rounded Rectangle 38"/>
          <p:cNvSpPr>
            <a:spLocks noChangeArrowheads="1"/>
          </p:cNvSpPr>
          <p:nvPr/>
        </p:nvSpPr>
        <p:spPr bwMode="auto">
          <a:xfrm>
            <a:off x="3276600" y="2922588"/>
            <a:ext cx="2573338" cy="50641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2743200" y="5503863"/>
            <a:ext cx="3298825" cy="914400"/>
            <a:chOff x="2967315" y="5504330"/>
            <a:chExt cx="3299010" cy="914400"/>
          </a:xfrm>
        </p:grpSpPr>
        <p:sp>
          <p:nvSpPr>
            <p:cNvPr id="40" name="Rounded Rectangle 39"/>
            <p:cNvSpPr/>
            <p:nvPr/>
          </p:nvSpPr>
          <p:spPr bwMode="auto">
            <a:xfrm>
              <a:off x="2967315" y="5504330"/>
              <a:ext cx="3299010" cy="9144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pic>
          <p:nvPicPr>
            <p:cNvPr id="9240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124200" y="5562600"/>
              <a:ext cx="2971800" cy="812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2" name="TextBox 41"/>
          <p:cNvSpPr txBox="1"/>
          <p:nvPr/>
        </p:nvSpPr>
        <p:spPr>
          <a:xfrm>
            <a:off x="6248400" y="6043613"/>
            <a:ext cx="2895600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Cosmology: choose potential energy density and determine scale factor a(t) and </a:t>
            </a:r>
            <a:r>
              <a:rPr lang="en-US" sz="1400" dirty="0" err="1">
                <a:latin typeface="+mn-lt"/>
              </a:rPr>
              <a:t>inflaton</a:t>
            </a:r>
            <a:r>
              <a:rPr lang="en-US" sz="1400" dirty="0">
                <a:latin typeface="+mn-lt"/>
              </a:rPr>
              <a:t> field</a:t>
            </a:r>
          </a:p>
        </p:txBody>
      </p:sp>
      <p:cxnSp>
        <p:nvCxnSpPr>
          <p:cNvPr id="9235" name="Straight Connector 8"/>
          <p:cNvCxnSpPr>
            <a:cxnSpLocks noChangeShapeType="1"/>
          </p:cNvCxnSpPr>
          <p:nvPr/>
        </p:nvCxnSpPr>
        <p:spPr bwMode="auto">
          <a:xfrm>
            <a:off x="1082675" y="777875"/>
            <a:ext cx="6946900" cy="1588"/>
          </a:xfrm>
          <a:prstGeom prst="line">
            <a:avLst/>
          </a:prstGeom>
          <a:noFill/>
          <a:ln w="12700" algn="ctr">
            <a:solidFill>
              <a:srgbClr val="666699"/>
            </a:solidFill>
            <a:round/>
            <a:headEnd/>
            <a:tailEnd/>
          </a:ln>
        </p:spPr>
      </p:cxnSp>
      <p:sp>
        <p:nvSpPr>
          <p:cNvPr id="9236" name="Text Box 2"/>
          <p:cNvSpPr txBox="1">
            <a:spLocks noChangeArrowheads="1"/>
          </p:cNvSpPr>
          <p:nvPr/>
        </p:nvSpPr>
        <p:spPr bwMode="auto">
          <a:xfrm>
            <a:off x="0" y="2000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>
                <a:solidFill>
                  <a:srgbClr val="00397E"/>
                </a:solidFill>
                <a:latin typeface="Biondi" pitchFamily="2" charset="0"/>
                <a:ea typeface="MS PGothic" pitchFamily="34" charset="-128"/>
                <a:cs typeface="Arabic Typesetting" pitchFamily="66" charset="-78"/>
              </a:rPr>
              <a:t>Dynamics of cosmological inflation</a:t>
            </a:r>
            <a:endParaRPr lang="en-US" sz="2800">
              <a:solidFill>
                <a:srgbClr val="00397E"/>
              </a:solidFill>
              <a:latin typeface="Biondi" pitchFamily="2" charset="0"/>
              <a:ea typeface="MS PGothic" pitchFamily="34" charset="-128"/>
              <a:cs typeface="Arabic Typesetting" pitchFamily="66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4" grpId="0"/>
      <p:bldP spid="37" grpId="0"/>
      <p:bldP spid="25" grpId="0"/>
      <p:bldP spid="29" grpId="0" animBg="1"/>
      <p:bldP spid="30" grpId="0"/>
      <p:bldP spid="28" grpId="0"/>
      <p:bldP spid="31" grpId="0" animBg="1"/>
      <p:bldP spid="34" grpId="0" animBg="1"/>
      <p:bldP spid="36" grpId="0"/>
      <p:bldP spid="39" grpId="0" animBg="1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" y="12192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Assume slow evolution of the scalar field (Slow Roll Condition)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" y="2362200"/>
            <a:ext cx="7924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This leads to inflation, independent on details of </a:t>
            </a:r>
            <a:r>
              <a:rPr lang="en-US" dirty="0" err="1" smtClean="0">
                <a:latin typeface="+mn-lt"/>
              </a:rPr>
              <a:t>inflaton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field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400" y="5240338"/>
            <a:ext cx="79248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SIE are valid when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3400" y="3703638"/>
            <a:ext cx="7924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Simplified inflation equations (SIE)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63" y="4219575"/>
            <a:ext cx="29718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1676400"/>
            <a:ext cx="197643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ight Arrow 12"/>
          <p:cNvSpPr>
            <a:spLocks noChangeArrowheads="1"/>
          </p:cNvSpPr>
          <p:nvPr/>
        </p:nvSpPr>
        <p:spPr bwMode="auto">
          <a:xfrm>
            <a:off x="2981325" y="1779588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1676400"/>
            <a:ext cx="1804988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6096000" y="1676400"/>
            <a:ext cx="27432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Equation of state with n = 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3400" y="2754313"/>
            <a:ext cx="79248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Furthermore, assume that the kinetic energy density stays small for a long time (this prevents inflations from terminating too soon)</a:t>
            </a:r>
          </a:p>
        </p:txBody>
      </p:sp>
      <p:sp>
        <p:nvSpPr>
          <p:cNvPr id="38" name="Right Arrow 12"/>
          <p:cNvSpPr>
            <a:spLocks noChangeArrowheads="1"/>
          </p:cNvSpPr>
          <p:nvPr/>
        </p:nvSpPr>
        <p:spPr bwMode="auto">
          <a:xfrm>
            <a:off x="4419600" y="4448175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562600" y="4192588"/>
            <a:ext cx="2667000" cy="838200"/>
            <a:chOff x="5562600" y="3917575"/>
            <a:chExt cx="2667000" cy="838200"/>
          </a:xfrm>
        </p:grpSpPr>
        <p:sp>
          <p:nvSpPr>
            <p:cNvPr id="41" name="Rounded Rectangle 40"/>
            <p:cNvSpPr/>
            <p:nvPr/>
          </p:nvSpPr>
          <p:spPr bwMode="auto">
            <a:xfrm>
              <a:off x="5562600" y="3917575"/>
              <a:ext cx="2667000" cy="8382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pic>
          <p:nvPicPr>
            <p:cNvPr id="10261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688105" y="3980330"/>
              <a:ext cx="2438400" cy="706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05000" y="5837238"/>
            <a:ext cx="3886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256" name="Straight Connector 8"/>
          <p:cNvCxnSpPr>
            <a:cxnSpLocks noChangeShapeType="1"/>
          </p:cNvCxnSpPr>
          <p:nvPr/>
        </p:nvCxnSpPr>
        <p:spPr bwMode="auto">
          <a:xfrm>
            <a:off x="1082675" y="777875"/>
            <a:ext cx="6946900" cy="1588"/>
          </a:xfrm>
          <a:prstGeom prst="line">
            <a:avLst/>
          </a:prstGeom>
          <a:noFill/>
          <a:ln w="12700" algn="ctr">
            <a:solidFill>
              <a:srgbClr val="666699"/>
            </a:solidFill>
            <a:round/>
            <a:headEnd/>
            <a:tailEnd/>
          </a:ln>
        </p:spPr>
      </p:cxnSp>
      <p:sp>
        <p:nvSpPr>
          <p:cNvPr id="10257" name="Text Box 2"/>
          <p:cNvSpPr txBox="1">
            <a:spLocks noChangeArrowheads="1"/>
          </p:cNvSpPr>
          <p:nvPr/>
        </p:nvSpPr>
        <p:spPr bwMode="auto">
          <a:xfrm>
            <a:off x="0" y="2000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>
                <a:solidFill>
                  <a:srgbClr val="00397E"/>
                </a:solidFill>
                <a:latin typeface="Biondi" pitchFamily="2" charset="0"/>
                <a:ea typeface="MS PGothic" pitchFamily="34" charset="-128"/>
                <a:cs typeface="Arabic Typesetting" pitchFamily="66" charset="-78"/>
              </a:rPr>
              <a:t>Simplified inflation equations</a:t>
            </a:r>
            <a:endParaRPr lang="en-US" sz="2800">
              <a:solidFill>
                <a:srgbClr val="00397E"/>
              </a:solidFill>
              <a:latin typeface="Biondi" pitchFamily="2" charset="0"/>
              <a:ea typeface="MS PGothic" pitchFamily="34" charset="-128"/>
              <a:cs typeface="Arabic Typesetting" pitchFamily="66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4" grpId="0"/>
      <p:bldP spid="37" grpId="0"/>
      <p:bldP spid="25" grpId="0"/>
      <p:bldP spid="32" grpId="0" animBg="1"/>
      <p:bldP spid="33" grpId="0"/>
      <p:bldP spid="35" grpId="0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" y="12192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Use first SIE to re-write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400" y="2068513"/>
            <a:ext cx="44196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Inflation parameter: measures slope of V (V should be flat)</a:t>
            </a:r>
          </a:p>
        </p:txBody>
      </p:sp>
      <p:sp>
        <p:nvSpPr>
          <p:cNvPr id="38" name="Right Arrow 12"/>
          <p:cNvSpPr>
            <a:spLocks noChangeArrowheads="1"/>
          </p:cNvSpPr>
          <p:nvPr/>
        </p:nvSpPr>
        <p:spPr bwMode="auto">
          <a:xfrm>
            <a:off x="4267200" y="1524000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00200"/>
            <a:ext cx="29003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6400800" y="2667000"/>
            <a:ext cx="17526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Inflation parameter</a:t>
            </a:r>
            <a:endParaRPr lang="en-US" dirty="0">
              <a:latin typeface="+mn-lt"/>
            </a:endParaRPr>
          </a:p>
        </p:txBody>
      </p:sp>
      <p:sp>
        <p:nvSpPr>
          <p:cNvPr id="23" name="Right Brace 22"/>
          <p:cNvSpPr>
            <a:spLocks/>
          </p:cNvSpPr>
          <p:nvPr/>
        </p:nvSpPr>
        <p:spPr bwMode="auto">
          <a:xfrm rot="5400000">
            <a:off x="7178675" y="1562100"/>
            <a:ext cx="304800" cy="1752600"/>
          </a:xfrm>
          <a:prstGeom prst="rightBrace">
            <a:avLst>
              <a:gd name="adj1" fmla="val 8332"/>
              <a:gd name="adj2" fmla="val 50000"/>
            </a:avLst>
          </a:prstGeom>
          <a:solidFill>
            <a:schemeClr val="bg1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5763" y="2698750"/>
            <a:ext cx="2238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3863" y="1298575"/>
            <a:ext cx="3124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533400" y="2819400"/>
            <a:ext cx="4419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From SIE</a:t>
            </a:r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98663" y="2743200"/>
            <a:ext cx="1174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" y="3376613"/>
            <a:ext cx="12112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10000" y="3276600"/>
            <a:ext cx="3552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ight Brace 29"/>
          <p:cNvSpPr>
            <a:spLocks/>
          </p:cNvSpPr>
          <p:nvPr/>
        </p:nvSpPr>
        <p:spPr bwMode="auto">
          <a:xfrm>
            <a:off x="3276600" y="2819400"/>
            <a:ext cx="304800" cy="1028700"/>
          </a:xfrm>
          <a:prstGeom prst="rightBrace">
            <a:avLst>
              <a:gd name="adj1" fmla="val 8328"/>
              <a:gd name="adj2" fmla="val 50000"/>
            </a:avLst>
          </a:prstGeom>
          <a:solidFill>
            <a:schemeClr val="bg1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34826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05400" y="3886200"/>
            <a:ext cx="81915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Right Arrow 12"/>
          <p:cNvSpPr>
            <a:spLocks noChangeArrowheads="1"/>
          </p:cNvSpPr>
          <p:nvPr/>
        </p:nvSpPr>
        <p:spPr bwMode="auto">
          <a:xfrm>
            <a:off x="4267200" y="3886200"/>
            <a:ext cx="685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33400" y="43434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Then                 guarantees that inflation will occur</a:t>
            </a:r>
          </a:p>
        </p:txBody>
      </p:sp>
      <p:pic>
        <p:nvPicPr>
          <p:cNvPr id="34827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81125" y="4398963"/>
            <a:ext cx="623888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/>
          <p:cNvSpPr txBox="1"/>
          <p:nvPr/>
        </p:nvSpPr>
        <p:spPr>
          <a:xfrm>
            <a:off x="533400" y="4800600"/>
            <a:ext cx="8153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Furthermore</a:t>
            </a:r>
          </a:p>
        </p:txBody>
      </p:sp>
      <p:pic>
        <p:nvPicPr>
          <p:cNvPr id="34828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057400" y="4773613"/>
            <a:ext cx="3624263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 rot="5400000">
            <a:off x="4724400" y="5410200"/>
            <a:ext cx="381000" cy="228600"/>
          </a:xfrm>
          <a:prstGeom prst="line">
            <a:avLst/>
          </a:prstGeom>
          <a:noFill/>
          <a:ln w="38100" algn="ctr">
            <a:solidFill>
              <a:srgbClr val="0070C0"/>
            </a:solidFill>
            <a:round/>
            <a:headEnd/>
            <a:tailEnd/>
          </a:ln>
        </p:spPr>
      </p:cxnSp>
      <p:sp>
        <p:nvSpPr>
          <p:cNvPr id="43" name="Right Brace 42"/>
          <p:cNvSpPr>
            <a:spLocks/>
          </p:cNvSpPr>
          <p:nvPr/>
        </p:nvSpPr>
        <p:spPr bwMode="auto">
          <a:xfrm rot="5400000">
            <a:off x="3848100" y="5187950"/>
            <a:ext cx="228600" cy="13716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34829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038600" y="6026150"/>
            <a:ext cx="2286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Box 43"/>
          <p:cNvSpPr txBox="1"/>
          <p:nvPr/>
        </p:nvSpPr>
        <p:spPr>
          <a:xfrm>
            <a:off x="3119438" y="5995988"/>
            <a:ext cx="1752600" cy="30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parameter</a:t>
            </a:r>
            <a:endParaRPr lang="en-US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24400" y="5999163"/>
            <a:ext cx="2895600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Determines the rate of change for the slope of V. We want V to remain flat for a long time.</a:t>
            </a:r>
            <a:endParaRPr lang="en-US" dirty="0">
              <a:latin typeface="+mn-lt"/>
            </a:endParaRPr>
          </a:p>
        </p:txBody>
      </p:sp>
      <p:pic>
        <p:nvPicPr>
          <p:cNvPr id="34830" name="Picture 1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934200" y="6553200"/>
            <a:ext cx="60960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292" name="Straight Connector 8"/>
          <p:cNvCxnSpPr>
            <a:cxnSpLocks noChangeShapeType="1"/>
          </p:cNvCxnSpPr>
          <p:nvPr/>
        </p:nvCxnSpPr>
        <p:spPr bwMode="auto">
          <a:xfrm>
            <a:off x="1082675" y="777875"/>
            <a:ext cx="6946900" cy="1588"/>
          </a:xfrm>
          <a:prstGeom prst="line">
            <a:avLst/>
          </a:prstGeom>
          <a:noFill/>
          <a:ln w="12700" algn="ctr">
            <a:solidFill>
              <a:srgbClr val="666699"/>
            </a:solidFill>
            <a:round/>
            <a:headEnd/>
            <a:tailEnd/>
          </a:ln>
        </p:spPr>
      </p:cxnSp>
      <p:sp>
        <p:nvSpPr>
          <p:cNvPr id="11293" name="Text Box 2"/>
          <p:cNvSpPr txBox="1">
            <a:spLocks noChangeArrowheads="1"/>
          </p:cNvSpPr>
          <p:nvPr/>
        </p:nvSpPr>
        <p:spPr bwMode="auto">
          <a:xfrm>
            <a:off x="0" y="2000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>
                <a:solidFill>
                  <a:srgbClr val="00397E"/>
                </a:solidFill>
                <a:latin typeface="Biondi" pitchFamily="2" charset="0"/>
                <a:ea typeface="MS PGothic" pitchFamily="34" charset="-128"/>
                <a:cs typeface="Arabic Typesetting" pitchFamily="66" charset="-78"/>
              </a:rPr>
              <a:t>Inflation parameters</a:t>
            </a:r>
            <a:endParaRPr lang="en-US" sz="2800">
              <a:solidFill>
                <a:srgbClr val="00397E"/>
              </a:solidFill>
              <a:latin typeface="Biondi" pitchFamily="2" charset="0"/>
              <a:ea typeface="MS PGothic" pitchFamily="34" charset="-128"/>
              <a:cs typeface="Arabic Typesetting" pitchFamily="66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7" grpId="0"/>
      <p:bldP spid="38" grpId="0" animBg="1"/>
      <p:bldP spid="21" grpId="0"/>
      <p:bldP spid="23" grpId="0" animBg="1"/>
      <p:bldP spid="26" grpId="0"/>
      <p:bldP spid="30" grpId="0" animBg="1"/>
      <p:bldP spid="34" grpId="0" animBg="1"/>
      <p:bldP spid="36" grpId="0"/>
      <p:bldP spid="39" grpId="0"/>
      <p:bldP spid="43" grpId="0" animBg="1"/>
      <p:bldP spid="44" grpId="0"/>
      <p:bldP spid="4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Default Design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20309</TotalTime>
  <Words>971</Words>
  <Application>Microsoft Office PowerPoint</Application>
  <PresentationFormat>Letter Paper (8.5x11 in)</PresentationFormat>
  <Paragraphs>133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Photo Editor Photo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Visie HEF</dc:title>
  <dc:creator>Jo van den Brand</dc:creator>
  <cp:lastModifiedBy>Jo van den Brand</cp:lastModifiedBy>
  <cp:revision>1007</cp:revision>
  <cp:lastPrinted>2002-09-13T18:52:55Z</cp:lastPrinted>
  <dcterms:created xsi:type="dcterms:W3CDTF">2001-01-08T10:28:24Z</dcterms:created>
  <dcterms:modified xsi:type="dcterms:W3CDTF">2010-04-22T22:28:33Z</dcterms:modified>
</cp:coreProperties>
</file>