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10" r:id="rId2"/>
    <p:sldId id="877" r:id="rId3"/>
    <p:sldId id="879" r:id="rId4"/>
    <p:sldId id="880" r:id="rId5"/>
    <p:sldId id="881" r:id="rId6"/>
    <p:sldId id="882" r:id="rId7"/>
    <p:sldId id="883" r:id="rId8"/>
    <p:sldId id="884" r:id="rId9"/>
    <p:sldId id="885" r:id="rId10"/>
    <p:sldId id="886" r:id="rId11"/>
    <p:sldId id="887" r:id="rId12"/>
    <p:sldId id="851" r:id="rId13"/>
    <p:sldId id="863" r:id="rId14"/>
    <p:sldId id="858" r:id="rId15"/>
    <p:sldId id="888" r:id="rId16"/>
    <p:sldId id="889" r:id="rId17"/>
    <p:sldId id="890" r:id="rId18"/>
    <p:sldId id="859" r:id="rId19"/>
    <p:sldId id="861" r:id="rId20"/>
    <p:sldId id="862" r:id="rId21"/>
    <p:sldId id="864" r:id="rId22"/>
    <p:sldId id="865" r:id="rId23"/>
    <p:sldId id="866" r:id="rId24"/>
    <p:sldId id="868" r:id="rId25"/>
    <p:sldId id="867" r:id="rId26"/>
    <p:sldId id="869" r:id="rId27"/>
    <p:sldId id="870" r:id="rId28"/>
    <p:sldId id="871" r:id="rId29"/>
    <p:sldId id="872" r:id="rId30"/>
    <p:sldId id="873" r:id="rId31"/>
    <p:sldId id="874" r:id="rId32"/>
    <p:sldId id="875" r:id="rId33"/>
    <p:sldId id="876" r:id="rId34"/>
  </p:sldIdLst>
  <p:sldSz cx="9144000" cy="6858000" type="letter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3300"/>
    <a:srgbClr val="FEFCAC"/>
    <a:srgbClr val="CCFF66"/>
    <a:srgbClr val="CC0000"/>
    <a:srgbClr val="006600"/>
    <a:srgbClr val="80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0" autoAdjust="0"/>
    <p:restoredTop sz="94660" autoAdjust="0"/>
  </p:normalViewPr>
  <p:slideViewPr>
    <p:cSldViewPr>
      <p:cViewPr varScale="1">
        <p:scale>
          <a:sx n="79" d="100"/>
          <a:sy n="79" d="100"/>
        </p:scale>
        <p:origin x="-3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11" Type="http://schemas.openxmlformats.org/officeDocument/2006/relationships/image" Target="../media/image67.wmf"/><Relationship Id="rId5" Type="http://schemas.openxmlformats.org/officeDocument/2006/relationships/image" Target="../media/image61.wmf"/><Relationship Id="rId10" Type="http://schemas.openxmlformats.org/officeDocument/2006/relationships/image" Target="../media/image66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wmf"/><Relationship Id="rId2" Type="http://schemas.openxmlformats.org/officeDocument/2006/relationships/image" Target="../media/image232.wmf"/><Relationship Id="rId1" Type="http://schemas.openxmlformats.org/officeDocument/2006/relationships/image" Target="../media/image23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wmf"/><Relationship Id="rId2" Type="http://schemas.openxmlformats.org/officeDocument/2006/relationships/image" Target="../media/image287.wmf"/><Relationship Id="rId1" Type="http://schemas.openxmlformats.org/officeDocument/2006/relationships/image" Target="../media/image28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D0D93A0-FB81-4BB6-90CF-F76A689DB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80F47250-2E43-4E48-B083-1EC7E7884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77F42E-CBA9-490B-88AC-BED0F262C492}" type="slidenum">
              <a:rPr lang="en-US" smtClean="0">
                <a:latin typeface="Times"/>
              </a:rPr>
              <a:pPr>
                <a:defRPr/>
              </a:pPr>
              <a:t>1</a:t>
            </a:fld>
            <a:endParaRPr lang="en-US" smtClean="0">
              <a:latin typeface="Time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imes"/>
              </a:rPr>
              <a:t>Gravitatie is de minst begrepen fundamentele wisselwerking.</a:t>
            </a:r>
          </a:p>
          <a:p>
            <a:r>
              <a:rPr lang="en-US" smtClean="0">
                <a:latin typeface="Times"/>
              </a:rPr>
              <a:t>De allerbeste fysici zijn nodig geweest om gravitatie te brengen, waar het nu is: Newton en Einstein</a:t>
            </a:r>
          </a:p>
          <a:p>
            <a:r>
              <a:rPr lang="en-US" smtClean="0">
                <a:latin typeface="Times"/>
              </a:rPr>
              <a:t>De theorie voorspelt dat het Universum gevuld is met gravitatiegolven.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imes"/>
              </a:rPr>
              <a:t>Gravitatie is de minst begrepen fundamentele wisselwerking.</a:t>
            </a:r>
          </a:p>
          <a:p>
            <a:r>
              <a:rPr lang="en-US" smtClean="0">
                <a:latin typeface="Times"/>
              </a:rPr>
              <a:t>De allerbeste fysici zijn nodig geweest om gravitatie te brengen, waar het nu is: Newton en Einstein</a:t>
            </a:r>
          </a:p>
          <a:p>
            <a:r>
              <a:rPr lang="en-US" smtClean="0">
                <a:latin typeface="Times"/>
              </a:rPr>
              <a:t>De theorie voorspelt dat het Universum gevuld is met gravitatiegolven.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CC45D-5C73-4F1E-8D00-6F4BC2E74C27}" type="slidenum">
              <a:rPr lang="en-US" smtClean="0">
                <a:latin typeface="Times"/>
              </a:rPr>
              <a:pPr>
                <a:defRPr/>
              </a:pPr>
              <a:t>12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FCB7CD-F59E-404C-AE63-C9A9314F4BC7}" type="slidenum">
              <a:rPr lang="en-US" smtClean="0">
                <a:latin typeface="Times"/>
              </a:rPr>
              <a:pPr>
                <a:defRPr/>
              </a:pPr>
              <a:t>13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09859B-29E9-4739-972E-0785E5AA7974}" type="slidenum">
              <a:rPr lang="en-US" smtClean="0">
                <a:latin typeface="Times"/>
              </a:rPr>
              <a:pPr>
                <a:defRPr/>
              </a:pPr>
              <a:t>14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09859B-29E9-4739-972E-0785E5AA7974}" type="slidenum">
              <a:rPr lang="en-US" smtClean="0">
                <a:latin typeface="Times"/>
              </a:rPr>
              <a:pPr>
                <a:defRPr/>
              </a:pPr>
              <a:t>15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09859B-29E9-4739-972E-0785E5AA7974}" type="slidenum">
              <a:rPr lang="en-US" smtClean="0">
                <a:latin typeface="Times"/>
              </a:rPr>
              <a:pPr>
                <a:defRPr/>
              </a:pPr>
              <a:t>16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09859B-29E9-4739-972E-0785E5AA7974}" type="slidenum">
              <a:rPr lang="en-US" smtClean="0">
                <a:latin typeface="Times"/>
              </a:rPr>
              <a:pPr>
                <a:defRPr/>
              </a:pPr>
              <a:t>17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E38D5C-8A14-4619-9826-CA4AA7A34B81}" type="slidenum">
              <a:rPr lang="en-US" smtClean="0">
                <a:latin typeface="Times"/>
              </a:rPr>
              <a:pPr>
                <a:defRPr/>
              </a:pPr>
              <a:t>18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EBDD88-6C2E-4998-A237-5D2E0E033157}" type="slidenum">
              <a:rPr lang="en-US" smtClean="0">
                <a:latin typeface="Times"/>
              </a:rPr>
              <a:pPr>
                <a:defRPr/>
              </a:pPr>
              <a:t>19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imes"/>
              </a:rPr>
              <a:t>Gravitatie is de minst begrepen fundamentele wisselwerking.</a:t>
            </a:r>
          </a:p>
          <a:p>
            <a:r>
              <a:rPr lang="en-US" smtClean="0">
                <a:latin typeface="Times"/>
              </a:rPr>
              <a:t>De allerbeste fysici zijn nodig geweest om gravitatie te brengen, waar het nu is: Newton en Einstein</a:t>
            </a:r>
          </a:p>
          <a:p>
            <a:r>
              <a:rPr lang="en-US" smtClean="0">
                <a:latin typeface="Times"/>
              </a:rPr>
              <a:t>De theorie voorspelt dat het Universum gevuld is met gravitatiegolven.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05FBE7-DD31-4325-AFAC-127AD2B45D2E}" type="slidenum">
              <a:rPr lang="en-US" smtClean="0">
                <a:latin typeface="Times"/>
              </a:rPr>
              <a:pPr>
                <a:defRPr/>
              </a:pPr>
              <a:t>20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3ADB3B-8A6B-4687-972E-D6CBE6889405}" type="slidenum">
              <a:rPr lang="en-US" smtClean="0">
                <a:latin typeface="Times"/>
              </a:rPr>
              <a:pPr>
                <a:defRPr/>
              </a:pPr>
              <a:t>21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DB42F5-8C14-4519-A97C-FFD58E3E685B}" type="slidenum">
              <a:rPr lang="en-US" smtClean="0">
                <a:latin typeface="Times"/>
              </a:rPr>
              <a:pPr>
                <a:defRPr/>
              </a:pPr>
              <a:t>22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4E1BD3-6164-44E2-8520-4AE462324DDC}" type="slidenum">
              <a:rPr lang="en-US" smtClean="0">
                <a:latin typeface="Times"/>
              </a:rPr>
              <a:pPr>
                <a:defRPr/>
              </a:pPr>
              <a:t>23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D9FB5A-761C-4F8A-9A4A-CC116B98C663}" type="slidenum">
              <a:rPr lang="en-US" smtClean="0">
                <a:latin typeface="Times"/>
              </a:rPr>
              <a:pPr>
                <a:defRPr/>
              </a:pPr>
              <a:t>24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A9506F-F2CB-4E2E-AB60-019C3CF6D86B}" type="slidenum">
              <a:rPr lang="en-US" smtClean="0">
                <a:latin typeface="Times"/>
              </a:rPr>
              <a:pPr>
                <a:defRPr/>
              </a:pPr>
              <a:t>25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38A625-8128-4996-8AFC-72689D177B24}" type="slidenum">
              <a:rPr lang="en-US" smtClean="0">
                <a:latin typeface="Times"/>
              </a:rPr>
              <a:pPr>
                <a:defRPr/>
              </a:pPr>
              <a:t>26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9AC6C-D2A2-45CB-A1B4-161BC706C5C9}" type="slidenum">
              <a:rPr lang="en-US" smtClean="0">
                <a:latin typeface="Times"/>
              </a:rPr>
              <a:pPr>
                <a:defRPr/>
              </a:pPr>
              <a:t>27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CDC9FC-BF52-438F-A0E7-818477631F5B}" type="slidenum">
              <a:rPr lang="en-US" smtClean="0">
                <a:latin typeface="Times"/>
              </a:rPr>
              <a:pPr>
                <a:defRPr/>
              </a:pPr>
              <a:t>28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93324A-BC53-4739-AC4E-87A05BDE1B0D}" type="slidenum">
              <a:rPr lang="en-US" smtClean="0">
                <a:latin typeface="Times"/>
              </a:rPr>
              <a:pPr>
                <a:defRPr/>
              </a:pPr>
              <a:t>29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C23D9-84FB-4AE0-9491-C49E7AECCE90}" type="slidenum">
              <a:rPr lang="nl-NL" smtClean="0"/>
              <a:pPr/>
              <a:t>3</a:t>
            </a:fld>
            <a:endParaRPr lang="nl-NL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93F9D5-BED3-433C-9BEB-84A2B4827921}" type="slidenum">
              <a:rPr lang="en-US" smtClean="0">
                <a:latin typeface="Times"/>
              </a:rPr>
              <a:pPr>
                <a:defRPr/>
              </a:pPr>
              <a:t>30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57D8C-957B-410B-8AAA-931814E7B597}" type="slidenum">
              <a:rPr lang="en-US" smtClean="0">
                <a:latin typeface="Times"/>
              </a:rPr>
              <a:pPr>
                <a:defRPr/>
              </a:pPr>
              <a:t>31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11FFEF-2AA3-4086-B509-50E85A16EC54}" type="slidenum">
              <a:rPr lang="en-US" smtClean="0">
                <a:latin typeface="Times"/>
              </a:rPr>
              <a:pPr>
                <a:defRPr/>
              </a:pPr>
              <a:t>32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9D283-7E83-4638-94CE-D518D5A321A0}" type="slidenum">
              <a:rPr lang="en-US" smtClean="0">
                <a:latin typeface="Times"/>
              </a:rPr>
              <a:pPr>
                <a:defRPr/>
              </a:pPr>
              <a:t>33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68109-FDA0-4C96-9E84-C4A70B532608}" type="slidenum">
              <a:rPr lang="nl-NL" smtClean="0"/>
              <a:pPr/>
              <a:t>4</a:t>
            </a:fld>
            <a:endParaRPr 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C41813-823F-4E8C-9105-0DD926E087D9}" type="slidenum">
              <a:rPr lang="nl-NL" smtClean="0"/>
              <a:pPr/>
              <a:t>5</a:t>
            </a:fld>
            <a:endParaRPr 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826E04-77EE-4678-BAEC-B5F215B934B1}" type="slidenum">
              <a:rPr lang="nl-NL" smtClean="0"/>
              <a:pPr/>
              <a:t>6</a:t>
            </a:fld>
            <a:endParaRPr 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B360F5-3CCB-4D4D-895E-D4F780157021}" type="slidenum">
              <a:rPr lang="nl-NL" smtClean="0"/>
              <a:pPr/>
              <a:t>7</a:t>
            </a:fld>
            <a:endParaRPr 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4128A-61D5-4174-92C1-FC4176577943}" type="slidenum">
              <a:rPr lang="nl-NL" smtClean="0"/>
              <a:pPr/>
              <a:t>8</a:t>
            </a:fld>
            <a:endParaRPr 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imes"/>
              </a:rPr>
              <a:t>Gravitatie is de minst begrepen fundamentele wisselwerking.</a:t>
            </a:r>
          </a:p>
          <a:p>
            <a:r>
              <a:rPr lang="en-US" smtClean="0">
                <a:latin typeface="Times"/>
              </a:rPr>
              <a:t>De allerbeste fysici zijn nodig geweest om gravitatie te brengen, waar het nu is: Newton en Einstein</a:t>
            </a:r>
          </a:p>
          <a:p>
            <a:r>
              <a:rPr lang="en-US" smtClean="0">
                <a:latin typeface="Times"/>
              </a:rPr>
              <a:t>De theorie voorspelt dat het Universum gevuld is met gravitatiegolven.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A85E5C4-E349-40FB-A56C-3E46E702CDFB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CEF89-1488-4E2D-A979-79DC52896072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DC260-43C2-4412-9899-83EF062E98A3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A2D0F-7C29-430C-8533-DF30BCA5258D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F7480-D712-4AC7-B8C0-DDD342CEFAC3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9196E-750B-4C2C-88AC-CD48F3FEF140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59E00-0B61-4838-8DB0-C682071C7173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F812E-FD80-4964-A30C-C5651B78A723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CFBB4-3E1A-4EA4-A7C3-500AA7179917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C7181-B293-479D-81CD-D34EE1BBEB05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DF3-4A58-4273-AB73-4CF9DC7DB8EF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EE92B-439F-4F4D-B2E7-19F282D89E87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B8EAB-E6DD-4FFF-8570-7C32A189FA33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0FA0CB1D-082D-4C8B-B1A6-8CCA32C67C1F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  <p:pic>
        <p:nvPicPr>
          <p:cNvPr id="1033" name="Picture 9" descr="vu_www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p:oleObj spid="_x0000_s1026" name="Photo Editor Photo" r:id="rId18" imgW="1638529" imgH="809738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oleObject" Target="../embeddings/oleObject37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4.png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0.png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76.png"/><Relationship Id="rId5" Type="http://schemas.openxmlformats.org/officeDocument/2006/relationships/oleObject" Target="../embeddings/oleObject40.bin"/><Relationship Id="rId15" Type="http://schemas.openxmlformats.org/officeDocument/2006/relationships/image" Target="../media/image79.png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83.png"/><Relationship Id="rId4" Type="http://schemas.openxmlformats.org/officeDocument/2006/relationships/oleObject" Target="../embeddings/oleObject39.bin"/><Relationship Id="rId9" Type="http://schemas.openxmlformats.org/officeDocument/2006/relationships/image" Target="../media/image75.png"/><Relationship Id="rId1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7.pn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5" Type="http://schemas.openxmlformats.org/officeDocument/2006/relationships/image" Target="../media/image136.png"/><Relationship Id="rId10" Type="http://schemas.openxmlformats.org/officeDocument/2006/relationships/image" Target="../media/image131.png"/><Relationship Id="rId4" Type="http://schemas.openxmlformats.org/officeDocument/2006/relationships/oleObject" Target="../embeddings/oleObject45.bin"/><Relationship Id="rId9" Type="http://schemas.openxmlformats.org/officeDocument/2006/relationships/image" Target="../media/image130.png"/><Relationship Id="rId14" Type="http://schemas.openxmlformats.org/officeDocument/2006/relationships/image" Target="../media/image1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10" Type="http://schemas.openxmlformats.org/officeDocument/2006/relationships/image" Target="../media/image144.png"/><Relationship Id="rId4" Type="http://schemas.openxmlformats.org/officeDocument/2006/relationships/image" Target="../media/image139.png"/><Relationship Id="rId9" Type="http://schemas.openxmlformats.org/officeDocument/2006/relationships/image" Target="../media/image1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jpeg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5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Relationship Id="rId14" Type="http://schemas.openxmlformats.org/officeDocument/2006/relationships/image" Target="../media/image1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5" Type="http://schemas.openxmlformats.org/officeDocument/2006/relationships/image" Target="../media/image159.png"/><Relationship Id="rId10" Type="http://schemas.openxmlformats.org/officeDocument/2006/relationships/image" Target="../media/image164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77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5" Type="http://schemas.openxmlformats.org/officeDocument/2006/relationships/image" Target="../media/image169.png"/><Relationship Id="rId10" Type="http://schemas.openxmlformats.org/officeDocument/2006/relationships/image" Target="../media/image174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Relationship Id="rId14" Type="http://schemas.openxmlformats.org/officeDocument/2006/relationships/image" Target="../media/image17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84.png"/><Relationship Id="rId7" Type="http://schemas.openxmlformats.org/officeDocument/2006/relationships/image" Target="../media/image18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10" Type="http://schemas.openxmlformats.org/officeDocument/2006/relationships/image" Target="../media/image191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201.png"/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12" Type="http://schemas.openxmlformats.org/officeDocument/2006/relationships/image" Target="../media/image20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11" Type="http://schemas.openxmlformats.org/officeDocument/2006/relationships/image" Target="../media/image199.png"/><Relationship Id="rId5" Type="http://schemas.openxmlformats.org/officeDocument/2006/relationships/image" Target="../media/image193.png"/><Relationship Id="rId10" Type="http://schemas.openxmlformats.org/officeDocument/2006/relationships/image" Target="../media/image198.png"/><Relationship Id="rId4" Type="http://schemas.openxmlformats.org/officeDocument/2006/relationships/image" Target="../media/image192.png"/><Relationship Id="rId9" Type="http://schemas.openxmlformats.org/officeDocument/2006/relationships/image" Target="../media/image197.png"/><Relationship Id="rId14" Type="http://schemas.openxmlformats.org/officeDocument/2006/relationships/image" Target="../media/image20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13" Type="http://schemas.openxmlformats.org/officeDocument/2006/relationships/image" Target="../media/image213.png"/><Relationship Id="rId3" Type="http://schemas.openxmlformats.org/officeDocument/2006/relationships/image" Target="../media/image203.png"/><Relationship Id="rId7" Type="http://schemas.openxmlformats.org/officeDocument/2006/relationships/image" Target="../media/image207.png"/><Relationship Id="rId12" Type="http://schemas.openxmlformats.org/officeDocument/2006/relationships/image" Target="../media/image212.png"/><Relationship Id="rId17" Type="http://schemas.openxmlformats.org/officeDocument/2006/relationships/image" Target="../media/image216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11" Type="http://schemas.openxmlformats.org/officeDocument/2006/relationships/image" Target="../media/image211.png"/><Relationship Id="rId5" Type="http://schemas.openxmlformats.org/officeDocument/2006/relationships/image" Target="../media/image205.png"/><Relationship Id="rId15" Type="http://schemas.openxmlformats.org/officeDocument/2006/relationships/image" Target="../media/image178.png"/><Relationship Id="rId10" Type="http://schemas.openxmlformats.org/officeDocument/2006/relationships/image" Target="../media/image210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Relationship Id="rId14" Type="http://schemas.openxmlformats.org/officeDocument/2006/relationships/image" Target="../media/image21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3" Type="http://schemas.openxmlformats.org/officeDocument/2006/relationships/image" Target="../media/image217.png"/><Relationship Id="rId7" Type="http://schemas.openxmlformats.org/officeDocument/2006/relationships/image" Target="../media/image2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9.png"/><Relationship Id="rId4" Type="http://schemas.openxmlformats.org/officeDocument/2006/relationships/image" Target="../media/image21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10" Type="http://schemas.openxmlformats.org/officeDocument/2006/relationships/image" Target="../media/image230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239.png"/><Relationship Id="rId18" Type="http://schemas.openxmlformats.org/officeDocument/2006/relationships/image" Target="../media/image244.png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238.png"/><Relationship Id="rId17" Type="http://schemas.openxmlformats.org/officeDocument/2006/relationships/image" Target="../media/image24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2.png"/><Relationship Id="rId20" Type="http://schemas.openxmlformats.org/officeDocument/2006/relationships/image" Target="../media/image246.png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237.jpeg"/><Relationship Id="rId5" Type="http://schemas.openxmlformats.org/officeDocument/2006/relationships/image" Target="../media/image227.png"/><Relationship Id="rId15" Type="http://schemas.openxmlformats.org/officeDocument/2006/relationships/image" Target="../media/image241.png"/><Relationship Id="rId10" Type="http://schemas.openxmlformats.org/officeDocument/2006/relationships/image" Target="../media/image236.png"/><Relationship Id="rId19" Type="http://schemas.openxmlformats.org/officeDocument/2006/relationships/image" Target="../media/image245.png"/><Relationship Id="rId4" Type="http://schemas.openxmlformats.org/officeDocument/2006/relationships/image" Target="../media/image234.png"/><Relationship Id="rId9" Type="http://schemas.openxmlformats.org/officeDocument/2006/relationships/image" Target="../media/image235.png"/><Relationship Id="rId14" Type="http://schemas.openxmlformats.org/officeDocument/2006/relationships/image" Target="../media/image2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13" Type="http://schemas.openxmlformats.org/officeDocument/2006/relationships/image" Target="../media/image256.png"/><Relationship Id="rId3" Type="http://schemas.openxmlformats.org/officeDocument/2006/relationships/image" Target="../media/image246.png"/><Relationship Id="rId7" Type="http://schemas.openxmlformats.org/officeDocument/2006/relationships/image" Target="../media/image250.png"/><Relationship Id="rId12" Type="http://schemas.openxmlformats.org/officeDocument/2006/relationships/image" Target="../media/image255.png"/><Relationship Id="rId17" Type="http://schemas.openxmlformats.org/officeDocument/2006/relationships/image" Target="../media/image260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2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9.png"/><Relationship Id="rId11" Type="http://schemas.openxmlformats.org/officeDocument/2006/relationships/image" Target="../media/image254.png"/><Relationship Id="rId5" Type="http://schemas.openxmlformats.org/officeDocument/2006/relationships/image" Target="../media/image248.png"/><Relationship Id="rId15" Type="http://schemas.openxmlformats.org/officeDocument/2006/relationships/image" Target="../media/image258.png"/><Relationship Id="rId10" Type="http://schemas.openxmlformats.org/officeDocument/2006/relationships/image" Target="../media/image253.png"/><Relationship Id="rId4" Type="http://schemas.openxmlformats.org/officeDocument/2006/relationships/image" Target="../media/image247.png"/><Relationship Id="rId9" Type="http://schemas.openxmlformats.org/officeDocument/2006/relationships/image" Target="../media/image252.png"/><Relationship Id="rId14" Type="http://schemas.openxmlformats.org/officeDocument/2006/relationships/image" Target="../media/image2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13" Type="http://schemas.openxmlformats.org/officeDocument/2006/relationships/image" Target="../media/image271.png"/><Relationship Id="rId18" Type="http://schemas.openxmlformats.org/officeDocument/2006/relationships/image" Target="../media/image276.png"/><Relationship Id="rId3" Type="http://schemas.openxmlformats.org/officeDocument/2006/relationships/image" Target="../media/image261.png"/><Relationship Id="rId21" Type="http://schemas.openxmlformats.org/officeDocument/2006/relationships/image" Target="../media/image279.png"/><Relationship Id="rId7" Type="http://schemas.openxmlformats.org/officeDocument/2006/relationships/image" Target="../media/image265.png"/><Relationship Id="rId12" Type="http://schemas.openxmlformats.org/officeDocument/2006/relationships/image" Target="../media/image270.png"/><Relationship Id="rId17" Type="http://schemas.openxmlformats.org/officeDocument/2006/relationships/image" Target="../media/image275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274.png"/><Relationship Id="rId20" Type="http://schemas.openxmlformats.org/officeDocument/2006/relationships/image" Target="../media/image2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4.png"/><Relationship Id="rId11" Type="http://schemas.openxmlformats.org/officeDocument/2006/relationships/image" Target="../media/image269.png"/><Relationship Id="rId5" Type="http://schemas.openxmlformats.org/officeDocument/2006/relationships/image" Target="../media/image263.png"/><Relationship Id="rId15" Type="http://schemas.openxmlformats.org/officeDocument/2006/relationships/image" Target="../media/image273.png"/><Relationship Id="rId10" Type="http://schemas.openxmlformats.org/officeDocument/2006/relationships/image" Target="../media/image268.png"/><Relationship Id="rId19" Type="http://schemas.openxmlformats.org/officeDocument/2006/relationships/image" Target="../media/image277.png"/><Relationship Id="rId4" Type="http://schemas.openxmlformats.org/officeDocument/2006/relationships/image" Target="../media/image262.png"/><Relationship Id="rId9" Type="http://schemas.openxmlformats.org/officeDocument/2006/relationships/image" Target="../media/image267.png"/><Relationship Id="rId14" Type="http://schemas.openxmlformats.org/officeDocument/2006/relationships/image" Target="../media/image272.png"/><Relationship Id="rId22" Type="http://schemas.openxmlformats.org/officeDocument/2006/relationships/image" Target="../media/image2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3" Type="http://schemas.openxmlformats.org/officeDocument/2006/relationships/image" Target="../media/image276.png"/><Relationship Id="rId7" Type="http://schemas.openxmlformats.org/officeDocument/2006/relationships/image" Target="../media/image28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png"/><Relationship Id="rId5" Type="http://schemas.openxmlformats.org/officeDocument/2006/relationships/image" Target="../media/image282.png"/><Relationship Id="rId4" Type="http://schemas.openxmlformats.org/officeDocument/2006/relationships/image" Target="../media/image2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image" Target="../media/image28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</p:spPr>
        <p:txBody>
          <a:bodyPr/>
          <a:lstStyle/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400" b="0" kern="1200" dirty="0" smtClean="0">
                <a:solidFill>
                  <a:srgbClr val="003300"/>
                </a:solidFill>
              </a:rPr>
              <a:t>Jo van den Brand, Chris Van Den </a:t>
            </a:r>
            <a:r>
              <a:rPr lang="en-US" sz="1400" b="0" kern="1200" dirty="0" err="1" smtClean="0">
                <a:solidFill>
                  <a:srgbClr val="003300"/>
                </a:solidFill>
              </a:rPr>
              <a:t>Broeck</a:t>
            </a:r>
            <a:r>
              <a:rPr lang="en-US" sz="1400" b="0" kern="1200" dirty="0" smtClean="0">
                <a:solidFill>
                  <a:srgbClr val="003300"/>
                </a:solidFill>
              </a:rPr>
              <a:t>, </a:t>
            </a:r>
            <a:r>
              <a:rPr lang="en-US" sz="1400" b="0" kern="1200" dirty="0" err="1" smtClean="0">
                <a:solidFill>
                  <a:srgbClr val="003300"/>
                </a:solidFill>
              </a:rPr>
              <a:t>Tjonnie</a:t>
            </a:r>
            <a:r>
              <a:rPr lang="en-US" sz="1400" b="0" kern="1200" dirty="0" smtClean="0">
                <a:solidFill>
                  <a:srgbClr val="003300"/>
                </a:solidFill>
              </a:rPr>
              <a:t> Li</a:t>
            </a:r>
          </a:p>
          <a:p>
            <a:r>
              <a:rPr lang="en-US" sz="1400" b="0" kern="1200" dirty="0" err="1" smtClean="0">
                <a:solidFill>
                  <a:srgbClr val="003300"/>
                </a:solidFill>
              </a:rPr>
              <a:t>Nikhef</a:t>
            </a:r>
            <a:r>
              <a:rPr lang="en-US" sz="1400" b="0" kern="1200" dirty="0" smtClean="0">
                <a:solidFill>
                  <a:srgbClr val="003300"/>
                </a:solidFill>
              </a:rPr>
              <a:t>: April 9, 2010</a:t>
            </a: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533400" y="914400"/>
            <a:ext cx="79248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rgbClr val="000099"/>
                </a:solidFill>
                <a:latin typeface="Arial Rounded MT Bold" pitchFamily="34" charset="0"/>
              </a:rPr>
              <a:t> </a:t>
            </a:r>
            <a:r>
              <a:rPr lang="en-US" sz="3400" dirty="0">
                <a:solidFill>
                  <a:srgbClr val="6C18B0"/>
                </a:solidFill>
                <a:latin typeface="Biondi" pitchFamily="2" charset="0"/>
                <a:cs typeface="+mn-cs"/>
              </a:rPr>
              <a:t>General Relativity</a:t>
            </a:r>
          </a:p>
          <a:p>
            <a:pPr algn="ctr" eaLnBrk="0" hangingPunct="0"/>
            <a:r>
              <a:rPr lang="en-US" sz="1700" dirty="0" smtClean="0">
                <a:solidFill>
                  <a:srgbClr val="6C18B0"/>
                </a:solidFill>
                <a:latin typeface="+mn-lt"/>
                <a:cs typeface="+mn-cs"/>
              </a:rPr>
              <a:t>a </a:t>
            </a:r>
            <a:r>
              <a:rPr lang="en-US" sz="1700" dirty="0">
                <a:solidFill>
                  <a:srgbClr val="6C18B0"/>
                </a:solidFill>
                <a:latin typeface="+mn-lt"/>
                <a:cs typeface="+mn-cs"/>
              </a:rPr>
              <a:t>summary</a:t>
            </a:r>
          </a:p>
        </p:txBody>
      </p:sp>
      <p:pic>
        <p:nvPicPr>
          <p:cNvPr id="9220" name="Picture 9" descr="bigba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55615" y="6611779"/>
            <a:ext cx="888385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003300"/>
                </a:solidFill>
                <a:latin typeface="Arial" pitchFamily="34" charset="0"/>
                <a:cs typeface="+mn-cs"/>
              </a:rPr>
              <a:t>jo@nikhef.nl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990600"/>
            <a:ext cx="7086600" cy="685800"/>
          </a:xfrm>
          <a:prstGeom prst="rect">
            <a:avLst/>
          </a:prstGeom>
        </p:spPr>
        <p:txBody>
          <a:bodyPr/>
          <a:lstStyle/>
          <a:p>
            <a:pPr marL="231775" indent="-231775">
              <a:spcAft>
                <a:spcPct val="40000"/>
              </a:spcAft>
              <a:buClr>
                <a:srgbClr val="666699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6C18B0"/>
                </a:solidFill>
                <a:latin typeface="+mn-lt"/>
              </a:rPr>
              <a:t>Consider speed of light as invariant in all reference frames</a:t>
            </a:r>
            <a:endParaRPr lang="en-US" sz="2000" b="0" kern="0" dirty="0">
              <a:solidFill>
                <a:srgbClr val="6C18B0"/>
              </a:solidFill>
              <a:latin typeface="+mn-lt"/>
            </a:endParaRPr>
          </a:p>
        </p:txBody>
      </p:sp>
      <p:cxnSp>
        <p:nvCxnSpPr>
          <p:cNvPr id="103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1031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b="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Special relativity</a:t>
            </a:r>
            <a:endParaRPr lang="en-US" sz="2800" b="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8286" y="1574562"/>
            <a:ext cx="125566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38200" y="1600200"/>
            <a:ext cx="2510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Coordinates of </a:t>
            </a:r>
            <a:r>
              <a:rPr lang="en-US" sz="1600" kern="0" dirty="0" err="1" smtClean="0">
                <a:latin typeface="+mn-lt"/>
              </a:rPr>
              <a:t>spacetime</a:t>
            </a:r>
            <a:endParaRPr lang="en-US" sz="1600" i="1" kern="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2057400"/>
            <a:ext cx="2178802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Cartesian coordinates</a:t>
            </a:r>
            <a:endParaRPr lang="en-US" sz="1600" i="1" kern="0" dirty="0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1599916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denote as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9995" y="1600200"/>
            <a:ext cx="295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486400" y="1905000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superscripts</a:t>
            </a:r>
            <a:endParaRPr lang="en-US" sz="1600" i="1" kern="0" dirty="0" smtClean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2252246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err="1" smtClean="0">
                <a:latin typeface="+mn-lt"/>
              </a:rPr>
              <a:t>spacetime</a:t>
            </a:r>
            <a:r>
              <a:rPr lang="en-US" sz="1600" kern="0" dirty="0" smtClean="0">
                <a:latin typeface="+mn-lt"/>
              </a:rPr>
              <a:t> indices: </a:t>
            </a:r>
            <a:r>
              <a:rPr lang="en-US" sz="1600" kern="0" dirty="0" err="1" smtClean="0">
                <a:latin typeface="+mn-lt"/>
              </a:rPr>
              <a:t>greek</a:t>
            </a:r>
            <a:endParaRPr lang="en-US" sz="1600" i="1" kern="0" dirty="0" smtClean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2590800"/>
            <a:ext cx="1915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space indices: </a:t>
            </a:r>
            <a:r>
              <a:rPr lang="en-US" sz="1600" kern="0" dirty="0" err="1" smtClean="0">
                <a:latin typeface="+mn-lt"/>
              </a:rPr>
              <a:t>latin</a:t>
            </a:r>
            <a:endParaRPr lang="en-US" sz="1600" i="1" kern="0" dirty="0" smtClean="0">
              <a:latin typeface="+mn-lt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09600" y="3048000"/>
            <a:ext cx="7086600" cy="685800"/>
          </a:xfrm>
          <a:prstGeom prst="rect">
            <a:avLst/>
          </a:prstGeom>
        </p:spPr>
        <p:txBody>
          <a:bodyPr/>
          <a:lstStyle/>
          <a:p>
            <a:pPr marL="231775" indent="-231775">
              <a:spcAft>
                <a:spcPct val="40000"/>
              </a:spcAft>
              <a:buClr>
                <a:srgbClr val="666699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6C18B0"/>
                </a:solidFill>
                <a:latin typeface="+mn-lt"/>
              </a:rPr>
              <a:t>SR lives in special four dimensional manifold: </a:t>
            </a:r>
            <a:r>
              <a:rPr lang="en-US" sz="2000" kern="0" dirty="0" err="1" smtClean="0">
                <a:solidFill>
                  <a:srgbClr val="6C18B0"/>
                </a:solidFill>
                <a:latin typeface="+mn-lt"/>
              </a:rPr>
              <a:t>Minkowski</a:t>
            </a:r>
            <a:r>
              <a:rPr lang="en-US" sz="2000" kern="0" dirty="0" smtClean="0">
                <a:solidFill>
                  <a:srgbClr val="6C18B0"/>
                </a:solidFill>
                <a:latin typeface="+mn-lt"/>
              </a:rPr>
              <a:t> </a:t>
            </a:r>
            <a:r>
              <a:rPr lang="en-US" sz="2000" kern="0" dirty="0" err="1" smtClean="0">
                <a:solidFill>
                  <a:srgbClr val="6C18B0"/>
                </a:solidFill>
                <a:latin typeface="+mn-lt"/>
              </a:rPr>
              <a:t>spacetime</a:t>
            </a:r>
            <a:r>
              <a:rPr lang="en-US" sz="2000" kern="0" dirty="0" smtClean="0">
                <a:solidFill>
                  <a:srgbClr val="6C18B0"/>
                </a:solidFill>
                <a:latin typeface="+mn-lt"/>
              </a:rPr>
              <a:t> (</a:t>
            </a:r>
            <a:r>
              <a:rPr lang="en-US" sz="2000" kern="0" dirty="0" err="1" smtClean="0">
                <a:solidFill>
                  <a:srgbClr val="6C18B0"/>
                </a:solidFill>
                <a:latin typeface="+mn-lt"/>
              </a:rPr>
              <a:t>Minkowski</a:t>
            </a:r>
            <a:r>
              <a:rPr lang="en-US" sz="2000" kern="0" dirty="0" smtClean="0">
                <a:solidFill>
                  <a:srgbClr val="6C18B0"/>
                </a:solidFill>
                <a:latin typeface="+mn-lt"/>
              </a:rPr>
              <a:t> space)</a:t>
            </a:r>
            <a:endParaRPr lang="en-US" sz="2000" b="0" kern="0" dirty="0">
              <a:solidFill>
                <a:srgbClr val="6C18B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3733800"/>
            <a:ext cx="1643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Coordinates are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731842"/>
            <a:ext cx="295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838200" y="3970946"/>
            <a:ext cx="2055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Elements are events</a:t>
            </a:r>
            <a:endParaRPr lang="en-US" sz="1600" i="1" kern="0" dirty="0" smtClean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4233446"/>
            <a:ext cx="4671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Vectors are always fixed at an event; four vectors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202483"/>
            <a:ext cx="381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215622" y="4242276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Abstractly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1597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1875" y="4242276"/>
            <a:ext cx="2381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609600" y="4572000"/>
            <a:ext cx="7086600" cy="685800"/>
          </a:xfrm>
          <a:prstGeom prst="rect">
            <a:avLst/>
          </a:prstGeom>
        </p:spPr>
        <p:txBody>
          <a:bodyPr/>
          <a:lstStyle/>
          <a:p>
            <a:pPr marL="231775" indent="-231775">
              <a:spcAft>
                <a:spcPct val="40000"/>
              </a:spcAft>
              <a:buClr>
                <a:srgbClr val="666699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6C18B0"/>
                </a:solidFill>
                <a:latin typeface="+mn-lt"/>
              </a:rPr>
              <a:t>Metric on </a:t>
            </a:r>
            <a:r>
              <a:rPr lang="en-US" sz="2000" kern="0" dirty="0" err="1" smtClean="0">
                <a:solidFill>
                  <a:srgbClr val="6C18B0"/>
                </a:solidFill>
                <a:latin typeface="+mn-lt"/>
              </a:rPr>
              <a:t>Minkowski</a:t>
            </a:r>
            <a:r>
              <a:rPr lang="en-US" sz="2000" kern="0" dirty="0" smtClean="0">
                <a:solidFill>
                  <a:srgbClr val="6C18B0"/>
                </a:solidFill>
                <a:latin typeface="+mn-lt"/>
              </a:rPr>
              <a:t> space</a:t>
            </a:r>
            <a:endParaRPr lang="en-US" sz="2000" b="0" kern="0" dirty="0">
              <a:solidFill>
                <a:srgbClr val="6C18B0"/>
              </a:solidFill>
              <a:latin typeface="+mn-lt"/>
            </a:endParaRPr>
          </a:p>
        </p:txBody>
      </p:sp>
      <p:pic>
        <p:nvPicPr>
          <p:cNvPr id="1597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4677754"/>
            <a:ext cx="4000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5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4572000"/>
            <a:ext cx="183519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486400" y="4614446"/>
            <a:ext cx="1018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as matrix</a:t>
            </a:r>
            <a:endParaRPr lang="en-US" sz="1600" i="1" kern="0" dirty="0" smtClean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8200" y="4919246"/>
            <a:ext cx="4968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Inner product of two vectors (summation convention)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15975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5257800"/>
            <a:ext cx="4157663" cy="31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838200" y="5605046"/>
            <a:ext cx="1871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err="1" smtClean="0">
                <a:latin typeface="+mn-lt"/>
              </a:rPr>
              <a:t>Spacetime</a:t>
            </a:r>
            <a:r>
              <a:rPr lang="en-US" sz="1600" kern="0" dirty="0" smtClean="0">
                <a:latin typeface="+mn-lt"/>
              </a:rPr>
              <a:t> interval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15975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05125" y="5604616"/>
            <a:ext cx="2733675" cy="62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6050798" y="5605046"/>
            <a:ext cx="2347117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Often called `the metric’</a:t>
            </a:r>
            <a:endParaRPr lang="en-US" sz="1600" i="1" kern="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55896" y="5909846"/>
            <a:ext cx="14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Signature: +2</a:t>
            </a:r>
            <a:endParaRPr lang="en-US" sz="1600" i="1" kern="0" dirty="0" smtClean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200" y="6290846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Proper time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161793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1592" y="6253414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6055897" y="6367046"/>
            <a:ext cx="3088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Measured on travelling clock</a:t>
            </a:r>
            <a:endParaRPr lang="en-US" sz="1600" i="1" kern="0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990600"/>
            <a:ext cx="7086600" cy="685800"/>
          </a:xfrm>
          <a:prstGeom prst="rect">
            <a:avLst/>
          </a:prstGeom>
        </p:spPr>
        <p:txBody>
          <a:bodyPr/>
          <a:lstStyle/>
          <a:p>
            <a:pPr marL="231775" indent="-231775">
              <a:spcAft>
                <a:spcPct val="40000"/>
              </a:spcAft>
              <a:buClr>
                <a:srgbClr val="666699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kern="0" dirty="0" err="1" smtClean="0">
                <a:solidFill>
                  <a:srgbClr val="6C18B0"/>
                </a:solidFill>
                <a:latin typeface="+mn-lt"/>
              </a:rPr>
              <a:t>Spacetime</a:t>
            </a:r>
            <a:r>
              <a:rPr lang="en-US" sz="2000" kern="0" dirty="0" smtClean="0">
                <a:solidFill>
                  <a:srgbClr val="6C18B0"/>
                </a:solidFill>
                <a:latin typeface="+mn-lt"/>
              </a:rPr>
              <a:t> diagram</a:t>
            </a:r>
            <a:endParaRPr lang="en-US" sz="2000" b="0" kern="0" dirty="0">
              <a:solidFill>
                <a:srgbClr val="6C18B0"/>
              </a:solidFill>
              <a:latin typeface="+mn-lt"/>
            </a:endParaRPr>
          </a:p>
        </p:txBody>
      </p:sp>
      <p:cxnSp>
        <p:nvCxnSpPr>
          <p:cNvPr id="103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1031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b="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Special relativity</a:t>
            </a:r>
            <a:endParaRPr lang="en-US" sz="2800" b="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1" y="1472625"/>
            <a:ext cx="464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Points are </a:t>
            </a:r>
            <a:r>
              <a:rPr lang="en-US" sz="1600" kern="0" dirty="0" err="1" smtClean="0">
                <a:latin typeface="+mn-lt"/>
              </a:rPr>
              <a:t>spacelike</a:t>
            </a:r>
            <a:r>
              <a:rPr lang="en-US" sz="1600" kern="0" dirty="0" smtClean="0">
                <a:latin typeface="+mn-lt"/>
              </a:rPr>
              <a:t>, </a:t>
            </a:r>
            <a:r>
              <a:rPr lang="en-US" sz="1600" kern="0" dirty="0" err="1" smtClean="0">
                <a:latin typeface="+mn-lt"/>
              </a:rPr>
              <a:t>timelike</a:t>
            </a:r>
            <a:r>
              <a:rPr lang="en-US" sz="1600" kern="0" dirty="0" smtClean="0">
                <a:latin typeface="+mn-lt"/>
              </a:rPr>
              <a:t> or </a:t>
            </a:r>
            <a:r>
              <a:rPr lang="en-US" sz="1600" kern="0" dirty="0" err="1" smtClean="0">
                <a:latin typeface="+mn-lt"/>
              </a:rPr>
              <a:t>nulllike</a:t>
            </a:r>
            <a:r>
              <a:rPr lang="en-US" sz="1600" kern="0" dirty="0" smtClean="0">
                <a:latin typeface="+mn-lt"/>
              </a:rPr>
              <a:t> separated from the origin</a:t>
            </a:r>
            <a:endParaRPr lang="en-US" sz="1600" i="1" kern="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6136" y="4572000"/>
            <a:ext cx="1358064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Four-velocity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0931" y="914400"/>
            <a:ext cx="3006869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838200" y="2006025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Vector        with negative norm                  is </a:t>
            </a:r>
            <a:r>
              <a:rPr lang="en-US" sz="1600" kern="0" dirty="0" err="1" smtClean="0">
                <a:latin typeface="+mn-lt"/>
              </a:rPr>
              <a:t>timelike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1701" y="2045871"/>
            <a:ext cx="295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6662" y="2028322"/>
            <a:ext cx="952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Content Placeholder 2"/>
          <p:cNvSpPr txBox="1">
            <a:spLocks/>
          </p:cNvSpPr>
          <p:nvPr/>
        </p:nvSpPr>
        <p:spPr>
          <a:xfrm>
            <a:off x="609600" y="2362200"/>
            <a:ext cx="7086600" cy="685800"/>
          </a:xfrm>
          <a:prstGeom prst="rect">
            <a:avLst/>
          </a:prstGeom>
        </p:spPr>
        <p:txBody>
          <a:bodyPr/>
          <a:lstStyle/>
          <a:p>
            <a:pPr marL="231775" indent="-231775">
              <a:spcAft>
                <a:spcPct val="40000"/>
              </a:spcAft>
              <a:buClr>
                <a:srgbClr val="666699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6C18B0"/>
                </a:solidFill>
                <a:latin typeface="+mn-lt"/>
              </a:rPr>
              <a:t>Path through </a:t>
            </a:r>
            <a:r>
              <a:rPr lang="en-US" sz="2000" kern="0" dirty="0" err="1" smtClean="0">
                <a:solidFill>
                  <a:srgbClr val="6C18B0"/>
                </a:solidFill>
                <a:latin typeface="+mn-lt"/>
              </a:rPr>
              <a:t>spacetime</a:t>
            </a:r>
            <a:endParaRPr lang="en-US" sz="2000" b="0" kern="0" dirty="0">
              <a:solidFill>
                <a:srgbClr val="6C18B0"/>
              </a:solidFill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8200" y="2691825"/>
            <a:ext cx="4648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Path is parameterized 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3672" y="2719639"/>
            <a:ext cx="561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838200" y="2996625"/>
            <a:ext cx="464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Path is characterized by its tangent vector            as </a:t>
            </a:r>
            <a:r>
              <a:rPr lang="en-US" sz="1600" kern="0" dirty="0" err="1" smtClean="0">
                <a:latin typeface="+mn-lt"/>
              </a:rPr>
              <a:t>spacelike</a:t>
            </a:r>
            <a:r>
              <a:rPr lang="en-US" sz="1600" kern="0" dirty="0" smtClean="0">
                <a:latin typeface="+mn-lt"/>
              </a:rPr>
              <a:t>, </a:t>
            </a:r>
            <a:r>
              <a:rPr lang="en-US" sz="1600" kern="0" dirty="0" err="1" smtClean="0">
                <a:latin typeface="+mn-lt"/>
              </a:rPr>
              <a:t>timelike</a:t>
            </a:r>
            <a:r>
              <a:rPr lang="en-US" sz="1600" kern="0" dirty="0" smtClean="0">
                <a:latin typeface="+mn-lt"/>
              </a:rPr>
              <a:t> or null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1955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1075" y="3023936"/>
            <a:ext cx="771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838200" y="3530025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For </a:t>
            </a:r>
            <a:r>
              <a:rPr lang="en-US" sz="1600" kern="0" dirty="0" err="1" smtClean="0">
                <a:latin typeface="+mn-lt"/>
              </a:rPr>
              <a:t>timelike</a:t>
            </a:r>
            <a:r>
              <a:rPr lang="en-US" sz="1600" kern="0" dirty="0" smtClean="0">
                <a:latin typeface="+mn-lt"/>
              </a:rPr>
              <a:t> paths: use proper time    as parameter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19559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86728" y="3597943"/>
            <a:ext cx="152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838200" y="3852446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Calculate as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19559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3895725"/>
            <a:ext cx="37623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38200" y="45720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Tangent vector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161793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57450" y="4572000"/>
            <a:ext cx="1428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15200" y="4881311"/>
            <a:ext cx="1524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574632" y="4876800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Normalized</a:t>
            </a:r>
            <a:endParaRPr lang="en-US" sz="1600" i="1" kern="0" dirty="0" smtClean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00" y="5147846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Momentum four-vector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24200" y="5153025"/>
            <a:ext cx="1114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5574632" y="5157536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Mass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25228" y="5196139"/>
            <a:ext cx="2667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838200" y="5452646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Energy is time-component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08680" y="5433761"/>
            <a:ext cx="2476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838200" y="5757446"/>
            <a:ext cx="1851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Particle rest frame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67000" y="5752597"/>
            <a:ext cx="914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838200" y="5986046"/>
            <a:ext cx="6506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Moving frame for particle with three-velocity                      along </a:t>
            </a:r>
            <a:r>
              <a:rPr lang="en-US" sz="1600" i="1" kern="0" dirty="0" smtClean="0">
                <a:latin typeface="+mn-lt"/>
              </a:rPr>
              <a:t>x</a:t>
            </a:r>
            <a:r>
              <a:rPr lang="en-US" sz="1600" kern="0" dirty="0" smtClean="0">
                <a:latin typeface="+mn-lt"/>
              </a:rPr>
              <a:t>-axis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53000" y="5993229"/>
            <a:ext cx="10382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81200" y="6296025"/>
            <a:ext cx="21240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5562600" y="6290846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Small </a:t>
            </a:r>
            <a:r>
              <a:rPr lang="en-US" sz="1600" i="1" kern="0" dirty="0" smtClean="0">
                <a:latin typeface="+mn-lt"/>
              </a:rPr>
              <a:t>v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24725" y="6286500"/>
            <a:ext cx="16668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05675" y="6553200"/>
            <a:ext cx="1000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990600"/>
          </a:xfrm>
        </p:spPr>
        <p:txBody>
          <a:bodyPr/>
          <a:lstStyle/>
          <a:p>
            <a:pPr>
              <a:defRPr/>
            </a:pPr>
            <a:r>
              <a:rPr lang="en-US" sz="2000" b="0" dirty="0" smtClean="0">
                <a:solidFill>
                  <a:srgbClr val="6C18B0"/>
                </a:solidFill>
                <a:cs typeface="Arial" pitchFamily="34" charset="0"/>
              </a:rPr>
              <a:t>SRT: when pressure of a gas increases, it is more difficult to accelerate the gas (inertia increases)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20000" y="2438400"/>
            <a:ext cx="11715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Volume </a:t>
            </a:r>
            <a:r>
              <a:rPr lang="en-US" i="1" dirty="0">
                <a:latin typeface="+mn-lt"/>
                <a:cs typeface="+mn-cs"/>
              </a:rPr>
              <a:t>V</a:t>
            </a:r>
          </a:p>
        </p:txBody>
      </p:sp>
      <p:graphicFrame>
        <p:nvGraphicFramePr>
          <p:cNvPr id="15381" name="Object 21"/>
          <p:cNvGraphicFramePr>
            <a:graphicFrameLocks noChangeAspect="1"/>
          </p:cNvGraphicFramePr>
          <p:nvPr/>
        </p:nvGraphicFramePr>
        <p:xfrm>
          <a:off x="2743200" y="2803525"/>
          <a:ext cx="1771650" cy="701675"/>
        </p:xfrm>
        <a:graphic>
          <a:graphicData uri="http://schemas.openxmlformats.org/presentationml/2006/ole">
            <p:oleObj spid="_x0000_s2050" name="Equation" r:id="rId4" imgW="990360" imgH="393480" progId="Equation.3">
              <p:embed/>
            </p:oleObj>
          </a:graphicData>
        </a:graphic>
      </p:graphicFrame>
      <p:sp>
        <p:nvSpPr>
          <p:cNvPr id="14" name="Cube 13"/>
          <p:cNvSpPr/>
          <p:nvPr/>
        </p:nvSpPr>
        <p:spPr bwMode="auto">
          <a:xfrm>
            <a:off x="6019800" y="2438400"/>
            <a:ext cx="1371600" cy="1371600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0" y="2819400"/>
            <a:ext cx="11445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Density </a:t>
            </a:r>
            <a:r>
              <a:rPr lang="en-US" i="1" dirty="0">
                <a:cs typeface="+mn-cs"/>
              </a:rPr>
              <a:t>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00" y="3154363"/>
            <a:ext cx="13255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Pressure </a:t>
            </a:r>
            <a:r>
              <a:rPr lang="en-US" i="1" dirty="0">
                <a:latin typeface="+mn-lt"/>
                <a:cs typeface="+mn-cs"/>
              </a:rPr>
              <a:t>P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57200" y="3733800"/>
            <a:ext cx="5334000" cy="1066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6C18B0"/>
                </a:solidFill>
                <a:latin typeface="+mn-lt"/>
              </a:rPr>
              <a:t>SRT: Lorentz contraction shortens box</a:t>
            </a:r>
          </a:p>
        </p:txBody>
      </p:sp>
      <p:graphicFrame>
        <p:nvGraphicFramePr>
          <p:cNvPr id="2" name="Object 14"/>
          <p:cNvGraphicFramePr>
            <a:graphicFrameLocks noChangeAspect="1"/>
          </p:cNvGraphicFramePr>
          <p:nvPr/>
        </p:nvGraphicFramePr>
        <p:xfrm>
          <a:off x="2787650" y="4187825"/>
          <a:ext cx="1681163" cy="384175"/>
        </p:xfrm>
        <a:graphic>
          <a:graphicData uri="http://schemas.openxmlformats.org/presentationml/2006/ole">
            <p:oleObj spid="_x0000_s2051" name="Equation" r:id="rId5" imgW="939600" imgH="215640" progId="Equation.3">
              <p:embed/>
            </p:oleObj>
          </a:graphicData>
        </a:graphic>
      </p:graphicFrame>
      <p:graphicFrame>
        <p:nvGraphicFramePr>
          <p:cNvPr id="3" name="Object 15"/>
          <p:cNvGraphicFramePr>
            <a:graphicFrameLocks noChangeAspect="1"/>
          </p:cNvGraphicFramePr>
          <p:nvPr/>
        </p:nvGraphicFramePr>
        <p:xfrm>
          <a:off x="6051550" y="5514975"/>
          <a:ext cx="2260600" cy="647700"/>
        </p:xfrm>
        <a:graphic>
          <a:graphicData uri="http://schemas.openxmlformats.org/presentationml/2006/ole">
            <p:oleObj spid="_x0000_s2052" name="Equation" r:id="rId6" imgW="1587240" imgH="457200" progId="Equation.3">
              <p:embed/>
            </p:oleObj>
          </a:graphicData>
        </a:graphic>
      </p:graphicFrame>
      <p:sp>
        <p:nvSpPr>
          <p:cNvPr id="21" name="Cube 20"/>
          <p:cNvSpPr/>
          <p:nvPr/>
        </p:nvSpPr>
        <p:spPr bwMode="auto">
          <a:xfrm>
            <a:off x="6019800" y="4038600"/>
            <a:ext cx="914400" cy="1371600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7086600" y="4724400"/>
            <a:ext cx="457200" cy="1588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24" name="TextBox 23"/>
          <p:cNvSpPr txBox="1"/>
          <p:nvPr/>
        </p:nvSpPr>
        <p:spPr>
          <a:xfrm>
            <a:off x="7467600" y="4343400"/>
            <a:ext cx="300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1" dirty="0">
                <a:latin typeface="+mn-lt"/>
                <a:cs typeface="+mn-cs"/>
              </a:rPr>
              <a:t>v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457200" y="5105400"/>
            <a:ext cx="5334000" cy="1066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6C18B0"/>
                </a:solidFill>
                <a:latin typeface="+mn-lt"/>
              </a:rPr>
              <a:t>Energy needed to accelerate gas</a:t>
            </a:r>
          </a:p>
        </p:txBody>
      </p:sp>
      <p:graphicFrame>
        <p:nvGraphicFramePr>
          <p:cNvPr id="4" name="Object 16"/>
          <p:cNvGraphicFramePr>
            <a:graphicFrameLocks noChangeAspect="1"/>
          </p:cNvGraphicFramePr>
          <p:nvPr/>
        </p:nvGraphicFramePr>
        <p:xfrm>
          <a:off x="914400" y="5562600"/>
          <a:ext cx="4846638" cy="628650"/>
        </p:xfrm>
        <a:graphic>
          <a:graphicData uri="http://schemas.openxmlformats.org/presentationml/2006/ole">
            <p:oleObj spid="_x0000_s2053" name="Equation" r:id="rId7" imgW="3403440" imgH="444240" progId="Equation.3">
              <p:embed/>
            </p:oleObj>
          </a:graphicData>
        </a:graphic>
      </p:graphicFrame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4995863" y="5499100"/>
            <a:ext cx="381000" cy="762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105400" y="6335713"/>
            <a:ext cx="35194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additional inertia of gas pressure</a:t>
            </a:r>
          </a:p>
        </p:txBody>
      </p:sp>
      <p:cxnSp>
        <p:nvCxnSpPr>
          <p:cNvPr id="22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dirty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Inertia of pressure</a:t>
            </a:r>
            <a:endParaRPr lang="en-US" sz="2800" b="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5334000" cy="990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dirty="0" smtClean="0">
                <a:solidFill>
                  <a:srgbClr val="6C18B0"/>
                </a:solidFill>
                <a:latin typeface="+mn-lt"/>
              </a:rPr>
              <a:t>Exert force </a:t>
            </a:r>
            <a:r>
              <a:rPr lang="en-US" sz="2000" i="1" dirty="0" smtClean="0">
                <a:solidFill>
                  <a:srgbClr val="6C18B0"/>
                </a:solidFill>
                <a:latin typeface="+mn-lt"/>
              </a:rPr>
              <a:t>F</a:t>
            </a:r>
            <a:r>
              <a:rPr lang="en-US" sz="2000" dirty="0" smtClean="0">
                <a:solidFill>
                  <a:srgbClr val="6C18B0"/>
                </a:solidFill>
                <a:latin typeface="+mn-lt"/>
              </a:rPr>
              <a:t>, accelerate to velocity </a:t>
            </a:r>
            <a:r>
              <a:rPr lang="en-US" sz="2000" i="1" dirty="0" smtClean="0">
                <a:solidFill>
                  <a:srgbClr val="6C18B0"/>
                </a:solidFill>
                <a:latin typeface="+mn-lt"/>
              </a:rPr>
              <a:t>v &lt;&lt; 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27" grpId="0"/>
      <p:bldP spid="14" grpId="0" animBg="1"/>
      <p:bldP spid="15" grpId="0"/>
      <p:bldP spid="16" grpId="0"/>
      <p:bldP spid="18" grpId="0"/>
      <p:bldP spid="21" grpId="0" animBg="1"/>
      <p:bldP spid="24" grpId="0"/>
      <p:bldP spid="25" grpId="0"/>
      <p:bldP spid="32" grpId="0" animBg="1"/>
      <p:bldP spid="34" grpId="0"/>
      <p:bldP spid="2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92175"/>
            <a:ext cx="8686800" cy="1295400"/>
          </a:xfr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000" b="0" dirty="0" smtClean="0">
                <a:solidFill>
                  <a:srgbClr val="6C18B0"/>
                </a:solidFill>
                <a:cs typeface="Arial" pitchFamily="34" charset="0"/>
              </a:rPr>
              <a:t>Energy needed to accelerate gas</a:t>
            </a:r>
          </a:p>
          <a:p>
            <a:pPr marL="742950" lvl="2" indent="-342900">
              <a:buNone/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	Dependent </a:t>
            </a: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on reference system</a:t>
            </a:r>
          </a:p>
          <a:p>
            <a:pPr marL="742950" lvl="2" indent="-342900">
              <a:buNone/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	0 </a:t>
            </a: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– component of four-momentum </a:t>
            </a:r>
          </a:p>
        </p:txBody>
      </p:sp>
      <p:graphicFrame>
        <p:nvGraphicFramePr>
          <p:cNvPr id="15381" name="Object 11"/>
          <p:cNvGraphicFramePr>
            <a:graphicFrameLocks noChangeAspect="1"/>
          </p:cNvGraphicFramePr>
          <p:nvPr/>
        </p:nvGraphicFramePr>
        <p:xfrm>
          <a:off x="6248400" y="762000"/>
          <a:ext cx="2257425" cy="803275"/>
        </p:xfrm>
        <a:graphic>
          <a:graphicData uri="http://schemas.openxmlformats.org/presentationml/2006/ole">
            <p:oleObj spid="_x0000_s3074" name="Equation" r:id="rId4" imgW="1206360" imgH="431640" progId="Equation.3">
              <p:embed/>
            </p:oleObj>
          </a:graphicData>
        </a:graphic>
      </p:graphicFrame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57200" y="2035175"/>
            <a:ext cx="8686800" cy="1295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6C18B0"/>
                </a:solidFill>
                <a:latin typeface="+mn-lt"/>
              </a:rPr>
              <a:t>Consider `dust’</a:t>
            </a:r>
          </a:p>
          <a:p>
            <a:pPr marL="742950" lvl="1" indent="-285750" eaLnBrk="0" hangingPunct="0">
              <a:spcBef>
                <a:spcPct val="20000"/>
              </a:spcBef>
              <a:defRPr/>
            </a:pPr>
            <a:r>
              <a:rPr lang="en-US" sz="1600" dirty="0" smtClean="0">
                <a:latin typeface="+mn-lt"/>
              </a:rPr>
              <a:t>	Collection </a:t>
            </a:r>
            <a:r>
              <a:rPr lang="en-US" sz="1600" dirty="0">
                <a:latin typeface="+mn-lt"/>
              </a:rPr>
              <a:t>of particles that are at rest </a:t>
            </a:r>
            <a:r>
              <a:rPr lang="en-US" sz="1600" dirty="0" err="1">
                <a:latin typeface="+mn-lt"/>
              </a:rPr>
              <a:t>wrt</a:t>
            </a:r>
            <a:r>
              <a:rPr lang="en-US" sz="1600" dirty="0">
                <a:latin typeface="+mn-lt"/>
              </a:rPr>
              <a:t> each other</a:t>
            </a:r>
          </a:p>
          <a:p>
            <a:pPr marL="742950" lvl="1" indent="-285750" eaLnBrk="0" hangingPunct="0">
              <a:spcBef>
                <a:spcPct val="20000"/>
              </a:spcBef>
              <a:defRPr/>
            </a:pPr>
            <a:r>
              <a:rPr lang="en-US" sz="1600" dirty="0" smtClean="0">
                <a:latin typeface="+mn-lt"/>
              </a:rPr>
              <a:t>	Constant </a:t>
            </a:r>
            <a:r>
              <a:rPr lang="en-US" sz="1600" dirty="0">
                <a:latin typeface="+mn-lt"/>
              </a:rPr>
              <a:t>four-velocity field</a:t>
            </a:r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4729163" y="2824163"/>
          <a:ext cx="808037" cy="423862"/>
        </p:xfrm>
        <a:graphic>
          <a:graphicData uri="http://schemas.openxmlformats.org/presentationml/2006/ole">
            <p:oleObj spid="_x0000_s3075" name="Equation" r:id="rId5" imgW="431640" imgH="228600" progId="Equation.3">
              <p:embed/>
            </p:oleObj>
          </a:graphicData>
        </a:graphic>
      </p:graphicFrame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638800" y="2819400"/>
            <a:ext cx="3048000" cy="409575"/>
            <a:chOff x="5638801" y="3146425"/>
            <a:chExt cx="3047028" cy="408695"/>
          </a:xfrm>
        </p:grpSpPr>
        <p:sp>
          <p:nvSpPr>
            <p:cNvPr id="18" name="TextBox 17"/>
            <p:cNvSpPr txBox="1"/>
            <p:nvPr/>
          </p:nvSpPr>
          <p:spPr>
            <a:xfrm>
              <a:off x="5638801" y="3186028"/>
              <a:ext cx="3005766" cy="369092"/>
            </a:xfrm>
            <a:prstGeom prst="rect">
              <a:avLst/>
            </a:prstGeom>
            <a:solidFill>
              <a:srgbClr val="FEFCAC"/>
            </a:solidFill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latin typeface="+mn-lt"/>
                  <a:cs typeface="+mn-cs"/>
                </a:rPr>
                <a:t>Flux four-vector                   </a:t>
              </a:r>
            </a:p>
          </p:txBody>
        </p:sp>
        <p:graphicFrame>
          <p:nvGraphicFramePr>
            <p:cNvPr id="5" name="Object 13"/>
            <p:cNvGraphicFramePr>
              <a:graphicFrameLocks noChangeAspect="1"/>
            </p:cNvGraphicFramePr>
            <p:nvPr/>
          </p:nvGraphicFramePr>
          <p:xfrm>
            <a:off x="7403129" y="3146425"/>
            <a:ext cx="1282700" cy="377825"/>
          </p:xfrm>
          <a:graphic>
            <a:graphicData uri="http://schemas.openxmlformats.org/presentationml/2006/ole">
              <p:oleObj spid="_x0000_s3084" name="Equation" r:id="rId6" imgW="685800" imgH="203040" progId="Equation.3">
                <p:embed/>
              </p:oleObj>
            </a:graphicData>
          </a:graphic>
        </p:graphicFrame>
      </p:grp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7873458" y="3505994"/>
            <a:ext cx="609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" name="TextBox 18"/>
          <p:cNvSpPr txBox="1"/>
          <p:nvPr/>
        </p:nvSpPr>
        <p:spPr bwMode="auto">
          <a:xfrm>
            <a:off x="4953000" y="3429000"/>
            <a:ext cx="34290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Particle density in rest system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57200" y="4321175"/>
            <a:ext cx="8686800" cy="1295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6C18B0"/>
                </a:solidFill>
                <a:latin typeface="+mn-lt"/>
              </a:rPr>
              <a:t>Moving system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latin typeface="+mn-lt"/>
              </a:rPr>
              <a:t>N</a:t>
            </a:r>
            <a:r>
              <a:rPr lang="en-US" sz="1600" baseline="30000" dirty="0">
                <a:latin typeface="+mn-lt"/>
              </a:rPr>
              <a:t>0</a:t>
            </a:r>
            <a:r>
              <a:rPr lang="en-US" sz="1600" dirty="0">
                <a:latin typeface="+mn-lt"/>
              </a:rPr>
              <a:t> is particle density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latin typeface="+mn-lt"/>
              </a:rPr>
              <a:t>N</a:t>
            </a:r>
            <a:r>
              <a:rPr lang="en-US" sz="1600" baseline="30000" dirty="0">
                <a:latin typeface="+mn-lt"/>
              </a:rPr>
              <a:t>i</a:t>
            </a:r>
            <a:r>
              <a:rPr lang="en-US" sz="1600" dirty="0">
                <a:latin typeface="+mn-lt"/>
              </a:rPr>
              <a:t> particle flux in x</a:t>
            </a:r>
            <a:r>
              <a:rPr lang="en-US" sz="1600" baseline="30000" dirty="0">
                <a:latin typeface="+mn-lt"/>
              </a:rPr>
              <a:t>i</a:t>
            </a:r>
            <a:r>
              <a:rPr lang="en-US" sz="1600" dirty="0">
                <a:latin typeface="+mn-lt"/>
              </a:rPr>
              <a:t> – direction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4953000" y="3787775"/>
            <a:ext cx="3446463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Mass density in rest system</a:t>
            </a:r>
          </a:p>
        </p:txBody>
      </p:sp>
      <p:graphicFrame>
        <p:nvGraphicFramePr>
          <p:cNvPr id="15379" name="Object 10"/>
          <p:cNvGraphicFramePr>
            <a:graphicFrameLocks noChangeAspect="1"/>
          </p:cNvGraphicFramePr>
          <p:nvPr/>
        </p:nvGraphicFramePr>
        <p:xfrm>
          <a:off x="8193088" y="3892550"/>
          <a:ext cx="762000" cy="252413"/>
        </p:xfrm>
        <a:graphic>
          <a:graphicData uri="http://schemas.openxmlformats.org/presentationml/2006/ole">
            <p:oleObj spid="_x0000_s3076" name="Equation" r:id="rId7" imgW="495000" imgH="164880" progId="Equation.3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 bwMode="auto">
          <a:xfrm>
            <a:off x="4953000" y="4144963"/>
            <a:ext cx="3446463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Energy density in rest system</a:t>
            </a:r>
          </a:p>
        </p:txBody>
      </p:sp>
      <p:graphicFrame>
        <p:nvGraphicFramePr>
          <p:cNvPr id="6" name="Object 14"/>
          <p:cNvGraphicFramePr>
            <a:graphicFrameLocks noChangeAspect="1"/>
          </p:cNvGraphicFramePr>
          <p:nvPr/>
        </p:nvGraphicFramePr>
        <p:xfrm>
          <a:off x="8342313" y="4148138"/>
          <a:ext cx="390525" cy="350837"/>
        </p:xfrm>
        <a:graphic>
          <a:graphicData uri="http://schemas.openxmlformats.org/presentationml/2006/ole">
            <p:oleObj spid="_x0000_s3077" name="Equation" r:id="rId8" imgW="253800" imgH="228600" progId="Equation.3">
              <p:embed/>
            </p:oleObj>
          </a:graphicData>
        </a:graphic>
      </p:graphicFrame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457200" y="3224213"/>
            <a:ext cx="4343400" cy="1295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6C18B0"/>
                </a:solidFill>
                <a:latin typeface="+mn-lt"/>
              </a:rPr>
              <a:t>Rest system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latin typeface="+mn-lt"/>
              </a:rPr>
              <a:t>n and m are 0-components of four-vectors</a:t>
            </a:r>
          </a:p>
        </p:txBody>
      </p:sp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5486400" y="4549775"/>
          <a:ext cx="908050" cy="1295400"/>
        </p:xfrm>
        <a:graphic>
          <a:graphicData uri="http://schemas.openxmlformats.org/presentationml/2006/ole">
            <p:oleObj spid="_x0000_s3078" name="Equation" r:id="rId9" imgW="634680" imgH="914400" progId="Equation.3">
              <p:embed/>
            </p:oleObj>
          </a:graphicData>
        </a:graphic>
      </p:graphicFrame>
      <p:graphicFrame>
        <p:nvGraphicFramePr>
          <p:cNvPr id="8" name="Object 16"/>
          <p:cNvGraphicFramePr>
            <a:graphicFrameLocks noChangeAspect="1"/>
          </p:cNvGraphicFramePr>
          <p:nvPr/>
        </p:nvGraphicFramePr>
        <p:xfrm>
          <a:off x="6692900" y="4549775"/>
          <a:ext cx="1689100" cy="1295400"/>
        </p:xfrm>
        <a:graphic>
          <a:graphicData uri="http://schemas.openxmlformats.org/presentationml/2006/ole">
            <p:oleObj spid="_x0000_s3079" name="Equation" r:id="rId10" imgW="1180800" imgH="914400" progId="Equation.3">
              <p:embed/>
            </p:oleObj>
          </a:graphicData>
        </a:graphic>
      </p:graphicFrame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52400" y="5715000"/>
            <a:ext cx="5410200" cy="369888"/>
            <a:chOff x="762000" y="6183868"/>
            <a:chExt cx="5410200" cy="369332"/>
          </a:xfrm>
        </p:grpSpPr>
        <p:sp>
          <p:nvSpPr>
            <p:cNvPr id="36" name="TextBox 35"/>
            <p:cNvSpPr txBox="1"/>
            <p:nvPr/>
          </p:nvSpPr>
          <p:spPr bwMode="auto">
            <a:xfrm>
              <a:off x="762000" y="6183868"/>
              <a:ext cx="5410200" cy="369332"/>
            </a:xfrm>
            <a:prstGeom prst="rect">
              <a:avLst/>
            </a:prstGeom>
            <a:solidFill>
              <a:srgbClr val="FEFCAC"/>
            </a:solidFill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latin typeface="+mn-lt"/>
                  <a:cs typeface="+mn-cs"/>
                </a:rPr>
                <a:t>      is the                  component of tensor</a:t>
              </a:r>
            </a:p>
          </p:txBody>
        </p:sp>
        <p:graphicFrame>
          <p:nvGraphicFramePr>
            <p:cNvPr id="9" name="Object 18"/>
            <p:cNvGraphicFramePr>
              <a:graphicFrameLocks noChangeAspect="1"/>
            </p:cNvGraphicFramePr>
            <p:nvPr/>
          </p:nvGraphicFramePr>
          <p:xfrm>
            <a:off x="1841500" y="6239256"/>
            <a:ext cx="1054100" cy="287337"/>
          </p:xfrm>
          <a:graphic>
            <a:graphicData uri="http://schemas.openxmlformats.org/presentationml/2006/ole">
              <p:oleObj spid="_x0000_s3081" name="Equation" r:id="rId11" imgW="736560" imgH="203040" progId="Equation.3">
                <p:embed/>
              </p:oleObj>
            </a:graphicData>
          </a:graphic>
        </p:graphicFrame>
        <p:graphicFrame>
          <p:nvGraphicFramePr>
            <p:cNvPr id="10" name="Object 17"/>
            <p:cNvGraphicFramePr>
              <a:graphicFrameLocks noChangeAspect="1"/>
            </p:cNvGraphicFramePr>
            <p:nvPr/>
          </p:nvGraphicFramePr>
          <p:xfrm>
            <a:off x="838200" y="6192774"/>
            <a:ext cx="363537" cy="323850"/>
          </p:xfrm>
          <a:graphic>
            <a:graphicData uri="http://schemas.openxmlformats.org/presentationml/2006/ole">
              <p:oleObj spid="_x0000_s3082" name="Equation" r:id="rId12" imgW="253800" imgH="228600" progId="Equation.3">
                <p:embed/>
              </p:oleObj>
            </a:graphicData>
          </a:graphic>
        </p:graphicFrame>
        <p:graphicFrame>
          <p:nvGraphicFramePr>
            <p:cNvPr id="11" name="Object 19"/>
            <p:cNvGraphicFramePr>
              <a:graphicFrameLocks noChangeAspect="1"/>
            </p:cNvGraphicFramePr>
            <p:nvPr/>
          </p:nvGraphicFramePr>
          <p:xfrm>
            <a:off x="5475288" y="6230112"/>
            <a:ext cx="617537" cy="287338"/>
          </p:xfrm>
          <a:graphic>
            <a:graphicData uri="http://schemas.openxmlformats.org/presentationml/2006/ole">
              <p:oleObj spid="_x0000_s3083" name="Equation" r:id="rId13" imgW="431640" imgH="203040" progId="Equation.3">
                <p:embed/>
              </p:oleObj>
            </a:graphicData>
          </a:graphic>
        </p:graphicFrame>
      </p:grpSp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38200" y="6248400"/>
          <a:ext cx="4014788" cy="447675"/>
        </p:xfrm>
        <a:graphic>
          <a:graphicData uri="http://schemas.openxmlformats.org/presentationml/2006/ole">
            <p:oleObj spid="_x0000_s3080" name="Equation" r:id="rId14" imgW="2145960" imgH="241200" progId="Equation.3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 bwMode="auto">
          <a:xfrm>
            <a:off x="5105400" y="6291263"/>
            <a:ext cx="3200400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The gas is </a:t>
            </a:r>
            <a:r>
              <a:rPr lang="en-US" dirty="0" err="1">
                <a:latin typeface="+mn-lt"/>
                <a:cs typeface="+mn-cs"/>
              </a:rPr>
              <a:t>pressureless</a:t>
            </a:r>
            <a:r>
              <a:rPr lang="en-US" dirty="0">
                <a:latin typeface="+mn-lt"/>
                <a:cs typeface="+mn-cs"/>
              </a:rPr>
              <a:t>!</a:t>
            </a:r>
          </a:p>
        </p:txBody>
      </p:sp>
      <p:cxnSp>
        <p:nvCxnSpPr>
          <p:cNvPr id="31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Energy </a:t>
            </a:r>
            <a:r>
              <a:rPr lang="en-US" altLang="ja-JP" sz="2800" dirty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– momentum tensor: `dust’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21" grpId="0"/>
      <p:bldP spid="19" grpId="0" animBg="1"/>
      <p:bldP spid="28" grpId="0"/>
      <p:bldP spid="29" grpId="0" animBg="1"/>
      <p:bldP spid="30" grpId="0" animBg="1"/>
      <p:bldP spid="32" grpId="0"/>
      <p:bldP spid="27" grpId="0" animBg="1"/>
      <p:bldP spid="2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1219200"/>
          </a:xfrm>
        </p:spPr>
        <p:txBody>
          <a:bodyPr/>
          <a:lstStyle/>
          <a:p>
            <a:pPr>
              <a:defRPr/>
            </a:pPr>
            <a:r>
              <a:rPr lang="en-US" sz="2000" b="0" dirty="0" smtClean="0">
                <a:solidFill>
                  <a:srgbClr val="6C18B0"/>
                </a:solidFill>
                <a:cs typeface="Arial" pitchFamily="34" charset="0"/>
              </a:rPr>
              <a:t>Perfect fluid (in rest system)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Energy density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Isotropic pressure </a:t>
            </a:r>
            <a:r>
              <a:rPr lang="en-US" sz="1600" b="0" i="1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P</a:t>
            </a:r>
          </a:p>
        </p:txBody>
      </p:sp>
      <p:graphicFrame>
        <p:nvGraphicFramePr>
          <p:cNvPr id="15381" name="Object 9"/>
          <p:cNvGraphicFramePr>
            <a:graphicFrameLocks noChangeAspect="1"/>
          </p:cNvGraphicFramePr>
          <p:nvPr/>
        </p:nvGraphicFramePr>
        <p:xfrm>
          <a:off x="2743200" y="1560096"/>
          <a:ext cx="285750" cy="307975"/>
        </p:xfrm>
        <a:graphic>
          <a:graphicData uri="http://schemas.openxmlformats.org/presentationml/2006/ole">
            <p:oleObj spid="_x0000_s4098" name="Equation" r:id="rId4" imgW="152280" imgH="164880" progId="Equation.3">
              <p:embed/>
            </p:oleObj>
          </a:graphicData>
        </a:graphic>
      </p:graphicFrame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876800" y="1185863"/>
            <a:ext cx="3962400" cy="414337"/>
            <a:chOff x="4114800" y="1936173"/>
            <a:chExt cx="3962400" cy="414359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4114800" y="1980625"/>
              <a:ext cx="3962400" cy="369907"/>
            </a:xfrm>
            <a:prstGeom prst="rect">
              <a:avLst/>
            </a:prstGeom>
            <a:solidFill>
              <a:srgbClr val="FEFCAC"/>
            </a:solidFill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latin typeface="+mn-lt"/>
                  <a:cs typeface="+mn-cs"/>
                </a:rPr>
                <a:t>        diagonal, with</a:t>
              </a:r>
            </a:p>
          </p:txBody>
        </p:sp>
        <p:graphicFrame>
          <p:nvGraphicFramePr>
            <p:cNvPr id="3" name="Object 10"/>
            <p:cNvGraphicFramePr>
              <a:graphicFrameLocks noChangeAspect="1"/>
            </p:cNvGraphicFramePr>
            <p:nvPr/>
          </p:nvGraphicFramePr>
          <p:xfrm>
            <a:off x="4209332" y="1939636"/>
            <a:ext cx="500062" cy="355600"/>
          </p:xfrm>
          <a:graphic>
            <a:graphicData uri="http://schemas.openxmlformats.org/presentationml/2006/ole">
              <p:oleObj spid="_x0000_s4102" name="Equation" r:id="rId5" imgW="266400" imgH="190440" progId="Equation.3">
                <p:embed/>
              </p:oleObj>
            </a:graphicData>
          </a:graphic>
        </p:graphicFrame>
        <p:graphicFrame>
          <p:nvGraphicFramePr>
            <p:cNvPr id="4" name="Object 11"/>
            <p:cNvGraphicFramePr>
              <a:graphicFrameLocks noChangeAspect="1"/>
            </p:cNvGraphicFramePr>
            <p:nvPr/>
          </p:nvGraphicFramePr>
          <p:xfrm>
            <a:off x="6259657" y="1936173"/>
            <a:ext cx="1762125" cy="355600"/>
          </p:xfrm>
          <a:graphic>
            <a:graphicData uri="http://schemas.openxmlformats.org/presentationml/2006/ole">
              <p:oleObj spid="_x0000_s4103" name="Equation" r:id="rId6" imgW="939600" imgH="190440" progId="Equation.3">
                <p:embed/>
              </p:oleObj>
            </a:graphicData>
          </a:graphic>
        </p:graphicFrame>
      </p:grp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1676400"/>
            <a:ext cx="2286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57200" y="2667000"/>
            <a:ext cx="8686800" cy="685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6C18B0"/>
                </a:solidFill>
                <a:latin typeface="+mn-lt"/>
              </a:rPr>
              <a:t>Tensor expression (valid in all systems)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990600" y="3276600"/>
            <a:ext cx="22860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We had</a:t>
            </a:r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2362200" y="3235325"/>
          <a:ext cx="1662113" cy="447675"/>
        </p:xfrm>
        <a:graphic>
          <a:graphicData uri="http://schemas.openxmlformats.org/presentationml/2006/ole">
            <p:oleObj spid="_x0000_s4099" name="Equation" r:id="rId8" imgW="888840" imgH="241200" progId="Equation.3">
              <p:embed/>
            </p:oleObj>
          </a:graphicData>
        </a:graphic>
      </p:graphicFrame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5562600" y="3373438"/>
            <a:ext cx="2409825" cy="1262062"/>
            <a:chOff x="5562600" y="4211782"/>
            <a:chExt cx="2409825" cy="1262062"/>
          </a:xfrm>
        </p:grpSpPr>
        <p:pic>
          <p:nvPicPr>
            <p:cNvPr id="4119" name="Picture 1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62600" y="4211782"/>
              <a:ext cx="2409825" cy="1262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0" name="Rectangle 25"/>
            <p:cNvSpPr>
              <a:spLocks noChangeArrowheads="1"/>
            </p:cNvSpPr>
            <p:nvPr/>
          </p:nvSpPr>
          <p:spPr bwMode="auto">
            <a:xfrm>
              <a:off x="6248400" y="4267200"/>
              <a:ext cx="533400" cy="228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 bwMode="auto">
          <a:xfrm>
            <a:off x="990600" y="3927475"/>
            <a:ext cx="22860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Try</a:t>
            </a:r>
          </a:p>
        </p:txBody>
      </p:sp>
      <p:graphicFrame>
        <p:nvGraphicFramePr>
          <p:cNvPr id="29" name="Object 15"/>
          <p:cNvGraphicFramePr>
            <a:graphicFrameLocks noChangeAspect="1"/>
          </p:cNvGraphicFramePr>
          <p:nvPr/>
        </p:nvGraphicFramePr>
        <p:xfrm>
          <a:off x="2079625" y="3741738"/>
          <a:ext cx="2492375" cy="801687"/>
        </p:xfrm>
        <a:graphic>
          <a:graphicData uri="http://schemas.openxmlformats.org/presentationml/2006/ole">
            <p:oleObj spid="_x0000_s4100" name="Equation" r:id="rId10" imgW="1333440" imgH="431640" progId="Equation.3">
              <p:embed/>
            </p:oleObj>
          </a:graphicData>
        </a:graphic>
      </p:graphicFrame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86400" y="3276600"/>
            <a:ext cx="2603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 bwMode="auto">
          <a:xfrm>
            <a:off x="990600" y="4683125"/>
            <a:ext cx="2286000" cy="3683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We find</a:t>
            </a:r>
          </a:p>
        </p:txBody>
      </p:sp>
      <p:graphicFrame>
        <p:nvGraphicFramePr>
          <p:cNvPr id="33" name="Object 17"/>
          <p:cNvGraphicFramePr>
            <a:graphicFrameLocks noChangeAspect="1"/>
          </p:cNvGraphicFramePr>
          <p:nvPr/>
        </p:nvGraphicFramePr>
        <p:xfrm>
          <a:off x="2573338" y="4684713"/>
          <a:ext cx="3394075" cy="801687"/>
        </p:xfrm>
        <a:graphic>
          <a:graphicData uri="http://schemas.openxmlformats.org/presentationml/2006/ole">
            <p:oleObj spid="_x0000_s4101" name="Equation" r:id="rId12" imgW="1815840" imgH="431640" progId="Equation.3">
              <p:embed/>
            </p:oleObj>
          </a:graphicData>
        </a:graphic>
      </p:graphicFrame>
      <p:pic>
        <p:nvPicPr>
          <p:cNvPr id="3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3276600"/>
            <a:ext cx="3160713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43800" y="5105400"/>
            <a:ext cx="126841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 bwMode="auto">
          <a:xfrm>
            <a:off x="6705600" y="4800600"/>
            <a:ext cx="2286000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In addition</a:t>
            </a:r>
          </a:p>
        </p:txBody>
      </p:sp>
      <p:cxnSp>
        <p:nvCxnSpPr>
          <p:cNvPr id="26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Energy </a:t>
            </a:r>
            <a:r>
              <a:rPr lang="en-US" altLang="ja-JP" sz="28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– momentum</a:t>
            </a:r>
            <a:r>
              <a:rPr lang="en-US" altLang="ja-JP" sz="28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: </a:t>
            </a:r>
            <a:r>
              <a:rPr lang="en-US" altLang="ja-JP" sz="2800" dirty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perfect fluid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457200" y="2133600"/>
            <a:ext cx="8686800" cy="685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srgbClr val="6C18B0"/>
                </a:solidFill>
                <a:latin typeface="+mn-lt"/>
              </a:rPr>
              <a:t>In rest system</a:t>
            </a:r>
            <a:endParaRPr lang="en-US" sz="2000" dirty="0">
              <a:solidFill>
                <a:srgbClr val="6C18B0"/>
              </a:solidFill>
              <a:latin typeface="+mn-lt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52400" y="5638800"/>
            <a:ext cx="8866530" cy="380445"/>
            <a:chOff x="152400" y="6477000"/>
            <a:chExt cx="8866530" cy="380445"/>
          </a:xfrm>
        </p:grpSpPr>
        <p:sp>
          <p:nvSpPr>
            <p:cNvPr id="35" name="TextBox 34"/>
            <p:cNvSpPr txBox="1"/>
            <p:nvPr/>
          </p:nvSpPr>
          <p:spPr bwMode="auto">
            <a:xfrm>
              <a:off x="152400" y="6488113"/>
              <a:ext cx="886653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dirty="0" smtClean="0">
                  <a:latin typeface="+mn-lt"/>
                  <a:cs typeface="+mn-cs"/>
                </a:rPr>
                <a:t>Components of        are the flux of the   </a:t>
              </a:r>
              <a:r>
                <a:rPr lang="en-US" dirty="0" smtClean="0">
                  <a:latin typeface="+mn-lt"/>
                  <a:cs typeface="+mn-cs"/>
                </a:rPr>
                <a:t> </a:t>
              </a:r>
              <a:r>
                <a:rPr lang="en-US" dirty="0" smtClean="0">
                  <a:latin typeface="+mn-lt"/>
                  <a:cs typeface="+mn-cs"/>
                </a:rPr>
                <a:t>   momentum component in the    </a:t>
              </a:r>
              <a:r>
                <a:rPr lang="en-US" dirty="0" smtClean="0">
                  <a:latin typeface="+mn-lt"/>
                  <a:cs typeface="+mn-cs"/>
                </a:rPr>
                <a:t> </a:t>
              </a:r>
              <a:r>
                <a:rPr lang="en-US" dirty="0" smtClean="0">
                  <a:latin typeface="+mn-lt"/>
                  <a:cs typeface="+mn-cs"/>
                </a:rPr>
                <a:t>  direction</a:t>
              </a:r>
              <a:endParaRPr lang="en-US" dirty="0">
                <a:latin typeface="+mn-lt"/>
                <a:cs typeface="+mn-cs"/>
              </a:endParaRPr>
            </a:p>
          </p:txBody>
        </p:sp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847850" y="6522621"/>
              <a:ext cx="3619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126832" y="6477000"/>
              <a:ext cx="3238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516231" y="6486525"/>
              <a:ext cx="35242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22845" y="5153025"/>
            <a:ext cx="139255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 bwMode="auto">
          <a:xfrm>
            <a:off x="168404" y="6019800"/>
            <a:ext cx="56989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smtClean="0">
                <a:latin typeface="+mn-lt"/>
                <a:cs typeface="+mn-cs"/>
              </a:rPr>
              <a:t>In GR there is no </a:t>
            </a:r>
            <a:r>
              <a:rPr lang="en-US" i="1" dirty="0" smtClean="0">
                <a:latin typeface="+mn-lt"/>
                <a:cs typeface="+mn-cs"/>
              </a:rPr>
              <a:t>global</a:t>
            </a:r>
            <a:r>
              <a:rPr lang="en-US" dirty="0" smtClean="0">
                <a:latin typeface="+mn-lt"/>
                <a:cs typeface="+mn-cs"/>
              </a:rPr>
              <a:t> notion of energy conservation</a:t>
            </a:r>
            <a:endParaRPr lang="en-US" dirty="0">
              <a:latin typeface="+mn-lt"/>
              <a:cs typeface="+mn-cs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76464" y="6305550"/>
            <a:ext cx="8948486" cy="552450"/>
            <a:chOff x="176464" y="6305550"/>
            <a:chExt cx="8948486" cy="552450"/>
          </a:xfrm>
        </p:grpSpPr>
        <p:sp>
          <p:nvSpPr>
            <p:cNvPr id="44" name="TextBox 43"/>
            <p:cNvSpPr txBox="1"/>
            <p:nvPr/>
          </p:nvSpPr>
          <p:spPr bwMode="auto">
            <a:xfrm>
              <a:off x="176464" y="6412468"/>
              <a:ext cx="4886915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dirty="0" smtClean="0">
                  <a:latin typeface="+mn-lt"/>
                  <a:cs typeface="+mn-cs"/>
                </a:rPr>
                <a:t>Einstein’s equations extent Newtonian gravity:</a:t>
              </a:r>
              <a:endParaRPr lang="en-US" dirty="0">
                <a:latin typeface="+mn-lt"/>
                <a:cs typeface="+mn-cs"/>
              </a:endParaRPr>
            </a:p>
          </p:txBody>
        </p:sp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953000" y="6415339"/>
              <a:ext cx="14097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Picture 14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6705600" y="6305550"/>
              <a:ext cx="2419350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22" grpId="0"/>
      <p:bldP spid="23" grpId="0" animBg="1"/>
      <p:bldP spid="28" grpId="0" animBg="1"/>
      <p:bldP spid="32" grpId="0" animBg="1"/>
      <p:bldP spid="36" grpId="0" animBg="1"/>
      <p:bldP spid="36" grpId="1" animBg="1"/>
      <p:bldP spid="30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1524000"/>
          </a:xfrm>
        </p:spPr>
        <p:txBody>
          <a:bodyPr/>
          <a:lstStyle/>
          <a:p>
            <a:pPr>
              <a:defRPr/>
            </a:pPr>
            <a:r>
              <a:rPr lang="en-US" sz="2000" b="0" dirty="0" smtClean="0">
                <a:solidFill>
                  <a:srgbClr val="6C18B0"/>
                </a:solidFill>
                <a:cs typeface="Arial" pitchFamily="34" charset="0"/>
              </a:rPr>
              <a:t>Linear space – a set </a:t>
            </a:r>
            <a:r>
              <a:rPr lang="en-US" sz="2000" b="0" i="1" dirty="0" smtClean="0">
                <a:solidFill>
                  <a:srgbClr val="6C18B0"/>
                </a:solidFill>
                <a:cs typeface="Arial" pitchFamily="34" charset="0"/>
              </a:rPr>
              <a:t>L</a:t>
            </a:r>
            <a:r>
              <a:rPr lang="en-US" sz="2000" b="0" dirty="0" smtClean="0">
                <a:solidFill>
                  <a:srgbClr val="6C18B0"/>
                </a:solidFill>
                <a:cs typeface="Arial" pitchFamily="34" charset="0"/>
              </a:rPr>
              <a:t> is called a linear space when</a:t>
            </a:r>
            <a:endParaRPr lang="en-US" sz="2000" b="0" dirty="0" smtClean="0">
              <a:solidFill>
                <a:srgbClr val="6C18B0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Addition of elements is defined               is element of </a:t>
            </a:r>
            <a:r>
              <a:rPr lang="en-US" sz="1600" b="0" i="1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L</a:t>
            </a:r>
            <a:endParaRPr lang="en-US" sz="1600" b="0" i="1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Multiplication of elements with a real number is defined</a:t>
            </a:r>
          </a:p>
          <a:p>
            <a:pPr lvl="1">
              <a:defRPr/>
            </a:pPr>
            <a:r>
              <a:rPr lang="en-US" sz="1600" b="0" i="1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L </a:t>
            </a: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contains</a:t>
            </a:r>
            <a:r>
              <a:rPr lang="en-US" sz="1600" b="0" i="1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0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General rules from algebra are valid</a:t>
            </a:r>
            <a:endParaRPr lang="en-US" sz="1600" b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</p:txBody>
      </p:sp>
      <p:cxnSp>
        <p:nvCxnSpPr>
          <p:cNvPr id="26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0" y="36189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0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Tensors – coordinate invariant description of GR</a:t>
            </a:r>
            <a:endParaRPr lang="en-US" altLang="ja-JP" sz="200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pic>
        <p:nvPicPr>
          <p:cNvPr id="1976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5300" y="1524000"/>
            <a:ext cx="533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4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4125" y="1814261"/>
            <a:ext cx="2952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4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7975" y="2133600"/>
            <a:ext cx="9620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4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2386264"/>
            <a:ext cx="35623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oup 48"/>
          <p:cNvGrpSpPr/>
          <p:nvPr/>
        </p:nvGrpSpPr>
        <p:grpSpPr>
          <a:xfrm>
            <a:off x="457200" y="2895600"/>
            <a:ext cx="8686800" cy="1905000"/>
            <a:chOff x="457200" y="2895600"/>
            <a:chExt cx="8686800" cy="1905000"/>
          </a:xfrm>
        </p:grpSpPr>
        <p:pic>
          <p:nvPicPr>
            <p:cNvPr id="197645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38800" y="3386389"/>
              <a:ext cx="126682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Rectangle 3"/>
            <p:cNvSpPr txBox="1">
              <a:spLocks noChangeArrowheads="1"/>
            </p:cNvSpPr>
            <p:nvPr/>
          </p:nvSpPr>
          <p:spPr bwMode="auto">
            <a:xfrm>
              <a:off x="457200" y="2895600"/>
              <a:ext cx="8686800" cy="19050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C18B0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Linear space </a:t>
              </a:r>
              <a:r>
                <a:rPr kumimoji="0" 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6C18B0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L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C18B0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is </a:t>
              </a:r>
              <a:r>
                <a:rPr kumimoji="0" 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6C18B0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n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C18B0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-dimensional when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Define vector basis                   Notation: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endParaRP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Each element (vector) of L can be expressed as                           or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lang="en-US" sz="1600" kern="0" dirty="0" smtClean="0">
                  <a:latin typeface="+mn-lt"/>
                </a:rPr>
                <a:t>Components are the real numbers 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endParaRP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Linear independent: none of the        can be expressed</a:t>
              </a:r>
              <a:r>
                <a:rPr kumimoji="0" lang="en-US" sz="1600" b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this way</a:t>
              </a:r>
              <a:endParaRPr kumimoji="0" lang="en-US" sz="16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endParaRP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Notation: vector</a:t>
              </a:r>
              <a:r>
                <a:rPr lang="en-US" sz="1600" kern="0" dirty="0" smtClean="0">
                  <a:latin typeface="+mn-lt"/>
                </a:rPr>
                <a:t> </a:t>
              </a:r>
              <a:r>
                <a:rPr lang="en-US" sz="1600" kern="0" dirty="0" smtClean="0">
                  <a:latin typeface="+mn-lt"/>
                </a:rPr>
                <a:t>component: upper index; basis vectors lower index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endParaRPr>
            </a:p>
          </p:txBody>
        </p:sp>
        <p:pic>
          <p:nvPicPr>
            <p:cNvPr id="197644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05150" y="3290888"/>
              <a:ext cx="8572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646" name="Picture 1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244" y="4152900"/>
              <a:ext cx="35242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647" name="Picture 1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52938" y="3838575"/>
              <a:ext cx="2381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648" name="Picture 1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53000" y="3271838"/>
              <a:ext cx="4095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649" name="Picture 1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467600" y="3488657"/>
              <a:ext cx="92392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9" name="Group 58"/>
          <p:cNvGrpSpPr/>
          <p:nvPr/>
        </p:nvGrpSpPr>
        <p:grpSpPr>
          <a:xfrm>
            <a:off x="457200" y="4876800"/>
            <a:ext cx="8686800" cy="1828800"/>
            <a:chOff x="457200" y="5029200"/>
            <a:chExt cx="8686800" cy="1828800"/>
          </a:xfrm>
        </p:grpSpPr>
        <p:sp>
          <p:nvSpPr>
            <p:cNvPr id="50" name="Rectangle 3"/>
            <p:cNvSpPr txBox="1">
              <a:spLocks noChangeArrowheads="1"/>
            </p:cNvSpPr>
            <p:nvPr/>
          </p:nvSpPr>
          <p:spPr bwMode="auto">
            <a:xfrm>
              <a:off x="457200" y="5029200"/>
              <a:ext cx="8686800" cy="1828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C18B0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Change of basis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L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has infinitely many bases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endParaRP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If      is basis in </a:t>
              </a: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L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, then       is also a basis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in </a:t>
              </a:r>
              <a:r>
                <a:rPr kumimoji="0" lang="en-US" sz="1600" b="0" i="1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L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. One has                    and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endParaRP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Matrix  </a:t>
              </a: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G  </a:t>
              </a:r>
              <a:r>
                <a:rPr kumimoji="0" lang="en-US" sz="1600" b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is inverse of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In other basis, components of vector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change to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lang="en-US" sz="1600" kern="0" baseline="0" dirty="0" smtClean="0">
                  <a:latin typeface="+mn-lt"/>
                </a:rPr>
                <a:t>Vector   </a:t>
              </a:r>
              <a:r>
                <a:rPr lang="en-US" sz="1600" kern="0" dirty="0" smtClean="0">
                  <a:latin typeface="+mn-lt"/>
                </a:rPr>
                <a:t>    is geometric object and does not change!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endParaRPr>
            </a:p>
          </p:txBody>
        </p:sp>
        <p:pic>
          <p:nvPicPr>
            <p:cNvPr id="197650" name="Picture 1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471864" y="5683918"/>
              <a:ext cx="23812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651" name="Picture 1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83882" y="5710489"/>
              <a:ext cx="2857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652" name="Picture 2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248400" y="5591175"/>
              <a:ext cx="103822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653" name="Picture 2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772400" y="5672389"/>
              <a:ext cx="105727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654" name="Picture 2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348289" y="6019800"/>
              <a:ext cx="18097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655" name="Picture 23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600575" y="5953125"/>
              <a:ext cx="11906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656" name="Picture 24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638800" y="6265446"/>
              <a:ext cx="12192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657" name="Picture 25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981200" y="6534150"/>
              <a:ext cx="2286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59"/>
          <p:cNvSpPr txBox="1"/>
          <p:nvPr/>
        </p:nvSpPr>
        <p:spPr>
          <a:xfrm>
            <a:off x="8382000" y="5715000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latin typeface="+mn-lt"/>
              </a:rPr>
              <a:t>i</a:t>
            </a:r>
            <a:endParaRPr lang="en-US" sz="1400" i="1" dirty="0">
              <a:latin typeface="+mn-lt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7748336" y="5309936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5638800" y="5867400"/>
            <a:ext cx="12954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86600" y="6211669"/>
            <a:ext cx="1518364" cy="646331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c</a:t>
            </a:r>
            <a:r>
              <a:rPr lang="en-US" dirty="0" err="1" smtClean="0">
                <a:latin typeface="+mn-lt"/>
              </a:rPr>
              <a:t>ontravariant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covariant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686800" cy="1524000"/>
          </a:xfrm>
        </p:spPr>
        <p:txBody>
          <a:bodyPr/>
          <a:lstStyle/>
          <a:p>
            <a:pPr>
              <a:defRPr/>
            </a:pPr>
            <a:r>
              <a:rPr lang="en-US" sz="2000" b="0" dirty="0" smtClean="0">
                <a:solidFill>
                  <a:srgbClr val="6C18B0"/>
                </a:solidFill>
                <a:cs typeface="Arial" pitchFamily="34" charset="0"/>
              </a:rPr>
              <a:t>1-form</a:t>
            </a:r>
            <a:endParaRPr lang="en-US" sz="2000" b="0" dirty="0" smtClean="0">
              <a:solidFill>
                <a:srgbClr val="6C18B0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GR works with geometric (basis-independent) objects</a:t>
            </a:r>
            <a:endParaRPr lang="en-US" sz="1600" b="0" i="1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Vector is an example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Other example: real-valued function of vectors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Imagine this as a machine with a single slot to insert vectors: real numbers result</a:t>
            </a:r>
            <a:endParaRPr lang="en-US" sz="1600" b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</p:txBody>
      </p:sp>
      <p:cxnSp>
        <p:nvCxnSpPr>
          <p:cNvPr id="26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1-forms and dual spaces</a:t>
            </a:r>
            <a:endParaRPr lang="en-US" altLang="ja-JP" sz="280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975" y="1812257"/>
            <a:ext cx="4286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Group 39"/>
          <p:cNvGrpSpPr/>
          <p:nvPr/>
        </p:nvGrpSpPr>
        <p:grpSpPr>
          <a:xfrm>
            <a:off x="457200" y="2438400"/>
            <a:ext cx="8686800" cy="1905000"/>
            <a:chOff x="457200" y="2819400"/>
            <a:chExt cx="8686800" cy="1905000"/>
          </a:xfrm>
        </p:grpSpPr>
        <p:sp>
          <p:nvSpPr>
            <p:cNvPr id="33" name="Rectangle 3"/>
            <p:cNvSpPr txBox="1">
              <a:spLocks noChangeArrowheads="1"/>
            </p:cNvSpPr>
            <p:nvPr/>
          </p:nvSpPr>
          <p:spPr bwMode="auto">
            <a:xfrm>
              <a:off x="457200" y="2819400"/>
              <a:ext cx="8686800" cy="19050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C18B0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Dual space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Imagine set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of all 1-form in </a:t>
              </a:r>
              <a:r>
                <a:rPr kumimoji="0" lang="en-US" sz="1600" b="0" i="1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L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endParaRP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This set also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obeys all rules for a linear space, dual space. Denote as </a:t>
              </a:r>
              <a:r>
                <a:rPr kumimoji="0" lang="en-US" sz="1600" b="0" i="1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L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*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endParaRP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When </a:t>
              </a: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L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is </a:t>
              </a: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n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-dimensional, also </a:t>
              </a: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L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* is </a:t>
              </a: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n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-dimensional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For 1-form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    and vector      we have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lang="en-US" sz="1600" kern="0" baseline="0" dirty="0" smtClean="0">
                  <a:latin typeface="+mn-lt"/>
                </a:rPr>
                <a:t>Numbers             are components</a:t>
              </a:r>
              <a:r>
                <a:rPr lang="en-US" sz="1600" kern="0" dirty="0" smtClean="0">
                  <a:latin typeface="+mn-lt"/>
                </a:rPr>
                <a:t>      of 1-form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endParaRPr>
            </a:p>
          </p:txBody>
        </p:sp>
        <p:pic>
          <p:nvPicPr>
            <p:cNvPr id="19865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10064" y="4098760"/>
              <a:ext cx="1714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66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45304" y="4062664"/>
              <a:ext cx="209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66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8200" y="4038600"/>
              <a:ext cx="24098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662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33600" y="4376989"/>
              <a:ext cx="64770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663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34873" y="4398546"/>
              <a:ext cx="2095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83654" y="4391528"/>
              <a:ext cx="1714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" name="Group 50"/>
          <p:cNvGrpSpPr/>
          <p:nvPr/>
        </p:nvGrpSpPr>
        <p:grpSpPr>
          <a:xfrm>
            <a:off x="457200" y="4343400"/>
            <a:ext cx="8686800" cy="2514600"/>
            <a:chOff x="457200" y="4343400"/>
            <a:chExt cx="8686800" cy="2514600"/>
          </a:xfrm>
        </p:grpSpPr>
        <p:sp>
          <p:nvSpPr>
            <p:cNvPr id="41" name="Rectangle 3"/>
            <p:cNvSpPr txBox="1">
              <a:spLocks noChangeArrowheads="1"/>
            </p:cNvSpPr>
            <p:nvPr/>
          </p:nvSpPr>
          <p:spPr bwMode="auto">
            <a:xfrm>
              <a:off x="457200" y="4343400"/>
              <a:ext cx="8686800" cy="25146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C18B0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Basis in dual space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Given basis       in </a:t>
              </a: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L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,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define 1-form basis         in </a:t>
              </a:r>
              <a:r>
                <a:rPr kumimoji="0" lang="en-US" sz="1600" b="0" i="1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L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* (called dual basis) by 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endParaRP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Can write 1-form as                 , with      real numbers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We now have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Mathematically, looks like inner product of two vectors. However, in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different spaces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lang="en-US" sz="1600" kern="0" baseline="0" dirty="0" smtClean="0">
                  <a:latin typeface="+mn-lt"/>
                </a:rPr>
                <a:t>Change</a:t>
              </a:r>
              <a:r>
                <a:rPr lang="en-US" sz="1600" kern="0" dirty="0" smtClean="0">
                  <a:latin typeface="+mn-lt"/>
                </a:rPr>
                <a:t> of basis yields                          and                       (change covariant!)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Index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notation by Schouten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lang="en-US" sz="1600" kern="0" baseline="0" dirty="0" smtClean="0">
                  <a:latin typeface="+mn-lt"/>
                </a:rPr>
                <a:t>Dual</a:t>
              </a:r>
              <a:r>
                <a:rPr lang="en-US" sz="1600" kern="0" dirty="0" smtClean="0">
                  <a:latin typeface="+mn-lt"/>
                </a:rPr>
                <a:t> of dual space: </a:t>
              </a:r>
              <a:r>
                <a:rPr lang="en-US" sz="1600" i="1" kern="0" dirty="0" smtClean="0">
                  <a:latin typeface="+mn-lt"/>
                </a:rPr>
                <a:t>L</a:t>
              </a:r>
              <a:r>
                <a:rPr lang="en-US" sz="1600" kern="0" dirty="0" smtClean="0">
                  <a:latin typeface="+mn-lt"/>
                </a:rPr>
                <a:t>** = </a:t>
              </a:r>
              <a:r>
                <a:rPr lang="en-US" sz="1600" i="1" kern="0" dirty="0" smtClean="0">
                  <a:latin typeface="+mn-lt"/>
                </a:rPr>
                <a:t>L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endParaRPr>
            </a:p>
          </p:txBody>
        </p:sp>
        <p:pic>
          <p:nvPicPr>
            <p:cNvPr id="198664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64707" y="4731417"/>
              <a:ext cx="390525" cy="362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665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953000" y="4714875"/>
              <a:ext cx="323850" cy="398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666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259804" y="4697829"/>
              <a:ext cx="114300" cy="374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667" name="Picture 1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905750" y="4722395"/>
              <a:ext cx="1162050" cy="435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668" name="Picture 1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76072" y="5017168"/>
              <a:ext cx="828675" cy="350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669" name="Picture 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54451" y="5062285"/>
              <a:ext cx="23812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670" name="Picture 1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602832" y="5245768"/>
              <a:ext cx="1209675" cy="459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671" name="Picture 1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493168" y="5857371"/>
              <a:ext cx="1181100" cy="435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672" name="Picture 16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278854" y="5867903"/>
              <a:ext cx="1085850" cy="447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Tensors</a:t>
            </a:r>
            <a:endParaRPr lang="en-US" altLang="ja-JP" sz="280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pic>
        <p:nvPicPr>
          <p:cNvPr id="1996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75" y="3333750"/>
            <a:ext cx="4162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3962400"/>
          </a:xfrm>
        </p:spPr>
        <p:txBody>
          <a:bodyPr/>
          <a:lstStyle/>
          <a:p>
            <a:pPr>
              <a:defRPr/>
            </a:pPr>
            <a:r>
              <a:rPr lang="en-US" sz="2000" b="0" dirty="0" smtClean="0">
                <a:solidFill>
                  <a:srgbClr val="6C18B0"/>
                </a:solidFill>
                <a:cs typeface="Arial" pitchFamily="34" charset="0"/>
              </a:rPr>
              <a:t>Tensors</a:t>
            </a:r>
            <a:endParaRPr lang="en-US" sz="2000" b="0" dirty="0" smtClean="0">
              <a:solidFill>
                <a:srgbClr val="6C18B0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So far, two geometric objects: vectors and 1-forms</a:t>
            </a:r>
            <a:endParaRPr lang="en-US" sz="1600" b="0" i="1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Tensor: linear function of </a:t>
            </a:r>
            <a:r>
              <a:rPr lang="en-US" sz="1600" b="0" i="1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n</a:t>
            </a: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vectors and </a:t>
            </a:r>
            <a:r>
              <a:rPr lang="en-US" sz="1600" b="0" i="1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m</a:t>
            </a: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1-forms (picture machine again)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Imagine (</a:t>
            </a:r>
            <a:r>
              <a:rPr lang="en-US" sz="1600" b="0" i="1" dirty="0" err="1" smtClean="0">
                <a:solidFill>
                  <a:schemeClr val="tx1"/>
                </a:solidFill>
                <a:ea typeface="+mn-ea"/>
                <a:cs typeface="Arial" pitchFamily="34" charset="0"/>
              </a:rPr>
              <a:t>n,m</a:t>
            </a: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) tensor </a:t>
            </a:r>
            <a:r>
              <a:rPr lang="en-US" sz="1600" b="0" i="1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T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Where      live in </a:t>
            </a:r>
            <a:r>
              <a:rPr lang="en-US" sz="1600" b="0" i="1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L</a:t>
            </a: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and       in </a:t>
            </a:r>
            <a:r>
              <a:rPr lang="en-US" sz="1600" b="0" i="1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L</a:t>
            </a: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*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Expand objects in corresponding spaces:                     and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Insert into </a:t>
            </a:r>
            <a:r>
              <a:rPr lang="en-US" sz="1600" b="0" i="1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T</a:t>
            </a: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yields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w</a:t>
            </a: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ith tensor components</a:t>
            </a:r>
          </a:p>
          <a:p>
            <a:pPr lvl="1">
              <a:defRPr/>
            </a:pPr>
            <a:endParaRPr lang="en-US" sz="1600" b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In a new basis</a:t>
            </a:r>
          </a:p>
          <a:p>
            <a:pPr lvl="1">
              <a:defRPr/>
            </a:pPr>
            <a:endParaRPr lang="en-US" sz="1600" b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Mathematics to construct tensors from tensors: tensor product, contraction. This will be discussed when needed</a:t>
            </a:r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7984" y="2109536"/>
            <a:ext cx="2590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1754" y="2462464"/>
            <a:ext cx="2095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452939"/>
            <a:ext cx="2476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2667000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2628900"/>
            <a:ext cx="1038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95600" y="2923672"/>
            <a:ext cx="6019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5307" y="3755860"/>
            <a:ext cx="4505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762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kern="1200" dirty="0" smtClean="0"/>
              <a:t>Derivate of scalar field</a:t>
            </a:r>
          </a:p>
          <a:p>
            <a:pPr>
              <a:defRPr/>
            </a:pPr>
            <a:endParaRPr lang="en-US" kern="1200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6019800" y="3505200"/>
            <a:ext cx="16462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tangent vector</a:t>
            </a:r>
          </a:p>
        </p:txBody>
      </p:sp>
      <p:sp>
        <p:nvSpPr>
          <p:cNvPr id="23" name="Freeform 22"/>
          <p:cNvSpPr/>
          <p:nvPr/>
        </p:nvSpPr>
        <p:spPr>
          <a:xfrm>
            <a:off x="5386388" y="1219200"/>
            <a:ext cx="1066800" cy="1920875"/>
          </a:xfrm>
          <a:custGeom>
            <a:avLst/>
            <a:gdLst>
              <a:gd name="connsiteX0" fmla="*/ 0 w 1153886"/>
              <a:gd name="connsiteY0" fmla="*/ 1921008 h 1921008"/>
              <a:gd name="connsiteX1" fmla="*/ 38420 w 1153886"/>
              <a:gd name="connsiteY1" fmla="*/ 1782695 h 1921008"/>
              <a:gd name="connsiteX2" fmla="*/ 169048 w 1153886"/>
              <a:gd name="connsiteY2" fmla="*/ 1536806 h 1921008"/>
              <a:gd name="connsiteX3" fmla="*/ 499462 w 1153886"/>
              <a:gd name="connsiteY3" fmla="*/ 1175657 h 1921008"/>
              <a:gd name="connsiteX4" fmla="*/ 868295 w 1153886"/>
              <a:gd name="connsiteY4" fmla="*/ 960504 h 1921008"/>
              <a:gd name="connsiteX5" fmla="*/ 1106500 w 1153886"/>
              <a:gd name="connsiteY5" fmla="*/ 699247 h 1921008"/>
              <a:gd name="connsiteX6" fmla="*/ 1152605 w 1153886"/>
              <a:gd name="connsiteY6" fmla="*/ 422622 h 1921008"/>
              <a:gd name="connsiteX7" fmla="*/ 1098816 w 1153886"/>
              <a:gd name="connsiteY7" fmla="*/ 161364 h 1921008"/>
              <a:gd name="connsiteX8" fmla="*/ 1029660 w 1153886"/>
              <a:gd name="connsiteY8" fmla="*/ 0 h 1921008"/>
              <a:gd name="connsiteX9" fmla="*/ 1029660 w 1153886"/>
              <a:gd name="connsiteY9" fmla="*/ 0 h 192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3886" h="1921008">
                <a:moveTo>
                  <a:pt x="0" y="1921008"/>
                </a:moveTo>
                <a:cubicBezTo>
                  <a:pt x="5122" y="1883868"/>
                  <a:pt x="10245" y="1846729"/>
                  <a:pt x="38420" y="1782695"/>
                </a:cubicBezTo>
                <a:cubicBezTo>
                  <a:pt x="66595" y="1718661"/>
                  <a:pt x="92208" y="1637979"/>
                  <a:pt x="169048" y="1536806"/>
                </a:cubicBezTo>
                <a:cubicBezTo>
                  <a:pt x="245888" y="1435633"/>
                  <a:pt x="382921" y="1271707"/>
                  <a:pt x="499462" y="1175657"/>
                </a:cubicBezTo>
                <a:cubicBezTo>
                  <a:pt x="616003" y="1079607"/>
                  <a:pt x="767122" y="1039906"/>
                  <a:pt x="868295" y="960504"/>
                </a:cubicBezTo>
                <a:cubicBezTo>
                  <a:pt x="969468" y="881102"/>
                  <a:pt x="1059115" y="788894"/>
                  <a:pt x="1106500" y="699247"/>
                </a:cubicBezTo>
                <a:cubicBezTo>
                  <a:pt x="1153885" y="609600"/>
                  <a:pt x="1153886" y="512269"/>
                  <a:pt x="1152605" y="422622"/>
                </a:cubicBezTo>
                <a:cubicBezTo>
                  <a:pt x="1151324" y="332975"/>
                  <a:pt x="1119307" y="231801"/>
                  <a:pt x="1098816" y="161364"/>
                </a:cubicBezTo>
                <a:cubicBezTo>
                  <a:pt x="1078325" y="90927"/>
                  <a:pt x="1029660" y="0"/>
                  <a:pt x="1029660" y="0"/>
                </a:cubicBezTo>
                <a:lnTo>
                  <a:pt x="1029660" y="0"/>
                </a:lnTo>
              </a:path>
            </a:pathLst>
          </a:cu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497513" y="2773363"/>
            <a:ext cx="44450" cy="4603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154738" y="2170113"/>
            <a:ext cx="46037" cy="4603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5360988" y="2324100"/>
            <a:ext cx="603250" cy="2984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486400" y="2743200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pitchFamily="34" charset="0"/>
              </a:rPr>
              <a:t>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172200" y="2133600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pitchFamily="34" charset="0"/>
              </a:rPr>
              <a:t>2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400800" y="1219200"/>
            <a:ext cx="296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t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686300" y="2286000"/>
            <a:ext cx="636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f(t</a:t>
            </a:r>
            <a:r>
              <a:rPr lang="en-US" baseline="-25000"/>
              <a:t>1</a:t>
            </a:r>
            <a:r>
              <a:rPr lang="en-US"/>
              <a:t>)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480050" y="1524000"/>
            <a:ext cx="636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f(t</a:t>
            </a:r>
            <a:r>
              <a:rPr lang="en-US" baseline="-25000"/>
              <a:t>2</a:t>
            </a:r>
            <a:r>
              <a:rPr lang="en-US"/>
              <a:t>)</a:t>
            </a:r>
          </a:p>
        </p:txBody>
      </p:sp>
      <p:sp>
        <p:nvSpPr>
          <p:cNvPr id="36" name="Arc 35"/>
          <p:cNvSpPr/>
          <p:nvPr/>
        </p:nvSpPr>
        <p:spPr>
          <a:xfrm>
            <a:off x="5029200" y="2514600"/>
            <a:ext cx="457200" cy="45720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5943600" y="1752600"/>
            <a:ext cx="219075" cy="608013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graphicFrame>
        <p:nvGraphicFramePr>
          <p:cNvPr id="38" name="Object 9"/>
          <p:cNvGraphicFramePr>
            <a:graphicFrameLocks noChangeAspect="1"/>
          </p:cNvGraphicFramePr>
          <p:nvPr/>
        </p:nvGraphicFramePr>
        <p:xfrm>
          <a:off x="6877050" y="2019300"/>
          <a:ext cx="2038350" cy="1409700"/>
        </p:xfrm>
        <a:graphic>
          <a:graphicData uri="http://schemas.openxmlformats.org/presentationml/2006/ole">
            <p:oleObj spid="_x0000_s5122" name="Equation" r:id="rId4" imgW="1358640" imgH="939600" progId="Equation.3">
              <p:embed/>
            </p:oleObj>
          </a:graphicData>
        </a:graphic>
      </p:graphicFrame>
      <p:sp>
        <p:nvSpPr>
          <p:cNvPr id="39" name="Arc 38"/>
          <p:cNvSpPr/>
          <p:nvPr/>
        </p:nvSpPr>
        <p:spPr>
          <a:xfrm rot="9693900">
            <a:off x="5727700" y="1517650"/>
            <a:ext cx="1679575" cy="1227138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513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981200"/>
            <a:ext cx="4038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350" y="2649538"/>
            <a:ext cx="3200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988" y="3124200"/>
            <a:ext cx="860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3168650"/>
            <a:ext cx="2033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3657600"/>
            <a:ext cx="1776413" cy="622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2209800" y="3821113"/>
            <a:ext cx="45751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Magnitude of derivative of </a:t>
            </a:r>
            <a:r>
              <a:rPr lang="en-US" i="1" dirty="0">
                <a:cs typeface="+mn-cs"/>
              </a:rPr>
              <a:t>f</a:t>
            </a:r>
            <a:r>
              <a:rPr lang="en-US" dirty="0">
                <a:latin typeface="+mn-lt"/>
                <a:cs typeface="+mn-cs"/>
              </a:rPr>
              <a:t> in direction of</a:t>
            </a:r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99238" y="3841750"/>
            <a:ext cx="230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457200" y="4419600"/>
            <a:ext cx="8686800" cy="762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b="1" dirty="0">
                <a:latin typeface="+mn-lt"/>
                <a:cs typeface="+mn-cs"/>
              </a:rPr>
              <a:t>Derivative of scalar field      along tangent vector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b="1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b="1" kern="0" dirty="0">
              <a:latin typeface="+mn-lt"/>
              <a:cs typeface="+mn-cs"/>
            </a:endParaRPr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14800" y="4424363"/>
            <a:ext cx="333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00" y="4359275"/>
            <a:ext cx="3429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" y="5029200"/>
            <a:ext cx="1981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6575" y="5856288"/>
            <a:ext cx="40608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ight Arrow 48"/>
          <p:cNvSpPr>
            <a:spLocks noChangeArrowheads="1"/>
          </p:cNvSpPr>
          <p:nvPr/>
        </p:nvSpPr>
        <p:spPr bwMode="auto">
          <a:xfrm>
            <a:off x="4794250" y="60086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15000" y="5638800"/>
            <a:ext cx="2667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94363" y="6205538"/>
            <a:ext cx="1766887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Curvilinear </a:t>
            </a:r>
            <a:r>
              <a:rPr lang="en-US" altLang="ja-JP" sz="2800" dirty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coordinates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30" grpId="0"/>
      <p:bldP spid="24" grpId="0" animBg="1"/>
      <p:bldP spid="26" grpId="0" animBg="1"/>
      <p:bldP spid="29" grpId="0"/>
      <p:bldP spid="32" grpId="0"/>
      <p:bldP spid="33" grpId="0"/>
      <p:bldP spid="34" grpId="0"/>
      <p:bldP spid="35" grpId="0"/>
      <p:bldP spid="42" grpId="0"/>
      <p:bldP spid="44" grpId="0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2775" y="1211263"/>
            <a:ext cx="48482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9450" y="1711325"/>
            <a:ext cx="42640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276600"/>
            <a:ext cx="2832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3124200" y="4302125"/>
            <a:ext cx="4724400" cy="304800"/>
            <a:chOff x="1066800" y="4419600"/>
            <a:chExt cx="7620000" cy="485775"/>
          </a:xfrm>
        </p:grpSpPr>
        <p:pic>
          <p:nvPicPr>
            <p:cNvPr id="1025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6800" y="4419600"/>
              <a:ext cx="53721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0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05575" y="4448175"/>
              <a:ext cx="218122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" name="TextBox 58"/>
          <p:cNvSpPr txBox="1"/>
          <p:nvPr/>
        </p:nvSpPr>
        <p:spPr>
          <a:xfrm>
            <a:off x="914400" y="1752600"/>
            <a:ext cx="16986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Position vector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14400" y="3276600"/>
            <a:ext cx="15319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Natural basis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14400" y="4267200"/>
            <a:ext cx="19034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Non </a:t>
            </a:r>
            <a:r>
              <a:rPr lang="en-US" dirty="0" err="1">
                <a:latin typeface="+mn-lt"/>
                <a:cs typeface="+mn-cs"/>
              </a:rPr>
              <a:t>orthonormal</a:t>
            </a:r>
            <a:endParaRPr lang="en-US" dirty="0">
              <a:latin typeface="+mn-lt"/>
              <a:cs typeface="+mn-cs"/>
            </a:endParaRPr>
          </a:p>
        </p:txBody>
      </p:sp>
      <p:pic>
        <p:nvPicPr>
          <p:cNvPr id="63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2514600"/>
            <a:ext cx="176688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Box 63"/>
          <p:cNvSpPr txBox="1"/>
          <p:nvPr/>
        </p:nvSpPr>
        <p:spPr>
          <a:xfrm>
            <a:off x="914400" y="2590800"/>
            <a:ext cx="15176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Base vectors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367463" y="3267075"/>
            <a:ext cx="17748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Metric is known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3275" y="4800600"/>
            <a:ext cx="5191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24200" y="5562600"/>
            <a:ext cx="4633913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/>
          <p:nvPr/>
        </p:nvSpPr>
        <p:spPr>
          <a:xfrm>
            <a:off x="914400" y="4887913"/>
            <a:ext cx="24796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Inverse transformation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14400" y="5497513"/>
            <a:ext cx="12620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Dual basis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14400" y="1187450"/>
            <a:ext cx="17272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Transformation</a:t>
            </a:r>
          </a:p>
        </p:txBody>
      </p:sp>
      <p:cxnSp>
        <p:nvCxnSpPr>
          <p:cNvPr id="21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Example</a:t>
            </a:r>
            <a:endParaRPr lang="en-US" altLang="ja-JP" sz="280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2" grpId="0"/>
      <p:bldP spid="64" grpId="0"/>
      <p:bldP spid="65" grpId="0"/>
      <p:bldP spid="68" grpId="0"/>
      <p:bldP spid="82" grpId="0"/>
      <p:bldP spid="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946150" y="1096963"/>
            <a:ext cx="4910138" cy="2031325"/>
          </a:xfrm>
          <a:prstGeom prst="rect">
            <a:avLst/>
          </a:prstGeom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ja-JP" b="0" dirty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Einstein gravity :</a:t>
            </a:r>
          </a:p>
          <a:p>
            <a:pPr eaLnBrk="1" hangingPunct="1"/>
            <a:endParaRPr kumimoji="1" lang="en-US" altLang="ja-JP" b="0" dirty="0">
              <a:solidFill>
                <a:schemeClr val="tx1"/>
              </a:solidFill>
              <a:latin typeface="Times New Roman" pitchFamily="18" charset="0"/>
              <a:ea typeface="MS PGothic" pitchFamily="34" charset="-128"/>
            </a:endParaRPr>
          </a:p>
          <a:p>
            <a:pPr eaLnBrk="1" hangingPunct="1"/>
            <a:endParaRPr kumimoji="1" lang="en-US" altLang="ja-JP" b="0" dirty="0">
              <a:solidFill>
                <a:schemeClr val="tx1"/>
              </a:solidFill>
              <a:latin typeface="Times New Roman" pitchFamily="18" charset="0"/>
              <a:ea typeface="MS PGothic" pitchFamily="34" charset="-128"/>
            </a:endParaRPr>
          </a:p>
          <a:p>
            <a:pPr eaLnBrk="1" hangingPunct="1"/>
            <a:r>
              <a:rPr kumimoji="1" lang="en-US" altLang="ja-JP" b="0" dirty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Gravity as a geometry</a:t>
            </a:r>
          </a:p>
          <a:p>
            <a:pPr eaLnBrk="1" hangingPunct="1"/>
            <a:r>
              <a:rPr kumimoji="1" lang="en-US" altLang="ja-JP" b="0" dirty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Space and time are physical </a:t>
            </a:r>
            <a:r>
              <a:rPr kumimoji="1" lang="en-US" altLang="ja-JP" b="0" dirty="0" smtClean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objects</a:t>
            </a:r>
          </a:p>
          <a:p>
            <a:pPr eaLnBrk="1" hangingPunct="1"/>
            <a:endParaRPr kumimoji="1" lang="en-US" altLang="ja-JP" dirty="0" smtClean="0">
              <a:latin typeface="Times New Roman" pitchFamily="18" charset="0"/>
              <a:ea typeface="MS PGothic" pitchFamily="34" charset="-128"/>
            </a:endParaRPr>
          </a:p>
          <a:p>
            <a:pPr eaLnBrk="1" hangingPunct="1"/>
            <a:r>
              <a:rPr kumimoji="1" lang="en-US" altLang="ja-JP" b="0" dirty="0" smtClean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Most beautiful physical theory</a:t>
            </a:r>
            <a:endParaRPr kumimoji="1" lang="en-US" altLang="ja-JP" b="0" dirty="0">
              <a:solidFill>
                <a:schemeClr val="tx1"/>
              </a:solidFill>
              <a:latin typeface="Times New Roman" pitchFamily="18" charset="0"/>
              <a:ea typeface="MS PGothic" pitchFamily="34" charset="-128"/>
            </a:endParaRPr>
          </a:p>
        </p:txBody>
      </p:sp>
      <p:graphicFrame>
        <p:nvGraphicFramePr>
          <p:cNvPr id="634885" name="Object 5"/>
          <p:cNvGraphicFramePr>
            <a:graphicFrameLocks noChangeAspect="1"/>
          </p:cNvGraphicFramePr>
          <p:nvPr/>
        </p:nvGraphicFramePr>
        <p:xfrm>
          <a:off x="2887663" y="1295400"/>
          <a:ext cx="2971800" cy="917575"/>
        </p:xfrm>
        <a:graphic>
          <a:graphicData uri="http://schemas.openxmlformats.org/presentationml/2006/ole">
            <p:oleObj spid="_x0000_s60418" name="Equation" r:id="rId4" imgW="774360" imgH="241200" progId="">
              <p:embed/>
            </p:oleObj>
          </a:graphicData>
        </a:graphic>
      </p:graphicFrame>
      <p:pic>
        <p:nvPicPr>
          <p:cNvPr id="1028" name="Picture 10" descr="C:\Users\jo\Desktop\kees\einste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0700" y="1085850"/>
            <a:ext cx="206375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92175" y="3163888"/>
            <a:ext cx="7137400" cy="3590925"/>
          </a:xfrm>
          <a:prstGeom prst="rect">
            <a:avLst/>
          </a:prstGeom>
        </p:spPr>
        <p:txBody>
          <a:bodyPr/>
          <a:lstStyle/>
          <a:p>
            <a:pPr marL="231775" indent="-231775">
              <a:spcAft>
                <a:spcPct val="40000"/>
              </a:spcAft>
              <a:buClr>
                <a:srgbClr val="666699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b="0" kern="0" dirty="0">
                <a:solidFill>
                  <a:srgbClr val="6C18B0"/>
                </a:solidFill>
                <a:latin typeface="+mn-lt"/>
              </a:rPr>
              <a:t>Gravitation</a:t>
            </a:r>
          </a:p>
          <a:p>
            <a:pPr marL="571500" lvl="1" indent="-225425">
              <a:spcAft>
                <a:spcPct val="40000"/>
              </a:spcAft>
              <a:buClr>
                <a:schemeClr val="bg1"/>
              </a:buClr>
              <a:buSzPct val="75000"/>
              <a:buFontTx/>
              <a:buChar char="–"/>
              <a:defRPr/>
            </a:pPr>
            <a:r>
              <a:rPr lang="en-US" sz="1600" b="0" kern="0" dirty="0">
                <a:latin typeface="+mn-lt"/>
              </a:rPr>
              <a:t>Least understood interaction</a:t>
            </a:r>
          </a:p>
          <a:p>
            <a:pPr marL="571500" lvl="1" indent="-225425">
              <a:spcAft>
                <a:spcPct val="40000"/>
              </a:spcAft>
              <a:buClr>
                <a:schemeClr val="bg1"/>
              </a:buClr>
              <a:buSzPct val="75000"/>
              <a:buFontTx/>
              <a:buChar char="–"/>
              <a:defRPr/>
            </a:pPr>
            <a:r>
              <a:rPr lang="en-US" sz="1600" b="0" kern="0" dirty="0">
                <a:latin typeface="+mn-lt"/>
              </a:rPr>
              <a:t>Large world-wide intellectual activity </a:t>
            </a:r>
          </a:p>
          <a:p>
            <a:pPr marL="911225" lvl="2" indent="-225425">
              <a:spcAft>
                <a:spcPct val="40000"/>
              </a:spcAft>
              <a:buClr>
                <a:srgbClr val="666699"/>
              </a:buClr>
              <a:buSzPct val="100000"/>
              <a:buFontTx/>
              <a:buChar char="–"/>
              <a:defRPr/>
            </a:pPr>
            <a:r>
              <a:rPr lang="en-US" sz="1200" b="0" kern="0" dirty="0">
                <a:solidFill>
                  <a:srgbClr val="666699"/>
                </a:solidFill>
                <a:latin typeface="+mn-lt"/>
              </a:rPr>
              <a:t>Theoretical: ART + QM, black holes, cosmology</a:t>
            </a:r>
          </a:p>
          <a:p>
            <a:pPr marL="911225" lvl="2" indent="-225425">
              <a:spcAft>
                <a:spcPct val="40000"/>
              </a:spcAft>
              <a:buClr>
                <a:srgbClr val="666699"/>
              </a:buClr>
              <a:buSzPct val="100000"/>
              <a:buFontTx/>
              <a:buChar char="–"/>
              <a:defRPr/>
            </a:pPr>
            <a:r>
              <a:rPr lang="en-US" sz="1200" b="0" kern="0" dirty="0">
                <a:solidFill>
                  <a:srgbClr val="666699"/>
                </a:solidFill>
                <a:latin typeface="+mn-lt"/>
              </a:rPr>
              <a:t>Experimental: Interferometers on Earth and in space, </a:t>
            </a:r>
            <a:r>
              <a:rPr lang="en-US" sz="1200" b="0" kern="0" dirty="0" err="1">
                <a:solidFill>
                  <a:srgbClr val="666699"/>
                </a:solidFill>
                <a:latin typeface="+mn-lt"/>
              </a:rPr>
              <a:t>gravimagnetism</a:t>
            </a:r>
            <a:r>
              <a:rPr lang="en-US" sz="1200" b="0" kern="0" dirty="0">
                <a:solidFill>
                  <a:srgbClr val="666699"/>
                </a:solidFill>
                <a:latin typeface="+mn-lt"/>
              </a:rPr>
              <a:t> (Gravity Probe B)</a:t>
            </a:r>
          </a:p>
          <a:p>
            <a:pPr marL="381000" indent="-381000">
              <a:lnSpc>
                <a:spcPct val="90000"/>
              </a:lnSpc>
              <a:spcAft>
                <a:spcPct val="40000"/>
              </a:spcAft>
              <a:buClr>
                <a:srgbClr val="666699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b="0" kern="0" dirty="0">
                <a:solidFill>
                  <a:srgbClr val="6C18B0"/>
                </a:solidFill>
                <a:latin typeface="+mn-lt"/>
              </a:rPr>
              <a:t>Gravitational waves</a:t>
            </a:r>
          </a:p>
          <a:p>
            <a:pPr marL="720725" lvl="1" indent="-381000">
              <a:lnSpc>
                <a:spcPct val="90000"/>
              </a:lnSpc>
              <a:spcAft>
                <a:spcPct val="40000"/>
              </a:spcAft>
              <a:buClr>
                <a:schemeClr val="bg1"/>
              </a:buClr>
              <a:buSzPct val="75000"/>
              <a:buFontTx/>
              <a:buChar char="–"/>
              <a:defRPr/>
            </a:pPr>
            <a:r>
              <a:rPr lang="en-US" sz="1600" b="0" kern="0" dirty="0">
                <a:latin typeface="+mn-lt"/>
              </a:rPr>
              <a:t>Dynamical part of gravitation, all space is filled with GW</a:t>
            </a:r>
          </a:p>
          <a:p>
            <a:pPr marL="720725" lvl="1" indent="-381000">
              <a:lnSpc>
                <a:spcPct val="90000"/>
              </a:lnSpc>
              <a:spcAft>
                <a:spcPct val="40000"/>
              </a:spcAft>
              <a:buClr>
                <a:schemeClr val="bg1"/>
              </a:buClr>
              <a:buSzPct val="75000"/>
              <a:buFontTx/>
              <a:buChar char="–"/>
              <a:defRPr/>
            </a:pPr>
            <a:r>
              <a:rPr lang="en-US" sz="1600" b="0" kern="0" dirty="0">
                <a:latin typeface="+mn-lt"/>
              </a:rPr>
              <a:t>Ideal information carrier, almost no scattering or attenuation</a:t>
            </a:r>
          </a:p>
          <a:p>
            <a:pPr marL="720725" lvl="1" indent="-381000">
              <a:lnSpc>
                <a:spcPct val="90000"/>
              </a:lnSpc>
              <a:spcAft>
                <a:spcPct val="40000"/>
              </a:spcAft>
              <a:buClr>
                <a:schemeClr val="bg1"/>
              </a:buClr>
              <a:buSzPct val="75000"/>
              <a:buFontTx/>
              <a:buChar char="–"/>
              <a:defRPr/>
            </a:pPr>
            <a:r>
              <a:rPr lang="en-US" sz="1600" b="0" kern="0" dirty="0">
                <a:latin typeface="+mn-lt"/>
              </a:rPr>
              <a:t>The entire universe has been transparent for GWs, all the way back to the Big Bang</a:t>
            </a:r>
          </a:p>
        </p:txBody>
      </p:sp>
      <p:cxnSp>
        <p:nvCxnSpPr>
          <p:cNvPr id="103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1031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b="0" dirty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Motivation</a:t>
            </a:r>
            <a:endParaRPr lang="en-US" sz="2800" b="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86000"/>
            <a:ext cx="3276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685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kern="1200" dirty="0" smtClean="0"/>
              <a:t>Derivative of a vector</a:t>
            </a:r>
            <a:endParaRPr lang="en-US" i="1" kern="1200" dirty="0" smtClean="0"/>
          </a:p>
          <a:p>
            <a:pPr>
              <a:buFontTx/>
              <a:buNone/>
              <a:defRPr/>
            </a:pPr>
            <a:endParaRPr lang="en-US" kern="12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914400"/>
            <a:ext cx="15081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3775" y="1600200"/>
            <a:ext cx="38576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7588" y="2209800"/>
            <a:ext cx="177641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6705600" y="1600200"/>
            <a:ext cx="762000" cy="838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7872413" y="1195388"/>
            <a:ext cx="10795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a </a:t>
            </a:r>
            <a:r>
              <a:rPr lang="en-US" dirty="0">
                <a:latin typeface="+mn-lt"/>
                <a:cs typeface="+mn-cs"/>
              </a:rPr>
              <a:t>is 0 - 3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859713" y="1827213"/>
            <a:ext cx="11636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Set </a:t>
            </a:r>
            <a:r>
              <a:rPr lang="en-US" dirty="0">
                <a:cs typeface="+mn-cs"/>
              </a:rPr>
              <a:t>b </a:t>
            </a:r>
            <a:r>
              <a:rPr lang="en-US" dirty="0">
                <a:latin typeface="+mn-lt"/>
                <a:cs typeface="+mn-cs"/>
              </a:rPr>
              <a:t>to 0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3178175"/>
            <a:ext cx="327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3581400"/>
            <a:ext cx="37338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Right Arrow 83"/>
          <p:cNvSpPr>
            <a:spLocks noChangeArrowheads="1"/>
          </p:cNvSpPr>
          <p:nvPr/>
        </p:nvSpPr>
        <p:spPr bwMode="auto">
          <a:xfrm>
            <a:off x="914400" y="25527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5" name="Right Arrow 84"/>
          <p:cNvSpPr>
            <a:spLocks noChangeArrowheads="1"/>
          </p:cNvSpPr>
          <p:nvPr/>
        </p:nvSpPr>
        <p:spPr bwMode="auto">
          <a:xfrm>
            <a:off x="914400" y="34290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6" name="Right Arrow 85"/>
          <p:cNvSpPr>
            <a:spLocks noChangeArrowheads="1"/>
          </p:cNvSpPr>
          <p:nvPr/>
        </p:nvSpPr>
        <p:spPr bwMode="auto">
          <a:xfrm>
            <a:off x="4921250" y="37861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877888" y="4102100"/>
            <a:ext cx="10445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Notation</a:t>
            </a: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4419600"/>
            <a:ext cx="14478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Oval 88"/>
          <p:cNvSpPr>
            <a:spLocks noChangeArrowheads="1"/>
          </p:cNvSpPr>
          <p:nvPr/>
        </p:nvSpPr>
        <p:spPr bwMode="auto">
          <a:xfrm>
            <a:off x="6605588" y="3505200"/>
            <a:ext cx="762000" cy="838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0" y="4471988"/>
            <a:ext cx="3048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Right Arrow 90"/>
          <p:cNvSpPr>
            <a:spLocks noChangeArrowheads="1"/>
          </p:cNvSpPr>
          <p:nvPr/>
        </p:nvSpPr>
        <p:spPr bwMode="auto">
          <a:xfrm>
            <a:off x="4267200" y="5105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81600" y="4876800"/>
            <a:ext cx="1524000" cy="6762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6800" y="5715000"/>
            <a:ext cx="17478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63850" y="5683250"/>
            <a:ext cx="533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6800" y="6224588"/>
            <a:ext cx="32004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TextBox 95"/>
          <p:cNvSpPr txBox="1"/>
          <p:nvPr/>
        </p:nvSpPr>
        <p:spPr>
          <a:xfrm>
            <a:off x="879475" y="5257800"/>
            <a:ext cx="2224088" cy="369888"/>
          </a:xfrm>
          <a:prstGeom prst="rect">
            <a:avLst/>
          </a:prstGeom>
          <a:solidFill>
            <a:srgbClr val="FEFCAC"/>
          </a:solidFill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Covariant derivative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741613" y="6259513"/>
            <a:ext cx="19669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with components</a:t>
            </a:r>
          </a:p>
        </p:txBody>
      </p:sp>
      <p:cxnSp>
        <p:nvCxnSpPr>
          <p:cNvPr id="28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Tensor calculus</a:t>
            </a:r>
            <a:endParaRPr lang="en-US" altLang="ja-JP" sz="280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78" grpId="0" animBg="1"/>
      <p:bldP spid="79" grpId="0"/>
      <p:bldP spid="80" grpId="0"/>
      <p:bldP spid="84" grpId="0" animBg="1"/>
      <p:bldP spid="85" grpId="0" animBg="1"/>
      <p:bldP spid="86" grpId="0" animBg="1"/>
      <p:bldP spid="87" grpId="0"/>
      <p:bldP spid="89" grpId="0" animBg="1"/>
      <p:bldP spid="91" grpId="0" animBg="1"/>
      <p:bldP spid="96" grpId="0" animBg="1"/>
      <p:bldP spid="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8288" y="990600"/>
            <a:ext cx="3795712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63" y="1168400"/>
            <a:ext cx="426243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676400"/>
            <a:ext cx="9906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81000" y="1676400"/>
            <a:ext cx="11461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Calculate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286000"/>
            <a:ext cx="69818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1650" y="3109913"/>
            <a:ext cx="685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938" y="3810000"/>
            <a:ext cx="76882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4724400"/>
            <a:ext cx="1524000" cy="400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5715000"/>
            <a:ext cx="44958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381000" y="5268913"/>
            <a:ext cx="31559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Calculate </a:t>
            </a:r>
            <a:r>
              <a:rPr lang="en-US" dirty="0" err="1">
                <a:latin typeface="+mn-lt"/>
                <a:cs typeface="+mn-cs"/>
              </a:rPr>
              <a:t>Christoffel</a:t>
            </a:r>
            <a:r>
              <a:rPr lang="en-US" dirty="0">
                <a:latin typeface="+mn-lt"/>
                <a:cs typeface="+mn-cs"/>
              </a:rPr>
              <a:t> symbols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10200" y="5278438"/>
            <a:ext cx="37115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Divergence and Laplace operators</a:t>
            </a:r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86400" y="5715000"/>
            <a:ext cx="3581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62600" y="6216650"/>
            <a:ext cx="3048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Polar coordinates</a:t>
            </a:r>
            <a:endParaRPr lang="en-US" altLang="ja-JP" sz="280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875" y="2614613"/>
            <a:ext cx="15906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1000" y="2260600"/>
            <a:ext cx="4762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In </a:t>
            </a:r>
            <a:r>
              <a:rPr lang="en-US" dirty="0" err="1">
                <a:latin typeface="+mn-lt"/>
                <a:cs typeface="+mn-cs"/>
              </a:rPr>
              <a:t>cartesian</a:t>
            </a:r>
            <a:r>
              <a:rPr lang="en-US" dirty="0">
                <a:latin typeface="+mn-lt"/>
                <a:cs typeface="+mn-cs"/>
              </a:rPr>
              <a:t> coordinates and Euclidian space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19325"/>
            <a:ext cx="223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81000" y="2654300"/>
            <a:ext cx="51339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This  </a:t>
            </a:r>
            <a:r>
              <a:rPr lang="en-US" u="sng" dirty="0">
                <a:latin typeface="+mn-lt"/>
                <a:cs typeface="+mn-cs"/>
              </a:rPr>
              <a:t>tensor equation</a:t>
            </a:r>
            <a:r>
              <a:rPr lang="en-US" dirty="0">
                <a:latin typeface="+mn-lt"/>
                <a:cs typeface="+mn-cs"/>
              </a:rPr>
              <a:t> is valid for all coordinates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1219200"/>
            <a:ext cx="23383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Covariant derivatives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968625" y="1219200"/>
            <a:ext cx="3036888" cy="838200"/>
            <a:chOff x="2895600" y="1066800"/>
            <a:chExt cx="3494809" cy="944665"/>
          </a:xfrm>
        </p:grpSpPr>
        <p:pic>
          <p:nvPicPr>
            <p:cNvPr id="13341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95600" y="1066800"/>
              <a:ext cx="3476625" cy="94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2" name="Rectangle 21"/>
            <p:cNvSpPr>
              <a:spLocks noChangeArrowheads="1"/>
            </p:cNvSpPr>
            <p:nvPr/>
          </p:nvSpPr>
          <p:spPr bwMode="auto">
            <a:xfrm>
              <a:off x="6314209" y="1742209"/>
              <a:ext cx="76200" cy="228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752600"/>
            <a:ext cx="1971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381000" y="3135313"/>
            <a:ext cx="30448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Take covariant derivative of </a:t>
            </a: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9513" y="3089275"/>
            <a:ext cx="188118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3522663"/>
            <a:ext cx="379095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ight Arrow 28"/>
          <p:cNvSpPr>
            <a:spLocks noChangeArrowheads="1"/>
          </p:cNvSpPr>
          <p:nvPr/>
        </p:nvSpPr>
        <p:spPr bwMode="auto">
          <a:xfrm>
            <a:off x="4419600" y="36576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29488" y="3016250"/>
            <a:ext cx="181451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ight Arrow 29"/>
          <p:cNvSpPr>
            <a:spLocks noChangeArrowheads="1"/>
          </p:cNvSpPr>
          <p:nvPr/>
        </p:nvSpPr>
        <p:spPr bwMode="auto">
          <a:xfrm>
            <a:off x="6591300" y="30861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 flipV="1">
            <a:off x="5181600" y="3505200"/>
            <a:ext cx="685800" cy="5334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flipV="1">
            <a:off x="8001000" y="3505200"/>
            <a:ext cx="685800" cy="5334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34" name="Right Arrow 33"/>
          <p:cNvSpPr>
            <a:spLocks noChangeArrowheads="1"/>
          </p:cNvSpPr>
          <p:nvPr/>
        </p:nvSpPr>
        <p:spPr bwMode="auto">
          <a:xfrm>
            <a:off x="4419600" y="42672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68913" y="4225925"/>
            <a:ext cx="1447800" cy="377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381000" y="4735513"/>
            <a:ext cx="60960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Directly follows from                     in </a:t>
            </a:r>
            <a:r>
              <a:rPr lang="en-US" dirty="0" err="1">
                <a:latin typeface="+mn-lt"/>
                <a:cs typeface="+mn-cs"/>
              </a:rPr>
              <a:t>cartesian</a:t>
            </a:r>
            <a:r>
              <a:rPr lang="en-US" dirty="0">
                <a:latin typeface="+mn-lt"/>
                <a:cs typeface="+mn-cs"/>
              </a:rPr>
              <a:t> coordinates!</a:t>
            </a:r>
          </a:p>
        </p:txBody>
      </p:sp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90800" y="4765675"/>
            <a:ext cx="1166813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00" y="5181600"/>
            <a:ext cx="7620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381000" y="5192713"/>
            <a:ext cx="75834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The components of </a:t>
            </a:r>
            <a:r>
              <a:rPr lang="en-US" u="sng" dirty="0">
                <a:latin typeface="+mn-lt"/>
                <a:cs typeface="+mn-cs"/>
              </a:rPr>
              <a:t>the same</a:t>
            </a:r>
            <a:r>
              <a:rPr lang="en-US" dirty="0">
                <a:latin typeface="+mn-lt"/>
                <a:cs typeface="+mn-cs"/>
              </a:rPr>
              <a:t> tensor          for arbitrary coordinates are</a:t>
            </a:r>
          </a:p>
        </p:txBody>
      </p:sp>
      <p:pic>
        <p:nvPicPr>
          <p:cNvPr id="51212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14800" y="5181600"/>
            <a:ext cx="5111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381000" y="5649913"/>
            <a:ext cx="30702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u="sng" dirty="0">
                <a:latin typeface="+mn-lt"/>
                <a:cs typeface="+mn-cs"/>
              </a:rPr>
              <a:t>Exercise</a:t>
            </a:r>
            <a:r>
              <a:rPr lang="en-US" dirty="0">
                <a:latin typeface="+mn-lt"/>
                <a:cs typeface="+mn-cs"/>
              </a:rPr>
              <a:t>: proof the following</a:t>
            </a:r>
          </a:p>
        </p:txBody>
      </p:sp>
      <p:pic>
        <p:nvPicPr>
          <p:cNvPr id="51213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87425" y="6096000"/>
            <a:ext cx="4262438" cy="6000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5607050" y="6030913"/>
            <a:ext cx="3505200" cy="646112"/>
          </a:xfrm>
          <a:prstGeom prst="rect">
            <a:avLst/>
          </a:prstGeom>
          <a:solidFill>
            <a:srgbClr val="FEFCAC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Connection coefficients contain derivatives of the metric</a:t>
            </a:r>
          </a:p>
        </p:txBody>
      </p:sp>
      <p:cxnSp>
        <p:nvCxnSpPr>
          <p:cNvPr id="31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Christoffel</a:t>
            </a:r>
            <a:r>
              <a:rPr lang="en-US" altLang="ja-JP" sz="28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symbols and metric</a:t>
            </a:r>
            <a:endParaRPr lang="en-US" altLang="ja-JP" sz="280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20" grpId="0"/>
      <p:bldP spid="25" grpId="0"/>
      <p:bldP spid="29" grpId="0" animBg="1"/>
      <p:bldP spid="30" grpId="0" animBg="1"/>
      <p:bldP spid="34" grpId="0" animBg="1"/>
      <p:bldP spid="36" grpId="0"/>
      <p:bldP spid="39" grpId="0"/>
      <p:bldP spid="41" grpId="0"/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1000" y="1077913"/>
            <a:ext cx="38528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Next,we</a:t>
            </a:r>
            <a:r>
              <a:rPr lang="en-US" dirty="0">
                <a:latin typeface="+mn-lt"/>
                <a:cs typeface="+mn-cs"/>
              </a:rPr>
              <a:t> discuss curved </a:t>
            </a:r>
            <a:r>
              <a:rPr lang="en-US" dirty="0" err="1">
                <a:latin typeface="+mn-lt"/>
                <a:cs typeface="+mn-cs"/>
              </a:rPr>
              <a:t>spacetime</a:t>
            </a:r>
            <a:endParaRPr lang="en-US" dirty="0">
              <a:latin typeface="+mn-lt"/>
              <a:cs typeface="+mn-cs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438400"/>
            <a:ext cx="55626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381000" y="1458913"/>
            <a:ext cx="7691438" cy="8620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At each event </a:t>
            </a:r>
            <a:r>
              <a:rPr lang="en-US" i="1" dirty="0">
                <a:latin typeface="+mn-lt"/>
                <a:cs typeface="+mn-cs"/>
              </a:rPr>
              <a:t>P</a:t>
            </a:r>
            <a:r>
              <a:rPr lang="en-US" dirty="0">
                <a:latin typeface="+mn-lt"/>
                <a:cs typeface="+mn-cs"/>
              </a:rPr>
              <a:t> in </a:t>
            </a:r>
            <a:r>
              <a:rPr lang="en-US" dirty="0" err="1">
                <a:latin typeface="+mn-lt"/>
                <a:cs typeface="+mn-cs"/>
              </a:rPr>
              <a:t>spacetime</a:t>
            </a:r>
            <a:r>
              <a:rPr lang="en-US" dirty="0">
                <a:latin typeface="+mn-lt"/>
                <a:cs typeface="+mn-cs"/>
              </a:rPr>
              <a:t> we can choose a LLF:</a:t>
            </a:r>
          </a:p>
          <a:p>
            <a:pPr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       - we are free-falling (no gravity effects according to  </a:t>
            </a:r>
            <a:r>
              <a:rPr lang="en-US" sz="1600" i="1" dirty="0">
                <a:latin typeface="+mn-lt"/>
                <a:cs typeface="+mn-cs"/>
              </a:rPr>
              <a:t>equivalence principle </a:t>
            </a:r>
            <a:r>
              <a:rPr lang="en-US" sz="1600" dirty="0">
                <a:latin typeface="+mn-lt"/>
                <a:cs typeface="+mn-cs"/>
              </a:rPr>
              <a:t>(EP))</a:t>
            </a:r>
          </a:p>
          <a:p>
            <a:pPr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       - in LLF one has </a:t>
            </a:r>
            <a:r>
              <a:rPr lang="en-US" sz="1600" dirty="0" err="1">
                <a:latin typeface="+mn-lt"/>
                <a:cs typeface="+mn-cs"/>
              </a:rPr>
              <a:t>Minkowski</a:t>
            </a:r>
            <a:r>
              <a:rPr lang="en-US" sz="1600" dirty="0">
                <a:latin typeface="+mn-lt"/>
                <a:cs typeface="+mn-cs"/>
              </a:rPr>
              <a:t> metric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375025"/>
            <a:ext cx="21336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048000"/>
            <a:ext cx="21431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2425" y="5429250"/>
            <a:ext cx="3276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381000" y="5334000"/>
            <a:ext cx="2698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LLF in curved </a:t>
            </a:r>
            <a:r>
              <a:rPr lang="en-US" dirty="0" err="1">
                <a:latin typeface="+mn-lt"/>
                <a:cs typeface="+mn-cs"/>
              </a:rPr>
              <a:t>spacetime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53000" y="6335713"/>
            <a:ext cx="4160838" cy="369887"/>
          </a:xfrm>
          <a:prstGeom prst="rect">
            <a:avLst/>
          </a:prstGeom>
          <a:solidFill>
            <a:srgbClr val="FEFCAC"/>
          </a:solidFill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At each point        tangent space is flat</a:t>
            </a:r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8425" y="6345238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6781800" y="4191000"/>
            <a:ext cx="1903413" cy="369888"/>
          </a:xfrm>
          <a:prstGeom prst="rect">
            <a:avLst/>
          </a:prstGeom>
          <a:solidFill>
            <a:srgbClr val="FEFCAC"/>
          </a:solidFill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Locally Euclidian</a:t>
            </a:r>
          </a:p>
        </p:txBody>
      </p:sp>
      <p:cxnSp>
        <p:nvCxnSpPr>
          <p:cNvPr id="14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Local Lorentz frame – LLF</a:t>
            </a:r>
            <a:endParaRPr lang="en-US" altLang="ja-JP" sz="280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5" grpId="0"/>
      <p:bldP spid="37" grpId="0"/>
      <p:bldP spid="38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1663" y="1524000"/>
            <a:ext cx="3157537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1000" y="1077913"/>
            <a:ext cx="5105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Parallel lines can intersect in a curved space (Euclidian fifth postulate is invalid)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1000" y="1957388"/>
            <a:ext cx="5400675" cy="8620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Parallel transport of a vector</a:t>
            </a:r>
          </a:p>
          <a:p>
            <a:pPr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    - project vector after each step to local tangent plane</a:t>
            </a:r>
          </a:p>
          <a:p>
            <a:pPr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    - rotation depends on curve and size of loop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1966913"/>
            <a:ext cx="2381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81000" y="3195638"/>
            <a:ext cx="4354513" cy="1600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Mathematical description</a:t>
            </a:r>
          </a:p>
          <a:p>
            <a:pPr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    - interval PQ is curve with parameter</a:t>
            </a:r>
          </a:p>
          <a:p>
            <a:pPr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    - vector field        exists on this curve</a:t>
            </a:r>
          </a:p>
          <a:p>
            <a:pPr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    - vector tangent to the curve is</a:t>
            </a:r>
          </a:p>
          <a:p>
            <a:pPr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    - we demand that in a LLF its components  </a:t>
            </a:r>
          </a:p>
          <a:p>
            <a:pPr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      must be constant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6063" y="3519488"/>
            <a:ext cx="1825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9288" y="3708400"/>
            <a:ext cx="21431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55963" y="3978275"/>
            <a:ext cx="126206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447800" y="4851400"/>
            <a:ext cx="3962400" cy="558800"/>
            <a:chOff x="1447800" y="4017818"/>
            <a:chExt cx="3962400" cy="558718"/>
          </a:xfrm>
        </p:grpSpPr>
        <p:pic>
          <p:nvPicPr>
            <p:cNvPr id="15376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47800" y="4017818"/>
              <a:ext cx="3962400" cy="558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56609" y="4075760"/>
              <a:ext cx="162791" cy="2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Box 22"/>
          <p:cNvSpPr txBox="1"/>
          <p:nvPr/>
        </p:nvSpPr>
        <p:spPr>
          <a:xfrm>
            <a:off x="381000" y="5735638"/>
            <a:ext cx="19288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Parallel transport</a:t>
            </a:r>
          </a:p>
        </p:txBody>
      </p:sp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67000" y="5705475"/>
            <a:ext cx="3124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4876800" y="6151563"/>
            <a:ext cx="914400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8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Curvature and parallel transport</a:t>
            </a:r>
            <a:endParaRPr lang="en-US" altLang="ja-JP" sz="280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5" grpId="0"/>
      <p:bldP spid="16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791200" y="6096000"/>
            <a:ext cx="2590800" cy="646113"/>
          </a:xfrm>
          <a:prstGeom prst="rect">
            <a:avLst/>
          </a:prstGeom>
          <a:solidFill>
            <a:srgbClr val="FEFCAC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Spacetime</a:t>
            </a:r>
            <a:r>
              <a:rPr lang="en-US" dirty="0">
                <a:latin typeface="+mn-lt"/>
                <a:cs typeface="+mn-cs"/>
              </a:rPr>
              <a:t> determines the motion of matter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2400" y="1096963"/>
            <a:ext cx="19288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Parallel transport</a:t>
            </a:r>
          </a:p>
        </p:txBody>
      </p:sp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066800"/>
            <a:ext cx="3124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52400" y="1566863"/>
            <a:ext cx="40576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Geodesic: line, as straight as possible</a:t>
            </a:r>
          </a:p>
        </p:txBody>
      </p:sp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549400"/>
            <a:ext cx="1066800" cy="400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325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8025" y="642938"/>
            <a:ext cx="3355975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63" y="2133600"/>
            <a:ext cx="35004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8250" y="2112963"/>
            <a:ext cx="10985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152400" y="2220913"/>
            <a:ext cx="30575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Components of four-velocity</a:t>
            </a:r>
          </a:p>
        </p:txBody>
      </p:sp>
      <p:pic>
        <p:nvPicPr>
          <p:cNvPr id="5326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2971800"/>
            <a:ext cx="41433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52400" y="2601913"/>
            <a:ext cx="21082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Geodesic equation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2400" y="4887913"/>
            <a:ext cx="5867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Four ordinary second-order differential equations for the  coordinates                                  and</a:t>
            </a:r>
          </a:p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Coupled through the connection coe</a:t>
            </a:r>
            <a:r>
              <a:rPr lang="en-US" dirty="0">
                <a:latin typeface="Arial"/>
                <a:cs typeface="Arial"/>
              </a:rPr>
              <a:t>fficients</a:t>
            </a:r>
          </a:p>
        </p:txBody>
      </p:sp>
      <p:pic>
        <p:nvPicPr>
          <p:cNvPr id="53264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5213350"/>
            <a:ext cx="195738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5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38600" y="5192713"/>
            <a:ext cx="6096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6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47975" y="6022975"/>
            <a:ext cx="1190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7" name="Picture 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250" y="6402388"/>
            <a:ext cx="241935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52400" y="5997575"/>
            <a:ext cx="5867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Arial"/>
                <a:cs typeface="Arial"/>
              </a:rPr>
              <a:t>Two boundary conditions</a:t>
            </a:r>
            <a:endParaRPr lang="en-US" dirty="0">
              <a:latin typeface="+mn-lt"/>
              <a:cs typeface="+mn-cs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76200" y="3581400"/>
            <a:ext cx="5659438" cy="1182688"/>
            <a:chOff x="228600" y="3581400"/>
            <a:chExt cx="5659582" cy="1183149"/>
          </a:xfrm>
        </p:grpSpPr>
        <p:pic>
          <p:nvPicPr>
            <p:cNvPr id="16407" name="Picture 1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8600" y="3581400"/>
              <a:ext cx="5257800" cy="1183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8" name="Picture 2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459557" y="3686190"/>
              <a:ext cx="428625" cy="317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429000" y="3505200"/>
            <a:ext cx="2362200" cy="685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27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Geodesics</a:t>
            </a:r>
            <a:endParaRPr lang="en-US" altLang="ja-JP" sz="280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3" grpId="0"/>
      <p:bldP spid="25" grpId="0"/>
      <p:bldP spid="30" grpId="0"/>
      <p:bldP spid="32" grpId="0"/>
      <p:bldP spid="34" grpId="0"/>
      <p:bldP spid="41" grpId="0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886200" y="4343400"/>
            <a:ext cx="4953000" cy="369888"/>
          </a:xfrm>
          <a:prstGeom prst="rect">
            <a:avLst/>
          </a:prstGeom>
          <a:solidFill>
            <a:srgbClr val="FEFCAC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Commutator</a:t>
            </a:r>
            <a:r>
              <a:rPr lang="en-US" dirty="0">
                <a:latin typeface="+mn-lt"/>
                <a:cs typeface="+mn-cs"/>
              </a:rPr>
              <a:t> is a measure for non-closure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5775" y="304800"/>
            <a:ext cx="3578225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52400" y="1066800"/>
            <a:ext cx="3365500" cy="400050"/>
            <a:chOff x="152400" y="1066800"/>
            <a:chExt cx="3365312" cy="399713"/>
          </a:xfrm>
        </p:grpSpPr>
        <p:sp>
          <p:nvSpPr>
            <p:cNvPr id="23" name="TextBox 22"/>
            <p:cNvSpPr txBox="1"/>
            <p:nvPr/>
          </p:nvSpPr>
          <p:spPr>
            <a:xfrm>
              <a:off x="152400" y="1096938"/>
              <a:ext cx="3365312" cy="3695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latin typeface="+mn-lt"/>
                  <a:cs typeface="+mn-cs"/>
                </a:rPr>
                <a:t>Consider vector fields       and</a:t>
              </a:r>
            </a:p>
          </p:txBody>
        </p:sp>
        <p:pic>
          <p:nvPicPr>
            <p:cNvPr id="1746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4802" y="1111828"/>
              <a:ext cx="252412" cy="320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6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80063" y="1066800"/>
              <a:ext cx="228599" cy="353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152400" y="1550988"/>
            <a:ext cx="2309813" cy="385762"/>
            <a:chOff x="152400" y="1551041"/>
            <a:chExt cx="2309811" cy="384578"/>
          </a:xfrm>
        </p:grpSpPr>
        <p:sp>
          <p:nvSpPr>
            <p:cNvPr id="25" name="TextBox 24"/>
            <p:cNvSpPr txBox="1"/>
            <p:nvPr/>
          </p:nvSpPr>
          <p:spPr>
            <a:xfrm>
              <a:off x="152400" y="1566867"/>
              <a:ext cx="2112961" cy="3687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latin typeface="+mn-lt"/>
                  <a:cs typeface="+mn-cs"/>
                </a:rPr>
                <a:t>Transport      along</a:t>
              </a:r>
            </a:p>
          </p:txBody>
        </p:sp>
        <p:pic>
          <p:nvPicPr>
            <p:cNvPr id="1745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95401" y="1551041"/>
              <a:ext cx="228599" cy="353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6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09799" y="1584368"/>
              <a:ext cx="252412" cy="320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152400" y="1963738"/>
            <a:ext cx="3838575" cy="400050"/>
            <a:chOff x="152400" y="1963214"/>
            <a:chExt cx="3838575" cy="400017"/>
          </a:xfrm>
        </p:grpSpPr>
        <p:sp>
          <p:nvSpPr>
            <p:cNvPr id="31" name="TextBox 30"/>
            <p:cNvSpPr txBox="1"/>
            <p:nvPr/>
          </p:nvSpPr>
          <p:spPr>
            <a:xfrm>
              <a:off x="152400" y="1993374"/>
              <a:ext cx="2466975" cy="3698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latin typeface="+mn-lt"/>
                  <a:cs typeface="+mn-cs"/>
                </a:rPr>
                <a:t>Vector      changes by</a:t>
              </a:r>
            </a:p>
          </p:txBody>
        </p:sp>
        <p:pic>
          <p:nvPicPr>
            <p:cNvPr id="1745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45573" y="1963214"/>
              <a:ext cx="228599" cy="353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5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0800" y="2022762"/>
              <a:ext cx="1400175" cy="307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Freeform 34"/>
          <p:cNvSpPr>
            <a:spLocks noChangeArrowheads="1"/>
          </p:cNvSpPr>
          <p:nvPr/>
        </p:nvSpPr>
        <p:spPr bwMode="auto">
          <a:xfrm>
            <a:off x="4217988" y="1204913"/>
            <a:ext cx="4125912" cy="1081087"/>
          </a:xfrm>
          <a:custGeom>
            <a:avLst/>
            <a:gdLst>
              <a:gd name="T0" fmla="*/ 0 w 4125191"/>
              <a:gd name="T1" fmla="*/ 891457 h 1122219"/>
              <a:gd name="T2" fmla="*/ 2193250 w 4125191"/>
              <a:gd name="T3" fmla="*/ 854312 h 1122219"/>
              <a:gd name="T4" fmla="*/ 4126634 w 4125191"/>
              <a:gd name="T5" fmla="*/ 0 h 1122219"/>
              <a:gd name="T6" fmla="*/ 4126634 w 4125191"/>
              <a:gd name="T7" fmla="*/ 0 h 1122219"/>
              <a:gd name="T8" fmla="*/ 4126634 w 4125191"/>
              <a:gd name="T9" fmla="*/ 0 h 1122219"/>
              <a:gd name="T10" fmla="*/ 4126634 w 4125191"/>
              <a:gd name="T11" fmla="*/ 0 h 1122219"/>
              <a:gd name="T12" fmla="*/ 4126634 w 4125191"/>
              <a:gd name="T13" fmla="*/ 0 h 11222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25191"/>
              <a:gd name="T22" fmla="*/ 0 h 1122219"/>
              <a:gd name="T23" fmla="*/ 4125191 w 4125191"/>
              <a:gd name="T24" fmla="*/ 1122219 h 11222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25191" h="1122219">
                <a:moveTo>
                  <a:pt x="0" y="997528"/>
                </a:moveTo>
                <a:cubicBezTo>
                  <a:pt x="752475" y="1059873"/>
                  <a:pt x="1504950" y="1122219"/>
                  <a:pt x="2192482" y="955964"/>
                </a:cubicBezTo>
                <a:cubicBezTo>
                  <a:pt x="2880014" y="789709"/>
                  <a:pt x="4125191" y="0"/>
                  <a:pt x="4125191" y="0"/>
                </a:cubicBezTo>
              </a:path>
            </a:pathLst>
          </a:custGeom>
          <a:noFill/>
          <a:ln w="9525" algn="ctr">
            <a:solidFill>
              <a:srgbClr val="0070C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41"/>
          <p:cNvSpPr>
            <a:spLocks noChangeArrowheads="1"/>
          </p:cNvSpPr>
          <p:nvPr/>
        </p:nvSpPr>
        <p:spPr bwMode="auto">
          <a:xfrm>
            <a:off x="4370388" y="762000"/>
            <a:ext cx="3859212" cy="1905000"/>
          </a:xfrm>
          <a:custGeom>
            <a:avLst/>
            <a:gdLst>
              <a:gd name="T0" fmla="*/ 0 w 4125191"/>
              <a:gd name="T1" fmla="*/ 4879518 h 1122219"/>
              <a:gd name="T2" fmla="*/ 1794813 w 4125191"/>
              <a:gd name="T3" fmla="*/ 4676205 h 1122219"/>
              <a:gd name="T4" fmla="*/ 3376967 w 4125191"/>
              <a:gd name="T5" fmla="*/ 0 h 1122219"/>
              <a:gd name="T6" fmla="*/ 3376967 w 4125191"/>
              <a:gd name="T7" fmla="*/ 0 h 1122219"/>
              <a:gd name="T8" fmla="*/ 3376967 w 4125191"/>
              <a:gd name="T9" fmla="*/ 0 h 1122219"/>
              <a:gd name="T10" fmla="*/ 3376967 w 4125191"/>
              <a:gd name="T11" fmla="*/ 0 h 1122219"/>
              <a:gd name="T12" fmla="*/ 3376967 w 4125191"/>
              <a:gd name="T13" fmla="*/ 0 h 11222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25191"/>
              <a:gd name="T22" fmla="*/ 0 h 1122219"/>
              <a:gd name="T23" fmla="*/ 4125191 w 4125191"/>
              <a:gd name="T24" fmla="*/ 1122219 h 11222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25191" h="1122219">
                <a:moveTo>
                  <a:pt x="0" y="997528"/>
                </a:moveTo>
                <a:cubicBezTo>
                  <a:pt x="752475" y="1059873"/>
                  <a:pt x="1504950" y="1122219"/>
                  <a:pt x="2192482" y="955964"/>
                </a:cubicBezTo>
                <a:cubicBezTo>
                  <a:pt x="2880014" y="789709"/>
                  <a:pt x="4125191" y="0"/>
                  <a:pt x="4125191" y="0"/>
                </a:cubicBezTo>
              </a:path>
            </a:pathLst>
          </a:custGeom>
          <a:noFill/>
          <a:ln w="9525" algn="ctr">
            <a:solidFill>
              <a:srgbClr val="0070C0"/>
            </a:solidFill>
            <a:prstDash val="dash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152400" y="2363788"/>
            <a:ext cx="4672013" cy="381000"/>
            <a:chOff x="152400" y="2363483"/>
            <a:chExt cx="4671916" cy="380748"/>
          </a:xfrm>
        </p:grpSpPr>
        <p:sp>
          <p:nvSpPr>
            <p:cNvPr id="36" name="TextBox 35"/>
            <p:cNvSpPr txBox="1"/>
            <p:nvPr/>
          </p:nvSpPr>
          <p:spPr>
            <a:xfrm>
              <a:off x="152400" y="2374588"/>
              <a:ext cx="2176418" cy="3696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latin typeface="+mn-lt"/>
                  <a:cs typeface="+mn-cs"/>
                </a:rPr>
                <a:t>Transport       along</a:t>
              </a:r>
            </a:p>
          </p:txBody>
        </p:sp>
        <p:pic>
          <p:nvPicPr>
            <p:cNvPr id="174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95367" y="2396814"/>
              <a:ext cx="252412" cy="320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5939" y="2363483"/>
              <a:ext cx="228599" cy="353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53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05104" y="2417612"/>
              <a:ext cx="1319212" cy="313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54" name="Right Arrow 42"/>
            <p:cNvSpPr>
              <a:spLocks noChangeArrowheads="1"/>
            </p:cNvSpPr>
            <p:nvPr/>
          </p:nvSpPr>
          <p:spPr bwMode="auto">
            <a:xfrm>
              <a:off x="2666928" y="2396830"/>
              <a:ext cx="685800" cy="30479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152400" y="2830513"/>
            <a:ext cx="6324600" cy="950912"/>
            <a:chOff x="152400" y="2831068"/>
            <a:chExt cx="6324600" cy="949624"/>
          </a:xfrm>
        </p:grpSpPr>
        <p:sp>
          <p:nvSpPr>
            <p:cNvPr id="44" name="TextBox 43"/>
            <p:cNvSpPr txBox="1"/>
            <p:nvPr/>
          </p:nvSpPr>
          <p:spPr>
            <a:xfrm>
              <a:off x="152400" y="2831068"/>
              <a:ext cx="3479800" cy="3693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latin typeface="+mn-lt"/>
                  <a:cs typeface="+mn-cs"/>
                </a:rPr>
                <a:t>Components of the </a:t>
              </a:r>
              <a:r>
                <a:rPr lang="en-US" dirty="0" err="1">
                  <a:latin typeface="+mn-lt"/>
                  <a:cs typeface="+mn-cs"/>
                </a:rPr>
                <a:t>commutator</a:t>
              </a:r>
              <a:endParaRPr lang="en-US" dirty="0">
                <a:latin typeface="+mn-lt"/>
                <a:cs typeface="+mn-cs"/>
              </a:endParaRPr>
            </a:p>
          </p:txBody>
        </p:sp>
        <p:pic>
          <p:nvPicPr>
            <p:cNvPr id="17449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47800" y="3200400"/>
              <a:ext cx="5029200" cy="580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Freeform 44"/>
          <p:cNvSpPr>
            <a:spLocks noChangeArrowheads="1"/>
          </p:cNvSpPr>
          <p:nvPr/>
        </p:nvSpPr>
        <p:spPr bwMode="auto">
          <a:xfrm>
            <a:off x="6553200" y="990600"/>
            <a:ext cx="1905000" cy="2819400"/>
          </a:xfrm>
          <a:custGeom>
            <a:avLst/>
            <a:gdLst>
              <a:gd name="T0" fmla="*/ 0 w 4125191"/>
              <a:gd name="T1" fmla="*/ 15818378 h 1122219"/>
              <a:gd name="T2" fmla="*/ 215918 w 4125191"/>
              <a:gd name="T3" fmla="*/ 15159280 h 1122219"/>
              <a:gd name="T4" fmla="*/ 406254 w 4125191"/>
              <a:gd name="T5" fmla="*/ 0 h 1122219"/>
              <a:gd name="T6" fmla="*/ 406254 w 4125191"/>
              <a:gd name="T7" fmla="*/ 0 h 1122219"/>
              <a:gd name="T8" fmla="*/ 406254 w 4125191"/>
              <a:gd name="T9" fmla="*/ 0 h 1122219"/>
              <a:gd name="T10" fmla="*/ 406254 w 4125191"/>
              <a:gd name="T11" fmla="*/ 0 h 1122219"/>
              <a:gd name="T12" fmla="*/ 406254 w 4125191"/>
              <a:gd name="T13" fmla="*/ 0 h 11222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25191"/>
              <a:gd name="T22" fmla="*/ 0 h 1122219"/>
              <a:gd name="T23" fmla="*/ 4125191 w 4125191"/>
              <a:gd name="T24" fmla="*/ 1122219 h 11222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25191" h="1122219">
                <a:moveTo>
                  <a:pt x="0" y="997528"/>
                </a:moveTo>
                <a:cubicBezTo>
                  <a:pt x="752475" y="1059873"/>
                  <a:pt x="1504950" y="1122219"/>
                  <a:pt x="2192482" y="955964"/>
                </a:cubicBezTo>
                <a:cubicBezTo>
                  <a:pt x="2880014" y="789709"/>
                  <a:pt x="4125191" y="0"/>
                  <a:pt x="4125191" y="0"/>
                </a:cubicBezTo>
              </a:path>
            </a:pathLst>
          </a:custGeom>
          <a:noFill/>
          <a:ln w="9525" algn="ctr">
            <a:solidFill>
              <a:srgbClr val="0070C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2362200" y="3733800"/>
            <a:ext cx="609600" cy="498475"/>
            <a:chOff x="2362200" y="3733800"/>
            <a:chExt cx="609600" cy="498764"/>
          </a:xfrm>
        </p:grpSpPr>
        <p:sp>
          <p:nvSpPr>
            <p:cNvPr id="17446" name="Left Brace 45"/>
            <p:cNvSpPr>
              <a:spLocks/>
            </p:cNvSpPr>
            <p:nvPr/>
          </p:nvSpPr>
          <p:spPr bwMode="auto">
            <a:xfrm rot="-5400000">
              <a:off x="2590800" y="3505200"/>
              <a:ext cx="152400" cy="6096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pic>
          <p:nvPicPr>
            <p:cNvPr id="174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4600" y="3911932"/>
              <a:ext cx="252412" cy="320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3048000" y="3733800"/>
            <a:ext cx="609600" cy="498475"/>
            <a:chOff x="3048000" y="3733800"/>
            <a:chExt cx="609600" cy="498764"/>
          </a:xfrm>
        </p:grpSpPr>
        <p:sp>
          <p:nvSpPr>
            <p:cNvPr id="17444" name="Left Brace 46"/>
            <p:cNvSpPr>
              <a:spLocks/>
            </p:cNvSpPr>
            <p:nvPr/>
          </p:nvSpPr>
          <p:spPr bwMode="auto">
            <a:xfrm rot="-5400000">
              <a:off x="3276600" y="3505200"/>
              <a:ext cx="152400" cy="6096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pic>
          <p:nvPicPr>
            <p:cNvPr id="1744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41965" y="3878605"/>
              <a:ext cx="228599" cy="353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4298950" y="3733800"/>
            <a:ext cx="1600200" cy="539750"/>
            <a:chOff x="4267200" y="3733801"/>
            <a:chExt cx="1600200" cy="540327"/>
          </a:xfrm>
        </p:grpSpPr>
        <p:sp>
          <p:nvSpPr>
            <p:cNvPr id="17441" name="Left Brace 48"/>
            <p:cNvSpPr>
              <a:spLocks/>
            </p:cNvSpPr>
            <p:nvPr/>
          </p:nvSpPr>
          <p:spPr bwMode="auto">
            <a:xfrm rot="-5400000">
              <a:off x="4991100" y="3009901"/>
              <a:ext cx="152399" cy="1600200"/>
            </a:xfrm>
            <a:prstGeom prst="leftBrace">
              <a:avLst>
                <a:gd name="adj1" fmla="val 8313"/>
                <a:gd name="adj2" fmla="val 50000"/>
              </a:avLst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pic>
          <p:nvPicPr>
            <p:cNvPr id="17442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11411" y="3923608"/>
              <a:ext cx="657225" cy="350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3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340061" y="3852930"/>
              <a:ext cx="146339" cy="261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70"/>
          <p:cNvGrpSpPr>
            <a:grpSpLocks/>
          </p:cNvGrpSpPr>
          <p:nvPr/>
        </p:nvGrpSpPr>
        <p:grpSpPr bwMode="auto">
          <a:xfrm>
            <a:off x="6096000" y="3733800"/>
            <a:ext cx="381000" cy="509588"/>
            <a:chOff x="6096000" y="3733800"/>
            <a:chExt cx="381000" cy="509588"/>
          </a:xfrm>
        </p:grpSpPr>
        <p:sp>
          <p:nvSpPr>
            <p:cNvPr id="17439" name="Left Brace 47"/>
            <p:cNvSpPr>
              <a:spLocks/>
            </p:cNvSpPr>
            <p:nvPr/>
          </p:nvSpPr>
          <p:spPr bwMode="auto">
            <a:xfrm rot="-5400000">
              <a:off x="6210300" y="3619500"/>
              <a:ext cx="1524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pic>
          <p:nvPicPr>
            <p:cNvPr id="17440" name="Picture 1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172200" y="3962400"/>
              <a:ext cx="233363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TextBox 52"/>
          <p:cNvSpPr txBox="1"/>
          <p:nvPr/>
        </p:nvSpPr>
        <p:spPr>
          <a:xfrm>
            <a:off x="152400" y="4811713"/>
            <a:ext cx="79692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Curvature tensor of Riemann measures the non-closure of double gradie</a:t>
            </a:r>
            <a:r>
              <a:rPr lang="en-US" dirty="0">
                <a:latin typeface="Arial"/>
                <a:cs typeface="Arial"/>
              </a:rPr>
              <a:t>nts</a:t>
            </a:r>
            <a:r>
              <a:rPr lang="en-US" dirty="0">
                <a:latin typeface="+mn-lt"/>
                <a:cs typeface="+mn-cs"/>
              </a:rPr>
              <a:t> </a:t>
            </a:r>
          </a:p>
        </p:txBody>
      </p:sp>
      <p:grpSp>
        <p:nvGrpSpPr>
          <p:cNvPr id="11" name="Group 72"/>
          <p:cNvGrpSpPr>
            <a:grpSpLocks/>
          </p:cNvGrpSpPr>
          <p:nvPr/>
        </p:nvGrpSpPr>
        <p:grpSpPr bwMode="auto">
          <a:xfrm>
            <a:off x="152400" y="5181600"/>
            <a:ext cx="2524125" cy="369888"/>
            <a:chOff x="152400" y="5181602"/>
            <a:chExt cx="2524554" cy="368777"/>
          </a:xfrm>
        </p:grpSpPr>
        <p:sp>
          <p:nvSpPr>
            <p:cNvPr id="55" name="TextBox 54"/>
            <p:cNvSpPr txBox="1"/>
            <p:nvPr/>
          </p:nvSpPr>
          <p:spPr>
            <a:xfrm>
              <a:off x="152400" y="5181602"/>
              <a:ext cx="2287977" cy="368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latin typeface="+mn-lt"/>
                  <a:cs typeface="+mn-cs"/>
                </a:rPr>
                <a:t>Consider vector field</a:t>
              </a:r>
            </a:p>
          </p:txBody>
        </p:sp>
        <p:pic>
          <p:nvPicPr>
            <p:cNvPr id="1743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4542" y="5210795"/>
              <a:ext cx="252412" cy="320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4285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" y="5641975"/>
            <a:ext cx="2133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6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3525" y="5957888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8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92650" y="6311900"/>
            <a:ext cx="4214813" cy="484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2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1625" y="6397625"/>
            <a:ext cx="297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4" name="Picture 1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52800" y="5159375"/>
            <a:ext cx="4572000" cy="444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12" name="Group 71"/>
          <p:cNvGrpSpPr>
            <a:grpSpLocks/>
          </p:cNvGrpSpPr>
          <p:nvPr/>
        </p:nvGrpSpPr>
        <p:grpSpPr bwMode="auto">
          <a:xfrm>
            <a:off x="5621338" y="5618163"/>
            <a:ext cx="3200400" cy="650875"/>
            <a:chOff x="5621479" y="5618018"/>
            <a:chExt cx="3200400" cy="650846"/>
          </a:xfrm>
        </p:grpSpPr>
        <p:pic>
          <p:nvPicPr>
            <p:cNvPr id="17435" name="Picture 15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621479" y="5631872"/>
              <a:ext cx="3200400" cy="63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6" name="Left Brace 59"/>
            <p:cNvSpPr>
              <a:spLocks/>
            </p:cNvSpPr>
            <p:nvPr/>
          </p:nvSpPr>
          <p:spPr bwMode="auto">
            <a:xfrm rot="-5400000">
              <a:off x="7162800" y="5389418"/>
              <a:ext cx="152400" cy="6096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74" name="Freeform 73"/>
          <p:cNvSpPr>
            <a:spLocks noChangeArrowheads="1"/>
          </p:cNvSpPr>
          <p:nvPr/>
        </p:nvSpPr>
        <p:spPr bwMode="auto">
          <a:xfrm>
            <a:off x="6705600" y="1143000"/>
            <a:ext cx="1905000" cy="2819400"/>
          </a:xfrm>
          <a:custGeom>
            <a:avLst/>
            <a:gdLst>
              <a:gd name="T0" fmla="*/ 0 w 4125191"/>
              <a:gd name="T1" fmla="*/ 15818378 h 1122219"/>
              <a:gd name="T2" fmla="*/ 215918 w 4125191"/>
              <a:gd name="T3" fmla="*/ 15159280 h 1122219"/>
              <a:gd name="T4" fmla="*/ 406254 w 4125191"/>
              <a:gd name="T5" fmla="*/ 0 h 1122219"/>
              <a:gd name="T6" fmla="*/ 406254 w 4125191"/>
              <a:gd name="T7" fmla="*/ 0 h 1122219"/>
              <a:gd name="T8" fmla="*/ 406254 w 4125191"/>
              <a:gd name="T9" fmla="*/ 0 h 1122219"/>
              <a:gd name="T10" fmla="*/ 406254 w 4125191"/>
              <a:gd name="T11" fmla="*/ 0 h 1122219"/>
              <a:gd name="T12" fmla="*/ 406254 w 4125191"/>
              <a:gd name="T13" fmla="*/ 0 h 11222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25191"/>
              <a:gd name="T22" fmla="*/ 0 h 1122219"/>
              <a:gd name="T23" fmla="*/ 4125191 w 4125191"/>
              <a:gd name="T24" fmla="*/ 1122219 h 11222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25191" h="1122219">
                <a:moveTo>
                  <a:pt x="0" y="997528"/>
                </a:moveTo>
                <a:cubicBezTo>
                  <a:pt x="752475" y="1059873"/>
                  <a:pt x="1504950" y="1122219"/>
                  <a:pt x="2192482" y="955964"/>
                </a:cubicBezTo>
                <a:cubicBezTo>
                  <a:pt x="2880014" y="789709"/>
                  <a:pt x="4125191" y="0"/>
                  <a:pt x="4125191" y="0"/>
                </a:cubicBezTo>
              </a:path>
            </a:pathLst>
          </a:custGeom>
          <a:noFill/>
          <a:ln w="9525" algn="ctr">
            <a:solidFill>
              <a:srgbClr val="0070C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57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Riemann tensor</a:t>
            </a:r>
            <a:endParaRPr lang="en-US" altLang="ja-JP" sz="280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5" grpId="0" animBg="1"/>
      <p:bldP spid="42" grpId="0" animBg="1"/>
      <p:bldP spid="45" grpId="0" animBg="1"/>
      <p:bldP spid="53" grpId="0"/>
      <p:bldP spid="7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57200" y="1236663"/>
            <a:ext cx="64563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Metric tensor contains all information about </a:t>
            </a:r>
            <a:r>
              <a:rPr lang="en-US" u="sng" dirty="0">
                <a:latin typeface="+mn-lt"/>
                <a:cs typeface="+mn-cs"/>
              </a:rPr>
              <a:t>intrinsic</a:t>
            </a:r>
            <a:r>
              <a:rPr lang="en-US" dirty="0">
                <a:latin typeface="+mn-lt"/>
                <a:cs typeface="+mn-cs"/>
              </a:rPr>
              <a:t> curvature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57200" y="1814513"/>
            <a:ext cx="29289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Properties Riemann tensor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7200" y="2208213"/>
            <a:ext cx="1582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Antisymmetry</a:t>
            </a:r>
            <a:endParaRPr lang="en-US" dirty="0">
              <a:latin typeface="+mn-lt"/>
              <a:cs typeface="+mn-cs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050" y="2271713"/>
            <a:ext cx="57721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7750" y="2673350"/>
            <a:ext cx="5791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>
            <a:off x="457200" y="3046413"/>
            <a:ext cx="12239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Symmetry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5688" y="3033713"/>
            <a:ext cx="56864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/>
          <p:nvPr/>
        </p:nvSpPr>
        <p:spPr>
          <a:xfrm>
            <a:off x="457200" y="3503613"/>
            <a:ext cx="19161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Bianchi identities</a:t>
            </a: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3538538"/>
            <a:ext cx="396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Box 63"/>
          <p:cNvSpPr txBox="1"/>
          <p:nvPr/>
        </p:nvSpPr>
        <p:spPr>
          <a:xfrm>
            <a:off x="457200" y="3948113"/>
            <a:ext cx="31734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Independent components: 20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57200" y="4341813"/>
            <a:ext cx="27241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Curvature tensor of Ricci</a:t>
            </a:r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4298950"/>
            <a:ext cx="16097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Box 66"/>
          <p:cNvSpPr txBox="1"/>
          <p:nvPr/>
        </p:nvSpPr>
        <p:spPr>
          <a:xfrm>
            <a:off x="457200" y="4799013"/>
            <a:ext cx="25447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Ricci curvature (scalar)</a:t>
            </a:r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4795838"/>
            <a:ext cx="10477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Box 68"/>
          <p:cNvSpPr txBox="1"/>
          <p:nvPr/>
        </p:nvSpPr>
        <p:spPr>
          <a:xfrm>
            <a:off x="3713163" y="5497513"/>
            <a:ext cx="4516437" cy="646112"/>
          </a:xfrm>
          <a:prstGeom prst="rect">
            <a:avLst/>
          </a:prstGeom>
          <a:solidFill>
            <a:srgbClr val="FEFCAC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Exercise: demonstrate all this for the description of the surface of a sphere</a:t>
            </a:r>
          </a:p>
        </p:txBody>
      </p:sp>
      <p:cxnSp>
        <p:nvCxnSpPr>
          <p:cNvPr id="2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Riemann tensor – properties </a:t>
            </a:r>
            <a:endParaRPr lang="en-US" altLang="ja-JP" sz="280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7" grpId="0"/>
      <p:bldP spid="58" grpId="0"/>
      <p:bldP spid="61" grpId="0"/>
      <p:bldP spid="63" grpId="0"/>
      <p:bldP spid="64" grpId="0"/>
      <p:bldP spid="65" grpId="0"/>
      <p:bldP spid="67" grpId="0"/>
      <p:bldP spid="6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714625"/>
            <a:ext cx="463391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57200" y="1236663"/>
            <a:ext cx="4343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Drop a test particle. Observer in LLF: no sign of gravity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943600" y="5410200"/>
            <a:ext cx="2671763" cy="369888"/>
          </a:xfrm>
          <a:prstGeom prst="rect">
            <a:avLst/>
          </a:prstGeom>
          <a:solidFill>
            <a:srgbClr val="FEFCAC"/>
          </a:solidFill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Gravitational tidal tensor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0113" y="304800"/>
            <a:ext cx="16684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" y="1944688"/>
            <a:ext cx="6629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Drop two test particles. Observer in LLF: differential</a:t>
            </a:r>
            <a:r>
              <a:rPr lang="en-US" dirty="0">
                <a:latin typeface="Arial"/>
                <a:cs typeface="Arial"/>
              </a:rPr>
              <a:t> gravitational acceleration: tidal force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2554288"/>
            <a:ext cx="6629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According to Newton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3276600"/>
            <a:ext cx="56626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57200" y="3973513"/>
            <a:ext cx="6629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Define</a:t>
            </a: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8925" y="4003675"/>
            <a:ext cx="1966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>
            <a:off x="7661275" y="773113"/>
            <a:ext cx="914400" cy="1587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</p:spPr>
      </p:cxn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0038" y="806450"/>
            <a:ext cx="315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8013" y="4572000"/>
            <a:ext cx="64563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ight Arrow 29"/>
          <p:cNvSpPr>
            <a:spLocks noChangeArrowheads="1"/>
          </p:cNvSpPr>
          <p:nvPr/>
        </p:nvSpPr>
        <p:spPr bwMode="auto">
          <a:xfrm>
            <a:off x="1066800" y="48006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5924550"/>
            <a:ext cx="1600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2800" y="6015038"/>
            <a:ext cx="16002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Tidal forces</a:t>
            </a:r>
            <a:endParaRPr lang="en-US" altLang="ja-JP" sz="280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9" grpId="0" animBg="1"/>
      <p:bldP spid="20" grpId="0"/>
      <p:bldP spid="21" grpId="0"/>
      <p:bldP spid="24" grpId="0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072063"/>
            <a:ext cx="42957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57200" y="1236663"/>
            <a:ext cx="4343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Two test particles move initially parallel</a:t>
            </a: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2438400"/>
            <a:ext cx="31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>
          <a:xfrm>
            <a:off x="8153400" y="2947988"/>
            <a:ext cx="46038" cy="4445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7439025" y="2955925"/>
            <a:ext cx="46038" cy="4603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7048500" y="2386013"/>
          <a:ext cx="247650" cy="266700"/>
        </p:xfrm>
        <a:graphic>
          <a:graphicData uri="http://schemas.openxmlformats.org/presentationml/2006/ole">
            <p:oleObj spid="_x0000_s6146" name="Equation" r:id="rId6" imgW="164880" imgH="177480" progId="Equation.3">
              <p:embed/>
            </p:oleObj>
          </a:graphicData>
        </a:graphic>
      </p:graphicFrame>
      <p:sp>
        <p:nvSpPr>
          <p:cNvPr id="26" name="Oval 25"/>
          <p:cNvSpPr/>
          <p:nvPr/>
        </p:nvSpPr>
        <p:spPr>
          <a:xfrm>
            <a:off x="7250113" y="1908175"/>
            <a:ext cx="46037" cy="4603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6157" name="TextBox 27"/>
          <p:cNvSpPr txBox="1">
            <a:spLocks noChangeArrowheads="1"/>
          </p:cNvSpPr>
          <p:nvPr/>
        </p:nvSpPr>
        <p:spPr bwMode="auto">
          <a:xfrm>
            <a:off x="6242050" y="1219200"/>
            <a:ext cx="234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>
                <a:latin typeface="Arial" pitchFamily="34" charset="0"/>
              </a:rPr>
              <a:t>t</a:t>
            </a:r>
            <a:endParaRPr lang="en-US" sz="140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294563" y="3076575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>
                <a:latin typeface="Arial" pitchFamily="34" charset="0"/>
              </a:rPr>
              <a:t>P</a:t>
            </a:r>
            <a:endParaRPr lang="en-US" sz="140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064375" y="2363788"/>
            <a:ext cx="2286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553200" y="3505200"/>
            <a:ext cx="1905000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5484813" y="2438400"/>
            <a:ext cx="2135188" cy="158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2" name="TextBox 34"/>
          <p:cNvSpPr txBox="1">
            <a:spLocks noChangeArrowheads="1"/>
          </p:cNvSpPr>
          <p:nvPr/>
        </p:nvSpPr>
        <p:spPr bwMode="auto">
          <a:xfrm>
            <a:off x="8412163" y="3494088"/>
            <a:ext cx="274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>
                <a:latin typeface="Arial" pitchFamily="34" charset="0"/>
              </a:rPr>
              <a:t>x</a:t>
            </a:r>
            <a:endParaRPr lang="en-US" sz="1400"/>
          </a:p>
        </p:txBody>
      </p: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>
            <a:off x="7448550" y="2976563"/>
            <a:ext cx="762000" cy="1587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rot="5400000" flipH="1" flipV="1">
            <a:off x="7166769" y="2680494"/>
            <a:ext cx="609600" cy="1588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38" name="Freeform 37"/>
          <p:cNvSpPr/>
          <p:nvPr/>
        </p:nvSpPr>
        <p:spPr>
          <a:xfrm>
            <a:off x="7137400" y="1689100"/>
            <a:ext cx="330200" cy="1287463"/>
          </a:xfrm>
          <a:custGeom>
            <a:avLst/>
            <a:gdLst>
              <a:gd name="connsiteX0" fmla="*/ 329938 w 329938"/>
              <a:gd name="connsiteY0" fmla="*/ 1178350 h 1178350"/>
              <a:gd name="connsiteX1" fmla="*/ 292231 w 329938"/>
              <a:gd name="connsiteY1" fmla="*/ 772998 h 1178350"/>
              <a:gd name="connsiteX2" fmla="*/ 197963 w 329938"/>
              <a:gd name="connsiteY2" fmla="*/ 377072 h 1178350"/>
              <a:gd name="connsiteX3" fmla="*/ 65988 w 329938"/>
              <a:gd name="connsiteY3" fmla="*/ 113121 h 1178350"/>
              <a:gd name="connsiteX4" fmla="*/ 0 w 329938"/>
              <a:gd name="connsiteY4" fmla="*/ 0 h 117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938" h="1178350">
                <a:moveTo>
                  <a:pt x="329938" y="1178350"/>
                </a:moveTo>
                <a:cubicBezTo>
                  <a:pt x="322082" y="1042447"/>
                  <a:pt x="314227" y="906544"/>
                  <a:pt x="292231" y="772998"/>
                </a:cubicBezTo>
                <a:cubicBezTo>
                  <a:pt x="270235" y="639452"/>
                  <a:pt x="235670" y="487051"/>
                  <a:pt x="197963" y="377072"/>
                </a:cubicBezTo>
                <a:cubicBezTo>
                  <a:pt x="160256" y="267093"/>
                  <a:pt x="98982" y="175966"/>
                  <a:pt x="65988" y="113121"/>
                </a:cubicBezTo>
                <a:cubicBezTo>
                  <a:pt x="32994" y="50276"/>
                  <a:pt x="16497" y="25138"/>
                  <a:pt x="0" y="0"/>
                </a:cubicBezTo>
              </a:path>
            </a:pathLst>
          </a:cu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7292975" y="1676400"/>
            <a:ext cx="887413" cy="1292225"/>
          </a:xfrm>
          <a:custGeom>
            <a:avLst/>
            <a:gdLst>
              <a:gd name="connsiteX0" fmla="*/ 886120 w 886120"/>
              <a:gd name="connsiteY0" fmla="*/ 1291472 h 1291472"/>
              <a:gd name="connsiteX1" fmla="*/ 537328 w 886120"/>
              <a:gd name="connsiteY1" fmla="*/ 490194 h 1291472"/>
              <a:gd name="connsiteX2" fmla="*/ 0 w 886120"/>
              <a:gd name="connsiteY2" fmla="*/ 0 h 1291472"/>
              <a:gd name="connsiteX3" fmla="*/ 0 w 886120"/>
              <a:gd name="connsiteY3" fmla="*/ 0 h 1291472"/>
              <a:gd name="connsiteX4" fmla="*/ 0 w 886120"/>
              <a:gd name="connsiteY4" fmla="*/ 0 h 129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120" h="1291472">
                <a:moveTo>
                  <a:pt x="886120" y="1291472"/>
                </a:moveTo>
                <a:cubicBezTo>
                  <a:pt x="785567" y="998455"/>
                  <a:pt x="685015" y="705439"/>
                  <a:pt x="537328" y="490194"/>
                </a:cubicBezTo>
                <a:cubicBezTo>
                  <a:pt x="389641" y="274949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graphicFrame>
        <p:nvGraphicFramePr>
          <p:cNvPr id="40" name="Object 3"/>
          <p:cNvGraphicFramePr>
            <a:graphicFrameLocks noChangeAspect="1"/>
          </p:cNvGraphicFramePr>
          <p:nvPr/>
        </p:nvGraphicFramePr>
        <p:xfrm>
          <a:off x="6629400" y="2819400"/>
          <a:ext cx="514350" cy="266700"/>
        </p:xfrm>
        <a:graphic>
          <a:graphicData uri="http://schemas.openxmlformats.org/presentationml/2006/ole">
            <p:oleObj spid="_x0000_s6147" name="Equation" r:id="rId7" imgW="342720" imgH="177480" progId="Equation.3">
              <p:embed/>
            </p:oleObj>
          </a:graphicData>
        </a:graphic>
      </p:graphicFrame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058150" y="3082925"/>
            <a:ext cx="323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>
                <a:latin typeface="Arial" pitchFamily="34" charset="0"/>
              </a:rPr>
              <a:t>Q</a:t>
            </a:r>
            <a:endParaRPr lang="en-US" sz="1400"/>
          </a:p>
        </p:txBody>
      </p:sp>
      <p:graphicFrame>
        <p:nvGraphicFramePr>
          <p:cNvPr id="43" name="Object 5"/>
          <p:cNvGraphicFramePr>
            <a:graphicFrameLocks noChangeAspect="1"/>
          </p:cNvGraphicFramePr>
          <p:nvPr/>
        </p:nvGraphicFramePr>
        <p:xfrm>
          <a:off x="6629400" y="1781175"/>
          <a:ext cx="476250" cy="266700"/>
        </p:xfrm>
        <a:graphic>
          <a:graphicData uri="http://schemas.openxmlformats.org/presentationml/2006/ole">
            <p:oleObj spid="_x0000_s6148" name="Equation" r:id="rId8" imgW="317160" imgH="177480" progId="Equation.3">
              <p:embed/>
            </p:oleObj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57200" y="1600200"/>
            <a:ext cx="4343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Spacetime</a:t>
            </a:r>
            <a:r>
              <a:rPr lang="en-US" dirty="0">
                <a:latin typeface="+mn-lt"/>
                <a:cs typeface="+mn-cs"/>
              </a:rPr>
              <a:t> curvature causes them to move towards each other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7200" y="2220913"/>
            <a:ext cx="4343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At             one has</a:t>
            </a:r>
          </a:p>
        </p:txBody>
      </p:sp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3763" y="2286000"/>
            <a:ext cx="6048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4600" y="2281238"/>
            <a:ext cx="330517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52400"/>
            <a:ext cx="1404938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Freeform 46"/>
          <p:cNvSpPr>
            <a:spLocks noChangeArrowheads="1"/>
          </p:cNvSpPr>
          <p:nvPr/>
        </p:nvSpPr>
        <p:spPr bwMode="auto">
          <a:xfrm>
            <a:off x="3065463" y="2241550"/>
            <a:ext cx="820737" cy="85725"/>
          </a:xfrm>
          <a:custGeom>
            <a:avLst/>
            <a:gdLst>
              <a:gd name="T0" fmla="*/ 820592 w 820882"/>
              <a:gd name="T1" fmla="*/ 3395 h 86592"/>
              <a:gd name="T2" fmla="*/ 363554 w 820882"/>
              <a:gd name="T3" fmla="*/ 13579 h 86592"/>
              <a:gd name="T4" fmla="*/ 0 w 820882"/>
              <a:gd name="T5" fmla="*/ 84867 h 86592"/>
              <a:gd name="T6" fmla="*/ 0 w 820882"/>
              <a:gd name="T7" fmla="*/ 84867 h 86592"/>
              <a:gd name="T8" fmla="*/ 0 60000 65536"/>
              <a:gd name="T9" fmla="*/ 0 60000 65536"/>
              <a:gd name="T10" fmla="*/ 0 60000 65536"/>
              <a:gd name="T11" fmla="*/ 0 60000 65536"/>
              <a:gd name="T12" fmla="*/ 0 w 820882"/>
              <a:gd name="T13" fmla="*/ 0 h 86592"/>
              <a:gd name="T14" fmla="*/ 820882 w 820882"/>
              <a:gd name="T15" fmla="*/ 86592 h 865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0882" h="86592">
                <a:moveTo>
                  <a:pt x="820882" y="3464"/>
                </a:moveTo>
                <a:cubicBezTo>
                  <a:pt x="660689" y="1732"/>
                  <a:pt x="500496" y="0"/>
                  <a:pt x="363682" y="13855"/>
                </a:cubicBezTo>
                <a:cubicBezTo>
                  <a:pt x="226868" y="27710"/>
                  <a:pt x="0" y="86592"/>
                  <a:pt x="0" y="86592"/>
                </a:cubicBezTo>
              </a:path>
            </a:pathLst>
          </a:cu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810000" y="2057400"/>
            <a:ext cx="1600200" cy="369888"/>
          </a:xfrm>
          <a:prstGeom prst="rect">
            <a:avLst/>
          </a:prstGeom>
          <a:solidFill>
            <a:srgbClr val="FEFCAC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Initially at rest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57200" y="3200400"/>
            <a:ext cx="4343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Second-order derivative                      does not vanish because of curvature</a:t>
            </a:r>
          </a:p>
        </p:txBody>
      </p:sp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0" y="3217863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457200" y="3973513"/>
            <a:ext cx="4343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One has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800600" y="3973513"/>
            <a:ext cx="1981200" cy="3683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Follows from</a:t>
            </a:r>
          </a:p>
        </p:txBody>
      </p:sp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71600" y="3962400"/>
            <a:ext cx="291465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91263" y="3962400"/>
            <a:ext cx="2624137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Left Brace 54"/>
          <p:cNvSpPr>
            <a:spLocks/>
          </p:cNvSpPr>
          <p:nvPr/>
        </p:nvSpPr>
        <p:spPr bwMode="auto">
          <a:xfrm rot="-5400000">
            <a:off x="1752600" y="4149725"/>
            <a:ext cx="152400" cy="6096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362200" y="4419600"/>
            <a:ext cx="3581400" cy="369888"/>
          </a:xfrm>
          <a:prstGeom prst="rect">
            <a:avLst/>
          </a:prstGeom>
          <a:solidFill>
            <a:srgbClr val="FEFCAC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Describes relative acceleration</a:t>
            </a:r>
          </a:p>
        </p:txBody>
      </p:sp>
      <p:pic>
        <p:nvPicPr>
          <p:cNvPr id="57356" name="Picture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3400" y="4816475"/>
            <a:ext cx="6096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8" name="Picture 1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85888" y="5334000"/>
            <a:ext cx="1524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ight Arrow 60"/>
          <p:cNvSpPr>
            <a:spLocks noChangeArrowheads="1"/>
          </p:cNvSpPr>
          <p:nvPr/>
        </p:nvSpPr>
        <p:spPr bwMode="auto">
          <a:xfrm>
            <a:off x="533400" y="5465763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57200" y="5965825"/>
            <a:ext cx="434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Newton</a:t>
            </a:r>
          </a:p>
        </p:txBody>
      </p:sp>
      <p:pic>
        <p:nvPicPr>
          <p:cNvPr id="57359" name="Picture 1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74775" y="5846763"/>
            <a:ext cx="14446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ight Brace 63"/>
          <p:cNvSpPr>
            <a:spLocks/>
          </p:cNvSpPr>
          <p:nvPr/>
        </p:nvSpPr>
        <p:spPr bwMode="auto">
          <a:xfrm>
            <a:off x="2930525" y="5389563"/>
            <a:ext cx="228600" cy="9144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57360" name="Picture 1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76600" y="5541963"/>
            <a:ext cx="2200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1" name="Picture 1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86000" y="6400800"/>
            <a:ext cx="40386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ight Arrow 66"/>
          <p:cNvSpPr>
            <a:spLocks noChangeArrowheads="1"/>
          </p:cNvSpPr>
          <p:nvPr/>
        </p:nvSpPr>
        <p:spPr bwMode="auto">
          <a:xfrm>
            <a:off x="6553200" y="644207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57362" name="Picture 1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15200" y="6400800"/>
            <a:ext cx="1762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Einstein equations</a:t>
            </a:r>
            <a:endParaRPr lang="en-US" altLang="ja-JP" sz="280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 animBg="1"/>
      <p:bldP spid="19" grpId="1" animBg="1"/>
      <p:bldP spid="22" grpId="0" animBg="1"/>
      <p:bldP spid="22" grpId="1" animBg="1"/>
      <p:bldP spid="26" grpId="0" animBg="1"/>
      <p:bldP spid="29" grpId="0"/>
      <p:bldP spid="41" grpId="0"/>
      <p:bldP spid="44" grpId="0"/>
      <p:bldP spid="45" grpId="0"/>
      <p:bldP spid="47" grpId="0" animBg="1"/>
      <p:bldP spid="46" grpId="0" animBg="1"/>
      <p:bldP spid="48" grpId="0"/>
      <p:bldP spid="49" grpId="0"/>
      <p:bldP spid="53" grpId="0" animBg="1"/>
      <p:bldP spid="55" grpId="0" animBg="1"/>
      <p:bldP spid="57" grpId="0" animBg="1"/>
      <p:bldP spid="61" grpId="0" animBg="1"/>
      <p:bldP spid="62" grpId="0"/>
      <p:bldP spid="64" grpId="0" animBg="1"/>
      <p:bldP spid="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5900" y="4597400"/>
            <a:ext cx="1765300" cy="457200"/>
          </a:xfrm>
        </p:spPr>
        <p:txBody>
          <a:bodyPr/>
          <a:lstStyle/>
          <a:p>
            <a:pPr marL="0" indent="0"/>
            <a:r>
              <a:rPr lang="nl-NL" sz="2000" kern="1200" dirty="0" smtClean="0">
                <a:latin typeface="Comic Sans MS" pitchFamily="66" charset="0"/>
                <a:cs typeface="Arial" pitchFamily="34" charset="0"/>
              </a:rPr>
              <a:t>Continuous</a:t>
            </a:r>
            <a:r>
              <a:rPr lang="nl-NL" sz="1800" b="1" dirty="0" smtClean="0"/>
              <a:t>:</a:t>
            </a:r>
            <a:endParaRPr lang="nl-NL" sz="180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5900" y="2967038"/>
            <a:ext cx="8264525" cy="1558925"/>
            <a:chOff x="136" y="605"/>
            <a:chExt cx="5206" cy="982"/>
          </a:xfrm>
        </p:grpSpPr>
        <p:graphicFrame>
          <p:nvGraphicFramePr>
            <p:cNvPr id="1028" name="Object 5"/>
            <p:cNvGraphicFramePr>
              <a:graphicFrameLocks noChangeAspect="1"/>
            </p:cNvGraphicFramePr>
            <p:nvPr/>
          </p:nvGraphicFramePr>
          <p:xfrm>
            <a:off x="3685" y="818"/>
            <a:ext cx="1657" cy="769"/>
          </p:xfrm>
          <a:graphic>
            <a:graphicData uri="http://schemas.openxmlformats.org/presentationml/2006/ole">
              <p:oleObj spid="_x0000_s112644" name="Equation" r:id="rId4" imgW="1396800" imgH="647640" progId="Equation.3">
                <p:embed/>
              </p:oleObj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705" y="605"/>
              <a:ext cx="1534" cy="851"/>
              <a:chOff x="1705" y="597"/>
              <a:chExt cx="1534" cy="851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705" y="597"/>
                <a:ext cx="1534" cy="851"/>
                <a:chOff x="1705" y="589"/>
                <a:chExt cx="1534" cy="851"/>
              </a:xfrm>
            </p:grpSpPr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1705" y="1032"/>
                  <a:ext cx="391" cy="408"/>
                  <a:chOff x="345" y="952"/>
                  <a:chExt cx="391" cy="408"/>
                </a:xfrm>
              </p:grpSpPr>
              <p:sp>
                <p:nvSpPr>
                  <p:cNvPr id="1083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465" y="952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4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441" y="1088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5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537" y="1184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1280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7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497" y="1296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8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689" y="1136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9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585" y="1040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0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345" y="1216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17"/>
                <p:cNvGrpSpPr>
                  <a:grpSpLocks/>
                </p:cNvGrpSpPr>
                <p:nvPr/>
              </p:nvGrpSpPr>
              <p:grpSpPr bwMode="auto">
                <a:xfrm>
                  <a:off x="1806" y="674"/>
                  <a:ext cx="1202" cy="654"/>
                  <a:chOff x="446" y="594"/>
                  <a:chExt cx="1202" cy="654"/>
                </a:xfrm>
              </p:grpSpPr>
              <p:sp>
                <p:nvSpPr>
                  <p:cNvPr id="107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632" y="952"/>
                    <a:ext cx="1016" cy="2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0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928"/>
                    <a:ext cx="47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1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6" y="594"/>
                    <a:ext cx="303" cy="2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nl-NL" b="1" i="1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m</a:t>
                    </a:r>
                    <a:r>
                      <a:rPr lang="nl-NL" b="1" i="1" baseline="-25000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i</a:t>
                    </a:r>
                    <a:endParaRPr lang="nl-NL" b="1" i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82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14" y="794"/>
                    <a:ext cx="227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nl-NL" i="1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r</a:t>
                    </a:r>
                    <a:r>
                      <a:rPr lang="nl-NL" i="1" baseline="-25000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i</a:t>
                    </a:r>
                    <a:endParaRPr lang="nl-NL" i="1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07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74" y="589"/>
                  <a:ext cx="738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nl-NL" b="1" i="1">
                      <a:solidFill>
                        <a:schemeClr val="accent2"/>
                      </a:solidFill>
                      <a:latin typeface="Comic Sans MS" pitchFamily="66" charset="0"/>
                    </a:rPr>
                    <a:t>[</a:t>
                  </a:r>
                  <a:r>
                    <a:rPr lang="nl-NL" b="1" i="1">
                      <a:solidFill>
                        <a:schemeClr val="accent2"/>
                      </a:solidFill>
                      <a:latin typeface="Comic Sans MS" pitchFamily="66" charset="0"/>
                      <a:sym typeface="Symbol" pitchFamily="18" charset="2"/>
                    </a:rPr>
                    <a:t>m]=kg</a:t>
                  </a:r>
                  <a:endParaRPr lang="nl-NL" i="1">
                    <a:latin typeface="Comic Sans MS" pitchFamily="66" charset="0"/>
                  </a:endParaRPr>
                </a:p>
              </p:txBody>
            </p:sp>
            <p:grpSp>
              <p:nvGrpSpPr>
                <p:cNvPr id="7" name="Group 23"/>
                <p:cNvGrpSpPr>
                  <a:grpSpLocks/>
                </p:cNvGrpSpPr>
                <p:nvPr/>
              </p:nvGrpSpPr>
              <p:grpSpPr bwMode="auto">
                <a:xfrm>
                  <a:off x="2976" y="1002"/>
                  <a:ext cx="263" cy="350"/>
                  <a:chOff x="2976" y="1002"/>
                  <a:chExt cx="263" cy="350"/>
                </a:xfrm>
              </p:grpSpPr>
              <p:sp>
                <p:nvSpPr>
                  <p:cNvPr id="1077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1296"/>
                    <a:ext cx="56" cy="56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8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06" y="1002"/>
                    <a:ext cx="233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nl-NL" i="1">
                        <a:latin typeface="Times New Roman" pitchFamily="18" charset="0"/>
                      </a:rPr>
                      <a:t>P</a:t>
                    </a:r>
                  </a:p>
                </p:txBody>
              </p:sp>
            </p:grpSp>
          </p:grpSp>
          <p:sp>
            <p:nvSpPr>
              <p:cNvPr id="1072" name="Line 26"/>
              <p:cNvSpPr>
                <a:spLocks noChangeShapeType="1"/>
              </p:cNvSpPr>
              <p:nvPr/>
            </p:nvSpPr>
            <p:spPr bwMode="auto">
              <a:xfrm flipV="1">
                <a:off x="2440" y="960"/>
                <a:ext cx="128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070" name="Rectangle 27"/>
            <p:cNvSpPr>
              <a:spLocks noChangeArrowheads="1"/>
            </p:cNvSpPr>
            <p:nvPr/>
          </p:nvSpPr>
          <p:spPr bwMode="auto">
            <a:xfrm>
              <a:off x="136" y="656"/>
              <a:ext cx="102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nl-NL" b="1" dirty="0" smtClean="0">
                  <a:latin typeface="Comic Sans MS" pitchFamily="66" charset="0"/>
                </a:rPr>
                <a:t>Discrete:</a:t>
              </a:r>
              <a:endParaRPr lang="nl-NL" dirty="0">
                <a:latin typeface="Comic Sans MS" pitchFamily="66" charset="0"/>
              </a:endParaRP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88900" y="5448300"/>
            <a:ext cx="8331200" cy="1257300"/>
            <a:chOff x="56" y="3504"/>
            <a:chExt cx="5248" cy="792"/>
          </a:xfrm>
        </p:grpSpPr>
        <p:graphicFrame>
          <p:nvGraphicFramePr>
            <p:cNvPr id="1027" name="Object 43"/>
            <p:cNvGraphicFramePr>
              <a:graphicFrameLocks noChangeAspect="1"/>
            </p:cNvGraphicFramePr>
            <p:nvPr/>
          </p:nvGraphicFramePr>
          <p:xfrm>
            <a:off x="3456" y="3538"/>
            <a:ext cx="1848" cy="674"/>
          </p:xfrm>
          <a:graphic>
            <a:graphicData uri="http://schemas.openxmlformats.org/presentationml/2006/ole">
              <p:oleObj spid="_x0000_s112643" name="Equation" r:id="rId5" imgW="1638000" imgH="596880" progId="Equation.3">
                <p:embed/>
              </p:oleObj>
            </a:graphicData>
          </a:graphic>
        </p:graphicFrame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56" y="3504"/>
              <a:ext cx="2388" cy="792"/>
              <a:chOff x="56" y="3504"/>
              <a:chExt cx="2388" cy="792"/>
            </a:xfrm>
          </p:grpSpPr>
          <p:sp>
            <p:nvSpPr>
              <p:cNvPr id="1059" name="AutoShape 45"/>
              <p:cNvSpPr>
                <a:spLocks noChangeArrowheads="1"/>
              </p:cNvSpPr>
              <p:nvPr/>
            </p:nvSpPr>
            <p:spPr bwMode="auto">
              <a:xfrm>
                <a:off x="56" y="3504"/>
                <a:ext cx="765" cy="765"/>
              </a:xfrm>
              <a:prstGeom prst="cube">
                <a:avLst>
                  <a:gd name="adj" fmla="val 25000"/>
                </a:avLst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60" name="Line 46"/>
              <p:cNvSpPr>
                <a:spLocks noChangeShapeType="1"/>
              </p:cNvSpPr>
              <p:nvPr/>
            </p:nvSpPr>
            <p:spPr bwMode="auto">
              <a:xfrm>
                <a:off x="736" y="3896"/>
                <a:ext cx="1016" cy="2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61" name="Text Box 47"/>
              <p:cNvSpPr txBox="1">
                <a:spLocks noChangeArrowheads="1"/>
              </p:cNvSpPr>
              <p:nvPr/>
            </p:nvSpPr>
            <p:spPr bwMode="auto">
              <a:xfrm>
                <a:off x="1118" y="3738"/>
                <a:ext cx="19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l-NL" i="1">
                    <a:solidFill>
                      <a:srgbClr val="FF0000"/>
                    </a:solidFill>
                    <a:latin typeface="Times New Roman" pitchFamily="18" charset="0"/>
                  </a:rPr>
                  <a:t>r</a:t>
                </a:r>
                <a:endParaRPr lang="nl-NL" i="1">
                  <a:latin typeface="Times New Roman" pitchFamily="18" charset="0"/>
                </a:endParaRPr>
              </a:p>
            </p:txBody>
          </p:sp>
          <p:sp>
            <p:nvSpPr>
              <p:cNvPr id="1062" name="Line 48"/>
              <p:cNvSpPr>
                <a:spLocks noChangeShapeType="1"/>
              </p:cNvSpPr>
              <p:nvPr/>
            </p:nvSpPr>
            <p:spPr bwMode="auto">
              <a:xfrm flipV="1">
                <a:off x="688" y="3840"/>
                <a:ext cx="96" cy="88"/>
              </a:xfrm>
              <a:prstGeom prst="line">
                <a:avLst/>
              </a:prstGeom>
              <a:noFill/>
              <a:ln w="1016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63" name="Text Box 49"/>
              <p:cNvSpPr txBox="1">
                <a:spLocks noChangeArrowheads="1"/>
              </p:cNvSpPr>
              <p:nvPr/>
            </p:nvSpPr>
            <p:spPr bwMode="auto">
              <a:xfrm>
                <a:off x="694" y="4008"/>
                <a:ext cx="45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l-NL" b="1" i="1">
                    <a:solidFill>
                      <a:srgbClr val="FF0000"/>
                    </a:solidFill>
                    <a:latin typeface="Symbol" pitchFamily="18" charset="2"/>
                  </a:rPr>
                  <a:t>r</a:t>
                </a:r>
                <a:r>
                  <a:rPr lang="nl-NL" b="1" i="1">
                    <a:solidFill>
                      <a:srgbClr val="FF0000"/>
                    </a:solidFill>
                    <a:latin typeface="Times New Roman" pitchFamily="18" charset="0"/>
                  </a:rPr>
                  <a:t> dv</a:t>
                </a:r>
                <a:endParaRPr lang="nl-NL" i="1">
                  <a:latin typeface="Times New Roman" pitchFamily="18" charset="0"/>
                </a:endParaRPr>
              </a:p>
            </p:txBody>
          </p:sp>
          <p:sp>
            <p:nvSpPr>
              <p:cNvPr id="1064" name="Text Box 50"/>
              <p:cNvSpPr txBox="1">
                <a:spLocks noChangeArrowheads="1"/>
              </p:cNvSpPr>
              <p:nvPr/>
            </p:nvSpPr>
            <p:spPr bwMode="auto">
              <a:xfrm>
                <a:off x="1422" y="3605"/>
                <a:ext cx="102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l-NL" b="1" i="1">
                    <a:solidFill>
                      <a:schemeClr val="accent2"/>
                    </a:solidFill>
                    <a:latin typeface="Comic Sans MS" pitchFamily="66" charset="0"/>
                  </a:rPr>
                  <a:t>[</a:t>
                </a:r>
                <a:r>
                  <a:rPr lang="nl-NL" b="1" i="1">
                    <a:solidFill>
                      <a:schemeClr val="accent2"/>
                    </a:solidFill>
                    <a:latin typeface="Comic Sans MS" pitchFamily="66" charset="0"/>
                    <a:sym typeface="Symbol" pitchFamily="18" charset="2"/>
                  </a:rPr>
                  <a:t>]=kg/m</a:t>
                </a:r>
                <a:r>
                  <a:rPr lang="nl-NL" b="1" i="1" baseline="30000">
                    <a:solidFill>
                      <a:schemeClr val="accent2"/>
                    </a:solidFill>
                    <a:latin typeface="Comic Sans MS" pitchFamily="66" charset="0"/>
                    <a:sym typeface="Symbol" pitchFamily="18" charset="2"/>
                  </a:rPr>
                  <a:t>3</a:t>
                </a:r>
                <a:endParaRPr lang="nl-NL" i="1">
                  <a:latin typeface="Comic Sans MS" pitchFamily="66" charset="0"/>
                </a:endParaRPr>
              </a:p>
            </p:txBody>
          </p:sp>
          <p:sp>
            <p:nvSpPr>
              <p:cNvPr id="1065" name="Line 51"/>
              <p:cNvSpPr>
                <a:spLocks noChangeShapeType="1"/>
              </p:cNvSpPr>
              <p:nvPr/>
            </p:nvSpPr>
            <p:spPr bwMode="auto">
              <a:xfrm flipV="1">
                <a:off x="1160" y="3824"/>
                <a:ext cx="128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0" name="Group 52"/>
              <p:cNvGrpSpPr>
                <a:grpSpLocks/>
              </p:cNvGrpSpPr>
              <p:nvPr/>
            </p:nvGrpSpPr>
            <p:grpSpPr bwMode="auto">
              <a:xfrm>
                <a:off x="1760" y="3890"/>
                <a:ext cx="295" cy="342"/>
                <a:chOff x="2512" y="1970"/>
                <a:chExt cx="295" cy="342"/>
              </a:xfrm>
            </p:grpSpPr>
            <p:sp>
              <p:nvSpPr>
                <p:cNvPr id="1067" name="Oval 53"/>
                <p:cNvSpPr>
                  <a:spLocks noChangeArrowheads="1"/>
                </p:cNvSpPr>
                <p:nvPr/>
              </p:nvSpPr>
              <p:spPr bwMode="auto">
                <a:xfrm>
                  <a:off x="2512" y="2256"/>
                  <a:ext cx="56" cy="5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8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574" y="1970"/>
                  <a:ext cx="23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nl-NL" i="1">
                      <a:latin typeface="Times New Roman" pitchFamily="18" charset="0"/>
                    </a:rPr>
                    <a:t>P</a:t>
                  </a:r>
                </a:p>
              </p:txBody>
            </p:sp>
          </p:grpSp>
        </p:grpSp>
      </p:grpSp>
      <p:grpSp>
        <p:nvGrpSpPr>
          <p:cNvPr id="11" name="Group 108"/>
          <p:cNvGrpSpPr>
            <a:grpSpLocks/>
          </p:cNvGrpSpPr>
          <p:nvPr/>
        </p:nvGrpSpPr>
        <p:grpSpPr bwMode="auto">
          <a:xfrm>
            <a:off x="215900" y="1303338"/>
            <a:ext cx="8874125" cy="1558925"/>
            <a:chOff x="215900" y="1303338"/>
            <a:chExt cx="8874125" cy="1558925"/>
          </a:xfrm>
        </p:grpSpPr>
        <p:grpSp>
          <p:nvGrpSpPr>
            <p:cNvPr id="12" name="Group 4"/>
            <p:cNvGrpSpPr>
              <a:grpSpLocks/>
            </p:cNvGrpSpPr>
            <p:nvPr/>
          </p:nvGrpSpPr>
          <p:grpSpPr bwMode="auto">
            <a:xfrm>
              <a:off x="215900" y="1303338"/>
              <a:ext cx="8874125" cy="1558925"/>
              <a:chOff x="136" y="605"/>
              <a:chExt cx="5590" cy="982"/>
            </a:xfrm>
          </p:grpSpPr>
          <p:graphicFrame>
            <p:nvGraphicFramePr>
              <p:cNvPr id="1026" name="Object 80"/>
              <p:cNvGraphicFramePr>
                <a:graphicFrameLocks noChangeAspect="1"/>
              </p:cNvGraphicFramePr>
              <p:nvPr/>
            </p:nvGraphicFramePr>
            <p:xfrm>
              <a:off x="3301" y="818"/>
              <a:ext cx="2425" cy="769"/>
            </p:xfrm>
            <a:graphic>
              <a:graphicData uri="http://schemas.openxmlformats.org/presentationml/2006/ole">
                <p:oleObj spid="_x0000_s112642" name="Equation" r:id="rId6" imgW="2044440" imgH="647640" progId="Equation.3">
                  <p:embed/>
                </p:oleObj>
              </a:graphicData>
            </a:graphic>
          </p:graphicFrame>
          <p:grpSp>
            <p:nvGrpSpPr>
              <p:cNvPr id="13" name="Group 6"/>
              <p:cNvGrpSpPr>
                <a:grpSpLocks/>
              </p:cNvGrpSpPr>
              <p:nvPr/>
            </p:nvGrpSpPr>
            <p:grpSpPr bwMode="auto">
              <a:xfrm>
                <a:off x="1705" y="605"/>
                <a:ext cx="1534" cy="851"/>
                <a:chOff x="1705" y="597"/>
                <a:chExt cx="1534" cy="851"/>
              </a:xfrm>
            </p:grpSpPr>
            <p:grpSp>
              <p:nvGrpSpPr>
                <p:cNvPr id="14" name="Group 7"/>
                <p:cNvGrpSpPr>
                  <a:grpSpLocks/>
                </p:cNvGrpSpPr>
                <p:nvPr/>
              </p:nvGrpSpPr>
              <p:grpSpPr bwMode="auto">
                <a:xfrm>
                  <a:off x="1705" y="597"/>
                  <a:ext cx="1534" cy="851"/>
                  <a:chOff x="1705" y="589"/>
                  <a:chExt cx="1534" cy="851"/>
                </a:xfrm>
              </p:grpSpPr>
              <p:grpSp>
                <p:nvGrpSpPr>
                  <p:cNvPr id="15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705" y="1032"/>
                    <a:ext cx="391" cy="408"/>
                    <a:chOff x="345" y="952"/>
                    <a:chExt cx="391" cy="408"/>
                  </a:xfrm>
                </p:grpSpPr>
                <p:sp>
                  <p:nvSpPr>
                    <p:cNvPr id="1050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" y="952"/>
                      <a:ext cx="47" cy="6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1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" y="1088"/>
                      <a:ext cx="47" cy="6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2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7" y="1184"/>
                      <a:ext cx="47" cy="6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3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3" y="1280"/>
                      <a:ext cx="47" cy="6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4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7" y="1296"/>
                      <a:ext cx="47" cy="6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5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9" y="1136"/>
                      <a:ext cx="47" cy="6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6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5" y="1040"/>
                      <a:ext cx="47" cy="6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7" name="Oval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" y="1216"/>
                      <a:ext cx="47" cy="6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1806" y="674"/>
                    <a:ext cx="1202" cy="654"/>
                    <a:chOff x="446" y="594"/>
                    <a:chExt cx="1202" cy="654"/>
                  </a:xfrm>
                </p:grpSpPr>
                <p:sp>
                  <p:nvSpPr>
                    <p:cNvPr id="1046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32" y="952"/>
                      <a:ext cx="1016" cy="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7" name="Oval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928"/>
                      <a:ext cx="47" cy="64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8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6" y="594"/>
                      <a:ext cx="303" cy="29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nl-NL" b="1" i="1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m</a:t>
                      </a:r>
                      <a:r>
                        <a:rPr lang="nl-NL" b="1" i="1" baseline="-2500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i</a:t>
                      </a:r>
                      <a:endParaRPr lang="nl-NL" b="1" i="1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49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14" y="794"/>
                      <a:ext cx="227" cy="2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nl-NL" i="1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r</a:t>
                      </a:r>
                      <a:r>
                        <a:rPr lang="nl-NL" i="1" baseline="-2500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i</a:t>
                      </a:r>
                      <a:endParaRPr lang="nl-NL" i="1">
                        <a:latin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042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74" y="589"/>
                    <a:ext cx="738" cy="2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nl-NL" b="1" i="1">
                        <a:solidFill>
                          <a:schemeClr val="accent2"/>
                        </a:solidFill>
                        <a:latin typeface="Comic Sans MS" pitchFamily="66" charset="0"/>
                      </a:rPr>
                      <a:t>[</a:t>
                    </a:r>
                    <a:r>
                      <a:rPr lang="nl-NL" b="1" i="1">
                        <a:solidFill>
                          <a:schemeClr val="accent2"/>
                        </a:solidFill>
                        <a:latin typeface="Comic Sans MS" pitchFamily="66" charset="0"/>
                        <a:sym typeface="Symbol" pitchFamily="18" charset="2"/>
                      </a:rPr>
                      <a:t>m]=kg</a:t>
                    </a:r>
                    <a:endParaRPr lang="nl-NL" i="1">
                      <a:latin typeface="Comic Sans MS" pitchFamily="66" charset="0"/>
                    </a:endParaRPr>
                  </a:p>
                </p:txBody>
              </p:sp>
              <p:grpSp>
                <p:nvGrpSpPr>
                  <p:cNvPr id="1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2976" y="1002"/>
                    <a:ext cx="263" cy="350"/>
                    <a:chOff x="2976" y="1002"/>
                    <a:chExt cx="263" cy="350"/>
                  </a:xfrm>
                </p:grpSpPr>
                <p:sp>
                  <p:nvSpPr>
                    <p:cNvPr id="1044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6" y="1296"/>
                      <a:ext cx="56" cy="56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5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06" y="1002"/>
                      <a:ext cx="233" cy="2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nl-NL" i="1">
                          <a:latin typeface="Times New Roman" pitchFamily="18" charset="0"/>
                        </a:rPr>
                        <a:t>P</a:t>
                      </a:r>
                    </a:p>
                  </p:txBody>
                </p:sp>
              </p:grpSp>
            </p:grpSp>
            <p:sp>
              <p:nvSpPr>
                <p:cNvPr id="1039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440" y="960"/>
                  <a:ext cx="128" cy="0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37" name="Rectangle 27"/>
              <p:cNvSpPr>
                <a:spLocks noChangeArrowheads="1"/>
              </p:cNvSpPr>
              <p:nvPr/>
            </p:nvSpPr>
            <p:spPr bwMode="auto">
              <a:xfrm>
                <a:off x="136" y="656"/>
                <a:ext cx="1480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nl-NL" b="1" dirty="0" smtClean="0">
                    <a:latin typeface="Comic Sans MS" pitchFamily="66" charset="0"/>
                  </a:rPr>
                  <a:t>Newton’s Law:</a:t>
                </a:r>
                <a:endParaRPr lang="nl-NL" dirty="0">
                  <a:latin typeface="Comic Sans MS" pitchFamily="66" charset="0"/>
                </a:endParaRPr>
              </a:p>
            </p:txBody>
          </p:sp>
        </p:grpSp>
        <p:sp>
          <p:nvSpPr>
            <p:cNvPr id="1035" name="Text Box 20"/>
            <p:cNvSpPr txBox="1">
              <a:spLocks noChangeArrowheads="1"/>
            </p:cNvSpPr>
            <p:nvPr/>
          </p:nvSpPr>
          <p:spPr bwMode="auto">
            <a:xfrm>
              <a:off x="4225926" y="2289176"/>
              <a:ext cx="4235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b="1" i="1">
                  <a:solidFill>
                    <a:srgbClr val="FF0000"/>
                  </a:solidFill>
                  <a:latin typeface="Times New Roman" pitchFamily="18" charset="0"/>
                </a:rPr>
                <a:t>m</a:t>
              </a:r>
              <a:endParaRPr lang="nl-NL" b="1" i="1">
                <a:latin typeface="Times New Roman" pitchFamily="18" charset="0"/>
              </a:endParaRPr>
            </a:p>
          </p:txBody>
        </p:sp>
      </p:grpSp>
      <p:cxnSp>
        <p:nvCxnSpPr>
          <p:cNvPr id="67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Newtonian gravity</a:t>
            </a:r>
            <a:endParaRPr lang="en-US" sz="280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57200" y="1236663"/>
            <a:ext cx="4343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Perhaps we expect</a:t>
            </a:r>
          </a:p>
        </p:txBody>
      </p:sp>
      <p:sp>
        <p:nvSpPr>
          <p:cNvPr id="67" name="Right Arrow 66"/>
          <p:cNvSpPr>
            <a:spLocks noChangeArrowheads="1"/>
          </p:cNvSpPr>
          <p:nvPr/>
        </p:nvSpPr>
        <p:spPr bwMode="auto">
          <a:xfrm>
            <a:off x="1524000" y="393382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573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1675" y="1219200"/>
            <a:ext cx="1762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457200" y="1535113"/>
            <a:ext cx="4876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However, not a tensor equation (valid in LLF)</a:t>
            </a: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752600"/>
            <a:ext cx="1066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1752600"/>
            <a:ext cx="914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209800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Straight Arrow Connector 58"/>
          <p:cNvCxnSpPr>
            <a:cxnSpLocks noChangeShapeType="1"/>
          </p:cNvCxnSpPr>
          <p:nvPr/>
        </p:nvCxnSpPr>
        <p:spPr bwMode="auto">
          <a:xfrm rot="5400000" flipH="1" flipV="1">
            <a:off x="6629401" y="2895600"/>
            <a:ext cx="457200" cy="3175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60" name="Straight Arrow Connector 59"/>
          <p:cNvCxnSpPr>
            <a:cxnSpLocks noChangeShapeType="1"/>
          </p:cNvCxnSpPr>
          <p:nvPr/>
        </p:nvCxnSpPr>
        <p:spPr bwMode="auto">
          <a:xfrm rot="5400000" flipH="1" flipV="1">
            <a:off x="7924007" y="2894806"/>
            <a:ext cx="457200" cy="1587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63" name="TextBox 62"/>
          <p:cNvSpPr txBox="1"/>
          <p:nvPr/>
        </p:nvSpPr>
        <p:spPr>
          <a:xfrm>
            <a:off x="6400800" y="3048000"/>
            <a:ext cx="9144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tensor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696200" y="3048000"/>
            <a:ext cx="9144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scalar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57200" y="2346325"/>
            <a:ext cx="4343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Perhaps one has</a:t>
            </a:r>
          </a:p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Einstein 1912 – wrong</a:t>
            </a:r>
          </a:p>
        </p:txBody>
      </p:sp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2333625"/>
            <a:ext cx="24876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8" name="Straight Arrow Connector 67"/>
          <p:cNvCxnSpPr>
            <a:cxnSpLocks noChangeShapeType="1"/>
          </p:cNvCxnSpPr>
          <p:nvPr/>
        </p:nvCxnSpPr>
        <p:spPr bwMode="auto">
          <a:xfrm rot="5400000" flipH="1" flipV="1">
            <a:off x="4417219" y="2953544"/>
            <a:ext cx="457200" cy="1588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</p:spPr>
      </p:cxnSp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3095625"/>
            <a:ext cx="9525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3476625"/>
            <a:ext cx="38100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200" y="3933825"/>
            <a:ext cx="330041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Box 68"/>
          <p:cNvSpPr txBox="1"/>
          <p:nvPr/>
        </p:nvSpPr>
        <p:spPr>
          <a:xfrm>
            <a:off x="457200" y="4343400"/>
            <a:ext cx="5486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Set of 10 </a:t>
            </a:r>
            <a:r>
              <a:rPr lang="en-US" dirty="0" err="1">
                <a:latin typeface="+mn-lt"/>
                <a:cs typeface="+mn-cs"/>
              </a:rPr>
              <a:t>p.d.e</a:t>
            </a:r>
            <a:r>
              <a:rPr lang="en-US" dirty="0">
                <a:latin typeface="+mn-lt"/>
                <a:cs typeface="+mn-cs"/>
              </a:rPr>
              <a:t>. for 10 components of</a:t>
            </a:r>
          </a:p>
        </p:txBody>
      </p:sp>
      <p:pic>
        <p:nvPicPr>
          <p:cNvPr id="58380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19600" y="4400550"/>
            <a:ext cx="476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1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35125" y="4670425"/>
            <a:ext cx="72961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Box 69"/>
          <p:cNvSpPr txBox="1"/>
          <p:nvPr/>
        </p:nvSpPr>
        <p:spPr>
          <a:xfrm>
            <a:off x="457200" y="4637088"/>
            <a:ext cx="5486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Problem:</a:t>
            </a:r>
          </a:p>
        </p:txBody>
      </p:sp>
      <p:cxnSp>
        <p:nvCxnSpPr>
          <p:cNvPr id="71" name="Straight Connector 70"/>
          <p:cNvCxnSpPr>
            <a:cxnSpLocks noChangeShapeType="1"/>
          </p:cNvCxnSpPr>
          <p:nvPr/>
        </p:nvCxnSpPr>
        <p:spPr bwMode="auto">
          <a:xfrm flipV="1">
            <a:off x="6172200" y="1143000"/>
            <a:ext cx="685800" cy="5334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72" name="Straight Connector 71"/>
          <p:cNvCxnSpPr>
            <a:cxnSpLocks noChangeShapeType="1"/>
          </p:cNvCxnSpPr>
          <p:nvPr/>
        </p:nvCxnSpPr>
        <p:spPr bwMode="auto">
          <a:xfrm flipV="1">
            <a:off x="3581400" y="2286000"/>
            <a:ext cx="685800" cy="5334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</p:cxnSp>
      <p:pic>
        <p:nvPicPr>
          <p:cNvPr id="58382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0" y="5018088"/>
            <a:ext cx="36576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ight Arrow 72"/>
          <p:cNvSpPr>
            <a:spLocks noChangeArrowheads="1"/>
          </p:cNvSpPr>
          <p:nvPr/>
        </p:nvSpPr>
        <p:spPr bwMode="auto">
          <a:xfrm>
            <a:off x="1676400" y="50180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2438400" y="4972050"/>
            <a:ext cx="434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Free choice: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57200" y="5410200"/>
            <a:ext cx="2057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Einstein tensor</a:t>
            </a:r>
          </a:p>
        </p:txBody>
      </p:sp>
      <p:pic>
        <p:nvPicPr>
          <p:cNvPr id="58383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33600" y="5354638"/>
            <a:ext cx="2209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4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53200" y="5383213"/>
            <a:ext cx="10668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TextBox 77"/>
          <p:cNvSpPr txBox="1"/>
          <p:nvPr/>
        </p:nvSpPr>
        <p:spPr>
          <a:xfrm>
            <a:off x="4648200" y="5410200"/>
            <a:ext cx="2514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Bianchi identities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57200" y="5878513"/>
            <a:ext cx="3124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Energy – momentum tensor</a:t>
            </a:r>
          </a:p>
        </p:txBody>
      </p:sp>
      <p:pic>
        <p:nvPicPr>
          <p:cNvPr id="58385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4000" y="6248400"/>
            <a:ext cx="1011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Right Arrow 80"/>
          <p:cNvSpPr>
            <a:spLocks noChangeArrowheads="1"/>
          </p:cNvSpPr>
          <p:nvPr/>
        </p:nvSpPr>
        <p:spPr bwMode="auto">
          <a:xfrm>
            <a:off x="2971800" y="61722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58386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03650" y="6026150"/>
            <a:ext cx="1911350" cy="635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3" name="TextBox 82"/>
          <p:cNvSpPr txBox="1"/>
          <p:nvPr/>
        </p:nvSpPr>
        <p:spPr>
          <a:xfrm>
            <a:off x="5791200" y="5805488"/>
            <a:ext cx="2438400" cy="369887"/>
          </a:xfrm>
          <a:prstGeom prst="rect">
            <a:avLst/>
          </a:prstGeom>
          <a:solidFill>
            <a:srgbClr val="FEFCAC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Einstein equations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324600" y="6203950"/>
            <a:ext cx="2743200" cy="646113"/>
          </a:xfrm>
          <a:prstGeom prst="rect">
            <a:avLst/>
          </a:prstGeom>
          <a:solidFill>
            <a:srgbClr val="FEFCAC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Matter tells </a:t>
            </a:r>
            <a:r>
              <a:rPr lang="en-US" dirty="0" err="1">
                <a:latin typeface="+mn-lt"/>
                <a:cs typeface="+mn-cs"/>
              </a:rPr>
              <a:t>spacetime</a:t>
            </a:r>
            <a:r>
              <a:rPr lang="en-US" dirty="0">
                <a:latin typeface="+mn-lt"/>
                <a:cs typeface="+mn-cs"/>
              </a:rPr>
              <a:t> how to curve</a:t>
            </a:r>
          </a:p>
        </p:txBody>
      </p:sp>
      <p:cxnSp>
        <p:nvCxnSpPr>
          <p:cNvPr id="41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Einstein equations</a:t>
            </a:r>
            <a:endParaRPr lang="en-US" altLang="ja-JP" sz="280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7" grpId="0" animBg="1"/>
      <p:bldP spid="50" grpId="0"/>
      <p:bldP spid="63" grpId="0" animBg="1"/>
      <p:bldP spid="65" grpId="0" animBg="1"/>
      <p:bldP spid="66" grpId="0"/>
      <p:bldP spid="69" grpId="0"/>
      <p:bldP spid="70" grpId="0"/>
      <p:bldP spid="73" grpId="0" animBg="1"/>
      <p:bldP spid="74" grpId="0"/>
      <p:bldP spid="75" grpId="0"/>
      <p:bldP spid="78" grpId="0"/>
      <p:bldP spid="79" grpId="0"/>
      <p:bldP spid="81" grpId="0" animBg="1"/>
      <p:bldP spid="83" grpId="0" animBg="1"/>
      <p:bldP spid="8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57200" y="1236663"/>
            <a:ext cx="4343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GR becomes SRT in a LLF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7200" y="1535113"/>
            <a:ext cx="4876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Without gravitation one has </a:t>
            </a:r>
            <a:r>
              <a:rPr lang="en-US" dirty="0" err="1">
                <a:latin typeface="+mn-lt"/>
                <a:cs typeface="+mn-cs"/>
              </a:rPr>
              <a:t>Minkowski</a:t>
            </a:r>
            <a:r>
              <a:rPr lang="en-US" dirty="0">
                <a:latin typeface="+mn-lt"/>
                <a:cs typeface="+mn-cs"/>
              </a:rPr>
              <a:t> metric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7200" y="1839913"/>
            <a:ext cx="4876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For weak gravitational fields one has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3413" y="1843088"/>
            <a:ext cx="32527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1288" y="1600200"/>
            <a:ext cx="18891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457200" y="2144713"/>
            <a:ext cx="4876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Assume a stationary metric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195513"/>
            <a:ext cx="9906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457200" y="2449513"/>
            <a:ext cx="4876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Assume a slow moving particle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2490788"/>
            <a:ext cx="2547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ight Arrow 46"/>
          <p:cNvSpPr>
            <a:spLocks noChangeArrowheads="1"/>
          </p:cNvSpPr>
          <p:nvPr/>
        </p:nvSpPr>
        <p:spPr bwMode="auto">
          <a:xfrm>
            <a:off x="5867400" y="30480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2473325"/>
            <a:ext cx="762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457200" y="2906713"/>
            <a:ext cx="4876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Worldline</a:t>
            </a:r>
            <a:r>
              <a:rPr lang="en-US" dirty="0">
                <a:latin typeface="+mn-lt"/>
                <a:cs typeface="+mn-cs"/>
              </a:rPr>
              <a:t> of free-falling particle</a:t>
            </a:r>
          </a:p>
        </p:txBody>
      </p:sp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3429000"/>
            <a:ext cx="2757488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ight Arrow 51"/>
          <p:cNvSpPr>
            <a:spLocks noChangeArrowheads="1"/>
          </p:cNvSpPr>
          <p:nvPr/>
        </p:nvSpPr>
        <p:spPr bwMode="auto">
          <a:xfrm>
            <a:off x="3886200" y="36576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3452813"/>
            <a:ext cx="2286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1800" y="2819400"/>
            <a:ext cx="10858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457200" y="4189413"/>
            <a:ext cx="4876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Christoffel</a:t>
            </a:r>
            <a:r>
              <a:rPr lang="en-US" dirty="0">
                <a:latin typeface="+mn-lt"/>
                <a:cs typeface="+mn-cs"/>
              </a:rPr>
              <a:t> symbol</a:t>
            </a:r>
          </a:p>
        </p:txBody>
      </p:sp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90800" y="4146550"/>
            <a:ext cx="51435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/>
          <p:nvPr/>
        </p:nvSpPr>
        <p:spPr>
          <a:xfrm>
            <a:off x="457200" y="4583113"/>
            <a:ext cx="4876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Stationary metric</a:t>
            </a:r>
          </a:p>
        </p:txBody>
      </p:sp>
      <p:pic>
        <p:nvPicPr>
          <p:cNvPr id="5940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90800" y="4627563"/>
            <a:ext cx="3521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ight Arrow 57"/>
          <p:cNvSpPr>
            <a:spLocks noChangeArrowheads="1"/>
          </p:cNvSpPr>
          <p:nvPr/>
        </p:nvSpPr>
        <p:spPr bwMode="auto">
          <a:xfrm>
            <a:off x="1447800" y="5105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59404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4600" y="4953000"/>
            <a:ext cx="36576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ight Arrow 60"/>
          <p:cNvSpPr>
            <a:spLocks noChangeArrowheads="1"/>
          </p:cNvSpPr>
          <p:nvPr/>
        </p:nvSpPr>
        <p:spPr bwMode="auto">
          <a:xfrm>
            <a:off x="6477000" y="5105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59405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9000" y="4979988"/>
            <a:ext cx="16764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Left Brace 61"/>
          <p:cNvSpPr>
            <a:spLocks/>
          </p:cNvSpPr>
          <p:nvPr/>
        </p:nvSpPr>
        <p:spPr bwMode="auto">
          <a:xfrm rot="-5400000">
            <a:off x="2813050" y="5357813"/>
            <a:ext cx="152400" cy="6096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59406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00400" y="5638800"/>
            <a:ext cx="16002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7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71600" y="5751513"/>
            <a:ext cx="16002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Box 75"/>
          <p:cNvSpPr txBox="1"/>
          <p:nvPr/>
        </p:nvSpPr>
        <p:spPr>
          <a:xfrm>
            <a:off x="457200" y="5853113"/>
            <a:ext cx="1524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Newton</a:t>
            </a:r>
          </a:p>
        </p:txBody>
      </p:sp>
      <p:sp>
        <p:nvSpPr>
          <p:cNvPr id="77" name="Right Arrow 76"/>
          <p:cNvSpPr>
            <a:spLocks noChangeArrowheads="1"/>
          </p:cNvSpPr>
          <p:nvPr/>
        </p:nvSpPr>
        <p:spPr bwMode="auto">
          <a:xfrm>
            <a:off x="887413" y="636587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59408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49413" y="6351588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Right Arrow 79"/>
          <p:cNvSpPr>
            <a:spLocks noChangeArrowheads="1"/>
          </p:cNvSpPr>
          <p:nvPr/>
        </p:nvSpPr>
        <p:spPr bwMode="auto">
          <a:xfrm>
            <a:off x="3214688" y="636587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59409" name="Picture 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62400" y="6248400"/>
            <a:ext cx="1914525" cy="466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2" name="TextBox 81"/>
          <p:cNvSpPr txBox="1"/>
          <p:nvPr/>
        </p:nvSpPr>
        <p:spPr>
          <a:xfrm>
            <a:off x="5105400" y="5715000"/>
            <a:ext cx="3429000" cy="369888"/>
          </a:xfrm>
          <a:prstGeom prst="rect">
            <a:avLst/>
          </a:prstGeom>
          <a:solidFill>
            <a:srgbClr val="FEFCAC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Newtonian limit of GR</a:t>
            </a:r>
          </a:p>
        </p:txBody>
      </p:sp>
      <p:pic>
        <p:nvPicPr>
          <p:cNvPr id="59410" name="Picture 1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172200" y="6172200"/>
            <a:ext cx="11811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TextBox 84"/>
          <p:cNvSpPr txBox="1"/>
          <p:nvPr/>
        </p:nvSpPr>
        <p:spPr>
          <a:xfrm>
            <a:off x="7391400" y="6142038"/>
            <a:ext cx="152400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Earth</a:t>
            </a:r>
          </a:p>
          <a:p>
            <a:pPr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Sun</a:t>
            </a:r>
          </a:p>
          <a:p>
            <a:pPr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White dwarf</a:t>
            </a:r>
            <a:endParaRPr lang="en-US" dirty="0">
              <a:latin typeface="+mn-lt"/>
              <a:cs typeface="+mn-cs"/>
            </a:endParaRPr>
          </a:p>
        </p:txBody>
      </p:sp>
      <p:pic>
        <p:nvPicPr>
          <p:cNvPr id="59411" name="Picture 1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001000" y="6172200"/>
            <a:ext cx="4191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2" name="Picture 2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229600" y="6400800"/>
            <a:ext cx="34766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3" name="Picture 2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493125" y="6613525"/>
            <a:ext cx="381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Weak gravitational fields</a:t>
            </a:r>
            <a:endParaRPr lang="en-US" altLang="ja-JP" sz="280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0" grpId="0"/>
      <p:bldP spid="40" grpId="0"/>
      <p:bldP spid="43" grpId="0"/>
      <p:bldP spid="45" grpId="0"/>
      <p:bldP spid="45" grpId="1"/>
      <p:bldP spid="47" grpId="0" animBg="1"/>
      <p:bldP spid="51" grpId="0"/>
      <p:bldP spid="52" grpId="0" animBg="1"/>
      <p:bldP spid="54" grpId="0"/>
      <p:bldP spid="56" grpId="0"/>
      <p:bldP spid="58" grpId="0" animBg="1"/>
      <p:bldP spid="61" grpId="0" animBg="1"/>
      <p:bldP spid="62" grpId="0" animBg="1"/>
      <p:bldP spid="76" grpId="0"/>
      <p:bldP spid="77" grpId="0" animBg="1"/>
      <p:bldP spid="80" grpId="0" animBg="1"/>
      <p:bldP spid="82" grpId="0" animBg="1"/>
      <p:bldP spid="8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57200" y="1236663"/>
            <a:ext cx="5867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Spacetime</a:t>
            </a:r>
            <a:r>
              <a:rPr lang="en-US" dirty="0">
                <a:latin typeface="+mn-lt"/>
                <a:cs typeface="+mn-cs"/>
              </a:rPr>
              <a:t> curvature involves curvature of time</a:t>
            </a:r>
          </a:p>
        </p:txBody>
      </p:sp>
      <p:pic>
        <p:nvPicPr>
          <p:cNvPr id="59409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174750"/>
            <a:ext cx="1914525" cy="466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457200" y="1611313"/>
            <a:ext cx="5867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Clock at rest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655763"/>
            <a:ext cx="115728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457200" y="1916113"/>
            <a:ext cx="5867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Time interval between two ticks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7150" y="1936750"/>
            <a:ext cx="329565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ight Arrow 45"/>
          <p:cNvSpPr>
            <a:spLocks noChangeArrowheads="1"/>
          </p:cNvSpPr>
          <p:nvPr/>
        </p:nvSpPr>
        <p:spPr bwMode="auto">
          <a:xfrm>
            <a:off x="2971800" y="24526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9050" y="2289175"/>
            <a:ext cx="17557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457200" y="2982913"/>
            <a:ext cx="5867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Spacetime</a:t>
            </a:r>
            <a:r>
              <a:rPr lang="en-US" dirty="0">
                <a:latin typeface="+mn-lt"/>
                <a:cs typeface="+mn-cs"/>
              </a:rPr>
              <a:t> interval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66988" y="2922588"/>
            <a:ext cx="3529012" cy="530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6248400" y="2863850"/>
            <a:ext cx="2667000" cy="646113"/>
          </a:xfrm>
          <a:prstGeom prst="rect">
            <a:avLst/>
          </a:prstGeom>
          <a:solidFill>
            <a:srgbClr val="FEFCAC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Describes trajectories of particles in </a:t>
            </a:r>
            <a:r>
              <a:rPr lang="en-US" dirty="0" err="1">
                <a:latin typeface="+mn-lt"/>
                <a:cs typeface="+mn-cs"/>
              </a:rPr>
              <a:t>spacetime</a:t>
            </a:r>
            <a:endParaRPr lang="en-US" dirty="0">
              <a:latin typeface="+mn-lt"/>
              <a:cs typeface="+mn-cs"/>
            </a:endParaRPr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60000">
            <a:off x="838200" y="4191000"/>
            <a:ext cx="38703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457200" y="3733800"/>
            <a:ext cx="5867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Trajectories of ball and bullet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181600" y="5029200"/>
            <a:ext cx="3048000" cy="646113"/>
          </a:xfrm>
          <a:prstGeom prst="rect">
            <a:avLst/>
          </a:prstGeom>
          <a:solidFill>
            <a:srgbClr val="FEFCAC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Spatial curvature is very different</a:t>
            </a:r>
          </a:p>
        </p:txBody>
      </p:sp>
      <p:cxnSp>
        <p:nvCxnSpPr>
          <p:cNvPr id="19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Curvature of time</a:t>
            </a:r>
            <a:endParaRPr lang="en-US" altLang="ja-JP" sz="280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2" grpId="0"/>
      <p:bldP spid="44" grpId="0"/>
      <p:bldP spid="46" grpId="0" animBg="1"/>
      <p:bldP spid="48" grpId="0"/>
      <p:bldP spid="53" grpId="0" animBg="1"/>
      <p:bldP spid="55" grpId="0"/>
      <p:bldP spid="5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4050" y="1295400"/>
            <a:ext cx="6991350" cy="52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52400" y="4521200"/>
            <a:ext cx="1828800" cy="2108200"/>
            <a:chOff x="152400" y="4521055"/>
            <a:chExt cx="1828800" cy="2108345"/>
          </a:xfrm>
        </p:grpSpPr>
        <p:sp>
          <p:nvSpPr>
            <p:cNvPr id="7178" name="Oval 18"/>
            <p:cNvSpPr>
              <a:spLocks noChangeArrowheads="1"/>
            </p:cNvSpPr>
            <p:nvPr/>
          </p:nvSpPr>
          <p:spPr bwMode="auto">
            <a:xfrm>
              <a:off x="152400" y="4876800"/>
              <a:ext cx="1752600" cy="1752600"/>
            </a:xfrm>
            <a:prstGeom prst="ellipse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cxnSp>
          <p:nvCxnSpPr>
            <p:cNvPr id="7179" name="Straight Arrow Connector 28"/>
            <p:cNvCxnSpPr>
              <a:cxnSpLocks noChangeShapeType="1"/>
              <a:endCxn id="7178" idx="0"/>
            </p:cNvCxnSpPr>
            <p:nvPr/>
          </p:nvCxnSpPr>
          <p:spPr bwMode="auto">
            <a:xfrm rot="16200000" flipV="1">
              <a:off x="594411" y="5311090"/>
              <a:ext cx="869373" cy="794"/>
            </a:xfrm>
            <a:prstGeom prst="straightConnector1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/>
            </a:ln>
          </p:spPr>
        </p:cxnSp>
        <p:cxnSp>
          <p:nvCxnSpPr>
            <p:cNvPr id="7180" name="Straight Arrow Connector 32"/>
            <p:cNvCxnSpPr>
              <a:cxnSpLocks noChangeShapeType="1"/>
              <a:endCxn id="7178" idx="7"/>
            </p:cNvCxnSpPr>
            <p:nvPr/>
          </p:nvCxnSpPr>
          <p:spPr bwMode="auto">
            <a:xfrm rot="5400000" flipH="1" flipV="1">
              <a:off x="1066800" y="5133464"/>
              <a:ext cx="581538" cy="581535"/>
            </a:xfrm>
            <a:prstGeom prst="straightConnector1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 type="arrow" w="med" len="med"/>
            </a:ln>
          </p:spPr>
        </p:cxnSp>
        <p:cxnSp>
          <p:nvCxnSpPr>
            <p:cNvPr id="7181" name="Straight Connector 37"/>
            <p:cNvCxnSpPr>
              <a:cxnSpLocks noChangeShapeType="1"/>
              <a:stCxn id="7178" idx="7"/>
              <a:endCxn id="7178" idx="1"/>
            </p:cNvCxnSpPr>
            <p:nvPr/>
          </p:nvCxnSpPr>
          <p:spPr bwMode="auto">
            <a:xfrm rot="16200000" flipV="1">
              <a:off x="1028700" y="4513825"/>
              <a:ext cx="1588" cy="1239274"/>
            </a:xfrm>
            <a:prstGeom prst="line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/>
            </a:ln>
          </p:spPr>
        </p:cxnSp>
        <p:sp>
          <p:nvSpPr>
            <p:cNvPr id="7182" name="Oval 38"/>
            <p:cNvSpPr>
              <a:spLocks noChangeArrowheads="1"/>
            </p:cNvSpPr>
            <p:nvPr/>
          </p:nvSpPr>
          <p:spPr bwMode="auto">
            <a:xfrm>
              <a:off x="990602" y="5694218"/>
              <a:ext cx="76200" cy="76200"/>
            </a:xfrm>
            <a:prstGeom prst="ellipse">
              <a:avLst/>
            </a:prstGeom>
            <a:solidFill>
              <a:srgbClr val="0070C0"/>
            </a:solidFill>
            <a:ln w="381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graphicFrame>
          <p:nvGraphicFramePr>
            <p:cNvPr id="7170" name="Object 3"/>
            <p:cNvGraphicFramePr>
              <a:graphicFrameLocks noChangeAspect="1"/>
            </p:cNvGraphicFramePr>
            <p:nvPr/>
          </p:nvGraphicFramePr>
          <p:xfrm>
            <a:off x="1295400" y="5560541"/>
            <a:ext cx="685800" cy="611659"/>
          </p:xfrm>
          <a:graphic>
            <a:graphicData uri="http://schemas.openxmlformats.org/presentationml/2006/ole">
              <p:oleObj spid="_x0000_s7170" name="Equation" r:id="rId5" imgW="469800" imgH="419040" progId="Equation.3">
                <p:embed/>
              </p:oleObj>
            </a:graphicData>
          </a:graphic>
        </p:graphicFrame>
        <p:cxnSp>
          <p:nvCxnSpPr>
            <p:cNvPr id="7183" name="Straight Connector 48"/>
            <p:cNvCxnSpPr>
              <a:cxnSpLocks noChangeShapeType="1"/>
            </p:cNvCxnSpPr>
            <p:nvPr/>
          </p:nvCxnSpPr>
          <p:spPr bwMode="auto">
            <a:xfrm rot="5400000">
              <a:off x="245124" y="4924497"/>
              <a:ext cx="381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84" name="Straight Connector 49"/>
            <p:cNvCxnSpPr>
              <a:cxnSpLocks noChangeShapeType="1"/>
            </p:cNvCxnSpPr>
            <p:nvPr/>
          </p:nvCxnSpPr>
          <p:spPr bwMode="auto">
            <a:xfrm rot="5400000">
              <a:off x="1440077" y="4934888"/>
              <a:ext cx="381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85" name="Straight Connector 51"/>
            <p:cNvCxnSpPr>
              <a:cxnSpLocks noChangeShapeType="1"/>
            </p:cNvCxnSpPr>
            <p:nvPr/>
          </p:nvCxnSpPr>
          <p:spPr bwMode="auto">
            <a:xfrm>
              <a:off x="457200" y="4800600"/>
              <a:ext cx="1143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graphicFrame>
          <p:nvGraphicFramePr>
            <p:cNvPr id="7171" name="Object 4"/>
            <p:cNvGraphicFramePr>
              <a:graphicFrameLocks noChangeAspect="1"/>
            </p:cNvGraphicFramePr>
            <p:nvPr/>
          </p:nvGraphicFramePr>
          <p:xfrm>
            <a:off x="762000" y="4876800"/>
            <a:ext cx="184150" cy="258762"/>
          </p:xfrm>
          <a:graphic>
            <a:graphicData uri="http://schemas.openxmlformats.org/presentationml/2006/ole">
              <p:oleObj spid="_x0000_s7171" name="Equation" r:id="rId6" imgW="126720" imgH="177480" progId="Equation.3">
                <p:embed/>
              </p:oleObj>
            </a:graphicData>
          </a:graphic>
        </p:graphicFrame>
        <p:graphicFrame>
          <p:nvGraphicFramePr>
            <p:cNvPr id="7172" name="Object 5"/>
            <p:cNvGraphicFramePr>
              <a:graphicFrameLocks noChangeAspect="1"/>
            </p:cNvGraphicFramePr>
            <p:nvPr/>
          </p:nvGraphicFramePr>
          <p:xfrm>
            <a:off x="941388" y="4521055"/>
            <a:ext cx="128587" cy="258763"/>
          </p:xfrm>
          <a:graphic>
            <a:graphicData uri="http://schemas.openxmlformats.org/presentationml/2006/ole">
              <p:oleObj spid="_x0000_s7172" name="Equation" r:id="rId7" imgW="88560" imgH="177480" progId="Equation.3">
                <p:embed/>
              </p:oleObj>
            </a:graphicData>
          </a:graphic>
        </p:graphicFrame>
      </p:grpSp>
      <p:sp>
        <p:nvSpPr>
          <p:cNvPr id="60" name="TextBox 59"/>
          <p:cNvSpPr txBox="1"/>
          <p:nvPr/>
        </p:nvSpPr>
        <p:spPr>
          <a:xfrm>
            <a:off x="3657600" y="5781675"/>
            <a:ext cx="3657600" cy="923925"/>
          </a:xfrm>
          <a:prstGeom prst="rect">
            <a:avLst/>
          </a:prstGeom>
          <a:solidFill>
            <a:srgbClr val="FEFCAC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In reality, the trajectories (geodesics) are completely straight, but </a:t>
            </a:r>
            <a:r>
              <a:rPr lang="en-US" dirty="0" err="1">
                <a:latin typeface="+mn-lt"/>
                <a:cs typeface="+mn-cs"/>
              </a:rPr>
              <a:t>spacetime</a:t>
            </a:r>
            <a:r>
              <a:rPr lang="en-US" dirty="0">
                <a:latin typeface="+mn-lt"/>
                <a:cs typeface="+mn-cs"/>
              </a:rPr>
              <a:t> is curved</a:t>
            </a:r>
          </a:p>
        </p:txBody>
      </p:sp>
      <p:cxnSp>
        <p:nvCxnSpPr>
          <p:cNvPr id="19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Curvature in </a:t>
            </a:r>
            <a:r>
              <a:rPr lang="en-US" altLang="ja-JP" sz="28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spacetime</a:t>
            </a:r>
            <a:endParaRPr lang="en-US" altLang="ja-JP" sz="280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951288" y="1739900"/>
            <a:ext cx="5192712" cy="3529644"/>
            <a:chOff x="2489" y="1096"/>
            <a:chExt cx="3360" cy="2166"/>
          </a:xfrm>
        </p:grpSpPr>
        <p:graphicFrame>
          <p:nvGraphicFramePr>
            <p:cNvPr id="4099" name="Object 13"/>
            <p:cNvGraphicFramePr>
              <a:graphicFrameLocks noChangeAspect="1"/>
            </p:cNvGraphicFramePr>
            <p:nvPr/>
          </p:nvGraphicFramePr>
          <p:xfrm>
            <a:off x="2489" y="1730"/>
            <a:ext cx="3360" cy="1532"/>
          </p:xfrm>
          <a:graphic>
            <a:graphicData uri="http://schemas.openxmlformats.org/presentationml/2006/ole">
              <p:oleObj spid="_x0000_s113667" name="Equation" r:id="rId4" imgW="4178160" imgH="1904760" progId="Equation.3">
                <p:embed/>
              </p:oleObj>
            </a:graphicData>
          </a:graphic>
        </p:graphicFrame>
        <p:sp>
          <p:nvSpPr>
            <p:cNvPr id="4112" name="Rectangle 32"/>
            <p:cNvSpPr>
              <a:spLocks noChangeArrowheads="1"/>
            </p:cNvSpPr>
            <p:nvPr/>
          </p:nvSpPr>
          <p:spPr bwMode="auto">
            <a:xfrm>
              <a:off x="2544" y="1096"/>
              <a:ext cx="3216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nl-NL" dirty="0">
                  <a:latin typeface="Comic Sans MS" pitchFamily="66" charset="0"/>
                </a:rPr>
                <a:t>Flux </a:t>
              </a:r>
              <a:r>
                <a:rPr lang="nl-NL" dirty="0">
                  <a:latin typeface="Comic Sans MS" pitchFamily="66" charset="0"/>
                  <a:sym typeface="Symbol" pitchFamily="18" charset="2"/>
                </a:rPr>
                <a:t>F</a:t>
              </a:r>
              <a:r>
                <a:rPr lang="nl-NL" baseline="-25000" dirty="0">
                  <a:latin typeface="Comic Sans MS" pitchFamily="66" charset="0"/>
                </a:rPr>
                <a:t>g</a:t>
              </a:r>
              <a:r>
                <a:rPr lang="nl-NL" dirty="0">
                  <a:latin typeface="Comic Sans MS" pitchFamily="66" charset="0"/>
                </a:rPr>
                <a:t> </a:t>
              </a:r>
              <a:r>
                <a:rPr lang="nl-NL" dirty="0" smtClean="0">
                  <a:latin typeface="Comic Sans MS" pitchFamily="66" charset="0"/>
                </a:rPr>
                <a:t>through surface of sphere:</a:t>
              </a:r>
              <a:endParaRPr lang="nl-NL" dirty="0">
                <a:latin typeface="Comic Sans MS" pitchFamily="66" charset="0"/>
              </a:endParaRPr>
            </a:p>
          </p:txBody>
        </p:sp>
      </p:grpSp>
      <p:sp>
        <p:nvSpPr>
          <p:cNvPr id="60449" name="Rectangle 33"/>
          <p:cNvSpPr>
            <a:spLocks noChangeArrowheads="1"/>
          </p:cNvSpPr>
          <p:nvPr/>
        </p:nvSpPr>
        <p:spPr bwMode="auto">
          <a:xfrm>
            <a:off x="38100" y="5461000"/>
            <a:ext cx="32639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nl-NL" dirty="0" smtClean="0">
                <a:latin typeface="Comic Sans MS" pitchFamily="66" charset="0"/>
              </a:rPr>
              <a:t>In essense: </a:t>
            </a:r>
            <a:endParaRPr lang="nl-NL" dirty="0">
              <a:latin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nl-NL" dirty="0">
                <a:latin typeface="Comic Sans MS" pitchFamily="66" charset="0"/>
              </a:rPr>
              <a:t>  - g </a:t>
            </a:r>
            <a:r>
              <a:rPr lang="nl-NL" dirty="0">
                <a:latin typeface="Comic Sans MS" pitchFamily="66" charset="0"/>
                <a:sym typeface="Symbol" pitchFamily="18" charset="2"/>
              </a:rPr>
              <a:t> 1/r</a:t>
            </a:r>
            <a:r>
              <a:rPr lang="nl-NL" baseline="30000" dirty="0">
                <a:latin typeface="Comic Sans MS" pitchFamily="66" charset="0"/>
                <a:sym typeface="Symbol" pitchFamily="18" charset="2"/>
              </a:rPr>
              <a:t>2</a:t>
            </a:r>
            <a:endParaRPr lang="nl-NL" dirty="0">
              <a:latin typeface="Comic Sans MS" pitchFamily="66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nl-NL" dirty="0">
                <a:latin typeface="Comic Sans MS" pitchFamily="66" charset="0"/>
                <a:sym typeface="Symbol" pitchFamily="18" charset="2"/>
              </a:rPr>
              <a:t>  - </a:t>
            </a:r>
            <a:r>
              <a:rPr lang="nl-NL" dirty="0" smtClean="0">
                <a:latin typeface="Comic Sans MS" pitchFamily="66" charset="0"/>
                <a:sym typeface="Symbol" pitchFamily="18" charset="2"/>
              </a:rPr>
              <a:t>surface area  </a:t>
            </a:r>
            <a:r>
              <a:rPr lang="nl-NL" dirty="0">
                <a:latin typeface="Comic Sans MS" pitchFamily="66" charset="0"/>
                <a:sym typeface="Symbol" pitchFamily="18" charset="2"/>
              </a:rPr>
              <a:t>r</a:t>
            </a:r>
            <a:r>
              <a:rPr lang="nl-NL" baseline="30000" dirty="0">
                <a:latin typeface="Comic Sans MS" pitchFamily="66" charset="0"/>
                <a:sym typeface="Symbol" pitchFamily="18" charset="2"/>
              </a:rPr>
              <a:t>2</a:t>
            </a:r>
            <a:endParaRPr lang="nl-NL" dirty="0"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60450" name="Rectangle 34"/>
          <p:cNvSpPr>
            <a:spLocks noChangeArrowheads="1"/>
          </p:cNvSpPr>
          <p:nvPr/>
        </p:nvSpPr>
        <p:spPr bwMode="auto">
          <a:xfrm>
            <a:off x="2946400" y="5562600"/>
            <a:ext cx="6113463" cy="76200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nl-NL" sz="2000" dirty="0">
                <a:latin typeface="Comic Sans MS" pitchFamily="66" charset="0"/>
                <a:sym typeface="Symbol" pitchFamily="18" charset="2"/>
              </a:rPr>
              <a:t>F</a:t>
            </a:r>
            <a:r>
              <a:rPr lang="nl-NL" sz="2000" baseline="-25000" dirty="0">
                <a:latin typeface="Comic Sans MS" pitchFamily="66" charset="0"/>
              </a:rPr>
              <a:t>g</a:t>
            </a:r>
            <a:r>
              <a:rPr lang="nl-NL" sz="2000" dirty="0">
                <a:latin typeface="Comic Sans MS" pitchFamily="66" charset="0"/>
              </a:rPr>
              <a:t> =-4</a:t>
            </a:r>
            <a:r>
              <a:rPr lang="nl-NL" sz="2000" dirty="0">
                <a:latin typeface="Symbol" pitchFamily="18" charset="2"/>
              </a:rPr>
              <a:t>p</a:t>
            </a:r>
            <a:r>
              <a:rPr lang="nl-NL" sz="2000" dirty="0">
                <a:latin typeface="Comic Sans MS" pitchFamily="66" charset="0"/>
              </a:rPr>
              <a:t>GM </a:t>
            </a:r>
            <a:r>
              <a:rPr lang="nl-NL" sz="2000" dirty="0" smtClean="0">
                <a:latin typeface="Comic Sans MS" pitchFamily="66" charset="0"/>
              </a:rPr>
              <a:t>holds for every closed surface; not only for that of a sphere with M at center!</a:t>
            </a:r>
            <a:endParaRPr lang="nl-NL" sz="2000" baseline="30000" dirty="0">
              <a:latin typeface="Comic Sans MS" pitchFamily="66" charset="0"/>
              <a:sym typeface="Symbol" pitchFamily="18" charset="2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12700" y="1092200"/>
            <a:ext cx="9131300" cy="4279900"/>
            <a:chOff x="8" y="688"/>
            <a:chExt cx="5752" cy="2696"/>
          </a:xfrm>
        </p:grpSpPr>
        <p:grpSp>
          <p:nvGrpSpPr>
            <p:cNvPr id="4" name="Group 41"/>
            <p:cNvGrpSpPr>
              <a:grpSpLocks/>
            </p:cNvGrpSpPr>
            <p:nvPr/>
          </p:nvGrpSpPr>
          <p:grpSpPr bwMode="auto">
            <a:xfrm>
              <a:off x="8" y="688"/>
              <a:ext cx="5752" cy="2696"/>
              <a:chOff x="8" y="688"/>
              <a:chExt cx="5752" cy="2696"/>
            </a:xfrm>
          </p:grpSpPr>
          <p:grpSp>
            <p:nvGrpSpPr>
              <p:cNvPr id="5" name="Group 38"/>
              <p:cNvGrpSpPr>
                <a:grpSpLocks/>
              </p:cNvGrpSpPr>
              <p:nvPr/>
            </p:nvGrpSpPr>
            <p:grpSpPr bwMode="auto">
              <a:xfrm>
                <a:off x="8" y="760"/>
                <a:ext cx="2440" cy="2624"/>
                <a:chOff x="8" y="760"/>
                <a:chExt cx="2440" cy="2624"/>
              </a:xfrm>
            </p:grpSpPr>
            <p:pic>
              <p:nvPicPr>
                <p:cNvPr id="4109" name="Picture 31" descr="bol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" y="760"/>
                  <a:ext cx="2440" cy="26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1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920" y="2048"/>
                  <a:ext cx="278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l-NL" i="1">
                      <a:solidFill>
                        <a:srgbClr val="FF0000"/>
                      </a:solidFill>
                      <a:latin typeface="Times New Roman" pitchFamily="18" charset="0"/>
                    </a:rPr>
                    <a:t>M</a:t>
                  </a:r>
                  <a:endParaRPr lang="nl-NL" i="1">
                    <a:latin typeface="Times New Roman" pitchFamily="18" charset="0"/>
                  </a:endParaRPr>
                </a:p>
              </p:txBody>
            </p:sp>
            <p:sp>
              <p:nvSpPr>
                <p:cNvPr id="411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950" y="829"/>
                  <a:ext cx="330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nl-NL" i="1" dirty="0">
                      <a:solidFill>
                        <a:srgbClr val="FF0000"/>
                      </a:solidFill>
                      <a:latin typeface="Comic Sans MS" pitchFamily="66" charset="0"/>
                    </a:rPr>
                    <a:t>do</a:t>
                  </a:r>
                  <a:endParaRPr lang="nl-NL" i="1" dirty="0">
                    <a:latin typeface="Comic Sans MS" pitchFamily="66" charset="0"/>
                  </a:endParaRPr>
                </a:p>
              </p:txBody>
            </p:sp>
            <p:graphicFrame>
              <p:nvGraphicFramePr>
                <p:cNvPr id="4098" name="Object 36"/>
                <p:cNvGraphicFramePr>
                  <a:graphicFrameLocks noChangeAspect="1"/>
                </p:cNvGraphicFramePr>
                <p:nvPr/>
              </p:nvGraphicFramePr>
              <p:xfrm>
                <a:off x="1473" y="789"/>
                <a:ext cx="182" cy="265"/>
              </p:xfrm>
              <a:graphic>
                <a:graphicData uri="http://schemas.openxmlformats.org/presentationml/2006/ole">
                  <p:oleObj spid="_x0000_s113666" name="Equation" r:id="rId6" imgW="139680" imgH="203040" progId="Equation.3">
                    <p:embed/>
                  </p:oleObj>
                </a:graphicData>
              </a:graphic>
            </p:graphicFrame>
          </p:grpSp>
          <p:sp>
            <p:nvSpPr>
              <p:cNvPr id="4108" name="Rectangle 39"/>
              <p:cNvSpPr>
                <a:spLocks noChangeArrowheads="1"/>
              </p:cNvSpPr>
              <p:nvPr/>
            </p:nvSpPr>
            <p:spPr bwMode="auto">
              <a:xfrm>
                <a:off x="2544" y="688"/>
                <a:ext cx="3216" cy="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nl-NL" dirty="0" smtClean="0">
                    <a:latin typeface="Comic Sans MS" pitchFamily="66" charset="0"/>
                  </a:rPr>
                  <a:t>Mass </a:t>
                </a:r>
                <a:r>
                  <a:rPr lang="nl-NL" dirty="0">
                    <a:latin typeface="Comic Sans MS" pitchFamily="66" charset="0"/>
                  </a:rPr>
                  <a:t>M in </a:t>
                </a:r>
                <a:r>
                  <a:rPr lang="nl-NL" dirty="0" smtClean="0">
                    <a:latin typeface="Comic Sans MS" pitchFamily="66" charset="0"/>
                  </a:rPr>
                  <a:t>center of sphere</a:t>
                </a:r>
                <a:endParaRPr lang="nl-NL" dirty="0">
                  <a:latin typeface="Comic Sans MS" pitchFamily="66" charset="0"/>
                </a:endParaRPr>
              </a:p>
            </p:txBody>
          </p:sp>
        </p:grpSp>
        <p:sp>
          <p:nvSpPr>
            <p:cNvPr id="4106" name="Text Box 37"/>
            <p:cNvSpPr txBox="1">
              <a:spLocks noChangeArrowheads="1"/>
            </p:cNvSpPr>
            <p:nvPr/>
          </p:nvSpPr>
          <p:spPr bwMode="auto">
            <a:xfrm>
              <a:off x="1686" y="213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i="1" dirty="0">
                  <a:latin typeface="Comic Sans MS" pitchFamily="66" charset="0"/>
                </a:rPr>
                <a:t>R</a:t>
              </a:r>
            </a:p>
          </p:txBody>
        </p:sp>
      </p:grpSp>
      <p:cxnSp>
        <p:nvCxnSpPr>
          <p:cNvPr id="17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b="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Gravitational flux</a:t>
            </a:r>
            <a:endParaRPr lang="en-US" sz="2800" b="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9" grpId="0" autoUpdateAnimBg="0"/>
      <p:bldP spid="6045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86" name="Object 22"/>
          <p:cNvGraphicFramePr>
            <a:graphicFrameLocks noChangeAspect="1"/>
          </p:cNvGraphicFramePr>
          <p:nvPr/>
        </p:nvGraphicFramePr>
        <p:xfrm>
          <a:off x="7029450" y="2986088"/>
          <a:ext cx="2081213" cy="1522412"/>
        </p:xfrm>
        <a:graphic>
          <a:graphicData uri="http://schemas.openxmlformats.org/presentationml/2006/ole">
            <p:oleObj spid="_x0000_s114690" name="Equation" r:id="rId4" imgW="1460160" imgH="1066680" progId="Equation.3">
              <p:embed/>
            </p:oleObj>
          </a:graphicData>
        </a:graphic>
      </p:graphicFrame>
      <p:graphicFrame>
        <p:nvGraphicFramePr>
          <p:cNvPr id="62536" name="Object 72"/>
          <p:cNvGraphicFramePr>
            <a:graphicFrameLocks noChangeAspect="1"/>
          </p:cNvGraphicFramePr>
          <p:nvPr/>
        </p:nvGraphicFramePr>
        <p:xfrm>
          <a:off x="6999288" y="5591175"/>
          <a:ext cx="1279525" cy="687388"/>
        </p:xfrm>
        <a:graphic>
          <a:graphicData uri="http://schemas.openxmlformats.org/presentationml/2006/ole">
            <p:oleObj spid="_x0000_s114691" name="Equation" r:id="rId5" imgW="634680" imgH="342720" progId="Equation.3">
              <p:embed/>
            </p:oleObj>
          </a:graphicData>
        </a:graphic>
      </p:graphicFrame>
      <p:graphicFrame>
        <p:nvGraphicFramePr>
          <p:cNvPr id="62537" name="Object 73"/>
          <p:cNvGraphicFramePr>
            <a:graphicFrameLocks noChangeAspect="1"/>
          </p:cNvGraphicFramePr>
          <p:nvPr/>
        </p:nvGraphicFramePr>
        <p:xfrm>
          <a:off x="4516438" y="1295400"/>
          <a:ext cx="4256087" cy="993775"/>
        </p:xfrm>
        <a:graphic>
          <a:graphicData uri="http://schemas.openxmlformats.org/presentationml/2006/ole">
            <p:oleObj spid="_x0000_s114692" name="Equation" r:id="rId6" imgW="2450880" imgH="571320" progId="Equation.3">
              <p:embed/>
            </p:oleObj>
          </a:graphicData>
        </a:graphic>
      </p:graphicFrame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-12700" y="2222500"/>
            <a:ext cx="6375400" cy="1803400"/>
            <a:chOff x="-12700" y="1447800"/>
            <a:chExt cx="6375400" cy="1803403"/>
          </a:xfrm>
        </p:grpSpPr>
        <p:grpSp>
          <p:nvGrpSpPr>
            <p:cNvPr id="3" name="Group 84"/>
            <p:cNvGrpSpPr>
              <a:grpSpLocks/>
            </p:cNvGrpSpPr>
            <p:nvPr/>
          </p:nvGrpSpPr>
          <p:grpSpPr bwMode="auto">
            <a:xfrm>
              <a:off x="-12700" y="1776413"/>
              <a:ext cx="5978525" cy="1093788"/>
              <a:chOff x="-8" y="1119"/>
              <a:chExt cx="3766" cy="689"/>
            </a:xfrm>
          </p:grpSpPr>
          <p:grpSp>
            <p:nvGrpSpPr>
              <p:cNvPr id="4" name="Group 83"/>
              <p:cNvGrpSpPr>
                <a:grpSpLocks/>
              </p:cNvGrpSpPr>
              <p:nvPr/>
            </p:nvGrpSpPr>
            <p:grpSpPr bwMode="auto">
              <a:xfrm>
                <a:off x="3074" y="1119"/>
                <a:ext cx="684" cy="689"/>
                <a:chOff x="3074" y="1119"/>
                <a:chExt cx="684" cy="689"/>
              </a:xfrm>
            </p:grpSpPr>
            <p:sp>
              <p:nvSpPr>
                <p:cNvPr id="62489" name="Oval 25"/>
                <p:cNvSpPr>
                  <a:spLocks noChangeArrowheads="1"/>
                </p:cNvSpPr>
                <p:nvPr/>
              </p:nvSpPr>
              <p:spPr bwMode="auto">
                <a:xfrm>
                  <a:off x="3074" y="1119"/>
                  <a:ext cx="684" cy="68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67" name="Oval 26"/>
                <p:cNvSpPr>
                  <a:spLocks noChangeArrowheads="1"/>
                </p:cNvSpPr>
                <p:nvPr/>
              </p:nvSpPr>
              <p:spPr bwMode="auto">
                <a:xfrm>
                  <a:off x="3386" y="1400"/>
                  <a:ext cx="79" cy="9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6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212" y="1438"/>
                  <a:ext cx="289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nl-NL" b="1" i="1">
                      <a:solidFill>
                        <a:srgbClr val="FF0000"/>
                      </a:solidFill>
                      <a:latin typeface="Times New Roman" pitchFamily="18" charset="0"/>
                    </a:rPr>
                    <a:t>M</a:t>
                  </a:r>
                  <a:endParaRPr lang="nl-NL" b="1" i="1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5165" name="Rectangle 77"/>
              <p:cNvSpPr>
                <a:spLocks noChangeArrowheads="1"/>
              </p:cNvSpPr>
              <p:nvPr/>
            </p:nvSpPr>
            <p:spPr bwMode="auto">
              <a:xfrm>
                <a:off x="-8" y="1120"/>
                <a:ext cx="2704" cy="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nl-NL" dirty="0">
                    <a:latin typeface="Comic Sans MS" pitchFamily="66" charset="0"/>
                  </a:rPr>
                  <a:t>    </a:t>
                </a:r>
                <a:r>
                  <a:rPr lang="nl-NL" dirty="0" smtClean="0">
                    <a:latin typeface="Comic Sans MS" pitchFamily="66" charset="0"/>
                  </a:rPr>
                  <a:t>Mass </a:t>
                </a:r>
                <a:r>
                  <a:rPr lang="nl-NL" dirty="0">
                    <a:latin typeface="Comic Sans MS" pitchFamily="66" charset="0"/>
                  </a:rPr>
                  <a:t>M </a:t>
                </a:r>
                <a:r>
                  <a:rPr lang="nl-NL" dirty="0" smtClean="0">
                    <a:latin typeface="Comic Sans MS" pitchFamily="66" charset="0"/>
                  </a:rPr>
                  <a:t>enclosed by sphere</a:t>
                </a:r>
                <a:endParaRPr lang="nl-NL" dirty="0">
                  <a:latin typeface="Comic Sans MS" pitchFamily="66" charset="0"/>
                </a:endParaRPr>
              </a:p>
            </p:txBody>
          </p:sp>
        </p:grpSp>
        <p:cxnSp>
          <p:nvCxnSpPr>
            <p:cNvPr id="5156" name="Straight Arrow Connector 38"/>
            <p:cNvCxnSpPr>
              <a:cxnSpLocks noChangeShapeType="1"/>
              <a:stCxn id="62489" idx="2"/>
            </p:cNvCxnSpPr>
            <p:nvPr/>
          </p:nvCxnSpPr>
          <p:spPr bwMode="auto">
            <a:xfrm rot="10800000" flipV="1">
              <a:off x="4457701" y="2323306"/>
              <a:ext cx="422275" cy="1349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</p:cxnSp>
        <p:cxnSp>
          <p:nvCxnSpPr>
            <p:cNvPr id="5157" name="Straight Arrow Connector 39"/>
            <p:cNvCxnSpPr>
              <a:cxnSpLocks noChangeShapeType="1"/>
            </p:cNvCxnSpPr>
            <p:nvPr/>
          </p:nvCxnSpPr>
          <p:spPr bwMode="auto">
            <a:xfrm rot="16200000" flipV="1">
              <a:off x="5259786" y="1610914"/>
              <a:ext cx="342106" cy="1587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</p:cxnSp>
        <p:cxnSp>
          <p:nvCxnSpPr>
            <p:cNvPr id="5158" name="Straight Arrow Connector 40"/>
            <p:cNvCxnSpPr>
              <a:cxnSpLocks noChangeShapeType="1"/>
            </p:cNvCxnSpPr>
            <p:nvPr/>
          </p:nvCxnSpPr>
          <p:spPr bwMode="auto">
            <a:xfrm rot="10800000">
              <a:off x="4699001" y="1752600"/>
              <a:ext cx="333377" cy="227806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</p:cxnSp>
        <p:cxnSp>
          <p:nvCxnSpPr>
            <p:cNvPr id="5159" name="Straight Arrow Connector 41"/>
            <p:cNvCxnSpPr>
              <a:cxnSpLocks noChangeShapeType="1"/>
            </p:cNvCxnSpPr>
            <p:nvPr/>
          </p:nvCxnSpPr>
          <p:spPr bwMode="auto">
            <a:xfrm>
              <a:off x="5972177" y="2285206"/>
              <a:ext cx="390523" cy="1349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</p:cxnSp>
        <p:cxnSp>
          <p:nvCxnSpPr>
            <p:cNvPr id="5160" name="Straight Arrow Connector 42"/>
            <p:cNvCxnSpPr>
              <a:cxnSpLocks noChangeShapeType="1"/>
            </p:cNvCxnSpPr>
            <p:nvPr/>
          </p:nvCxnSpPr>
          <p:spPr bwMode="auto">
            <a:xfrm flipV="1">
              <a:off x="5819777" y="1727200"/>
              <a:ext cx="276223" cy="253206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</p:cxnSp>
        <p:cxnSp>
          <p:nvCxnSpPr>
            <p:cNvPr id="5161" name="Straight Arrow Connector 43"/>
            <p:cNvCxnSpPr>
              <a:cxnSpLocks noChangeShapeType="1"/>
            </p:cNvCxnSpPr>
            <p:nvPr/>
          </p:nvCxnSpPr>
          <p:spPr bwMode="auto">
            <a:xfrm rot="5400000">
              <a:off x="4808142" y="2722165"/>
              <a:ext cx="292894" cy="28257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</p:cxnSp>
        <p:cxnSp>
          <p:nvCxnSpPr>
            <p:cNvPr id="5162" name="Straight Arrow Connector 44"/>
            <p:cNvCxnSpPr>
              <a:cxnSpLocks noChangeShapeType="1"/>
            </p:cNvCxnSpPr>
            <p:nvPr/>
          </p:nvCxnSpPr>
          <p:spPr bwMode="auto">
            <a:xfrm rot="16200000" flipH="1">
              <a:off x="5271692" y="3049192"/>
              <a:ext cx="381796" cy="22226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</p:cxnSp>
        <p:cxnSp>
          <p:nvCxnSpPr>
            <p:cNvPr id="5163" name="Straight Arrow Connector 51"/>
            <p:cNvCxnSpPr>
              <a:cxnSpLocks noChangeShapeType="1"/>
            </p:cNvCxnSpPr>
            <p:nvPr/>
          </p:nvCxnSpPr>
          <p:spPr bwMode="auto">
            <a:xfrm>
              <a:off x="5870577" y="2653506"/>
              <a:ext cx="314323" cy="17859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</p:cxn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-12700" y="3644900"/>
            <a:ext cx="7105650" cy="1689100"/>
            <a:chOff x="-12700" y="2870201"/>
            <a:chExt cx="7105650" cy="1689101"/>
          </a:xfrm>
        </p:grpSpPr>
        <p:grpSp>
          <p:nvGrpSpPr>
            <p:cNvPr id="6" name="Group 86"/>
            <p:cNvGrpSpPr>
              <a:grpSpLocks/>
            </p:cNvGrpSpPr>
            <p:nvPr/>
          </p:nvGrpSpPr>
          <p:grpSpPr bwMode="auto">
            <a:xfrm>
              <a:off x="-12700" y="3062289"/>
              <a:ext cx="7105650" cy="1263650"/>
              <a:chOff x="-8" y="1929"/>
              <a:chExt cx="4476" cy="796"/>
            </a:xfrm>
          </p:grpSpPr>
          <p:grpSp>
            <p:nvGrpSpPr>
              <p:cNvPr id="7" name="Group 85"/>
              <p:cNvGrpSpPr>
                <a:grpSpLocks/>
              </p:cNvGrpSpPr>
              <p:nvPr/>
            </p:nvGrpSpPr>
            <p:grpSpPr bwMode="auto">
              <a:xfrm>
                <a:off x="3645" y="1929"/>
                <a:ext cx="823" cy="796"/>
                <a:chOff x="3645" y="1929"/>
                <a:chExt cx="823" cy="796"/>
              </a:xfrm>
            </p:grpSpPr>
            <p:sp>
              <p:nvSpPr>
                <p:cNvPr id="62500" name="Freeform 36"/>
                <p:cNvSpPr>
                  <a:spLocks/>
                </p:cNvSpPr>
                <p:nvPr/>
              </p:nvSpPr>
              <p:spPr bwMode="auto">
                <a:xfrm>
                  <a:off x="3658" y="1929"/>
                  <a:ext cx="810" cy="725"/>
                </a:xfrm>
                <a:custGeom>
                  <a:avLst/>
                  <a:gdLst/>
                  <a:ahLst/>
                  <a:cxnLst>
                    <a:cxn ang="0">
                      <a:pos x="427" y="303"/>
                    </a:cxn>
                    <a:cxn ang="0">
                      <a:pos x="179" y="399"/>
                    </a:cxn>
                    <a:cxn ang="0">
                      <a:pos x="43" y="535"/>
                    </a:cxn>
                    <a:cxn ang="0">
                      <a:pos x="59" y="767"/>
                    </a:cxn>
                    <a:cxn ang="0">
                      <a:pos x="395" y="839"/>
                    </a:cxn>
                    <a:cxn ang="0">
                      <a:pos x="563" y="775"/>
                    </a:cxn>
                    <a:cxn ang="0">
                      <a:pos x="739" y="519"/>
                    </a:cxn>
                    <a:cxn ang="0">
                      <a:pos x="851" y="399"/>
                    </a:cxn>
                    <a:cxn ang="0">
                      <a:pos x="963" y="167"/>
                    </a:cxn>
                    <a:cxn ang="0">
                      <a:pos x="875" y="31"/>
                    </a:cxn>
                    <a:cxn ang="0">
                      <a:pos x="667" y="23"/>
                    </a:cxn>
                    <a:cxn ang="0">
                      <a:pos x="555" y="167"/>
                    </a:cxn>
                    <a:cxn ang="0">
                      <a:pos x="515" y="303"/>
                    </a:cxn>
                    <a:cxn ang="0">
                      <a:pos x="427" y="303"/>
                    </a:cxn>
                  </a:cxnLst>
                  <a:rect l="0" t="0" r="r" b="b"/>
                  <a:pathLst>
                    <a:path w="967" h="840">
                      <a:moveTo>
                        <a:pt x="427" y="303"/>
                      </a:moveTo>
                      <a:cubicBezTo>
                        <a:pt x="371" y="319"/>
                        <a:pt x="243" y="360"/>
                        <a:pt x="179" y="399"/>
                      </a:cubicBezTo>
                      <a:cubicBezTo>
                        <a:pt x="115" y="438"/>
                        <a:pt x="63" y="474"/>
                        <a:pt x="43" y="535"/>
                      </a:cubicBezTo>
                      <a:cubicBezTo>
                        <a:pt x="23" y="596"/>
                        <a:pt x="0" y="716"/>
                        <a:pt x="59" y="767"/>
                      </a:cubicBezTo>
                      <a:cubicBezTo>
                        <a:pt x="118" y="818"/>
                        <a:pt x="311" y="838"/>
                        <a:pt x="395" y="839"/>
                      </a:cubicBezTo>
                      <a:cubicBezTo>
                        <a:pt x="479" y="840"/>
                        <a:pt x="506" y="828"/>
                        <a:pt x="563" y="775"/>
                      </a:cubicBezTo>
                      <a:cubicBezTo>
                        <a:pt x="620" y="722"/>
                        <a:pt x="691" y="582"/>
                        <a:pt x="739" y="519"/>
                      </a:cubicBezTo>
                      <a:cubicBezTo>
                        <a:pt x="787" y="456"/>
                        <a:pt x="814" y="458"/>
                        <a:pt x="851" y="399"/>
                      </a:cubicBezTo>
                      <a:cubicBezTo>
                        <a:pt x="888" y="340"/>
                        <a:pt x="959" y="228"/>
                        <a:pt x="963" y="167"/>
                      </a:cubicBezTo>
                      <a:cubicBezTo>
                        <a:pt x="967" y="106"/>
                        <a:pt x="924" y="55"/>
                        <a:pt x="875" y="31"/>
                      </a:cubicBezTo>
                      <a:cubicBezTo>
                        <a:pt x="826" y="7"/>
                        <a:pt x="720" y="0"/>
                        <a:pt x="667" y="23"/>
                      </a:cubicBezTo>
                      <a:cubicBezTo>
                        <a:pt x="614" y="46"/>
                        <a:pt x="580" y="120"/>
                        <a:pt x="555" y="167"/>
                      </a:cubicBezTo>
                      <a:cubicBezTo>
                        <a:pt x="530" y="214"/>
                        <a:pt x="540" y="275"/>
                        <a:pt x="515" y="303"/>
                      </a:cubicBezTo>
                      <a:cubicBezTo>
                        <a:pt x="490" y="331"/>
                        <a:pt x="483" y="287"/>
                        <a:pt x="427" y="303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53" name="Oval 40"/>
                <p:cNvSpPr>
                  <a:spLocks noChangeArrowheads="1"/>
                </p:cNvSpPr>
                <p:nvPr/>
              </p:nvSpPr>
              <p:spPr bwMode="auto">
                <a:xfrm>
                  <a:off x="3828" y="2426"/>
                  <a:ext cx="54" cy="6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54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645" y="2434"/>
                  <a:ext cx="289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nl-NL" b="1" i="1">
                      <a:solidFill>
                        <a:srgbClr val="FF0000"/>
                      </a:solidFill>
                      <a:latin typeface="Times New Roman" pitchFamily="18" charset="0"/>
                    </a:rPr>
                    <a:t>M</a:t>
                  </a:r>
                  <a:endParaRPr lang="nl-NL" b="1" i="1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5151" name="Rectangle 74"/>
              <p:cNvSpPr>
                <a:spLocks noChangeArrowheads="1"/>
              </p:cNvSpPr>
              <p:nvPr/>
            </p:nvSpPr>
            <p:spPr bwMode="auto">
              <a:xfrm>
                <a:off x="-8" y="2072"/>
                <a:ext cx="2960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nl-NL" dirty="0">
                    <a:latin typeface="Comic Sans MS" pitchFamily="66" charset="0"/>
                  </a:rPr>
                  <a:t>    </a:t>
                </a:r>
                <a:r>
                  <a:rPr lang="nl-NL" dirty="0" smtClean="0">
                    <a:latin typeface="Comic Sans MS" pitchFamily="66" charset="0"/>
                  </a:rPr>
                  <a:t>Mass </a:t>
                </a:r>
                <a:r>
                  <a:rPr lang="nl-NL" dirty="0">
                    <a:latin typeface="Comic Sans MS" pitchFamily="66" charset="0"/>
                  </a:rPr>
                  <a:t>M </a:t>
                </a:r>
                <a:r>
                  <a:rPr lang="nl-NL" dirty="0" smtClean="0">
                    <a:latin typeface="Comic Sans MS" pitchFamily="66" charset="0"/>
                  </a:rPr>
                  <a:t>enclosed by arbitrary surface</a:t>
                </a:r>
                <a:endParaRPr lang="nl-NL" dirty="0">
                  <a:latin typeface="Comic Sans MS" pitchFamily="66" charset="0"/>
                </a:endParaRPr>
              </a:p>
            </p:txBody>
          </p:sp>
        </p:grpSp>
        <p:cxnSp>
          <p:nvCxnSpPr>
            <p:cNvPr id="5145" name="Straight Arrow Connector 54"/>
            <p:cNvCxnSpPr>
              <a:cxnSpLocks noChangeShapeType="1"/>
            </p:cNvCxnSpPr>
            <p:nvPr/>
          </p:nvCxnSpPr>
          <p:spPr bwMode="auto">
            <a:xfrm rot="10800000">
              <a:off x="5562601" y="3479800"/>
              <a:ext cx="333377" cy="227806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</p:cxnSp>
        <p:cxnSp>
          <p:nvCxnSpPr>
            <p:cNvPr id="5146" name="Straight Arrow Connector 55"/>
            <p:cNvCxnSpPr>
              <a:cxnSpLocks noChangeShapeType="1"/>
            </p:cNvCxnSpPr>
            <p:nvPr/>
          </p:nvCxnSpPr>
          <p:spPr bwMode="auto">
            <a:xfrm rot="10800000" flipV="1">
              <a:off x="5422901" y="4088606"/>
              <a:ext cx="409581" cy="29289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</p:cxnSp>
        <p:cxnSp>
          <p:nvCxnSpPr>
            <p:cNvPr id="5147" name="Straight Arrow Connector 57"/>
            <p:cNvCxnSpPr>
              <a:cxnSpLocks noChangeShapeType="1"/>
            </p:cNvCxnSpPr>
            <p:nvPr/>
          </p:nvCxnSpPr>
          <p:spPr bwMode="auto">
            <a:xfrm rot="5400000">
              <a:off x="5906694" y="4354114"/>
              <a:ext cx="369094" cy="41281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</p:cxnSp>
        <p:cxnSp>
          <p:nvCxnSpPr>
            <p:cNvPr id="5148" name="Straight Arrow Connector 59"/>
            <p:cNvCxnSpPr>
              <a:cxnSpLocks noChangeShapeType="1"/>
            </p:cNvCxnSpPr>
            <p:nvPr/>
          </p:nvCxnSpPr>
          <p:spPr bwMode="auto">
            <a:xfrm>
              <a:off x="6670681" y="3936206"/>
              <a:ext cx="314319" cy="1349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</p:cxnSp>
        <p:cxnSp>
          <p:nvCxnSpPr>
            <p:cNvPr id="5149" name="Straight Arrow Connector 62"/>
            <p:cNvCxnSpPr>
              <a:cxnSpLocks noChangeShapeType="1"/>
            </p:cNvCxnSpPr>
            <p:nvPr/>
          </p:nvCxnSpPr>
          <p:spPr bwMode="auto">
            <a:xfrm rot="5400000" flipH="1" flipV="1">
              <a:off x="6663137" y="2915844"/>
              <a:ext cx="202406" cy="111119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</p:cxnSp>
      </p:grpSp>
      <p:grpSp>
        <p:nvGrpSpPr>
          <p:cNvPr id="8" name="Group 90"/>
          <p:cNvGrpSpPr>
            <a:grpSpLocks/>
          </p:cNvGrpSpPr>
          <p:nvPr/>
        </p:nvGrpSpPr>
        <p:grpSpPr bwMode="auto">
          <a:xfrm>
            <a:off x="-12700" y="5222875"/>
            <a:ext cx="6299200" cy="1558925"/>
            <a:chOff x="-12700" y="4991101"/>
            <a:chExt cx="6299200" cy="1558924"/>
          </a:xfrm>
        </p:grpSpPr>
        <p:cxnSp>
          <p:nvCxnSpPr>
            <p:cNvPr id="5129" name="Straight Arrow Connector 66"/>
            <p:cNvCxnSpPr>
              <a:cxnSpLocks noChangeShapeType="1"/>
            </p:cNvCxnSpPr>
            <p:nvPr/>
          </p:nvCxnSpPr>
          <p:spPr bwMode="auto">
            <a:xfrm rot="10800000" flipV="1">
              <a:off x="4610101" y="5714206"/>
              <a:ext cx="752477" cy="79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</p:cxnSp>
        <p:grpSp>
          <p:nvGrpSpPr>
            <p:cNvPr id="9" name="Group 89"/>
            <p:cNvGrpSpPr>
              <a:grpSpLocks/>
            </p:cNvGrpSpPr>
            <p:nvPr/>
          </p:nvGrpSpPr>
          <p:grpSpPr bwMode="auto">
            <a:xfrm>
              <a:off x="-12700" y="4991101"/>
              <a:ext cx="6299200" cy="1558924"/>
              <a:chOff x="-12700" y="4991101"/>
              <a:chExt cx="6299200" cy="1558924"/>
            </a:xfrm>
          </p:grpSpPr>
          <p:grpSp>
            <p:nvGrpSpPr>
              <p:cNvPr id="10" name="Group 88"/>
              <p:cNvGrpSpPr>
                <a:grpSpLocks/>
              </p:cNvGrpSpPr>
              <p:nvPr/>
            </p:nvGrpSpPr>
            <p:grpSpPr bwMode="auto">
              <a:xfrm>
                <a:off x="-12700" y="5295900"/>
                <a:ext cx="6229350" cy="1254125"/>
                <a:chOff x="-8" y="3336"/>
                <a:chExt cx="3924" cy="790"/>
              </a:xfrm>
            </p:grpSpPr>
            <p:grpSp>
              <p:nvGrpSpPr>
                <p:cNvPr id="11" name="Group 87"/>
                <p:cNvGrpSpPr>
                  <a:grpSpLocks/>
                </p:cNvGrpSpPr>
                <p:nvPr/>
              </p:nvGrpSpPr>
              <p:grpSpPr bwMode="auto">
                <a:xfrm>
                  <a:off x="3069" y="3354"/>
                  <a:ext cx="847" cy="772"/>
                  <a:chOff x="3069" y="3354"/>
                  <a:chExt cx="847" cy="772"/>
                </a:xfrm>
              </p:grpSpPr>
              <p:sp>
                <p:nvSpPr>
                  <p:cNvPr id="62529" name="Freeform 65"/>
                  <p:cNvSpPr>
                    <a:spLocks/>
                  </p:cNvSpPr>
                  <p:nvPr/>
                </p:nvSpPr>
                <p:spPr bwMode="auto">
                  <a:xfrm>
                    <a:off x="3106" y="3401"/>
                    <a:ext cx="810" cy="725"/>
                  </a:xfrm>
                  <a:custGeom>
                    <a:avLst/>
                    <a:gdLst/>
                    <a:ahLst/>
                    <a:cxnLst>
                      <a:cxn ang="0">
                        <a:pos x="427" y="303"/>
                      </a:cxn>
                      <a:cxn ang="0">
                        <a:pos x="179" y="399"/>
                      </a:cxn>
                      <a:cxn ang="0">
                        <a:pos x="43" y="535"/>
                      </a:cxn>
                      <a:cxn ang="0">
                        <a:pos x="59" y="767"/>
                      </a:cxn>
                      <a:cxn ang="0">
                        <a:pos x="395" y="839"/>
                      </a:cxn>
                      <a:cxn ang="0">
                        <a:pos x="563" y="775"/>
                      </a:cxn>
                      <a:cxn ang="0">
                        <a:pos x="739" y="519"/>
                      </a:cxn>
                      <a:cxn ang="0">
                        <a:pos x="851" y="399"/>
                      </a:cxn>
                      <a:cxn ang="0">
                        <a:pos x="963" y="167"/>
                      </a:cxn>
                      <a:cxn ang="0">
                        <a:pos x="875" y="31"/>
                      </a:cxn>
                      <a:cxn ang="0">
                        <a:pos x="667" y="23"/>
                      </a:cxn>
                      <a:cxn ang="0">
                        <a:pos x="555" y="167"/>
                      </a:cxn>
                      <a:cxn ang="0">
                        <a:pos x="515" y="303"/>
                      </a:cxn>
                      <a:cxn ang="0">
                        <a:pos x="427" y="303"/>
                      </a:cxn>
                    </a:cxnLst>
                    <a:rect l="0" t="0" r="r" b="b"/>
                    <a:pathLst>
                      <a:path w="967" h="840">
                        <a:moveTo>
                          <a:pt x="427" y="303"/>
                        </a:moveTo>
                        <a:cubicBezTo>
                          <a:pt x="371" y="319"/>
                          <a:pt x="243" y="360"/>
                          <a:pt x="179" y="399"/>
                        </a:cubicBezTo>
                        <a:cubicBezTo>
                          <a:pt x="115" y="438"/>
                          <a:pt x="63" y="474"/>
                          <a:pt x="43" y="535"/>
                        </a:cubicBezTo>
                        <a:cubicBezTo>
                          <a:pt x="23" y="596"/>
                          <a:pt x="0" y="716"/>
                          <a:pt x="59" y="767"/>
                        </a:cubicBezTo>
                        <a:cubicBezTo>
                          <a:pt x="118" y="818"/>
                          <a:pt x="311" y="838"/>
                          <a:pt x="395" y="839"/>
                        </a:cubicBezTo>
                        <a:cubicBezTo>
                          <a:pt x="479" y="840"/>
                          <a:pt x="506" y="828"/>
                          <a:pt x="563" y="775"/>
                        </a:cubicBezTo>
                        <a:cubicBezTo>
                          <a:pt x="620" y="722"/>
                          <a:pt x="691" y="582"/>
                          <a:pt x="739" y="519"/>
                        </a:cubicBezTo>
                        <a:cubicBezTo>
                          <a:pt x="787" y="456"/>
                          <a:pt x="814" y="458"/>
                          <a:pt x="851" y="399"/>
                        </a:cubicBezTo>
                        <a:cubicBezTo>
                          <a:pt x="888" y="340"/>
                          <a:pt x="959" y="228"/>
                          <a:pt x="963" y="167"/>
                        </a:cubicBezTo>
                        <a:cubicBezTo>
                          <a:pt x="967" y="106"/>
                          <a:pt x="924" y="55"/>
                          <a:pt x="875" y="31"/>
                        </a:cubicBezTo>
                        <a:cubicBezTo>
                          <a:pt x="826" y="7"/>
                          <a:pt x="720" y="0"/>
                          <a:pt x="667" y="23"/>
                        </a:cubicBezTo>
                        <a:cubicBezTo>
                          <a:pt x="614" y="46"/>
                          <a:pt x="580" y="120"/>
                          <a:pt x="555" y="167"/>
                        </a:cubicBezTo>
                        <a:cubicBezTo>
                          <a:pt x="530" y="214"/>
                          <a:pt x="540" y="275"/>
                          <a:pt x="515" y="303"/>
                        </a:cubicBezTo>
                        <a:cubicBezTo>
                          <a:pt x="490" y="331"/>
                          <a:pt x="483" y="287"/>
                          <a:pt x="427" y="303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2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142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3386" y="3570"/>
                    <a:ext cx="89" cy="65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43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69" y="3354"/>
                    <a:ext cx="267" cy="2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nl-NL" b="1" i="1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m</a:t>
                    </a:r>
                    <a:endParaRPr lang="nl-NL" b="1" i="1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5140" name="Rectangle 75"/>
                <p:cNvSpPr>
                  <a:spLocks noChangeArrowheads="1"/>
                </p:cNvSpPr>
                <p:nvPr/>
              </p:nvSpPr>
              <p:spPr bwMode="auto">
                <a:xfrm>
                  <a:off x="-8" y="3336"/>
                  <a:ext cx="2704" cy="6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342900" indent="-342900">
                    <a:spcBef>
                      <a:spcPct val="20000"/>
                    </a:spcBef>
                  </a:pPr>
                  <a:r>
                    <a:rPr lang="nl-NL" dirty="0">
                      <a:latin typeface="Comic Sans MS" pitchFamily="66" charset="0"/>
                    </a:rPr>
                    <a:t>    </a:t>
                  </a:r>
                  <a:r>
                    <a:rPr lang="nl-NL" dirty="0" smtClean="0">
                      <a:latin typeface="Comic Sans MS" pitchFamily="66" charset="0"/>
                    </a:rPr>
                    <a:t>Mass </a:t>
                  </a:r>
                  <a:r>
                    <a:rPr lang="nl-NL" dirty="0">
                      <a:latin typeface="Comic Sans MS" pitchFamily="66" charset="0"/>
                    </a:rPr>
                    <a:t>m </a:t>
                  </a:r>
                  <a:r>
                    <a:rPr lang="nl-NL" dirty="0" smtClean="0">
                      <a:latin typeface="Comic Sans MS" pitchFamily="66" charset="0"/>
                    </a:rPr>
                    <a:t>outside arbitrary surface</a:t>
                  </a:r>
                  <a:endParaRPr lang="nl-NL" dirty="0">
                    <a:latin typeface="Comic Sans MS" pitchFamily="66" charset="0"/>
                  </a:endParaRPr>
                </a:p>
              </p:txBody>
            </p:sp>
          </p:grpSp>
          <p:cxnSp>
            <p:nvCxnSpPr>
              <p:cNvPr id="5132" name="Straight Arrow Connector 68"/>
              <p:cNvCxnSpPr>
                <a:cxnSpLocks noChangeShapeType="1"/>
              </p:cNvCxnSpPr>
              <p:nvPr/>
            </p:nvCxnSpPr>
            <p:spPr bwMode="auto">
              <a:xfrm rot="16200000" flipH="1">
                <a:off x="5125642" y="6141642"/>
                <a:ext cx="661194" cy="9521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</p:cxnSp>
          <p:cxnSp>
            <p:nvCxnSpPr>
              <p:cNvPr id="5133" name="Straight Arrow Connector 70"/>
              <p:cNvCxnSpPr>
                <a:cxnSpLocks noChangeShapeType="1"/>
              </p:cNvCxnSpPr>
              <p:nvPr/>
            </p:nvCxnSpPr>
            <p:spPr bwMode="auto">
              <a:xfrm flipV="1">
                <a:off x="5527679" y="5715000"/>
                <a:ext cx="758821" cy="11906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</p:cxnSp>
          <p:cxnSp>
            <p:nvCxnSpPr>
              <p:cNvPr id="5134" name="Straight Arrow Connector 7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126436" y="5316143"/>
                <a:ext cx="659606" cy="9521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</p:cxnSp>
          <p:cxnSp>
            <p:nvCxnSpPr>
              <p:cNvPr id="5135" name="Straight Arrow Connector 76"/>
              <p:cNvCxnSpPr>
                <a:cxnSpLocks noChangeShapeType="1"/>
              </p:cNvCxnSpPr>
              <p:nvPr/>
            </p:nvCxnSpPr>
            <p:spPr bwMode="auto">
              <a:xfrm rot="10800000" flipV="1">
                <a:off x="4838701" y="5790406"/>
                <a:ext cx="511179" cy="419894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</p:cxnSp>
          <p:cxnSp>
            <p:nvCxnSpPr>
              <p:cNvPr id="5136" name="Straight Arrow Connector 78"/>
              <p:cNvCxnSpPr>
                <a:cxnSpLocks noChangeShapeType="1"/>
              </p:cNvCxnSpPr>
              <p:nvPr/>
            </p:nvCxnSpPr>
            <p:spPr bwMode="auto">
              <a:xfrm>
                <a:off x="5540379" y="5815806"/>
                <a:ext cx="555621" cy="432594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</p:cxnSp>
          <p:cxnSp>
            <p:nvCxnSpPr>
              <p:cNvPr id="5137" name="Straight Arrow Connector 82"/>
              <p:cNvCxnSpPr>
                <a:cxnSpLocks noChangeShapeType="1"/>
              </p:cNvCxnSpPr>
              <p:nvPr/>
            </p:nvCxnSpPr>
            <p:spPr bwMode="auto">
              <a:xfrm rot="10800000">
                <a:off x="4800601" y="5130800"/>
                <a:ext cx="485781" cy="418306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</p:cxnSp>
          <p:cxnSp>
            <p:nvCxnSpPr>
              <p:cNvPr id="5138" name="Straight Arrow Connector 85"/>
              <p:cNvCxnSpPr>
                <a:cxnSpLocks noChangeShapeType="1"/>
              </p:cNvCxnSpPr>
              <p:nvPr/>
            </p:nvCxnSpPr>
            <p:spPr bwMode="auto">
              <a:xfrm flipV="1">
                <a:off x="5565779" y="5143500"/>
                <a:ext cx="581021" cy="469106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</p:cxnSp>
        </p:grpSp>
      </p:grpSp>
      <p:cxnSp>
        <p:nvCxnSpPr>
          <p:cNvPr id="5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b="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Gauss </a:t>
            </a:r>
            <a:r>
              <a:rPr lang="en-US" altLang="ja-JP" sz="28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law</a:t>
            </a:r>
            <a:endParaRPr lang="en-US" sz="2800" b="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57"/>
          <p:cNvGrpSpPr>
            <a:grpSpLocks/>
          </p:cNvGrpSpPr>
          <p:nvPr/>
        </p:nvGrpSpPr>
        <p:grpSpPr bwMode="auto">
          <a:xfrm>
            <a:off x="4699000" y="1816100"/>
            <a:ext cx="4279900" cy="1841500"/>
            <a:chOff x="2960" y="465"/>
            <a:chExt cx="2984" cy="1231"/>
          </a:xfrm>
        </p:grpSpPr>
        <p:graphicFrame>
          <p:nvGraphicFramePr>
            <p:cNvPr id="6147" name="Object 1026"/>
            <p:cNvGraphicFramePr>
              <a:graphicFrameLocks noChangeAspect="1"/>
            </p:cNvGraphicFramePr>
            <p:nvPr/>
          </p:nvGraphicFramePr>
          <p:xfrm>
            <a:off x="3817" y="465"/>
            <a:ext cx="2127" cy="1072"/>
          </p:xfrm>
          <a:graphic>
            <a:graphicData uri="http://schemas.openxmlformats.org/presentationml/2006/ole">
              <p:oleObj spid="_x0000_s115715" name="Equation" r:id="rId4" imgW="2412720" imgH="1218960" progId="Equation.3">
                <p:embed/>
              </p:oleObj>
            </a:graphicData>
          </a:graphic>
        </p:graphicFrame>
        <p:sp>
          <p:nvSpPr>
            <p:cNvPr id="6192" name="Freeform 1035"/>
            <p:cNvSpPr>
              <a:spLocks/>
            </p:cNvSpPr>
            <p:nvPr/>
          </p:nvSpPr>
          <p:spPr bwMode="auto">
            <a:xfrm>
              <a:off x="3272" y="936"/>
              <a:ext cx="1112" cy="704"/>
            </a:xfrm>
            <a:custGeom>
              <a:avLst/>
              <a:gdLst>
                <a:gd name="T0" fmla="*/ 0 w 1112"/>
                <a:gd name="T1" fmla="*/ 0 h 704"/>
                <a:gd name="T2" fmla="*/ 328 w 1112"/>
                <a:gd name="T3" fmla="*/ 560 h 704"/>
                <a:gd name="T4" fmla="*/ 736 w 1112"/>
                <a:gd name="T5" fmla="*/ 680 h 704"/>
                <a:gd name="T6" fmla="*/ 1112 w 1112"/>
                <a:gd name="T7" fmla="*/ 704 h 7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12"/>
                <a:gd name="T13" fmla="*/ 0 h 704"/>
                <a:gd name="T14" fmla="*/ 1112 w 1112"/>
                <a:gd name="T15" fmla="*/ 704 h 7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12" h="704">
                  <a:moveTo>
                    <a:pt x="0" y="0"/>
                  </a:moveTo>
                  <a:cubicBezTo>
                    <a:pt x="102" y="223"/>
                    <a:pt x="205" y="447"/>
                    <a:pt x="328" y="560"/>
                  </a:cubicBezTo>
                  <a:cubicBezTo>
                    <a:pt x="451" y="673"/>
                    <a:pt x="605" y="656"/>
                    <a:pt x="736" y="680"/>
                  </a:cubicBezTo>
                  <a:cubicBezTo>
                    <a:pt x="867" y="704"/>
                    <a:pt x="1049" y="700"/>
                    <a:pt x="1112" y="704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93" name="Line 1036"/>
            <p:cNvSpPr>
              <a:spLocks noChangeShapeType="1"/>
            </p:cNvSpPr>
            <p:nvPr/>
          </p:nvSpPr>
          <p:spPr bwMode="auto">
            <a:xfrm flipV="1">
              <a:off x="2960" y="928"/>
              <a:ext cx="320" cy="76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179277" name="Object 1101"/>
          <p:cNvGraphicFramePr>
            <a:graphicFrameLocks noChangeAspect="1"/>
          </p:cNvGraphicFramePr>
          <p:nvPr/>
        </p:nvGraphicFramePr>
        <p:xfrm>
          <a:off x="2978150" y="4829175"/>
          <a:ext cx="6165850" cy="1993900"/>
        </p:xfrm>
        <a:graphic>
          <a:graphicData uri="http://schemas.openxmlformats.org/presentationml/2006/ole">
            <p:oleObj spid="_x0000_s115714" name="Equation" r:id="rId5" imgW="6172200" imgH="1993680" progId="Equation.3">
              <p:embed/>
            </p:oleObj>
          </a:graphicData>
        </a:graphic>
      </p:graphicFrame>
      <p:grpSp>
        <p:nvGrpSpPr>
          <p:cNvPr id="3" name="Group 1151"/>
          <p:cNvGrpSpPr>
            <a:grpSpLocks/>
          </p:cNvGrpSpPr>
          <p:nvPr/>
        </p:nvGrpSpPr>
        <p:grpSpPr bwMode="auto">
          <a:xfrm>
            <a:off x="12700" y="1562100"/>
            <a:ext cx="5753100" cy="5068888"/>
            <a:chOff x="-24" y="984"/>
            <a:chExt cx="3624" cy="3193"/>
          </a:xfrm>
        </p:grpSpPr>
        <p:grpSp>
          <p:nvGrpSpPr>
            <p:cNvPr id="4" name="Group 1149"/>
            <p:cNvGrpSpPr>
              <a:grpSpLocks/>
            </p:cNvGrpSpPr>
            <p:nvPr/>
          </p:nvGrpSpPr>
          <p:grpSpPr bwMode="auto">
            <a:xfrm>
              <a:off x="-24" y="984"/>
              <a:ext cx="3624" cy="3193"/>
              <a:chOff x="-24" y="984"/>
              <a:chExt cx="3624" cy="3193"/>
            </a:xfrm>
          </p:grpSpPr>
          <p:sp>
            <p:nvSpPr>
              <p:cNvPr id="6188" name="Text Box 1126"/>
              <p:cNvSpPr txBox="1">
                <a:spLocks noChangeArrowheads="1"/>
              </p:cNvSpPr>
              <p:nvPr/>
            </p:nvSpPr>
            <p:spPr bwMode="auto">
              <a:xfrm>
                <a:off x="1604" y="1798"/>
                <a:ext cx="380" cy="63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nl-NL" sz="6000" b="1">
                    <a:solidFill>
                      <a:srgbClr val="33CC33"/>
                    </a:solidFill>
                    <a:latin typeface="Comic Sans MS" pitchFamily="66" charset="0"/>
                    <a:sym typeface="Symbol" pitchFamily="18" charset="2"/>
                  </a:rPr>
                  <a:t></a:t>
                </a:r>
                <a:endParaRPr lang="nl-NL" sz="4400">
                  <a:solidFill>
                    <a:srgbClr val="33CC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189" name="Text Box 1127"/>
              <p:cNvSpPr txBox="1">
                <a:spLocks noChangeArrowheads="1"/>
              </p:cNvSpPr>
              <p:nvPr/>
            </p:nvSpPr>
            <p:spPr bwMode="auto">
              <a:xfrm>
                <a:off x="633" y="3809"/>
                <a:ext cx="991" cy="36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nl-NL" sz="3200" dirty="0" smtClean="0">
                    <a:latin typeface="Comic Sans MS" pitchFamily="66" charset="0"/>
                  </a:rPr>
                  <a:t>Sphere</a:t>
                </a:r>
                <a:endParaRPr lang="nl-NL" sz="3200" dirty="0">
                  <a:latin typeface="Comic Sans MS" pitchFamily="66" charset="0"/>
                </a:endParaRPr>
              </a:p>
            </p:txBody>
          </p:sp>
          <p:sp>
            <p:nvSpPr>
              <p:cNvPr id="6190" name="Oval 1128"/>
              <p:cNvSpPr>
                <a:spLocks noChangeArrowheads="1"/>
              </p:cNvSpPr>
              <p:nvPr/>
            </p:nvSpPr>
            <p:spPr bwMode="auto">
              <a:xfrm>
                <a:off x="560" y="2356"/>
                <a:ext cx="1192" cy="1216"/>
              </a:xfrm>
              <a:prstGeom prst="ellipse">
                <a:avLst/>
              </a:prstGeom>
              <a:solidFill>
                <a:srgbClr val="33CC33"/>
              </a:solidFill>
              <a:ln w="2857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91" name="Rectangle 1147"/>
              <p:cNvSpPr>
                <a:spLocks noChangeArrowheads="1"/>
              </p:cNvSpPr>
              <p:nvPr/>
            </p:nvSpPr>
            <p:spPr bwMode="auto">
              <a:xfrm>
                <a:off x="-24" y="984"/>
                <a:ext cx="3624" cy="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nl-NL" b="1" dirty="0" smtClean="0">
                    <a:solidFill>
                      <a:srgbClr val="33CC33"/>
                    </a:solidFill>
                    <a:latin typeface="Comic Sans MS" pitchFamily="66" charset="0"/>
                    <a:sym typeface="Symbol" pitchFamily="18" charset="2"/>
                  </a:rPr>
                  <a:t>Volume sphere:</a:t>
                </a:r>
                <a:endParaRPr lang="nl-NL" b="1" dirty="0">
                  <a:solidFill>
                    <a:srgbClr val="33CC33"/>
                  </a:solidFill>
                  <a:latin typeface="Comic Sans MS" pitchFamily="66" charset="0"/>
                  <a:sym typeface="Symbol" pitchFamily="18" charset="2"/>
                </a:endParaRP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nl-NL" b="1" dirty="0" smtClean="0">
                    <a:solidFill>
                      <a:srgbClr val="33CC33"/>
                    </a:solidFill>
                    <a:latin typeface="Comic Sans MS" pitchFamily="66" charset="0"/>
                    <a:sym typeface="Symbol" pitchFamily="18" charset="2"/>
                  </a:rPr>
                  <a:t>Mass distribution: </a:t>
                </a:r>
                <a:r>
                  <a:rPr lang="nl-NL" b="1" dirty="0">
                    <a:solidFill>
                      <a:srgbClr val="33CC33"/>
                    </a:solidFill>
                    <a:latin typeface="Symbol" pitchFamily="18" charset="2"/>
                    <a:sym typeface="Symbol" pitchFamily="18" charset="2"/>
                  </a:rPr>
                  <a:t>r</a:t>
                </a:r>
                <a:r>
                  <a:rPr lang="nl-NL" b="1" dirty="0">
                    <a:solidFill>
                      <a:srgbClr val="33CC33"/>
                    </a:solidFill>
                    <a:latin typeface="Comic Sans MS" pitchFamily="66" charset="0"/>
                    <a:sym typeface="Symbol" pitchFamily="18" charset="2"/>
                  </a:rPr>
                  <a:t> kg/m</a:t>
                </a:r>
                <a:r>
                  <a:rPr lang="nl-NL" b="1" baseline="30000" dirty="0">
                    <a:solidFill>
                      <a:srgbClr val="33CC33"/>
                    </a:solidFill>
                    <a:latin typeface="Comic Sans MS" pitchFamily="66" charset="0"/>
                    <a:sym typeface="Symbol" pitchFamily="18" charset="2"/>
                  </a:rPr>
                  <a:t>3</a:t>
                </a:r>
                <a:endParaRPr lang="nl-NL" b="1" dirty="0">
                  <a:solidFill>
                    <a:srgbClr val="33CC33"/>
                  </a:solidFill>
                  <a:latin typeface="Comic Sans MS" pitchFamily="66" charset="0"/>
                  <a:sym typeface="Symbol" pitchFamily="18" charset="2"/>
                </a:endParaRPr>
              </a:p>
            </p:txBody>
          </p:sp>
        </p:grpSp>
        <p:sp>
          <p:nvSpPr>
            <p:cNvPr id="6186" name="Text Box 1085"/>
            <p:cNvSpPr txBox="1">
              <a:spLocks noChangeArrowheads="1"/>
            </p:cNvSpPr>
            <p:nvPr/>
          </p:nvSpPr>
          <p:spPr bwMode="auto">
            <a:xfrm>
              <a:off x="590" y="2555"/>
              <a:ext cx="27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3200" i="1">
                  <a:latin typeface="Comic Sans MS" pitchFamily="66" charset="0"/>
                </a:rPr>
                <a:t>R</a:t>
              </a:r>
              <a:endParaRPr lang="nl-NL" i="1">
                <a:latin typeface="Comic Sans MS" pitchFamily="66" charset="0"/>
              </a:endParaRPr>
            </a:p>
          </p:txBody>
        </p:sp>
        <p:sp>
          <p:nvSpPr>
            <p:cNvPr id="6187" name="Line 1096"/>
            <p:cNvSpPr>
              <a:spLocks noChangeShapeType="1"/>
            </p:cNvSpPr>
            <p:nvPr/>
          </p:nvSpPr>
          <p:spPr bwMode="auto">
            <a:xfrm flipH="1" flipV="1">
              <a:off x="824" y="2480"/>
              <a:ext cx="312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1153"/>
          <p:cNvGrpSpPr>
            <a:grpSpLocks/>
          </p:cNvGrpSpPr>
          <p:nvPr/>
        </p:nvGrpSpPr>
        <p:grpSpPr bwMode="auto">
          <a:xfrm>
            <a:off x="12700" y="2743200"/>
            <a:ext cx="4445000" cy="3162300"/>
            <a:chOff x="-24" y="1728"/>
            <a:chExt cx="2800" cy="1992"/>
          </a:xfrm>
        </p:grpSpPr>
        <p:sp>
          <p:nvSpPr>
            <p:cNvPr id="6179" name="Rectangle 1066"/>
            <p:cNvSpPr>
              <a:spLocks noChangeArrowheads="1"/>
            </p:cNvSpPr>
            <p:nvPr/>
          </p:nvSpPr>
          <p:spPr bwMode="auto">
            <a:xfrm>
              <a:off x="-24" y="1728"/>
              <a:ext cx="2800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nl-NL" b="1" dirty="0">
                  <a:solidFill>
                    <a:srgbClr val="FFFF00"/>
                  </a:solidFill>
                  <a:latin typeface="Comic Sans MS" pitchFamily="66" charset="0"/>
                  <a:sym typeface="Symbol" pitchFamily="18" charset="2"/>
                </a:rPr>
                <a:t>“Gauss box”: </a:t>
              </a:r>
              <a:r>
                <a:rPr lang="nl-NL" b="1" dirty="0" smtClean="0">
                  <a:solidFill>
                    <a:srgbClr val="FFFF00"/>
                  </a:solidFill>
                  <a:latin typeface="Comic Sans MS" pitchFamily="66" charset="0"/>
                  <a:sym typeface="Symbol" pitchFamily="18" charset="2"/>
                </a:rPr>
                <a:t>small sphere</a:t>
              </a:r>
              <a:endParaRPr lang="nl-NL" b="1" dirty="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endParaRPr>
            </a:p>
          </p:txBody>
        </p:sp>
        <p:sp>
          <p:nvSpPr>
            <p:cNvPr id="6180" name="Oval 1129"/>
            <p:cNvSpPr>
              <a:spLocks noChangeArrowheads="1"/>
            </p:cNvSpPr>
            <p:nvPr/>
          </p:nvSpPr>
          <p:spPr bwMode="auto">
            <a:xfrm>
              <a:off x="868" y="2676"/>
              <a:ext cx="576" cy="576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81" name="Oval 1130"/>
            <p:cNvSpPr>
              <a:spLocks noChangeArrowheads="1"/>
            </p:cNvSpPr>
            <p:nvPr/>
          </p:nvSpPr>
          <p:spPr bwMode="auto">
            <a:xfrm>
              <a:off x="392" y="2208"/>
              <a:ext cx="1528" cy="1512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82" name="Line 1094"/>
            <p:cNvSpPr>
              <a:spLocks noChangeShapeType="1"/>
            </p:cNvSpPr>
            <p:nvPr/>
          </p:nvSpPr>
          <p:spPr bwMode="auto">
            <a:xfrm flipH="1">
              <a:off x="920" y="2960"/>
              <a:ext cx="22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83" name="Text Box 1088"/>
            <p:cNvSpPr txBox="1">
              <a:spLocks noChangeArrowheads="1"/>
            </p:cNvSpPr>
            <p:nvPr/>
          </p:nvSpPr>
          <p:spPr bwMode="auto">
            <a:xfrm>
              <a:off x="702" y="3028"/>
              <a:ext cx="23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3200" i="1">
                  <a:latin typeface="Comic Sans MS" pitchFamily="66" charset="0"/>
                </a:rPr>
                <a:t>r</a:t>
              </a:r>
            </a:p>
          </p:txBody>
        </p:sp>
        <p:sp>
          <p:nvSpPr>
            <p:cNvPr id="6184" name="Line 1152"/>
            <p:cNvSpPr>
              <a:spLocks noChangeShapeType="1"/>
            </p:cNvSpPr>
            <p:nvPr/>
          </p:nvSpPr>
          <p:spPr bwMode="auto">
            <a:xfrm flipH="1">
              <a:off x="808" y="2976"/>
              <a:ext cx="320" cy="6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1156"/>
          <p:cNvGrpSpPr>
            <a:grpSpLocks/>
          </p:cNvGrpSpPr>
          <p:nvPr/>
        </p:nvGrpSpPr>
        <p:grpSpPr bwMode="auto">
          <a:xfrm>
            <a:off x="0" y="1905000"/>
            <a:ext cx="7121525" cy="4613275"/>
            <a:chOff x="0" y="1200"/>
            <a:chExt cx="4486" cy="2906"/>
          </a:xfrm>
        </p:grpSpPr>
        <p:grpSp>
          <p:nvGrpSpPr>
            <p:cNvPr id="7" name="Group 1150"/>
            <p:cNvGrpSpPr>
              <a:grpSpLocks/>
            </p:cNvGrpSpPr>
            <p:nvPr/>
          </p:nvGrpSpPr>
          <p:grpSpPr bwMode="auto">
            <a:xfrm>
              <a:off x="0" y="1200"/>
              <a:ext cx="4486" cy="2906"/>
              <a:chOff x="-32" y="1200"/>
              <a:chExt cx="4486" cy="2906"/>
            </a:xfrm>
          </p:grpSpPr>
          <p:grpSp>
            <p:nvGrpSpPr>
              <p:cNvPr id="8" name="Group 1119"/>
              <p:cNvGrpSpPr>
                <a:grpSpLocks/>
              </p:cNvGrpSpPr>
              <p:nvPr/>
            </p:nvGrpSpPr>
            <p:grpSpPr bwMode="auto">
              <a:xfrm>
                <a:off x="2656" y="1200"/>
                <a:ext cx="1798" cy="1440"/>
                <a:chOff x="2656" y="1200"/>
                <a:chExt cx="1798" cy="1440"/>
              </a:xfrm>
            </p:grpSpPr>
            <p:grpSp>
              <p:nvGrpSpPr>
                <p:cNvPr id="9" name="Group 1030"/>
                <p:cNvGrpSpPr>
                  <a:grpSpLocks/>
                </p:cNvGrpSpPr>
                <p:nvPr/>
              </p:nvGrpSpPr>
              <p:grpSpPr bwMode="auto">
                <a:xfrm>
                  <a:off x="2656" y="1216"/>
                  <a:ext cx="1798" cy="1328"/>
                  <a:chOff x="3808" y="1040"/>
                  <a:chExt cx="1798" cy="1328"/>
                </a:xfrm>
              </p:grpSpPr>
              <p:sp>
                <p:nvSpPr>
                  <p:cNvPr id="6175" name="Line 1031"/>
                  <p:cNvSpPr>
                    <a:spLocks noChangeShapeType="1"/>
                  </p:cNvSpPr>
                  <p:nvPr/>
                </p:nvSpPr>
                <p:spPr bwMode="auto">
                  <a:xfrm>
                    <a:off x="4056" y="2128"/>
                    <a:ext cx="132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76" name="Line 10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64" y="1320"/>
                    <a:ext cx="0" cy="80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77" name="Text Box 10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90" y="2003"/>
                    <a:ext cx="216" cy="3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nl-NL" sz="3200" b="1" i="1" dirty="0">
                        <a:latin typeface="Times New Roman" pitchFamily="18" charset="0"/>
                      </a:rPr>
                      <a:t>r</a:t>
                    </a:r>
                    <a:endParaRPr lang="nl-NL" i="1" dirty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78" name="Text Box 10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8" y="1040"/>
                    <a:ext cx="246" cy="3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nl-NL" sz="3200" b="1" i="1" dirty="0">
                        <a:solidFill>
                          <a:srgbClr val="FF3300"/>
                        </a:solidFill>
                        <a:latin typeface="Times New Roman" pitchFamily="18" charset="0"/>
                      </a:rPr>
                      <a:t>g</a:t>
                    </a:r>
                    <a:endParaRPr lang="nl-NL" i="1" dirty="0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6173" name="Line 1037"/>
                <p:cNvSpPr>
                  <a:spLocks noChangeShapeType="1"/>
                </p:cNvSpPr>
                <p:nvPr/>
              </p:nvSpPr>
              <p:spPr bwMode="auto">
                <a:xfrm>
                  <a:off x="3232" y="1200"/>
                  <a:ext cx="0" cy="1128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74" name="Text Box 1038"/>
                <p:cNvSpPr txBox="1">
                  <a:spLocks noChangeArrowheads="1"/>
                </p:cNvSpPr>
                <p:nvPr/>
              </p:nvSpPr>
              <p:spPr bwMode="auto">
                <a:xfrm>
                  <a:off x="3118" y="2352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nl-NL" b="1" i="1" dirty="0">
                      <a:latin typeface="Times New Roman" pitchFamily="18" charset="0"/>
                    </a:rPr>
                    <a:t>R</a:t>
                  </a:r>
                  <a:endParaRPr lang="nl-NL" i="1" dirty="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0" name="Group 1148"/>
              <p:cNvGrpSpPr>
                <a:grpSpLocks/>
              </p:cNvGrpSpPr>
              <p:nvPr/>
            </p:nvGrpSpPr>
            <p:grpSpPr bwMode="auto">
              <a:xfrm>
                <a:off x="-32" y="2288"/>
                <a:ext cx="1656" cy="1818"/>
                <a:chOff x="-32" y="2288"/>
                <a:chExt cx="1656" cy="1818"/>
              </a:xfrm>
            </p:grpSpPr>
            <p:sp>
              <p:nvSpPr>
                <p:cNvPr id="6159" name="Line 1131"/>
                <p:cNvSpPr>
                  <a:spLocks noChangeShapeType="1"/>
                </p:cNvSpPr>
                <p:nvPr/>
              </p:nvSpPr>
              <p:spPr bwMode="auto">
                <a:xfrm flipH="1">
                  <a:off x="16" y="3232"/>
                  <a:ext cx="392" cy="13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0" name="Line 1132"/>
                <p:cNvSpPr>
                  <a:spLocks noChangeShapeType="1"/>
                </p:cNvSpPr>
                <p:nvPr/>
              </p:nvSpPr>
              <p:spPr bwMode="auto">
                <a:xfrm rot="2050287" flipH="1">
                  <a:off x="0" y="2664"/>
                  <a:ext cx="392" cy="13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1" name="Line 1133"/>
                <p:cNvSpPr>
                  <a:spLocks noChangeShapeType="1"/>
                </p:cNvSpPr>
                <p:nvPr/>
              </p:nvSpPr>
              <p:spPr bwMode="auto">
                <a:xfrm rot="20566819" flipH="1">
                  <a:off x="168" y="3504"/>
                  <a:ext cx="392" cy="13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2" name="Line 1134"/>
                <p:cNvSpPr>
                  <a:spLocks noChangeShapeType="1"/>
                </p:cNvSpPr>
                <p:nvPr/>
              </p:nvSpPr>
              <p:spPr bwMode="auto">
                <a:xfrm rot="2830426" flipH="1">
                  <a:off x="104" y="2416"/>
                  <a:ext cx="392" cy="13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3" name="Line 1135"/>
                <p:cNvSpPr>
                  <a:spLocks noChangeShapeType="1"/>
                </p:cNvSpPr>
                <p:nvPr/>
              </p:nvSpPr>
              <p:spPr bwMode="auto">
                <a:xfrm rot="18711595" flipH="1">
                  <a:off x="432" y="3720"/>
                  <a:ext cx="392" cy="13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4" name="Line 1136"/>
                <p:cNvSpPr>
                  <a:spLocks noChangeShapeType="1"/>
                </p:cNvSpPr>
                <p:nvPr/>
              </p:nvSpPr>
              <p:spPr bwMode="auto">
                <a:xfrm rot="1147143" flipH="1">
                  <a:off x="-32" y="2952"/>
                  <a:ext cx="392" cy="13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5" name="Line 1138"/>
                <p:cNvSpPr>
                  <a:spLocks noChangeShapeType="1"/>
                </p:cNvSpPr>
                <p:nvPr/>
              </p:nvSpPr>
              <p:spPr bwMode="auto">
                <a:xfrm rot="21005749" flipV="1">
                  <a:off x="1360" y="2592"/>
                  <a:ext cx="128" cy="128"/>
                </a:xfrm>
                <a:prstGeom prst="line">
                  <a:avLst/>
                </a:prstGeom>
                <a:noFill/>
                <a:ln w="28575">
                  <a:solidFill>
                    <a:srgbClr val="FFCCCC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6" name="Line 1139"/>
                <p:cNvSpPr>
                  <a:spLocks noChangeShapeType="1"/>
                </p:cNvSpPr>
                <p:nvPr/>
              </p:nvSpPr>
              <p:spPr bwMode="auto">
                <a:xfrm rot="919997" flipV="1">
                  <a:off x="1456" y="2704"/>
                  <a:ext cx="128" cy="128"/>
                </a:xfrm>
                <a:prstGeom prst="line">
                  <a:avLst/>
                </a:prstGeom>
                <a:noFill/>
                <a:ln w="28575">
                  <a:solidFill>
                    <a:srgbClr val="FFCCCC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7" name="Line 1140"/>
                <p:cNvSpPr>
                  <a:spLocks noChangeShapeType="1"/>
                </p:cNvSpPr>
                <p:nvPr/>
              </p:nvSpPr>
              <p:spPr bwMode="auto">
                <a:xfrm rot="2244321" flipV="1">
                  <a:off x="1496" y="2856"/>
                  <a:ext cx="128" cy="128"/>
                </a:xfrm>
                <a:prstGeom prst="line">
                  <a:avLst/>
                </a:prstGeom>
                <a:noFill/>
                <a:ln w="28575">
                  <a:solidFill>
                    <a:srgbClr val="FFCCCC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8" name="Line 1141"/>
                <p:cNvSpPr>
                  <a:spLocks noChangeShapeType="1"/>
                </p:cNvSpPr>
                <p:nvPr/>
              </p:nvSpPr>
              <p:spPr bwMode="auto">
                <a:xfrm rot="-539585">
                  <a:off x="1424" y="3152"/>
                  <a:ext cx="128" cy="128"/>
                </a:xfrm>
                <a:prstGeom prst="line">
                  <a:avLst/>
                </a:prstGeom>
                <a:noFill/>
                <a:ln w="28575">
                  <a:solidFill>
                    <a:srgbClr val="FFCCCC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9" name="Line 1142"/>
                <p:cNvSpPr>
                  <a:spLocks noChangeShapeType="1"/>
                </p:cNvSpPr>
                <p:nvPr/>
              </p:nvSpPr>
              <p:spPr bwMode="auto">
                <a:xfrm rot="4046751" flipV="1">
                  <a:off x="1480" y="3024"/>
                  <a:ext cx="128" cy="128"/>
                </a:xfrm>
                <a:prstGeom prst="line">
                  <a:avLst/>
                </a:prstGeom>
                <a:noFill/>
                <a:ln w="28575">
                  <a:solidFill>
                    <a:srgbClr val="FFCCCC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70" name="Text Box 1144"/>
                <p:cNvSpPr txBox="1">
                  <a:spLocks noChangeArrowheads="1"/>
                </p:cNvSpPr>
                <p:nvPr/>
              </p:nvSpPr>
              <p:spPr bwMode="auto">
                <a:xfrm>
                  <a:off x="182" y="3738"/>
                  <a:ext cx="254" cy="36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nl-NL" sz="3200" b="1">
                      <a:solidFill>
                        <a:srgbClr val="FF0000"/>
                      </a:solidFill>
                      <a:latin typeface="Comic Sans MS" pitchFamily="66" charset="0"/>
                    </a:rPr>
                    <a:t>g</a:t>
                  </a:r>
                  <a:endParaRPr lang="nl-NL" sz="320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6171" name="Line 1145"/>
                <p:cNvSpPr>
                  <a:spLocks noChangeShapeType="1"/>
                </p:cNvSpPr>
                <p:nvPr/>
              </p:nvSpPr>
              <p:spPr bwMode="auto">
                <a:xfrm flipV="1">
                  <a:off x="216" y="3728"/>
                  <a:ext cx="232" cy="1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158" name="Rectangle 1146"/>
              <p:cNvSpPr>
                <a:spLocks noChangeArrowheads="1"/>
              </p:cNvSpPr>
              <p:nvPr/>
            </p:nvSpPr>
            <p:spPr bwMode="auto">
              <a:xfrm>
                <a:off x="-24" y="1480"/>
                <a:ext cx="3536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nl-NL" b="1" dirty="0" smtClean="0">
                    <a:solidFill>
                      <a:srgbClr val="FF0000"/>
                    </a:solidFill>
                    <a:latin typeface="Comic Sans MS" pitchFamily="66" charset="0"/>
                    <a:sym typeface="Symbol" pitchFamily="18" charset="2"/>
                  </a:rPr>
                  <a:t>symmetry: </a:t>
                </a:r>
                <a:r>
                  <a:rPr lang="nl-NL" b="1" dirty="0">
                    <a:solidFill>
                      <a:srgbClr val="FF0000"/>
                    </a:solidFill>
                    <a:latin typeface="Comic Sans MS" pitchFamily="66" charset="0"/>
                    <a:sym typeface="Symbol" pitchFamily="18" charset="2"/>
                  </a:rPr>
                  <a:t>g  </a:t>
                </a:r>
                <a:r>
                  <a:rPr lang="nl-NL" b="1" dirty="0" smtClean="0">
                    <a:solidFill>
                      <a:srgbClr val="FF0000"/>
                    </a:solidFill>
                    <a:latin typeface="Comic Sans MS" pitchFamily="66" charset="0"/>
                    <a:sym typeface="Symbol" pitchFamily="18" charset="2"/>
                  </a:rPr>
                  <a:t>sphere, </a:t>
                </a:r>
                <a:r>
                  <a:rPr lang="nl-NL" b="1" dirty="0">
                    <a:solidFill>
                      <a:srgbClr val="FF0000"/>
                    </a:solidFill>
                    <a:latin typeface="Comic Sans MS" pitchFamily="66" charset="0"/>
                    <a:sym typeface="Symbol" pitchFamily="18" charset="2"/>
                  </a:rPr>
                  <a:t>g(r)</a:t>
                </a:r>
                <a:endParaRPr lang="nl-NL" b="1" dirty="0">
                  <a:solidFill>
                    <a:srgbClr val="FFFF00"/>
                  </a:solidFill>
                  <a:latin typeface="Comic Sans MS" pitchFamily="66" charset="0"/>
                  <a:sym typeface="Symbol" pitchFamily="18" charset="2"/>
                </a:endParaRPr>
              </a:p>
            </p:txBody>
          </p:sp>
        </p:grpSp>
        <p:sp>
          <p:nvSpPr>
            <p:cNvPr id="6154" name="Text Box 1154"/>
            <p:cNvSpPr txBox="1">
              <a:spLocks noChangeArrowheads="1"/>
            </p:cNvSpPr>
            <p:nvPr/>
          </p:nvSpPr>
          <p:spPr bwMode="auto">
            <a:xfrm>
              <a:off x="1176" y="2397"/>
              <a:ext cx="236" cy="3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nl-NL" sz="2800" b="1">
                  <a:solidFill>
                    <a:srgbClr val="FFCCCC"/>
                  </a:solidFill>
                  <a:latin typeface="Comic Sans MS" pitchFamily="66" charset="0"/>
                </a:rPr>
                <a:t>g</a:t>
              </a:r>
            </a:p>
          </p:txBody>
        </p:sp>
        <p:sp>
          <p:nvSpPr>
            <p:cNvPr id="6155" name="Line 1155"/>
            <p:cNvSpPr>
              <a:spLocks noChangeShapeType="1"/>
            </p:cNvSpPr>
            <p:nvPr/>
          </p:nvSpPr>
          <p:spPr bwMode="auto">
            <a:xfrm flipV="1">
              <a:off x="1248" y="2432"/>
              <a:ext cx="136" cy="0"/>
            </a:xfrm>
            <a:prstGeom prst="line">
              <a:avLst/>
            </a:prstGeom>
            <a:noFill/>
            <a:ln w="12700">
              <a:solidFill>
                <a:srgbClr val="FFCCCC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51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b="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Gauss </a:t>
            </a:r>
            <a:r>
              <a:rPr lang="en-US" altLang="ja-JP" sz="28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law – example </a:t>
            </a:r>
            <a:endParaRPr lang="en-US" sz="2800" b="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3699" name="Object 3"/>
          <p:cNvGraphicFramePr>
            <a:graphicFrameLocks noChangeAspect="1"/>
          </p:cNvGraphicFramePr>
          <p:nvPr/>
        </p:nvGraphicFramePr>
        <p:xfrm>
          <a:off x="3627438" y="2376488"/>
          <a:ext cx="5360987" cy="3097212"/>
        </p:xfrm>
        <a:graphic>
          <a:graphicData uri="http://schemas.openxmlformats.org/presentationml/2006/ole">
            <p:oleObj spid="_x0000_s116738" name="Equation" r:id="rId4" imgW="4305240" imgH="2489040" progId="Equation.3">
              <p:embed/>
            </p:oleObj>
          </a:graphicData>
        </a:graphic>
      </p:graphicFrame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8900" y="4241800"/>
            <a:ext cx="2908300" cy="1574800"/>
            <a:chOff x="24" y="2672"/>
            <a:chExt cx="1832" cy="992"/>
          </a:xfrm>
        </p:grpSpPr>
        <p:sp>
          <p:nvSpPr>
            <p:cNvPr id="7194" name="Rectangle 7"/>
            <p:cNvSpPr>
              <a:spLocks noChangeArrowheads="1"/>
            </p:cNvSpPr>
            <p:nvPr/>
          </p:nvSpPr>
          <p:spPr bwMode="auto">
            <a:xfrm>
              <a:off x="24" y="2672"/>
              <a:ext cx="1832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nl-NL" sz="2000" dirty="0" smtClean="0">
                  <a:latin typeface="Comic Sans MS" pitchFamily="66" charset="0"/>
                </a:rPr>
                <a:t>Compact notation: use </a:t>
              </a:r>
              <a:r>
                <a:rPr lang="nl-NL" sz="2000" dirty="0">
                  <a:latin typeface="Comic Sans MS" pitchFamily="66" charset="0"/>
                </a:rPr>
                <a:t>“</a:t>
              </a:r>
              <a:r>
                <a:rPr lang="nl-NL" sz="2000" dirty="0" smtClean="0">
                  <a:latin typeface="Comic Sans MS" pitchFamily="66" charset="0"/>
                </a:rPr>
                <a:t>divergence”</a:t>
              </a:r>
              <a:r>
                <a:rPr lang="nl-NL" sz="2000" dirty="0" smtClean="0">
                  <a:latin typeface="Comic Sans MS" pitchFamily="66" charset="0"/>
                  <a:sym typeface="Symbol" pitchFamily="18" charset="2"/>
                </a:rPr>
                <a:t>:</a:t>
              </a:r>
              <a:endParaRPr lang="nl-NL" sz="2000" dirty="0">
                <a:latin typeface="Comic Sans MS" pitchFamily="66" charset="0"/>
              </a:endParaRPr>
            </a:p>
          </p:txBody>
        </p:sp>
        <p:graphicFrame>
          <p:nvGraphicFramePr>
            <p:cNvPr id="7174" name="Object 8"/>
            <p:cNvGraphicFramePr>
              <a:graphicFrameLocks noChangeAspect="1"/>
            </p:cNvGraphicFramePr>
            <p:nvPr/>
          </p:nvGraphicFramePr>
          <p:xfrm>
            <a:off x="331" y="3213"/>
            <a:ext cx="1449" cy="451"/>
          </p:xfrm>
          <a:graphic>
            <a:graphicData uri="http://schemas.openxmlformats.org/presentationml/2006/ole">
              <p:oleObj spid="_x0000_s116742" name="Equation" r:id="rId5" imgW="2082600" imgH="647640" progId="Equation.3">
                <p:embed/>
              </p:oleObj>
            </a:graphicData>
          </a:graphic>
        </p:graphicFrame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562100" y="6059493"/>
            <a:ext cx="7197725" cy="658813"/>
            <a:chOff x="984" y="3817"/>
            <a:chExt cx="4534" cy="415"/>
          </a:xfrm>
        </p:grpSpPr>
        <p:sp>
          <p:nvSpPr>
            <p:cNvPr id="7192" name="Rectangle 10"/>
            <p:cNvSpPr>
              <a:spLocks noChangeArrowheads="1"/>
            </p:cNvSpPr>
            <p:nvPr/>
          </p:nvSpPr>
          <p:spPr bwMode="auto">
            <a:xfrm>
              <a:off x="984" y="3896"/>
              <a:ext cx="744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nl-NL" sz="2000" dirty="0" smtClean="0">
                  <a:latin typeface="Comic Sans MS" pitchFamily="66" charset="0"/>
                </a:rPr>
                <a:t>Thus</a:t>
              </a:r>
              <a:endParaRPr lang="nl-NL" sz="2000" dirty="0">
                <a:latin typeface="Comic Sans MS" pitchFamily="66" charset="0"/>
              </a:endParaRPr>
            </a:p>
          </p:txBody>
        </p:sp>
        <p:graphicFrame>
          <p:nvGraphicFramePr>
            <p:cNvPr id="7172" name="Object 11"/>
            <p:cNvGraphicFramePr>
              <a:graphicFrameLocks noChangeAspect="1"/>
            </p:cNvGraphicFramePr>
            <p:nvPr/>
          </p:nvGraphicFramePr>
          <p:xfrm>
            <a:off x="1794" y="3817"/>
            <a:ext cx="3724" cy="415"/>
          </p:xfrm>
          <a:graphic>
            <a:graphicData uri="http://schemas.openxmlformats.org/presentationml/2006/ole">
              <p:oleObj spid="_x0000_s116740" name="Equation" r:id="rId6" imgW="4546440" imgH="507960" progId="Equation.3">
                <p:embed/>
              </p:oleObj>
            </a:graphicData>
          </a:graphic>
        </p:graphicFrame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-88900" y="1166813"/>
            <a:ext cx="8035925" cy="2930525"/>
            <a:chOff x="-56" y="735"/>
            <a:chExt cx="5062" cy="1846"/>
          </a:xfrm>
        </p:grpSpPr>
        <p:graphicFrame>
          <p:nvGraphicFramePr>
            <p:cNvPr id="7171" name="Object 13"/>
            <p:cNvGraphicFramePr>
              <a:graphicFrameLocks noChangeAspect="1"/>
            </p:cNvGraphicFramePr>
            <p:nvPr/>
          </p:nvGraphicFramePr>
          <p:xfrm>
            <a:off x="3106" y="735"/>
            <a:ext cx="1900" cy="433"/>
          </p:xfrm>
          <a:graphic>
            <a:graphicData uri="http://schemas.openxmlformats.org/presentationml/2006/ole">
              <p:oleObj spid="_x0000_s116739" name="Equation" r:id="rId7" imgW="2171520" imgH="495000" progId="Equation.3">
                <p:embed/>
              </p:oleObj>
            </a:graphicData>
          </a:graphic>
        </p:graphicFrame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-56" y="856"/>
              <a:ext cx="3152" cy="1725"/>
              <a:chOff x="-56" y="856"/>
              <a:chExt cx="3152" cy="1725"/>
            </a:xfrm>
          </p:grpSpPr>
          <p:sp>
            <p:nvSpPr>
              <p:cNvPr id="7180" name="AutoShape 15"/>
              <p:cNvSpPr>
                <a:spLocks noChangeArrowheads="1"/>
              </p:cNvSpPr>
              <p:nvPr/>
            </p:nvSpPr>
            <p:spPr bwMode="auto">
              <a:xfrm>
                <a:off x="408" y="1488"/>
                <a:ext cx="765" cy="765"/>
              </a:xfrm>
              <a:prstGeom prst="cube">
                <a:avLst>
                  <a:gd name="adj" fmla="val 25000"/>
                </a:avLst>
              </a:prstGeom>
              <a:solidFill>
                <a:srgbClr val="FFCCCC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1" name="Line 16"/>
              <p:cNvSpPr>
                <a:spLocks noChangeShapeType="1"/>
              </p:cNvSpPr>
              <p:nvPr/>
            </p:nvSpPr>
            <p:spPr bwMode="auto">
              <a:xfrm>
                <a:off x="442" y="2320"/>
                <a:ext cx="52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2" name="Line 17"/>
              <p:cNvSpPr>
                <a:spLocks noChangeShapeType="1"/>
              </p:cNvSpPr>
              <p:nvPr/>
            </p:nvSpPr>
            <p:spPr bwMode="auto">
              <a:xfrm>
                <a:off x="338" y="1696"/>
                <a:ext cx="0" cy="5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3" name="Text Box 18"/>
              <p:cNvSpPr txBox="1">
                <a:spLocks noChangeArrowheads="1"/>
              </p:cNvSpPr>
              <p:nvPr/>
            </p:nvSpPr>
            <p:spPr bwMode="auto">
              <a:xfrm>
                <a:off x="544" y="2293"/>
                <a:ext cx="34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l-NL" i="1">
                    <a:solidFill>
                      <a:srgbClr val="FF0000"/>
                    </a:solidFill>
                    <a:latin typeface="Comic Sans MS" pitchFamily="66" charset="0"/>
                  </a:rPr>
                  <a:t>dx</a:t>
                </a:r>
              </a:p>
            </p:txBody>
          </p:sp>
          <p:sp>
            <p:nvSpPr>
              <p:cNvPr id="7184" name="Text Box 19"/>
              <p:cNvSpPr txBox="1">
                <a:spLocks noChangeArrowheads="1"/>
              </p:cNvSpPr>
              <p:nvPr/>
            </p:nvSpPr>
            <p:spPr bwMode="auto">
              <a:xfrm>
                <a:off x="0" y="1741"/>
                <a:ext cx="32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l-NL" i="1">
                    <a:solidFill>
                      <a:srgbClr val="FF0000"/>
                    </a:solidFill>
                    <a:latin typeface="Comic Sans MS" pitchFamily="66" charset="0"/>
                  </a:rPr>
                  <a:t>dy</a:t>
                </a:r>
              </a:p>
            </p:txBody>
          </p:sp>
          <p:sp>
            <p:nvSpPr>
              <p:cNvPr id="7185" name="Text Box 20"/>
              <p:cNvSpPr txBox="1">
                <a:spLocks noChangeArrowheads="1"/>
              </p:cNvSpPr>
              <p:nvPr/>
            </p:nvSpPr>
            <p:spPr bwMode="auto">
              <a:xfrm>
                <a:off x="990" y="1250"/>
                <a:ext cx="8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l-NL" sz="1800" i="1">
                    <a:solidFill>
                      <a:schemeClr val="accent2"/>
                    </a:solidFill>
                    <a:latin typeface="Comic Sans MS" pitchFamily="66" charset="0"/>
                  </a:rPr>
                  <a:t>g(x+dx,y,z)</a:t>
                </a:r>
                <a:endParaRPr lang="nl-NL" sz="1800" i="1">
                  <a:solidFill>
                    <a:srgbClr val="00CC66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186" name="Text Box 21"/>
              <p:cNvSpPr txBox="1">
                <a:spLocks noChangeArrowheads="1"/>
              </p:cNvSpPr>
              <p:nvPr/>
            </p:nvSpPr>
            <p:spPr bwMode="auto">
              <a:xfrm>
                <a:off x="152" y="1341"/>
                <a:ext cx="3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l-NL" i="1">
                    <a:solidFill>
                      <a:srgbClr val="FF0000"/>
                    </a:solidFill>
                    <a:latin typeface="Comic Sans MS" pitchFamily="66" charset="0"/>
                  </a:rPr>
                  <a:t>dz</a:t>
                </a:r>
              </a:p>
            </p:txBody>
          </p:sp>
          <p:sp>
            <p:nvSpPr>
              <p:cNvPr id="7187" name="Line 22"/>
              <p:cNvSpPr>
                <a:spLocks noChangeShapeType="1"/>
              </p:cNvSpPr>
              <p:nvPr/>
            </p:nvSpPr>
            <p:spPr bwMode="auto">
              <a:xfrm flipV="1">
                <a:off x="354" y="1472"/>
                <a:ext cx="192" cy="18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8" name="Line 23"/>
              <p:cNvSpPr>
                <a:spLocks noChangeShapeType="1"/>
              </p:cNvSpPr>
              <p:nvPr/>
            </p:nvSpPr>
            <p:spPr bwMode="auto">
              <a:xfrm flipV="1">
                <a:off x="1120" y="1464"/>
                <a:ext cx="464" cy="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9" name="Line 24"/>
              <p:cNvSpPr>
                <a:spLocks noChangeShapeType="1"/>
              </p:cNvSpPr>
              <p:nvPr/>
            </p:nvSpPr>
            <p:spPr bwMode="auto">
              <a:xfrm flipV="1">
                <a:off x="472" y="1712"/>
                <a:ext cx="464" cy="192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90" name="Text Box 25"/>
              <p:cNvSpPr txBox="1">
                <a:spLocks noChangeArrowheads="1"/>
              </p:cNvSpPr>
              <p:nvPr/>
            </p:nvSpPr>
            <p:spPr bwMode="auto">
              <a:xfrm>
                <a:off x="374" y="1882"/>
                <a:ext cx="62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l-NL" sz="1800" i="1">
                    <a:solidFill>
                      <a:schemeClr val="accent2"/>
                    </a:solidFill>
                    <a:latin typeface="Comic Sans MS" pitchFamily="66" charset="0"/>
                  </a:rPr>
                  <a:t>g(x,y,z)</a:t>
                </a:r>
                <a:endParaRPr lang="nl-NL" sz="1800" i="1">
                  <a:solidFill>
                    <a:srgbClr val="00CC66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191" name="Rectangle 26"/>
              <p:cNvSpPr>
                <a:spLocks noChangeArrowheads="1"/>
              </p:cNvSpPr>
              <p:nvPr/>
            </p:nvSpPr>
            <p:spPr bwMode="auto">
              <a:xfrm>
                <a:off x="-56" y="856"/>
                <a:ext cx="3152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nl-NL" sz="2000" dirty="0" smtClean="0">
                    <a:latin typeface="Comic Sans MS" pitchFamily="66" charset="0"/>
                  </a:rPr>
                  <a:t>Consider locally (Gauss</a:t>
                </a:r>
                <a:r>
                  <a:rPr lang="nl-NL" sz="2000" dirty="0">
                    <a:latin typeface="Comic Sans MS" pitchFamily="66" charset="0"/>
                  </a:rPr>
                  <a:t>):</a:t>
                </a:r>
              </a:p>
            </p:txBody>
          </p:sp>
        </p:grpSp>
      </p:grpSp>
      <p:cxnSp>
        <p:nvCxnSpPr>
          <p:cNvPr id="27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b="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Gauss </a:t>
            </a:r>
            <a:r>
              <a:rPr lang="en-US" altLang="ja-JP" sz="28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law – mathematics </a:t>
            </a:r>
            <a:endParaRPr lang="en-US" sz="2800" b="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7809" name="Object 2"/>
          <p:cNvGraphicFramePr>
            <a:graphicFrameLocks noChangeAspect="1"/>
          </p:cNvGraphicFramePr>
          <p:nvPr/>
        </p:nvGraphicFramePr>
        <p:xfrm>
          <a:off x="533400" y="5046663"/>
          <a:ext cx="7526337" cy="774700"/>
        </p:xfrm>
        <a:graphic>
          <a:graphicData uri="http://schemas.openxmlformats.org/presentationml/2006/ole">
            <p:oleObj spid="_x0000_s117762" name="Equation" r:id="rId4" imgW="4889160" imgH="507960" progId="Equation.3">
              <p:embed/>
            </p:oleObj>
          </a:graphicData>
        </a:graphic>
      </p:graphicFrame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0" y="1125538"/>
            <a:ext cx="9093200" cy="1447800"/>
            <a:chOff x="0" y="1125539"/>
            <a:chExt cx="9093201" cy="1447502"/>
          </a:xfrm>
        </p:grpSpPr>
        <p:graphicFrame>
          <p:nvGraphicFramePr>
            <p:cNvPr id="9222" name="Object 4"/>
            <p:cNvGraphicFramePr>
              <a:graphicFrameLocks noChangeAspect="1"/>
            </p:cNvGraphicFramePr>
            <p:nvPr/>
          </p:nvGraphicFramePr>
          <p:xfrm>
            <a:off x="5151439" y="1162050"/>
            <a:ext cx="3941762" cy="814631"/>
          </p:xfrm>
          <a:graphic>
            <a:graphicData uri="http://schemas.openxmlformats.org/presentationml/2006/ole">
              <p:oleObj spid="_x0000_s117766" name="Equation" r:id="rId5" imgW="3136680" imgH="647640" progId="Equation.3">
                <p:embed/>
              </p:oleObj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490788" y="1125539"/>
              <a:ext cx="2435225" cy="1350963"/>
              <a:chOff x="1705" y="597"/>
              <a:chExt cx="1534" cy="851"/>
            </a:xfrm>
          </p:grpSpPr>
          <p:grpSp>
            <p:nvGrpSpPr>
              <p:cNvPr id="4" name="Group 45"/>
              <p:cNvGrpSpPr>
                <a:grpSpLocks/>
              </p:cNvGrpSpPr>
              <p:nvPr/>
            </p:nvGrpSpPr>
            <p:grpSpPr bwMode="auto">
              <a:xfrm>
                <a:off x="1705" y="597"/>
                <a:ext cx="1534" cy="851"/>
                <a:chOff x="1705" y="589"/>
                <a:chExt cx="1534" cy="851"/>
              </a:xfrm>
            </p:grpSpPr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1705" y="1032"/>
                  <a:ext cx="391" cy="408"/>
                  <a:chOff x="345" y="952"/>
                  <a:chExt cx="391" cy="408"/>
                </a:xfrm>
              </p:grpSpPr>
              <p:sp>
                <p:nvSpPr>
                  <p:cNvPr id="9252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465" y="952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53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441" y="1088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54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537" y="1184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55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1280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56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497" y="1296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57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689" y="1136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58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585" y="1040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59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345" y="1216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17"/>
                <p:cNvGrpSpPr>
                  <a:grpSpLocks/>
                </p:cNvGrpSpPr>
                <p:nvPr/>
              </p:nvGrpSpPr>
              <p:grpSpPr bwMode="auto">
                <a:xfrm>
                  <a:off x="1806" y="674"/>
                  <a:ext cx="1202" cy="654"/>
                  <a:chOff x="446" y="594"/>
                  <a:chExt cx="1202" cy="654"/>
                </a:xfrm>
              </p:grpSpPr>
              <p:sp>
                <p:nvSpPr>
                  <p:cNvPr id="924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632" y="952"/>
                    <a:ext cx="1016" cy="2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49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928"/>
                    <a:ext cx="47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50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6" y="594"/>
                    <a:ext cx="303" cy="2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nl-NL" b="1" i="1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m</a:t>
                    </a:r>
                    <a:r>
                      <a:rPr lang="nl-NL" b="1" i="1" baseline="-25000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i</a:t>
                    </a:r>
                    <a:endParaRPr lang="nl-NL" b="1" i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251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14" y="794"/>
                    <a:ext cx="227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nl-NL" i="1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r</a:t>
                    </a:r>
                    <a:r>
                      <a:rPr lang="nl-NL" i="1" baseline="-25000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i</a:t>
                    </a:r>
                    <a:endParaRPr lang="nl-NL" i="1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924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74" y="589"/>
                  <a:ext cx="738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nl-NL" b="1" i="1">
                      <a:solidFill>
                        <a:schemeClr val="accent2"/>
                      </a:solidFill>
                      <a:latin typeface="Comic Sans MS" pitchFamily="66" charset="0"/>
                    </a:rPr>
                    <a:t>[</a:t>
                  </a:r>
                  <a:r>
                    <a:rPr lang="nl-NL" b="1" i="1">
                      <a:solidFill>
                        <a:schemeClr val="accent2"/>
                      </a:solidFill>
                      <a:latin typeface="Comic Sans MS" pitchFamily="66" charset="0"/>
                      <a:sym typeface="Symbol" pitchFamily="18" charset="2"/>
                    </a:rPr>
                    <a:t>m]=kg</a:t>
                  </a:r>
                  <a:endParaRPr lang="nl-NL" i="1">
                    <a:latin typeface="Comic Sans MS" pitchFamily="66" charset="0"/>
                  </a:endParaRPr>
                </a:p>
              </p:txBody>
            </p:sp>
            <p:grpSp>
              <p:nvGrpSpPr>
                <p:cNvPr id="7" name="Group 23"/>
                <p:cNvGrpSpPr>
                  <a:grpSpLocks/>
                </p:cNvGrpSpPr>
                <p:nvPr/>
              </p:nvGrpSpPr>
              <p:grpSpPr bwMode="auto">
                <a:xfrm>
                  <a:off x="2976" y="1002"/>
                  <a:ext cx="263" cy="350"/>
                  <a:chOff x="2976" y="1002"/>
                  <a:chExt cx="263" cy="350"/>
                </a:xfrm>
              </p:grpSpPr>
              <p:sp>
                <p:nvSpPr>
                  <p:cNvPr id="9246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1296"/>
                    <a:ext cx="56" cy="56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47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06" y="1002"/>
                    <a:ext cx="233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nl-NL" i="1">
                        <a:latin typeface="Times New Roman" pitchFamily="18" charset="0"/>
                      </a:rPr>
                      <a:t>P</a:t>
                    </a:r>
                  </a:p>
                </p:txBody>
              </p:sp>
            </p:grpSp>
          </p:grpSp>
          <p:sp>
            <p:nvSpPr>
              <p:cNvPr id="9241" name="Line 26"/>
              <p:cNvSpPr>
                <a:spLocks noChangeShapeType="1"/>
              </p:cNvSpPr>
              <p:nvPr/>
            </p:nvSpPr>
            <p:spPr bwMode="auto">
              <a:xfrm flipV="1">
                <a:off x="2440" y="960"/>
                <a:ext cx="128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238" name="Rectangle 27"/>
            <p:cNvSpPr>
              <a:spLocks noChangeArrowheads="1"/>
            </p:cNvSpPr>
            <p:nvPr/>
          </p:nvSpPr>
          <p:spPr bwMode="auto">
            <a:xfrm>
              <a:off x="0" y="1206502"/>
              <a:ext cx="2349500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nl-NL" dirty="0" smtClean="0">
                  <a:latin typeface="Comic Sans MS" pitchFamily="66" charset="0"/>
                </a:rPr>
                <a:t>Law of gravity:</a:t>
              </a:r>
              <a:endParaRPr lang="nl-NL" dirty="0">
                <a:latin typeface="Comic Sans MS" pitchFamily="66" charset="0"/>
              </a:endParaRPr>
            </a:p>
          </p:txBody>
        </p:sp>
        <p:sp>
          <p:nvSpPr>
            <p:cNvPr id="9239" name="Text Box 20"/>
            <p:cNvSpPr txBox="1">
              <a:spLocks noChangeArrowheads="1"/>
            </p:cNvSpPr>
            <p:nvPr/>
          </p:nvSpPr>
          <p:spPr bwMode="auto">
            <a:xfrm>
              <a:off x="4010026" y="2111376"/>
              <a:ext cx="4235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b="1" i="1">
                  <a:solidFill>
                    <a:srgbClr val="FF0000"/>
                  </a:solidFill>
                  <a:latin typeface="Times New Roman" pitchFamily="18" charset="0"/>
                </a:rPr>
                <a:t>m</a:t>
              </a:r>
              <a:endParaRPr lang="nl-NL" b="1" i="1">
                <a:latin typeface="Times New Roman" pitchFamily="18" charset="0"/>
              </a:endParaRPr>
            </a:p>
          </p:txBody>
        </p:sp>
      </p:grpSp>
      <p:graphicFrame>
        <p:nvGraphicFramePr>
          <p:cNvPr id="418821" name="Object 5"/>
          <p:cNvGraphicFramePr>
            <a:graphicFrameLocks noChangeAspect="1"/>
          </p:cNvGraphicFramePr>
          <p:nvPr/>
        </p:nvGraphicFramePr>
        <p:xfrm>
          <a:off x="569913" y="4451350"/>
          <a:ext cx="2559050" cy="503238"/>
        </p:xfrm>
        <a:graphic>
          <a:graphicData uri="http://schemas.openxmlformats.org/presentationml/2006/ole">
            <p:oleObj spid="_x0000_s117763" name="Equation" r:id="rId6" imgW="1358640" imgH="266400" progId="Equation.3">
              <p:embed/>
            </p:oleObj>
          </a:graphicData>
        </a:graphic>
      </p:graphicFrame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317500" y="2654300"/>
            <a:ext cx="8464550" cy="1257300"/>
            <a:chOff x="56" y="3504"/>
            <a:chExt cx="5332" cy="792"/>
          </a:xfrm>
        </p:grpSpPr>
        <p:graphicFrame>
          <p:nvGraphicFramePr>
            <p:cNvPr id="9221" name="Object 6"/>
            <p:cNvGraphicFramePr>
              <a:graphicFrameLocks noChangeAspect="1"/>
            </p:cNvGraphicFramePr>
            <p:nvPr/>
          </p:nvGraphicFramePr>
          <p:xfrm>
            <a:off x="3112" y="3620"/>
            <a:ext cx="2276" cy="533"/>
          </p:xfrm>
          <a:graphic>
            <a:graphicData uri="http://schemas.openxmlformats.org/presentationml/2006/ole">
              <p:oleObj spid="_x0000_s117765" name="Equation" r:id="rId7" imgW="2552400" imgH="596880" progId="Equation.3">
                <p:embed/>
              </p:oleObj>
            </a:graphicData>
          </a:graphic>
        </p:graphicFrame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56" y="3504"/>
              <a:ext cx="2388" cy="792"/>
              <a:chOff x="56" y="3504"/>
              <a:chExt cx="2388" cy="792"/>
            </a:xfrm>
          </p:grpSpPr>
          <p:sp>
            <p:nvSpPr>
              <p:cNvPr id="9227" name="AutoShape 45"/>
              <p:cNvSpPr>
                <a:spLocks noChangeArrowheads="1"/>
              </p:cNvSpPr>
              <p:nvPr/>
            </p:nvSpPr>
            <p:spPr bwMode="auto">
              <a:xfrm>
                <a:off x="56" y="3504"/>
                <a:ext cx="765" cy="765"/>
              </a:xfrm>
              <a:prstGeom prst="cube">
                <a:avLst>
                  <a:gd name="adj" fmla="val 25000"/>
                </a:avLst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28" name="Line 46"/>
              <p:cNvSpPr>
                <a:spLocks noChangeShapeType="1"/>
              </p:cNvSpPr>
              <p:nvPr/>
            </p:nvSpPr>
            <p:spPr bwMode="auto">
              <a:xfrm>
                <a:off x="736" y="3896"/>
                <a:ext cx="1016" cy="2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29" name="Text Box 47"/>
              <p:cNvSpPr txBox="1">
                <a:spLocks noChangeArrowheads="1"/>
              </p:cNvSpPr>
              <p:nvPr/>
            </p:nvSpPr>
            <p:spPr bwMode="auto">
              <a:xfrm>
                <a:off x="1118" y="3738"/>
                <a:ext cx="19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l-NL" i="1">
                    <a:solidFill>
                      <a:srgbClr val="FF0000"/>
                    </a:solidFill>
                    <a:latin typeface="Times New Roman" pitchFamily="18" charset="0"/>
                  </a:rPr>
                  <a:t>r</a:t>
                </a:r>
                <a:endParaRPr lang="nl-NL" i="1">
                  <a:latin typeface="Times New Roman" pitchFamily="18" charset="0"/>
                </a:endParaRPr>
              </a:p>
            </p:txBody>
          </p:sp>
          <p:sp>
            <p:nvSpPr>
              <p:cNvPr id="9230" name="Line 48"/>
              <p:cNvSpPr>
                <a:spLocks noChangeShapeType="1"/>
              </p:cNvSpPr>
              <p:nvPr/>
            </p:nvSpPr>
            <p:spPr bwMode="auto">
              <a:xfrm flipV="1">
                <a:off x="688" y="3840"/>
                <a:ext cx="96" cy="88"/>
              </a:xfrm>
              <a:prstGeom prst="line">
                <a:avLst/>
              </a:prstGeom>
              <a:noFill/>
              <a:ln w="1016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31" name="Text Box 49"/>
              <p:cNvSpPr txBox="1">
                <a:spLocks noChangeArrowheads="1"/>
              </p:cNvSpPr>
              <p:nvPr/>
            </p:nvSpPr>
            <p:spPr bwMode="auto">
              <a:xfrm>
                <a:off x="694" y="4008"/>
                <a:ext cx="45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l-NL" b="1" i="1">
                    <a:solidFill>
                      <a:srgbClr val="FF0000"/>
                    </a:solidFill>
                    <a:latin typeface="Symbol" pitchFamily="18" charset="2"/>
                  </a:rPr>
                  <a:t>r</a:t>
                </a:r>
                <a:r>
                  <a:rPr lang="nl-NL" b="1" i="1">
                    <a:solidFill>
                      <a:srgbClr val="FF0000"/>
                    </a:solidFill>
                    <a:latin typeface="Times New Roman" pitchFamily="18" charset="0"/>
                  </a:rPr>
                  <a:t> dv</a:t>
                </a:r>
                <a:endParaRPr lang="nl-NL" i="1">
                  <a:latin typeface="Times New Roman" pitchFamily="18" charset="0"/>
                </a:endParaRPr>
              </a:p>
            </p:txBody>
          </p:sp>
          <p:sp>
            <p:nvSpPr>
              <p:cNvPr id="9232" name="Text Box 50"/>
              <p:cNvSpPr txBox="1">
                <a:spLocks noChangeArrowheads="1"/>
              </p:cNvSpPr>
              <p:nvPr/>
            </p:nvSpPr>
            <p:spPr bwMode="auto">
              <a:xfrm>
                <a:off x="1422" y="3605"/>
                <a:ext cx="102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l-NL" b="1" i="1">
                    <a:solidFill>
                      <a:schemeClr val="accent2"/>
                    </a:solidFill>
                    <a:latin typeface="Comic Sans MS" pitchFamily="66" charset="0"/>
                  </a:rPr>
                  <a:t>[</a:t>
                </a:r>
                <a:r>
                  <a:rPr lang="nl-NL" b="1" i="1">
                    <a:solidFill>
                      <a:schemeClr val="accent2"/>
                    </a:solidFill>
                    <a:latin typeface="Comic Sans MS" pitchFamily="66" charset="0"/>
                    <a:sym typeface="Symbol" pitchFamily="18" charset="2"/>
                  </a:rPr>
                  <a:t>]=kg/m</a:t>
                </a:r>
                <a:r>
                  <a:rPr lang="nl-NL" b="1" i="1" baseline="30000">
                    <a:solidFill>
                      <a:schemeClr val="accent2"/>
                    </a:solidFill>
                    <a:latin typeface="Comic Sans MS" pitchFamily="66" charset="0"/>
                    <a:sym typeface="Symbol" pitchFamily="18" charset="2"/>
                  </a:rPr>
                  <a:t>3</a:t>
                </a:r>
                <a:endParaRPr lang="nl-NL" i="1">
                  <a:latin typeface="Comic Sans MS" pitchFamily="66" charset="0"/>
                </a:endParaRPr>
              </a:p>
            </p:txBody>
          </p:sp>
          <p:sp>
            <p:nvSpPr>
              <p:cNvPr id="9233" name="Line 51"/>
              <p:cNvSpPr>
                <a:spLocks noChangeShapeType="1"/>
              </p:cNvSpPr>
              <p:nvPr/>
            </p:nvSpPr>
            <p:spPr bwMode="auto">
              <a:xfrm flipV="1">
                <a:off x="1160" y="3824"/>
                <a:ext cx="128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0" name="Group 52"/>
              <p:cNvGrpSpPr>
                <a:grpSpLocks/>
              </p:cNvGrpSpPr>
              <p:nvPr/>
            </p:nvGrpSpPr>
            <p:grpSpPr bwMode="auto">
              <a:xfrm>
                <a:off x="1760" y="3890"/>
                <a:ext cx="295" cy="342"/>
                <a:chOff x="2512" y="1970"/>
                <a:chExt cx="295" cy="342"/>
              </a:xfrm>
            </p:grpSpPr>
            <p:sp>
              <p:nvSpPr>
                <p:cNvPr id="9235" name="Oval 53"/>
                <p:cNvSpPr>
                  <a:spLocks noChangeArrowheads="1"/>
                </p:cNvSpPr>
                <p:nvPr/>
              </p:nvSpPr>
              <p:spPr bwMode="auto">
                <a:xfrm>
                  <a:off x="2512" y="2256"/>
                  <a:ext cx="56" cy="5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36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574" y="1970"/>
                  <a:ext cx="23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nl-NL" i="1">
                      <a:latin typeface="Times New Roman" pitchFamily="18" charset="0"/>
                    </a:rPr>
                    <a:t>P</a:t>
                  </a:r>
                </a:p>
              </p:txBody>
            </p:sp>
          </p:grpSp>
        </p:grpSp>
      </p:grpSp>
      <p:graphicFrame>
        <p:nvGraphicFramePr>
          <p:cNvPr id="418823" name="Object 7"/>
          <p:cNvGraphicFramePr>
            <a:graphicFrameLocks noChangeAspect="1"/>
          </p:cNvGraphicFramePr>
          <p:nvPr/>
        </p:nvGraphicFramePr>
        <p:xfrm>
          <a:off x="555625" y="6078538"/>
          <a:ext cx="6958013" cy="550862"/>
        </p:xfrm>
        <a:graphic>
          <a:graphicData uri="http://schemas.openxmlformats.org/presentationml/2006/ole">
            <p:oleObj spid="_x0000_s117764" name="Equation" r:id="rId8" imgW="3695400" imgH="291960" progId="Equation.3">
              <p:embed/>
            </p:oleObj>
          </a:graphicData>
        </a:graphic>
      </p:graphicFrame>
      <p:cxnSp>
        <p:nvCxnSpPr>
          <p:cNvPr id="45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Gravitational potential – Poisson equation</a:t>
            </a:r>
            <a:endParaRPr lang="en-US" sz="2800" b="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1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885" name="Object 5"/>
          <p:cNvGraphicFramePr>
            <a:graphicFrameLocks noChangeAspect="1"/>
          </p:cNvGraphicFramePr>
          <p:nvPr/>
        </p:nvGraphicFramePr>
        <p:xfrm>
          <a:off x="2743200" y="4114800"/>
          <a:ext cx="2971800" cy="917575"/>
        </p:xfrm>
        <a:graphic>
          <a:graphicData uri="http://schemas.openxmlformats.org/presentationml/2006/ole">
            <p:oleObj spid="_x0000_s158722" name="Equation" r:id="rId4" imgW="774360" imgH="241200" progId="">
              <p:embed/>
            </p:oleObj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2209800"/>
            <a:ext cx="6553200" cy="2017712"/>
          </a:xfrm>
          <a:prstGeom prst="rect">
            <a:avLst/>
          </a:prstGeom>
        </p:spPr>
        <p:txBody>
          <a:bodyPr/>
          <a:lstStyle/>
          <a:p>
            <a:pPr marL="231775" indent="-231775">
              <a:spcAft>
                <a:spcPct val="40000"/>
              </a:spcAft>
              <a:buClr>
                <a:srgbClr val="666699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6C18B0"/>
                </a:solidFill>
                <a:latin typeface="+mn-lt"/>
              </a:rPr>
              <a:t>Einstein’s g</a:t>
            </a:r>
            <a:r>
              <a:rPr lang="en-US" sz="2000" b="0" kern="0" dirty="0" smtClean="0">
                <a:solidFill>
                  <a:srgbClr val="6C18B0"/>
                </a:solidFill>
                <a:latin typeface="+mn-lt"/>
              </a:rPr>
              <a:t>ravitation</a:t>
            </a:r>
            <a:endParaRPr lang="en-US" sz="2000" b="0" kern="0" dirty="0">
              <a:solidFill>
                <a:srgbClr val="6C18B0"/>
              </a:solidFill>
              <a:latin typeface="+mn-lt"/>
            </a:endParaRPr>
          </a:p>
          <a:p>
            <a:pPr marL="571500" lvl="1" indent="-225425">
              <a:spcAft>
                <a:spcPct val="40000"/>
              </a:spcAft>
              <a:buClr>
                <a:schemeClr val="bg1"/>
              </a:buClr>
              <a:buSzPct val="75000"/>
              <a:buFontTx/>
              <a:buChar char="–"/>
              <a:defRPr/>
            </a:pPr>
            <a:r>
              <a:rPr lang="en-US" sz="1600" b="0" kern="0" dirty="0" err="1" smtClean="0">
                <a:latin typeface="+mn-lt"/>
              </a:rPr>
              <a:t>Spacetime</a:t>
            </a:r>
            <a:r>
              <a:rPr lang="en-US" sz="1600" b="0" kern="0" dirty="0" smtClean="0">
                <a:latin typeface="+mn-lt"/>
              </a:rPr>
              <a:t> is a curved pseudo-Riemannian manifold with a metric of signature (-,+,+,+)</a:t>
            </a:r>
            <a:endParaRPr lang="en-US" sz="1600" b="0" kern="0" dirty="0">
              <a:latin typeface="+mn-lt"/>
            </a:endParaRPr>
          </a:p>
          <a:p>
            <a:pPr marL="571500" lvl="1" indent="-225425">
              <a:spcAft>
                <a:spcPct val="40000"/>
              </a:spcAft>
              <a:buClr>
                <a:schemeClr val="bg1"/>
              </a:buClr>
              <a:buSzPct val="75000"/>
              <a:buFontTx/>
              <a:buChar char="–"/>
              <a:defRPr/>
            </a:pPr>
            <a:r>
              <a:rPr lang="en-US" sz="1600" b="0" kern="0" dirty="0" smtClean="0">
                <a:latin typeface="+mn-lt"/>
              </a:rPr>
              <a:t>The relationship between matter and the curvature of </a:t>
            </a:r>
            <a:r>
              <a:rPr lang="en-US" sz="1600" b="0" kern="0" dirty="0" err="1" smtClean="0">
                <a:latin typeface="+mn-lt"/>
              </a:rPr>
              <a:t>spacetime</a:t>
            </a:r>
            <a:r>
              <a:rPr lang="en-US" sz="1600" b="0" kern="0" dirty="0" smtClean="0">
                <a:latin typeface="+mn-lt"/>
              </a:rPr>
              <a:t> is given by the Einstein equations</a:t>
            </a:r>
            <a:endParaRPr lang="en-US" sz="1600" b="0" kern="0" dirty="0">
              <a:latin typeface="+mn-lt"/>
            </a:endParaRPr>
          </a:p>
        </p:txBody>
      </p:sp>
      <p:cxnSp>
        <p:nvCxnSpPr>
          <p:cNvPr id="103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1031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b="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General relativity</a:t>
            </a:r>
            <a:endParaRPr lang="en-US" sz="2800" b="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graphicFrame>
        <p:nvGraphicFramePr>
          <p:cNvPr id="418823" name="Object 7"/>
          <p:cNvGraphicFramePr>
            <a:graphicFrameLocks noChangeAspect="1"/>
          </p:cNvGraphicFramePr>
          <p:nvPr/>
        </p:nvGraphicFramePr>
        <p:xfrm>
          <a:off x="2590800" y="1295400"/>
          <a:ext cx="3203575" cy="550863"/>
        </p:xfrm>
        <a:graphic>
          <a:graphicData uri="http://schemas.openxmlformats.org/presentationml/2006/ole">
            <p:oleObj spid="_x0000_s158724" name="Equation" r:id="rId5" imgW="1701720" imgH="29196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0" y="5486400"/>
            <a:ext cx="2699778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Units: </a:t>
            </a:r>
            <a:r>
              <a:rPr lang="en-US" sz="1600" i="1" kern="0" dirty="0" smtClean="0">
                <a:latin typeface="+mn-lt"/>
              </a:rPr>
              <a:t>c = 1</a:t>
            </a:r>
            <a:r>
              <a:rPr lang="en-US" sz="1600" kern="0" dirty="0" smtClean="0">
                <a:latin typeface="+mn-lt"/>
              </a:rPr>
              <a:t> and often </a:t>
            </a:r>
            <a:r>
              <a:rPr lang="en-US" sz="1600" i="1" kern="0" dirty="0" smtClean="0">
                <a:latin typeface="+mn-lt"/>
              </a:rPr>
              <a:t>G =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19570</TotalTime>
  <Words>1882</Words>
  <Application>Microsoft Office PowerPoint</Application>
  <PresentationFormat>Letter Paper (8.5x11 in)</PresentationFormat>
  <Paragraphs>421</Paragraphs>
  <Slides>33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Default Design</vt:lpstr>
      <vt:lpstr>Photo Editor Photo</vt:lpstr>
      <vt:lpstr>Equation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Jo van den Brand</cp:lastModifiedBy>
  <cp:revision>984</cp:revision>
  <cp:lastPrinted>2002-09-13T18:52:55Z</cp:lastPrinted>
  <dcterms:created xsi:type="dcterms:W3CDTF">2001-01-08T10:28:24Z</dcterms:created>
  <dcterms:modified xsi:type="dcterms:W3CDTF">2010-04-07T14:14:53Z</dcterms:modified>
</cp:coreProperties>
</file>