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732" r:id="rId2"/>
    <p:sldId id="362" r:id="rId3"/>
    <p:sldId id="676" r:id="rId4"/>
    <p:sldId id="670" r:id="rId5"/>
    <p:sldId id="671" r:id="rId6"/>
    <p:sldId id="677" r:id="rId7"/>
    <p:sldId id="736" r:id="rId8"/>
    <p:sldId id="737" r:id="rId9"/>
    <p:sldId id="739" r:id="rId10"/>
    <p:sldId id="367" r:id="rId11"/>
    <p:sldId id="534" r:id="rId12"/>
    <p:sldId id="366" r:id="rId13"/>
    <p:sldId id="519" r:id="rId14"/>
    <p:sldId id="567" r:id="rId15"/>
    <p:sldId id="520" r:id="rId16"/>
    <p:sldId id="535" r:id="rId17"/>
    <p:sldId id="783" r:id="rId18"/>
    <p:sldId id="536" r:id="rId19"/>
    <p:sldId id="696" r:id="rId20"/>
    <p:sldId id="697" r:id="rId21"/>
    <p:sldId id="698" r:id="rId22"/>
    <p:sldId id="700" r:id="rId23"/>
    <p:sldId id="733" r:id="rId24"/>
    <p:sldId id="612" r:id="rId25"/>
    <p:sldId id="784" r:id="rId26"/>
    <p:sldId id="576" r:id="rId27"/>
    <p:sldId id="702" r:id="rId28"/>
    <p:sldId id="704" r:id="rId29"/>
    <p:sldId id="705" r:id="rId30"/>
    <p:sldId id="500" r:id="rId31"/>
    <p:sldId id="708" r:id="rId32"/>
    <p:sldId id="709" r:id="rId33"/>
    <p:sldId id="710" r:id="rId34"/>
    <p:sldId id="711" r:id="rId35"/>
    <p:sldId id="716" r:id="rId36"/>
    <p:sldId id="504" r:id="rId37"/>
    <p:sldId id="723" r:id="rId38"/>
    <p:sldId id="777" r:id="rId39"/>
    <p:sldId id="778" r:id="rId40"/>
    <p:sldId id="775" r:id="rId41"/>
    <p:sldId id="776" r:id="rId42"/>
    <p:sldId id="560" r:id="rId43"/>
    <p:sldId id="722" r:id="rId44"/>
    <p:sldId id="762" r:id="rId45"/>
    <p:sldId id="765" r:id="rId46"/>
    <p:sldId id="766" r:id="rId47"/>
    <p:sldId id="772" r:id="rId48"/>
    <p:sldId id="757" r:id="rId49"/>
    <p:sldId id="729" r:id="rId50"/>
    <p:sldId id="730" r:id="rId51"/>
    <p:sldId id="731" r:id="rId52"/>
    <p:sldId id="758" r:id="rId53"/>
    <p:sldId id="759" r:id="rId54"/>
    <p:sldId id="785" r:id="rId55"/>
    <p:sldId id="786" r:id="rId56"/>
    <p:sldId id="787" r:id="rId57"/>
    <p:sldId id="773" r:id="rId58"/>
  </p:sldIdLst>
  <p:sldSz cx="9144000" cy="6858000" type="letter"/>
  <p:notesSz cx="6781800" cy="985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FF99"/>
    <a:srgbClr val="FAFAFC"/>
    <a:srgbClr val="6699FF"/>
    <a:srgbClr val="CCECFF"/>
    <a:srgbClr val="666699"/>
    <a:srgbClr val="333399"/>
    <a:srgbClr val="5F5F5F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3" autoAdjust="0"/>
    <p:restoredTop sz="90957" autoAdjust="0"/>
  </p:normalViewPr>
  <p:slideViewPr>
    <p:cSldViewPr snapToGrid="0">
      <p:cViewPr varScale="1">
        <p:scale>
          <a:sx n="105" d="100"/>
          <a:sy n="105" d="100"/>
        </p:scale>
        <p:origin x="-1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60"/>
    </p:cViewPr>
  </p:sorterViewPr>
  <p:notesViewPr>
    <p:cSldViewPr snapToGrid="0">
      <p:cViewPr varScale="1">
        <p:scale>
          <a:sx n="55" d="100"/>
          <a:sy n="55" d="100"/>
        </p:scale>
        <p:origin x="-1866" y="-72"/>
      </p:cViewPr>
      <p:guideLst>
        <p:guide orient="horz" pos="3104"/>
        <p:guide pos="213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40.xml"/><Relationship Id="rId3" Type="http://schemas.openxmlformats.org/officeDocument/2006/relationships/slide" Target="slides/slide23.xml"/><Relationship Id="rId7" Type="http://schemas.openxmlformats.org/officeDocument/2006/relationships/slide" Target="slides/slide39.xml"/><Relationship Id="rId2" Type="http://schemas.openxmlformats.org/officeDocument/2006/relationships/slide" Target="slides/slide13.xml"/><Relationship Id="rId1" Type="http://schemas.openxmlformats.org/officeDocument/2006/relationships/slide" Target="slides/slide1.xml"/><Relationship Id="rId6" Type="http://schemas.openxmlformats.org/officeDocument/2006/relationships/slide" Target="slides/slide37.xml"/><Relationship Id="rId5" Type="http://schemas.openxmlformats.org/officeDocument/2006/relationships/slide" Target="slides/slide28.xml"/><Relationship Id="rId10" Type="http://schemas.openxmlformats.org/officeDocument/2006/relationships/slide" Target="slides/slide46.xml"/><Relationship Id="rId4" Type="http://schemas.openxmlformats.org/officeDocument/2006/relationships/slide" Target="slides/slide27.xml"/><Relationship Id="rId9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679950"/>
            <a:ext cx="4972050" cy="443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975" tIns="46163" rIns="93975" bIns="461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3" name="Rectangle 3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33450" y="744538"/>
            <a:ext cx="4913313" cy="3684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09638" y="744538"/>
            <a:ext cx="4962525" cy="3722687"/>
          </a:xfrm>
          <a:solidFill>
            <a:srgbClr val="FFFFFF"/>
          </a:solidFill>
          <a:ln/>
        </p:spPr>
      </p:sp>
      <p:sp>
        <p:nvSpPr>
          <p:cNvPr id="88067" name="Rectangle 3"/>
          <p:cNvSpPr>
            <a:spLocks noChangeArrowheads="1"/>
          </p:cNvSpPr>
          <p:nvPr>
            <p:ph type="body" idx="1"/>
          </p:nvPr>
        </p:nvSpPr>
        <p:spPr>
          <a:xfrm>
            <a:off x="904875" y="4681538"/>
            <a:ext cx="4975225" cy="4435475"/>
          </a:xfrm>
          <a:noFill/>
          <a:ln w="9525"/>
        </p:spPr>
        <p:txBody>
          <a:bodyPr wrap="none" anchor="ctr"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0163" y="9361488"/>
            <a:ext cx="294005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083" tIns="45542" rIns="91083" bIns="45542"/>
          <a:lstStyle/>
          <a:p>
            <a:fld id="{DC8B52C8-1315-4E97-A508-7BCD5BD00F7C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81538"/>
            <a:ext cx="4972050" cy="4433887"/>
          </a:xfrm>
          <a:noFill/>
          <a:ln w="9525"/>
        </p:spPr>
        <p:txBody>
          <a:bodyPr lIns="90955" tIns="45478" rIns="90955" bIns="45478"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8213" y="744538"/>
            <a:ext cx="4910137" cy="3683000"/>
          </a:xfrm>
          <a:solidFill>
            <a:srgbClr val="FFFFFF"/>
          </a:solidFill>
          <a:ln/>
        </p:spPr>
      </p:sp>
      <p:sp>
        <p:nvSpPr>
          <p:cNvPr id="111619" name="Rectangle 3"/>
          <p:cNvSpPr>
            <a:spLocks noChangeArrowheads="1"/>
          </p:cNvSpPr>
          <p:nvPr>
            <p:ph type="body" idx="1"/>
          </p:nvPr>
        </p:nvSpPr>
        <p:spPr>
          <a:xfrm>
            <a:off x="903288" y="4679950"/>
            <a:ext cx="4975225" cy="4435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6625" y="744538"/>
            <a:ext cx="4910138" cy="3683000"/>
          </a:xfrm>
          <a:solidFill>
            <a:srgbClr val="FFFFFF"/>
          </a:solidFill>
          <a:ln/>
        </p:spPr>
      </p:sp>
      <p:sp>
        <p:nvSpPr>
          <p:cNvPr id="112643" name="Rectangle 3"/>
          <p:cNvSpPr>
            <a:spLocks noChangeArrowheads="1"/>
          </p:cNvSpPr>
          <p:nvPr>
            <p:ph type="body" idx="1"/>
          </p:nvPr>
        </p:nvSpPr>
        <p:spPr>
          <a:xfrm>
            <a:off x="904875" y="4679950"/>
            <a:ext cx="4970463" cy="4435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4" rIns="91427" bIns="45714"/>
          <a:lstStyle/>
          <a:p>
            <a:r>
              <a:rPr lang="en-US" smtClean="0"/>
              <a:t>Advanced LIGO (from White Book)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40163" y="9361488"/>
            <a:ext cx="294005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083" tIns="45542" rIns="91083" bIns="45542"/>
          <a:lstStyle/>
          <a:p>
            <a:fld id="{72029957-AE7E-4731-8410-E3E67CA30F60}" type="slidenum">
              <a:rPr lang="en-US"/>
              <a:pPr/>
              <a:t>52</a:t>
            </a:fld>
            <a:endParaRPr lang="en-US"/>
          </a:p>
        </p:txBody>
      </p:sp>
      <p:sp>
        <p:nvSpPr>
          <p:cNvPr id="11469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solidFill>
            <a:srgbClr val="FFFFFF"/>
          </a:solidFill>
          <a:ln/>
        </p:spPr>
      </p:sp>
      <p:sp>
        <p:nvSpPr>
          <p:cNvPr id="114692" name="Rectangle 3"/>
          <p:cNvSpPr>
            <a:spLocks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40163" y="9361488"/>
            <a:ext cx="294005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083" tIns="45542" rIns="91083" bIns="45542"/>
          <a:lstStyle/>
          <a:p>
            <a:fld id="{1DFCEA22-DBF9-4517-8F03-1526588FA13E}" type="slidenum">
              <a:rPr lang="en-US"/>
              <a:pPr/>
              <a:t>53</a:t>
            </a:fld>
            <a:endParaRPr lang="en-US"/>
          </a:p>
        </p:txBody>
      </p:sp>
      <p:sp>
        <p:nvSpPr>
          <p:cNvPr id="11571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solidFill>
            <a:srgbClr val="FFFFFF"/>
          </a:solidFill>
          <a:ln/>
        </p:spPr>
      </p:sp>
      <p:sp>
        <p:nvSpPr>
          <p:cNvPr id="115716" name="Rectangle 3"/>
          <p:cNvSpPr>
            <a:spLocks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40163" y="9361488"/>
            <a:ext cx="29400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83" tIns="45542" rIns="91083" bIns="45542"/>
          <a:lstStyle/>
          <a:p>
            <a:fld id="{952F97DD-0ABA-440B-8499-3120F6955121}" type="slidenum">
              <a:rPr lang="en-US"/>
              <a:pPr/>
              <a:t>54</a:t>
            </a:fld>
            <a:endParaRPr lang="en-US"/>
          </a:p>
        </p:txBody>
      </p:sp>
      <p:sp>
        <p:nvSpPr>
          <p:cNvPr id="11673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solidFill>
            <a:srgbClr val="FFFFFF"/>
          </a:solidFill>
          <a:ln/>
        </p:spPr>
      </p:sp>
      <p:sp>
        <p:nvSpPr>
          <p:cNvPr id="116740" name="Rectangle 3"/>
          <p:cNvSpPr>
            <a:spLocks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40163" y="9361488"/>
            <a:ext cx="29400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83" tIns="45542" rIns="91083" bIns="45542"/>
          <a:lstStyle/>
          <a:p>
            <a:fld id="{B34E8026-4092-4C1D-BFC3-407C6B815185}" type="slidenum">
              <a:rPr lang="en-US"/>
              <a:pPr/>
              <a:t>55</a:t>
            </a:fld>
            <a:endParaRPr lang="en-US"/>
          </a:p>
        </p:txBody>
      </p:sp>
      <p:sp>
        <p:nvSpPr>
          <p:cNvPr id="11776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1750" y="9361488"/>
            <a:ext cx="2938463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5ADD1DC-1151-40E2-A58B-E3F0E9AF8D61}" type="slidenum">
              <a:rPr lang="en-US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mall_side_bar.jpg                                             00074EA4Mach Mac                       B7A2AEF9: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00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0" y="5934075"/>
            <a:ext cx="906463" cy="923925"/>
            <a:chOff x="236" y="3661"/>
            <a:chExt cx="723" cy="734"/>
          </a:xfrm>
        </p:grpSpPr>
        <p:sp>
          <p:nvSpPr>
            <p:cNvPr id="6" name="Oval 11"/>
            <p:cNvSpPr>
              <a:spLocks noChangeArrowheads="1"/>
            </p:cNvSpPr>
            <p:nvPr/>
          </p:nvSpPr>
          <p:spPr bwMode="auto">
            <a:xfrm>
              <a:off x="271" y="3703"/>
              <a:ext cx="652" cy="651"/>
            </a:xfrm>
            <a:prstGeom prst="ellipse">
              <a:avLst/>
            </a:prstGeom>
            <a:noFill/>
            <a:ln w="12700">
              <a:noFill/>
              <a:round/>
              <a:headEnd/>
              <a:tailEnd type="none" w="sm" len="lg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7" name="Picture 12" descr="lisa-ic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6" y="3661"/>
              <a:ext cx="723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417638"/>
            <a:ext cx="7772400" cy="1143000"/>
          </a:xfrm>
        </p:spPr>
        <p:txBody>
          <a:bodyPr wrap="square" lIns="90487" tIns="44450" rIns="90487" bIns="44450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1963" y="20638"/>
            <a:ext cx="1997075" cy="6202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563" y="20638"/>
            <a:ext cx="5842000" cy="6202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20638"/>
            <a:ext cx="78486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563" y="1136650"/>
            <a:ext cx="7924800" cy="2466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563" y="3756025"/>
            <a:ext cx="7924800" cy="2466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20638"/>
            <a:ext cx="78486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17563" y="1136650"/>
            <a:ext cx="3886200" cy="50863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6163" y="1136650"/>
            <a:ext cx="3886200" cy="5086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20638"/>
            <a:ext cx="78486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7563" y="1136650"/>
            <a:ext cx="3886200" cy="5086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136650"/>
            <a:ext cx="3886200" cy="5086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563" y="1136650"/>
            <a:ext cx="3886200" cy="508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136650"/>
            <a:ext cx="3886200" cy="508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1136650"/>
            <a:ext cx="7924800" cy="5086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960438" y="20638"/>
            <a:ext cx="7848600" cy="955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8" name="Text Box 64"/>
          <p:cNvSpPr txBox="1">
            <a:spLocks noChangeArrowheads="1"/>
          </p:cNvSpPr>
          <p:nvPr userDrawn="1"/>
        </p:nvSpPr>
        <p:spPr bwMode="auto">
          <a:xfrm>
            <a:off x="-50800" y="6651625"/>
            <a:ext cx="4730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666699"/>
                </a:solidFill>
              </a:rPr>
              <a:t>LISA</a:t>
            </a:r>
          </a:p>
        </p:txBody>
      </p:sp>
      <p:sp>
        <p:nvSpPr>
          <p:cNvPr id="1090" name="Line 66"/>
          <p:cNvSpPr>
            <a:spLocks noChangeShapeType="1"/>
          </p:cNvSpPr>
          <p:nvPr userDrawn="1"/>
        </p:nvSpPr>
        <p:spPr bwMode="auto">
          <a:xfrm>
            <a:off x="2239963" y="6778625"/>
            <a:ext cx="6438900" cy="0"/>
          </a:xfrm>
          <a:prstGeom prst="line">
            <a:avLst/>
          </a:prstGeom>
          <a:noFill/>
          <a:ln w="1270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174" name="Picture 68" descr="small_side_bar.jpg                                             00074EA4Mach Mac                       B7A2AEF9: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800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3" name="Rectangle 69"/>
          <p:cNvSpPr>
            <a:spLocks noChangeArrowheads="1"/>
          </p:cNvSpPr>
          <p:nvPr userDrawn="1"/>
        </p:nvSpPr>
        <p:spPr bwMode="auto">
          <a:xfrm flipV="1">
            <a:off x="628650" y="774700"/>
            <a:ext cx="7710488" cy="42863"/>
          </a:xfrm>
          <a:prstGeom prst="rect">
            <a:avLst/>
          </a:prstGeom>
          <a:solidFill>
            <a:srgbClr val="0A50A1">
              <a:alpha val="14999"/>
            </a:srgbClr>
          </a:solidFill>
          <a:ln w="3175">
            <a:noFill/>
            <a:miter lim="800000"/>
            <a:headEnd/>
            <a:tailEnd type="none" w="sm" len="lg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7176" name="Group 70"/>
          <p:cNvGrpSpPr>
            <a:grpSpLocks/>
          </p:cNvGrpSpPr>
          <p:nvPr userDrawn="1"/>
        </p:nvGrpSpPr>
        <p:grpSpPr bwMode="auto">
          <a:xfrm>
            <a:off x="0" y="5934075"/>
            <a:ext cx="906463" cy="923925"/>
            <a:chOff x="236" y="3661"/>
            <a:chExt cx="723" cy="734"/>
          </a:xfrm>
        </p:grpSpPr>
        <p:sp>
          <p:nvSpPr>
            <p:cNvPr id="1095" name="Oval 71"/>
            <p:cNvSpPr>
              <a:spLocks noChangeArrowheads="1"/>
            </p:cNvSpPr>
            <p:nvPr/>
          </p:nvSpPr>
          <p:spPr bwMode="auto">
            <a:xfrm>
              <a:off x="271" y="3703"/>
              <a:ext cx="652" cy="651"/>
            </a:xfrm>
            <a:prstGeom prst="ellipse">
              <a:avLst/>
            </a:prstGeom>
            <a:noFill/>
            <a:ln w="12700">
              <a:noFill/>
              <a:round/>
              <a:headEnd/>
              <a:tailEnd type="none" w="sm" len="lg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7178" name="Picture 72" descr="lisa-icon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6" y="3661"/>
              <a:ext cx="723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</p:sldLayoutIdLst>
  <p:transition spd="med">
    <p:wipe dir="d"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9pPr>
    </p:titleStyle>
    <p:bodyStyle>
      <a:lvl1pPr marL="231775" indent="-231775" algn="l" rtl="0" eaLnBrk="0" fontAlgn="base" hangingPunct="0">
        <a:spcBef>
          <a:spcPct val="0"/>
        </a:spcBef>
        <a:spcAft>
          <a:spcPct val="40000"/>
        </a:spcAft>
        <a:buClr>
          <a:srgbClr val="666699"/>
        </a:buClr>
        <a:buSzPct val="85000"/>
        <a:buFont typeface="Wingdings" pitchFamily="2" charset="2"/>
        <a:buChar char="§"/>
        <a:defRPr sz="2100">
          <a:solidFill>
            <a:srgbClr val="6C18B0"/>
          </a:solidFill>
          <a:latin typeface="+mn-lt"/>
          <a:ea typeface="+mn-ea"/>
          <a:cs typeface="+mn-cs"/>
        </a:defRPr>
      </a:lvl1pPr>
      <a:lvl2pPr marL="571500" indent="-225425" algn="l" rtl="0" eaLnBrk="0" fontAlgn="base" hangingPunct="0">
        <a:spcBef>
          <a:spcPct val="0"/>
        </a:spcBef>
        <a:spcAft>
          <a:spcPct val="40000"/>
        </a:spcAft>
        <a:buClr>
          <a:schemeClr val="bg1"/>
        </a:buClr>
        <a:buSzPct val="75000"/>
        <a:buChar char="–"/>
        <a:defRPr>
          <a:solidFill>
            <a:schemeClr val="bg1"/>
          </a:solidFill>
          <a:latin typeface="+mn-lt"/>
        </a:defRPr>
      </a:lvl2pPr>
      <a:lvl3pPr marL="911225" indent="-225425" algn="l" rtl="0" eaLnBrk="0" fontAlgn="base" hangingPunct="0">
        <a:spcBef>
          <a:spcPct val="0"/>
        </a:spcBef>
        <a:spcAft>
          <a:spcPct val="40000"/>
        </a:spcAft>
        <a:buClr>
          <a:srgbClr val="666699"/>
        </a:buClr>
        <a:buSzPct val="100000"/>
        <a:buChar char="–"/>
        <a:defRPr sz="1600">
          <a:solidFill>
            <a:srgbClr val="666699"/>
          </a:solidFill>
          <a:latin typeface="+mn-lt"/>
        </a:defRPr>
      </a:lvl3pPr>
      <a:lvl4pPr marL="1252538" indent="-227013" algn="l" rtl="0" eaLnBrk="0" fontAlgn="base" hangingPunct="0">
        <a:spcBef>
          <a:spcPct val="0"/>
        </a:spcBef>
        <a:spcAft>
          <a:spcPct val="40000"/>
        </a:spcAft>
        <a:buClr>
          <a:srgbClr val="B0ACFE"/>
        </a:buClr>
        <a:buSzPct val="100000"/>
        <a:buChar char="–"/>
        <a:defRPr sz="1600">
          <a:solidFill>
            <a:srgbClr val="B0ACFE"/>
          </a:solidFill>
          <a:latin typeface="+mn-lt"/>
        </a:defRPr>
      </a:lvl4pPr>
      <a:lvl5pPr marL="15970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5pPr>
      <a:lvl6pPr marL="20542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6pPr>
      <a:lvl7pPr marL="25114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7pPr>
      <a:lvl8pPr marL="29686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8pPr>
      <a:lvl9pPr marL="34258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66.png"/><Relationship Id="rId7" Type="http://schemas.openxmlformats.org/officeDocument/2006/relationships/image" Target="../media/image7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wmf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oleObject" Target="../embeddings/oleObject1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gif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Program%20Files\Real\RealPlayer\realplay.exe%20E:\Powerpoint\Marseille_jan2006\BinarySecondAnim320x256.mpg" TargetMode="External"/><Relationship Id="rId5" Type="http://schemas.openxmlformats.org/officeDocument/2006/relationships/image" Target="../media/image19.jpeg"/><Relationship Id="rId4" Type="http://schemas.openxmlformats.org/officeDocument/2006/relationships/hyperlink" Target="file:///C:\Program%20Files\Real\RealPlayer\realplay.exe%20E:\Powerpoint\Marseille_jan2006\BinaryFirstAnim320x256.m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557338"/>
            <a:ext cx="7772400" cy="46101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3400" smtClean="0"/>
              <a:t>Search for gravitational waves</a:t>
            </a:r>
            <a:endParaRPr lang="en-US" sz="1700" smtClean="0"/>
          </a:p>
          <a:p>
            <a:pPr algn="ctr">
              <a:buFont typeface="Wingdings" pitchFamily="2" charset="2"/>
              <a:buNone/>
            </a:pPr>
            <a:r>
              <a:rPr lang="en-US" sz="1700" smtClean="0"/>
              <a:t>Jo van den Brand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 useBgFill="1">
        <p:nvSpPr>
          <p:cNvPr id="9221" name="Rectangle 7"/>
          <p:cNvSpPr>
            <a:spLocks noChangeArrowheads="1"/>
          </p:cNvSpPr>
          <p:nvPr/>
        </p:nvSpPr>
        <p:spPr bwMode="auto">
          <a:xfrm>
            <a:off x="0" y="0"/>
            <a:ext cx="914400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2" name="Picture 6" descr="a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51175"/>
            <a:ext cx="914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66788" y="73025"/>
            <a:ext cx="6100762" cy="903288"/>
          </a:xfrm>
        </p:spPr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Bar detectors: IGEC collaboration</a:t>
            </a:r>
          </a:p>
        </p:txBody>
      </p:sp>
      <p:pic>
        <p:nvPicPr>
          <p:cNvPr id="15363" name="Picture 3" descr="auri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313" y="1003300"/>
            <a:ext cx="1552575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explor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7438" y="1119188"/>
            <a:ext cx="27686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allegr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43300"/>
            <a:ext cx="214947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worl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6550" y="2606675"/>
            <a:ext cx="589597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Niob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nautilus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025" y="1836738"/>
            <a:ext cx="21399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Line 9"/>
          <p:cNvSpPr>
            <a:spLocks noChangeShapeType="1"/>
          </p:cNvSpPr>
          <p:nvPr/>
        </p:nvSpPr>
        <p:spPr bwMode="auto">
          <a:xfrm flipH="1" flipV="1">
            <a:off x="2459038" y="2838450"/>
            <a:ext cx="3151187" cy="155575"/>
          </a:xfrm>
          <a:prstGeom prst="line">
            <a:avLst/>
          </a:prstGeom>
          <a:noFill/>
          <a:ln w="9525">
            <a:solidFill>
              <a:srgbClr val="CC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370" name="Picture 10" descr="logo_igec_sma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95538" y="6105525"/>
            <a:ext cx="9985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0011" name="Text Box 11"/>
          <p:cNvSpPr txBox="1">
            <a:spLocks noChangeArrowheads="1"/>
          </p:cNvSpPr>
          <p:nvPr/>
        </p:nvSpPr>
        <p:spPr bwMode="auto">
          <a:xfrm>
            <a:off x="598488" y="5368925"/>
            <a:ext cx="7964487" cy="3651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vl="1">
              <a:spcAft>
                <a:spcPct val="40000"/>
              </a:spcAft>
              <a:buClr>
                <a:schemeClr val="bg1"/>
              </a:buClr>
              <a:buSzPct val="75000"/>
            </a:pPr>
            <a:r>
              <a:rPr lang="en-US" b="0"/>
              <a:t>Built to detect gravitational waves from compact objects</a:t>
            </a:r>
          </a:p>
        </p:txBody>
      </p:sp>
      <p:pic>
        <p:nvPicPr>
          <p:cNvPr id="640012" name="Picture 12" descr="C:\Documents and Settings\Administrator.NIKHEF-DTWL307G\Desktop\logo_seo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24350" y="6362700"/>
            <a:ext cx="21605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0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0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11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2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7663" y="3554413"/>
            <a:ext cx="4087812" cy="290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87" name="Picture 3" descr="C:\Documents and Settings\Jo\Desktop\MiniGRAIL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075" y="1042988"/>
            <a:ext cx="3916363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Mini-GRAIL: a spherical `bar’ in Leiden</a:t>
            </a:r>
            <a:endParaRPr lang="nl-NL" sz="2800" smtClean="0">
              <a:solidFill>
                <a:srgbClr val="00397E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15900"/>
            <a:ext cx="7772400" cy="404813"/>
          </a:xfrm>
        </p:spPr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Interferometric detectors: an international dream</a:t>
            </a:r>
          </a:p>
        </p:txBody>
      </p:sp>
      <p:pic>
        <p:nvPicPr>
          <p:cNvPr id="17411" name="Picture 3" descr="GEOa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" y="1700213"/>
            <a:ext cx="22479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827088" y="981075"/>
            <a:ext cx="264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tx1"/>
                </a:solidFill>
                <a:latin typeface="Times New Roman" pitchFamily="18" charset="0"/>
              </a:rPr>
              <a:t>GEO600 (British-German)</a:t>
            </a:r>
          </a:p>
          <a:p>
            <a:r>
              <a:rPr lang="en-US" sz="1800" b="0">
                <a:solidFill>
                  <a:schemeClr val="tx1"/>
                </a:solidFill>
                <a:latin typeface="Times New Roman" pitchFamily="18" charset="0"/>
              </a:rPr>
              <a:t>Hanover, Germany</a:t>
            </a:r>
            <a:endParaRPr lang="en-US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7413" name="Picture 5" descr="han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858838"/>
            <a:ext cx="20732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livi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9288" y="836613"/>
            <a:ext cx="24765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568950" y="2833688"/>
            <a:ext cx="329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tx1"/>
                </a:solidFill>
                <a:latin typeface="Times New Roman" pitchFamily="18" charset="0"/>
              </a:rPr>
              <a:t>LIGO (USA)</a:t>
            </a:r>
          </a:p>
          <a:p>
            <a:r>
              <a:rPr lang="en-US" sz="1800" b="0">
                <a:solidFill>
                  <a:schemeClr val="tx1"/>
                </a:solidFill>
                <a:latin typeface="Times New Roman" pitchFamily="18" charset="0"/>
              </a:rPr>
              <a:t>Hanford, WA and Livingston, LA</a:t>
            </a:r>
            <a:endParaRPr lang="en-US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7416" name="Picture 8" descr="mitak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4550" y="3716338"/>
            <a:ext cx="19335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847725" y="6100763"/>
            <a:ext cx="193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tx1"/>
                </a:solidFill>
                <a:latin typeface="Times New Roman" pitchFamily="18" charset="0"/>
              </a:rPr>
              <a:t>TAMA300 (Japan)</a:t>
            </a:r>
            <a:br>
              <a:rPr lang="en-US" sz="1800" b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1800" b="0">
                <a:solidFill>
                  <a:schemeClr val="tx1"/>
                </a:solidFill>
                <a:latin typeface="Times New Roman" pitchFamily="18" charset="0"/>
              </a:rPr>
              <a:t>Mitaka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6489700" y="4300538"/>
            <a:ext cx="2451100" cy="2441575"/>
            <a:chOff x="4094" y="2652"/>
            <a:chExt cx="1544" cy="1538"/>
          </a:xfrm>
        </p:grpSpPr>
        <p:pic>
          <p:nvPicPr>
            <p:cNvPr id="17423" name="Picture 11" descr="SkyView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94" y="2652"/>
              <a:ext cx="1536" cy="1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4" name="Text Box 12"/>
            <p:cNvSpPr txBox="1">
              <a:spLocks noChangeArrowheads="1"/>
            </p:cNvSpPr>
            <p:nvPr/>
          </p:nvSpPr>
          <p:spPr bwMode="auto">
            <a:xfrm>
              <a:off x="4118" y="3786"/>
              <a:ext cx="152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solidFill>
                    <a:schemeClr val="tx1"/>
                  </a:solidFill>
                  <a:latin typeface="Times New Roman" pitchFamily="18" charset="0"/>
                </a:rPr>
                <a:t>VIRGO (French-Italian)</a:t>
              </a:r>
            </a:p>
            <a:p>
              <a:r>
                <a:rPr lang="en-US" sz="1800" b="0">
                  <a:solidFill>
                    <a:schemeClr val="tx1"/>
                  </a:solidFill>
                  <a:latin typeface="Times New Roman" pitchFamily="18" charset="0"/>
                </a:rPr>
                <a:t>Cascina, Italy</a:t>
              </a:r>
            </a:p>
          </p:txBody>
        </p:sp>
      </p:grpSp>
      <p:grpSp>
        <p:nvGrpSpPr>
          <p:cNvPr id="17419" name="Group 13"/>
          <p:cNvGrpSpPr>
            <a:grpSpLocks/>
          </p:cNvGrpSpPr>
          <p:nvPr/>
        </p:nvGrpSpPr>
        <p:grpSpPr bwMode="auto">
          <a:xfrm>
            <a:off x="2867025" y="4244975"/>
            <a:ext cx="3638550" cy="2497138"/>
            <a:chOff x="1711" y="2646"/>
            <a:chExt cx="2292" cy="1573"/>
          </a:xfrm>
        </p:grpSpPr>
        <p:pic>
          <p:nvPicPr>
            <p:cNvPr id="17421" name="Picture 14" descr="AIGO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53" y="2646"/>
              <a:ext cx="1708" cy="1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2" name="Text Box 15"/>
            <p:cNvSpPr txBox="1">
              <a:spLocks noChangeArrowheads="1"/>
            </p:cNvSpPr>
            <p:nvPr/>
          </p:nvSpPr>
          <p:spPr bwMode="auto">
            <a:xfrm>
              <a:off x="1711" y="3815"/>
              <a:ext cx="22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solidFill>
                    <a:schemeClr val="tx1"/>
                  </a:solidFill>
                  <a:latin typeface="Times New Roman" pitchFamily="18" charset="0"/>
                </a:rPr>
                <a:t>AIGO (Australia), </a:t>
              </a:r>
            </a:p>
            <a:p>
              <a:r>
                <a:rPr lang="en-US" sz="1800" b="0">
                  <a:solidFill>
                    <a:schemeClr val="tx1"/>
                  </a:solidFill>
                  <a:latin typeface="Times New Roman" pitchFamily="18" charset="0"/>
                </a:rPr>
                <a:t>Wallingup Plain, 85km north of Perth</a:t>
              </a:r>
            </a:p>
          </p:txBody>
        </p:sp>
      </p:grpSp>
      <p:sp>
        <p:nvSpPr>
          <p:cNvPr id="638992" name="Rectangle 16"/>
          <p:cNvSpPr>
            <a:spLocks noChangeArrowheads="1"/>
          </p:cNvSpPr>
          <p:nvPr/>
        </p:nvSpPr>
        <p:spPr bwMode="auto">
          <a:xfrm>
            <a:off x="6446838" y="4179888"/>
            <a:ext cx="2538412" cy="2557462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8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99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92188" y="279400"/>
            <a:ext cx="7543800" cy="609600"/>
          </a:xfrm>
          <a:noFill/>
        </p:spPr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Network of Interferometers</a:t>
            </a:r>
          </a:p>
        </p:txBody>
      </p:sp>
      <p:pic>
        <p:nvPicPr>
          <p:cNvPr id="18435" name="Picture 3" descr="worldm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800100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85800" y="1187450"/>
            <a:ext cx="1052513" cy="495300"/>
          </a:xfrm>
          <a:prstGeom prst="rect">
            <a:avLst/>
          </a:prstGeom>
          <a:solidFill>
            <a:srgbClr val="FBFDA1"/>
          </a:solidFill>
          <a:ln w="381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tx2"/>
                </a:solidFill>
                <a:latin typeface="Arial Black" pitchFamily="34" charset="0"/>
              </a:rPr>
              <a:t>LIGO</a:t>
            </a: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1524000" y="1676400"/>
            <a:ext cx="990600" cy="838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1524000" y="1676400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4807" name="Text Box 7"/>
          <p:cNvSpPr txBox="1">
            <a:spLocks noChangeArrowheads="1"/>
          </p:cNvSpPr>
          <p:nvPr/>
        </p:nvSpPr>
        <p:spPr bwMode="auto">
          <a:xfrm>
            <a:off x="304800" y="5715000"/>
            <a:ext cx="5638800" cy="495300"/>
          </a:xfrm>
          <a:prstGeom prst="rect">
            <a:avLst/>
          </a:prstGeom>
          <a:solidFill>
            <a:srgbClr val="DFFC62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331B3"/>
                </a:solidFill>
                <a:latin typeface="Arial Black" pitchFamily="34" charset="0"/>
              </a:rPr>
              <a:t>detection confidence</a:t>
            </a:r>
            <a:endParaRPr lang="en-US" i="1">
              <a:solidFill>
                <a:srgbClr val="CEFA12"/>
              </a:solidFill>
              <a:latin typeface="Arial Black" pitchFamily="34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810000" y="1263650"/>
            <a:ext cx="1066800" cy="495300"/>
          </a:xfrm>
          <a:prstGeom prst="rect">
            <a:avLst/>
          </a:prstGeom>
          <a:solidFill>
            <a:srgbClr val="FBFDA1"/>
          </a:solidFill>
          <a:ln w="381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i="1">
                <a:solidFill>
                  <a:schemeClr val="tx2"/>
                </a:solidFill>
                <a:latin typeface="Arial Black" pitchFamily="34" charset="0"/>
              </a:rPr>
              <a:t>GEO</a:t>
            </a:r>
            <a:endParaRPr lang="en-US" sz="6000" i="1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4495800" y="1752600"/>
            <a:ext cx="381000" cy="381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791200" y="1219200"/>
            <a:ext cx="1219200" cy="495300"/>
          </a:xfrm>
          <a:prstGeom prst="rect">
            <a:avLst/>
          </a:prstGeom>
          <a:solidFill>
            <a:srgbClr val="FBFDA1"/>
          </a:solidFill>
          <a:ln w="381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i="1">
                <a:solidFill>
                  <a:schemeClr val="tx2"/>
                </a:solidFill>
                <a:latin typeface="Arial Black" pitchFamily="34" charset="0"/>
              </a:rPr>
              <a:t>Virgo</a:t>
            </a:r>
            <a:endParaRPr lang="en-US" i="1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flipH="1">
            <a:off x="4953000" y="1447800"/>
            <a:ext cx="838200" cy="990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7315200" y="1568450"/>
            <a:ext cx="1203325" cy="495300"/>
          </a:xfrm>
          <a:prstGeom prst="rect">
            <a:avLst/>
          </a:prstGeom>
          <a:solidFill>
            <a:srgbClr val="FBFDA1"/>
          </a:solidFill>
          <a:ln w="381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tx2"/>
                </a:solidFill>
                <a:latin typeface="Arial Black" pitchFamily="34" charset="0"/>
              </a:rPr>
              <a:t>TAMA</a:t>
            </a:r>
            <a:endParaRPr lang="en-US" i="1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 flipH="1">
            <a:off x="7086600" y="2057400"/>
            <a:ext cx="762000" cy="533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6400800" y="5334000"/>
            <a:ext cx="1085850" cy="495300"/>
          </a:xfrm>
          <a:prstGeom prst="rect">
            <a:avLst/>
          </a:prstGeom>
          <a:solidFill>
            <a:srgbClr val="FBFDA1"/>
          </a:solidFill>
          <a:ln w="381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tx2"/>
                </a:solidFill>
                <a:latin typeface="Arial Black" pitchFamily="34" charset="0"/>
              </a:rPr>
              <a:t>AIGO</a:t>
            </a:r>
            <a:endParaRPr lang="en-US" i="1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 flipV="1">
            <a:off x="6858000" y="4114800"/>
            <a:ext cx="0" cy="1219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4816" name="Text Box 16"/>
          <p:cNvSpPr txBox="1">
            <a:spLocks noChangeArrowheads="1"/>
          </p:cNvSpPr>
          <p:nvPr/>
        </p:nvSpPr>
        <p:spPr bwMode="auto">
          <a:xfrm>
            <a:off x="457200" y="5715000"/>
            <a:ext cx="5410200" cy="495300"/>
          </a:xfrm>
          <a:prstGeom prst="rect">
            <a:avLst/>
          </a:prstGeom>
          <a:solidFill>
            <a:srgbClr val="DFFC62"/>
          </a:solidFill>
          <a:ln w="38100">
            <a:solidFill>
              <a:srgbClr val="0331B3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331B3"/>
                </a:solidFill>
                <a:latin typeface="Arial Black" pitchFamily="34" charset="0"/>
              </a:rPr>
              <a:t>locate the sources</a:t>
            </a:r>
          </a:p>
        </p:txBody>
      </p:sp>
      <p:sp>
        <p:nvSpPr>
          <p:cNvPr id="844817" name="Text Box 17"/>
          <p:cNvSpPr txBox="1">
            <a:spLocks noChangeArrowheads="1"/>
          </p:cNvSpPr>
          <p:nvPr/>
        </p:nvSpPr>
        <p:spPr bwMode="auto">
          <a:xfrm>
            <a:off x="301625" y="5648325"/>
            <a:ext cx="5638800" cy="860425"/>
          </a:xfrm>
          <a:prstGeom prst="rect">
            <a:avLst/>
          </a:prstGeom>
          <a:solidFill>
            <a:srgbClr val="DFFC62"/>
          </a:solidFill>
          <a:ln w="38100">
            <a:solidFill>
              <a:srgbClr val="0331B3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331B3"/>
                </a:solidFill>
                <a:latin typeface="Arial Black" pitchFamily="34" charset="0"/>
              </a:rPr>
              <a:t>decompose the polarization of gravitational waves</a:t>
            </a:r>
            <a:r>
              <a:rPr lang="en-US" sz="2000">
                <a:solidFill>
                  <a:srgbClr val="CEFA12"/>
                </a:solidFill>
                <a:latin typeface="Arial Black" pitchFamily="34" charset="0"/>
              </a:rPr>
              <a:t>  </a:t>
            </a:r>
            <a:endParaRPr lang="en-US" sz="6000" i="1">
              <a:solidFill>
                <a:srgbClr val="CEFA1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 advTm="1713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48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44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4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807" grpId="0" animBg="1" autoUpdateAnimBg="0"/>
      <p:bldP spid="844816" grpId="0" animBg="1" autoUpdateAnimBg="0"/>
      <p:bldP spid="84481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7380287" cy="609600"/>
          </a:xfrm>
        </p:spPr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Interferometer as GW detector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8305800" cy="4572000"/>
          </a:xfrm>
        </p:spPr>
        <p:txBody>
          <a:bodyPr/>
          <a:lstStyle/>
          <a:p>
            <a:r>
              <a:rPr lang="en-US" smtClean="0"/>
              <a:t>Principle: Measure distances between free test masses</a:t>
            </a:r>
          </a:p>
          <a:p>
            <a:pPr lvl="1"/>
            <a:r>
              <a:rPr lang="en-US" smtClean="0"/>
              <a:t>Michelson interferometer</a:t>
            </a:r>
          </a:p>
          <a:p>
            <a:pPr lvl="1"/>
            <a:r>
              <a:rPr lang="en-US" smtClean="0"/>
              <a:t>Test masses = interferometer mirrors</a:t>
            </a:r>
          </a:p>
          <a:p>
            <a:pPr lvl="1"/>
            <a:r>
              <a:rPr lang="en-US" smtClean="0"/>
              <a:t>Sensitivity: h = </a:t>
            </a:r>
            <a:r>
              <a:rPr lang="en-US" smtClean="0">
                <a:latin typeface="Symbol" pitchFamily="18" charset="2"/>
              </a:rPr>
              <a:t>D</a:t>
            </a:r>
            <a:r>
              <a:rPr lang="en-US" smtClean="0"/>
              <a:t>L/L  </a:t>
            </a:r>
          </a:p>
          <a:p>
            <a:pPr lvl="2"/>
            <a:r>
              <a:rPr lang="en-US" smtClean="0"/>
              <a:t>We need large interferometer</a:t>
            </a:r>
          </a:p>
          <a:p>
            <a:pPr lvl="2"/>
            <a:r>
              <a:rPr lang="en-US" smtClean="0"/>
              <a:t>For Virgo L = 3 km</a:t>
            </a:r>
            <a:endParaRPr lang="en-US" sz="3200" smtClean="0"/>
          </a:p>
        </p:txBody>
      </p:sp>
      <p:grpSp>
        <p:nvGrpSpPr>
          <p:cNvPr id="4102" name="Group 4"/>
          <p:cNvGrpSpPr>
            <a:grpSpLocks/>
          </p:cNvGrpSpPr>
          <p:nvPr/>
        </p:nvGrpSpPr>
        <p:grpSpPr bwMode="auto">
          <a:xfrm>
            <a:off x="971550" y="4032250"/>
            <a:ext cx="7056438" cy="2808288"/>
            <a:chOff x="2519" y="2138"/>
            <a:chExt cx="3219" cy="1734"/>
          </a:xfrm>
        </p:grpSpPr>
        <p:pic>
          <p:nvPicPr>
            <p:cNvPr id="4106" name="Picture 5" descr="it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18" y="2138"/>
              <a:ext cx="2781" cy="1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098" name="Object 1024"/>
            <p:cNvGraphicFramePr>
              <a:graphicFrameLocks noChangeAspect="1"/>
            </p:cNvGraphicFramePr>
            <p:nvPr/>
          </p:nvGraphicFramePr>
          <p:xfrm>
            <a:off x="5347" y="2642"/>
            <a:ext cx="391" cy="247"/>
          </p:xfrm>
          <a:graphic>
            <a:graphicData uri="http://schemas.openxmlformats.org/presentationml/2006/ole">
              <p:oleObj spid="_x0000_s4098" name="Équation" r:id="rId5" imgW="672840" imgH="393480" progId="Equation.3">
                <p:embed/>
              </p:oleObj>
            </a:graphicData>
          </a:graphic>
        </p:graphicFrame>
        <p:graphicFrame>
          <p:nvGraphicFramePr>
            <p:cNvPr id="4099" name="Object 1025"/>
            <p:cNvGraphicFramePr>
              <a:graphicFrameLocks noChangeAspect="1"/>
            </p:cNvGraphicFramePr>
            <p:nvPr/>
          </p:nvGraphicFramePr>
          <p:xfrm>
            <a:off x="2519" y="2619"/>
            <a:ext cx="391" cy="247"/>
          </p:xfrm>
          <a:graphic>
            <a:graphicData uri="http://schemas.openxmlformats.org/presentationml/2006/ole">
              <p:oleObj spid="_x0000_s4099" name="Équation" r:id="rId6" imgW="672840" imgH="393480" progId="Equation.3">
                <p:embed/>
              </p:oleObj>
            </a:graphicData>
          </a:graphic>
        </p:graphicFrame>
        <p:sp>
          <p:nvSpPr>
            <p:cNvPr id="4107" name="Line 8"/>
            <p:cNvSpPr>
              <a:spLocks noChangeShapeType="1"/>
            </p:cNvSpPr>
            <p:nvPr/>
          </p:nvSpPr>
          <p:spPr bwMode="auto">
            <a:xfrm flipV="1">
              <a:off x="5425" y="2562"/>
              <a:ext cx="192" cy="96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" name="Line 9"/>
            <p:cNvSpPr>
              <a:spLocks noChangeShapeType="1"/>
            </p:cNvSpPr>
            <p:nvPr/>
          </p:nvSpPr>
          <p:spPr bwMode="auto">
            <a:xfrm>
              <a:off x="2785" y="2562"/>
              <a:ext cx="192" cy="96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" name="Text Box 10"/>
            <p:cNvSpPr txBox="1">
              <a:spLocks noChangeArrowheads="1"/>
            </p:cNvSpPr>
            <p:nvPr/>
          </p:nvSpPr>
          <p:spPr bwMode="auto">
            <a:xfrm>
              <a:off x="3111" y="2226"/>
              <a:ext cx="457" cy="3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Suspended </a:t>
              </a:r>
            </a:p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mirror</a:t>
              </a:r>
            </a:p>
          </p:txBody>
        </p:sp>
        <p:sp>
          <p:nvSpPr>
            <p:cNvPr id="4110" name="Text Box 11"/>
            <p:cNvSpPr txBox="1">
              <a:spLocks noChangeArrowheads="1"/>
            </p:cNvSpPr>
            <p:nvPr/>
          </p:nvSpPr>
          <p:spPr bwMode="auto">
            <a:xfrm>
              <a:off x="4840" y="2236"/>
              <a:ext cx="456" cy="3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Suspended </a:t>
              </a:r>
            </a:p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mirror</a:t>
              </a:r>
            </a:p>
          </p:txBody>
        </p:sp>
        <p:sp>
          <p:nvSpPr>
            <p:cNvPr id="4111" name="Text Box 12"/>
            <p:cNvSpPr txBox="1">
              <a:spLocks noChangeArrowheads="1"/>
            </p:cNvSpPr>
            <p:nvPr/>
          </p:nvSpPr>
          <p:spPr bwMode="auto">
            <a:xfrm>
              <a:off x="3957" y="3282"/>
              <a:ext cx="519" cy="1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Beam splitter</a:t>
              </a:r>
            </a:p>
          </p:txBody>
        </p:sp>
        <p:sp>
          <p:nvSpPr>
            <p:cNvPr id="4112" name="Text Box 13"/>
            <p:cNvSpPr txBox="1">
              <a:spLocks noChangeArrowheads="1"/>
            </p:cNvSpPr>
            <p:nvPr/>
          </p:nvSpPr>
          <p:spPr bwMode="auto">
            <a:xfrm>
              <a:off x="3017" y="3570"/>
              <a:ext cx="341" cy="1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LASER</a:t>
              </a:r>
            </a:p>
          </p:txBody>
        </p:sp>
        <p:sp>
          <p:nvSpPr>
            <p:cNvPr id="4113" name="Text Box 14"/>
            <p:cNvSpPr txBox="1">
              <a:spLocks noChangeArrowheads="1"/>
            </p:cNvSpPr>
            <p:nvPr/>
          </p:nvSpPr>
          <p:spPr bwMode="auto">
            <a:xfrm>
              <a:off x="5108" y="3388"/>
              <a:ext cx="400" cy="31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Light</a:t>
              </a:r>
            </a:p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Detection</a:t>
              </a:r>
            </a:p>
          </p:txBody>
        </p:sp>
      </p:grpSp>
      <p:pic>
        <p:nvPicPr>
          <p:cNvPr id="914447" name="Picture 15" descr="aerial"/>
          <p:cNvPicPr>
            <a:picLocks noChangeAspect="1" noChangeArrowheads="1"/>
          </p:cNvPicPr>
          <p:nvPr/>
        </p:nvPicPr>
        <p:blipFill>
          <a:blip r:embed="rId7" cstate="print"/>
          <a:srcRect t="14746" b="7373"/>
          <a:stretch>
            <a:fillRect/>
          </a:stretch>
        </p:blipFill>
        <p:spPr bwMode="auto">
          <a:xfrm>
            <a:off x="0" y="3911600"/>
            <a:ext cx="914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4448" name="Text Box 16"/>
          <p:cNvSpPr txBox="1">
            <a:spLocks noChangeArrowheads="1"/>
          </p:cNvSpPr>
          <p:nvPr/>
        </p:nvSpPr>
        <p:spPr bwMode="auto">
          <a:xfrm>
            <a:off x="4891088" y="2403475"/>
            <a:ext cx="4138612" cy="1384300"/>
          </a:xfrm>
          <a:prstGeom prst="rect">
            <a:avLst/>
          </a:prstGeom>
          <a:solidFill>
            <a:srgbClr val="9EDCF8"/>
          </a:solidFill>
          <a:ln w="12700">
            <a:solidFill>
              <a:srgbClr val="D83457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b="0">
                <a:solidFill>
                  <a:srgbClr val="D83457"/>
                </a:solidFill>
                <a:latin typeface="Trebuchet MS" pitchFamily="34" charset="0"/>
              </a:rPr>
              <a:t>Virgo: CNRS+INFN</a:t>
            </a:r>
          </a:p>
          <a:p>
            <a:pPr algn="ctr"/>
            <a:r>
              <a:rPr lang="en-US" sz="1600" b="0">
                <a:solidFill>
                  <a:srgbClr val="694769"/>
                </a:solidFill>
                <a:latin typeface="Trebuchet MS" pitchFamily="34" charset="0"/>
              </a:rPr>
              <a:t>(</a:t>
            </a:r>
            <a:r>
              <a:rPr lang="en-US" sz="1400" b="0">
                <a:solidFill>
                  <a:srgbClr val="694769"/>
                </a:solidFill>
                <a:latin typeface="Trebuchet MS" pitchFamily="34" charset="0"/>
              </a:rPr>
              <a:t>ESPCI-Paris, INFN-Firenze/Urbino, INFN-Napoli, INFN-Perugia, INFN-Pisa, INFN-Roma,LAL-Orsay, LAPP-Annecy, LMA-Lyon, OCA-Nice)</a:t>
            </a:r>
          </a:p>
          <a:p>
            <a:pPr algn="ctr"/>
            <a:r>
              <a:rPr lang="en-US" sz="1600" b="0">
                <a:solidFill>
                  <a:srgbClr val="D83457"/>
                </a:solidFill>
                <a:latin typeface="Trebuchet MS" pitchFamily="34" charset="0"/>
              </a:rPr>
              <a:t> + NIKHEF joined 2007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52400" y="4038600"/>
            <a:ext cx="6175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First science run: May – September 2007</a:t>
            </a:r>
            <a:endParaRPr lang="nl-NL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14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4448" grpId="0" animBg="1" autoUpdateAnimBg="0"/>
      <p:bldP spid="17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58" name="Rectangle 12"/>
          <p:cNvSpPr>
            <a:spLocks noChangeArrowheads="1"/>
          </p:cNvSpPr>
          <p:nvPr/>
        </p:nvSpPr>
        <p:spPr bwMode="auto">
          <a:xfrm>
            <a:off x="0" y="0"/>
            <a:ext cx="1155700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930275" y="188913"/>
            <a:ext cx="6705600" cy="762000"/>
          </a:xfrm>
          <a:noFill/>
        </p:spPr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Interferometer Concept</a:t>
            </a:r>
          </a:p>
        </p:txBody>
      </p:sp>
      <p:pic>
        <p:nvPicPr>
          <p:cNvPr id="19460" name="Picture 3" descr="Interf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2057400"/>
            <a:ext cx="8382000" cy="3684588"/>
          </a:xfr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48200" y="2743200"/>
            <a:ext cx="4267200" cy="2244725"/>
            <a:chOff x="3303" y="1897"/>
            <a:chExt cx="2409" cy="1352"/>
          </a:xfrm>
        </p:grpSpPr>
        <p:sp>
          <p:nvSpPr>
            <p:cNvPr id="19466" name="Text Box 5"/>
            <p:cNvSpPr txBox="1">
              <a:spLocks noChangeArrowheads="1"/>
            </p:cNvSpPr>
            <p:nvPr/>
          </p:nvSpPr>
          <p:spPr bwMode="auto">
            <a:xfrm>
              <a:off x="4621" y="1897"/>
              <a:ext cx="1091" cy="1352"/>
            </a:xfrm>
            <a:prstGeom prst="rect">
              <a:avLst/>
            </a:prstGeom>
            <a:solidFill>
              <a:srgbClr val="FBFDA1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As a wave passes,  the arm lengths change in different ways….</a:t>
              </a:r>
            </a:p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9467" name="Line 6"/>
            <p:cNvSpPr>
              <a:spLocks noChangeShapeType="1"/>
            </p:cNvSpPr>
            <p:nvPr/>
          </p:nvSpPr>
          <p:spPr bwMode="auto">
            <a:xfrm flipH="1">
              <a:off x="3303" y="2344"/>
              <a:ext cx="1191" cy="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Line 7"/>
            <p:cNvSpPr>
              <a:spLocks noChangeShapeType="1"/>
            </p:cNvSpPr>
            <p:nvPr/>
          </p:nvSpPr>
          <p:spPr bwMode="auto">
            <a:xfrm flipH="1">
              <a:off x="3975" y="2439"/>
              <a:ext cx="566" cy="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5832" name="AutoShape 8"/>
          <p:cNvSpPr>
            <a:spLocks noChangeArrowheads="1"/>
          </p:cNvSpPr>
          <p:nvPr/>
        </p:nvSpPr>
        <p:spPr bwMode="auto">
          <a:xfrm>
            <a:off x="381000" y="2286000"/>
            <a:ext cx="3048000" cy="1579563"/>
          </a:xfrm>
          <a:prstGeom prst="wedgeRoundRectCallout">
            <a:avLst>
              <a:gd name="adj1" fmla="val -23801"/>
              <a:gd name="adj2" fmla="val 108593"/>
              <a:gd name="adj3" fmla="val 16667"/>
            </a:avLst>
          </a:prstGeom>
          <a:solidFill>
            <a:srgbClr val="FBFDA1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…causing the interference pattern to change at the photodiode</a:t>
            </a:r>
            <a:r>
              <a:rPr lang="en-US" sz="2000">
                <a:solidFill>
                  <a:schemeClr val="tx1"/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845833" name="Text Box 9"/>
          <p:cNvSpPr txBox="1">
            <a:spLocks noChangeArrowheads="1"/>
          </p:cNvSpPr>
          <p:nvPr/>
        </p:nvSpPr>
        <p:spPr bwMode="auto">
          <a:xfrm>
            <a:off x="7196138" y="3048000"/>
            <a:ext cx="1584325" cy="684213"/>
          </a:xfrm>
          <a:prstGeom prst="rect">
            <a:avLst/>
          </a:prstGeom>
          <a:solidFill>
            <a:srgbClr val="FFFF99"/>
          </a:solidFill>
          <a:ln w="28575">
            <a:solidFill>
              <a:srgbClr val="0331B3"/>
            </a:solidFill>
            <a:miter lim="800000"/>
            <a:headEnd type="none" w="sm" len="sm"/>
            <a:tailEnd type="none" w="sm" len="sm"/>
          </a:ln>
        </p:spPr>
        <p:txBody>
          <a:bodyPr wrap="none" bIns="0">
            <a:spAutoFit/>
          </a:bodyPr>
          <a:lstStyle/>
          <a:p>
            <a:pPr algn="ctr"/>
            <a:r>
              <a:rPr lang="en-US" sz="2000">
                <a:solidFill>
                  <a:srgbClr val="0331B3"/>
                </a:solidFill>
              </a:rPr>
              <a:t>Suspended</a:t>
            </a:r>
          </a:p>
          <a:p>
            <a:pPr algn="ctr"/>
            <a:r>
              <a:rPr lang="en-US" sz="2000">
                <a:solidFill>
                  <a:srgbClr val="0331B3"/>
                </a:solidFill>
              </a:rPr>
              <a:t>Masses</a:t>
            </a:r>
          </a:p>
        </p:txBody>
      </p:sp>
      <p:sp>
        <p:nvSpPr>
          <p:cNvPr id="845834" name="Line 10"/>
          <p:cNvSpPr>
            <a:spLocks noChangeShapeType="1"/>
          </p:cNvSpPr>
          <p:nvPr/>
        </p:nvSpPr>
        <p:spPr bwMode="auto">
          <a:xfrm flipH="1">
            <a:off x="8458200" y="3657600"/>
            <a:ext cx="152400" cy="685800"/>
          </a:xfrm>
          <a:prstGeom prst="line">
            <a:avLst/>
          </a:prstGeom>
          <a:noFill/>
          <a:ln w="28575">
            <a:solidFill>
              <a:srgbClr val="0331B3"/>
            </a:solidFill>
            <a:round/>
            <a:headEnd type="none" w="sm" len="sm"/>
            <a:tailEnd type="triangle" w="sm" len="sm"/>
          </a:ln>
        </p:spPr>
        <p:txBody>
          <a:bodyPr bIns="0"/>
          <a:lstStyle/>
          <a:p>
            <a:endParaRPr lang="en-US"/>
          </a:p>
        </p:txBody>
      </p:sp>
      <p:sp>
        <p:nvSpPr>
          <p:cNvPr id="845835" name="Line 11"/>
          <p:cNvSpPr>
            <a:spLocks noChangeShapeType="1"/>
          </p:cNvSpPr>
          <p:nvPr/>
        </p:nvSpPr>
        <p:spPr bwMode="auto">
          <a:xfrm flipH="1" flipV="1">
            <a:off x="7086600" y="2667000"/>
            <a:ext cx="990600" cy="381000"/>
          </a:xfrm>
          <a:prstGeom prst="line">
            <a:avLst/>
          </a:prstGeom>
          <a:noFill/>
          <a:ln w="28575">
            <a:solidFill>
              <a:srgbClr val="0331B3"/>
            </a:solidFill>
            <a:round/>
            <a:headEnd type="none" w="sm" len="sm"/>
            <a:tailEnd type="triangle" w="sm" len="sm"/>
          </a:ln>
        </p:spPr>
        <p:txBody>
          <a:bodyPr bIns="0"/>
          <a:lstStyle/>
          <a:p>
            <a:endParaRPr lang="en-US"/>
          </a:p>
        </p:txBody>
      </p:sp>
    </p:spTree>
  </p:cSld>
  <p:clrMapOvr>
    <a:masterClrMapping/>
  </p:clrMapOvr>
  <p:transition spd="slow" advTm="1713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458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45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832" grpId="0" animBg="1" autoUpdateAnimBg="0"/>
      <p:bldP spid="845833" grpId="0" animBg="1" autoUpdateAnimBg="0"/>
      <p:bldP spid="845834" grpId="0" animBg="1"/>
      <p:bldP spid="8458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ja-JP" sz="2800" smtClean="0">
                <a:solidFill>
                  <a:srgbClr val="00397E"/>
                </a:solidFill>
                <a:ea typeface="ＭＳ Ｐゴシック" pitchFamily="34" charset="-128"/>
              </a:rPr>
              <a:t>VIRGO Optical Scheme</a:t>
            </a:r>
            <a:endParaRPr lang="nl-NL" sz="2800" smtClean="0">
              <a:solidFill>
                <a:srgbClr val="00397E"/>
              </a:solidFill>
            </a:endParaRPr>
          </a:p>
        </p:txBody>
      </p:sp>
      <p:pic>
        <p:nvPicPr>
          <p:cNvPr id="20483" name="Picture 3" descr="VIR-lay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913" y="1524000"/>
            <a:ext cx="7827962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4260" name="Text Box 4"/>
          <p:cNvSpPr txBox="1">
            <a:spLocks noChangeArrowheads="1"/>
          </p:cNvSpPr>
          <p:nvPr/>
        </p:nvSpPr>
        <p:spPr bwMode="auto">
          <a:xfrm>
            <a:off x="781050" y="3549650"/>
            <a:ext cx="1444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0">
                <a:solidFill>
                  <a:srgbClr val="0A50A1"/>
                </a:solidFill>
              </a:rPr>
              <a:t>Laser 20 W</a:t>
            </a:r>
          </a:p>
        </p:txBody>
      </p:sp>
      <p:sp>
        <p:nvSpPr>
          <p:cNvPr id="864261" name="Rectangle 5"/>
          <p:cNvSpPr>
            <a:spLocks noChangeArrowheads="1"/>
          </p:cNvSpPr>
          <p:nvPr/>
        </p:nvSpPr>
        <p:spPr bwMode="auto">
          <a:xfrm>
            <a:off x="1778000" y="20574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Input Mode Cleaner (144 m)</a:t>
            </a:r>
          </a:p>
        </p:txBody>
      </p:sp>
      <p:sp>
        <p:nvSpPr>
          <p:cNvPr id="864262" name="Rectangle 6"/>
          <p:cNvSpPr>
            <a:spLocks noChangeArrowheads="1"/>
          </p:cNvSpPr>
          <p:nvPr/>
        </p:nvSpPr>
        <p:spPr bwMode="auto">
          <a:xfrm>
            <a:off x="3927475" y="3581400"/>
            <a:ext cx="11430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Power</a:t>
            </a:r>
            <a:r>
              <a:rPr lang="de-DE" sz="160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Recycling</a:t>
            </a:r>
            <a:endParaRPr lang="en-GB" sz="1600" b="0">
              <a:solidFill>
                <a:srgbClr val="0A50A1"/>
              </a:solidFill>
            </a:endParaRPr>
          </a:p>
        </p:txBody>
      </p:sp>
      <p:sp>
        <p:nvSpPr>
          <p:cNvPr id="864263" name="Rectangle 7"/>
          <p:cNvSpPr>
            <a:spLocks noChangeArrowheads="1"/>
          </p:cNvSpPr>
          <p:nvPr/>
        </p:nvSpPr>
        <p:spPr bwMode="auto">
          <a:xfrm>
            <a:off x="5514975" y="2057400"/>
            <a:ext cx="2286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de-DE" sz="1600" b="0">
              <a:solidFill>
                <a:srgbClr val="0A50A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3 km long Fabry-Perot </a:t>
            </a:r>
          </a:p>
          <a:p>
            <a:pPr algn="ctr"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Cavities</a:t>
            </a:r>
            <a:endParaRPr lang="en-GB" sz="1600" b="0">
              <a:solidFill>
                <a:srgbClr val="0A50A1"/>
              </a:solidFill>
            </a:endParaRPr>
          </a:p>
        </p:txBody>
      </p:sp>
      <p:sp>
        <p:nvSpPr>
          <p:cNvPr id="864264" name="Rectangle 8"/>
          <p:cNvSpPr>
            <a:spLocks noChangeArrowheads="1"/>
          </p:cNvSpPr>
          <p:nvPr/>
        </p:nvSpPr>
        <p:spPr bwMode="auto">
          <a:xfrm>
            <a:off x="5534025" y="5029200"/>
            <a:ext cx="17526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Output Mode 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Cleaner (4 cm)</a:t>
            </a:r>
          </a:p>
        </p:txBody>
      </p:sp>
      <p:sp>
        <p:nvSpPr>
          <p:cNvPr id="864265" name="Oval 9"/>
          <p:cNvSpPr>
            <a:spLocks noChangeArrowheads="1"/>
          </p:cNvSpPr>
          <p:nvPr/>
        </p:nvSpPr>
        <p:spPr bwMode="auto">
          <a:xfrm>
            <a:off x="4346575" y="3260725"/>
            <a:ext cx="2303463" cy="23558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6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260" grpId="0" autoUpdateAnimBg="0"/>
      <p:bldP spid="864261" grpId="0" autoUpdateAnimBg="0"/>
      <p:bldP spid="864262" grpId="0" autoUpdateAnimBg="0"/>
      <p:bldP spid="864263" grpId="0" autoUpdateAnimBg="0"/>
      <p:bldP spid="864264" grpId="0" autoUpdateAnimBg="0"/>
      <p:bldP spid="8642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Vacuum system </a:t>
            </a:r>
          </a:p>
        </p:txBody>
      </p:sp>
      <p:pic>
        <p:nvPicPr>
          <p:cNvPr id="21507" name="Picture 3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446463"/>
            <a:ext cx="4267200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801688" y="1779588"/>
            <a:ext cx="4706937" cy="2160587"/>
          </a:xfrm>
          <a:noFill/>
        </p:spPr>
        <p:txBody>
          <a:bodyPr/>
          <a:lstStyle/>
          <a:p>
            <a:r>
              <a:rPr lang="fr-FR" smtClean="0"/>
              <a:t>UHV</a:t>
            </a:r>
          </a:p>
        </p:txBody>
      </p:sp>
      <p:pic>
        <p:nvPicPr>
          <p:cNvPr id="21509" name="Picture 5" descr="fig6"/>
          <p:cNvPicPr>
            <a:picLocks noChangeAspect="1" noChangeArrowheads="1"/>
          </p:cNvPicPr>
          <p:nvPr/>
        </p:nvPicPr>
        <p:blipFill>
          <a:blip r:embed="rId4" cstate="print"/>
          <a:srcRect t="11496" b="17244"/>
          <a:stretch>
            <a:fillRect/>
          </a:stretch>
        </p:blipFill>
        <p:spPr bwMode="auto">
          <a:xfrm>
            <a:off x="0" y="3141663"/>
            <a:ext cx="48768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perspective1331303"/>
          <p:cNvPicPr>
            <a:picLocks noChangeAspect="1" noChangeArrowheads="1"/>
          </p:cNvPicPr>
          <p:nvPr/>
        </p:nvPicPr>
        <p:blipFill>
          <a:blip r:embed="rId5" cstate="print"/>
          <a:srcRect b="21176"/>
          <a:stretch>
            <a:fillRect/>
          </a:stretch>
        </p:blipFill>
        <p:spPr bwMode="auto">
          <a:xfrm>
            <a:off x="4800600" y="1143000"/>
            <a:ext cx="434340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Mirrors</a:t>
            </a:r>
            <a:endParaRPr lang="nl-NL" sz="2800" smtClean="0">
              <a:solidFill>
                <a:srgbClr val="00397E"/>
              </a:solidFill>
            </a:endParaRPr>
          </a:p>
        </p:txBody>
      </p:sp>
      <p:pic>
        <p:nvPicPr>
          <p:cNvPr id="22531" name="Picture 3" descr="C:\My Documents\Presentazioni\Lausanne_2002\7PrototypeSet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3165475"/>
            <a:ext cx="468788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865188" y="928688"/>
            <a:ext cx="7548562" cy="2268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</a:pPr>
            <a:r>
              <a:rPr lang="en-US" sz="1900" b="0">
                <a:solidFill>
                  <a:srgbClr val="6C18B0"/>
                </a:solidFill>
              </a:rPr>
              <a:t>High quality fused silica mirrors</a:t>
            </a:r>
          </a:p>
          <a:p>
            <a:pPr marL="762000" lvl="1" indent="-3048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35 cm diameter, 10 cm thickness, 21 kg mass</a:t>
            </a:r>
          </a:p>
          <a:p>
            <a:pPr marL="762000" lvl="1" indent="-3048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Substrate losses ~1 ppm</a:t>
            </a:r>
          </a:p>
          <a:p>
            <a:pPr marL="762000" lvl="1" indent="-3048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Coating losses &lt;5 ppm</a:t>
            </a:r>
          </a:p>
          <a:p>
            <a:pPr marL="762000" lvl="1" indent="-3048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Surface deformation ~l/100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</a:pPr>
            <a:r>
              <a:rPr lang="en-US" sz="1900" b="0">
                <a:solidFill>
                  <a:srgbClr val="6C18B0"/>
                </a:solidFill>
              </a:rPr>
              <a:t>Quantum Non-demolition Measurements	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</a:pPr>
            <a:endParaRPr lang="ja-JP" altLang="it-IT" sz="1900" b="0">
              <a:solidFill>
                <a:srgbClr val="6C18B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hermique"/>
          <p:cNvPicPr>
            <a:picLocks noChangeAspect="1" noChangeArrowheads="1"/>
          </p:cNvPicPr>
          <p:nvPr/>
        </p:nvPicPr>
        <p:blipFill>
          <a:blip r:embed="rId3" cstate="print"/>
          <a:srcRect l="72047" t="33289" r="3230" b="18498"/>
          <a:stretch>
            <a:fillRect/>
          </a:stretch>
        </p:blipFill>
        <p:spPr bwMode="auto">
          <a:xfrm>
            <a:off x="6732588" y="1268413"/>
            <a:ext cx="187166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Thermal noise</a:t>
            </a:r>
            <a:endParaRPr lang="fr-FR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01688" y="1765300"/>
            <a:ext cx="6789737" cy="4256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smtClean="0"/>
              <a:t>Mechanical modes are in thermal equilibrium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Modes:</a:t>
            </a:r>
            <a:endParaRPr lang="en-US" sz="1600" smtClean="0">
              <a:solidFill>
                <a:schemeClr val="tx1"/>
              </a:solidFill>
              <a:latin typeface="Times New Roman" pitchFamily="18" charset="0"/>
            </a:endParaRPr>
          </a:p>
          <a:p>
            <a:pPr lvl="2">
              <a:lnSpc>
                <a:spcPct val="90000"/>
              </a:lnSpc>
            </a:pPr>
            <a:r>
              <a:rPr lang="en-US" sz="1400" smtClean="0">
                <a:solidFill>
                  <a:schemeClr val="tx1"/>
                </a:solidFill>
              </a:rPr>
              <a:t>Pendulum mode</a:t>
            </a:r>
          </a:p>
          <a:p>
            <a:pPr lvl="2">
              <a:lnSpc>
                <a:spcPct val="90000"/>
              </a:lnSpc>
            </a:pPr>
            <a:r>
              <a:rPr lang="en-US" sz="1400" smtClean="0">
                <a:solidFill>
                  <a:schemeClr val="tx1"/>
                </a:solidFill>
              </a:rPr>
              <a:t>Wire vibration</a:t>
            </a:r>
          </a:p>
          <a:p>
            <a:pPr lvl="2">
              <a:lnSpc>
                <a:spcPct val="90000"/>
              </a:lnSpc>
            </a:pPr>
            <a:r>
              <a:rPr lang="en-US" sz="1400" smtClean="0">
                <a:solidFill>
                  <a:schemeClr val="tx1"/>
                </a:solidFill>
              </a:rPr>
              <a:t>Mirror internal modes</a:t>
            </a:r>
          </a:p>
          <a:p>
            <a:pPr lvl="2">
              <a:lnSpc>
                <a:spcPct val="90000"/>
              </a:lnSpc>
            </a:pPr>
            <a:r>
              <a:rPr lang="en-US" sz="1400" smtClean="0">
                <a:solidFill>
                  <a:schemeClr val="tx1"/>
                </a:solidFill>
              </a:rPr>
              <a:t>Coating surface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Energy associate: k</a:t>
            </a:r>
            <a:r>
              <a:rPr lang="en-US" sz="1600" baseline="-25000" smtClean="0"/>
              <a:t>B</a:t>
            </a:r>
            <a:r>
              <a:rPr lang="en-US" sz="1600" smtClean="0"/>
              <a:t>T</a:t>
            </a:r>
            <a:endParaRPr lang="en-US" sz="16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900" smtClean="0"/>
              <a:t>Thermal motion spectrum: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90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900" smtClean="0"/>
          </a:p>
          <a:p>
            <a:pPr>
              <a:lnSpc>
                <a:spcPct val="90000"/>
              </a:lnSpc>
            </a:pPr>
            <a:r>
              <a:rPr lang="en-US" sz="1900" smtClean="0"/>
              <a:t>Strategy: 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use low dissipative materials: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600" smtClean="0"/>
              <a:t>   → concentrate the motion at the resonance frequency</a:t>
            </a:r>
            <a:endParaRPr lang="fr-FR" sz="1600" smtClean="0">
              <a:solidFill>
                <a:schemeClr val="tx1"/>
              </a:solidFill>
            </a:endParaRPr>
          </a:p>
        </p:txBody>
      </p:sp>
      <p:pic>
        <p:nvPicPr>
          <p:cNvPr id="23557" name="Picture 6" descr="thermique"/>
          <p:cNvPicPr>
            <a:picLocks noChangeAspect="1" noChangeArrowheads="1"/>
          </p:cNvPicPr>
          <p:nvPr/>
        </p:nvPicPr>
        <p:blipFill>
          <a:blip r:embed="rId3" cstate="print"/>
          <a:srcRect l="44705" t="42935" r="32353" b="22914"/>
          <a:stretch>
            <a:fillRect/>
          </a:stretch>
        </p:blipFill>
        <p:spPr bwMode="auto">
          <a:xfrm>
            <a:off x="4511675" y="3429000"/>
            <a:ext cx="20288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3" descr="C:\Eigene Dateien\tmp\Bilder\June_01\cut&amp;weld\h111-1145_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5913" y="0"/>
            <a:ext cx="5018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971550" y="93663"/>
            <a:ext cx="20462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2800" b="0">
                <a:solidFill>
                  <a:srgbClr val="00397E"/>
                </a:solidFill>
                <a:ea typeface="ＭＳ Ｐゴシック" pitchFamily="34" charset="-128"/>
              </a:rPr>
              <a:t>Introduction</a:t>
            </a:r>
            <a:endParaRPr lang="en-US" sz="2800" b="0">
              <a:solidFill>
                <a:srgbClr val="00397E"/>
              </a:solidFill>
            </a:endParaRPr>
          </a:p>
        </p:txBody>
      </p:sp>
      <p:sp useBgFill="1">
        <p:nvSpPr>
          <p:cNvPr id="634884" name="Text Box 4"/>
          <p:cNvSpPr txBox="1">
            <a:spLocks noChangeArrowheads="1"/>
          </p:cNvSpPr>
          <p:nvPr/>
        </p:nvSpPr>
        <p:spPr bwMode="auto">
          <a:xfrm>
            <a:off x="1360488" y="1096963"/>
            <a:ext cx="4910137" cy="1927225"/>
          </a:xfrm>
          <a:prstGeom prst="rect">
            <a:avLst/>
          </a:prstGeom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1" lang="en-US" altLang="ja-JP" b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Einstein gravity :</a:t>
            </a:r>
          </a:p>
          <a:p>
            <a:pPr eaLnBrk="1" hangingPunct="1"/>
            <a:endParaRPr kumimoji="1" lang="en-US" altLang="ja-JP" b="0">
              <a:solidFill>
                <a:schemeClr val="tx1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endParaRPr kumimoji="1" lang="en-US" altLang="ja-JP" b="0">
              <a:solidFill>
                <a:schemeClr val="tx1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kumimoji="1" lang="en-US" altLang="ja-JP" b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Gravity as a geometry</a:t>
            </a:r>
          </a:p>
          <a:p>
            <a:pPr eaLnBrk="1" hangingPunct="1"/>
            <a:r>
              <a:rPr kumimoji="1" lang="en-US" altLang="ja-JP" b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Space and time are physical objects</a:t>
            </a:r>
          </a:p>
        </p:txBody>
      </p:sp>
      <p:graphicFrame>
        <p:nvGraphicFramePr>
          <p:cNvPr id="634885" name="Object 5"/>
          <p:cNvGraphicFramePr>
            <a:graphicFrameLocks noChangeAspect="1"/>
          </p:cNvGraphicFramePr>
          <p:nvPr/>
        </p:nvGraphicFramePr>
        <p:xfrm>
          <a:off x="3302000" y="1492250"/>
          <a:ext cx="2971800" cy="917575"/>
        </p:xfrm>
        <a:graphic>
          <a:graphicData uri="http://schemas.openxmlformats.org/presentationml/2006/ole">
            <p:oleObj spid="_x0000_s1026" name="Equation" r:id="rId4" imgW="774360" imgH="241200" progId="Equation.DSMT4">
              <p:embed/>
            </p:oleObj>
          </a:graphicData>
        </a:graphic>
      </p:graphicFrame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1717675" y="3743325"/>
            <a:ext cx="6346825" cy="259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</a:pPr>
            <a:r>
              <a:rPr lang="en-US" sz="2000">
                <a:solidFill>
                  <a:srgbClr val="6C18B0"/>
                </a:solidFill>
              </a:rPr>
              <a:t>Gravitational waves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Dynamical part of gravitation, all space is filled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Very large energy, almost no interaction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Ideal information carrier, almost no scattering or attenuation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The entire universe has been transparent for GWs, all the way back to the Big Bang</a:t>
            </a:r>
          </a:p>
        </p:txBody>
      </p:sp>
      <p:pic>
        <p:nvPicPr>
          <p:cNvPr id="1030" name="Picture 10" descr="C:\Users\jo\Desktop\kees\einste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0700" y="1085850"/>
            <a:ext cx="2063750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4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3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4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SeismicNois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1196975"/>
            <a:ext cx="493236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seismic noise challenge</a:t>
            </a:r>
          </a:p>
        </p:txBody>
      </p:sp>
      <p:sp>
        <p:nvSpPr>
          <p:cNvPr id="5125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96975"/>
            <a:ext cx="6191250" cy="4899025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r>
              <a:rPr lang="en-US" smtClean="0"/>
              <a:t>Noise spectrum:</a:t>
            </a:r>
          </a:p>
          <a:p>
            <a:pPr lvl="1">
              <a:buFontTx/>
              <a:buNone/>
            </a:pPr>
            <a:r>
              <a:rPr lang="en-US" smtClean="0"/>
              <a:t> </a:t>
            </a:r>
          </a:p>
          <a:p>
            <a:endParaRPr lang="en-US" smtClean="0"/>
          </a:p>
          <a:p>
            <a:r>
              <a:rPr lang="en-US" smtClean="0"/>
              <a:t>Goal: </a:t>
            </a:r>
          </a:p>
          <a:p>
            <a:pPr lvl="1"/>
            <a:r>
              <a:rPr lang="en-US" smtClean="0"/>
              <a:t>More than 10 orders of magnitude above 4Hz</a:t>
            </a:r>
          </a:p>
          <a:p>
            <a:endParaRPr lang="en-US" smtClean="0"/>
          </a:p>
          <a:p>
            <a:r>
              <a:rPr lang="en-US" smtClean="0"/>
              <a:t>Vertical to horizontal coupling &gt; 2 </a:t>
            </a:r>
            <a:r>
              <a:rPr lang="en-US" smtClean="0">
                <a:sym typeface="Symbol" pitchFamily="18" charset="2"/>
              </a:rPr>
              <a:t></a:t>
            </a:r>
            <a:r>
              <a:rPr lang="en-US" smtClean="0"/>
              <a:t>10</a:t>
            </a:r>
            <a:r>
              <a:rPr lang="en-US" baseline="30000" smtClean="0"/>
              <a:t>-4</a:t>
            </a:r>
          </a:p>
          <a:p>
            <a:pPr lvl="1"/>
            <a:r>
              <a:rPr lang="en-US" smtClean="0"/>
              <a:t>Need to filter vertical motions!</a:t>
            </a:r>
          </a:p>
          <a:p>
            <a:pPr lvl="1"/>
            <a:endParaRPr lang="en-US" smtClean="0"/>
          </a:p>
        </p:txBody>
      </p:sp>
      <p:grpSp>
        <p:nvGrpSpPr>
          <p:cNvPr id="5126" name="Group 5"/>
          <p:cNvGrpSpPr>
            <a:grpSpLocks/>
          </p:cNvGrpSpPr>
          <p:nvPr/>
        </p:nvGrpSpPr>
        <p:grpSpPr bwMode="auto">
          <a:xfrm>
            <a:off x="6300788" y="3860800"/>
            <a:ext cx="2060575" cy="2047875"/>
            <a:chOff x="1248" y="1289"/>
            <a:chExt cx="2171" cy="2161"/>
          </a:xfrm>
        </p:grpSpPr>
        <p:sp>
          <p:nvSpPr>
            <p:cNvPr id="5128" name="Line 6"/>
            <p:cNvSpPr>
              <a:spLocks noChangeShapeType="1"/>
            </p:cNvSpPr>
            <p:nvPr/>
          </p:nvSpPr>
          <p:spPr bwMode="auto">
            <a:xfrm rot="300000" flipV="1">
              <a:off x="2736" y="1364"/>
              <a:ext cx="247" cy="1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Line 7"/>
            <p:cNvSpPr>
              <a:spLocks noChangeShapeType="1"/>
            </p:cNvSpPr>
            <p:nvPr/>
          </p:nvSpPr>
          <p:spPr bwMode="auto">
            <a:xfrm rot="300000" flipV="1">
              <a:off x="2800" y="1299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Line 8"/>
            <p:cNvSpPr>
              <a:spLocks noChangeShapeType="1"/>
            </p:cNvSpPr>
            <p:nvPr/>
          </p:nvSpPr>
          <p:spPr bwMode="auto">
            <a:xfrm rot="300000" flipV="1">
              <a:off x="2863" y="1305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Line 9"/>
            <p:cNvSpPr>
              <a:spLocks noChangeShapeType="1"/>
            </p:cNvSpPr>
            <p:nvPr/>
          </p:nvSpPr>
          <p:spPr bwMode="auto">
            <a:xfrm rot="300000" flipV="1">
              <a:off x="2926" y="1310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Line 10"/>
            <p:cNvSpPr>
              <a:spLocks noChangeShapeType="1"/>
            </p:cNvSpPr>
            <p:nvPr/>
          </p:nvSpPr>
          <p:spPr bwMode="auto">
            <a:xfrm rot="300000">
              <a:off x="2850" y="1364"/>
              <a:ext cx="0" cy="24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" name="Oval 11"/>
            <p:cNvSpPr>
              <a:spLocks noChangeArrowheads="1"/>
            </p:cNvSpPr>
            <p:nvPr/>
          </p:nvSpPr>
          <p:spPr bwMode="auto">
            <a:xfrm rot="300000">
              <a:off x="2771" y="1606"/>
              <a:ext cx="126" cy="111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Freeform 12"/>
            <p:cNvSpPr>
              <a:spLocks/>
            </p:cNvSpPr>
            <p:nvPr/>
          </p:nvSpPr>
          <p:spPr bwMode="auto">
            <a:xfrm>
              <a:off x="1248" y="1728"/>
              <a:ext cx="1761" cy="73"/>
            </a:xfrm>
            <a:custGeom>
              <a:avLst/>
              <a:gdLst>
                <a:gd name="T0" fmla="*/ 0 w 1761"/>
                <a:gd name="T1" fmla="*/ 73 h 73"/>
                <a:gd name="T2" fmla="*/ 896 w 1761"/>
                <a:gd name="T3" fmla="*/ 0 h 73"/>
                <a:gd name="T4" fmla="*/ 1761 w 1761"/>
                <a:gd name="T5" fmla="*/ 73 h 73"/>
                <a:gd name="T6" fmla="*/ 0 60000 65536"/>
                <a:gd name="T7" fmla="*/ 0 60000 65536"/>
                <a:gd name="T8" fmla="*/ 0 60000 65536"/>
                <a:gd name="T9" fmla="*/ 0 w 1761"/>
                <a:gd name="T10" fmla="*/ 0 h 73"/>
                <a:gd name="T11" fmla="*/ 1761 w 1761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1" h="73">
                  <a:moveTo>
                    <a:pt x="0" y="73"/>
                  </a:moveTo>
                  <a:cubicBezTo>
                    <a:pt x="149" y="61"/>
                    <a:pt x="603" y="0"/>
                    <a:pt x="896" y="0"/>
                  </a:cubicBezTo>
                  <a:cubicBezTo>
                    <a:pt x="1189" y="0"/>
                    <a:pt x="1581" y="58"/>
                    <a:pt x="1761" y="73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Line 13"/>
            <p:cNvSpPr>
              <a:spLocks noChangeShapeType="1"/>
            </p:cNvSpPr>
            <p:nvPr/>
          </p:nvSpPr>
          <p:spPr bwMode="auto">
            <a:xfrm rot="21300000" flipV="1">
              <a:off x="1474" y="1359"/>
              <a:ext cx="247" cy="1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Line 14"/>
            <p:cNvSpPr>
              <a:spLocks noChangeShapeType="1"/>
            </p:cNvSpPr>
            <p:nvPr/>
          </p:nvSpPr>
          <p:spPr bwMode="auto">
            <a:xfrm rot="21300000" flipV="1">
              <a:off x="1532" y="1300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Line 15"/>
            <p:cNvSpPr>
              <a:spLocks noChangeShapeType="1"/>
            </p:cNvSpPr>
            <p:nvPr/>
          </p:nvSpPr>
          <p:spPr bwMode="auto">
            <a:xfrm rot="21300000" flipV="1">
              <a:off x="1595" y="1294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Line 16"/>
            <p:cNvSpPr>
              <a:spLocks noChangeShapeType="1"/>
            </p:cNvSpPr>
            <p:nvPr/>
          </p:nvSpPr>
          <p:spPr bwMode="auto">
            <a:xfrm rot="21300000" flipV="1">
              <a:off x="1658" y="1289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Line 17"/>
            <p:cNvSpPr>
              <a:spLocks noChangeShapeType="1"/>
            </p:cNvSpPr>
            <p:nvPr/>
          </p:nvSpPr>
          <p:spPr bwMode="auto">
            <a:xfrm rot="-300000">
              <a:off x="1608" y="1359"/>
              <a:ext cx="0" cy="24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Oval 18"/>
            <p:cNvSpPr>
              <a:spLocks noChangeArrowheads="1"/>
            </p:cNvSpPr>
            <p:nvPr/>
          </p:nvSpPr>
          <p:spPr bwMode="auto">
            <a:xfrm rot="-300000">
              <a:off x="1561" y="1601"/>
              <a:ext cx="126" cy="111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Line 19"/>
            <p:cNvSpPr>
              <a:spLocks noChangeShapeType="1"/>
            </p:cNvSpPr>
            <p:nvPr/>
          </p:nvSpPr>
          <p:spPr bwMode="auto">
            <a:xfrm>
              <a:off x="1608" y="1849"/>
              <a:ext cx="119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Line 20"/>
            <p:cNvSpPr>
              <a:spLocks noChangeShapeType="1"/>
            </p:cNvSpPr>
            <p:nvPr/>
          </p:nvSpPr>
          <p:spPr bwMode="auto">
            <a:xfrm>
              <a:off x="1608" y="1849"/>
              <a:ext cx="614" cy="1601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Line 21"/>
            <p:cNvSpPr>
              <a:spLocks noChangeShapeType="1"/>
            </p:cNvSpPr>
            <p:nvPr/>
          </p:nvSpPr>
          <p:spPr bwMode="auto">
            <a:xfrm flipV="1">
              <a:off x="2222" y="1849"/>
              <a:ext cx="549" cy="1601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Text Box 22"/>
            <p:cNvSpPr txBox="1">
              <a:spLocks noChangeArrowheads="1"/>
            </p:cNvSpPr>
            <p:nvPr/>
          </p:nvSpPr>
          <p:spPr bwMode="auto">
            <a:xfrm>
              <a:off x="2001" y="1849"/>
              <a:ext cx="629" cy="35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fr-FR" sz="1600" b="0">
                  <a:solidFill>
                    <a:schemeClr val="tx1"/>
                  </a:solidFill>
                  <a:latin typeface="Times New Roman" pitchFamily="18" charset="0"/>
                </a:rPr>
                <a:t>3 km</a:t>
              </a:r>
            </a:p>
          </p:txBody>
        </p:sp>
        <p:sp>
          <p:nvSpPr>
            <p:cNvPr id="5145" name="Text Box 23"/>
            <p:cNvSpPr txBox="1">
              <a:spLocks noChangeArrowheads="1"/>
            </p:cNvSpPr>
            <p:nvPr/>
          </p:nvSpPr>
          <p:spPr bwMode="auto">
            <a:xfrm>
              <a:off x="2469" y="2693"/>
              <a:ext cx="950" cy="35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fr-FR" sz="1600" b="0">
                  <a:solidFill>
                    <a:schemeClr val="tx1"/>
                  </a:solidFill>
                  <a:latin typeface="Times New Roman" pitchFamily="18" charset="0"/>
                </a:rPr>
                <a:t>6400 km</a:t>
              </a:r>
            </a:p>
          </p:txBody>
        </p:sp>
      </p:grpSp>
      <p:sp>
        <p:nvSpPr>
          <p:cNvPr id="5127" name="Rectangle 24"/>
          <p:cNvSpPr>
            <a:spLocks noChangeArrowheads="1"/>
          </p:cNvSpPr>
          <p:nvPr/>
        </p:nvSpPr>
        <p:spPr bwMode="auto">
          <a:xfrm>
            <a:off x="4683125" y="51466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fr-FR" b="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5122" name="Object 1024"/>
          <p:cNvGraphicFramePr>
            <a:graphicFrameLocks noChangeAspect="1"/>
          </p:cNvGraphicFramePr>
          <p:nvPr>
            <p:ph idx="1"/>
          </p:nvPr>
        </p:nvGraphicFramePr>
        <p:xfrm>
          <a:off x="4471988" y="1960563"/>
          <a:ext cx="2203450" cy="1246187"/>
        </p:xfrm>
        <a:graphic>
          <a:graphicData uri="http://schemas.openxmlformats.org/presentationml/2006/ole">
            <p:oleObj spid="_x0000_s5122" name="Equation" r:id="rId5" imgW="952200" imgH="4442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5288" y="304800"/>
            <a:ext cx="239871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8038" y="1225550"/>
            <a:ext cx="6313487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Solution: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Chain of filters</a:t>
            </a:r>
          </a:p>
          <a:p>
            <a:pPr>
              <a:lnSpc>
                <a:spcPct val="90000"/>
              </a:lnSpc>
            </a:pPr>
            <a:r>
              <a:rPr lang="en-US" smtClean="0"/>
              <a:t>Passive device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Combine: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blades (vertical) 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wires (pendulum)</a:t>
            </a:r>
          </a:p>
          <a:p>
            <a:pPr>
              <a:lnSpc>
                <a:spcPct val="90000"/>
              </a:lnSpc>
            </a:pPr>
            <a:r>
              <a:rPr lang="en-US" smtClean="0"/>
              <a:t>6 seismic filter (in all DOFs)</a:t>
            </a:r>
          </a:p>
          <a:p>
            <a:pPr>
              <a:lnSpc>
                <a:spcPct val="90000"/>
              </a:lnSpc>
            </a:pPr>
            <a:r>
              <a:rPr lang="en-US" smtClean="0"/>
              <a:t>Inverted pendulum for low freq. control</a:t>
            </a:r>
          </a:p>
          <a:p>
            <a:pPr>
              <a:lnSpc>
                <a:spcPct val="90000"/>
              </a:lnSpc>
            </a:pPr>
            <a:r>
              <a:rPr lang="en-US" smtClean="0"/>
              <a:t>2 Control stages: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Marionetta (</a:t>
            </a:r>
            <a:r>
              <a:rPr lang="en-US" smtClean="0"/>
              <a:t>longitudinal-angular)</a:t>
            </a:r>
            <a:endParaRPr lang="en-US" sz="1600" smtClean="0"/>
          </a:p>
          <a:p>
            <a:pPr lvl="1">
              <a:lnSpc>
                <a:spcPct val="90000"/>
              </a:lnSpc>
            </a:pPr>
            <a:r>
              <a:rPr lang="en-US" sz="1600" smtClean="0"/>
              <a:t>reference mass (longitudinal)</a:t>
            </a:r>
          </a:p>
          <a:p>
            <a:pPr>
              <a:lnSpc>
                <a:spcPct val="90000"/>
              </a:lnSpc>
            </a:pPr>
            <a:r>
              <a:rPr lang="en-US" smtClean="0"/>
              <a:t>Expected attenuation: 10</a:t>
            </a:r>
            <a:r>
              <a:rPr lang="en-US" baseline="30000" smtClean="0"/>
              <a:t>14</a:t>
            </a:r>
            <a:r>
              <a:rPr lang="en-US" smtClean="0"/>
              <a:t> @ 10 Hz</a:t>
            </a:r>
          </a:p>
          <a:p>
            <a:pPr>
              <a:lnSpc>
                <a:spcPct val="90000"/>
              </a:lnSpc>
            </a:pPr>
            <a:r>
              <a:rPr lang="en-US" smtClean="0"/>
              <a:t>Various control strategies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VIRGO super attenuator   </a:t>
            </a:r>
          </a:p>
        </p:txBody>
      </p:sp>
      <p:pic>
        <p:nvPicPr>
          <p:cNvPr id="24581" name="Picture 5" descr="filtrejpg"/>
          <p:cNvPicPr>
            <a:picLocks noChangeAspect="1" noChangeArrowheads="1"/>
          </p:cNvPicPr>
          <p:nvPr/>
        </p:nvPicPr>
        <p:blipFill>
          <a:blip r:embed="rId4" cstate="print"/>
          <a:srcRect l="9921" r="10364" b="23862"/>
          <a:stretch>
            <a:fillRect/>
          </a:stretch>
        </p:blipFill>
        <p:spPr bwMode="auto">
          <a:xfrm>
            <a:off x="3635375" y="1125538"/>
            <a:ext cx="28797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system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911225"/>
            <a:ext cx="4897437" cy="2305050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900" smtClean="0"/>
              <a:t>Theory: 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600" smtClean="0"/>
              <a:t>One photodiode</a:t>
            </a:r>
          </a:p>
          <a:p>
            <a:pPr marL="342900" indent="-342900">
              <a:lnSpc>
                <a:spcPct val="90000"/>
              </a:lnSpc>
            </a:pPr>
            <a:r>
              <a:rPr lang="en-US" sz="1900" smtClean="0"/>
              <a:t>Reality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600" smtClean="0"/>
              <a:t>Multiple beams, multiple photodiodes, mod/demodulation electronics, camera, DAQ,…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600" smtClean="0"/>
              <a:t>&gt; 1400 « ADC channels »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600" smtClean="0"/>
              <a:t>18 Mbytes/s of raw data</a:t>
            </a:r>
          </a:p>
        </p:txBody>
      </p:sp>
      <p:pic>
        <p:nvPicPr>
          <p:cNvPr id="25604" name="Picture 4" descr="DSCN33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79788"/>
            <a:ext cx="486727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DSCN15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268413"/>
            <a:ext cx="3771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0475" y="1477963"/>
            <a:ext cx="7772400" cy="1358900"/>
          </a:xfrm>
        </p:spPr>
        <p:txBody>
          <a:bodyPr/>
          <a:lstStyle/>
          <a:p>
            <a:r>
              <a:rPr lang="en-US" sz="3200" smtClean="0"/>
              <a:t>NIKHEF activities</a:t>
            </a:r>
            <a:endParaRPr lang="fr-FR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Input mode cleaner</a:t>
            </a:r>
            <a:endParaRPr lang="nl-NL" smtClean="0"/>
          </a:p>
        </p:txBody>
      </p:sp>
      <p:pic>
        <p:nvPicPr>
          <p:cNvPr id="27651" name="Picture 3" descr="E:\data\data-UNIX\work\council\commissionin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817688"/>
            <a:ext cx="73152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6900" name="Picture 4" descr="C:\WINDOWS\Desktop\MCnew.jpg"/>
          <p:cNvPicPr>
            <a:picLocks noChangeAspect="1" noChangeArrowheads="1"/>
          </p:cNvPicPr>
          <p:nvPr/>
        </p:nvPicPr>
        <p:blipFill>
          <a:blip r:embed="rId4" cstate="print"/>
          <a:srcRect t="18742" b="21049"/>
          <a:stretch>
            <a:fillRect/>
          </a:stretch>
        </p:blipFill>
        <p:spPr bwMode="auto">
          <a:xfrm>
            <a:off x="5033963" y="258763"/>
            <a:ext cx="4125912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920750" y="1058863"/>
            <a:ext cx="352425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it-IT" altLang="ja-JP" sz="1900" b="0">
                <a:solidFill>
                  <a:srgbClr val="6C18B0"/>
                </a:solidFill>
                <a:ea typeface="ＭＳ Ｐゴシック" pitchFamily="34" charset="-128"/>
              </a:rPr>
              <a:t>Mode cleaner cavity: filters</a:t>
            </a:r>
            <a:r>
              <a:rPr lang="it-IT" altLang="ja-JP" sz="2100" b="0">
                <a:solidFill>
                  <a:srgbClr val="6C18B0"/>
                </a:solidFill>
                <a:ea typeface="ＭＳ Ｐゴシック" pitchFamily="34" charset="-128"/>
              </a:rPr>
              <a:t> </a:t>
            </a:r>
            <a:r>
              <a:rPr lang="it-IT" altLang="ja-JP" sz="1900" b="0">
                <a:solidFill>
                  <a:srgbClr val="6C18B0"/>
                </a:solidFill>
                <a:ea typeface="ＭＳ Ｐゴシック" pitchFamily="34" charset="-128"/>
              </a:rPr>
              <a:t>laser noise, select TEM00 mode</a:t>
            </a:r>
            <a:endParaRPr lang="en-GB" sz="1900" b="0">
              <a:solidFill>
                <a:srgbClr val="6C18B0"/>
              </a:solidFill>
            </a:endParaRPr>
          </a:p>
        </p:txBody>
      </p:sp>
      <p:pic>
        <p:nvPicPr>
          <p:cNvPr id="976902" name="Picture 6" descr="C:\My Documents\clermont24novembre\input_ben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5550" y="3571875"/>
            <a:ext cx="41084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04875" y="2316163"/>
            <a:ext cx="5257800" cy="1752600"/>
            <a:chOff x="0" y="1392"/>
            <a:chExt cx="3494" cy="1344"/>
          </a:xfrm>
        </p:grpSpPr>
        <p:grpSp>
          <p:nvGrpSpPr>
            <p:cNvPr id="27656" name="Group 8"/>
            <p:cNvGrpSpPr>
              <a:grpSpLocks/>
            </p:cNvGrpSpPr>
            <p:nvPr/>
          </p:nvGrpSpPr>
          <p:grpSpPr bwMode="auto">
            <a:xfrm>
              <a:off x="0" y="1392"/>
              <a:ext cx="3494" cy="1344"/>
              <a:chOff x="0" y="1392"/>
              <a:chExt cx="3494" cy="1344"/>
            </a:xfrm>
          </p:grpSpPr>
          <p:pic>
            <p:nvPicPr>
              <p:cNvPr id="27660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04" y="1392"/>
                <a:ext cx="1190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661" name="Picture 1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1392"/>
                <a:ext cx="1190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662" name="Picture 1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52" y="1392"/>
                <a:ext cx="1189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7657" name="Text Box 12"/>
            <p:cNvSpPr txBox="1">
              <a:spLocks noChangeArrowheads="1"/>
            </p:cNvSpPr>
            <p:nvPr/>
          </p:nvSpPr>
          <p:spPr bwMode="auto">
            <a:xfrm>
              <a:off x="87" y="1431"/>
              <a:ext cx="764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1600" i="1">
                  <a:solidFill>
                    <a:srgbClr val="CC0000"/>
                  </a:solidFill>
                  <a:latin typeface="Times New Roman" pitchFamily="18" charset="0"/>
                </a:rPr>
                <a:t>Input beam</a:t>
              </a:r>
              <a:endParaRPr lang="en-GB" sz="1600" i="1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27658" name="Rectangle 13"/>
            <p:cNvSpPr>
              <a:spLocks noChangeArrowheads="1"/>
            </p:cNvSpPr>
            <p:nvPr/>
          </p:nvSpPr>
          <p:spPr bwMode="auto">
            <a:xfrm>
              <a:off x="1248" y="1439"/>
              <a:ext cx="926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1600" i="1">
                  <a:solidFill>
                    <a:srgbClr val="CC0000"/>
                  </a:solidFill>
                  <a:latin typeface="Times New Roman" pitchFamily="18" charset="0"/>
                </a:rPr>
                <a:t>Transm. beam</a:t>
              </a:r>
              <a:endParaRPr lang="en-GB" sz="1600" i="1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27659" name="Rectangle 14"/>
            <p:cNvSpPr>
              <a:spLocks noChangeArrowheads="1"/>
            </p:cNvSpPr>
            <p:nvPr/>
          </p:nvSpPr>
          <p:spPr bwMode="auto">
            <a:xfrm>
              <a:off x="2496" y="1439"/>
              <a:ext cx="724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1600" i="1">
                  <a:solidFill>
                    <a:srgbClr val="CC0000"/>
                  </a:solidFill>
                  <a:latin typeface="Times New Roman" pitchFamily="18" charset="0"/>
                </a:rPr>
                <a:t>Refl. beam</a:t>
              </a:r>
              <a:endParaRPr lang="en-GB" sz="1600" i="1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7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Input mode cleaner end-mirror</a:t>
            </a:r>
          </a:p>
        </p:txBody>
      </p:sp>
      <p:pic>
        <p:nvPicPr>
          <p:cNvPr id="28675" name="Picture 4" descr="DSCN51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800" y="1030288"/>
            <a:ext cx="7431088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9" name="Picture 5" descr="DSCN1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3800" y="1025525"/>
            <a:ext cx="743743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8763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7391400" cy="762000"/>
          </a:xfrm>
        </p:spPr>
        <p:txBody>
          <a:bodyPr wrap="square" lIns="90000" tIns="46800" rIns="90000" bIns="46800"/>
          <a:lstStyle/>
          <a:p>
            <a:pPr defTabSz="449263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smtClean="0">
                <a:solidFill>
                  <a:srgbClr val="00397E"/>
                </a:solidFill>
              </a:rPr>
              <a:t>NIKHEF: Linear alignment of VIRGO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5334000" y="1143000"/>
            <a:ext cx="933450" cy="904875"/>
            <a:chOff x="3360" y="720"/>
            <a:chExt cx="588" cy="570"/>
          </a:xfrm>
        </p:grpSpPr>
        <p:sp>
          <p:nvSpPr>
            <p:cNvPr id="29714" name="Line 5"/>
            <p:cNvSpPr>
              <a:spLocks noChangeShapeType="1"/>
            </p:cNvSpPr>
            <p:nvPr/>
          </p:nvSpPr>
          <p:spPr bwMode="auto">
            <a:xfrm>
              <a:off x="3360" y="1099"/>
              <a:ext cx="383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Line 6"/>
            <p:cNvSpPr>
              <a:spLocks noChangeShapeType="1"/>
            </p:cNvSpPr>
            <p:nvPr/>
          </p:nvSpPr>
          <p:spPr bwMode="auto">
            <a:xfrm flipV="1">
              <a:off x="3552" y="901"/>
              <a:ext cx="1" cy="39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716" name="Group 7"/>
            <p:cNvGrpSpPr>
              <a:grpSpLocks/>
            </p:cNvGrpSpPr>
            <p:nvPr/>
          </p:nvGrpSpPr>
          <p:grpSpPr bwMode="auto">
            <a:xfrm>
              <a:off x="3733" y="979"/>
              <a:ext cx="215" cy="224"/>
              <a:chOff x="3733" y="979"/>
              <a:chExt cx="215" cy="224"/>
            </a:xfrm>
          </p:grpSpPr>
          <p:sp>
            <p:nvSpPr>
              <p:cNvPr id="29718" name="AutoShape 8"/>
              <p:cNvSpPr>
                <a:spLocks noChangeArrowheads="1"/>
              </p:cNvSpPr>
              <p:nvPr/>
            </p:nvSpPr>
            <p:spPr bwMode="auto">
              <a:xfrm>
                <a:off x="3733" y="979"/>
                <a:ext cx="216" cy="225"/>
              </a:xfrm>
              <a:prstGeom prst="roundRect">
                <a:avLst>
                  <a:gd name="adj" fmla="val 46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719" name="Group 9"/>
              <p:cNvGrpSpPr>
                <a:grpSpLocks/>
              </p:cNvGrpSpPr>
              <p:nvPr/>
            </p:nvGrpSpPr>
            <p:grpSpPr bwMode="auto">
              <a:xfrm>
                <a:off x="3734" y="979"/>
                <a:ext cx="212" cy="221"/>
                <a:chOff x="3734" y="979"/>
                <a:chExt cx="212" cy="221"/>
              </a:xfrm>
            </p:grpSpPr>
            <p:sp>
              <p:nvSpPr>
                <p:cNvPr id="29720" name="AutoShape 10"/>
                <p:cNvSpPr>
                  <a:spLocks noChangeArrowheads="1"/>
                </p:cNvSpPr>
                <p:nvPr/>
              </p:nvSpPr>
              <p:spPr bwMode="auto">
                <a:xfrm>
                  <a:off x="3734" y="979"/>
                  <a:ext cx="213" cy="222"/>
                </a:xfrm>
                <a:prstGeom prst="roundRect">
                  <a:avLst>
                    <a:gd name="adj" fmla="val 468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9721" name="Group 11"/>
                <p:cNvGrpSpPr>
                  <a:grpSpLocks/>
                </p:cNvGrpSpPr>
                <p:nvPr/>
              </p:nvGrpSpPr>
              <p:grpSpPr bwMode="auto">
                <a:xfrm>
                  <a:off x="3734" y="979"/>
                  <a:ext cx="210" cy="218"/>
                  <a:chOff x="3734" y="979"/>
                  <a:chExt cx="210" cy="218"/>
                </a:xfrm>
              </p:grpSpPr>
              <p:sp>
                <p:nvSpPr>
                  <p:cNvPr id="29722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979"/>
                    <a:ext cx="211" cy="219"/>
                  </a:xfrm>
                  <a:prstGeom prst="roundRect">
                    <a:avLst>
                      <a:gd name="adj" fmla="val 472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723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3734" y="979"/>
                    <a:ext cx="209" cy="216"/>
                    <a:chOff x="3734" y="979"/>
                    <a:chExt cx="209" cy="216"/>
                  </a:xfrm>
                </p:grpSpPr>
                <p:sp>
                  <p:nvSpPr>
                    <p:cNvPr id="29724" name="AutoShap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34" y="979"/>
                      <a:ext cx="210" cy="217"/>
                    </a:xfrm>
                    <a:prstGeom prst="roundRect">
                      <a:avLst>
                        <a:gd name="adj" fmla="val 472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9725" name="Group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34" y="979"/>
                      <a:ext cx="208" cy="215"/>
                      <a:chOff x="3734" y="979"/>
                      <a:chExt cx="208" cy="215"/>
                    </a:xfrm>
                  </p:grpSpPr>
                  <p:sp>
                    <p:nvSpPr>
                      <p:cNvPr id="29726" name="AutoShap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34" y="979"/>
                        <a:ext cx="209" cy="216"/>
                      </a:xfrm>
                      <a:prstGeom prst="roundRect">
                        <a:avLst>
                          <a:gd name="adj" fmla="val 47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727" name="AutoShap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34" y="979"/>
                        <a:ext cx="209" cy="216"/>
                      </a:xfrm>
                      <a:prstGeom prst="roundRect">
                        <a:avLst>
                          <a:gd name="adj" fmla="val 47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90000" tIns="46800" rIns="90000" bIns="46800">
                        <a:spAutoFit/>
                      </a:bodyPr>
                      <a:lstStyle/>
                      <a:p>
                        <a:pPr>
                          <a:lnSpc>
                            <a:spcPct val="95000"/>
                          </a:lnSpc>
                          <a:buClr>
                            <a:srgbClr val="000000"/>
                          </a:buClr>
                          <a:buSzPct val="100000"/>
                          <a:buFont typeface="Times New Roman" pitchFamily="18" charset="0"/>
                          <a:buNone/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</a:pPr>
                        <a:r>
                          <a:rPr lang="en-GB" sz="1800">
                            <a:solidFill>
                              <a:schemeClr val="tx1"/>
                            </a:solidFill>
                            <a:latin typeface="Times New Roman" pitchFamily="18" charset="0"/>
                          </a:rPr>
                          <a:t>N</a:t>
                        </a:r>
                      </a:p>
                    </p:txBody>
                  </p:sp>
                </p:grpSp>
              </p:grpSp>
            </p:grpSp>
          </p:grpSp>
        </p:grpSp>
        <p:sp>
          <p:nvSpPr>
            <p:cNvPr id="29717" name="Text Box 18"/>
            <p:cNvSpPr txBox="1">
              <a:spLocks noChangeArrowheads="1"/>
            </p:cNvSpPr>
            <p:nvPr/>
          </p:nvSpPr>
          <p:spPr bwMode="auto">
            <a:xfrm>
              <a:off x="3408" y="720"/>
              <a:ext cx="26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chemeClr val="tx1"/>
                  </a:solidFill>
                  <a:latin typeface="Times New Roman" pitchFamily="18" charset="0"/>
                </a:rPr>
                <a:t>W</a:t>
              </a:r>
            </a:p>
          </p:txBody>
        </p:sp>
      </p:grpSp>
      <p:grpSp>
        <p:nvGrpSpPr>
          <p:cNvPr id="29701" name="Group 19"/>
          <p:cNvGrpSpPr>
            <a:grpSpLocks/>
          </p:cNvGrpSpPr>
          <p:nvPr/>
        </p:nvGrpSpPr>
        <p:grpSpPr bwMode="auto">
          <a:xfrm>
            <a:off x="533400" y="5334000"/>
            <a:ext cx="692150" cy="358775"/>
            <a:chOff x="336" y="3360"/>
            <a:chExt cx="436" cy="226"/>
          </a:xfrm>
        </p:grpSpPr>
        <p:sp>
          <p:nvSpPr>
            <p:cNvPr id="29704" name="AutoShape 20"/>
            <p:cNvSpPr>
              <a:spLocks noChangeArrowheads="1"/>
            </p:cNvSpPr>
            <p:nvPr/>
          </p:nvSpPr>
          <p:spPr bwMode="auto">
            <a:xfrm>
              <a:off x="336" y="3360"/>
              <a:ext cx="437" cy="227"/>
            </a:xfrm>
            <a:prstGeom prst="roundRect">
              <a:avLst>
                <a:gd name="adj" fmla="val 440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9705" name="Group 21"/>
            <p:cNvGrpSpPr>
              <a:grpSpLocks/>
            </p:cNvGrpSpPr>
            <p:nvPr/>
          </p:nvGrpSpPr>
          <p:grpSpPr bwMode="auto">
            <a:xfrm>
              <a:off x="336" y="3360"/>
              <a:ext cx="433" cy="223"/>
              <a:chOff x="336" y="3360"/>
              <a:chExt cx="433" cy="223"/>
            </a:xfrm>
          </p:grpSpPr>
          <p:sp>
            <p:nvSpPr>
              <p:cNvPr id="29706" name="AutoShape 22"/>
              <p:cNvSpPr>
                <a:spLocks noChangeArrowheads="1"/>
              </p:cNvSpPr>
              <p:nvPr/>
            </p:nvSpPr>
            <p:spPr bwMode="auto">
              <a:xfrm>
                <a:off x="336" y="3360"/>
                <a:ext cx="434" cy="224"/>
              </a:xfrm>
              <a:prstGeom prst="roundRect">
                <a:avLst>
                  <a:gd name="adj" fmla="val 444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707" name="Group 23"/>
              <p:cNvGrpSpPr>
                <a:grpSpLocks/>
              </p:cNvGrpSpPr>
              <p:nvPr/>
            </p:nvGrpSpPr>
            <p:grpSpPr bwMode="auto">
              <a:xfrm>
                <a:off x="336" y="3360"/>
                <a:ext cx="431" cy="221"/>
                <a:chOff x="336" y="3360"/>
                <a:chExt cx="431" cy="221"/>
              </a:xfrm>
            </p:grpSpPr>
            <p:sp>
              <p:nvSpPr>
                <p:cNvPr id="29708" name="AutoShape 24"/>
                <p:cNvSpPr>
                  <a:spLocks noChangeArrowheads="1"/>
                </p:cNvSpPr>
                <p:nvPr/>
              </p:nvSpPr>
              <p:spPr bwMode="auto">
                <a:xfrm>
                  <a:off x="336" y="3360"/>
                  <a:ext cx="432" cy="222"/>
                </a:xfrm>
                <a:prstGeom prst="roundRect">
                  <a:avLst>
                    <a:gd name="adj" fmla="val 449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9709" name="Group 25"/>
                <p:cNvGrpSpPr>
                  <a:grpSpLocks/>
                </p:cNvGrpSpPr>
                <p:nvPr/>
              </p:nvGrpSpPr>
              <p:grpSpPr bwMode="auto">
                <a:xfrm>
                  <a:off x="336" y="3360"/>
                  <a:ext cx="430" cy="220"/>
                  <a:chOff x="336" y="3360"/>
                  <a:chExt cx="430" cy="220"/>
                </a:xfrm>
              </p:grpSpPr>
              <p:sp>
                <p:nvSpPr>
                  <p:cNvPr id="29710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3360"/>
                    <a:ext cx="431" cy="221"/>
                  </a:xfrm>
                  <a:prstGeom prst="roundRect">
                    <a:avLst>
                      <a:gd name="adj" fmla="val 454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711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36" y="3360"/>
                    <a:ext cx="430" cy="219"/>
                    <a:chOff x="336" y="3360"/>
                    <a:chExt cx="430" cy="219"/>
                  </a:xfrm>
                </p:grpSpPr>
                <p:sp>
                  <p:nvSpPr>
                    <p:cNvPr id="29712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3360"/>
                      <a:ext cx="431" cy="220"/>
                    </a:xfrm>
                    <a:prstGeom prst="roundRect">
                      <a:avLst>
                        <a:gd name="adj" fmla="val 454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13" name="AutoShap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3360"/>
                      <a:ext cx="431" cy="220"/>
                    </a:xfrm>
                    <a:prstGeom prst="roundRect">
                      <a:avLst>
                        <a:gd name="adj" fmla="val 454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ct val="100000"/>
                        <a:buFont typeface="Verdana" pitchFamily="34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EOM</a:t>
                      </a:r>
                    </a:p>
                  </p:txBody>
                </p:sp>
              </p:grpSp>
            </p:grpSp>
          </p:grpSp>
        </p:grpSp>
      </p:grpSp>
      <p:sp>
        <p:nvSpPr>
          <p:cNvPr id="929822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4943475" y="990600"/>
            <a:ext cx="4200525" cy="3313113"/>
          </a:xfrm>
          <a:solidFill>
            <a:srgbClr val="FFFFFF"/>
          </a:solidFill>
        </p:spPr>
        <p:txBody>
          <a:bodyPr lIns="92160" tIns="46080" rIns="92160" bIns="46080"/>
          <a:lstStyle/>
          <a:p>
            <a:pPr marL="263525" indent="-263525" defTabSz="449263"/>
            <a:r>
              <a:rPr lang="en-US" sz="1900" smtClean="0"/>
              <a:t>Phase modulation of input beam</a:t>
            </a:r>
          </a:p>
          <a:p>
            <a:pPr marL="263525" indent="-263525" defTabSz="449263"/>
            <a:r>
              <a:rPr lang="en-US" sz="1900" smtClean="0"/>
              <a:t>Demodulation of photodiode signals at different output beams</a:t>
            </a:r>
          </a:p>
          <a:p>
            <a:pPr marL="685800" lvl="1" indent="-228600" defTabSz="449263"/>
            <a:r>
              <a:rPr lang="en-US" sz="1600" smtClean="0"/>
              <a:t>=&gt; longitudinal error signals</a:t>
            </a:r>
          </a:p>
          <a:p>
            <a:pPr marL="263525" indent="-263525" defTabSz="449263"/>
            <a:r>
              <a:rPr lang="en-US" sz="1900" smtClean="0"/>
              <a:t>Quadrant diodes in output beams</a:t>
            </a:r>
          </a:p>
          <a:p>
            <a:pPr marL="685800" lvl="1" indent="-228600" defTabSz="449263"/>
            <a:r>
              <a:rPr lang="en-US" sz="1600" smtClean="0"/>
              <a:t>=&gt; Alignment information      </a:t>
            </a:r>
          </a:p>
          <a:p>
            <a:pPr marL="685800" lvl="1" indent="-228600" defTabSz="449263"/>
            <a:r>
              <a:rPr lang="en-US" sz="1600" smtClean="0"/>
              <a:t>(differential wavefront sensing)</a:t>
            </a:r>
          </a:p>
          <a:p>
            <a:pPr marL="263525" indent="-263525" defTabSz="449263"/>
            <a:r>
              <a:rPr lang="en-US" sz="1900" smtClean="0"/>
              <a:t>Anderson-Giordano technique</a:t>
            </a:r>
          </a:p>
          <a:p>
            <a:pPr marL="685800" lvl="1" indent="-228600" defTabSz="449263"/>
            <a:r>
              <a:rPr lang="en-US" sz="1600" smtClean="0"/>
              <a:t>2 quadrant diodes after arm cavities</a:t>
            </a:r>
          </a:p>
        </p:txBody>
      </p:sp>
      <p:pic>
        <p:nvPicPr>
          <p:cNvPr id="35873" name="Picture 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43450"/>
            <a:ext cx="347186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9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9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9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29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29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29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29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29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822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VIRGO design sensitivity</a:t>
            </a:r>
            <a:endParaRPr lang="fr-FR" smtClean="0"/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2032000" y="1524000"/>
            <a:ext cx="6284913" cy="4495800"/>
            <a:chOff x="793" y="960"/>
            <a:chExt cx="3959" cy="2832"/>
          </a:xfrm>
        </p:grpSpPr>
        <p:grpSp>
          <p:nvGrpSpPr>
            <p:cNvPr id="30728" name="Group 4"/>
            <p:cNvGrpSpPr>
              <a:grpSpLocks/>
            </p:cNvGrpSpPr>
            <p:nvPr/>
          </p:nvGrpSpPr>
          <p:grpSpPr bwMode="auto">
            <a:xfrm>
              <a:off x="816" y="960"/>
              <a:ext cx="3936" cy="2832"/>
              <a:chOff x="816" y="960"/>
              <a:chExt cx="3936" cy="2832"/>
            </a:xfrm>
          </p:grpSpPr>
          <p:pic>
            <p:nvPicPr>
              <p:cNvPr id="30730" name="Picture 5" descr="thermique_miroi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5756" t="9770" r="20732" b="31000"/>
              <a:stretch>
                <a:fillRect/>
              </a:stretch>
            </p:blipFill>
            <p:spPr bwMode="auto">
              <a:xfrm>
                <a:off x="816" y="960"/>
                <a:ext cx="3936" cy="2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 useBgFill="1">
            <p:nvSpPr>
              <p:cNvPr id="30731" name="Text Box 6"/>
              <p:cNvSpPr txBox="1">
                <a:spLocks noChangeArrowheads="1"/>
              </p:cNvSpPr>
              <p:nvPr/>
            </p:nvSpPr>
            <p:spPr bwMode="auto">
              <a:xfrm>
                <a:off x="2120" y="1248"/>
                <a:ext cx="808" cy="163"/>
              </a:xfrm>
              <a:prstGeom prst="rect">
                <a:avLst/>
              </a:prstGeom>
              <a:ln w="22225">
                <a:noFill/>
                <a:miter lim="800000"/>
                <a:headEnd/>
                <a:tailEnd/>
              </a:ln>
            </p:spPr>
            <p:txBody>
              <a:bodyPr tIns="0" bIns="0">
                <a:spAutoFit/>
              </a:bodyPr>
              <a:lstStyle/>
              <a:p>
                <a:pPr algn="ctr" eaLnBrk="1" hangingPunct="1"/>
                <a:r>
                  <a:rPr lang="en-US" sz="1700" b="0">
                    <a:solidFill>
                      <a:schemeClr val="tx1"/>
                    </a:solidFill>
                    <a:latin typeface="Times New Roman" pitchFamily="18" charset="0"/>
                  </a:rPr>
                  <a:t>Shot noise</a:t>
                </a:r>
                <a:endParaRPr lang="fr-FR" sz="1700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 useBgFill="1">
            <p:nvSpPr>
              <p:cNvPr id="30732" name="Rectangle 7"/>
              <p:cNvSpPr>
                <a:spLocks noChangeArrowheads="1"/>
              </p:cNvSpPr>
              <p:nvPr/>
            </p:nvSpPr>
            <p:spPr bwMode="auto">
              <a:xfrm>
                <a:off x="2935" y="3195"/>
                <a:ext cx="275" cy="173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 useBgFill="1">
          <p:nvSpPr>
            <p:cNvPr id="30729" name="Text Box 8"/>
            <p:cNvSpPr txBox="1">
              <a:spLocks noChangeArrowheads="1"/>
            </p:cNvSpPr>
            <p:nvPr/>
          </p:nvSpPr>
          <p:spPr bwMode="auto">
            <a:xfrm rot="-5400000">
              <a:off x="844" y="2245"/>
              <a:ext cx="130" cy="231"/>
            </a:xfrm>
            <a:prstGeom prst="rect">
              <a:avLst/>
            </a:prstGeom>
            <a:ln w="19050">
              <a:noFill/>
              <a:miter lim="800000"/>
              <a:headEnd/>
              <a:tailEnd/>
            </a:ln>
          </p:spPr>
          <p:txBody>
            <a:bodyPr wrap="none" rIns="0">
              <a:spAutoFit/>
            </a:bodyPr>
            <a:lstStyle/>
            <a:p>
              <a:pPr algn="ctr" eaLnBrk="1" hangingPunct="1"/>
              <a:r>
                <a:rPr lang="en-US" sz="1800" b="0">
                  <a:solidFill>
                    <a:schemeClr val="tx1"/>
                  </a:solidFill>
                  <a:latin typeface="Times New Roman" pitchFamily="18" charset="0"/>
                </a:rPr>
                <a:t>1</a:t>
              </a:r>
              <a:endParaRPr lang="fr-FR" sz="1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30724" name="Oval 9"/>
          <p:cNvSpPr>
            <a:spLocks noChangeArrowheads="1"/>
          </p:cNvSpPr>
          <p:nvPr/>
        </p:nvSpPr>
        <p:spPr bwMode="auto">
          <a:xfrm rot="-300000">
            <a:off x="3328988" y="1555750"/>
            <a:ext cx="431800" cy="18732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Oval 10"/>
          <p:cNvSpPr>
            <a:spLocks noChangeArrowheads="1"/>
          </p:cNvSpPr>
          <p:nvPr/>
        </p:nvSpPr>
        <p:spPr bwMode="auto">
          <a:xfrm rot="-2700000">
            <a:off x="4356100" y="2903538"/>
            <a:ext cx="431800" cy="2671762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Oval 11"/>
          <p:cNvSpPr>
            <a:spLocks noChangeArrowheads="1"/>
          </p:cNvSpPr>
          <p:nvPr/>
        </p:nvSpPr>
        <p:spPr bwMode="auto">
          <a:xfrm rot="4500000">
            <a:off x="6673057" y="3461543"/>
            <a:ext cx="431800" cy="2671763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Text Box 12"/>
          <p:cNvSpPr txBox="1">
            <a:spLocks noChangeArrowheads="1"/>
          </p:cNvSpPr>
          <p:nvPr/>
        </p:nvSpPr>
        <p:spPr bwMode="auto">
          <a:xfrm>
            <a:off x="4643438" y="2638425"/>
            <a:ext cx="1631950" cy="9159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0">
                <a:solidFill>
                  <a:srgbClr val="FF0000"/>
                </a:solidFill>
                <a:latin typeface="Arial Unicode MS" pitchFamily="34" charset="-128"/>
              </a:rPr>
              <a:t>Seismic noise</a:t>
            </a:r>
          </a:p>
          <a:p>
            <a:pPr eaLnBrk="1" hangingPunct="1"/>
            <a:r>
              <a:rPr lang="en-US" sz="1800" b="0">
                <a:solidFill>
                  <a:srgbClr val="00CC00"/>
                </a:solidFill>
                <a:latin typeface="Arial Unicode MS" pitchFamily="34" charset="-128"/>
              </a:rPr>
              <a:t>Thermal noise</a:t>
            </a:r>
          </a:p>
          <a:p>
            <a:pPr eaLnBrk="1" hangingPunct="1"/>
            <a:r>
              <a:rPr lang="en-US" sz="1800" b="0">
                <a:solidFill>
                  <a:schemeClr val="accent2"/>
                </a:solidFill>
                <a:latin typeface="Arial Unicode MS" pitchFamily="34" charset="-128"/>
              </a:rPr>
              <a:t>Shot noise</a:t>
            </a:r>
            <a:endParaRPr lang="fr-FR" sz="1800" b="0">
              <a:solidFill>
                <a:schemeClr val="accent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0475" y="1477963"/>
            <a:ext cx="7772400" cy="1358900"/>
          </a:xfrm>
        </p:spPr>
        <p:txBody>
          <a:bodyPr/>
          <a:lstStyle/>
          <a:p>
            <a:r>
              <a:rPr lang="en-US" sz="3200" smtClean="0"/>
              <a:t>Virgo Status </a:t>
            </a:r>
            <a:br>
              <a:rPr lang="en-US" sz="3200" smtClean="0"/>
            </a:br>
            <a:r>
              <a:rPr lang="en-US" sz="3200" smtClean="0"/>
              <a:t>&amp; Commissioning</a:t>
            </a:r>
            <a:endParaRPr lang="fr-FR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188913"/>
            <a:ext cx="7010400" cy="609600"/>
          </a:xfrm>
        </p:spPr>
        <p:txBody>
          <a:bodyPr/>
          <a:lstStyle/>
          <a:p>
            <a:r>
              <a:rPr lang="en-US" smtClean="0"/>
              <a:t>A short summary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03800" y="1484313"/>
            <a:ext cx="2479675" cy="2225675"/>
            <a:chOff x="166" y="2444"/>
            <a:chExt cx="1562" cy="1402"/>
          </a:xfrm>
        </p:grpSpPr>
        <p:grpSp>
          <p:nvGrpSpPr>
            <p:cNvPr id="32821" name="Group 4"/>
            <p:cNvGrpSpPr>
              <a:grpSpLocks/>
            </p:cNvGrpSpPr>
            <p:nvPr/>
          </p:nvGrpSpPr>
          <p:grpSpPr bwMode="auto">
            <a:xfrm>
              <a:off x="192" y="2444"/>
              <a:ext cx="1536" cy="1156"/>
              <a:chOff x="90" y="1292"/>
              <a:chExt cx="3823" cy="2741"/>
            </a:xfrm>
          </p:grpSpPr>
          <p:sp>
            <p:nvSpPr>
              <p:cNvPr id="32823" name="Oval 5"/>
              <p:cNvSpPr>
                <a:spLocks noChangeArrowheads="1"/>
              </p:cNvSpPr>
              <p:nvPr/>
            </p:nvSpPr>
            <p:spPr bwMode="auto">
              <a:xfrm>
                <a:off x="1625" y="3874"/>
                <a:ext cx="147" cy="159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24" name="Rectangle 6"/>
              <p:cNvSpPr>
                <a:spLocks noChangeArrowheads="1"/>
              </p:cNvSpPr>
              <p:nvPr/>
            </p:nvSpPr>
            <p:spPr bwMode="auto">
              <a:xfrm rot="2700000">
                <a:off x="1672" y="3169"/>
                <a:ext cx="159" cy="439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25" name="Rectangle 7"/>
              <p:cNvSpPr>
                <a:spLocks noChangeArrowheads="1"/>
              </p:cNvSpPr>
              <p:nvPr/>
            </p:nvSpPr>
            <p:spPr bwMode="auto">
              <a:xfrm rot="600000">
                <a:off x="905" y="3097"/>
                <a:ext cx="147" cy="476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26" name="Rectangle 8"/>
              <p:cNvSpPr>
                <a:spLocks noChangeArrowheads="1"/>
              </p:cNvSpPr>
              <p:nvPr/>
            </p:nvSpPr>
            <p:spPr bwMode="auto">
              <a:xfrm rot="600000">
                <a:off x="3766" y="3096"/>
                <a:ext cx="147" cy="476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27" name="Rectangle 9"/>
              <p:cNvSpPr>
                <a:spLocks noChangeArrowheads="1"/>
              </p:cNvSpPr>
              <p:nvPr/>
            </p:nvSpPr>
            <p:spPr bwMode="auto">
              <a:xfrm rot="600000">
                <a:off x="2301" y="3096"/>
                <a:ext cx="146" cy="476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28" name="Rectangle 10"/>
              <p:cNvSpPr>
                <a:spLocks noChangeArrowheads="1"/>
              </p:cNvSpPr>
              <p:nvPr/>
            </p:nvSpPr>
            <p:spPr bwMode="auto">
              <a:xfrm>
                <a:off x="1479" y="2649"/>
                <a:ext cx="439" cy="159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29" name="Rectangle 11"/>
              <p:cNvSpPr>
                <a:spLocks noChangeArrowheads="1"/>
              </p:cNvSpPr>
              <p:nvPr/>
            </p:nvSpPr>
            <p:spPr bwMode="auto">
              <a:xfrm>
                <a:off x="1470" y="1292"/>
                <a:ext cx="439" cy="159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30" name="Line 12"/>
              <p:cNvSpPr>
                <a:spLocks noChangeShapeType="1"/>
              </p:cNvSpPr>
              <p:nvPr/>
            </p:nvSpPr>
            <p:spPr bwMode="auto">
              <a:xfrm>
                <a:off x="1701" y="1469"/>
                <a:ext cx="0" cy="1156"/>
              </a:xfrm>
              <a:prstGeom prst="line">
                <a:avLst/>
              </a:prstGeom>
              <a:noFill/>
              <a:ln w="762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1" name="Line 13"/>
              <p:cNvSpPr>
                <a:spLocks noChangeShapeType="1"/>
              </p:cNvSpPr>
              <p:nvPr/>
            </p:nvSpPr>
            <p:spPr bwMode="auto">
              <a:xfrm>
                <a:off x="1701" y="2655"/>
                <a:ext cx="0" cy="703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2" name="Line 14"/>
              <p:cNvSpPr>
                <a:spLocks noChangeShapeType="1"/>
              </p:cNvSpPr>
              <p:nvPr/>
            </p:nvSpPr>
            <p:spPr bwMode="auto">
              <a:xfrm>
                <a:off x="2461" y="3334"/>
                <a:ext cx="1298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3" name="Line 15"/>
              <p:cNvSpPr>
                <a:spLocks noChangeShapeType="1"/>
              </p:cNvSpPr>
              <p:nvPr/>
            </p:nvSpPr>
            <p:spPr bwMode="auto">
              <a:xfrm>
                <a:off x="1068" y="3335"/>
                <a:ext cx="628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4" name="Line 16"/>
              <p:cNvSpPr>
                <a:spLocks noChangeShapeType="1"/>
              </p:cNvSpPr>
              <p:nvPr/>
            </p:nvSpPr>
            <p:spPr bwMode="auto">
              <a:xfrm>
                <a:off x="1699" y="3335"/>
                <a:ext cx="0" cy="544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5" name="Rectangle 17"/>
              <p:cNvSpPr>
                <a:spLocks noChangeArrowheads="1"/>
              </p:cNvSpPr>
              <p:nvPr/>
            </p:nvSpPr>
            <p:spPr bwMode="auto">
              <a:xfrm>
                <a:off x="90" y="3276"/>
                <a:ext cx="523" cy="113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36" name="Line 18"/>
              <p:cNvSpPr>
                <a:spLocks noChangeShapeType="1"/>
              </p:cNvSpPr>
              <p:nvPr/>
            </p:nvSpPr>
            <p:spPr bwMode="auto">
              <a:xfrm>
                <a:off x="623" y="3335"/>
                <a:ext cx="418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7" name="Line 19"/>
              <p:cNvSpPr>
                <a:spLocks noChangeShapeType="1"/>
              </p:cNvSpPr>
              <p:nvPr/>
            </p:nvSpPr>
            <p:spPr bwMode="auto">
              <a:xfrm>
                <a:off x="1698" y="3335"/>
                <a:ext cx="753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22" name="Text Box 20"/>
            <p:cNvSpPr txBox="1">
              <a:spLocks noChangeArrowheads="1"/>
            </p:cNvSpPr>
            <p:nvPr/>
          </p:nvSpPr>
          <p:spPr bwMode="auto">
            <a:xfrm>
              <a:off x="166" y="3654"/>
              <a:ext cx="14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 b="0">
                  <a:solidFill>
                    <a:schemeClr val="tx1"/>
                  </a:solidFill>
                  <a:latin typeface="Microsoft Sans Serif" pitchFamily="34" charset="0"/>
                </a:rPr>
                <a:t>Autumn 2003: single cavity 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705600" y="2852738"/>
            <a:ext cx="2438400" cy="2133600"/>
            <a:chOff x="1872" y="2496"/>
            <a:chExt cx="1536" cy="1344"/>
          </a:xfrm>
        </p:grpSpPr>
        <p:grpSp>
          <p:nvGrpSpPr>
            <p:cNvPr id="32804" name="Group 22"/>
            <p:cNvGrpSpPr>
              <a:grpSpLocks/>
            </p:cNvGrpSpPr>
            <p:nvPr/>
          </p:nvGrpSpPr>
          <p:grpSpPr bwMode="auto">
            <a:xfrm>
              <a:off x="1872" y="2496"/>
              <a:ext cx="1536" cy="1104"/>
              <a:chOff x="90" y="1292"/>
              <a:chExt cx="3823" cy="2741"/>
            </a:xfrm>
          </p:grpSpPr>
          <p:sp>
            <p:nvSpPr>
              <p:cNvPr id="32806" name="Oval 23"/>
              <p:cNvSpPr>
                <a:spLocks noChangeArrowheads="1"/>
              </p:cNvSpPr>
              <p:nvPr/>
            </p:nvSpPr>
            <p:spPr bwMode="auto">
              <a:xfrm>
                <a:off x="1625" y="3874"/>
                <a:ext cx="147" cy="159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7" name="Rectangle 24"/>
              <p:cNvSpPr>
                <a:spLocks noChangeArrowheads="1"/>
              </p:cNvSpPr>
              <p:nvPr/>
            </p:nvSpPr>
            <p:spPr bwMode="auto">
              <a:xfrm rot="2700000">
                <a:off x="1672" y="3169"/>
                <a:ext cx="159" cy="439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8" name="Rectangle 25"/>
              <p:cNvSpPr>
                <a:spLocks noChangeArrowheads="1"/>
              </p:cNvSpPr>
              <p:nvPr/>
            </p:nvSpPr>
            <p:spPr bwMode="auto">
              <a:xfrm rot="600000">
                <a:off x="905" y="3097"/>
                <a:ext cx="147" cy="476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9" name="Rectangle 26"/>
              <p:cNvSpPr>
                <a:spLocks noChangeArrowheads="1"/>
              </p:cNvSpPr>
              <p:nvPr/>
            </p:nvSpPr>
            <p:spPr bwMode="auto">
              <a:xfrm>
                <a:off x="3766" y="3096"/>
                <a:ext cx="147" cy="476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10" name="Rectangle 27"/>
              <p:cNvSpPr>
                <a:spLocks noChangeArrowheads="1"/>
              </p:cNvSpPr>
              <p:nvPr/>
            </p:nvSpPr>
            <p:spPr bwMode="auto">
              <a:xfrm>
                <a:off x="2301" y="3096"/>
                <a:ext cx="146" cy="476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11" name="Rectangle 28"/>
              <p:cNvSpPr>
                <a:spLocks noChangeArrowheads="1"/>
              </p:cNvSpPr>
              <p:nvPr/>
            </p:nvSpPr>
            <p:spPr bwMode="auto">
              <a:xfrm>
                <a:off x="1479" y="2649"/>
                <a:ext cx="439" cy="159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12" name="Rectangle 29"/>
              <p:cNvSpPr>
                <a:spLocks noChangeArrowheads="1"/>
              </p:cNvSpPr>
              <p:nvPr/>
            </p:nvSpPr>
            <p:spPr bwMode="auto">
              <a:xfrm>
                <a:off x="1470" y="1292"/>
                <a:ext cx="439" cy="159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13" name="Line 30"/>
              <p:cNvSpPr>
                <a:spLocks noChangeShapeType="1"/>
              </p:cNvSpPr>
              <p:nvPr/>
            </p:nvSpPr>
            <p:spPr bwMode="auto">
              <a:xfrm>
                <a:off x="1701" y="1475"/>
                <a:ext cx="0" cy="1156"/>
              </a:xfrm>
              <a:prstGeom prst="line">
                <a:avLst/>
              </a:prstGeom>
              <a:noFill/>
              <a:ln w="762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4" name="Line 31"/>
              <p:cNvSpPr>
                <a:spLocks noChangeShapeType="1"/>
              </p:cNvSpPr>
              <p:nvPr/>
            </p:nvSpPr>
            <p:spPr bwMode="auto">
              <a:xfrm>
                <a:off x="1701" y="2655"/>
                <a:ext cx="0" cy="703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5" name="Line 32"/>
              <p:cNvSpPr>
                <a:spLocks noChangeShapeType="1"/>
              </p:cNvSpPr>
              <p:nvPr/>
            </p:nvSpPr>
            <p:spPr bwMode="auto">
              <a:xfrm>
                <a:off x="2478" y="3340"/>
                <a:ext cx="1276" cy="0"/>
              </a:xfrm>
              <a:prstGeom prst="line">
                <a:avLst/>
              </a:prstGeom>
              <a:noFill/>
              <a:ln w="762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6" name="Line 33"/>
              <p:cNvSpPr>
                <a:spLocks noChangeShapeType="1"/>
              </p:cNvSpPr>
              <p:nvPr/>
            </p:nvSpPr>
            <p:spPr bwMode="auto">
              <a:xfrm>
                <a:off x="1068" y="3335"/>
                <a:ext cx="649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7" name="Line 34"/>
              <p:cNvSpPr>
                <a:spLocks noChangeShapeType="1"/>
              </p:cNvSpPr>
              <p:nvPr/>
            </p:nvSpPr>
            <p:spPr bwMode="auto">
              <a:xfrm>
                <a:off x="1699" y="3335"/>
                <a:ext cx="0" cy="54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8" name="Rectangle 35"/>
              <p:cNvSpPr>
                <a:spLocks noChangeArrowheads="1"/>
              </p:cNvSpPr>
              <p:nvPr/>
            </p:nvSpPr>
            <p:spPr bwMode="auto">
              <a:xfrm>
                <a:off x="90" y="3276"/>
                <a:ext cx="523" cy="113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19" name="Line 36"/>
              <p:cNvSpPr>
                <a:spLocks noChangeShapeType="1"/>
              </p:cNvSpPr>
              <p:nvPr/>
            </p:nvSpPr>
            <p:spPr bwMode="auto">
              <a:xfrm>
                <a:off x="623" y="3335"/>
                <a:ext cx="418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0" name="Line 37"/>
              <p:cNvSpPr>
                <a:spLocks noChangeShapeType="1"/>
              </p:cNvSpPr>
              <p:nvPr/>
            </p:nvSpPr>
            <p:spPr bwMode="auto">
              <a:xfrm>
                <a:off x="1698" y="3335"/>
                <a:ext cx="753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05" name="Text Box 38"/>
            <p:cNvSpPr txBox="1">
              <a:spLocks noChangeArrowheads="1"/>
            </p:cNvSpPr>
            <p:nvPr/>
          </p:nvSpPr>
          <p:spPr bwMode="auto">
            <a:xfrm>
              <a:off x="2015" y="3648"/>
              <a:ext cx="126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 b="0">
                  <a:solidFill>
                    <a:schemeClr val="tx1"/>
                  </a:solidFill>
                  <a:latin typeface="Microsoft Sans Serif" pitchFamily="34" charset="0"/>
                </a:rPr>
                <a:t>Feb. 2004: recombined</a:t>
              </a: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5076825" y="3860800"/>
            <a:ext cx="2514600" cy="2209800"/>
            <a:chOff x="2925" y="1752"/>
            <a:chExt cx="1584" cy="1392"/>
          </a:xfrm>
        </p:grpSpPr>
        <p:sp>
          <p:nvSpPr>
            <p:cNvPr id="32788" name="Line 40"/>
            <p:cNvSpPr>
              <a:spLocks noChangeShapeType="1"/>
            </p:cNvSpPr>
            <p:nvPr/>
          </p:nvSpPr>
          <p:spPr bwMode="auto">
            <a:xfrm>
              <a:off x="3590" y="1831"/>
              <a:ext cx="0" cy="477"/>
            </a:xfrm>
            <a:prstGeom prst="line">
              <a:avLst/>
            </a:prstGeom>
            <a:noFill/>
            <a:ln w="1016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9" name="Line 41"/>
            <p:cNvSpPr>
              <a:spLocks noChangeShapeType="1"/>
            </p:cNvSpPr>
            <p:nvPr/>
          </p:nvSpPr>
          <p:spPr bwMode="auto">
            <a:xfrm>
              <a:off x="3914" y="2613"/>
              <a:ext cx="520" cy="0"/>
            </a:xfrm>
            <a:prstGeom prst="line">
              <a:avLst/>
            </a:prstGeom>
            <a:noFill/>
            <a:ln w="1016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0" name="Oval 42"/>
            <p:cNvSpPr>
              <a:spLocks noChangeArrowheads="1"/>
            </p:cNvSpPr>
            <p:nvPr/>
          </p:nvSpPr>
          <p:spPr bwMode="auto">
            <a:xfrm>
              <a:off x="3561" y="2837"/>
              <a:ext cx="61" cy="6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1" name="Rectangle 43"/>
            <p:cNvSpPr>
              <a:spLocks noChangeArrowheads="1"/>
            </p:cNvSpPr>
            <p:nvPr/>
          </p:nvSpPr>
          <p:spPr bwMode="auto">
            <a:xfrm rot="2700000">
              <a:off x="3579" y="2543"/>
              <a:ext cx="67" cy="182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2" name="Rectangle 44"/>
            <p:cNvSpPr>
              <a:spLocks noChangeArrowheads="1"/>
            </p:cNvSpPr>
            <p:nvPr/>
          </p:nvSpPr>
          <p:spPr bwMode="auto">
            <a:xfrm>
              <a:off x="3263" y="2511"/>
              <a:ext cx="61" cy="200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Rectangle 45"/>
            <p:cNvSpPr>
              <a:spLocks noChangeArrowheads="1"/>
            </p:cNvSpPr>
            <p:nvPr/>
          </p:nvSpPr>
          <p:spPr bwMode="auto">
            <a:xfrm>
              <a:off x="4448" y="2510"/>
              <a:ext cx="61" cy="200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4" name="Rectangle 46"/>
            <p:cNvSpPr>
              <a:spLocks noChangeArrowheads="1"/>
            </p:cNvSpPr>
            <p:nvPr/>
          </p:nvSpPr>
          <p:spPr bwMode="auto">
            <a:xfrm>
              <a:off x="3841" y="2510"/>
              <a:ext cx="61" cy="200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5" name="Rectangle 47"/>
            <p:cNvSpPr>
              <a:spLocks noChangeArrowheads="1"/>
            </p:cNvSpPr>
            <p:nvPr/>
          </p:nvSpPr>
          <p:spPr bwMode="auto">
            <a:xfrm>
              <a:off x="3501" y="2322"/>
              <a:ext cx="181" cy="67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6" name="Rectangle 48"/>
            <p:cNvSpPr>
              <a:spLocks noChangeArrowheads="1"/>
            </p:cNvSpPr>
            <p:nvPr/>
          </p:nvSpPr>
          <p:spPr bwMode="auto">
            <a:xfrm>
              <a:off x="3497" y="1752"/>
              <a:ext cx="182" cy="67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7" name="Line 49"/>
            <p:cNvSpPr>
              <a:spLocks noChangeShapeType="1"/>
            </p:cNvSpPr>
            <p:nvPr/>
          </p:nvSpPr>
          <p:spPr bwMode="auto">
            <a:xfrm>
              <a:off x="3592" y="2325"/>
              <a:ext cx="0" cy="286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8" name="Line 50"/>
            <p:cNvSpPr>
              <a:spLocks noChangeShapeType="1"/>
            </p:cNvSpPr>
            <p:nvPr/>
          </p:nvSpPr>
          <p:spPr bwMode="auto">
            <a:xfrm>
              <a:off x="3330" y="2611"/>
              <a:ext cx="260" cy="0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9" name="Line 51"/>
            <p:cNvSpPr>
              <a:spLocks noChangeShapeType="1"/>
            </p:cNvSpPr>
            <p:nvPr/>
          </p:nvSpPr>
          <p:spPr bwMode="auto">
            <a:xfrm>
              <a:off x="3592" y="2611"/>
              <a:ext cx="0" cy="220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0" name="Rectangle 52"/>
            <p:cNvSpPr>
              <a:spLocks noChangeArrowheads="1"/>
            </p:cNvSpPr>
            <p:nvPr/>
          </p:nvSpPr>
          <p:spPr bwMode="auto">
            <a:xfrm>
              <a:off x="2925" y="2586"/>
              <a:ext cx="217" cy="47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1" name="Line 53"/>
            <p:cNvSpPr>
              <a:spLocks noChangeShapeType="1"/>
            </p:cNvSpPr>
            <p:nvPr/>
          </p:nvSpPr>
          <p:spPr bwMode="auto">
            <a:xfrm>
              <a:off x="3146" y="2611"/>
              <a:ext cx="173" cy="0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2" name="Line 54"/>
            <p:cNvSpPr>
              <a:spLocks noChangeShapeType="1"/>
            </p:cNvSpPr>
            <p:nvPr/>
          </p:nvSpPr>
          <p:spPr bwMode="auto">
            <a:xfrm>
              <a:off x="3591" y="2611"/>
              <a:ext cx="304" cy="0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3" name="Text Box 55"/>
            <p:cNvSpPr txBox="1">
              <a:spLocks noChangeArrowheads="1"/>
            </p:cNvSpPr>
            <p:nvPr/>
          </p:nvSpPr>
          <p:spPr bwMode="auto">
            <a:xfrm>
              <a:off x="3149" y="2952"/>
              <a:ext cx="10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 b="0">
                  <a:solidFill>
                    <a:schemeClr val="tx1"/>
                  </a:solidFill>
                  <a:latin typeface="Microsoft Sans Serif" pitchFamily="34" charset="0"/>
                </a:rPr>
                <a:t>Oct. 2004: recycled</a:t>
              </a:r>
            </a:p>
          </p:txBody>
        </p:sp>
      </p:grpSp>
      <p:sp>
        <p:nvSpPr>
          <p:cNvPr id="32774" name="Rectangle 56"/>
          <p:cNvSpPr>
            <a:spLocks noChangeArrowheads="1"/>
          </p:cNvSpPr>
          <p:nvPr/>
        </p:nvSpPr>
        <p:spPr bwMode="auto">
          <a:xfrm>
            <a:off x="860425" y="1012825"/>
            <a:ext cx="6818313" cy="58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1993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Virgo approved by CNRS &amp; INFN</a:t>
            </a:r>
          </a:p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1996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Start construction at the Site</a:t>
            </a:r>
          </a:p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2001-02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Central Interferometer commissioning </a:t>
            </a:r>
          </a:p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July 2003: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Inauguration;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Start the full Virgo commissioning</a:t>
            </a:r>
          </a:p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February 2004: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First Lock in recombined mode</a:t>
            </a:r>
          </a:p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October 2004: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First lock in recycled mode</a:t>
            </a:r>
          </a:p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September 2006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First lock at high power</a:t>
            </a:r>
          </a:p>
        </p:txBody>
      </p:sp>
      <p:grpSp>
        <p:nvGrpSpPr>
          <p:cNvPr id="7" name="Group 57"/>
          <p:cNvGrpSpPr>
            <a:grpSpLocks/>
          </p:cNvGrpSpPr>
          <p:nvPr/>
        </p:nvGrpSpPr>
        <p:grpSpPr bwMode="auto">
          <a:xfrm>
            <a:off x="6659563" y="1268413"/>
            <a:ext cx="1620837" cy="1325562"/>
            <a:chOff x="2850" y="701"/>
            <a:chExt cx="1021" cy="835"/>
          </a:xfrm>
        </p:grpSpPr>
        <p:sp>
          <p:nvSpPr>
            <p:cNvPr id="32776" name="Oval 58"/>
            <p:cNvSpPr>
              <a:spLocks noChangeArrowheads="1"/>
            </p:cNvSpPr>
            <p:nvPr/>
          </p:nvSpPr>
          <p:spPr bwMode="auto">
            <a:xfrm>
              <a:off x="3486" y="1216"/>
              <a:ext cx="61" cy="6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7" name="Rectangle 59"/>
            <p:cNvSpPr>
              <a:spLocks noChangeArrowheads="1"/>
            </p:cNvSpPr>
            <p:nvPr/>
          </p:nvSpPr>
          <p:spPr bwMode="auto">
            <a:xfrm rot="2700000">
              <a:off x="3504" y="922"/>
              <a:ext cx="67" cy="182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8" name="Rectangle 60"/>
            <p:cNvSpPr>
              <a:spLocks noChangeArrowheads="1"/>
            </p:cNvSpPr>
            <p:nvPr/>
          </p:nvSpPr>
          <p:spPr bwMode="auto">
            <a:xfrm>
              <a:off x="3188" y="890"/>
              <a:ext cx="61" cy="200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9" name="Line 61"/>
            <p:cNvSpPr>
              <a:spLocks noChangeShapeType="1"/>
            </p:cNvSpPr>
            <p:nvPr/>
          </p:nvSpPr>
          <p:spPr bwMode="auto">
            <a:xfrm>
              <a:off x="3515" y="709"/>
              <a:ext cx="2" cy="281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0" name="Line 62"/>
            <p:cNvSpPr>
              <a:spLocks noChangeShapeType="1"/>
            </p:cNvSpPr>
            <p:nvPr/>
          </p:nvSpPr>
          <p:spPr bwMode="auto">
            <a:xfrm>
              <a:off x="3255" y="990"/>
              <a:ext cx="260" cy="0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1" name="Line 63"/>
            <p:cNvSpPr>
              <a:spLocks noChangeShapeType="1"/>
            </p:cNvSpPr>
            <p:nvPr/>
          </p:nvSpPr>
          <p:spPr bwMode="auto">
            <a:xfrm>
              <a:off x="3517" y="990"/>
              <a:ext cx="0" cy="220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2" name="Rectangle 64"/>
            <p:cNvSpPr>
              <a:spLocks noChangeArrowheads="1"/>
            </p:cNvSpPr>
            <p:nvPr/>
          </p:nvSpPr>
          <p:spPr bwMode="auto">
            <a:xfrm>
              <a:off x="2850" y="965"/>
              <a:ext cx="217" cy="47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3" name="Line 65"/>
            <p:cNvSpPr>
              <a:spLocks noChangeShapeType="1"/>
            </p:cNvSpPr>
            <p:nvPr/>
          </p:nvSpPr>
          <p:spPr bwMode="auto">
            <a:xfrm>
              <a:off x="3071" y="990"/>
              <a:ext cx="173" cy="0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4" name="Line 66"/>
            <p:cNvSpPr>
              <a:spLocks noChangeShapeType="1"/>
            </p:cNvSpPr>
            <p:nvPr/>
          </p:nvSpPr>
          <p:spPr bwMode="auto">
            <a:xfrm flipV="1">
              <a:off x="3516" y="981"/>
              <a:ext cx="271" cy="9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5" name="Text Box 67"/>
            <p:cNvSpPr txBox="1">
              <a:spLocks noChangeArrowheads="1"/>
            </p:cNvSpPr>
            <p:nvPr/>
          </p:nvSpPr>
          <p:spPr bwMode="auto">
            <a:xfrm>
              <a:off x="3198" y="1344"/>
              <a:ext cx="6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 b="0">
                  <a:solidFill>
                    <a:schemeClr val="tx1"/>
                  </a:solidFill>
                  <a:latin typeface="Microsoft Sans Serif" pitchFamily="34" charset="0"/>
                </a:rPr>
                <a:t>2001: CITF</a:t>
              </a:r>
            </a:p>
          </p:txBody>
        </p:sp>
        <p:sp>
          <p:nvSpPr>
            <p:cNvPr id="32786" name="Rectangle 68"/>
            <p:cNvSpPr>
              <a:spLocks noChangeArrowheads="1"/>
            </p:cNvSpPr>
            <p:nvPr/>
          </p:nvSpPr>
          <p:spPr bwMode="auto">
            <a:xfrm>
              <a:off x="3766" y="889"/>
              <a:ext cx="61" cy="200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7" name="Rectangle 69"/>
            <p:cNvSpPr>
              <a:spLocks noChangeArrowheads="1"/>
            </p:cNvSpPr>
            <p:nvPr/>
          </p:nvSpPr>
          <p:spPr bwMode="auto">
            <a:xfrm>
              <a:off x="3426" y="701"/>
              <a:ext cx="181" cy="67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971550" y="144463"/>
            <a:ext cx="81724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2800" b="0">
                <a:solidFill>
                  <a:srgbClr val="00397E"/>
                </a:solidFill>
                <a:ea typeface="ＭＳ Ｐゴシック" pitchFamily="34" charset="-128"/>
              </a:rPr>
              <a:t>Gravitational waves `squeeze’ space: small effects</a:t>
            </a:r>
            <a:endParaRPr lang="en-US" sz="2800" b="0">
              <a:solidFill>
                <a:srgbClr val="00397E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42975" y="877888"/>
            <a:ext cx="6878638" cy="944562"/>
            <a:chOff x="594" y="553"/>
            <a:chExt cx="4333" cy="595"/>
          </a:xfrm>
        </p:grpSpPr>
        <p:sp>
          <p:nvSpPr>
            <p:cNvPr id="10256" name="Rectangle 4"/>
            <p:cNvSpPr>
              <a:spLocks noChangeArrowheads="1"/>
            </p:cNvSpPr>
            <p:nvPr/>
          </p:nvSpPr>
          <p:spPr bwMode="auto">
            <a:xfrm>
              <a:off x="594" y="553"/>
              <a:ext cx="3824" cy="2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/>
            <a:lstStyle/>
            <a:p>
              <a:pPr marL="381000" indent="-381000">
                <a:lnSpc>
                  <a:spcPct val="90000"/>
                </a:lnSpc>
                <a:spcAft>
                  <a:spcPct val="40000"/>
                </a:spcAft>
                <a:buClr>
                  <a:schemeClr val="bg1"/>
                </a:buClr>
                <a:buSzPct val="85000"/>
              </a:pPr>
              <a:r>
                <a:rPr lang="en-US" sz="1900" b="0">
                  <a:solidFill>
                    <a:srgbClr val="6C18B0"/>
                  </a:solidFill>
                </a:rPr>
                <a:t>Proper distance between </a:t>
              </a:r>
              <a:r>
                <a:rPr lang="en-US" sz="1900" b="0" i="1">
                  <a:solidFill>
                    <a:srgbClr val="6C18B0"/>
                  </a:solidFill>
                </a:rPr>
                <a:t>x</a:t>
              </a:r>
              <a:r>
                <a:rPr lang="en-US" sz="1900" b="0" baseline="30000">
                  <a:solidFill>
                    <a:srgbClr val="6C18B0"/>
                  </a:solidFill>
                  <a:latin typeface="Symbol" pitchFamily="18" charset="2"/>
                </a:rPr>
                <a:t>m</a:t>
              </a:r>
              <a:r>
                <a:rPr lang="en-US" sz="1900" b="0">
                  <a:solidFill>
                    <a:srgbClr val="6C18B0"/>
                  </a:solidFill>
                </a:rPr>
                <a:t> and </a:t>
              </a:r>
              <a:r>
                <a:rPr lang="en-US" sz="1900" b="0" i="1">
                  <a:solidFill>
                    <a:srgbClr val="6C18B0"/>
                  </a:solidFill>
                </a:rPr>
                <a:t>x</a:t>
              </a:r>
              <a:r>
                <a:rPr lang="en-US" sz="1900" b="0" baseline="30000">
                  <a:solidFill>
                    <a:srgbClr val="6C18B0"/>
                  </a:solidFill>
                  <a:latin typeface="Symbol" pitchFamily="18" charset="2"/>
                </a:rPr>
                <a:t>m</a:t>
              </a:r>
              <a:r>
                <a:rPr lang="en-US" sz="1900" b="0">
                  <a:solidFill>
                    <a:srgbClr val="6C18B0"/>
                  </a:solidFill>
                </a:rPr>
                <a:t> +</a:t>
              </a:r>
              <a:r>
                <a:rPr lang="en-US" sz="1900" b="0" i="1">
                  <a:solidFill>
                    <a:srgbClr val="6C18B0"/>
                  </a:solidFill>
                </a:rPr>
                <a:t>dx</a:t>
              </a:r>
              <a:r>
                <a:rPr lang="en-US" sz="1900" b="0" baseline="30000">
                  <a:solidFill>
                    <a:srgbClr val="6C18B0"/>
                  </a:solidFill>
                  <a:latin typeface="Symbol" pitchFamily="18" charset="2"/>
                </a:rPr>
                <a:t>m</a:t>
              </a:r>
              <a:endParaRPr lang="en-US" sz="1900" b="0">
                <a:solidFill>
                  <a:srgbClr val="6C18B0"/>
                </a:solidFill>
              </a:endParaRPr>
            </a:p>
          </p:txBody>
        </p:sp>
        <p:pic>
          <p:nvPicPr>
            <p:cNvPr id="1025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58" y="772"/>
              <a:ext cx="3369" cy="3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987425" y="4300538"/>
            <a:ext cx="6769100" cy="1162050"/>
            <a:chOff x="622" y="2193"/>
            <a:chExt cx="4264" cy="732"/>
          </a:xfrm>
        </p:grpSpPr>
        <p:pic>
          <p:nvPicPr>
            <p:cNvPr id="10254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68" y="2227"/>
              <a:ext cx="1618" cy="6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255" name="Rectangle 8"/>
            <p:cNvSpPr>
              <a:spLocks noChangeArrowheads="1"/>
            </p:cNvSpPr>
            <p:nvPr/>
          </p:nvSpPr>
          <p:spPr bwMode="auto">
            <a:xfrm>
              <a:off x="622" y="2193"/>
              <a:ext cx="2640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/>
            <a:lstStyle/>
            <a:p>
              <a:pPr marL="381000" indent="-381000">
                <a:lnSpc>
                  <a:spcPct val="90000"/>
                </a:lnSpc>
                <a:spcAft>
                  <a:spcPct val="40000"/>
                </a:spcAft>
                <a:buClr>
                  <a:schemeClr val="bg1"/>
                </a:buClr>
                <a:buSzPct val="85000"/>
              </a:pPr>
              <a:r>
                <a:rPr lang="en-US" sz="1900" b="0">
                  <a:solidFill>
                    <a:srgbClr val="6C18B0"/>
                  </a:solidFill>
                </a:rPr>
                <a:t>Plane GW propagating in </a:t>
              </a:r>
              <a:r>
                <a:rPr lang="en-US" sz="1900" b="0" i="1">
                  <a:solidFill>
                    <a:srgbClr val="6C18B0"/>
                  </a:solidFill>
                </a:rPr>
                <a:t>z</a:t>
              </a:r>
              <a:r>
                <a:rPr lang="en-US" sz="1900" b="0">
                  <a:solidFill>
                    <a:srgbClr val="6C18B0"/>
                  </a:solidFill>
                </a:rPr>
                <a:t>-direction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977900" y="2076450"/>
            <a:ext cx="3749675" cy="534988"/>
            <a:chOff x="616" y="1104"/>
            <a:chExt cx="2362" cy="337"/>
          </a:xfrm>
        </p:grpSpPr>
        <p:pic>
          <p:nvPicPr>
            <p:cNvPr id="10252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80" y="1180"/>
              <a:ext cx="1698" cy="2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253" name="Rectangle 11"/>
            <p:cNvSpPr>
              <a:spLocks noChangeArrowheads="1"/>
            </p:cNvSpPr>
            <p:nvPr/>
          </p:nvSpPr>
          <p:spPr bwMode="auto">
            <a:xfrm>
              <a:off x="616" y="1104"/>
              <a:ext cx="711" cy="2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/>
            <a:lstStyle/>
            <a:p>
              <a:pPr marL="381000" indent="-381000">
                <a:lnSpc>
                  <a:spcPct val="90000"/>
                </a:lnSpc>
                <a:spcAft>
                  <a:spcPct val="40000"/>
                </a:spcAft>
                <a:buClr>
                  <a:schemeClr val="bg1"/>
                </a:buClr>
                <a:buSzPct val="85000"/>
              </a:pPr>
              <a:r>
                <a:rPr lang="en-US" sz="1900" b="0">
                  <a:solidFill>
                    <a:srgbClr val="6C18B0"/>
                  </a:solidFill>
                </a:rPr>
                <a:t>Define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969963" y="2851150"/>
            <a:ext cx="6975475" cy="1112838"/>
            <a:chOff x="611" y="1440"/>
            <a:chExt cx="4394" cy="701"/>
          </a:xfrm>
        </p:grpSpPr>
        <p:grpSp>
          <p:nvGrpSpPr>
            <p:cNvPr id="10248" name="Group 13"/>
            <p:cNvGrpSpPr>
              <a:grpSpLocks/>
            </p:cNvGrpSpPr>
            <p:nvPr/>
          </p:nvGrpSpPr>
          <p:grpSpPr bwMode="auto">
            <a:xfrm>
              <a:off x="1816" y="1440"/>
              <a:ext cx="3189" cy="701"/>
              <a:chOff x="1816" y="1804"/>
              <a:chExt cx="3189" cy="701"/>
            </a:xfrm>
          </p:grpSpPr>
          <p:pic>
            <p:nvPicPr>
              <p:cNvPr id="10250" name="Picture 1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816" y="1923"/>
                <a:ext cx="3110" cy="46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 useBgFill="1">
            <p:nvSpPr>
              <p:cNvPr id="10251" name="Rectangle 15"/>
              <p:cNvSpPr>
                <a:spLocks noChangeArrowheads="1"/>
              </p:cNvSpPr>
              <p:nvPr/>
            </p:nvSpPr>
            <p:spPr bwMode="auto">
              <a:xfrm>
                <a:off x="4912" y="1804"/>
                <a:ext cx="93" cy="701"/>
              </a:xfrm>
              <a:prstGeom prst="rect">
                <a:avLst/>
              </a:prstGeom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49" name="Rectangle 16"/>
            <p:cNvSpPr>
              <a:spLocks noChangeArrowheads="1"/>
            </p:cNvSpPr>
            <p:nvPr/>
          </p:nvSpPr>
          <p:spPr bwMode="auto">
            <a:xfrm>
              <a:off x="611" y="1688"/>
              <a:ext cx="1162" cy="2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/>
            <a:lstStyle/>
            <a:p>
              <a:pPr marL="381000" indent="-381000">
                <a:lnSpc>
                  <a:spcPct val="90000"/>
                </a:lnSpc>
                <a:spcAft>
                  <a:spcPct val="40000"/>
                </a:spcAft>
                <a:buClr>
                  <a:schemeClr val="bg1"/>
                </a:buClr>
                <a:buSzPct val="85000"/>
              </a:pPr>
              <a:r>
                <a:rPr lang="en-US" sz="1900" b="0">
                  <a:solidFill>
                    <a:srgbClr val="6C18B0"/>
                  </a:solidFill>
                </a:rPr>
                <a:t>Wave equation</a:t>
              </a:r>
            </a:p>
          </p:txBody>
        </p:sp>
      </p:grpSp>
      <p:sp>
        <p:nvSpPr>
          <p:cNvPr id="1045527" name="Line 23"/>
          <p:cNvSpPr>
            <a:spLocks noChangeShapeType="1"/>
          </p:cNvSpPr>
          <p:nvPr/>
        </p:nvSpPr>
        <p:spPr bwMode="auto">
          <a:xfrm>
            <a:off x="5356225" y="1768475"/>
            <a:ext cx="466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4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5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Sensitivity evolution</a:t>
            </a:r>
            <a:endParaRPr lang="fr-FR" sz="2800" smtClean="0">
              <a:solidFill>
                <a:srgbClr val="00397E"/>
              </a:solidFill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 smtClean="0"/>
          </a:p>
          <a:p>
            <a:endParaRPr lang="fr-FR" smtClean="0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011238"/>
            <a:ext cx="7848600" cy="55451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19238" y="101600"/>
            <a:ext cx="7546975" cy="927100"/>
          </a:xfrm>
        </p:spPr>
        <p:txBody>
          <a:bodyPr/>
          <a:lstStyle/>
          <a:p>
            <a:r>
              <a:rPr lang="en-US" b="1" i="1" smtClean="0"/>
              <a:t>Sensitivity today</a:t>
            </a:r>
          </a:p>
        </p:txBody>
      </p:sp>
      <p:pic>
        <p:nvPicPr>
          <p:cNvPr id="34819" name="Picture 1027" descr="virgolog"/>
          <p:cNvPicPr>
            <a:picLocks noChangeAspect="1" noChangeArrowheads="1"/>
          </p:cNvPicPr>
          <p:nvPr/>
        </p:nvPicPr>
        <p:blipFill>
          <a:blip r:embed="rId3" cstate="print"/>
          <a:srcRect r="54401"/>
          <a:stretch>
            <a:fillRect/>
          </a:stretch>
        </p:blipFill>
        <p:spPr bwMode="auto">
          <a:xfrm>
            <a:off x="282575" y="349250"/>
            <a:ext cx="11985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028" descr="lastnoi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143000"/>
            <a:ext cx="76200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Freeform 1029"/>
          <p:cNvSpPr>
            <a:spLocks/>
          </p:cNvSpPr>
          <p:nvPr/>
        </p:nvSpPr>
        <p:spPr bwMode="auto">
          <a:xfrm>
            <a:off x="1657350" y="3722688"/>
            <a:ext cx="6110288" cy="1979612"/>
          </a:xfrm>
          <a:custGeom>
            <a:avLst/>
            <a:gdLst>
              <a:gd name="T0" fmla="*/ 0 w 3849"/>
              <a:gd name="T1" fmla="*/ 0 h 1247"/>
              <a:gd name="T2" fmla="*/ 2147483647 w 3849"/>
              <a:gd name="T3" fmla="*/ 2147483647 h 1247"/>
              <a:gd name="T4" fmla="*/ 2147483647 w 3849"/>
              <a:gd name="T5" fmla="*/ 2147483647 h 1247"/>
              <a:gd name="T6" fmla="*/ 2147483647 w 3849"/>
              <a:gd name="T7" fmla="*/ 2147483647 h 1247"/>
              <a:gd name="T8" fmla="*/ 2147483647 w 3849"/>
              <a:gd name="T9" fmla="*/ 2147483647 h 1247"/>
              <a:gd name="T10" fmla="*/ 2147483647 w 3849"/>
              <a:gd name="T11" fmla="*/ 2147483647 h 1247"/>
              <a:gd name="T12" fmla="*/ 2147483647 w 3849"/>
              <a:gd name="T13" fmla="*/ 2147483647 h 1247"/>
              <a:gd name="T14" fmla="*/ 2147483647 w 3849"/>
              <a:gd name="T15" fmla="*/ 2147483647 h 1247"/>
              <a:gd name="T16" fmla="*/ 2147483647 w 3849"/>
              <a:gd name="T17" fmla="*/ 2147483647 h 1247"/>
              <a:gd name="T18" fmla="*/ 2147483647 w 3849"/>
              <a:gd name="T19" fmla="*/ 2147483647 h 1247"/>
              <a:gd name="T20" fmla="*/ 2147483647 w 3849"/>
              <a:gd name="T21" fmla="*/ 2147483647 h 1247"/>
              <a:gd name="T22" fmla="*/ 2147483647 w 3849"/>
              <a:gd name="T23" fmla="*/ 2147483647 h 1247"/>
              <a:gd name="T24" fmla="*/ 0 w 3849"/>
              <a:gd name="T25" fmla="*/ 0 h 12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49"/>
              <a:gd name="T40" fmla="*/ 0 h 1247"/>
              <a:gd name="T41" fmla="*/ 3849 w 3849"/>
              <a:gd name="T42" fmla="*/ 1247 h 12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49" h="1247">
                <a:moveTo>
                  <a:pt x="0" y="0"/>
                </a:moveTo>
                <a:lnTo>
                  <a:pt x="399" y="271"/>
                </a:lnTo>
                <a:lnTo>
                  <a:pt x="860" y="610"/>
                </a:lnTo>
                <a:lnTo>
                  <a:pt x="1303" y="863"/>
                </a:lnTo>
                <a:lnTo>
                  <a:pt x="1450" y="936"/>
                </a:lnTo>
                <a:lnTo>
                  <a:pt x="1667" y="997"/>
                </a:lnTo>
                <a:lnTo>
                  <a:pt x="2033" y="983"/>
                </a:lnTo>
                <a:lnTo>
                  <a:pt x="2392" y="915"/>
                </a:lnTo>
                <a:lnTo>
                  <a:pt x="2771" y="834"/>
                </a:lnTo>
                <a:lnTo>
                  <a:pt x="3849" y="543"/>
                </a:lnTo>
                <a:lnTo>
                  <a:pt x="3847" y="1247"/>
                </a:lnTo>
                <a:lnTo>
                  <a:pt x="7" y="1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740E0C">
                  <a:alpha val="10001"/>
                </a:srgbClr>
              </a:gs>
              <a:gs pos="100000">
                <a:srgbClr val="FB1E19">
                  <a:alpha val="50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Text Box 1030"/>
          <p:cNvSpPr txBox="1">
            <a:spLocks noChangeArrowheads="1"/>
          </p:cNvSpPr>
          <p:nvPr/>
        </p:nvSpPr>
        <p:spPr bwMode="auto">
          <a:xfrm>
            <a:off x="3754438" y="3184525"/>
            <a:ext cx="223043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7C80"/>
                </a:solidFill>
                <a:latin typeface="Tahoma" pitchFamily="34" charset="0"/>
              </a:rPr>
              <a:t>Hardware Limit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19238" y="101600"/>
            <a:ext cx="7546975" cy="927100"/>
          </a:xfrm>
        </p:spPr>
        <p:txBody>
          <a:bodyPr/>
          <a:lstStyle/>
          <a:p>
            <a:r>
              <a:rPr lang="en-US" b="1" i="1" smtClean="0"/>
              <a:t>Sensitivity today</a:t>
            </a:r>
          </a:p>
        </p:txBody>
      </p:sp>
      <p:pic>
        <p:nvPicPr>
          <p:cNvPr id="35843" name="Picture 3" descr="virgolog"/>
          <p:cNvPicPr>
            <a:picLocks noChangeAspect="1" noChangeArrowheads="1"/>
          </p:cNvPicPr>
          <p:nvPr/>
        </p:nvPicPr>
        <p:blipFill>
          <a:blip r:embed="rId3" cstate="print"/>
          <a:srcRect r="54401"/>
          <a:stretch>
            <a:fillRect/>
          </a:stretch>
        </p:blipFill>
        <p:spPr bwMode="auto">
          <a:xfrm>
            <a:off x="282575" y="349250"/>
            <a:ext cx="11985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lastnoi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143000"/>
            <a:ext cx="76200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Freeform 5"/>
          <p:cNvSpPr>
            <a:spLocks/>
          </p:cNvSpPr>
          <p:nvPr/>
        </p:nvSpPr>
        <p:spPr bwMode="auto">
          <a:xfrm>
            <a:off x="1657350" y="3722688"/>
            <a:ext cx="6110288" cy="1979612"/>
          </a:xfrm>
          <a:custGeom>
            <a:avLst/>
            <a:gdLst>
              <a:gd name="T0" fmla="*/ 0 w 3849"/>
              <a:gd name="T1" fmla="*/ 0 h 1247"/>
              <a:gd name="T2" fmla="*/ 2147483647 w 3849"/>
              <a:gd name="T3" fmla="*/ 2147483647 h 1247"/>
              <a:gd name="T4" fmla="*/ 2147483647 w 3849"/>
              <a:gd name="T5" fmla="*/ 2147483647 h 1247"/>
              <a:gd name="T6" fmla="*/ 2147483647 w 3849"/>
              <a:gd name="T7" fmla="*/ 2147483647 h 1247"/>
              <a:gd name="T8" fmla="*/ 2147483647 w 3849"/>
              <a:gd name="T9" fmla="*/ 2147483647 h 1247"/>
              <a:gd name="T10" fmla="*/ 2147483647 w 3849"/>
              <a:gd name="T11" fmla="*/ 2147483647 h 1247"/>
              <a:gd name="T12" fmla="*/ 2147483647 w 3849"/>
              <a:gd name="T13" fmla="*/ 2147483647 h 1247"/>
              <a:gd name="T14" fmla="*/ 2147483647 w 3849"/>
              <a:gd name="T15" fmla="*/ 2147483647 h 1247"/>
              <a:gd name="T16" fmla="*/ 2147483647 w 3849"/>
              <a:gd name="T17" fmla="*/ 2147483647 h 1247"/>
              <a:gd name="T18" fmla="*/ 2147483647 w 3849"/>
              <a:gd name="T19" fmla="*/ 2147483647 h 1247"/>
              <a:gd name="T20" fmla="*/ 2147483647 w 3849"/>
              <a:gd name="T21" fmla="*/ 2147483647 h 1247"/>
              <a:gd name="T22" fmla="*/ 2147483647 w 3849"/>
              <a:gd name="T23" fmla="*/ 2147483647 h 1247"/>
              <a:gd name="T24" fmla="*/ 0 w 3849"/>
              <a:gd name="T25" fmla="*/ 0 h 12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49"/>
              <a:gd name="T40" fmla="*/ 0 h 1247"/>
              <a:gd name="T41" fmla="*/ 3849 w 3849"/>
              <a:gd name="T42" fmla="*/ 1247 h 12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49" h="1247">
                <a:moveTo>
                  <a:pt x="0" y="0"/>
                </a:moveTo>
                <a:lnTo>
                  <a:pt x="399" y="271"/>
                </a:lnTo>
                <a:lnTo>
                  <a:pt x="860" y="610"/>
                </a:lnTo>
                <a:lnTo>
                  <a:pt x="1303" y="863"/>
                </a:lnTo>
                <a:lnTo>
                  <a:pt x="1450" y="936"/>
                </a:lnTo>
                <a:lnTo>
                  <a:pt x="1667" y="997"/>
                </a:lnTo>
                <a:lnTo>
                  <a:pt x="2033" y="983"/>
                </a:lnTo>
                <a:lnTo>
                  <a:pt x="2392" y="915"/>
                </a:lnTo>
                <a:lnTo>
                  <a:pt x="2771" y="834"/>
                </a:lnTo>
                <a:lnTo>
                  <a:pt x="3849" y="543"/>
                </a:lnTo>
                <a:lnTo>
                  <a:pt x="3847" y="1247"/>
                </a:lnTo>
                <a:lnTo>
                  <a:pt x="7" y="1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740E0C">
                  <a:alpha val="10001"/>
                </a:srgbClr>
              </a:gs>
              <a:gs pos="100000">
                <a:srgbClr val="FB1E19">
                  <a:alpha val="50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1666875" y="3106738"/>
            <a:ext cx="3065463" cy="2573337"/>
          </a:xfrm>
          <a:custGeom>
            <a:avLst/>
            <a:gdLst>
              <a:gd name="T0" fmla="*/ 2147483647 w 1931"/>
              <a:gd name="T1" fmla="*/ 0 h 1621"/>
              <a:gd name="T2" fmla="*/ 2147483647 w 1931"/>
              <a:gd name="T3" fmla="*/ 2147483647 h 1621"/>
              <a:gd name="T4" fmla="*/ 2147483647 w 1931"/>
              <a:gd name="T5" fmla="*/ 2147483647 h 1621"/>
              <a:gd name="T6" fmla="*/ 2147483647 w 1931"/>
              <a:gd name="T7" fmla="*/ 2147483647 h 1621"/>
              <a:gd name="T8" fmla="*/ 2147483647 w 1931"/>
              <a:gd name="T9" fmla="*/ 2147483647 h 1621"/>
              <a:gd name="T10" fmla="*/ 2147483647 w 1931"/>
              <a:gd name="T11" fmla="*/ 2147483647 h 1621"/>
              <a:gd name="T12" fmla="*/ 2147483647 w 1931"/>
              <a:gd name="T13" fmla="*/ 2147483647 h 1621"/>
              <a:gd name="T14" fmla="*/ 2147483647 w 1931"/>
              <a:gd name="T15" fmla="*/ 2147483647 h 1621"/>
              <a:gd name="T16" fmla="*/ 2147483647 w 1931"/>
              <a:gd name="T17" fmla="*/ 2147483647 h 1621"/>
              <a:gd name="T18" fmla="*/ 2147483647 w 1931"/>
              <a:gd name="T19" fmla="*/ 2147483647 h 1621"/>
              <a:gd name="T20" fmla="*/ 2147483647 w 1931"/>
              <a:gd name="T21" fmla="*/ 2147483647 h 1621"/>
              <a:gd name="T22" fmla="*/ 2147483647 w 1931"/>
              <a:gd name="T23" fmla="*/ 2147483647 h 1621"/>
              <a:gd name="T24" fmla="*/ 2147483647 w 1931"/>
              <a:gd name="T25" fmla="*/ 2147483647 h 1621"/>
              <a:gd name="T26" fmla="*/ 2147483647 w 1931"/>
              <a:gd name="T27" fmla="*/ 2147483647 h 1621"/>
              <a:gd name="T28" fmla="*/ 2147483647 w 1931"/>
              <a:gd name="T29" fmla="*/ 2147483647 h 1621"/>
              <a:gd name="T30" fmla="*/ 2147483647 w 1931"/>
              <a:gd name="T31" fmla="*/ 2147483647 h 1621"/>
              <a:gd name="T32" fmla="*/ 2147483647 w 1931"/>
              <a:gd name="T33" fmla="*/ 2147483647 h 1621"/>
              <a:gd name="T34" fmla="*/ 0 w 1931"/>
              <a:gd name="T35" fmla="*/ 2147483647 h 1621"/>
              <a:gd name="T36" fmla="*/ 2147483647 w 1931"/>
              <a:gd name="T37" fmla="*/ 0 h 162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31"/>
              <a:gd name="T58" fmla="*/ 0 h 1621"/>
              <a:gd name="T59" fmla="*/ 1931 w 1931"/>
              <a:gd name="T60" fmla="*/ 1621 h 162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31" h="1621">
                <a:moveTo>
                  <a:pt x="3" y="0"/>
                </a:moveTo>
                <a:cubicBezTo>
                  <a:pt x="27" y="33"/>
                  <a:pt x="52" y="62"/>
                  <a:pt x="78" y="93"/>
                </a:cubicBezTo>
                <a:cubicBezTo>
                  <a:pt x="96" y="114"/>
                  <a:pt x="112" y="119"/>
                  <a:pt x="122" y="150"/>
                </a:cubicBezTo>
                <a:cubicBezTo>
                  <a:pt x="131" y="180"/>
                  <a:pt x="141" y="239"/>
                  <a:pt x="160" y="262"/>
                </a:cubicBezTo>
                <a:cubicBezTo>
                  <a:pt x="174" y="279"/>
                  <a:pt x="195" y="279"/>
                  <a:pt x="210" y="294"/>
                </a:cubicBezTo>
                <a:lnTo>
                  <a:pt x="335" y="275"/>
                </a:lnTo>
                <a:lnTo>
                  <a:pt x="431" y="419"/>
                </a:lnTo>
                <a:lnTo>
                  <a:pt x="527" y="515"/>
                </a:lnTo>
                <a:lnTo>
                  <a:pt x="719" y="755"/>
                </a:lnTo>
                <a:lnTo>
                  <a:pt x="767" y="803"/>
                </a:lnTo>
                <a:lnTo>
                  <a:pt x="815" y="659"/>
                </a:lnTo>
                <a:lnTo>
                  <a:pt x="863" y="1091"/>
                </a:lnTo>
                <a:lnTo>
                  <a:pt x="863" y="1187"/>
                </a:lnTo>
                <a:lnTo>
                  <a:pt x="1007" y="1331"/>
                </a:lnTo>
                <a:lnTo>
                  <a:pt x="1159" y="1377"/>
                </a:lnTo>
                <a:lnTo>
                  <a:pt x="1396" y="1471"/>
                </a:lnTo>
                <a:lnTo>
                  <a:pt x="1931" y="1621"/>
                </a:lnTo>
                <a:lnTo>
                  <a:pt x="0" y="1614"/>
                </a:lnTo>
                <a:lnTo>
                  <a:pt x="3" y="0"/>
                </a:lnTo>
                <a:close/>
              </a:path>
            </a:pathLst>
          </a:custGeom>
          <a:gradFill rotWithShape="1">
            <a:gsLst>
              <a:gs pos="0">
                <a:srgbClr val="DDAF07">
                  <a:alpha val="50000"/>
                </a:srgbClr>
              </a:gs>
              <a:gs pos="100000">
                <a:srgbClr val="665103">
                  <a:alpha val="10001"/>
                </a:srgb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754438" y="3184525"/>
            <a:ext cx="223043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7C80"/>
                </a:solidFill>
                <a:latin typeface="Tahoma" pitchFamily="34" charset="0"/>
              </a:rPr>
              <a:t>Hardware Limit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754438" y="2727325"/>
            <a:ext cx="21653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CC00"/>
                </a:solidFill>
                <a:latin typeface="Tahoma" pitchFamily="34" charset="0"/>
              </a:rPr>
              <a:t>Length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9238" y="101600"/>
            <a:ext cx="7546975" cy="927100"/>
          </a:xfrm>
        </p:spPr>
        <p:txBody>
          <a:bodyPr/>
          <a:lstStyle/>
          <a:p>
            <a:r>
              <a:rPr lang="en-US" b="1" i="1" smtClean="0"/>
              <a:t>Sensitivity today</a:t>
            </a:r>
          </a:p>
        </p:txBody>
      </p:sp>
      <p:pic>
        <p:nvPicPr>
          <p:cNvPr id="36867" name="Picture 3" descr="virgolog"/>
          <p:cNvPicPr>
            <a:picLocks noChangeAspect="1" noChangeArrowheads="1"/>
          </p:cNvPicPr>
          <p:nvPr/>
        </p:nvPicPr>
        <p:blipFill>
          <a:blip r:embed="rId3" cstate="print"/>
          <a:srcRect r="54401"/>
          <a:stretch>
            <a:fillRect/>
          </a:stretch>
        </p:blipFill>
        <p:spPr bwMode="auto">
          <a:xfrm>
            <a:off x="282575" y="349250"/>
            <a:ext cx="11985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lastnoi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143000"/>
            <a:ext cx="76200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Freeform 5"/>
          <p:cNvSpPr>
            <a:spLocks/>
          </p:cNvSpPr>
          <p:nvPr/>
        </p:nvSpPr>
        <p:spPr bwMode="auto">
          <a:xfrm>
            <a:off x="1657350" y="3722688"/>
            <a:ext cx="6110288" cy="1979612"/>
          </a:xfrm>
          <a:custGeom>
            <a:avLst/>
            <a:gdLst>
              <a:gd name="T0" fmla="*/ 0 w 3849"/>
              <a:gd name="T1" fmla="*/ 0 h 1247"/>
              <a:gd name="T2" fmla="*/ 2147483647 w 3849"/>
              <a:gd name="T3" fmla="*/ 2147483647 h 1247"/>
              <a:gd name="T4" fmla="*/ 2147483647 w 3849"/>
              <a:gd name="T5" fmla="*/ 2147483647 h 1247"/>
              <a:gd name="T6" fmla="*/ 2147483647 w 3849"/>
              <a:gd name="T7" fmla="*/ 2147483647 h 1247"/>
              <a:gd name="T8" fmla="*/ 2147483647 w 3849"/>
              <a:gd name="T9" fmla="*/ 2147483647 h 1247"/>
              <a:gd name="T10" fmla="*/ 2147483647 w 3849"/>
              <a:gd name="T11" fmla="*/ 2147483647 h 1247"/>
              <a:gd name="T12" fmla="*/ 2147483647 w 3849"/>
              <a:gd name="T13" fmla="*/ 2147483647 h 1247"/>
              <a:gd name="T14" fmla="*/ 2147483647 w 3849"/>
              <a:gd name="T15" fmla="*/ 2147483647 h 1247"/>
              <a:gd name="T16" fmla="*/ 2147483647 w 3849"/>
              <a:gd name="T17" fmla="*/ 2147483647 h 1247"/>
              <a:gd name="T18" fmla="*/ 2147483647 w 3849"/>
              <a:gd name="T19" fmla="*/ 2147483647 h 1247"/>
              <a:gd name="T20" fmla="*/ 2147483647 w 3849"/>
              <a:gd name="T21" fmla="*/ 2147483647 h 1247"/>
              <a:gd name="T22" fmla="*/ 2147483647 w 3849"/>
              <a:gd name="T23" fmla="*/ 2147483647 h 1247"/>
              <a:gd name="T24" fmla="*/ 0 w 3849"/>
              <a:gd name="T25" fmla="*/ 0 h 12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49"/>
              <a:gd name="T40" fmla="*/ 0 h 1247"/>
              <a:gd name="T41" fmla="*/ 3849 w 3849"/>
              <a:gd name="T42" fmla="*/ 1247 h 12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49" h="1247">
                <a:moveTo>
                  <a:pt x="0" y="0"/>
                </a:moveTo>
                <a:lnTo>
                  <a:pt x="399" y="271"/>
                </a:lnTo>
                <a:lnTo>
                  <a:pt x="860" y="610"/>
                </a:lnTo>
                <a:lnTo>
                  <a:pt x="1303" y="863"/>
                </a:lnTo>
                <a:lnTo>
                  <a:pt x="1450" y="936"/>
                </a:lnTo>
                <a:lnTo>
                  <a:pt x="1667" y="997"/>
                </a:lnTo>
                <a:lnTo>
                  <a:pt x="2033" y="983"/>
                </a:lnTo>
                <a:lnTo>
                  <a:pt x="2392" y="915"/>
                </a:lnTo>
                <a:lnTo>
                  <a:pt x="2771" y="834"/>
                </a:lnTo>
                <a:lnTo>
                  <a:pt x="3849" y="543"/>
                </a:lnTo>
                <a:lnTo>
                  <a:pt x="3847" y="1247"/>
                </a:lnTo>
                <a:lnTo>
                  <a:pt x="7" y="1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740E0C">
                  <a:alpha val="10001"/>
                </a:srgbClr>
              </a:gs>
              <a:gs pos="100000">
                <a:srgbClr val="FB1E19">
                  <a:alpha val="50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1666875" y="3106738"/>
            <a:ext cx="3065463" cy="2573337"/>
          </a:xfrm>
          <a:custGeom>
            <a:avLst/>
            <a:gdLst>
              <a:gd name="T0" fmla="*/ 2147483647 w 1931"/>
              <a:gd name="T1" fmla="*/ 0 h 1621"/>
              <a:gd name="T2" fmla="*/ 2147483647 w 1931"/>
              <a:gd name="T3" fmla="*/ 2147483647 h 1621"/>
              <a:gd name="T4" fmla="*/ 2147483647 w 1931"/>
              <a:gd name="T5" fmla="*/ 2147483647 h 1621"/>
              <a:gd name="T6" fmla="*/ 2147483647 w 1931"/>
              <a:gd name="T7" fmla="*/ 2147483647 h 1621"/>
              <a:gd name="T8" fmla="*/ 2147483647 w 1931"/>
              <a:gd name="T9" fmla="*/ 2147483647 h 1621"/>
              <a:gd name="T10" fmla="*/ 2147483647 w 1931"/>
              <a:gd name="T11" fmla="*/ 2147483647 h 1621"/>
              <a:gd name="T12" fmla="*/ 2147483647 w 1931"/>
              <a:gd name="T13" fmla="*/ 2147483647 h 1621"/>
              <a:gd name="T14" fmla="*/ 2147483647 w 1931"/>
              <a:gd name="T15" fmla="*/ 2147483647 h 1621"/>
              <a:gd name="T16" fmla="*/ 2147483647 w 1931"/>
              <a:gd name="T17" fmla="*/ 2147483647 h 1621"/>
              <a:gd name="T18" fmla="*/ 2147483647 w 1931"/>
              <a:gd name="T19" fmla="*/ 2147483647 h 1621"/>
              <a:gd name="T20" fmla="*/ 2147483647 w 1931"/>
              <a:gd name="T21" fmla="*/ 2147483647 h 1621"/>
              <a:gd name="T22" fmla="*/ 2147483647 w 1931"/>
              <a:gd name="T23" fmla="*/ 2147483647 h 1621"/>
              <a:gd name="T24" fmla="*/ 2147483647 w 1931"/>
              <a:gd name="T25" fmla="*/ 2147483647 h 1621"/>
              <a:gd name="T26" fmla="*/ 2147483647 w 1931"/>
              <a:gd name="T27" fmla="*/ 2147483647 h 1621"/>
              <a:gd name="T28" fmla="*/ 2147483647 w 1931"/>
              <a:gd name="T29" fmla="*/ 2147483647 h 1621"/>
              <a:gd name="T30" fmla="*/ 2147483647 w 1931"/>
              <a:gd name="T31" fmla="*/ 2147483647 h 1621"/>
              <a:gd name="T32" fmla="*/ 2147483647 w 1931"/>
              <a:gd name="T33" fmla="*/ 2147483647 h 1621"/>
              <a:gd name="T34" fmla="*/ 0 w 1931"/>
              <a:gd name="T35" fmla="*/ 2147483647 h 1621"/>
              <a:gd name="T36" fmla="*/ 2147483647 w 1931"/>
              <a:gd name="T37" fmla="*/ 0 h 162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31"/>
              <a:gd name="T58" fmla="*/ 0 h 1621"/>
              <a:gd name="T59" fmla="*/ 1931 w 1931"/>
              <a:gd name="T60" fmla="*/ 1621 h 162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31" h="1621">
                <a:moveTo>
                  <a:pt x="3" y="0"/>
                </a:moveTo>
                <a:cubicBezTo>
                  <a:pt x="27" y="33"/>
                  <a:pt x="52" y="62"/>
                  <a:pt x="78" y="93"/>
                </a:cubicBezTo>
                <a:cubicBezTo>
                  <a:pt x="96" y="114"/>
                  <a:pt x="112" y="119"/>
                  <a:pt x="122" y="150"/>
                </a:cubicBezTo>
                <a:cubicBezTo>
                  <a:pt x="131" y="180"/>
                  <a:pt x="141" y="239"/>
                  <a:pt x="160" y="262"/>
                </a:cubicBezTo>
                <a:cubicBezTo>
                  <a:pt x="174" y="279"/>
                  <a:pt x="195" y="279"/>
                  <a:pt x="210" y="294"/>
                </a:cubicBezTo>
                <a:lnTo>
                  <a:pt x="335" y="275"/>
                </a:lnTo>
                <a:lnTo>
                  <a:pt x="431" y="419"/>
                </a:lnTo>
                <a:lnTo>
                  <a:pt x="527" y="515"/>
                </a:lnTo>
                <a:lnTo>
                  <a:pt x="719" y="755"/>
                </a:lnTo>
                <a:lnTo>
                  <a:pt x="767" y="803"/>
                </a:lnTo>
                <a:lnTo>
                  <a:pt x="815" y="659"/>
                </a:lnTo>
                <a:lnTo>
                  <a:pt x="863" y="1091"/>
                </a:lnTo>
                <a:lnTo>
                  <a:pt x="863" y="1187"/>
                </a:lnTo>
                <a:lnTo>
                  <a:pt x="1007" y="1331"/>
                </a:lnTo>
                <a:lnTo>
                  <a:pt x="1159" y="1377"/>
                </a:lnTo>
                <a:lnTo>
                  <a:pt x="1396" y="1471"/>
                </a:lnTo>
                <a:lnTo>
                  <a:pt x="1931" y="1621"/>
                </a:lnTo>
                <a:lnTo>
                  <a:pt x="0" y="1614"/>
                </a:lnTo>
                <a:lnTo>
                  <a:pt x="3" y="0"/>
                </a:lnTo>
                <a:close/>
              </a:path>
            </a:pathLst>
          </a:custGeom>
          <a:gradFill rotWithShape="1">
            <a:gsLst>
              <a:gs pos="0">
                <a:srgbClr val="DDAF07">
                  <a:alpha val="50000"/>
                </a:srgbClr>
              </a:gs>
              <a:gs pos="100000">
                <a:srgbClr val="665103">
                  <a:alpha val="10001"/>
                </a:srgb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754438" y="3184525"/>
            <a:ext cx="223043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7C80"/>
                </a:solidFill>
                <a:latin typeface="Tahoma" pitchFamily="34" charset="0"/>
              </a:rPr>
              <a:t>Hardware Limit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754438" y="2727325"/>
            <a:ext cx="21653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CC00"/>
                </a:solidFill>
                <a:latin typeface="Tahoma" pitchFamily="34" charset="0"/>
              </a:rPr>
              <a:t>Length Control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3754438" y="2270125"/>
            <a:ext cx="22733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00CC00"/>
                </a:solidFill>
                <a:latin typeface="Tahoma" pitchFamily="34" charset="0"/>
              </a:rPr>
              <a:t>Angular Control</a:t>
            </a:r>
          </a:p>
        </p:txBody>
      </p:sp>
      <p:sp>
        <p:nvSpPr>
          <p:cNvPr id="36874" name="Freeform 10"/>
          <p:cNvSpPr>
            <a:spLocks/>
          </p:cNvSpPr>
          <p:nvPr/>
        </p:nvSpPr>
        <p:spPr bwMode="auto">
          <a:xfrm>
            <a:off x="1670050" y="2679700"/>
            <a:ext cx="1371600" cy="3022600"/>
          </a:xfrm>
          <a:custGeom>
            <a:avLst/>
            <a:gdLst>
              <a:gd name="T0" fmla="*/ 2147483647 w 864"/>
              <a:gd name="T1" fmla="*/ 2147483647 h 1904"/>
              <a:gd name="T2" fmla="*/ 2147483647 w 864"/>
              <a:gd name="T3" fmla="*/ 2147483647 h 1904"/>
              <a:gd name="T4" fmla="*/ 2147483647 w 864"/>
              <a:gd name="T5" fmla="*/ 2147483647 h 1904"/>
              <a:gd name="T6" fmla="*/ 2147483647 w 864"/>
              <a:gd name="T7" fmla="*/ 2147483647 h 1904"/>
              <a:gd name="T8" fmla="*/ 2147483647 w 864"/>
              <a:gd name="T9" fmla="*/ 2147483647 h 1904"/>
              <a:gd name="T10" fmla="*/ 2147483647 w 864"/>
              <a:gd name="T11" fmla="*/ 2147483647 h 1904"/>
              <a:gd name="T12" fmla="*/ 2147483647 w 864"/>
              <a:gd name="T13" fmla="*/ 2147483647 h 1904"/>
              <a:gd name="T14" fmla="*/ 2147483647 w 864"/>
              <a:gd name="T15" fmla="*/ 2147483647 h 1904"/>
              <a:gd name="T16" fmla="*/ 2147483647 w 864"/>
              <a:gd name="T17" fmla="*/ 2147483647 h 1904"/>
              <a:gd name="T18" fmla="*/ 2147483647 w 864"/>
              <a:gd name="T19" fmla="*/ 2147483647 h 1904"/>
              <a:gd name="T20" fmla="*/ 2147483647 w 864"/>
              <a:gd name="T21" fmla="*/ 2147483647 h 1904"/>
              <a:gd name="T22" fmla="*/ 0 w 864"/>
              <a:gd name="T23" fmla="*/ 2147483647 h 1904"/>
              <a:gd name="T24" fmla="*/ 2147483647 w 864"/>
              <a:gd name="T25" fmla="*/ 0 h 19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64"/>
              <a:gd name="T40" fmla="*/ 0 h 1904"/>
              <a:gd name="T41" fmla="*/ 864 w 864"/>
              <a:gd name="T42" fmla="*/ 1904 h 19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64" h="1904">
                <a:moveTo>
                  <a:pt x="47" y="122"/>
                </a:moveTo>
                <a:lnTo>
                  <a:pt x="115" y="278"/>
                </a:lnTo>
                <a:lnTo>
                  <a:pt x="189" y="271"/>
                </a:lnTo>
                <a:lnTo>
                  <a:pt x="243" y="264"/>
                </a:lnTo>
                <a:lnTo>
                  <a:pt x="270" y="224"/>
                </a:lnTo>
                <a:lnTo>
                  <a:pt x="285" y="170"/>
                </a:lnTo>
                <a:lnTo>
                  <a:pt x="325" y="264"/>
                </a:lnTo>
                <a:lnTo>
                  <a:pt x="406" y="386"/>
                </a:lnTo>
                <a:lnTo>
                  <a:pt x="486" y="470"/>
                </a:lnTo>
                <a:lnTo>
                  <a:pt x="624" y="944"/>
                </a:lnTo>
                <a:lnTo>
                  <a:pt x="864" y="1904"/>
                </a:lnTo>
                <a:lnTo>
                  <a:pt x="0" y="1904"/>
                </a:lnTo>
                <a:lnTo>
                  <a:pt x="6" y="0"/>
                </a:lnTo>
              </a:path>
            </a:pathLst>
          </a:custGeom>
          <a:gradFill rotWithShape="1">
            <a:gsLst>
              <a:gs pos="0">
                <a:srgbClr val="00CC00">
                  <a:alpha val="39998"/>
                </a:srgbClr>
              </a:gs>
              <a:gs pos="100000">
                <a:srgbClr val="005E00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19238" y="101600"/>
            <a:ext cx="7546975" cy="927100"/>
          </a:xfrm>
        </p:spPr>
        <p:txBody>
          <a:bodyPr/>
          <a:lstStyle/>
          <a:p>
            <a:r>
              <a:rPr lang="en-US" b="1" i="1" smtClean="0"/>
              <a:t>Sensitivity today</a:t>
            </a:r>
          </a:p>
        </p:txBody>
      </p:sp>
      <p:pic>
        <p:nvPicPr>
          <p:cNvPr id="37891" name="Picture 3" descr="virgolog"/>
          <p:cNvPicPr>
            <a:picLocks noChangeAspect="1" noChangeArrowheads="1"/>
          </p:cNvPicPr>
          <p:nvPr/>
        </p:nvPicPr>
        <p:blipFill>
          <a:blip r:embed="rId3" cstate="print"/>
          <a:srcRect r="54401"/>
          <a:stretch>
            <a:fillRect/>
          </a:stretch>
        </p:blipFill>
        <p:spPr bwMode="auto">
          <a:xfrm>
            <a:off x="282575" y="349250"/>
            <a:ext cx="11985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lastnoi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143000"/>
            <a:ext cx="76200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Freeform 5"/>
          <p:cNvSpPr>
            <a:spLocks/>
          </p:cNvSpPr>
          <p:nvPr/>
        </p:nvSpPr>
        <p:spPr bwMode="auto">
          <a:xfrm>
            <a:off x="1657350" y="3722688"/>
            <a:ext cx="6110288" cy="1979612"/>
          </a:xfrm>
          <a:custGeom>
            <a:avLst/>
            <a:gdLst>
              <a:gd name="T0" fmla="*/ 0 w 3849"/>
              <a:gd name="T1" fmla="*/ 0 h 1247"/>
              <a:gd name="T2" fmla="*/ 2147483647 w 3849"/>
              <a:gd name="T3" fmla="*/ 2147483647 h 1247"/>
              <a:gd name="T4" fmla="*/ 2147483647 w 3849"/>
              <a:gd name="T5" fmla="*/ 2147483647 h 1247"/>
              <a:gd name="T6" fmla="*/ 2147483647 w 3849"/>
              <a:gd name="T7" fmla="*/ 2147483647 h 1247"/>
              <a:gd name="T8" fmla="*/ 2147483647 w 3849"/>
              <a:gd name="T9" fmla="*/ 2147483647 h 1247"/>
              <a:gd name="T10" fmla="*/ 2147483647 w 3849"/>
              <a:gd name="T11" fmla="*/ 2147483647 h 1247"/>
              <a:gd name="T12" fmla="*/ 2147483647 w 3849"/>
              <a:gd name="T13" fmla="*/ 2147483647 h 1247"/>
              <a:gd name="T14" fmla="*/ 2147483647 w 3849"/>
              <a:gd name="T15" fmla="*/ 2147483647 h 1247"/>
              <a:gd name="T16" fmla="*/ 2147483647 w 3849"/>
              <a:gd name="T17" fmla="*/ 2147483647 h 1247"/>
              <a:gd name="T18" fmla="*/ 2147483647 w 3849"/>
              <a:gd name="T19" fmla="*/ 2147483647 h 1247"/>
              <a:gd name="T20" fmla="*/ 2147483647 w 3849"/>
              <a:gd name="T21" fmla="*/ 2147483647 h 1247"/>
              <a:gd name="T22" fmla="*/ 2147483647 w 3849"/>
              <a:gd name="T23" fmla="*/ 2147483647 h 1247"/>
              <a:gd name="T24" fmla="*/ 0 w 3849"/>
              <a:gd name="T25" fmla="*/ 0 h 12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49"/>
              <a:gd name="T40" fmla="*/ 0 h 1247"/>
              <a:gd name="T41" fmla="*/ 3849 w 3849"/>
              <a:gd name="T42" fmla="*/ 1247 h 12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49" h="1247">
                <a:moveTo>
                  <a:pt x="0" y="0"/>
                </a:moveTo>
                <a:lnTo>
                  <a:pt x="399" y="271"/>
                </a:lnTo>
                <a:lnTo>
                  <a:pt x="860" y="610"/>
                </a:lnTo>
                <a:lnTo>
                  <a:pt x="1303" y="863"/>
                </a:lnTo>
                <a:lnTo>
                  <a:pt x="1450" y="936"/>
                </a:lnTo>
                <a:lnTo>
                  <a:pt x="1667" y="997"/>
                </a:lnTo>
                <a:lnTo>
                  <a:pt x="2033" y="983"/>
                </a:lnTo>
                <a:lnTo>
                  <a:pt x="2392" y="915"/>
                </a:lnTo>
                <a:lnTo>
                  <a:pt x="2771" y="834"/>
                </a:lnTo>
                <a:lnTo>
                  <a:pt x="3849" y="543"/>
                </a:lnTo>
                <a:lnTo>
                  <a:pt x="3847" y="1247"/>
                </a:lnTo>
                <a:lnTo>
                  <a:pt x="7" y="1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740E0C">
                  <a:alpha val="10001"/>
                </a:srgbClr>
              </a:gs>
              <a:gs pos="100000">
                <a:srgbClr val="FB1E19">
                  <a:alpha val="50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1666875" y="3106738"/>
            <a:ext cx="3065463" cy="2573337"/>
          </a:xfrm>
          <a:custGeom>
            <a:avLst/>
            <a:gdLst>
              <a:gd name="T0" fmla="*/ 2147483647 w 1931"/>
              <a:gd name="T1" fmla="*/ 0 h 1621"/>
              <a:gd name="T2" fmla="*/ 2147483647 w 1931"/>
              <a:gd name="T3" fmla="*/ 2147483647 h 1621"/>
              <a:gd name="T4" fmla="*/ 2147483647 w 1931"/>
              <a:gd name="T5" fmla="*/ 2147483647 h 1621"/>
              <a:gd name="T6" fmla="*/ 2147483647 w 1931"/>
              <a:gd name="T7" fmla="*/ 2147483647 h 1621"/>
              <a:gd name="T8" fmla="*/ 2147483647 w 1931"/>
              <a:gd name="T9" fmla="*/ 2147483647 h 1621"/>
              <a:gd name="T10" fmla="*/ 2147483647 w 1931"/>
              <a:gd name="T11" fmla="*/ 2147483647 h 1621"/>
              <a:gd name="T12" fmla="*/ 2147483647 w 1931"/>
              <a:gd name="T13" fmla="*/ 2147483647 h 1621"/>
              <a:gd name="T14" fmla="*/ 2147483647 w 1931"/>
              <a:gd name="T15" fmla="*/ 2147483647 h 1621"/>
              <a:gd name="T16" fmla="*/ 2147483647 w 1931"/>
              <a:gd name="T17" fmla="*/ 2147483647 h 1621"/>
              <a:gd name="T18" fmla="*/ 2147483647 w 1931"/>
              <a:gd name="T19" fmla="*/ 2147483647 h 1621"/>
              <a:gd name="T20" fmla="*/ 2147483647 w 1931"/>
              <a:gd name="T21" fmla="*/ 2147483647 h 1621"/>
              <a:gd name="T22" fmla="*/ 2147483647 w 1931"/>
              <a:gd name="T23" fmla="*/ 2147483647 h 1621"/>
              <a:gd name="T24" fmla="*/ 2147483647 w 1931"/>
              <a:gd name="T25" fmla="*/ 2147483647 h 1621"/>
              <a:gd name="T26" fmla="*/ 2147483647 w 1931"/>
              <a:gd name="T27" fmla="*/ 2147483647 h 1621"/>
              <a:gd name="T28" fmla="*/ 2147483647 w 1931"/>
              <a:gd name="T29" fmla="*/ 2147483647 h 1621"/>
              <a:gd name="T30" fmla="*/ 2147483647 w 1931"/>
              <a:gd name="T31" fmla="*/ 2147483647 h 1621"/>
              <a:gd name="T32" fmla="*/ 2147483647 w 1931"/>
              <a:gd name="T33" fmla="*/ 2147483647 h 1621"/>
              <a:gd name="T34" fmla="*/ 0 w 1931"/>
              <a:gd name="T35" fmla="*/ 2147483647 h 1621"/>
              <a:gd name="T36" fmla="*/ 2147483647 w 1931"/>
              <a:gd name="T37" fmla="*/ 0 h 162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31"/>
              <a:gd name="T58" fmla="*/ 0 h 1621"/>
              <a:gd name="T59" fmla="*/ 1931 w 1931"/>
              <a:gd name="T60" fmla="*/ 1621 h 162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31" h="1621">
                <a:moveTo>
                  <a:pt x="3" y="0"/>
                </a:moveTo>
                <a:cubicBezTo>
                  <a:pt x="27" y="33"/>
                  <a:pt x="52" y="62"/>
                  <a:pt x="78" y="93"/>
                </a:cubicBezTo>
                <a:cubicBezTo>
                  <a:pt x="96" y="114"/>
                  <a:pt x="112" y="119"/>
                  <a:pt x="122" y="150"/>
                </a:cubicBezTo>
                <a:cubicBezTo>
                  <a:pt x="131" y="180"/>
                  <a:pt x="141" y="239"/>
                  <a:pt x="160" y="262"/>
                </a:cubicBezTo>
                <a:cubicBezTo>
                  <a:pt x="174" y="279"/>
                  <a:pt x="195" y="279"/>
                  <a:pt x="210" y="294"/>
                </a:cubicBezTo>
                <a:lnTo>
                  <a:pt x="335" y="275"/>
                </a:lnTo>
                <a:lnTo>
                  <a:pt x="431" y="419"/>
                </a:lnTo>
                <a:lnTo>
                  <a:pt x="527" y="515"/>
                </a:lnTo>
                <a:lnTo>
                  <a:pt x="719" y="755"/>
                </a:lnTo>
                <a:lnTo>
                  <a:pt x="767" y="803"/>
                </a:lnTo>
                <a:lnTo>
                  <a:pt x="815" y="659"/>
                </a:lnTo>
                <a:lnTo>
                  <a:pt x="863" y="1091"/>
                </a:lnTo>
                <a:lnTo>
                  <a:pt x="863" y="1187"/>
                </a:lnTo>
                <a:lnTo>
                  <a:pt x="1007" y="1331"/>
                </a:lnTo>
                <a:lnTo>
                  <a:pt x="1159" y="1377"/>
                </a:lnTo>
                <a:lnTo>
                  <a:pt x="1396" y="1471"/>
                </a:lnTo>
                <a:lnTo>
                  <a:pt x="1931" y="1621"/>
                </a:lnTo>
                <a:lnTo>
                  <a:pt x="0" y="1614"/>
                </a:lnTo>
                <a:lnTo>
                  <a:pt x="3" y="0"/>
                </a:lnTo>
                <a:close/>
              </a:path>
            </a:pathLst>
          </a:custGeom>
          <a:gradFill rotWithShape="1">
            <a:gsLst>
              <a:gs pos="0">
                <a:srgbClr val="DDAF07">
                  <a:alpha val="50000"/>
                </a:srgbClr>
              </a:gs>
              <a:gs pos="100000">
                <a:srgbClr val="665103">
                  <a:alpha val="10001"/>
                </a:srgb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754438" y="3184525"/>
            <a:ext cx="223043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7C80"/>
                </a:solidFill>
                <a:latin typeface="Tahoma" pitchFamily="34" charset="0"/>
              </a:rPr>
              <a:t>Hardware Limit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3754438" y="2727325"/>
            <a:ext cx="21653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CC00"/>
                </a:solidFill>
                <a:latin typeface="Tahoma" pitchFamily="34" charset="0"/>
              </a:rPr>
              <a:t>Length Control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3754438" y="2270125"/>
            <a:ext cx="22733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00CC00"/>
                </a:solidFill>
                <a:latin typeface="Tahoma" pitchFamily="34" charset="0"/>
              </a:rPr>
              <a:t>Angular Control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3754438" y="1812925"/>
            <a:ext cx="14287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chemeClr val="accent1"/>
                </a:solidFill>
                <a:latin typeface="Tahoma" pitchFamily="34" charset="0"/>
              </a:rPr>
              <a:t>Acoustics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1670050" y="2679700"/>
            <a:ext cx="1371600" cy="3022600"/>
          </a:xfrm>
          <a:custGeom>
            <a:avLst/>
            <a:gdLst>
              <a:gd name="T0" fmla="*/ 2147483647 w 864"/>
              <a:gd name="T1" fmla="*/ 2147483647 h 1904"/>
              <a:gd name="T2" fmla="*/ 2147483647 w 864"/>
              <a:gd name="T3" fmla="*/ 2147483647 h 1904"/>
              <a:gd name="T4" fmla="*/ 2147483647 w 864"/>
              <a:gd name="T5" fmla="*/ 2147483647 h 1904"/>
              <a:gd name="T6" fmla="*/ 2147483647 w 864"/>
              <a:gd name="T7" fmla="*/ 2147483647 h 1904"/>
              <a:gd name="T8" fmla="*/ 2147483647 w 864"/>
              <a:gd name="T9" fmla="*/ 2147483647 h 1904"/>
              <a:gd name="T10" fmla="*/ 2147483647 w 864"/>
              <a:gd name="T11" fmla="*/ 2147483647 h 1904"/>
              <a:gd name="T12" fmla="*/ 2147483647 w 864"/>
              <a:gd name="T13" fmla="*/ 2147483647 h 1904"/>
              <a:gd name="T14" fmla="*/ 2147483647 w 864"/>
              <a:gd name="T15" fmla="*/ 2147483647 h 1904"/>
              <a:gd name="T16" fmla="*/ 2147483647 w 864"/>
              <a:gd name="T17" fmla="*/ 2147483647 h 1904"/>
              <a:gd name="T18" fmla="*/ 2147483647 w 864"/>
              <a:gd name="T19" fmla="*/ 2147483647 h 1904"/>
              <a:gd name="T20" fmla="*/ 2147483647 w 864"/>
              <a:gd name="T21" fmla="*/ 2147483647 h 1904"/>
              <a:gd name="T22" fmla="*/ 0 w 864"/>
              <a:gd name="T23" fmla="*/ 2147483647 h 1904"/>
              <a:gd name="T24" fmla="*/ 2147483647 w 864"/>
              <a:gd name="T25" fmla="*/ 0 h 19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64"/>
              <a:gd name="T40" fmla="*/ 0 h 1904"/>
              <a:gd name="T41" fmla="*/ 864 w 864"/>
              <a:gd name="T42" fmla="*/ 1904 h 19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64" h="1904">
                <a:moveTo>
                  <a:pt x="47" y="122"/>
                </a:moveTo>
                <a:lnTo>
                  <a:pt x="115" y="278"/>
                </a:lnTo>
                <a:lnTo>
                  <a:pt x="189" y="271"/>
                </a:lnTo>
                <a:lnTo>
                  <a:pt x="243" y="264"/>
                </a:lnTo>
                <a:lnTo>
                  <a:pt x="270" y="224"/>
                </a:lnTo>
                <a:lnTo>
                  <a:pt x="285" y="170"/>
                </a:lnTo>
                <a:lnTo>
                  <a:pt x="325" y="264"/>
                </a:lnTo>
                <a:lnTo>
                  <a:pt x="406" y="386"/>
                </a:lnTo>
                <a:lnTo>
                  <a:pt x="486" y="470"/>
                </a:lnTo>
                <a:lnTo>
                  <a:pt x="624" y="944"/>
                </a:lnTo>
                <a:lnTo>
                  <a:pt x="864" y="1904"/>
                </a:lnTo>
                <a:lnTo>
                  <a:pt x="0" y="1904"/>
                </a:lnTo>
                <a:lnTo>
                  <a:pt x="6" y="0"/>
                </a:lnTo>
              </a:path>
            </a:pathLst>
          </a:custGeom>
          <a:gradFill rotWithShape="1">
            <a:gsLst>
              <a:gs pos="0">
                <a:srgbClr val="00CC00">
                  <a:alpha val="39998"/>
                </a:srgbClr>
              </a:gs>
              <a:gs pos="100000">
                <a:srgbClr val="005E00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692" name="Freeform 12"/>
          <p:cNvSpPr>
            <a:spLocks/>
          </p:cNvSpPr>
          <p:nvPr/>
        </p:nvSpPr>
        <p:spPr bwMode="auto">
          <a:xfrm>
            <a:off x="2152650" y="3235325"/>
            <a:ext cx="3592513" cy="2479675"/>
          </a:xfrm>
          <a:custGeom>
            <a:avLst/>
            <a:gdLst/>
            <a:ahLst/>
            <a:cxnLst>
              <a:cxn ang="0">
                <a:pos x="559" y="645"/>
              </a:cxn>
              <a:cxn ang="0">
                <a:pos x="602" y="770"/>
              </a:cxn>
              <a:cxn ang="0">
                <a:pos x="621" y="776"/>
              </a:cxn>
              <a:cxn ang="0">
                <a:pos x="860" y="1006"/>
              </a:cxn>
              <a:cxn ang="0">
                <a:pos x="969" y="897"/>
              </a:cxn>
              <a:cxn ang="0">
                <a:pos x="1009" y="992"/>
              </a:cxn>
              <a:cxn ang="0">
                <a:pos x="1095" y="1060"/>
              </a:cxn>
              <a:cxn ang="0">
                <a:pos x="1143" y="1108"/>
              </a:cxn>
              <a:cxn ang="0">
                <a:pos x="1143" y="1060"/>
              </a:cxn>
              <a:cxn ang="0">
                <a:pos x="1239" y="1108"/>
              </a:cxn>
              <a:cxn ang="0">
                <a:pos x="1239" y="1156"/>
              </a:cxn>
              <a:cxn ang="0">
                <a:pos x="1287" y="1108"/>
              </a:cxn>
              <a:cxn ang="0">
                <a:pos x="1287" y="1204"/>
              </a:cxn>
              <a:cxn ang="0">
                <a:pos x="1335" y="1108"/>
              </a:cxn>
              <a:cxn ang="0">
                <a:pos x="1382" y="1209"/>
              </a:cxn>
              <a:cxn ang="0">
                <a:pos x="1431" y="1204"/>
              </a:cxn>
              <a:cxn ang="0">
                <a:pos x="1457" y="1101"/>
              </a:cxn>
              <a:cxn ang="0">
                <a:pos x="1524" y="1101"/>
              </a:cxn>
              <a:cxn ang="0">
                <a:pos x="1565" y="1148"/>
              </a:cxn>
              <a:cxn ang="0">
                <a:pos x="1626" y="1189"/>
              </a:cxn>
              <a:cxn ang="0">
                <a:pos x="1748" y="1209"/>
              </a:cxn>
              <a:cxn ang="0">
                <a:pos x="1863" y="1204"/>
              </a:cxn>
              <a:cxn ang="0">
                <a:pos x="1959" y="1204"/>
              </a:cxn>
              <a:cxn ang="0">
                <a:pos x="2039" y="1128"/>
              </a:cxn>
              <a:cxn ang="0">
                <a:pos x="2103" y="1108"/>
              </a:cxn>
              <a:cxn ang="0">
                <a:pos x="2161" y="1121"/>
              </a:cxn>
              <a:cxn ang="0">
                <a:pos x="2250" y="1182"/>
              </a:cxn>
              <a:cxn ang="0">
                <a:pos x="2263" y="1562"/>
              </a:cxn>
              <a:cxn ang="0">
                <a:pos x="0" y="1555"/>
              </a:cxn>
              <a:cxn ang="0">
                <a:pos x="164" y="213"/>
              </a:cxn>
              <a:cxn ang="0">
                <a:pos x="233" y="12"/>
              </a:cxn>
              <a:cxn ang="0">
                <a:pos x="327" y="0"/>
              </a:cxn>
              <a:cxn ang="0">
                <a:pos x="340" y="313"/>
              </a:cxn>
              <a:cxn ang="0">
                <a:pos x="452" y="576"/>
              </a:cxn>
              <a:cxn ang="0">
                <a:pos x="519" y="388"/>
              </a:cxn>
              <a:cxn ang="0">
                <a:pos x="546" y="570"/>
              </a:cxn>
            </a:cxnLst>
            <a:rect l="0" t="0" r="r" b="b"/>
            <a:pathLst>
              <a:path w="2263" h="1562">
                <a:moveTo>
                  <a:pt x="559" y="645"/>
                </a:moveTo>
                <a:cubicBezTo>
                  <a:pt x="584" y="701"/>
                  <a:pt x="554" y="745"/>
                  <a:pt x="602" y="770"/>
                </a:cubicBezTo>
                <a:cubicBezTo>
                  <a:pt x="608" y="773"/>
                  <a:pt x="621" y="776"/>
                  <a:pt x="621" y="776"/>
                </a:cubicBezTo>
                <a:lnTo>
                  <a:pt x="860" y="1006"/>
                </a:lnTo>
                <a:lnTo>
                  <a:pt x="969" y="897"/>
                </a:lnTo>
                <a:lnTo>
                  <a:pt x="1009" y="992"/>
                </a:lnTo>
                <a:lnTo>
                  <a:pt x="1095" y="1060"/>
                </a:lnTo>
                <a:lnTo>
                  <a:pt x="1143" y="1108"/>
                </a:lnTo>
                <a:lnTo>
                  <a:pt x="1143" y="1060"/>
                </a:lnTo>
                <a:lnTo>
                  <a:pt x="1239" y="1108"/>
                </a:lnTo>
                <a:lnTo>
                  <a:pt x="1239" y="1156"/>
                </a:lnTo>
                <a:lnTo>
                  <a:pt x="1287" y="1108"/>
                </a:lnTo>
                <a:lnTo>
                  <a:pt x="1287" y="1204"/>
                </a:lnTo>
                <a:lnTo>
                  <a:pt x="1335" y="1108"/>
                </a:lnTo>
                <a:lnTo>
                  <a:pt x="1382" y="1209"/>
                </a:lnTo>
                <a:lnTo>
                  <a:pt x="1431" y="1204"/>
                </a:lnTo>
                <a:lnTo>
                  <a:pt x="1457" y="1101"/>
                </a:lnTo>
                <a:lnTo>
                  <a:pt x="1524" y="1101"/>
                </a:lnTo>
                <a:lnTo>
                  <a:pt x="1565" y="1148"/>
                </a:lnTo>
                <a:lnTo>
                  <a:pt x="1626" y="1189"/>
                </a:lnTo>
                <a:lnTo>
                  <a:pt x="1748" y="1209"/>
                </a:lnTo>
                <a:lnTo>
                  <a:pt x="1863" y="1204"/>
                </a:lnTo>
                <a:lnTo>
                  <a:pt x="1959" y="1204"/>
                </a:lnTo>
                <a:lnTo>
                  <a:pt x="2039" y="1128"/>
                </a:lnTo>
                <a:lnTo>
                  <a:pt x="2103" y="1108"/>
                </a:lnTo>
                <a:lnTo>
                  <a:pt x="2161" y="1121"/>
                </a:lnTo>
                <a:lnTo>
                  <a:pt x="2250" y="1182"/>
                </a:lnTo>
                <a:lnTo>
                  <a:pt x="2263" y="1562"/>
                </a:lnTo>
                <a:lnTo>
                  <a:pt x="0" y="1555"/>
                </a:lnTo>
                <a:lnTo>
                  <a:pt x="164" y="213"/>
                </a:lnTo>
                <a:lnTo>
                  <a:pt x="233" y="12"/>
                </a:lnTo>
                <a:lnTo>
                  <a:pt x="327" y="0"/>
                </a:lnTo>
                <a:lnTo>
                  <a:pt x="340" y="313"/>
                </a:lnTo>
                <a:lnTo>
                  <a:pt x="452" y="576"/>
                </a:lnTo>
                <a:lnTo>
                  <a:pt x="519" y="388"/>
                </a:lnTo>
                <a:lnTo>
                  <a:pt x="546" y="570"/>
                </a:lnTo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gamma/>
                  <a:shade val="46275"/>
                  <a:invGamma/>
                  <a:alpha val="28999"/>
                </a:schemeClr>
              </a:gs>
            </a:gsLst>
            <a:lin ang="540000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3" cstate="print"/>
          <a:srcRect t="6854" r="5313" b="2448"/>
          <a:stretch>
            <a:fillRect/>
          </a:stretch>
        </p:blipFill>
        <p:spPr bwMode="auto">
          <a:xfrm>
            <a:off x="2357438" y="1087438"/>
            <a:ext cx="6346825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Virgo sensitivity compared to LIGO and GEO600</a:t>
            </a:r>
          </a:p>
        </p:txBody>
      </p:sp>
      <p:sp>
        <p:nvSpPr>
          <p:cNvPr id="38916" name="Text Box 40"/>
          <p:cNvSpPr txBox="1">
            <a:spLocks noChangeArrowheads="1"/>
          </p:cNvSpPr>
          <p:nvPr/>
        </p:nvSpPr>
        <p:spPr bwMode="auto">
          <a:xfrm>
            <a:off x="5824538" y="2349500"/>
            <a:ext cx="219233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CC0099"/>
                </a:solidFill>
              </a:rPr>
              <a:t>March 8 </a:t>
            </a:r>
          </a:p>
          <a:p>
            <a:r>
              <a:rPr lang="en-US" sz="1600">
                <a:solidFill>
                  <a:srgbClr val="CC0099"/>
                </a:solidFill>
              </a:rPr>
              <a:t>Inspiral range 5.5 Mpc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82650" y="5368925"/>
            <a:ext cx="5643563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1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r>
              <a:rPr lang="en-US" sz="1700" dirty="0">
                <a:latin typeface="+mn-lt"/>
              </a:rPr>
              <a:t>The horizon (best orientation) for a binary system of two 10 solar mass black holes is 63 </a:t>
            </a:r>
            <a:r>
              <a:rPr lang="en-US" sz="1700" dirty="0" err="1">
                <a:latin typeface="+mn-lt"/>
              </a:rPr>
              <a:t>Mpc</a:t>
            </a:r>
            <a:endParaRPr lang="en-US" sz="17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200" y="2305050"/>
            <a:ext cx="5892800" cy="4552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Virgo joint analyses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20700" y="1173163"/>
            <a:ext cx="3362325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/>
              <a:t>Virgo – Bars  joint analysis</a:t>
            </a:r>
            <a:r>
              <a:rPr lang="en-US" sz="190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Burst events and stochastic signals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Bars, GEO600 and 2km Hanford in Astrowatch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/>
              <a:t>Virgo – LIGO collaboration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Working group for burst, inspiral events, stochastic and periodic sources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Formal MoU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Publish together</a:t>
            </a:r>
            <a:endParaRPr lang="en-US" sz="170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900" smtClean="0"/>
          </a:p>
          <a:p>
            <a:pPr lvl="1">
              <a:lnSpc>
                <a:spcPct val="90000"/>
              </a:lnSpc>
              <a:buFontTx/>
              <a:buNone/>
            </a:pPr>
            <a:endParaRPr lang="en-US" sz="1600" smtClean="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23863" y="6399213"/>
            <a:ext cx="3846512" cy="2587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1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r>
              <a:rPr lang="en-US" sz="1700" dirty="0">
                <a:latin typeface="+mn-lt"/>
              </a:rPr>
              <a:t>Virgo now at 1e-22 / </a:t>
            </a:r>
            <a:r>
              <a:rPr lang="en-US" sz="1700" dirty="0" err="1">
                <a:latin typeface="+mn-lt"/>
              </a:rPr>
              <a:t>rtHz</a:t>
            </a:r>
            <a:endParaRPr lang="en-US" sz="17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0475" y="1477963"/>
            <a:ext cx="7772400" cy="1358900"/>
          </a:xfrm>
        </p:spPr>
        <p:txBody>
          <a:bodyPr/>
          <a:lstStyle/>
          <a:p>
            <a:r>
              <a:rPr lang="en-US" sz="3200" smtClean="0"/>
              <a:t>Virgo analysis at NIKHEF</a:t>
            </a:r>
            <a:endParaRPr lang="fr-FR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60438" y="74613"/>
            <a:ext cx="7848600" cy="822325"/>
          </a:xfrm>
        </p:spPr>
        <p:txBody>
          <a:bodyPr/>
          <a:lstStyle/>
          <a:p>
            <a:r>
              <a:rPr lang="en-GB" sz="2800" smtClean="0">
                <a:solidFill>
                  <a:srgbClr val="00397E"/>
                </a:solidFill>
              </a:rPr>
              <a:t>Radiation from rotating neutron stars</a:t>
            </a:r>
          </a:p>
        </p:txBody>
      </p:sp>
      <p:grpSp>
        <p:nvGrpSpPr>
          <p:cNvPr id="41987" name="Group 3"/>
          <p:cNvGrpSpPr>
            <a:grpSpLocks noChangeAspect="1"/>
          </p:cNvGrpSpPr>
          <p:nvPr/>
        </p:nvGrpSpPr>
        <p:grpSpPr bwMode="auto">
          <a:xfrm>
            <a:off x="5584825" y="1544638"/>
            <a:ext cx="2303463" cy="2252662"/>
            <a:chOff x="-354" y="734"/>
            <a:chExt cx="2653" cy="2468"/>
          </a:xfrm>
        </p:grpSpPr>
        <p:pic>
          <p:nvPicPr>
            <p:cNvPr id="42000" name="Picture 4" descr="wobbling"/>
            <p:cNvPicPr>
              <a:picLocks noChangeAspect="1" noChangeArrowheads="1"/>
            </p:cNvPicPr>
            <p:nvPr/>
          </p:nvPicPr>
          <p:blipFill>
            <a:blip r:embed="rId3" cstate="print"/>
            <a:srcRect l="22737" b="3302"/>
            <a:stretch>
              <a:fillRect/>
            </a:stretch>
          </p:blipFill>
          <p:spPr bwMode="auto">
            <a:xfrm>
              <a:off x="0" y="734"/>
              <a:ext cx="2299" cy="2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01" name="Text Box 5"/>
            <p:cNvSpPr txBox="1">
              <a:spLocks noChangeAspect="1" noChangeArrowheads="1"/>
            </p:cNvSpPr>
            <p:nvPr/>
          </p:nvSpPr>
          <p:spPr bwMode="auto">
            <a:xfrm>
              <a:off x="-354" y="2833"/>
              <a:ext cx="2509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0">
                  <a:solidFill>
                    <a:srgbClr val="CC0000"/>
                  </a:solidFill>
                  <a:latin typeface="Helvetica" pitchFamily="34" charset="0"/>
                </a:rPr>
                <a:t>Wobbling neutron star</a:t>
              </a:r>
            </a:p>
          </p:txBody>
        </p:sp>
      </p:grpSp>
      <p:grpSp>
        <p:nvGrpSpPr>
          <p:cNvPr id="41988" name="Group 6"/>
          <p:cNvGrpSpPr>
            <a:grpSpLocks/>
          </p:cNvGrpSpPr>
          <p:nvPr/>
        </p:nvGrpSpPr>
        <p:grpSpPr bwMode="auto">
          <a:xfrm>
            <a:off x="5765800" y="4233863"/>
            <a:ext cx="2232025" cy="2001837"/>
            <a:chOff x="4560" y="3078"/>
            <a:chExt cx="1081" cy="1031"/>
          </a:xfrm>
        </p:grpSpPr>
        <p:pic>
          <p:nvPicPr>
            <p:cNvPr id="41998" name="Picture 7" descr="RMOD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60" y="3078"/>
              <a:ext cx="1081" cy="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9" name="Text Box 8"/>
            <p:cNvSpPr txBox="1">
              <a:spLocks noChangeAspect="1" noChangeArrowheads="1"/>
            </p:cNvSpPr>
            <p:nvPr/>
          </p:nvSpPr>
          <p:spPr bwMode="auto">
            <a:xfrm>
              <a:off x="4814" y="3935"/>
              <a:ext cx="48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0">
                  <a:solidFill>
                    <a:srgbClr val="CC0000"/>
                  </a:solidFill>
                  <a:latin typeface="Helvetica" pitchFamily="34" charset="0"/>
                </a:rPr>
                <a:t>R-modes</a:t>
              </a:r>
            </a:p>
          </p:txBody>
        </p:sp>
      </p:grpSp>
      <p:grpSp>
        <p:nvGrpSpPr>
          <p:cNvPr id="41989" name="Group 9"/>
          <p:cNvGrpSpPr>
            <a:grpSpLocks noChangeAspect="1"/>
          </p:cNvGrpSpPr>
          <p:nvPr/>
        </p:nvGrpSpPr>
        <p:grpSpPr bwMode="auto">
          <a:xfrm>
            <a:off x="1647825" y="1760538"/>
            <a:ext cx="2581275" cy="2136775"/>
            <a:chOff x="1739" y="2087"/>
            <a:chExt cx="2302" cy="1789"/>
          </a:xfrm>
        </p:grpSpPr>
        <p:pic>
          <p:nvPicPr>
            <p:cNvPr id="4199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27" y="2286"/>
              <a:ext cx="1590" cy="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5" name="Line 11"/>
            <p:cNvSpPr>
              <a:spLocks noChangeAspect="1" noChangeShapeType="1"/>
            </p:cNvSpPr>
            <p:nvPr/>
          </p:nvSpPr>
          <p:spPr bwMode="auto">
            <a:xfrm flipV="1">
              <a:off x="2902" y="2166"/>
              <a:ext cx="0" cy="6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996" name="AutoShape 12"/>
            <p:cNvSpPr>
              <a:spLocks noChangeAspect="1" noChangeArrowheads="1"/>
            </p:cNvSpPr>
            <p:nvPr/>
          </p:nvSpPr>
          <p:spPr bwMode="auto">
            <a:xfrm>
              <a:off x="2677" y="2087"/>
              <a:ext cx="397" cy="322"/>
            </a:xfrm>
            <a:prstGeom prst="curvedRightArrow">
              <a:avLst>
                <a:gd name="adj1" fmla="val 21856"/>
                <a:gd name="adj2" fmla="val 35032"/>
                <a:gd name="adj3" fmla="val 41234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997" name="Text Box 13"/>
            <p:cNvSpPr txBox="1">
              <a:spLocks noChangeAspect="1" noChangeArrowheads="1"/>
            </p:cNvSpPr>
            <p:nvPr/>
          </p:nvSpPr>
          <p:spPr bwMode="auto">
            <a:xfrm>
              <a:off x="1739" y="3560"/>
              <a:ext cx="2302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0">
                  <a:solidFill>
                    <a:srgbClr val="CC0000"/>
                  </a:solidFill>
                  <a:latin typeface="Helvetica" pitchFamily="34" charset="0"/>
                </a:rPr>
                <a:t>“Mountain” on neutron star</a:t>
              </a:r>
            </a:p>
          </p:txBody>
        </p:sp>
      </p:grpSp>
      <p:grpSp>
        <p:nvGrpSpPr>
          <p:cNvPr id="41990" name="Group 14"/>
          <p:cNvGrpSpPr>
            <a:grpSpLocks/>
          </p:cNvGrpSpPr>
          <p:nvPr/>
        </p:nvGrpSpPr>
        <p:grpSpPr bwMode="auto">
          <a:xfrm>
            <a:off x="1619250" y="4246563"/>
            <a:ext cx="2381250" cy="2062162"/>
            <a:chOff x="3135" y="2579"/>
            <a:chExt cx="1032" cy="912"/>
          </a:xfrm>
        </p:grpSpPr>
        <p:pic>
          <p:nvPicPr>
            <p:cNvPr id="41992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35" y="2579"/>
              <a:ext cx="1032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3" name="Text Box 16"/>
            <p:cNvSpPr txBox="1">
              <a:spLocks noChangeAspect="1" noChangeArrowheads="1"/>
            </p:cNvSpPr>
            <p:nvPr/>
          </p:nvSpPr>
          <p:spPr bwMode="auto">
            <a:xfrm>
              <a:off x="3205" y="3343"/>
              <a:ext cx="942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0">
                  <a:solidFill>
                    <a:srgbClr val="CC0000"/>
                  </a:solidFill>
                  <a:latin typeface="Helvetica" pitchFamily="34" charset="0"/>
                </a:rPr>
                <a:t>Accreting neutron star</a:t>
              </a:r>
            </a:p>
          </p:txBody>
        </p:sp>
      </p:grpSp>
      <p:sp>
        <p:nvSpPr>
          <p:cNvPr id="41991" name="Rectangle 17"/>
          <p:cNvSpPr>
            <a:spLocks noChangeArrowheads="1"/>
          </p:cNvSpPr>
          <p:nvPr/>
        </p:nvSpPr>
        <p:spPr bwMode="auto">
          <a:xfrm>
            <a:off x="941388" y="1412875"/>
            <a:ext cx="7993062" cy="4968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10" name="Rectangle 11"/>
          <p:cNvSpPr>
            <a:spLocks noChangeArrowheads="1"/>
          </p:cNvSpPr>
          <p:nvPr/>
        </p:nvSpPr>
        <p:spPr bwMode="auto">
          <a:xfrm>
            <a:off x="0" y="0"/>
            <a:ext cx="989013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011" name="Picture 2" descr="h1_v3"/>
          <p:cNvPicPr>
            <a:picLocks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1277938"/>
            <a:ext cx="4679950" cy="4679950"/>
          </a:xfrm>
          <a:noFill/>
        </p:spPr>
      </p:pic>
      <p:sp>
        <p:nvSpPr>
          <p:cNvPr id="43012" name="Line 3"/>
          <p:cNvSpPr>
            <a:spLocks noChangeShapeType="1"/>
          </p:cNvSpPr>
          <p:nvPr/>
        </p:nvSpPr>
        <p:spPr bwMode="auto">
          <a:xfrm flipH="1" flipV="1">
            <a:off x="1978025" y="4076700"/>
            <a:ext cx="596900" cy="16224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sm" len="sm"/>
            <a:tailEnd type="stealth" w="lg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013" name="Picture 4" descr="2viewcr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75" y="5734050"/>
            <a:ext cx="1477963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Line 5"/>
          <p:cNvSpPr>
            <a:spLocks noChangeShapeType="1"/>
          </p:cNvSpPr>
          <p:nvPr/>
        </p:nvSpPr>
        <p:spPr bwMode="auto">
          <a:xfrm flipH="1">
            <a:off x="3708400" y="3789363"/>
            <a:ext cx="1223963" cy="93503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301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1484313"/>
            <a:ext cx="4170362" cy="4752975"/>
          </a:xfrm>
          <a:noFill/>
        </p:spPr>
        <p:txBody>
          <a:bodyPr/>
          <a:lstStyle/>
          <a:p>
            <a:r>
              <a:rPr lang="en-GB" sz="1700" smtClean="0"/>
              <a:t>Targeted search of GWs from known isolated radio pulsars</a:t>
            </a:r>
          </a:p>
          <a:p>
            <a:r>
              <a:rPr lang="en-GB" sz="1700" smtClean="0">
                <a:solidFill>
                  <a:srgbClr val="FF0000"/>
                </a:solidFill>
              </a:rPr>
              <a:t>S1analysis: upper-limit (95% confidence) on PSR J1939+2134: </a:t>
            </a:r>
          </a:p>
          <a:p>
            <a:pPr lvl="1">
              <a:buFontTx/>
              <a:buNone/>
            </a:pPr>
            <a:r>
              <a:rPr lang="en-GB" sz="1400" smtClean="0">
                <a:solidFill>
                  <a:srgbClr val="FF0000"/>
                </a:solidFill>
              </a:rPr>
              <a:t>h</a:t>
            </a:r>
            <a:r>
              <a:rPr lang="en-GB" sz="1400" baseline="-25000" smtClean="0">
                <a:solidFill>
                  <a:srgbClr val="FF0000"/>
                </a:solidFill>
              </a:rPr>
              <a:t>0</a:t>
            </a:r>
            <a:r>
              <a:rPr lang="en-GB" sz="1400" smtClean="0">
                <a:solidFill>
                  <a:srgbClr val="FF0000"/>
                </a:solidFill>
              </a:rPr>
              <a:t> &lt; 1.4 x 10</a:t>
            </a:r>
            <a:r>
              <a:rPr lang="en-GB" sz="1400" baseline="30000" smtClean="0">
                <a:solidFill>
                  <a:srgbClr val="FF0000"/>
                </a:solidFill>
              </a:rPr>
              <a:t>-22 </a:t>
            </a:r>
            <a:r>
              <a:rPr lang="en-GB" sz="1400" smtClean="0">
                <a:solidFill>
                  <a:srgbClr val="FF0000"/>
                </a:solidFill>
              </a:rPr>
              <a:t>(e &lt; 2.9 x 10</a:t>
            </a:r>
            <a:r>
              <a:rPr lang="en-GB" sz="1400" baseline="30000" smtClean="0">
                <a:solidFill>
                  <a:srgbClr val="FF0000"/>
                </a:solidFill>
              </a:rPr>
              <a:t>-4</a:t>
            </a:r>
            <a:r>
              <a:rPr lang="en-GB" sz="1400" smtClean="0">
                <a:solidFill>
                  <a:srgbClr val="FF0000"/>
                </a:solidFill>
              </a:rPr>
              <a:t>) </a:t>
            </a:r>
            <a:r>
              <a:rPr lang="en-GB" sz="1400" baseline="30000" smtClean="0">
                <a:solidFill>
                  <a:srgbClr val="FF0000"/>
                </a:solidFill>
              </a:rPr>
              <a:t>                  </a:t>
            </a:r>
            <a:r>
              <a:rPr lang="en-US" sz="1200" smtClean="0"/>
              <a:t>Phys Rev D 69, 082004 (2004)</a:t>
            </a:r>
          </a:p>
          <a:p>
            <a:r>
              <a:rPr lang="en-GB" sz="1700" smtClean="0">
                <a:solidFill>
                  <a:srgbClr val="0000CC"/>
                </a:solidFill>
              </a:rPr>
              <a:t>S2 analysis: 28 pulsars (all the ones above 50 Hz for which search parameters are “exactly” known)</a:t>
            </a:r>
          </a:p>
        </p:txBody>
      </p:sp>
      <p:sp>
        <p:nvSpPr>
          <p:cNvPr id="4301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333375"/>
            <a:ext cx="7345362" cy="887413"/>
          </a:xfrm>
          <a:noFill/>
        </p:spPr>
        <p:txBody>
          <a:bodyPr wrap="square"/>
          <a:lstStyle/>
          <a:p>
            <a:r>
              <a:rPr lang="en-GB" sz="2800" smtClean="0">
                <a:solidFill>
                  <a:srgbClr val="00397E"/>
                </a:solidFill>
              </a:rPr>
              <a:t>Pointing at known neutron stars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Gravitational waves</a:t>
            </a:r>
          </a:p>
        </p:txBody>
      </p:sp>
      <p:graphicFrame>
        <p:nvGraphicFramePr>
          <p:cNvPr id="2050" name="Object 2051"/>
          <p:cNvGraphicFramePr>
            <a:graphicFrameLocks noChangeAspect="1"/>
          </p:cNvGraphicFramePr>
          <p:nvPr/>
        </p:nvGraphicFramePr>
        <p:xfrm>
          <a:off x="4211638" y="2092325"/>
          <a:ext cx="1655762" cy="976313"/>
        </p:xfrm>
        <a:graphic>
          <a:graphicData uri="http://schemas.openxmlformats.org/presentationml/2006/ole">
            <p:oleObj spid="_x0000_s2050" name="Equation" r:id="rId4" imgW="965160" imgH="393480" progId="Equation.3">
              <p:embed/>
            </p:oleObj>
          </a:graphicData>
        </a:graphic>
      </p:graphicFrame>
      <p:grpSp>
        <p:nvGrpSpPr>
          <p:cNvPr id="2056" name="Group 2052"/>
          <p:cNvGrpSpPr>
            <a:grpSpLocks/>
          </p:cNvGrpSpPr>
          <p:nvPr/>
        </p:nvGrpSpPr>
        <p:grpSpPr bwMode="auto">
          <a:xfrm>
            <a:off x="5292725" y="1157288"/>
            <a:ext cx="3659188" cy="1181100"/>
            <a:chOff x="3152" y="1071"/>
            <a:chExt cx="2305" cy="744"/>
          </a:xfrm>
        </p:grpSpPr>
        <p:sp>
          <p:nvSpPr>
            <p:cNvPr id="2067" name="Freeform 2053"/>
            <p:cNvSpPr>
              <a:spLocks/>
            </p:cNvSpPr>
            <p:nvPr/>
          </p:nvSpPr>
          <p:spPr bwMode="auto">
            <a:xfrm>
              <a:off x="3738" y="1428"/>
              <a:ext cx="1698" cy="66"/>
            </a:xfrm>
            <a:custGeom>
              <a:avLst/>
              <a:gdLst>
                <a:gd name="T0" fmla="*/ 0 w 1839"/>
                <a:gd name="T1" fmla="*/ 30 h 66"/>
                <a:gd name="T2" fmla="*/ 72 w 1839"/>
                <a:gd name="T3" fmla="*/ 18 h 66"/>
                <a:gd name="T4" fmla="*/ 143 w 1839"/>
                <a:gd name="T5" fmla="*/ 6 h 66"/>
                <a:gd name="T6" fmla="*/ 210 w 1839"/>
                <a:gd name="T7" fmla="*/ 0 h 66"/>
                <a:gd name="T8" fmla="*/ 286 w 1839"/>
                <a:gd name="T9" fmla="*/ 0 h 66"/>
                <a:gd name="T10" fmla="*/ 363 w 1839"/>
                <a:gd name="T11" fmla="*/ 0 h 66"/>
                <a:gd name="T12" fmla="*/ 429 w 1839"/>
                <a:gd name="T13" fmla="*/ 6 h 66"/>
                <a:gd name="T14" fmla="*/ 500 w 1839"/>
                <a:gd name="T15" fmla="*/ 18 h 66"/>
                <a:gd name="T16" fmla="*/ 578 w 1839"/>
                <a:gd name="T17" fmla="*/ 30 h 66"/>
                <a:gd name="T18" fmla="*/ 650 w 1839"/>
                <a:gd name="T19" fmla="*/ 36 h 66"/>
                <a:gd name="T20" fmla="*/ 721 w 1839"/>
                <a:gd name="T21" fmla="*/ 48 h 66"/>
                <a:gd name="T22" fmla="*/ 787 w 1839"/>
                <a:gd name="T23" fmla="*/ 60 h 66"/>
                <a:gd name="T24" fmla="*/ 869 w 1839"/>
                <a:gd name="T25" fmla="*/ 66 h 66"/>
                <a:gd name="T26" fmla="*/ 940 w 1839"/>
                <a:gd name="T27" fmla="*/ 60 h 66"/>
                <a:gd name="T28" fmla="*/ 1012 w 1839"/>
                <a:gd name="T29" fmla="*/ 48 h 66"/>
                <a:gd name="T30" fmla="*/ 1079 w 1839"/>
                <a:gd name="T31" fmla="*/ 36 h 66"/>
                <a:gd name="T32" fmla="*/ 1155 w 1839"/>
                <a:gd name="T33" fmla="*/ 30 h 66"/>
                <a:gd name="T34" fmla="*/ 1233 w 1839"/>
                <a:gd name="T35" fmla="*/ 18 h 66"/>
                <a:gd name="T36" fmla="*/ 1298 w 1839"/>
                <a:gd name="T37" fmla="*/ 12 h 66"/>
                <a:gd name="T38" fmla="*/ 1371 w 1839"/>
                <a:gd name="T39" fmla="*/ 6 h 66"/>
                <a:gd name="T40" fmla="*/ 1448 w 1839"/>
                <a:gd name="T41" fmla="*/ 0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39"/>
                <a:gd name="T64" fmla="*/ 0 h 66"/>
                <a:gd name="T65" fmla="*/ 1839 w 1839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39" h="66">
                  <a:moveTo>
                    <a:pt x="0" y="30"/>
                  </a:moveTo>
                  <a:lnTo>
                    <a:pt x="91" y="18"/>
                  </a:lnTo>
                  <a:lnTo>
                    <a:pt x="182" y="6"/>
                  </a:lnTo>
                  <a:lnTo>
                    <a:pt x="266" y="0"/>
                  </a:lnTo>
                  <a:lnTo>
                    <a:pt x="364" y="0"/>
                  </a:lnTo>
                  <a:lnTo>
                    <a:pt x="461" y="0"/>
                  </a:lnTo>
                  <a:lnTo>
                    <a:pt x="546" y="6"/>
                  </a:lnTo>
                  <a:lnTo>
                    <a:pt x="636" y="18"/>
                  </a:lnTo>
                  <a:lnTo>
                    <a:pt x="734" y="30"/>
                  </a:lnTo>
                  <a:lnTo>
                    <a:pt x="825" y="36"/>
                  </a:lnTo>
                  <a:lnTo>
                    <a:pt x="916" y="48"/>
                  </a:lnTo>
                  <a:lnTo>
                    <a:pt x="1000" y="60"/>
                  </a:lnTo>
                  <a:lnTo>
                    <a:pt x="1104" y="66"/>
                  </a:lnTo>
                  <a:lnTo>
                    <a:pt x="1195" y="60"/>
                  </a:lnTo>
                  <a:lnTo>
                    <a:pt x="1286" y="48"/>
                  </a:lnTo>
                  <a:lnTo>
                    <a:pt x="1371" y="36"/>
                  </a:lnTo>
                  <a:lnTo>
                    <a:pt x="1468" y="30"/>
                  </a:lnTo>
                  <a:lnTo>
                    <a:pt x="1566" y="18"/>
                  </a:lnTo>
                  <a:lnTo>
                    <a:pt x="1650" y="12"/>
                  </a:lnTo>
                  <a:lnTo>
                    <a:pt x="1741" y="6"/>
                  </a:lnTo>
                  <a:lnTo>
                    <a:pt x="1839" y="0"/>
                  </a:lnTo>
                </a:path>
              </a:pathLst>
            </a:custGeom>
            <a:noFill/>
            <a:ln w="9525">
              <a:solidFill>
                <a:srgbClr val="09AD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054"/>
            <p:cNvSpPr>
              <a:spLocks/>
            </p:cNvSpPr>
            <p:nvPr/>
          </p:nvSpPr>
          <p:spPr bwMode="auto">
            <a:xfrm>
              <a:off x="3738" y="1086"/>
              <a:ext cx="1698" cy="66"/>
            </a:xfrm>
            <a:custGeom>
              <a:avLst/>
              <a:gdLst>
                <a:gd name="T0" fmla="*/ 0 w 1839"/>
                <a:gd name="T1" fmla="*/ 36 h 66"/>
                <a:gd name="T2" fmla="*/ 72 w 1839"/>
                <a:gd name="T3" fmla="*/ 42 h 66"/>
                <a:gd name="T4" fmla="*/ 143 w 1839"/>
                <a:gd name="T5" fmla="*/ 54 h 66"/>
                <a:gd name="T6" fmla="*/ 210 w 1839"/>
                <a:gd name="T7" fmla="*/ 60 h 66"/>
                <a:gd name="T8" fmla="*/ 286 w 1839"/>
                <a:gd name="T9" fmla="*/ 66 h 66"/>
                <a:gd name="T10" fmla="*/ 363 w 1839"/>
                <a:gd name="T11" fmla="*/ 60 h 66"/>
                <a:gd name="T12" fmla="*/ 429 w 1839"/>
                <a:gd name="T13" fmla="*/ 54 h 66"/>
                <a:gd name="T14" fmla="*/ 500 w 1839"/>
                <a:gd name="T15" fmla="*/ 42 h 66"/>
                <a:gd name="T16" fmla="*/ 578 w 1839"/>
                <a:gd name="T17" fmla="*/ 36 h 66"/>
                <a:gd name="T18" fmla="*/ 650 w 1839"/>
                <a:gd name="T19" fmla="*/ 18 h 66"/>
                <a:gd name="T20" fmla="*/ 721 w 1839"/>
                <a:gd name="T21" fmla="*/ 6 h 66"/>
                <a:gd name="T22" fmla="*/ 787 w 1839"/>
                <a:gd name="T23" fmla="*/ 0 h 66"/>
                <a:gd name="T24" fmla="*/ 869 w 1839"/>
                <a:gd name="T25" fmla="*/ 0 h 66"/>
                <a:gd name="T26" fmla="*/ 940 w 1839"/>
                <a:gd name="T27" fmla="*/ 0 h 66"/>
                <a:gd name="T28" fmla="*/ 1012 w 1839"/>
                <a:gd name="T29" fmla="*/ 6 h 66"/>
                <a:gd name="T30" fmla="*/ 1079 w 1839"/>
                <a:gd name="T31" fmla="*/ 18 h 66"/>
                <a:gd name="T32" fmla="*/ 1155 w 1839"/>
                <a:gd name="T33" fmla="*/ 36 h 66"/>
                <a:gd name="T34" fmla="*/ 1233 w 1839"/>
                <a:gd name="T35" fmla="*/ 42 h 66"/>
                <a:gd name="T36" fmla="*/ 1298 w 1839"/>
                <a:gd name="T37" fmla="*/ 48 h 66"/>
                <a:gd name="T38" fmla="*/ 1371 w 1839"/>
                <a:gd name="T39" fmla="*/ 54 h 66"/>
                <a:gd name="T40" fmla="*/ 1448 w 1839"/>
                <a:gd name="T41" fmla="*/ 66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39"/>
                <a:gd name="T64" fmla="*/ 0 h 66"/>
                <a:gd name="T65" fmla="*/ 1839 w 1839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39" h="66">
                  <a:moveTo>
                    <a:pt x="0" y="36"/>
                  </a:moveTo>
                  <a:lnTo>
                    <a:pt x="91" y="42"/>
                  </a:lnTo>
                  <a:lnTo>
                    <a:pt x="182" y="54"/>
                  </a:lnTo>
                  <a:lnTo>
                    <a:pt x="266" y="60"/>
                  </a:lnTo>
                  <a:lnTo>
                    <a:pt x="364" y="66"/>
                  </a:lnTo>
                  <a:lnTo>
                    <a:pt x="461" y="60"/>
                  </a:lnTo>
                  <a:lnTo>
                    <a:pt x="546" y="54"/>
                  </a:lnTo>
                  <a:lnTo>
                    <a:pt x="636" y="42"/>
                  </a:lnTo>
                  <a:lnTo>
                    <a:pt x="734" y="36"/>
                  </a:lnTo>
                  <a:lnTo>
                    <a:pt x="825" y="18"/>
                  </a:lnTo>
                  <a:lnTo>
                    <a:pt x="916" y="6"/>
                  </a:lnTo>
                  <a:lnTo>
                    <a:pt x="1000" y="0"/>
                  </a:lnTo>
                  <a:lnTo>
                    <a:pt x="1104" y="0"/>
                  </a:lnTo>
                  <a:lnTo>
                    <a:pt x="1195" y="0"/>
                  </a:lnTo>
                  <a:lnTo>
                    <a:pt x="1286" y="6"/>
                  </a:lnTo>
                  <a:lnTo>
                    <a:pt x="1371" y="18"/>
                  </a:lnTo>
                  <a:lnTo>
                    <a:pt x="1468" y="36"/>
                  </a:lnTo>
                  <a:lnTo>
                    <a:pt x="1566" y="42"/>
                  </a:lnTo>
                  <a:lnTo>
                    <a:pt x="1650" y="48"/>
                  </a:lnTo>
                  <a:lnTo>
                    <a:pt x="1741" y="54"/>
                  </a:lnTo>
                  <a:lnTo>
                    <a:pt x="1839" y="66"/>
                  </a:lnTo>
                </a:path>
              </a:pathLst>
            </a:custGeom>
            <a:noFill/>
            <a:ln w="9525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69" name="Group 2055"/>
            <p:cNvGrpSpPr>
              <a:grpSpLocks/>
            </p:cNvGrpSpPr>
            <p:nvPr/>
          </p:nvGrpSpPr>
          <p:grpSpPr bwMode="auto">
            <a:xfrm>
              <a:off x="3424" y="1253"/>
              <a:ext cx="421" cy="87"/>
              <a:chOff x="3023" y="1236"/>
              <a:chExt cx="421" cy="87"/>
            </a:xfrm>
          </p:grpSpPr>
          <p:sp>
            <p:nvSpPr>
              <p:cNvPr id="2101" name="Arc 2056"/>
              <p:cNvSpPr>
                <a:spLocks/>
              </p:cNvSpPr>
              <p:nvPr/>
            </p:nvSpPr>
            <p:spPr bwMode="auto">
              <a:xfrm>
                <a:off x="3023" y="1290"/>
                <a:ext cx="34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" name="Arc 2057"/>
              <p:cNvSpPr>
                <a:spLocks/>
              </p:cNvSpPr>
              <p:nvPr/>
            </p:nvSpPr>
            <p:spPr bwMode="auto">
              <a:xfrm>
                <a:off x="3057" y="1257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3" name="Arc 2058"/>
              <p:cNvSpPr>
                <a:spLocks/>
              </p:cNvSpPr>
              <p:nvPr/>
            </p:nvSpPr>
            <p:spPr bwMode="auto">
              <a:xfrm>
                <a:off x="3090" y="1257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" name="Arc 2059"/>
              <p:cNvSpPr>
                <a:spLocks/>
              </p:cNvSpPr>
              <p:nvPr/>
            </p:nvSpPr>
            <p:spPr bwMode="auto">
              <a:xfrm>
                <a:off x="3129" y="1290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5" name="Arc 2060"/>
              <p:cNvSpPr>
                <a:spLocks/>
              </p:cNvSpPr>
              <p:nvPr/>
            </p:nvSpPr>
            <p:spPr bwMode="auto">
              <a:xfrm>
                <a:off x="3162" y="1290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" name="Arc 2061"/>
              <p:cNvSpPr>
                <a:spLocks/>
              </p:cNvSpPr>
              <p:nvPr/>
            </p:nvSpPr>
            <p:spPr bwMode="auto">
              <a:xfrm>
                <a:off x="3194" y="1257"/>
                <a:ext cx="34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7" name="Arc 2062"/>
              <p:cNvSpPr>
                <a:spLocks/>
              </p:cNvSpPr>
              <p:nvPr/>
            </p:nvSpPr>
            <p:spPr bwMode="auto">
              <a:xfrm>
                <a:off x="3228" y="1257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8" name="Arc 2063"/>
              <p:cNvSpPr>
                <a:spLocks/>
              </p:cNvSpPr>
              <p:nvPr/>
            </p:nvSpPr>
            <p:spPr bwMode="auto">
              <a:xfrm>
                <a:off x="3261" y="1290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9" name="Arc 2064"/>
              <p:cNvSpPr>
                <a:spLocks/>
              </p:cNvSpPr>
              <p:nvPr/>
            </p:nvSpPr>
            <p:spPr bwMode="auto">
              <a:xfrm>
                <a:off x="3294" y="1290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0" name="Arc 2065"/>
              <p:cNvSpPr>
                <a:spLocks/>
              </p:cNvSpPr>
              <p:nvPr/>
            </p:nvSpPr>
            <p:spPr bwMode="auto">
              <a:xfrm>
                <a:off x="3333" y="1257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11" name="Group 2066"/>
              <p:cNvGrpSpPr>
                <a:grpSpLocks/>
              </p:cNvGrpSpPr>
              <p:nvPr/>
            </p:nvGrpSpPr>
            <p:grpSpPr bwMode="auto">
              <a:xfrm>
                <a:off x="3360" y="1236"/>
                <a:ext cx="84" cy="42"/>
                <a:chOff x="3190" y="1134"/>
                <a:chExt cx="91" cy="42"/>
              </a:xfrm>
            </p:grpSpPr>
            <p:sp>
              <p:nvSpPr>
                <p:cNvPr id="2112" name="Freeform 2067"/>
                <p:cNvSpPr>
                  <a:spLocks/>
                </p:cNvSpPr>
                <p:nvPr/>
              </p:nvSpPr>
              <p:spPr bwMode="auto">
                <a:xfrm>
                  <a:off x="3190" y="1134"/>
                  <a:ext cx="91" cy="42"/>
                </a:xfrm>
                <a:custGeom>
                  <a:avLst/>
                  <a:gdLst>
                    <a:gd name="T0" fmla="*/ 91 w 91"/>
                    <a:gd name="T1" fmla="*/ 18 h 42"/>
                    <a:gd name="T2" fmla="*/ 0 w 91"/>
                    <a:gd name="T3" fmla="*/ 42 h 42"/>
                    <a:gd name="T4" fmla="*/ 0 w 91"/>
                    <a:gd name="T5" fmla="*/ 18 h 42"/>
                    <a:gd name="T6" fmla="*/ 0 w 91"/>
                    <a:gd name="T7" fmla="*/ 0 h 42"/>
                    <a:gd name="T8" fmla="*/ 91 w 91"/>
                    <a:gd name="T9" fmla="*/ 18 h 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1"/>
                    <a:gd name="T16" fmla="*/ 0 h 42"/>
                    <a:gd name="T17" fmla="*/ 91 w 91"/>
                    <a:gd name="T18" fmla="*/ 42 h 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1" h="42">
                      <a:moveTo>
                        <a:pt x="91" y="18"/>
                      </a:moveTo>
                      <a:lnTo>
                        <a:pt x="0" y="42"/>
                      </a:ln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91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3" name="Line 2068"/>
                <p:cNvSpPr>
                  <a:spLocks noChangeShapeType="1"/>
                </p:cNvSpPr>
                <p:nvPr/>
              </p:nvSpPr>
              <p:spPr bwMode="auto">
                <a:xfrm flipH="1">
                  <a:off x="3190" y="1152"/>
                  <a:ext cx="5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070" name="Rectangle 2069"/>
            <p:cNvSpPr>
              <a:spLocks noChangeArrowheads="1"/>
            </p:cNvSpPr>
            <p:nvPr/>
          </p:nvSpPr>
          <p:spPr bwMode="auto">
            <a:xfrm>
              <a:off x="3152" y="1207"/>
              <a:ext cx="21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GW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071" name="Oval 2070"/>
            <p:cNvSpPr>
              <a:spLocks noChangeArrowheads="1"/>
            </p:cNvSpPr>
            <p:nvPr/>
          </p:nvSpPr>
          <p:spPr bwMode="auto">
            <a:xfrm>
              <a:off x="3722" y="1107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Oval 2071"/>
            <p:cNvSpPr>
              <a:spLocks noChangeArrowheads="1"/>
            </p:cNvSpPr>
            <p:nvPr/>
          </p:nvSpPr>
          <p:spPr bwMode="auto">
            <a:xfrm>
              <a:off x="3722" y="1443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Oval 2072"/>
            <p:cNvSpPr>
              <a:spLocks noChangeArrowheads="1"/>
            </p:cNvSpPr>
            <p:nvPr/>
          </p:nvSpPr>
          <p:spPr bwMode="auto">
            <a:xfrm>
              <a:off x="4059" y="1137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Oval 2073"/>
            <p:cNvSpPr>
              <a:spLocks noChangeArrowheads="1"/>
            </p:cNvSpPr>
            <p:nvPr/>
          </p:nvSpPr>
          <p:spPr bwMode="auto">
            <a:xfrm>
              <a:off x="4059" y="1413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Oval 2074"/>
            <p:cNvSpPr>
              <a:spLocks noChangeArrowheads="1"/>
            </p:cNvSpPr>
            <p:nvPr/>
          </p:nvSpPr>
          <p:spPr bwMode="auto">
            <a:xfrm>
              <a:off x="4400" y="1107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Oval 2075"/>
            <p:cNvSpPr>
              <a:spLocks noChangeArrowheads="1"/>
            </p:cNvSpPr>
            <p:nvPr/>
          </p:nvSpPr>
          <p:spPr bwMode="auto">
            <a:xfrm>
              <a:off x="4400" y="1443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Oval 2076"/>
            <p:cNvSpPr>
              <a:spLocks noChangeArrowheads="1"/>
            </p:cNvSpPr>
            <p:nvPr/>
          </p:nvSpPr>
          <p:spPr bwMode="auto">
            <a:xfrm>
              <a:off x="4743" y="1071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Oval 2077"/>
            <p:cNvSpPr>
              <a:spLocks noChangeArrowheads="1"/>
            </p:cNvSpPr>
            <p:nvPr/>
          </p:nvSpPr>
          <p:spPr bwMode="auto">
            <a:xfrm>
              <a:off x="4743" y="1479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Oval 2078"/>
            <p:cNvSpPr>
              <a:spLocks noChangeArrowheads="1"/>
            </p:cNvSpPr>
            <p:nvPr/>
          </p:nvSpPr>
          <p:spPr bwMode="auto">
            <a:xfrm>
              <a:off x="5084" y="1107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Oval 2079"/>
            <p:cNvSpPr>
              <a:spLocks noChangeArrowheads="1"/>
            </p:cNvSpPr>
            <p:nvPr/>
          </p:nvSpPr>
          <p:spPr bwMode="auto">
            <a:xfrm>
              <a:off x="5084" y="1443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Oval 2080"/>
            <p:cNvSpPr>
              <a:spLocks noChangeArrowheads="1"/>
            </p:cNvSpPr>
            <p:nvPr/>
          </p:nvSpPr>
          <p:spPr bwMode="auto">
            <a:xfrm>
              <a:off x="5421" y="1137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Oval 2081"/>
            <p:cNvSpPr>
              <a:spLocks noChangeArrowheads="1"/>
            </p:cNvSpPr>
            <p:nvPr/>
          </p:nvSpPr>
          <p:spPr bwMode="auto">
            <a:xfrm>
              <a:off x="5421" y="1413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83" name="Group 2082"/>
            <p:cNvGrpSpPr>
              <a:grpSpLocks/>
            </p:cNvGrpSpPr>
            <p:nvPr/>
          </p:nvGrpSpPr>
          <p:grpSpPr bwMode="auto">
            <a:xfrm>
              <a:off x="4734" y="1086"/>
              <a:ext cx="42" cy="408"/>
              <a:chOff x="4678" y="984"/>
              <a:chExt cx="46" cy="408"/>
            </a:xfrm>
          </p:grpSpPr>
          <p:sp>
            <p:nvSpPr>
              <p:cNvPr id="2098" name="Freeform 2083"/>
              <p:cNvSpPr>
                <a:spLocks/>
              </p:cNvSpPr>
              <p:nvPr/>
            </p:nvSpPr>
            <p:spPr bwMode="auto">
              <a:xfrm>
                <a:off x="4678" y="984"/>
                <a:ext cx="46" cy="84"/>
              </a:xfrm>
              <a:custGeom>
                <a:avLst/>
                <a:gdLst>
                  <a:gd name="T0" fmla="*/ 26 w 46"/>
                  <a:gd name="T1" fmla="*/ 0 h 84"/>
                  <a:gd name="T2" fmla="*/ 46 w 46"/>
                  <a:gd name="T3" fmla="*/ 84 h 84"/>
                  <a:gd name="T4" fmla="*/ 26 w 46"/>
                  <a:gd name="T5" fmla="*/ 84 h 84"/>
                  <a:gd name="T6" fmla="*/ 0 w 46"/>
                  <a:gd name="T7" fmla="*/ 84 h 84"/>
                  <a:gd name="T8" fmla="*/ 26 w 46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84"/>
                  <a:gd name="T17" fmla="*/ 46 w 4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84">
                    <a:moveTo>
                      <a:pt x="26" y="0"/>
                    </a:moveTo>
                    <a:lnTo>
                      <a:pt x="46" y="84"/>
                    </a:lnTo>
                    <a:lnTo>
                      <a:pt x="26" y="84"/>
                    </a:lnTo>
                    <a:lnTo>
                      <a:pt x="0" y="84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9" name="Freeform 2084"/>
              <p:cNvSpPr>
                <a:spLocks/>
              </p:cNvSpPr>
              <p:nvPr/>
            </p:nvSpPr>
            <p:spPr bwMode="auto">
              <a:xfrm>
                <a:off x="4678" y="1308"/>
                <a:ext cx="46" cy="84"/>
              </a:xfrm>
              <a:custGeom>
                <a:avLst/>
                <a:gdLst>
                  <a:gd name="T0" fmla="*/ 26 w 46"/>
                  <a:gd name="T1" fmla="*/ 84 h 84"/>
                  <a:gd name="T2" fmla="*/ 0 w 46"/>
                  <a:gd name="T3" fmla="*/ 0 h 84"/>
                  <a:gd name="T4" fmla="*/ 26 w 46"/>
                  <a:gd name="T5" fmla="*/ 0 h 84"/>
                  <a:gd name="T6" fmla="*/ 46 w 46"/>
                  <a:gd name="T7" fmla="*/ 0 h 84"/>
                  <a:gd name="T8" fmla="*/ 26 w 46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84"/>
                  <a:gd name="T17" fmla="*/ 46 w 4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84">
                    <a:moveTo>
                      <a:pt x="26" y="84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46" y="0"/>
                    </a:lnTo>
                    <a:lnTo>
                      <a:pt x="26" y="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" name="Line 2085"/>
              <p:cNvSpPr>
                <a:spLocks noChangeShapeType="1"/>
              </p:cNvSpPr>
              <p:nvPr/>
            </p:nvSpPr>
            <p:spPr bwMode="auto">
              <a:xfrm>
                <a:off x="4704" y="1068"/>
                <a:ext cx="1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84" name="Group 2086"/>
            <p:cNvGrpSpPr>
              <a:grpSpLocks/>
            </p:cNvGrpSpPr>
            <p:nvPr/>
          </p:nvGrpSpPr>
          <p:grpSpPr bwMode="auto">
            <a:xfrm>
              <a:off x="4694" y="1616"/>
              <a:ext cx="408" cy="42"/>
              <a:chOff x="5348" y="1470"/>
              <a:chExt cx="442" cy="42"/>
            </a:xfrm>
          </p:grpSpPr>
          <p:sp>
            <p:nvSpPr>
              <p:cNvPr id="2096" name="Freeform 2087"/>
              <p:cNvSpPr>
                <a:spLocks/>
              </p:cNvSpPr>
              <p:nvPr/>
            </p:nvSpPr>
            <p:spPr bwMode="auto">
              <a:xfrm>
                <a:off x="5699" y="1470"/>
                <a:ext cx="91" cy="42"/>
              </a:xfrm>
              <a:custGeom>
                <a:avLst/>
                <a:gdLst>
                  <a:gd name="T0" fmla="*/ 91 w 91"/>
                  <a:gd name="T1" fmla="*/ 24 h 42"/>
                  <a:gd name="T2" fmla="*/ 0 w 91"/>
                  <a:gd name="T3" fmla="*/ 42 h 42"/>
                  <a:gd name="T4" fmla="*/ 0 w 91"/>
                  <a:gd name="T5" fmla="*/ 24 h 42"/>
                  <a:gd name="T6" fmla="*/ 0 w 91"/>
                  <a:gd name="T7" fmla="*/ 0 h 42"/>
                  <a:gd name="T8" fmla="*/ 91 w 91"/>
                  <a:gd name="T9" fmla="*/ 24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1"/>
                  <a:gd name="T16" fmla="*/ 0 h 42"/>
                  <a:gd name="T17" fmla="*/ 91 w 91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1" h="42">
                    <a:moveTo>
                      <a:pt x="91" y="24"/>
                    </a:moveTo>
                    <a:lnTo>
                      <a:pt x="0" y="42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91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7" name="Line 2088"/>
              <p:cNvSpPr>
                <a:spLocks noChangeShapeType="1"/>
              </p:cNvSpPr>
              <p:nvPr/>
            </p:nvSpPr>
            <p:spPr bwMode="auto">
              <a:xfrm>
                <a:off x="5348" y="1494"/>
                <a:ext cx="35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85" name="Rectangle 2089"/>
            <p:cNvSpPr>
              <a:spLocks noChangeArrowheads="1"/>
            </p:cNvSpPr>
            <p:nvPr/>
          </p:nvSpPr>
          <p:spPr bwMode="auto">
            <a:xfrm>
              <a:off x="4785" y="1661"/>
              <a:ext cx="22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time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2086" name="Group 2090"/>
            <p:cNvGrpSpPr>
              <a:grpSpLocks/>
            </p:cNvGrpSpPr>
            <p:nvPr/>
          </p:nvGrpSpPr>
          <p:grpSpPr bwMode="auto">
            <a:xfrm>
              <a:off x="4056" y="1152"/>
              <a:ext cx="42" cy="276"/>
              <a:chOff x="3944" y="1050"/>
              <a:chExt cx="46" cy="276"/>
            </a:xfrm>
          </p:grpSpPr>
          <p:sp>
            <p:nvSpPr>
              <p:cNvPr id="2093" name="Freeform 2091"/>
              <p:cNvSpPr>
                <a:spLocks/>
              </p:cNvSpPr>
              <p:nvPr/>
            </p:nvSpPr>
            <p:spPr bwMode="auto">
              <a:xfrm>
                <a:off x="3944" y="1050"/>
                <a:ext cx="46" cy="84"/>
              </a:xfrm>
              <a:custGeom>
                <a:avLst/>
                <a:gdLst>
                  <a:gd name="T0" fmla="*/ 20 w 46"/>
                  <a:gd name="T1" fmla="*/ 0 h 84"/>
                  <a:gd name="T2" fmla="*/ 46 w 46"/>
                  <a:gd name="T3" fmla="*/ 84 h 84"/>
                  <a:gd name="T4" fmla="*/ 20 w 46"/>
                  <a:gd name="T5" fmla="*/ 84 h 84"/>
                  <a:gd name="T6" fmla="*/ 0 w 46"/>
                  <a:gd name="T7" fmla="*/ 84 h 84"/>
                  <a:gd name="T8" fmla="*/ 20 w 46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84"/>
                  <a:gd name="T17" fmla="*/ 46 w 4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84">
                    <a:moveTo>
                      <a:pt x="20" y="0"/>
                    </a:moveTo>
                    <a:lnTo>
                      <a:pt x="46" y="84"/>
                    </a:lnTo>
                    <a:lnTo>
                      <a:pt x="20" y="84"/>
                    </a:lnTo>
                    <a:lnTo>
                      <a:pt x="0" y="8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4" name="Freeform 2092"/>
              <p:cNvSpPr>
                <a:spLocks/>
              </p:cNvSpPr>
              <p:nvPr/>
            </p:nvSpPr>
            <p:spPr bwMode="auto">
              <a:xfrm>
                <a:off x="3944" y="1236"/>
                <a:ext cx="46" cy="90"/>
              </a:xfrm>
              <a:custGeom>
                <a:avLst/>
                <a:gdLst>
                  <a:gd name="T0" fmla="*/ 20 w 46"/>
                  <a:gd name="T1" fmla="*/ 90 h 90"/>
                  <a:gd name="T2" fmla="*/ 0 w 46"/>
                  <a:gd name="T3" fmla="*/ 0 h 90"/>
                  <a:gd name="T4" fmla="*/ 20 w 46"/>
                  <a:gd name="T5" fmla="*/ 0 h 90"/>
                  <a:gd name="T6" fmla="*/ 46 w 46"/>
                  <a:gd name="T7" fmla="*/ 0 h 90"/>
                  <a:gd name="T8" fmla="*/ 20 w 46"/>
                  <a:gd name="T9" fmla="*/ 9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90"/>
                  <a:gd name="T17" fmla="*/ 46 w 46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90">
                    <a:moveTo>
                      <a:pt x="20" y="90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46" y="0"/>
                    </a:lnTo>
                    <a:lnTo>
                      <a:pt x="20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5" name="Line 2093"/>
              <p:cNvSpPr>
                <a:spLocks noChangeShapeType="1"/>
              </p:cNvSpPr>
              <p:nvPr/>
            </p:nvSpPr>
            <p:spPr bwMode="auto">
              <a:xfrm>
                <a:off x="3964" y="1134"/>
                <a:ext cx="1" cy="10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87" name="Rectangle 2094"/>
            <p:cNvSpPr>
              <a:spLocks noChangeArrowheads="1"/>
            </p:cNvSpPr>
            <p:nvPr/>
          </p:nvSpPr>
          <p:spPr bwMode="auto">
            <a:xfrm>
              <a:off x="4110" y="1224"/>
              <a:ext cx="12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L-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088" name="Rectangle 2095"/>
            <p:cNvSpPr>
              <a:spLocks noChangeArrowheads="1"/>
            </p:cNvSpPr>
            <p:nvPr/>
          </p:nvSpPr>
          <p:spPr bwMode="auto">
            <a:xfrm>
              <a:off x="4212" y="1224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089" name="Rectangle 2096"/>
            <p:cNvSpPr>
              <a:spLocks noChangeArrowheads="1"/>
            </p:cNvSpPr>
            <p:nvPr/>
          </p:nvSpPr>
          <p:spPr bwMode="auto">
            <a:xfrm>
              <a:off x="4278" y="1224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090" name="Rectangle 2097"/>
            <p:cNvSpPr>
              <a:spLocks noChangeArrowheads="1"/>
            </p:cNvSpPr>
            <p:nvPr/>
          </p:nvSpPr>
          <p:spPr bwMode="auto">
            <a:xfrm>
              <a:off x="4806" y="1224"/>
              <a:ext cx="1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L+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091" name="Rectangle 2098"/>
            <p:cNvSpPr>
              <a:spLocks noChangeArrowheads="1"/>
            </p:cNvSpPr>
            <p:nvPr/>
          </p:nvSpPr>
          <p:spPr bwMode="auto">
            <a:xfrm>
              <a:off x="4932" y="1224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092" name="Rectangle 2099"/>
            <p:cNvSpPr>
              <a:spLocks noChangeArrowheads="1"/>
            </p:cNvSpPr>
            <p:nvPr/>
          </p:nvSpPr>
          <p:spPr bwMode="auto">
            <a:xfrm>
              <a:off x="4998" y="1224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2057" name="Rectangle 2100"/>
          <p:cNvSpPr>
            <a:spLocks noChangeArrowheads="1"/>
          </p:cNvSpPr>
          <p:nvPr/>
        </p:nvSpPr>
        <p:spPr bwMode="auto">
          <a:xfrm>
            <a:off x="841375" y="1084263"/>
            <a:ext cx="72739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Predicted by general relativity</a:t>
            </a: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GW = space-time metric wave</a:t>
            </a:r>
          </a:p>
          <a:p>
            <a:pPr marL="819150" lvl="1" indent="-285750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Distance variation</a:t>
            </a:r>
          </a:p>
          <a:p>
            <a:pPr marL="819150" lvl="1" indent="-285750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Strain amplitude </a:t>
            </a:r>
            <a:r>
              <a:rPr lang="en-US" sz="1800" b="0" i="1"/>
              <a:t>h</a:t>
            </a:r>
            <a:r>
              <a:rPr lang="en-US" sz="1800" b="0"/>
              <a:t>:</a:t>
            </a: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2100" b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2100" b="0">
              <a:solidFill>
                <a:srgbClr val="6C18B0"/>
              </a:solidFill>
            </a:endParaRPr>
          </a:p>
        </p:txBody>
      </p:sp>
      <p:grpSp>
        <p:nvGrpSpPr>
          <p:cNvPr id="8" name="Group 2101"/>
          <p:cNvGrpSpPr>
            <a:grpSpLocks/>
          </p:cNvGrpSpPr>
          <p:nvPr/>
        </p:nvGrpSpPr>
        <p:grpSpPr bwMode="auto">
          <a:xfrm>
            <a:off x="835025" y="3100388"/>
            <a:ext cx="7273925" cy="2593975"/>
            <a:chOff x="158" y="2205"/>
            <a:chExt cx="4582" cy="1634"/>
          </a:xfrm>
        </p:grpSpPr>
        <p:sp>
          <p:nvSpPr>
            <p:cNvPr id="2066" name="Rectangle 2102"/>
            <p:cNvSpPr>
              <a:spLocks noChangeArrowheads="1"/>
            </p:cNvSpPr>
            <p:nvPr/>
          </p:nvSpPr>
          <p:spPr bwMode="auto">
            <a:xfrm>
              <a:off x="158" y="2205"/>
              <a:ext cx="4582" cy="1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342900" indent="-342900">
                <a:spcAft>
                  <a:spcPct val="40000"/>
                </a:spcAft>
                <a:buClr>
                  <a:srgbClr val="666699"/>
                </a:buClr>
                <a:buSzPct val="85000"/>
                <a:buFont typeface="Wingdings" pitchFamily="2" charset="2"/>
                <a:buChar char="§"/>
              </a:pPr>
              <a:r>
                <a:rPr lang="en-US" sz="2100" b="0">
                  <a:solidFill>
                    <a:srgbClr val="6C18B0"/>
                  </a:solidFill>
                </a:rPr>
                <a:t>GW produced by mass acceleration</a:t>
              </a:r>
            </a:p>
            <a:p>
              <a:pPr marL="819150" lvl="1" indent="-285750">
                <a:spcAft>
                  <a:spcPct val="40000"/>
                </a:spcAft>
                <a:buClr>
                  <a:schemeClr val="bg1"/>
                </a:buClr>
                <a:buSzPct val="75000"/>
                <a:buFontTx/>
                <a:buChar char="–"/>
              </a:pPr>
              <a:endParaRPr lang="en-US" sz="1800" b="0"/>
            </a:p>
            <a:p>
              <a:pPr marL="819150" lvl="1" indent="-285750">
                <a:spcAft>
                  <a:spcPct val="40000"/>
                </a:spcAft>
                <a:buClr>
                  <a:schemeClr val="bg1"/>
                </a:buClr>
                <a:buSzPct val="75000"/>
                <a:buFontTx/>
                <a:buChar char="–"/>
              </a:pPr>
              <a:r>
                <a:rPr lang="en-US" sz="1800" b="0" i="1"/>
                <a:t>d</a:t>
              </a:r>
              <a:r>
                <a:rPr lang="en-US" sz="1800" b="0"/>
                <a:t> = source distance</a:t>
              </a:r>
            </a:p>
            <a:p>
              <a:pPr marL="819150" lvl="1" indent="-285750">
                <a:spcAft>
                  <a:spcPct val="40000"/>
                </a:spcAft>
                <a:buClr>
                  <a:schemeClr val="bg1"/>
                </a:buClr>
                <a:buSzPct val="75000"/>
                <a:buFontTx/>
                <a:buChar char="–"/>
              </a:pPr>
              <a:r>
                <a:rPr lang="en-US" sz="1800" b="0" i="1"/>
                <a:t>Q</a:t>
              </a:r>
              <a:r>
                <a:rPr lang="en-US" sz="1800" b="0"/>
                <a:t> = quadrupole moment</a:t>
              </a:r>
            </a:p>
          </p:txBody>
        </p:sp>
        <p:graphicFrame>
          <p:nvGraphicFramePr>
            <p:cNvPr id="2054" name="Object 2103"/>
            <p:cNvGraphicFramePr>
              <a:graphicFrameLocks noChangeAspect="1"/>
            </p:cNvGraphicFramePr>
            <p:nvPr/>
          </p:nvGraphicFramePr>
          <p:xfrm>
            <a:off x="2472" y="2568"/>
            <a:ext cx="1291" cy="623"/>
          </p:xfrm>
          <a:graphic>
            <a:graphicData uri="http://schemas.openxmlformats.org/presentationml/2006/ole">
              <p:oleObj spid="_x0000_s2054" name="Équation" r:id="rId6" imgW="939600" imgH="419040" progId="Equation.3">
                <p:embed/>
              </p:oleObj>
            </a:graphicData>
          </a:graphic>
        </p:graphicFrame>
      </p:grpSp>
      <p:grpSp>
        <p:nvGrpSpPr>
          <p:cNvPr id="9" name="Group 2104"/>
          <p:cNvGrpSpPr>
            <a:grpSpLocks/>
          </p:cNvGrpSpPr>
          <p:nvPr/>
        </p:nvGrpSpPr>
        <p:grpSpPr bwMode="auto">
          <a:xfrm>
            <a:off x="841375" y="3676650"/>
            <a:ext cx="7273925" cy="2016125"/>
            <a:chOff x="158" y="2568"/>
            <a:chExt cx="4582" cy="1270"/>
          </a:xfrm>
        </p:grpSpPr>
        <p:sp>
          <p:nvSpPr>
            <p:cNvPr id="2064" name="Rectangle 2105"/>
            <p:cNvSpPr>
              <a:spLocks noChangeArrowheads="1"/>
            </p:cNvSpPr>
            <p:nvPr/>
          </p:nvSpPr>
          <p:spPr bwMode="auto">
            <a:xfrm>
              <a:off x="158" y="3385"/>
              <a:ext cx="4582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342900" indent="-342900">
                <a:spcAft>
                  <a:spcPct val="40000"/>
                </a:spcAft>
                <a:buClr>
                  <a:srgbClr val="666699"/>
                </a:buClr>
                <a:buSzPct val="85000"/>
                <a:buFont typeface="Wingdings" pitchFamily="2" charset="2"/>
                <a:buChar char="§"/>
              </a:pPr>
              <a:r>
                <a:rPr lang="en-US" sz="2100" b="0">
                  <a:solidFill>
                    <a:srgbClr val="6C18B0"/>
                  </a:solidFill>
                </a:rPr>
                <a:t>Small coupling factor → astrophysical sources</a:t>
              </a:r>
            </a:p>
          </p:txBody>
        </p:sp>
        <p:sp>
          <p:nvSpPr>
            <p:cNvPr id="2065" name="Oval 2106"/>
            <p:cNvSpPr>
              <a:spLocks noChangeArrowheads="1"/>
            </p:cNvSpPr>
            <p:nvPr/>
          </p:nvSpPr>
          <p:spPr bwMode="auto">
            <a:xfrm>
              <a:off x="2744" y="2568"/>
              <a:ext cx="409" cy="681"/>
            </a:xfrm>
            <a:prstGeom prst="ellipse">
              <a:avLst/>
            </a:prstGeom>
            <a:noFill/>
            <a:ln w="38100">
              <a:solidFill>
                <a:srgbClr val="FD0F0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051" name="Object 2107"/>
          <p:cNvGraphicFramePr>
            <a:graphicFrameLocks noChangeAspect="1"/>
          </p:cNvGraphicFramePr>
          <p:nvPr/>
        </p:nvGraphicFramePr>
        <p:xfrm>
          <a:off x="7172325" y="4494213"/>
          <a:ext cx="1631950" cy="401637"/>
        </p:xfrm>
        <a:graphic>
          <a:graphicData uri="http://schemas.openxmlformats.org/presentationml/2006/ole">
            <p:oleObj spid="_x0000_s2051" name="Equation" r:id="rId7" imgW="927000" imgH="228600" progId="Equation.3">
              <p:embed/>
            </p:oleObj>
          </a:graphicData>
        </a:graphic>
      </p:graphicFrame>
      <p:graphicFrame>
        <p:nvGraphicFramePr>
          <p:cNvPr id="2052" name="Object 2108"/>
          <p:cNvGraphicFramePr>
            <a:graphicFrameLocks noChangeAspect="1"/>
          </p:cNvGraphicFramePr>
          <p:nvPr/>
        </p:nvGraphicFramePr>
        <p:xfrm>
          <a:off x="4343400" y="5715000"/>
          <a:ext cx="1190625" cy="309563"/>
        </p:xfrm>
        <a:graphic>
          <a:graphicData uri="http://schemas.openxmlformats.org/presentationml/2006/ole">
            <p:oleObj spid="_x0000_s2052" name="Equation" r:id="rId8" imgW="927000" imgH="241200" progId="Equation.DSMT4">
              <p:embed/>
            </p:oleObj>
          </a:graphicData>
        </a:graphic>
      </p:graphicFrame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1447800" y="5619750"/>
            <a:ext cx="2800350" cy="690563"/>
            <a:chOff x="1447800" y="6076952"/>
            <a:chExt cx="2801009" cy="690008"/>
          </a:xfrm>
        </p:grpSpPr>
        <p:sp>
          <p:nvSpPr>
            <p:cNvPr id="2062" name="Can 60"/>
            <p:cNvSpPr>
              <a:spLocks noChangeArrowheads="1"/>
            </p:cNvSpPr>
            <p:nvPr/>
          </p:nvSpPr>
          <p:spPr bwMode="auto">
            <a:xfrm rot="-5400000">
              <a:off x="2667004" y="4900613"/>
              <a:ext cx="300035" cy="2652714"/>
            </a:xfrm>
            <a:prstGeom prst="can">
              <a:avLst>
                <a:gd name="adj" fmla="val 2501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2063" name="TextBox 62"/>
            <p:cNvSpPr txBox="1">
              <a:spLocks noChangeArrowheads="1"/>
            </p:cNvSpPr>
            <p:nvPr/>
          </p:nvSpPr>
          <p:spPr bwMode="auto">
            <a:xfrm>
              <a:off x="1447800" y="6400542"/>
              <a:ext cx="2801009" cy="366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 i="1"/>
                <a:t>L=20 m, d = 2 m, 27 rad/s</a:t>
              </a:r>
            </a:p>
          </p:txBody>
        </p:sp>
      </p:grpSp>
      <p:graphicFrame>
        <p:nvGraphicFramePr>
          <p:cNvPr id="2053" name="Object 2109"/>
          <p:cNvGraphicFramePr>
            <a:graphicFrameLocks noChangeAspect="1"/>
          </p:cNvGraphicFramePr>
          <p:nvPr/>
        </p:nvGraphicFramePr>
        <p:xfrm>
          <a:off x="5605463" y="5713413"/>
          <a:ext cx="2947987" cy="330200"/>
        </p:xfrm>
        <a:graphic>
          <a:graphicData uri="http://schemas.openxmlformats.org/presentationml/2006/ole">
            <p:oleObj spid="_x0000_s2053" name="Equation" r:id="rId9" imgW="2158920" imgH="241200" progId="Equation.3">
              <p:embed/>
            </p:oleObj>
          </a:graphicData>
        </a:graphic>
      </p:graphicFrame>
      <p:sp>
        <p:nvSpPr>
          <p:cNvPr id="2061" name="TextBox 66"/>
          <p:cNvSpPr txBox="1">
            <a:spLocks noChangeArrowheads="1"/>
          </p:cNvSpPr>
          <p:nvPr/>
        </p:nvSpPr>
        <p:spPr bwMode="auto">
          <a:xfrm>
            <a:off x="7029450" y="6029325"/>
            <a:ext cx="197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Earth-sun: 313 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120650"/>
            <a:ext cx="8382000" cy="685800"/>
          </a:xfrm>
          <a:noFill/>
        </p:spPr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Periodic sources – all sky search – Roma / NIKHEF</a:t>
            </a:r>
          </a:p>
        </p:txBody>
      </p:sp>
      <p:pic>
        <p:nvPicPr>
          <p:cNvPr id="1058820" name="Picture 4" descr="dop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20950"/>
            <a:ext cx="4967288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8821" name="Picture 5" descr="doppl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36825"/>
            <a:ext cx="517048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44550" y="914400"/>
            <a:ext cx="7764463" cy="1504950"/>
          </a:xfrm>
          <a:noFill/>
        </p:spPr>
        <p:txBody>
          <a:bodyPr/>
          <a:lstStyle/>
          <a:p>
            <a:pPr marL="381000" indent="-381000">
              <a:buClr>
                <a:schemeClr val="bg1"/>
              </a:buClr>
              <a:buFontTx/>
              <a:buChar char="•"/>
            </a:pPr>
            <a:r>
              <a:rPr lang="en-US" sz="2500" smtClean="0"/>
              <a:t>Doppler shifts</a:t>
            </a:r>
          </a:p>
          <a:p>
            <a:pPr marL="762000" lvl="1" indent="-304800">
              <a:buSzPct val="85000"/>
              <a:buFontTx/>
              <a:buChar char="•"/>
            </a:pPr>
            <a:r>
              <a:rPr lang="en-US" sz="1900" smtClean="0">
                <a:solidFill>
                  <a:srgbClr val="6C18B0"/>
                </a:solidFill>
              </a:rPr>
              <a:t>Frequency modulation: due to Earth’s motion</a:t>
            </a:r>
          </a:p>
          <a:p>
            <a:pPr marL="762000" lvl="1" indent="-304800">
              <a:buSzPct val="85000"/>
              <a:buFontTx/>
              <a:buChar char="•"/>
            </a:pPr>
            <a:r>
              <a:rPr lang="en-US" sz="1900" smtClean="0">
                <a:solidFill>
                  <a:srgbClr val="6C18B0"/>
                </a:solidFill>
              </a:rPr>
              <a:t>Amplitude modulation: due to the detector’s antenna pattern.</a:t>
            </a:r>
          </a:p>
        </p:txBody>
      </p:sp>
      <p:sp>
        <p:nvSpPr>
          <p:cNvPr id="1058823" name="Rectangle 7"/>
          <p:cNvSpPr>
            <a:spLocks noChangeArrowheads="1"/>
          </p:cNvSpPr>
          <p:nvPr/>
        </p:nvSpPr>
        <p:spPr bwMode="auto">
          <a:xfrm>
            <a:off x="5310188" y="2459038"/>
            <a:ext cx="3589337" cy="4398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Assume</a:t>
            </a:r>
            <a:r>
              <a:rPr lang="en-US" sz="2500" b="0">
                <a:solidFill>
                  <a:srgbClr val="000099"/>
                </a:solidFill>
                <a:latin typeface="Garamond" pitchFamily="18" charset="0"/>
              </a:rPr>
              <a:t> </a:t>
            </a:r>
            <a:r>
              <a:rPr lang="en-US" sz="1900" b="0">
                <a:solidFill>
                  <a:srgbClr val="6C18B0"/>
                </a:solidFill>
              </a:rPr>
              <a:t>original frequency is 100 Hz and the maximum variation fraction is of the order of 0.0001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Note the daily variations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After FFT: energy not in a single bin, so the SNR is highly reduced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Bin in galactic coordinates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Re-sampling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Short FFTs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Hough maps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Include binary systems</a:t>
            </a:r>
          </a:p>
        </p:txBody>
      </p:sp>
      <p:sp>
        <p:nvSpPr>
          <p:cNvPr id="1058824" name="Text Box 8"/>
          <p:cNvSpPr txBox="1">
            <a:spLocks noChangeArrowheads="1"/>
          </p:cNvSpPr>
          <p:nvPr/>
        </p:nvSpPr>
        <p:spPr bwMode="auto">
          <a:xfrm>
            <a:off x="993775" y="3305175"/>
            <a:ext cx="6705600" cy="1508125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 type="none" w="sm" len="sm"/>
            <a:tailEnd type="none" w="sm" len="sm"/>
          </a:ln>
        </p:spPr>
        <p:txBody>
          <a:bodyPr bIns="0">
            <a:spAutoFit/>
          </a:bodyPr>
          <a:lstStyle/>
          <a:p>
            <a:endParaRPr lang="en-US" sz="2000" b="0">
              <a:latin typeface="Arial Black" pitchFamily="34" charset="0"/>
            </a:endParaRPr>
          </a:p>
          <a:p>
            <a:pPr algn="ctr"/>
            <a:r>
              <a:rPr lang="en-US" sz="2800" b="0">
                <a:latin typeface="Arial Black" pitchFamily="34" charset="0"/>
              </a:rPr>
              <a:t>ALL SKY SEARCH</a:t>
            </a:r>
            <a:r>
              <a:rPr lang="en-US" b="0">
                <a:latin typeface="Arial Black" pitchFamily="34" charset="0"/>
              </a:rPr>
              <a:t> </a:t>
            </a:r>
          </a:p>
          <a:p>
            <a:pPr algn="ctr"/>
            <a:r>
              <a:rPr lang="en-US" b="0">
                <a:latin typeface="Arial Black" pitchFamily="34" charset="0"/>
              </a:rPr>
              <a:t>enormous computing challenge</a:t>
            </a:r>
          </a:p>
          <a:p>
            <a:pPr algn="ctr"/>
            <a:r>
              <a:rPr lang="en-US" sz="1200" b="0"/>
              <a:t>(Sipho van der Putten, Henk Jan Bulten, Sander Klous)</a:t>
            </a:r>
          </a:p>
          <a:p>
            <a:endParaRPr lang="en-US" sz="1200" b="0">
              <a:latin typeface="Arial Black" pitchFamily="34" charset="0"/>
            </a:endParaRPr>
          </a:p>
        </p:txBody>
      </p:sp>
      <p:pic>
        <p:nvPicPr>
          <p:cNvPr id="55307" name="Picture 11" descr="templa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4025" y="1779588"/>
            <a:ext cx="5792788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58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5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5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58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8823" grpId="0" autoUpdateAnimBg="0"/>
      <p:bldP spid="1058824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Binary pulsars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1525588" y="1103313"/>
          <a:ext cx="6237287" cy="1009650"/>
        </p:xfrm>
        <a:graphic>
          <a:graphicData uri="http://schemas.openxmlformats.org/presentationml/2006/ole">
            <p:oleObj spid="_x0000_s6146" name="Équation" r:id="rId4" imgW="3136680" imgH="507960" progId="Equation.3">
              <p:embed/>
            </p:oleObj>
          </a:graphicData>
        </a:graphic>
      </p:graphicFrame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1003300" y="5727700"/>
            <a:ext cx="3827463" cy="336550"/>
          </a:xfrm>
          <a:prstGeom prst="rect">
            <a:avLst/>
          </a:prstGeom>
          <a:solidFill>
            <a:srgbClr val="FFFF99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0">
                <a:solidFill>
                  <a:srgbClr val="6C18B0"/>
                </a:solidFill>
              </a:rPr>
              <a:t>Include binary system in analysis</a:t>
            </a:r>
            <a:endParaRPr lang="nl-NL" sz="1600" b="0">
              <a:solidFill>
                <a:srgbClr val="6C18B0"/>
              </a:solidFill>
            </a:endParaRPr>
          </a:p>
        </p:txBody>
      </p:sp>
      <p:pic>
        <p:nvPicPr>
          <p:cNvPr id="6149" name="Picture 3" descr="C:\Users\jo\Pictures\bh_accre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7913" y="2262188"/>
            <a:ext cx="3175000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0" descr="dn13566-1_58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0900" y="2970213"/>
            <a:ext cx="4281488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01725" y="1482725"/>
            <a:ext cx="7772400" cy="1143000"/>
          </a:xfrm>
        </p:spPr>
        <p:txBody>
          <a:bodyPr/>
          <a:lstStyle/>
          <a:p>
            <a:r>
              <a:rPr lang="en-US" sz="3200" smtClean="0"/>
              <a:t>The future?</a:t>
            </a:r>
            <a:endParaRPr lang="fr-FR" sz="3200" smtClean="0"/>
          </a:p>
        </p:txBody>
      </p:sp>
      <p:sp>
        <p:nvSpPr>
          <p:cNvPr id="906246" name="Text Box 6"/>
          <p:cNvSpPr txBox="1">
            <a:spLocks noChangeArrowheads="1"/>
          </p:cNvSpPr>
          <p:nvPr/>
        </p:nvSpPr>
        <p:spPr bwMode="auto">
          <a:xfrm>
            <a:off x="1316038" y="3089275"/>
            <a:ext cx="6575425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solidFill>
                  <a:srgbClr val="0A50A1"/>
                </a:solidFill>
              </a:rPr>
              <a:t>Supernovae – with present detector only sensitive to Milky Way</a:t>
            </a:r>
            <a:endParaRPr lang="nl-NL" b="0">
              <a:solidFill>
                <a:srgbClr val="0A50A1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312863" y="4032250"/>
            <a:ext cx="7250112" cy="2390775"/>
            <a:chOff x="827" y="2540"/>
            <a:chExt cx="4567" cy="1506"/>
          </a:xfrm>
        </p:grpSpPr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8" y="2867"/>
              <a:ext cx="3486" cy="1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5062" name="Text Box 7"/>
            <p:cNvSpPr txBox="1">
              <a:spLocks noChangeArrowheads="1"/>
            </p:cNvSpPr>
            <p:nvPr/>
          </p:nvSpPr>
          <p:spPr bwMode="auto">
            <a:xfrm>
              <a:off x="827" y="2540"/>
              <a:ext cx="4142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0">
                  <a:solidFill>
                    <a:srgbClr val="0A50A1"/>
                  </a:solidFill>
                </a:rPr>
                <a:t>Coalescent binaries – with present detector </a:t>
              </a:r>
              <a:endParaRPr lang="nl-NL" b="0">
                <a:solidFill>
                  <a:srgbClr val="0A50A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06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6246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LIGO and VIRGO: scientific evolution</a:t>
            </a:r>
            <a:endParaRPr lang="nl-NL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1012825"/>
            <a:ext cx="3440113" cy="5086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At present hundreds of galaxies in range for 1.4 M</a:t>
            </a:r>
            <a:r>
              <a:rPr lang="en-US" baseline="-25000" smtClean="0"/>
              <a:t>o</a:t>
            </a:r>
            <a:r>
              <a:rPr lang="en-US" smtClean="0"/>
              <a:t> NS-NS binaries</a:t>
            </a:r>
          </a:p>
          <a:p>
            <a:pPr>
              <a:lnSpc>
                <a:spcPct val="90000"/>
              </a:lnSpc>
            </a:pPr>
            <a:r>
              <a:rPr lang="en-US" smtClean="0"/>
              <a:t>Enhanced program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In 2009 about 10 times more galaxies in range</a:t>
            </a:r>
          </a:p>
          <a:p>
            <a:pPr>
              <a:lnSpc>
                <a:spcPct val="90000"/>
              </a:lnSpc>
            </a:pPr>
            <a:r>
              <a:rPr lang="en-US" smtClean="0"/>
              <a:t>Advanced detectors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About 1000 times more galaxies in range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In 2014 expect 1 signal per day or week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Start of gravitational astrophysics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Numerical relativity will provide templates for interpreting signals</a:t>
            </a:r>
            <a:endParaRPr lang="nl-NL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092325"/>
            <a:ext cx="5057775" cy="4765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jo\Desktop\kees\ET-fp7-ro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270750" y="1517650"/>
            <a:ext cx="1873250" cy="2087563"/>
            <a:chOff x="4059" y="618"/>
            <a:chExt cx="1180" cy="1315"/>
          </a:xfrm>
        </p:grpSpPr>
        <p:pic>
          <p:nvPicPr>
            <p:cNvPr id="47112" name="Picture 22" descr="E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59" y="618"/>
              <a:ext cx="1165" cy="1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3" name="Rectangle 23"/>
            <p:cNvSpPr>
              <a:spLocks noChangeArrowheads="1"/>
            </p:cNvSpPr>
            <p:nvPr/>
          </p:nvSpPr>
          <p:spPr bwMode="auto">
            <a:xfrm>
              <a:off x="4059" y="618"/>
              <a:ext cx="1180" cy="1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953125" y="1484313"/>
            <a:ext cx="3190875" cy="2132012"/>
            <a:chOff x="1824" y="2880"/>
            <a:chExt cx="2010" cy="1343"/>
          </a:xfrm>
        </p:grpSpPr>
        <p:pic>
          <p:nvPicPr>
            <p:cNvPr id="47110" name="Picture 24" descr="C:\Documents and Settings\Jo\Desktop\creation%20of%20adam,%20detail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24" y="2880"/>
              <a:ext cx="2010" cy="1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1" name="Text Box 25"/>
            <p:cNvSpPr txBox="1">
              <a:spLocks noChangeArrowheads="1"/>
            </p:cNvSpPr>
            <p:nvPr/>
          </p:nvSpPr>
          <p:spPr bwMode="auto">
            <a:xfrm>
              <a:off x="1862" y="3991"/>
              <a:ext cx="174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>
                  <a:solidFill>
                    <a:srgbClr val="993366"/>
                  </a:solidFill>
                </a:rPr>
                <a:t>Creation of Adam - Michelangelo</a:t>
              </a:r>
              <a:endParaRPr lang="nl-NL" sz="1400" i="1">
                <a:solidFill>
                  <a:srgbClr val="993366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070100" y="4235450"/>
            <a:ext cx="6089650" cy="2166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1800" dirty="0">
                <a:solidFill>
                  <a:srgbClr val="FFFF00"/>
                </a:solidFill>
              </a:rPr>
              <a:t>Design Study Proposal approved by EU within FP7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it-IT" sz="1800" dirty="0">
                <a:solidFill>
                  <a:srgbClr val="FFFF00"/>
                </a:solidFill>
              </a:rPr>
              <a:t>Large part of the European GW community involved   </a:t>
            </a:r>
            <a:r>
              <a:rPr lang="it-IT" sz="1400" dirty="0">
                <a:solidFill>
                  <a:srgbClr val="FFFF00"/>
                </a:solidFill>
              </a:rPr>
              <a:t>EGO, INFN, MPI, CNRS, NIKHEF, Univ. Birmingham, Cardiff, Glasgow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it-IT" sz="1800" dirty="0">
              <a:solidFill>
                <a:srgbClr val="FFFF00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it-IT" sz="1800" dirty="0">
                <a:solidFill>
                  <a:srgbClr val="FFFF00"/>
                </a:solidFill>
              </a:rPr>
              <a:t>Recommended in Aspera / Appec roadmap</a:t>
            </a:r>
          </a:p>
          <a:p>
            <a:pPr>
              <a:defRPr/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8650"/>
            <a:ext cx="4398963" cy="3317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13" y="239713"/>
            <a:ext cx="6716712" cy="522287"/>
          </a:xfrm>
        </p:spPr>
        <p:txBody>
          <a:bodyPr/>
          <a:lstStyle/>
          <a:p>
            <a:r>
              <a:rPr lang="it-IT" sz="2800" smtClean="0">
                <a:solidFill>
                  <a:srgbClr val="00397E"/>
                </a:solidFill>
              </a:rPr>
              <a:t>Experience: underground interferometers</a:t>
            </a:r>
            <a:endParaRPr lang="en-US" sz="2800" smtClean="0">
              <a:solidFill>
                <a:srgbClr val="00397E"/>
              </a:solidFill>
            </a:endParaRP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2175"/>
            <a:ext cx="7924800" cy="5105400"/>
          </a:xfrm>
        </p:spPr>
        <p:txBody>
          <a:bodyPr/>
          <a:lstStyle/>
          <a:p>
            <a:r>
              <a:rPr lang="it-IT" smtClean="0"/>
              <a:t>LISM: 20 m Fabry-Perot  interferometer, R&amp;D for LCGT, moved from Mitaka (ground based) to Kamioka (underground)</a:t>
            </a:r>
          </a:p>
          <a:p>
            <a:pPr>
              <a:lnSpc>
                <a:spcPct val="190000"/>
              </a:lnSpc>
            </a:pPr>
            <a:r>
              <a:rPr lang="it-IT" smtClean="0"/>
              <a:t>Seismic noise much lower:</a:t>
            </a:r>
          </a:p>
          <a:p>
            <a:pPr>
              <a:lnSpc>
                <a:spcPct val="190000"/>
              </a:lnSpc>
            </a:pPr>
            <a:r>
              <a:rPr lang="it-IT" smtClean="0"/>
              <a:t>Operation becomes easier</a:t>
            </a:r>
          </a:p>
          <a:p>
            <a:pPr lvl="1"/>
            <a:endParaRPr lang="it-IT" smtClean="0"/>
          </a:p>
          <a:p>
            <a:endParaRPr lang="en-US" smtClean="0"/>
          </a:p>
        </p:txBody>
      </p:sp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189288"/>
            <a:ext cx="4648200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4322763" y="1763713"/>
            <a:ext cx="2209800" cy="6969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1" hangingPunct="1">
              <a:spcBef>
                <a:spcPct val="20000"/>
              </a:spcBef>
              <a:buClr>
                <a:srgbClr val="0033CC"/>
              </a:buClr>
            </a:pPr>
            <a:r>
              <a:rPr lang="it-IT" sz="1800" b="0">
                <a:solidFill>
                  <a:schemeClr val="tx1"/>
                </a:solidFill>
                <a:latin typeface="Microsoft Sans Serif" pitchFamily="34" charset="0"/>
              </a:rPr>
              <a:t>10</a:t>
            </a:r>
            <a:r>
              <a:rPr lang="it-IT" sz="1800" baseline="30000">
                <a:solidFill>
                  <a:schemeClr val="tx1"/>
                </a:solidFill>
                <a:latin typeface="Microsoft Sans Serif" pitchFamily="34" charset="0"/>
              </a:rPr>
              <a:t>2</a:t>
            </a:r>
            <a:r>
              <a:rPr lang="it-IT" sz="1800" b="0">
                <a:solidFill>
                  <a:schemeClr val="tx1"/>
                </a:solidFill>
                <a:latin typeface="Microsoft Sans Serif" pitchFamily="34" charset="0"/>
              </a:rPr>
              <a:t> overall gain</a:t>
            </a:r>
          </a:p>
          <a:p>
            <a:pPr lvl="1" eaLnBrk="1" hangingPunct="1">
              <a:spcBef>
                <a:spcPct val="20000"/>
              </a:spcBef>
              <a:buClr>
                <a:srgbClr val="0033CC"/>
              </a:buClr>
            </a:pPr>
            <a:r>
              <a:rPr lang="it-IT" sz="1800" b="0">
                <a:solidFill>
                  <a:schemeClr val="tx1"/>
                </a:solidFill>
                <a:latin typeface="Microsoft Sans Serif" pitchFamily="34" charset="0"/>
              </a:rPr>
              <a:t>10</a:t>
            </a:r>
            <a:r>
              <a:rPr lang="it-IT" sz="1800" baseline="30000">
                <a:solidFill>
                  <a:schemeClr val="tx1"/>
                </a:solidFill>
                <a:latin typeface="Microsoft Sans Serif" pitchFamily="34" charset="0"/>
              </a:rPr>
              <a:t>3</a:t>
            </a:r>
            <a:r>
              <a:rPr lang="it-IT" sz="1800" b="0" baseline="30000">
                <a:solidFill>
                  <a:schemeClr val="tx1"/>
                </a:solidFill>
                <a:latin typeface="Microsoft Sans Serif" pitchFamily="34" charset="0"/>
              </a:rPr>
              <a:t> </a:t>
            </a:r>
            <a:r>
              <a:rPr lang="it-IT" sz="1800" b="0">
                <a:solidFill>
                  <a:schemeClr val="tx1"/>
                </a:solidFill>
                <a:latin typeface="Microsoft Sans Serif" pitchFamily="34" charset="0"/>
              </a:rPr>
              <a:t>at 4 Hz</a:t>
            </a:r>
            <a:endParaRPr lang="en-US" sz="1800" b="0">
              <a:solidFill>
                <a:schemeClr val="tx1"/>
              </a:solidFill>
              <a:latin typeface="Microsoft Sans Serif" pitchFamily="34" charset="0"/>
            </a:endParaRPr>
          </a:p>
        </p:txBody>
      </p:sp>
      <p:sp>
        <p:nvSpPr>
          <p:cNvPr id="48135" name="AutoShape 6"/>
          <p:cNvSpPr>
            <a:spLocks noChangeArrowheads="1"/>
          </p:cNvSpPr>
          <p:nvPr/>
        </p:nvSpPr>
        <p:spPr bwMode="auto">
          <a:xfrm>
            <a:off x="6324600" y="4495800"/>
            <a:ext cx="152400" cy="533400"/>
          </a:xfrm>
          <a:prstGeom prst="downArrow">
            <a:avLst>
              <a:gd name="adj1" fmla="val 50000"/>
              <a:gd name="adj2" fmla="val 8750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AutoShape 7"/>
          <p:cNvSpPr>
            <a:spLocks noChangeArrowheads="1"/>
          </p:cNvSpPr>
          <p:nvPr/>
        </p:nvSpPr>
        <p:spPr bwMode="auto">
          <a:xfrm>
            <a:off x="7162800" y="4343400"/>
            <a:ext cx="152400" cy="1066800"/>
          </a:xfrm>
          <a:prstGeom prst="downArrow">
            <a:avLst>
              <a:gd name="adj1" fmla="val 50000"/>
              <a:gd name="adj2" fmla="val 17500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473" name="Picture 8" descr="20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00400"/>
            <a:ext cx="4419600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9" descr="kawamur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3213" y="2070100"/>
            <a:ext cx="23844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0" y="188913"/>
            <a:ext cx="7772400" cy="457200"/>
          </a:xfrm>
        </p:spPr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Gravity gradient noise </a:t>
            </a:r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2313" y="887413"/>
            <a:ext cx="5459412" cy="5970587"/>
          </a:xfrm>
        </p:spPr>
        <p:txBody>
          <a:bodyPr/>
          <a:lstStyle/>
          <a:p>
            <a:pPr marL="342900" indent="-342900"/>
            <a:r>
              <a:rPr lang="it-IT" sz="1800" smtClean="0"/>
              <a:t>Gravity gradient noise</a:t>
            </a:r>
            <a:endParaRPr lang="en-US" sz="1800" smtClean="0"/>
          </a:p>
          <a:p>
            <a:pPr marL="742950" lvl="1" indent="-285750"/>
            <a:r>
              <a:rPr lang="en-US" sz="1600" smtClean="0"/>
              <a:t>Time varying contributions to Newtonian background driven by seismic compression waves, ground-water variations, slow-gravity drifts, weather, cultural noise</a:t>
            </a:r>
          </a:p>
          <a:p>
            <a:pPr marL="742950" lvl="1" indent="-285750"/>
            <a:r>
              <a:rPr lang="en-US" sz="1600" smtClean="0"/>
              <a:t>Determines low-frequency cut-off</a:t>
            </a:r>
          </a:p>
          <a:p>
            <a:pPr marL="742950" lvl="1" indent="-285750"/>
            <a:r>
              <a:rPr lang="en-US" sz="1600" smtClean="0"/>
              <a:t>Cannot be shielded against</a:t>
            </a:r>
          </a:p>
          <a:p>
            <a:pPr marL="342900" indent="-342900"/>
            <a:r>
              <a:rPr lang="en-US" sz="1800" smtClean="0"/>
              <a:t>Counter measures</a:t>
            </a:r>
          </a:p>
          <a:p>
            <a:pPr marL="742950" lvl="1" indent="-285750"/>
            <a:r>
              <a:rPr lang="en-US" sz="1600" smtClean="0"/>
              <a:t>Network of seismometers and development of data correction algorithms</a:t>
            </a:r>
          </a:p>
          <a:p>
            <a:pPr marL="1143000" lvl="2" indent="-228600"/>
            <a:r>
              <a:rPr lang="en-GB" sz="1400" smtClean="0"/>
              <a:t>Analytical studies: G. Cella</a:t>
            </a:r>
          </a:p>
          <a:p>
            <a:pPr marL="1143000" lvl="2" indent="-228600"/>
            <a:r>
              <a:rPr lang="en-GB" sz="1400" smtClean="0"/>
              <a:t>Numerical studies: E. Hennes</a:t>
            </a:r>
          </a:p>
        </p:txBody>
      </p:sp>
      <p:pic>
        <p:nvPicPr>
          <p:cNvPr id="49156" name="Picture 4" descr="Senza titolo-1 cop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1175" y="4486275"/>
            <a:ext cx="6092825" cy="222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9157" name="Picture 5" descr="g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075" y="1728788"/>
            <a:ext cx="8223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7031038" y="3430588"/>
            <a:ext cx="17129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1400" b="0">
                <a:solidFill>
                  <a:schemeClr val="tx1"/>
                </a:solidFill>
                <a:latin typeface="Microsoft Sans Serif" pitchFamily="34" charset="0"/>
              </a:rPr>
              <a:t>Figure: M.Lorenzini</a:t>
            </a:r>
            <a:endParaRPr lang="en-US" sz="1400" b="0">
              <a:solidFill>
                <a:schemeClr val="tx1"/>
              </a:solidFill>
              <a:latin typeface="Microsoft Sans Serif" pitchFamily="34" charset="0"/>
            </a:endParaRPr>
          </a:p>
        </p:txBody>
      </p:sp>
      <p:sp useBgFill="1">
        <p:nvSpPr>
          <p:cNvPr id="49159" name="Rectangle 7"/>
          <p:cNvSpPr>
            <a:spLocks noChangeArrowheads="1"/>
          </p:cNvSpPr>
          <p:nvPr/>
        </p:nvSpPr>
        <p:spPr bwMode="auto">
          <a:xfrm>
            <a:off x="2962275" y="4678363"/>
            <a:ext cx="6069013" cy="20066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9160" name="Picture 8" descr="defor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5613" y="4624388"/>
            <a:ext cx="615632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49161" name="Rectangle 9"/>
          <p:cNvSpPr>
            <a:spLocks noChangeArrowheads="1"/>
          </p:cNvSpPr>
          <p:nvPr/>
        </p:nvSpPr>
        <p:spPr bwMode="auto">
          <a:xfrm>
            <a:off x="3035300" y="4672013"/>
            <a:ext cx="6069013" cy="20066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9162" name="Picture 10" descr="pendolo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2275" y="4625975"/>
            <a:ext cx="6192838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9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91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9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91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9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91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91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91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1587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20638"/>
            <a:ext cx="8183562" cy="955675"/>
          </a:xfrm>
        </p:spPr>
        <p:txBody>
          <a:bodyPr/>
          <a:lstStyle/>
          <a:p>
            <a:r>
              <a:rPr lang="en-US" smtClean="0">
                <a:solidFill>
                  <a:srgbClr val="00397E"/>
                </a:solidFill>
              </a:rPr>
              <a:t>Site selection: Einstein Telescope and the Netherlands</a:t>
            </a:r>
            <a:endParaRPr lang="nl-NL" smtClean="0">
              <a:solidFill>
                <a:srgbClr val="00397E"/>
              </a:solidFill>
            </a:endParaRPr>
          </a:p>
        </p:txBody>
      </p:sp>
      <p:sp useBgFill="1">
        <p:nvSpPr>
          <p:cNvPr id="50179" name="Rectangle 6"/>
          <p:cNvSpPr>
            <a:spLocks noChangeArrowheads="1"/>
          </p:cNvSpPr>
          <p:nvPr/>
        </p:nvSpPr>
        <p:spPr bwMode="auto">
          <a:xfrm>
            <a:off x="773113" y="857250"/>
            <a:ext cx="425450" cy="1928813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50180" name="Rectangle 7"/>
          <p:cNvSpPr>
            <a:spLocks noChangeArrowheads="1"/>
          </p:cNvSpPr>
          <p:nvPr/>
        </p:nvSpPr>
        <p:spPr bwMode="auto">
          <a:xfrm>
            <a:off x="4629150" y="1800225"/>
            <a:ext cx="347663" cy="1347788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55875"/>
            <a:ext cx="9144000" cy="4302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3716338" y="6205538"/>
            <a:ext cx="2397125" cy="339725"/>
          </a:xfrm>
          <a:prstGeom prst="rect">
            <a:avLst/>
          </a:prstGeom>
          <a:solidFill>
            <a:srgbClr val="FFFF99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Coal mines in Limburg</a:t>
            </a:r>
            <a:endParaRPr lang="nl-NL" sz="1600"/>
          </a:p>
        </p:txBody>
      </p:sp>
      <p:sp>
        <p:nvSpPr>
          <p:cNvPr id="50183" name="Rectangle 3"/>
          <p:cNvSpPr txBox="1">
            <a:spLocks noChangeArrowheads="1"/>
          </p:cNvSpPr>
          <p:nvPr/>
        </p:nvSpPr>
        <p:spPr bwMode="auto">
          <a:xfrm>
            <a:off x="690563" y="1044575"/>
            <a:ext cx="545941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800" b="0">
                <a:solidFill>
                  <a:srgbClr val="6C18B0"/>
                </a:solidFill>
              </a:rPr>
              <a:t>Discussion with Earth scientists</a:t>
            </a:r>
          </a:p>
          <a:p>
            <a:pPr marL="742950" lvl="1" indent="-285750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/>
              <a:t>VU, Delft, TNO</a:t>
            </a:r>
          </a:p>
          <a:p>
            <a:pPr marL="742950" lvl="1" indent="-285750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/>
              <a:t>KNMI: microseismic activity</a:t>
            </a:r>
          </a:p>
        </p:txBody>
      </p:sp>
      <p:pic>
        <p:nvPicPr>
          <p:cNvPr id="501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0588" y="955675"/>
            <a:ext cx="2754312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E856441-CE8D-44CE-9627-5B0059AC417C}" type="slidenum">
              <a:rPr lang="en-US"/>
              <a:pPr/>
              <a:t>48</a:t>
            </a:fld>
            <a:endParaRPr lang="en-US"/>
          </a:p>
        </p:txBody>
      </p:sp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0" y="0"/>
            <a:ext cx="91789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250825" y="1257300"/>
            <a:ext cx="8432800" cy="50292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05" name="Group 4"/>
          <p:cNvGrpSpPr>
            <a:grpSpLocks/>
          </p:cNvGrpSpPr>
          <p:nvPr/>
        </p:nvGrpSpPr>
        <p:grpSpPr bwMode="auto">
          <a:xfrm>
            <a:off x="263525" y="1257300"/>
            <a:ext cx="8434388" cy="5033963"/>
            <a:chOff x="280" y="792"/>
            <a:chExt cx="5313" cy="3171"/>
          </a:xfrm>
        </p:grpSpPr>
        <p:pic>
          <p:nvPicPr>
            <p:cNvPr id="51218" name="Picture 5" descr="2dFsurve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0" y="792"/>
              <a:ext cx="5313" cy="3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9" name="Oval 6"/>
            <p:cNvSpPr>
              <a:spLocks noChangeArrowheads="1"/>
            </p:cNvSpPr>
            <p:nvPr/>
          </p:nvSpPr>
          <p:spPr bwMode="auto">
            <a:xfrm>
              <a:off x="5088" y="1192"/>
              <a:ext cx="56" cy="5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0" name="Text Box 7"/>
            <p:cNvSpPr txBox="1">
              <a:spLocks noChangeArrowheads="1"/>
            </p:cNvSpPr>
            <p:nvPr/>
          </p:nvSpPr>
          <p:spPr bwMode="auto">
            <a:xfrm>
              <a:off x="4294" y="1244"/>
              <a:ext cx="945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000099"/>
                  </a:solidFill>
                  <a:latin typeface="Verdana" pitchFamily="34" charset="0"/>
                </a:rPr>
                <a:t>GRB050509B</a:t>
              </a:r>
              <a:endParaRPr lang="en-US" sz="1400">
                <a:solidFill>
                  <a:srgbClr val="000099"/>
                </a:solidFill>
                <a:latin typeface="Verdana" pitchFamily="34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3025" y="-674688"/>
            <a:ext cx="8820150" cy="8928101"/>
            <a:chOff x="204" y="-425"/>
            <a:chExt cx="5556" cy="5624"/>
          </a:xfrm>
        </p:grpSpPr>
        <p:sp>
          <p:nvSpPr>
            <p:cNvPr id="51216" name="Oval 9"/>
            <p:cNvSpPr>
              <a:spLocks noChangeAspect="1" noChangeArrowheads="1"/>
            </p:cNvSpPr>
            <p:nvPr/>
          </p:nvSpPr>
          <p:spPr bwMode="gray">
            <a:xfrm>
              <a:off x="204" y="-425"/>
              <a:ext cx="5556" cy="5624"/>
            </a:xfrm>
            <a:prstGeom prst="ellipse">
              <a:avLst/>
            </a:prstGeom>
            <a:solidFill>
              <a:schemeClr val="accent1">
                <a:alpha val="30196"/>
              </a:schemeClr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7" name="Text Box 10"/>
            <p:cNvSpPr txBox="1">
              <a:spLocks noChangeArrowheads="1"/>
            </p:cNvSpPr>
            <p:nvPr/>
          </p:nvSpPr>
          <p:spPr bwMode="auto">
            <a:xfrm>
              <a:off x="2322" y="3414"/>
              <a:ext cx="1102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rgbClr val="CC6600"/>
                  </a:solidFill>
                  <a:latin typeface="Verdana" pitchFamily="34" charset="0"/>
                </a:rPr>
                <a:t>3</a:t>
              </a:r>
              <a:r>
                <a:rPr lang="en-GB" sz="1200" baseline="30000">
                  <a:solidFill>
                    <a:srgbClr val="CC6600"/>
                  </a:solidFill>
                  <a:latin typeface="Verdana" pitchFamily="34" charset="0"/>
                </a:rPr>
                <a:t>RD</a:t>
              </a:r>
              <a:r>
                <a:rPr lang="en-GB" sz="1200">
                  <a:solidFill>
                    <a:srgbClr val="CC6600"/>
                  </a:solidFill>
                  <a:latin typeface="Verdana" pitchFamily="34" charset="0"/>
                </a:rPr>
                <a:t> GENERATION</a:t>
              </a:r>
            </a:p>
            <a:p>
              <a:pPr algn="ctr"/>
              <a:r>
                <a:rPr lang="en-GB" sz="1200">
                  <a:solidFill>
                    <a:srgbClr val="CC6600"/>
                  </a:solidFill>
                  <a:latin typeface="Verdana" pitchFamily="34" charset="0"/>
                </a:rPr>
                <a:t>INTERFEROMETER</a:t>
              </a:r>
              <a:endParaRPr lang="en-US" sz="1200">
                <a:solidFill>
                  <a:srgbClr val="CC6600"/>
                </a:solidFill>
                <a:latin typeface="Verdana" pitchFamily="34" charset="0"/>
              </a:endParaRP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492500" y="2824163"/>
            <a:ext cx="1905000" cy="2405062"/>
            <a:chOff x="2200" y="1779"/>
            <a:chExt cx="1200" cy="1515"/>
          </a:xfrm>
        </p:grpSpPr>
        <p:sp>
          <p:nvSpPr>
            <p:cNvPr id="51214" name="Oval 12"/>
            <p:cNvSpPr>
              <a:spLocks noChangeAspect="1" noChangeArrowheads="1"/>
            </p:cNvSpPr>
            <p:nvPr/>
          </p:nvSpPr>
          <p:spPr bwMode="gray">
            <a:xfrm>
              <a:off x="2200" y="1779"/>
              <a:ext cx="1200" cy="1200"/>
            </a:xfrm>
            <a:prstGeom prst="ellipse">
              <a:avLst/>
            </a:prstGeom>
            <a:solidFill>
              <a:srgbClr val="CCFFCC">
                <a:alpha val="49019"/>
              </a:srgbClr>
            </a:solidFill>
            <a:ln w="25400">
              <a:solidFill>
                <a:srgbClr val="99CC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5" name="Text Box 13"/>
            <p:cNvSpPr txBox="1">
              <a:spLocks noChangeAspect="1" noChangeArrowheads="1"/>
            </p:cNvSpPr>
            <p:nvPr/>
          </p:nvSpPr>
          <p:spPr bwMode="auto">
            <a:xfrm>
              <a:off x="2381" y="3006"/>
              <a:ext cx="838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rgbClr val="008000"/>
                  </a:solidFill>
                  <a:latin typeface="Verdana" pitchFamily="34" charset="0"/>
                </a:rPr>
                <a:t>2</a:t>
              </a:r>
              <a:r>
                <a:rPr lang="en-GB" sz="1200" baseline="30000">
                  <a:solidFill>
                    <a:srgbClr val="008000"/>
                  </a:solidFill>
                  <a:latin typeface="Verdana" pitchFamily="34" charset="0"/>
                </a:rPr>
                <a:t>ND</a:t>
              </a:r>
              <a:endParaRPr lang="en-GB" sz="1200">
                <a:solidFill>
                  <a:srgbClr val="008000"/>
                </a:solidFill>
                <a:latin typeface="Verdana" pitchFamily="34" charset="0"/>
              </a:endParaRPr>
            </a:p>
            <a:p>
              <a:pPr algn="ctr"/>
              <a:r>
                <a:rPr lang="en-GB" sz="1200">
                  <a:solidFill>
                    <a:srgbClr val="008000"/>
                  </a:solidFill>
                  <a:latin typeface="Verdana" pitchFamily="34" charset="0"/>
                </a:rPr>
                <a:t>GENERATION</a:t>
              </a:r>
              <a:endParaRPr lang="en-US" sz="1200">
                <a:solidFill>
                  <a:srgbClr val="008000"/>
                </a:solidFill>
                <a:latin typeface="Verdana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751263" y="2635250"/>
            <a:ext cx="1630362" cy="1219200"/>
            <a:chOff x="2477" y="1660"/>
            <a:chExt cx="1027" cy="768"/>
          </a:xfrm>
        </p:grpSpPr>
        <p:sp>
          <p:nvSpPr>
            <p:cNvPr id="51211" name="Oval 15"/>
            <p:cNvSpPr>
              <a:spLocks noChangeAspect="1" noChangeArrowheads="1"/>
            </p:cNvSpPr>
            <p:nvPr/>
          </p:nvSpPr>
          <p:spPr bwMode="gray">
            <a:xfrm>
              <a:off x="2889" y="2353"/>
              <a:ext cx="75" cy="75"/>
            </a:xfrm>
            <a:prstGeom prst="ellipse">
              <a:avLst/>
            </a:prstGeom>
            <a:solidFill>
              <a:srgbClr val="00FFFF">
                <a:alpha val="49019"/>
              </a:srgbClr>
            </a:solidFill>
            <a:ln w="254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2" name="Text Box 16"/>
            <p:cNvSpPr txBox="1">
              <a:spLocks noChangeAspect="1" noChangeArrowheads="1"/>
            </p:cNvSpPr>
            <p:nvPr/>
          </p:nvSpPr>
          <p:spPr bwMode="auto">
            <a:xfrm>
              <a:off x="2477" y="1660"/>
              <a:ext cx="1027" cy="17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99"/>
                  </a:solidFill>
                  <a:latin typeface="Verdana" pitchFamily="34" charset="0"/>
                </a:rPr>
                <a:t>1</a:t>
              </a:r>
              <a:r>
                <a:rPr lang="en-GB" sz="1200" baseline="30000">
                  <a:solidFill>
                    <a:srgbClr val="000099"/>
                  </a:solidFill>
                  <a:latin typeface="Verdana" pitchFamily="34" charset="0"/>
                </a:rPr>
                <a:t>ST</a:t>
              </a:r>
              <a:r>
                <a:rPr lang="en-GB" sz="1200">
                  <a:solidFill>
                    <a:srgbClr val="000099"/>
                  </a:solidFill>
                  <a:latin typeface="Verdana" pitchFamily="34" charset="0"/>
                </a:rPr>
                <a:t> GENERATION</a:t>
              </a:r>
              <a:endParaRPr lang="en-US" sz="1200">
                <a:solidFill>
                  <a:srgbClr val="000099"/>
                </a:solidFill>
                <a:latin typeface="Verdana" pitchFamily="34" charset="0"/>
              </a:endParaRPr>
            </a:p>
          </p:txBody>
        </p:sp>
        <p:sp>
          <p:nvSpPr>
            <p:cNvPr id="51213" name="Line 17"/>
            <p:cNvSpPr>
              <a:spLocks noChangeShapeType="1"/>
            </p:cNvSpPr>
            <p:nvPr/>
          </p:nvSpPr>
          <p:spPr bwMode="auto">
            <a:xfrm>
              <a:off x="2612" y="1807"/>
              <a:ext cx="268" cy="521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09" name="Text Box 18"/>
          <p:cNvSpPr txBox="1">
            <a:spLocks noChangeArrowheads="1"/>
          </p:cNvSpPr>
          <p:nvPr/>
        </p:nvSpPr>
        <p:spPr bwMode="auto">
          <a:xfrm>
            <a:off x="6191250" y="6237288"/>
            <a:ext cx="1127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000">
                <a:latin typeface="Trebuchet MS" pitchFamily="34" charset="0"/>
              </a:rPr>
              <a:t>Credit G.Cagnoli</a:t>
            </a:r>
          </a:p>
        </p:txBody>
      </p:sp>
      <p:sp>
        <p:nvSpPr>
          <p:cNvPr id="51210" name="Rectangle 20"/>
          <p:cNvSpPr>
            <a:spLocks noChangeArrowheads="1"/>
          </p:cNvSpPr>
          <p:nvPr/>
        </p:nvSpPr>
        <p:spPr bwMode="auto">
          <a:xfrm>
            <a:off x="533400" y="76200"/>
            <a:ext cx="82296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4800">
                <a:solidFill>
                  <a:srgbClr val="00397E"/>
                </a:solidFill>
              </a:rPr>
              <a:t>NS - NS INSPIRAL RANGE</a:t>
            </a:r>
            <a:endParaRPr lang="en-US" sz="4800">
              <a:solidFill>
                <a:srgbClr val="00397E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55675" y="0"/>
            <a:ext cx="7072313" cy="955675"/>
          </a:xfrm>
        </p:spPr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Gravitational wave antenna in space - LISA</a:t>
            </a:r>
          </a:p>
        </p:txBody>
      </p:sp>
      <p:pic>
        <p:nvPicPr>
          <p:cNvPr id="52227" name="Picture 3" descr="LISA.waves.JPG                                                 0000027DLISAex                         B253CAA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50" y="863600"/>
            <a:ext cx="3567113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070350" y="752475"/>
            <a:ext cx="5073650" cy="2868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None/>
            </a:pPr>
            <a:endParaRPr lang="en-US" sz="1800" i="1">
              <a:solidFill>
                <a:srgbClr val="666699"/>
              </a:solidFill>
            </a:endParaRPr>
          </a:p>
          <a:p>
            <a:pPr marL="571500" lvl="1" indent="-225425">
              <a:spcAft>
                <a:spcPct val="40000"/>
              </a:spcAft>
              <a:buSzPct val="75000"/>
              <a:buFontTx/>
              <a:buChar char="–"/>
            </a:pPr>
            <a:r>
              <a:rPr lang="en-US" sz="1800" b="0" i="1"/>
              <a:t>3 spacecraft in Earth-trailing solar orbit separated by 5 x10</a:t>
            </a:r>
            <a:r>
              <a:rPr lang="en-US" sz="1800" b="0" i="1" baseline="30000"/>
              <a:t>6</a:t>
            </a:r>
            <a:r>
              <a:rPr lang="en-US" sz="1800" b="0" i="1"/>
              <a:t> km.</a:t>
            </a:r>
          </a:p>
          <a:p>
            <a:pPr marL="571500" lvl="1" indent="-225425">
              <a:spcAft>
                <a:spcPct val="40000"/>
              </a:spcAft>
              <a:buSzPct val="75000"/>
              <a:buFontTx/>
              <a:buChar char="–"/>
            </a:pPr>
            <a:r>
              <a:rPr lang="en-US" sz="1800" b="0" i="1"/>
              <a:t>Measure changes in distance between fiducial masses in each spacecraft</a:t>
            </a:r>
          </a:p>
          <a:p>
            <a:pPr marL="571500" lvl="1" indent="-225425">
              <a:spcAft>
                <a:spcPct val="40000"/>
              </a:spcAft>
              <a:buSzPct val="75000"/>
              <a:buFontTx/>
              <a:buChar char="–"/>
            </a:pPr>
            <a:r>
              <a:rPr lang="en-US" sz="1800" b="0" i="1"/>
              <a:t>Partnership between NASA and ESA</a:t>
            </a:r>
          </a:p>
          <a:p>
            <a:pPr marL="571500" lvl="1" indent="-225425">
              <a:spcAft>
                <a:spcPct val="40000"/>
              </a:spcAft>
              <a:buSzPct val="75000"/>
              <a:buFontTx/>
              <a:buChar char="–"/>
            </a:pPr>
            <a:r>
              <a:rPr lang="en-US" sz="1800" b="0" i="1"/>
              <a:t>Launch date ~2016+</a:t>
            </a:r>
            <a:endParaRPr lang="en-US" sz="1600" b="0" i="1"/>
          </a:p>
        </p:txBody>
      </p:sp>
      <p:pic>
        <p:nvPicPr>
          <p:cNvPr id="1115141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3538" y="3330575"/>
            <a:ext cx="4970462" cy="3527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1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26" descr="pulsar1913+16"/>
          <p:cNvPicPr>
            <a:picLocks noChangeAspect="1" noChangeArrowheads="1"/>
          </p:cNvPicPr>
          <p:nvPr/>
        </p:nvPicPr>
        <p:blipFill>
          <a:blip r:embed="rId3" cstate="print"/>
          <a:srcRect l="12738" t="15161" r="24728" b="33276"/>
          <a:stretch>
            <a:fillRect/>
          </a:stretch>
        </p:blipFill>
        <p:spPr bwMode="auto">
          <a:xfrm>
            <a:off x="5622925" y="866775"/>
            <a:ext cx="339725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Evidence for gravitational waves</a:t>
            </a:r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803275" y="3452813"/>
            <a:ext cx="6743700" cy="3151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mtClean="0"/>
              <a:t>PSR 1913+16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R. Hulse, J. Taylor (1974)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Binary pulsar (</a:t>
            </a:r>
            <a:r>
              <a:rPr lang="en-US" i="1" smtClean="0"/>
              <a:t>T = 7.75 </a:t>
            </a:r>
            <a:r>
              <a:rPr lang="en-US" smtClean="0"/>
              <a:t>hr)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1 pulsar (17 rev/s) → get the orbital parameters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Orbital period decreases</a:t>
            </a:r>
            <a:endParaRPr lang="fr-FR" smtClean="0"/>
          </a:p>
          <a:p>
            <a:pPr lvl="2">
              <a:lnSpc>
                <a:spcPct val="90000"/>
              </a:lnSpc>
            </a:pPr>
            <a:r>
              <a:rPr lang="en-US" smtClean="0"/>
              <a:t>Energy loss due to GW emission (~10</a:t>
            </a:r>
            <a:r>
              <a:rPr lang="en-US" baseline="30000" smtClean="0"/>
              <a:t>25 </a:t>
            </a:r>
            <a:r>
              <a:rPr lang="en-US" smtClean="0"/>
              <a:t>W)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Good agreement with GR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Inspiral lifetime about 300 Myears (3.5 m/yr)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Expected strain, h~10</a:t>
            </a:r>
            <a:r>
              <a:rPr lang="en-US" baseline="30000" smtClean="0"/>
              <a:t>-26</a:t>
            </a:r>
            <a:r>
              <a:rPr lang="en-US" smtClean="0"/>
              <a:t> m</a:t>
            </a:r>
          </a:p>
          <a:p>
            <a:pPr lvl="2">
              <a:lnSpc>
                <a:spcPct val="90000"/>
              </a:lnSpc>
            </a:pPr>
            <a:endParaRPr lang="en-US" smtClean="0"/>
          </a:p>
        </p:txBody>
      </p:sp>
      <p:pic>
        <p:nvPicPr>
          <p:cNvPr id="11269" name="Picture 1029" descr="gra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550" y="896938"/>
            <a:ext cx="4319588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83502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217488" y="285750"/>
            <a:ext cx="7223125" cy="428625"/>
          </a:xfrm>
        </p:spPr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Complementarity of Space- &amp; Ground-Based Detectors</a:t>
            </a:r>
          </a:p>
        </p:txBody>
      </p:sp>
      <p:grpSp>
        <p:nvGrpSpPr>
          <p:cNvPr id="53252" name="Group 4"/>
          <p:cNvGrpSpPr>
            <a:grpSpLocks/>
          </p:cNvGrpSpPr>
          <p:nvPr/>
        </p:nvGrpSpPr>
        <p:grpSpPr bwMode="auto">
          <a:xfrm>
            <a:off x="898525" y="1060450"/>
            <a:ext cx="8281988" cy="5264150"/>
            <a:chOff x="229" y="568"/>
            <a:chExt cx="5384" cy="3408"/>
          </a:xfrm>
        </p:grpSpPr>
        <p:pic>
          <p:nvPicPr>
            <p:cNvPr id="5325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9" y="568"/>
              <a:ext cx="5088" cy="34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3259" name="Rectangle 6"/>
            <p:cNvSpPr>
              <a:spLocks noChangeArrowheads="1"/>
            </p:cNvSpPr>
            <p:nvPr/>
          </p:nvSpPr>
          <p:spPr bwMode="auto">
            <a:xfrm>
              <a:off x="3942" y="2450"/>
              <a:ext cx="610" cy="18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0" name="Line 7"/>
            <p:cNvSpPr>
              <a:spLocks noChangeShapeType="1"/>
            </p:cNvSpPr>
            <p:nvPr/>
          </p:nvSpPr>
          <p:spPr bwMode="auto">
            <a:xfrm flipV="1">
              <a:off x="4337" y="2338"/>
              <a:ext cx="486" cy="2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1" name="Text Box 8"/>
            <p:cNvSpPr txBox="1">
              <a:spLocks noChangeArrowheads="1"/>
            </p:cNvSpPr>
            <p:nvPr/>
          </p:nvSpPr>
          <p:spPr bwMode="auto">
            <a:xfrm>
              <a:off x="4797" y="2191"/>
              <a:ext cx="816" cy="3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tx1"/>
                  </a:solidFill>
                  <a:latin typeface="Verdana" pitchFamily="34" charset="0"/>
                </a:rPr>
                <a:t>Rotating</a:t>
              </a:r>
            </a:p>
            <a:p>
              <a:r>
                <a:rPr lang="en-US" sz="1200" b="0">
                  <a:solidFill>
                    <a:schemeClr val="tx1"/>
                  </a:solidFill>
                  <a:latin typeface="Verdana" pitchFamily="34" charset="0"/>
                </a:rPr>
                <a:t>Neutron Stars</a:t>
              </a:r>
            </a:p>
          </p:txBody>
        </p:sp>
      </p:grpSp>
      <p:sp>
        <p:nvSpPr>
          <p:cNvPr id="53253" name="Text Box 9"/>
          <p:cNvSpPr txBox="1">
            <a:spLocks noChangeArrowheads="1"/>
          </p:cNvSpPr>
          <p:nvPr/>
        </p:nvSpPr>
        <p:spPr bwMode="auto">
          <a:xfrm>
            <a:off x="714375" y="6362700"/>
            <a:ext cx="1841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10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254" name="Text Box 10"/>
          <p:cNvSpPr txBox="1">
            <a:spLocks noChangeArrowheads="1"/>
          </p:cNvSpPr>
          <p:nvPr/>
        </p:nvSpPr>
        <p:spPr bwMode="auto">
          <a:xfrm>
            <a:off x="3203575" y="941388"/>
            <a:ext cx="45561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8000"/>
                </a:solidFill>
                <a:latin typeface="Book Antiqua" pitchFamily="18" charset="0"/>
              </a:rPr>
              <a:t>Difference of 10</a:t>
            </a:r>
            <a:r>
              <a:rPr lang="en-US" sz="2000" b="0" baseline="30000">
                <a:solidFill>
                  <a:srgbClr val="FF8000"/>
                </a:solidFill>
                <a:latin typeface="Book Antiqua" pitchFamily="18" charset="0"/>
              </a:rPr>
              <a:t>4</a:t>
            </a:r>
            <a:r>
              <a:rPr lang="en-US" sz="2000" b="0">
                <a:solidFill>
                  <a:srgbClr val="FF8000"/>
                </a:solidFill>
                <a:latin typeface="Book Antiqua" pitchFamily="18" charset="0"/>
              </a:rPr>
              <a:t> in wavelength:</a:t>
            </a:r>
          </a:p>
          <a:p>
            <a:r>
              <a:rPr lang="en-US" sz="2000" b="0">
                <a:solidFill>
                  <a:srgbClr val="FF8000"/>
                </a:solidFill>
                <a:latin typeface="Book Antiqua" pitchFamily="18" charset="0"/>
              </a:rPr>
              <a:t>Like difference between X-rays and IR!</a:t>
            </a:r>
            <a:endParaRPr lang="en-US" b="0">
              <a:latin typeface="Book Antiqua" pitchFamily="18" charset="0"/>
            </a:endParaRPr>
          </a:p>
        </p:txBody>
      </p:sp>
      <p:sp useBgFill="1">
        <p:nvSpPr>
          <p:cNvPr id="53255" name="Text Box 11"/>
          <p:cNvSpPr txBox="1">
            <a:spLocks noChangeArrowheads="1"/>
          </p:cNvSpPr>
          <p:nvPr/>
        </p:nvSpPr>
        <p:spPr bwMode="auto">
          <a:xfrm>
            <a:off x="5310188" y="4743450"/>
            <a:ext cx="920750" cy="366713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VIRGO</a:t>
            </a:r>
            <a:endParaRPr lang="nl-NL" sz="1800">
              <a:solidFill>
                <a:srgbClr val="0000FF"/>
              </a:solidFill>
            </a:endParaRPr>
          </a:p>
        </p:txBody>
      </p:sp>
      <p:sp useBgFill="1">
        <p:nvSpPr>
          <p:cNvPr id="53256" name="Text Box 12"/>
          <p:cNvSpPr txBox="1">
            <a:spLocks noChangeArrowheads="1"/>
          </p:cNvSpPr>
          <p:nvPr/>
        </p:nvSpPr>
        <p:spPr bwMode="auto">
          <a:xfrm>
            <a:off x="4249738" y="4745038"/>
            <a:ext cx="704850" cy="366712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LISA</a:t>
            </a:r>
            <a:endParaRPr lang="nl-NL" sz="1800">
              <a:solidFill>
                <a:srgbClr val="FF0000"/>
              </a:solidFill>
            </a:endParaRPr>
          </a:p>
        </p:txBody>
      </p:sp>
      <p:sp>
        <p:nvSpPr>
          <p:cNvPr id="1117197" name="Text Box 13"/>
          <p:cNvSpPr txBox="1">
            <a:spLocks noChangeArrowheads="1"/>
          </p:cNvSpPr>
          <p:nvPr/>
        </p:nvSpPr>
        <p:spPr bwMode="auto">
          <a:xfrm>
            <a:off x="0" y="6156325"/>
            <a:ext cx="5508625" cy="701675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>
                <a:solidFill>
                  <a:schemeClr val="tx1"/>
                </a:solidFill>
                <a:latin typeface="Times New Roman" pitchFamily="18" charset="0"/>
              </a:rPr>
              <a:t>LISA will see all the compact white-dwarf and neutron-star binaries in the Galaxy </a:t>
            </a:r>
            <a:r>
              <a:rPr lang="de-DE" sz="2000" b="0">
                <a:solidFill>
                  <a:schemeClr val="tx1"/>
                </a:solidFill>
                <a:latin typeface="Times New Roman" pitchFamily="18" charset="0"/>
              </a:rPr>
              <a:t>(Schutz)</a:t>
            </a:r>
            <a:endParaRPr lang="en-GB" sz="2000" b="0">
              <a:solidFill>
                <a:schemeClr val="tx1"/>
              </a:solidFill>
              <a:latin typeface="Aldus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1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197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LISA interferometry</a:t>
            </a:r>
          </a:p>
        </p:txBody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7563" y="1136650"/>
            <a:ext cx="5991225" cy="5086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900" smtClean="0"/>
              <a:t>“LISA is essentially a Michelson Interferometer in Space”</a:t>
            </a:r>
          </a:p>
          <a:p>
            <a:pPr>
              <a:lnSpc>
                <a:spcPct val="90000"/>
              </a:lnSpc>
            </a:pPr>
            <a:r>
              <a:rPr lang="en-US" sz="2900" smtClean="0"/>
              <a:t>However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No beam splitter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No end mirrors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Arm lengths are not equal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Arm lengths change continuously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Light travel time ~17 seconds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Constellation is rotating and translating in space</a:t>
            </a:r>
            <a:endParaRPr lang="en-US" smtClean="0"/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5983288" y="2252663"/>
            <a:ext cx="2174875" cy="1625600"/>
            <a:chOff x="3653" y="1561"/>
            <a:chExt cx="1370" cy="1024"/>
          </a:xfrm>
        </p:grpSpPr>
        <p:sp>
          <p:nvSpPr>
            <p:cNvPr id="54279" name="Line 5"/>
            <p:cNvSpPr>
              <a:spLocks noChangeShapeType="1"/>
            </p:cNvSpPr>
            <p:nvPr/>
          </p:nvSpPr>
          <p:spPr bwMode="auto">
            <a:xfrm>
              <a:off x="3914" y="2098"/>
              <a:ext cx="51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0" name="Line 6"/>
            <p:cNvSpPr>
              <a:spLocks noChangeShapeType="1"/>
            </p:cNvSpPr>
            <p:nvPr/>
          </p:nvSpPr>
          <p:spPr bwMode="auto">
            <a:xfrm flipH="1">
              <a:off x="4402" y="2010"/>
              <a:ext cx="127" cy="195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1" name="Line 7"/>
            <p:cNvSpPr>
              <a:spLocks noChangeShapeType="1"/>
            </p:cNvSpPr>
            <p:nvPr/>
          </p:nvSpPr>
          <p:spPr bwMode="auto">
            <a:xfrm rot="-5373453">
              <a:off x="4177" y="1832"/>
              <a:ext cx="51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2" name="Line 8"/>
            <p:cNvSpPr>
              <a:spLocks noChangeShapeType="1"/>
            </p:cNvSpPr>
            <p:nvPr/>
          </p:nvSpPr>
          <p:spPr bwMode="auto">
            <a:xfrm>
              <a:off x="4493" y="2098"/>
              <a:ext cx="51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3" name="Line 9"/>
            <p:cNvSpPr>
              <a:spLocks noChangeShapeType="1"/>
            </p:cNvSpPr>
            <p:nvPr/>
          </p:nvSpPr>
          <p:spPr bwMode="auto">
            <a:xfrm>
              <a:off x="4363" y="1561"/>
              <a:ext cx="176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4" name="Line 10"/>
            <p:cNvSpPr>
              <a:spLocks noChangeShapeType="1"/>
            </p:cNvSpPr>
            <p:nvPr/>
          </p:nvSpPr>
          <p:spPr bwMode="auto">
            <a:xfrm rot="-5400000">
              <a:off x="4935" y="2099"/>
              <a:ext cx="176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5" name="Line 11"/>
            <p:cNvSpPr>
              <a:spLocks noChangeShapeType="1"/>
            </p:cNvSpPr>
            <p:nvPr/>
          </p:nvSpPr>
          <p:spPr bwMode="auto">
            <a:xfrm rot="5400000">
              <a:off x="4312" y="2330"/>
              <a:ext cx="26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6" name="AutoShape 12"/>
            <p:cNvSpPr>
              <a:spLocks noChangeArrowheads="1"/>
            </p:cNvSpPr>
            <p:nvPr/>
          </p:nvSpPr>
          <p:spPr bwMode="auto">
            <a:xfrm rot="5400000">
              <a:off x="4404" y="2477"/>
              <a:ext cx="98" cy="117"/>
            </a:xfrm>
            <a:prstGeom prst="flowChartDelay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7" name="Rectangle 13"/>
            <p:cNvSpPr>
              <a:spLocks noChangeArrowheads="1"/>
            </p:cNvSpPr>
            <p:nvPr/>
          </p:nvSpPr>
          <p:spPr bwMode="auto">
            <a:xfrm>
              <a:off x="3653" y="2044"/>
              <a:ext cx="267" cy="98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427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4529138"/>
            <a:ext cx="2747963" cy="2114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19247" name="Picture 15" descr="DSCN02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1688" y="60325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9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9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9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9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9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9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9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9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19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19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9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9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19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19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1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235" grpId="0" build="p" bldLvl="2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entral Imag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23925"/>
            <a:ext cx="6345238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0" y="1765300"/>
            <a:ext cx="9144000" cy="5092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>
              <a:latin typeface="Times New Roman" pitchFamily="18" charset="0"/>
            </a:endParaRPr>
          </a:p>
        </p:txBody>
      </p:sp>
      <p:pic>
        <p:nvPicPr>
          <p:cNvPr id="55300" name="Picture 4" descr="Updated BE_Flowchart6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77165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9" name="Oval 5"/>
          <p:cNvSpPr>
            <a:spLocks noChangeArrowheads="1"/>
          </p:cNvSpPr>
          <p:nvPr/>
        </p:nvSpPr>
        <p:spPr bwMode="auto">
          <a:xfrm>
            <a:off x="2895600" y="1905000"/>
            <a:ext cx="2514600" cy="2209800"/>
          </a:xfrm>
          <a:prstGeom prst="ellips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Text Box 11"/>
          <p:cNvSpPr txBox="1">
            <a:spLocks noChangeArrowheads="1"/>
          </p:cNvSpPr>
          <p:nvPr/>
        </p:nvSpPr>
        <p:spPr bwMode="auto">
          <a:xfrm>
            <a:off x="6553200" y="685800"/>
            <a:ext cx="24257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u="sng">
                <a:solidFill>
                  <a:srgbClr val="993366"/>
                </a:solidFill>
              </a:rPr>
              <a:t>LOI to ESA – LISA analysis</a:t>
            </a:r>
          </a:p>
          <a:p>
            <a:r>
              <a:rPr lang="en-US" sz="1400">
                <a:solidFill>
                  <a:srgbClr val="993366"/>
                </a:solidFill>
              </a:rPr>
              <a:t>Nikhef, VU, RUN and SRON</a:t>
            </a:r>
          </a:p>
          <a:p>
            <a:r>
              <a:rPr lang="en-US" sz="1200" i="1">
                <a:solidFill>
                  <a:srgbClr val="993366"/>
                </a:solidFill>
              </a:rPr>
              <a:t>Netherlands: Bulten/Nelemans</a:t>
            </a:r>
            <a:endParaRPr lang="nl-NL" sz="1200" i="1">
              <a:solidFill>
                <a:srgbClr val="993366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1066800" y="0"/>
            <a:ext cx="8077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marL="234950" indent="-234950"/>
            <a:r>
              <a:rPr lang="en-US" sz="2000">
                <a:solidFill>
                  <a:srgbClr val="000099"/>
                </a:solidFill>
              </a:rPr>
              <a:t>   Beyond Einstein</a:t>
            </a:r>
            <a:r>
              <a:rPr lang="en-US" sz="2000">
                <a:solidFill>
                  <a:schemeClr val="tx2"/>
                </a:solidFill>
              </a:rPr>
              <a:t> is the umbrella program for a series of NASA/ESA missions linked by powerful new technologies and common science goals to answer the questions: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0" y="1211263"/>
            <a:ext cx="9313863" cy="5675312"/>
            <a:chOff x="0" y="763"/>
            <a:chExt cx="5867" cy="3575"/>
          </a:xfrm>
        </p:grpSpPr>
        <p:sp>
          <p:nvSpPr>
            <p:cNvPr id="56324" name="Rectangle 2"/>
            <p:cNvSpPr>
              <a:spLocks noChangeArrowheads="1"/>
            </p:cNvSpPr>
            <p:nvPr/>
          </p:nvSpPr>
          <p:spPr bwMode="auto">
            <a:xfrm>
              <a:off x="0" y="1760"/>
              <a:ext cx="5760" cy="25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325" name="Group 8"/>
            <p:cNvGrpSpPr>
              <a:grpSpLocks/>
            </p:cNvGrpSpPr>
            <p:nvPr/>
          </p:nvGrpSpPr>
          <p:grpSpPr bwMode="auto">
            <a:xfrm>
              <a:off x="1392" y="1056"/>
              <a:ext cx="4475" cy="3282"/>
              <a:chOff x="672" y="756"/>
              <a:chExt cx="4475" cy="3294"/>
            </a:xfrm>
          </p:grpSpPr>
          <p:pic>
            <p:nvPicPr>
              <p:cNvPr id="56329" name="Picture 9" descr="bigbang2n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72" y="756"/>
                <a:ext cx="4368" cy="3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330" name="Rectangle 10"/>
              <p:cNvSpPr>
                <a:spLocks noChangeArrowheads="1"/>
              </p:cNvSpPr>
              <p:nvPr/>
            </p:nvSpPr>
            <p:spPr bwMode="auto">
              <a:xfrm>
                <a:off x="1680" y="804"/>
                <a:ext cx="3312" cy="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>
                    <a:solidFill>
                      <a:schemeClr val="accent1"/>
                    </a:solidFill>
                  </a:rPr>
                  <a:t>Gravitational Waves Can Escape from Earliest Moments of the Big Bang</a:t>
                </a:r>
              </a:p>
            </p:txBody>
          </p:sp>
          <p:sp>
            <p:nvSpPr>
              <p:cNvPr id="56331" name="Rectangle 11"/>
              <p:cNvSpPr>
                <a:spLocks noChangeArrowheads="1"/>
              </p:cNvSpPr>
              <p:nvPr/>
            </p:nvSpPr>
            <p:spPr bwMode="auto">
              <a:xfrm>
                <a:off x="864" y="2148"/>
                <a:ext cx="1056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>
                    <a:solidFill>
                      <a:srgbClr val="FFFF66"/>
                    </a:solidFill>
                  </a:rPr>
                  <a:t>Inflation</a:t>
                </a:r>
              </a:p>
              <a:p>
                <a:r>
                  <a:rPr lang="en-US" sz="1400">
                    <a:solidFill>
                      <a:srgbClr val="FFFF66"/>
                    </a:solidFill>
                  </a:rPr>
                  <a:t>(Big Bang plus </a:t>
                </a:r>
              </a:p>
              <a:p>
                <a:r>
                  <a:rPr lang="en-US" sz="1400">
                    <a:solidFill>
                      <a:srgbClr val="FFFF66"/>
                    </a:solidFill>
                  </a:rPr>
                  <a:t>10</a:t>
                </a:r>
                <a:r>
                  <a:rPr lang="en-US" sz="1400" baseline="30000">
                    <a:solidFill>
                      <a:srgbClr val="FFFF66"/>
                    </a:solidFill>
                  </a:rPr>
                  <a:t>-34</a:t>
                </a:r>
                <a:r>
                  <a:rPr lang="en-US" sz="1400">
                    <a:solidFill>
                      <a:srgbClr val="FFFF66"/>
                    </a:solidFill>
                  </a:rPr>
                  <a:t> Seconds)</a:t>
                </a:r>
              </a:p>
            </p:txBody>
          </p:sp>
          <p:sp>
            <p:nvSpPr>
              <p:cNvPr id="56332" name="Rectangle 12"/>
              <p:cNvSpPr>
                <a:spLocks noChangeArrowheads="1"/>
              </p:cNvSpPr>
              <p:nvPr/>
            </p:nvSpPr>
            <p:spPr bwMode="auto">
              <a:xfrm>
                <a:off x="1728" y="2820"/>
                <a:ext cx="1008" cy="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500">
                    <a:solidFill>
                      <a:srgbClr val="FFFF66"/>
                    </a:solidFill>
                  </a:rPr>
                  <a:t>Big Bang plus 300,000 Years</a:t>
                </a:r>
              </a:p>
            </p:txBody>
          </p:sp>
          <p:sp>
            <p:nvSpPr>
              <p:cNvPr id="56333" name="Rectangle 13"/>
              <p:cNvSpPr>
                <a:spLocks noChangeArrowheads="1"/>
              </p:cNvSpPr>
              <p:nvPr/>
            </p:nvSpPr>
            <p:spPr bwMode="auto">
              <a:xfrm>
                <a:off x="2208" y="3204"/>
                <a:ext cx="1152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500">
                    <a:solidFill>
                      <a:srgbClr val="68A8F6"/>
                    </a:solidFill>
                  </a:rPr>
                  <a:t>gravitational waves</a:t>
                </a:r>
              </a:p>
            </p:txBody>
          </p:sp>
          <p:sp>
            <p:nvSpPr>
              <p:cNvPr id="56334" name="Rectangle 14"/>
              <p:cNvSpPr>
                <a:spLocks noChangeArrowheads="1"/>
              </p:cNvSpPr>
              <p:nvPr/>
            </p:nvSpPr>
            <p:spPr bwMode="auto">
              <a:xfrm>
                <a:off x="2928" y="3588"/>
                <a:ext cx="912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>
                    <a:solidFill>
                      <a:srgbClr val="FFFF66"/>
                    </a:solidFill>
                  </a:rPr>
                  <a:t>Big Bang plus </a:t>
                </a:r>
              </a:p>
              <a:p>
                <a:r>
                  <a:rPr lang="en-US" sz="1400">
                    <a:solidFill>
                      <a:srgbClr val="FFFF66"/>
                    </a:solidFill>
                  </a:rPr>
                  <a:t>14 Billion Years</a:t>
                </a:r>
              </a:p>
            </p:txBody>
          </p:sp>
          <p:sp>
            <p:nvSpPr>
              <p:cNvPr id="56335" name="Rectangle 15"/>
              <p:cNvSpPr>
                <a:spLocks noChangeArrowheads="1"/>
              </p:cNvSpPr>
              <p:nvPr/>
            </p:nvSpPr>
            <p:spPr bwMode="auto">
              <a:xfrm>
                <a:off x="4015" y="2692"/>
                <a:ext cx="321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rgbClr val="FFFF66"/>
                    </a:solidFill>
                  </a:rPr>
                  <a:t>light</a:t>
                </a:r>
              </a:p>
            </p:txBody>
          </p:sp>
          <p:sp>
            <p:nvSpPr>
              <p:cNvPr id="56336" name="Rectangle 16"/>
              <p:cNvSpPr>
                <a:spLocks noChangeArrowheads="1"/>
              </p:cNvSpPr>
              <p:nvPr/>
            </p:nvSpPr>
            <p:spPr bwMode="auto">
              <a:xfrm>
                <a:off x="4626" y="3051"/>
                <a:ext cx="521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FF66"/>
                    </a:solidFill>
                  </a:rPr>
                  <a:t>Now</a:t>
                </a:r>
              </a:p>
            </p:txBody>
          </p:sp>
        </p:grpSp>
        <p:grpSp>
          <p:nvGrpSpPr>
            <p:cNvPr id="56326" name="Group 36"/>
            <p:cNvGrpSpPr>
              <a:grpSpLocks/>
            </p:cNvGrpSpPr>
            <p:nvPr/>
          </p:nvGrpSpPr>
          <p:grpSpPr bwMode="auto">
            <a:xfrm>
              <a:off x="0" y="763"/>
              <a:ext cx="3394" cy="270"/>
              <a:chOff x="0" y="763"/>
              <a:chExt cx="3394" cy="270"/>
            </a:xfrm>
          </p:grpSpPr>
          <p:pic>
            <p:nvPicPr>
              <p:cNvPr id="56327" name="Picture 5" descr="bigbang-icon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6" y="763"/>
                <a:ext cx="270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328" name="Text Box 35"/>
              <p:cNvSpPr txBox="1">
                <a:spLocks noChangeArrowheads="1"/>
              </p:cNvSpPr>
              <p:nvPr/>
            </p:nvSpPr>
            <p:spPr bwMode="auto">
              <a:xfrm>
                <a:off x="0" y="768"/>
                <a:ext cx="339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lvl="2">
                  <a:buClr>
                    <a:schemeClr val="bg1"/>
                  </a:buClr>
                </a:pPr>
                <a:r>
                  <a:rPr lang="en-US" sz="2000">
                    <a:solidFill>
                      <a:srgbClr val="000099"/>
                    </a:solidFill>
                  </a:rPr>
                  <a:t>What powered the Big Bang?</a:t>
                </a:r>
                <a:endParaRPr lang="nl-NL"/>
              </a:p>
            </p:txBody>
          </p:sp>
        </p:grp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066800" y="0"/>
            <a:ext cx="8077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marL="234950" indent="-234950"/>
            <a:r>
              <a:rPr lang="en-US" sz="2000">
                <a:solidFill>
                  <a:srgbClr val="000099"/>
                </a:solidFill>
              </a:rPr>
              <a:t>   Beyond Einstein</a:t>
            </a:r>
            <a:r>
              <a:rPr lang="en-US" sz="2000">
                <a:solidFill>
                  <a:schemeClr val="tx2"/>
                </a:solidFill>
              </a:rPr>
              <a:t> is the umbrella program for a series of NASA/ESA missions linked by powerful new technologies and common science goals to answer the questions:</a:t>
            </a:r>
          </a:p>
        </p:txBody>
      </p:sp>
      <p:grpSp>
        <p:nvGrpSpPr>
          <p:cNvPr id="57347" name="Group 53"/>
          <p:cNvGrpSpPr>
            <a:grpSpLocks/>
          </p:cNvGrpSpPr>
          <p:nvPr/>
        </p:nvGrpSpPr>
        <p:grpSpPr bwMode="auto">
          <a:xfrm>
            <a:off x="0" y="1104900"/>
            <a:ext cx="9144000" cy="5753100"/>
            <a:chOff x="0" y="696"/>
            <a:chExt cx="5760" cy="3624"/>
          </a:xfrm>
        </p:grpSpPr>
        <p:sp>
          <p:nvSpPr>
            <p:cNvPr id="57348" name="Rectangle 54"/>
            <p:cNvSpPr>
              <a:spLocks noChangeArrowheads="1"/>
            </p:cNvSpPr>
            <p:nvPr/>
          </p:nvSpPr>
          <p:spPr bwMode="auto">
            <a:xfrm>
              <a:off x="0" y="1760"/>
              <a:ext cx="5760" cy="25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7349" name="Picture 55" descr="bigbang-icon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6" y="763"/>
              <a:ext cx="27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7350" name="Group 56"/>
            <p:cNvGrpSpPr>
              <a:grpSpLocks/>
            </p:cNvGrpSpPr>
            <p:nvPr/>
          </p:nvGrpSpPr>
          <p:grpSpPr bwMode="auto">
            <a:xfrm>
              <a:off x="0" y="696"/>
              <a:ext cx="5760" cy="3528"/>
              <a:chOff x="576" y="1984"/>
              <a:chExt cx="5760" cy="3528"/>
            </a:xfrm>
          </p:grpSpPr>
          <p:grpSp>
            <p:nvGrpSpPr>
              <p:cNvPr id="57353" name="Group 57"/>
              <p:cNvGrpSpPr>
                <a:grpSpLocks/>
              </p:cNvGrpSpPr>
              <p:nvPr/>
            </p:nvGrpSpPr>
            <p:grpSpPr bwMode="auto">
              <a:xfrm>
                <a:off x="576" y="1984"/>
                <a:ext cx="5760" cy="3528"/>
                <a:chOff x="0" y="640"/>
                <a:chExt cx="5760" cy="3528"/>
              </a:xfrm>
            </p:grpSpPr>
            <p:sp>
              <p:nvSpPr>
                <p:cNvPr id="57355" name="Rectangle 58"/>
                <p:cNvSpPr>
                  <a:spLocks noChangeArrowheads="1"/>
                </p:cNvSpPr>
                <p:nvPr/>
              </p:nvSpPr>
              <p:spPr bwMode="auto">
                <a:xfrm>
                  <a:off x="0" y="640"/>
                  <a:ext cx="5760" cy="352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7356" name="Group 59"/>
                <p:cNvGrpSpPr>
                  <a:grpSpLocks/>
                </p:cNvGrpSpPr>
                <p:nvPr/>
              </p:nvGrpSpPr>
              <p:grpSpPr bwMode="auto">
                <a:xfrm>
                  <a:off x="270" y="699"/>
                  <a:ext cx="5117" cy="3421"/>
                  <a:chOff x="270" y="699"/>
                  <a:chExt cx="5117" cy="3421"/>
                </a:xfrm>
              </p:grpSpPr>
              <p:sp>
                <p:nvSpPr>
                  <p:cNvPr id="57357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392" y="699"/>
                    <a:ext cx="4752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nl-NL" sz="2800">
                      <a:solidFill>
                        <a:srgbClr val="000066"/>
                      </a:solidFill>
                    </a:endParaRPr>
                  </a:p>
                </p:txBody>
              </p:sp>
              <p:pic>
                <p:nvPicPr>
                  <p:cNvPr id="57358" name="Picture 61" descr="C:\Documents and Settings\Jo\Desktop\bootes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73" y="1282"/>
                    <a:ext cx="2206" cy="28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7359" name="Picture 62" descr="blackholebinary3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924" y="1304"/>
                    <a:ext cx="2463" cy="16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7360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64" y="3176"/>
                    <a:ext cx="2400" cy="8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2000"/>
                      <a:t>Is Einstein’s theory still right in these conditions of extreme gravity?  Or is new physics awaiting us?</a:t>
                    </a:r>
                    <a:r>
                      <a:rPr lang="en-US"/>
                      <a:t> </a:t>
                    </a:r>
                  </a:p>
                </p:txBody>
              </p:sp>
              <p:pic>
                <p:nvPicPr>
                  <p:cNvPr id="57361" name="Picture 64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270" y="3152"/>
                    <a:ext cx="1336" cy="9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57354" name="Text Box 65"/>
              <p:cNvSpPr txBox="1">
                <a:spLocks noChangeArrowheads="1"/>
              </p:cNvSpPr>
              <p:nvPr/>
            </p:nvSpPr>
            <p:spPr bwMode="auto">
              <a:xfrm>
                <a:off x="886" y="2711"/>
                <a:ext cx="2792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FF00"/>
                    </a:solidFill>
                  </a:rPr>
                  <a:t>Chandra - Each point of x-ray</a:t>
                </a:r>
              </a:p>
              <a:p>
                <a:r>
                  <a:rPr lang="en-US">
                    <a:solidFill>
                      <a:srgbClr val="FFFF00"/>
                    </a:solidFill>
                  </a:rPr>
                  <a:t>light is a Black Hole!</a:t>
                </a:r>
                <a:endParaRPr lang="nl-NL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57351" name="Picture 66" descr="blackhole-icon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2" y="758"/>
              <a:ext cx="27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2" name="Rectangle 67"/>
            <p:cNvSpPr>
              <a:spLocks noChangeArrowheads="1"/>
            </p:cNvSpPr>
            <p:nvPr/>
          </p:nvSpPr>
          <p:spPr bwMode="auto">
            <a:xfrm>
              <a:off x="0" y="768"/>
              <a:ext cx="396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2">
                <a:buClr>
                  <a:schemeClr val="bg1"/>
                </a:buClr>
              </a:pPr>
              <a:r>
                <a:rPr lang="en-US" sz="2000">
                  <a:solidFill>
                    <a:srgbClr val="000099"/>
                  </a:solidFill>
                </a:rPr>
                <a:t>What happens at the edge of a Black Hole?</a:t>
              </a: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1066800" y="0"/>
            <a:ext cx="8077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marL="234950" indent="-234950"/>
            <a:r>
              <a:rPr lang="en-US" sz="2000">
                <a:solidFill>
                  <a:srgbClr val="000099"/>
                </a:solidFill>
              </a:rPr>
              <a:t>   Beyond Einstein</a:t>
            </a:r>
            <a:r>
              <a:rPr lang="en-US" sz="2000">
                <a:solidFill>
                  <a:schemeClr val="tx2"/>
                </a:solidFill>
              </a:rPr>
              <a:t> is the umbrella program for a series of NASA/ESA missions linked by powerful new technologies and common science goals to answer the questions:</a:t>
            </a:r>
          </a:p>
        </p:txBody>
      </p:sp>
      <p:grpSp>
        <p:nvGrpSpPr>
          <p:cNvPr id="58371" name="Group 68"/>
          <p:cNvGrpSpPr>
            <a:grpSpLocks/>
          </p:cNvGrpSpPr>
          <p:nvPr/>
        </p:nvGrpSpPr>
        <p:grpSpPr bwMode="auto">
          <a:xfrm>
            <a:off x="0" y="1211263"/>
            <a:ext cx="9144000" cy="5646737"/>
            <a:chOff x="0" y="763"/>
            <a:chExt cx="5760" cy="3557"/>
          </a:xfrm>
        </p:grpSpPr>
        <p:sp>
          <p:nvSpPr>
            <p:cNvPr id="58373" name="Rectangle 69"/>
            <p:cNvSpPr>
              <a:spLocks noChangeArrowheads="1"/>
            </p:cNvSpPr>
            <p:nvPr/>
          </p:nvSpPr>
          <p:spPr bwMode="auto">
            <a:xfrm>
              <a:off x="0" y="1760"/>
              <a:ext cx="5760" cy="25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8374" name="Picture 70" descr="bigbang-icon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6" y="763"/>
              <a:ext cx="27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8375" name="Group 71"/>
            <p:cNvGrpSpPr>
              <a:grpSpLocks/>
            </p:cNvGrpSpPr>
            <p:nvPr/>
          </p:nvGrpSpPr>
          <p:grpSpPr bwMode="auto">
            <a:xfrm>
              <a:off x="0" y="816"/>
              <a:ext cx="5760" cy="3504"/>
              <a:chOff x="0" y="672"/>
              <a:chExt cx="5760" cy="3504"/>
            </a:xfrm>
          </p:grpSpPr>
          <p:sp>
            <p:nvSpPr>
              <p:cNvPr id="58378" name="Rectangle 72"/>
              <p:cNvSpPr>
                <a:spLocks noChangeArrowheads="1"/>
              </p:cNvSpPr>
              <p:nvPr/>
            </p:nvSpPr>
            <p:spPr bwMode="auto">
              <a:xfrm>
                <a:off x="0" y="672"/>
                <a:ext cx="5760" cy="350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8379" name="Group 73"/>
              <p:cNvGrpSpPr>
                <a:grpSpLocks/>
              </p:cNvGrpSpPr>
              <p:nvPr/>
            </p:nvGrpSpPr>
            <p:grpSpPr bwMode="auto">
              <a:xfrm>
                <a:off x="0" y="761"/>
                <a:ext cx="5760" cy="3175"/>
                <a:chOff x="0" y="761"/>
                <a:chExt cx="5760" cy="3175"/>
              </a:xfrm>
            </p:grpSpPr>
            <p:pic>
              <p:nvPicPr>
                <p:cNvPr id="58380" name="Picture 74" descr="BE_CosmosPie-no-b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" y="864"/>
                  <a:ext cx="3840" cy="28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8381" name="Rectangle 75"/>
                <p:cNvSpPr>
                  <a:spLocks noChangeArrowheads="1"/>
                </p:cNvSpPr>
                <p:nvPr/>
              </p:nvSpPr>
              <p:spPr bwMode="auto">
                <a:xfrm>
                  <a:off x="0" y="3690"/>
                  <a:ext cx="5760" cy="2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 type="none" w="sm" len="lg"/>
                </a:ln>
              </p:spPr>
              <p:txBody>
                <a:bodyPr lIns="86493" tIns="43247" rIns="86493" bIns="43247">
                  <a:spAutoFit/>
                </a:bodyPr>
                <a:lstStyle/>
                <a:p>
                  <a:pPr algn="ctr" defTabSz="865188"/>
                  <a:r>
                    <a:rPr lang="en-US" sz="2000" i="1">
                      <a:solidFill>
                        <a:srgbClr val="FF0000"/>
                      </a:solidFill>
                    </a:rPr>
                    <a:t>Dark energy and matter interact through gravity</a:t>
                  </a:r>
                </a:p>
              </p:txBody>
            </p:sp>
            <p:sp>
              <p:nvSpPr>
                <p:cNvPr id="58382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4088" y="2640"/>
                  <a:ext cx="1536" cy="97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86486" tIns="43243" rIns="86486" bIns="43243">
                  <a:spAutoFit/>
                </a:bodyPr>
                <a:lstStyle/>
                <a:p>
                  <a:pPr algn="ctr" defTabSz="865188"/>
                  <a:r>
                    <a:rPr lang="en-US"/>
                    <a:t>We do not know what 95% of the universe is made of!</a:t>
                  </a:r>
                  <a:endParaRPr lang="en-US" i="1" u="sng"/>
                </a:p>
              </p:txBody>
            </p:sp>
            <p:sp>
              <p:nvSpPr>
                <p:cNvPr id="58383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3310" y="761"/>
                  <a:ext cx="116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nl-NL" sz="2800">
                    <a:solidFill>
                      <a:srgbClr val="000066"/>
                    </a:solidFill>
                  </a:endParaRPr>
                </a:p>
              </p:txBody>
            </p:sp>
          </p:grpSp>
        </p:grpSp>
        <p:sp>
          <p:nvSpPr>
            <p:cNvPr id="58376" name="Text Box 78"/>
            <p:cNvSpPr txBox="1">
              <a:spLocks noChangeArrowheads="1"/>
            </p:cNvSpPr>
            <p:nvPr/>
          </p:nvSpPr>
          <p:spPr bwMode="auto">
            <a:xfrm>
              <a:off x="0" y="77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vl="2">
                <a:buClr>
                  <a:schemeClr val="bg1"/>
                </a:buClr>
              </a:pPr>
              <a:r>
                <a:rPr lang="en-US" sz="2000">
                  <a:solidFill>
                    <a:srgbClr val="000099"/>
                  </a:solidFill>
                </a:rPr>
                <a:t>What is the mysterious Dark Energy pulling the Universe apart?</a:t>
              </a:r>
              <a:endParaRPr lang="nl-NL"/>
            </a:p>
          </p:txBody>
        </p:sp>
        <p:pic>
          <p:nvPicPr>
            <p:cNvPr id="58377" name="Picture 79" descr="darkenergy-icon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6" y="763"/>
              <a:ext cx="27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2592" name="Text Box 80"/>
          <p:cNvSpPr txBox="1">
            <a:spLocks noChangeArrowheads="1"/>
          </p:cNvSpPr>
          <p:nvPr/>
        </p:nvSpPr>
        <p:spPr bwMode="auto">
          <a:xfrm>
            <a:off x="228600" y="4524375"/>
            <a:ext cx="8763000" cy="13700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September 6, 2007: </a:t>
            </a:r>
            <a:r>
              <a:rPr lang="nl-NL" sz="1200"/>
              <a:t>Committee on NASA's Einstein Program: An</a:t>
            </a:r>
            <a:r>
              <a:rPr lang="en-US" sz="1200"/>
              <a:t> </a:t>
            </a:r>
            <a:r>
              <a:rPr lang="nl-NL" sz="1200"/>
              <a:t>Architecture for Implementation, National Research</a:t>
            </a:r>
            <a:r>
              <a:rPr lang="en-US" sz="1200"/>
              <a:t> </a:t>
            </a:r>
            <a:r>
              <a:rPr lang="nl-NL" sz="1200"/>
              <a:t>Council</a:t>
            </a:r>
            <a:endParaRPr lang="en-US" sz="1200"/>
          </a:p>
          <a:p>
            <a:endParaRPr lang="en-US" sz="1200">
              <a:latin typeface="Times New Roman" pitchFamily="18" charset="0"/>
            </a:endParaRPr>
          </a:p>
          <a:p>
            <a:r>
              <a:rPr lang="nl-NL" sz="1200">
                <a:latin typeface="Times New Roman" pitchFamily="18" charset="0"/>
              </a:rPr>
              <a:t>Finding 4. LISA is an extraordinarily original and technically bold mission concept. LISA will open</a:t>
            </a:r>
            <a:r>
              <a:rPr lang="en-US" sz="1200">
                <a:latin typeface="Times New Roman" pitchFamily="18" charset="0"/>
              </a:rPr>
              <a:t> </a:t>
            </a:r>
            <a:r>
              <a:rPr lang="nl-NL" sz="1200">
                <a:latin typeface="Times New Roman" pitchFamily="18" charset="0"/>
              </a:rPr>
              <a:t>up an entirely new way of observing the universe, with immense potential to enlarge our</a:t>
            </a:r>
            <a:r>
              <a:rPr lang="en-US" sz="1200">
                <a:latin typeface="Times New Roman" pitchFamily="18" charset="0"/>
              </a:rPr>
              <a:t> </a:t>
            </a:r>
            <a:r>
              <a:rPr lang="nl-NL" sz="1200">
                <a:latin typeface="Times New Roman" pitchFamily="18" charset="0"/>
              </a:rPr>
              <a:t>understanding of physics and astronomy in unforeseen ways. </a:t>
            </a:r>
            <a:r>
              <a:rPr lang="en-US" sz="1200">
                <a:latin typeface="Times New Roman" pitchFamily="18" charset="0"/>
              </a:rPr>
              <a:t>    </a:t>
            </a:r>
            <a:r>
              <a:rPr lang="nl-NL" sz="1200" u="sng">
                <a:solidFill>
                  <a:srgbClr val="FF3300"/>
                </a:solidFill>
                <a:latin typeface="Times New Roman" pitchFamily="18" charset="0"/>
              </a:rPr>
              <a:t>LISA, in the committee’s view,</a:t>
            </a:r>
            <a:r>
              <a:rPr lang="en-US" sz="1200" u="sng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nl-NL" sz="1200" u="sng">
                <a:solidFill>
                  <a:srgbClr val="FF3300"/>
                </a:solidFill>
                <a:latin typeface="Times New Roman" pitchFamily="18" charset="0"/>
              </a:rPr>
              <a:t>should be the flagship mission</a:t>
            </a:r>
            <a:r>
              <a:rPr lang="nl-NL" sz="1200">
                <a:latin typeface="Times New Roman" pitchFamily="18" charset="0"/>
              </a:rPr>
              <a:t> of a long-term program addressing Beyond Einstein goals.</a:t>
            </a:r>
            <a:endParaRPr lang="en-US" sz="1200">
              <a:latin typeface="Times New Roman" pitchFamily="18" charset="0"/>
            </a:endParaRPr>
          </a:p>
          <a:p>
            <a:endParaRPr lang="en-US" sz="120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92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piè di pagina 3"/>
          <p:cNvSpPr>
            <a:spLocks noGrp="1"/>
          </p:cNvSpPr>
          <p:nvPr>
            <p:ph type="ftr" sz="quarter" idx="4294967295"/>
          </p:nvPr>
        </p:nvSpPr>
        <p:spPr bwMode="auto">
          <a:xfrm>
            <a:off x="2438400" y="6356350"/>
            <a:ext cx="2895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CSNII workshop - April, 06-07, 2009</a:t>
            </a:r>
          </a:p>
        </p:txBody>
      </p:sp>
      <p:sp>
        <p:nvSpPr>
          <p:cNvPr id="59395" name="Segnaposto numero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53400" y="6356350"/>
            <a:ext cx="5334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C2E236C-BFE4-40FF-8ADA-9F96DF406282}" type="slidenum">
              <a:rPr lang="en-US"/>
              <a:pPr/>
              <a:t>56</a:t>
            </a:fld>
            <a:endParaRPr lang="en-US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Gravitational wave physics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Dutch Astroparticle Physics initiative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Exciting new physics program</a:t>
            </a:r>
          </a:p>
          <a:p>
            <a:pPr lvl="2">
              <a:lnSpc>
                <a:spcPct val="90000"/>
              </a:lnSpc>
            </a:pPr>
            <a:r>
              <a:rPr lang="en-US" sz="2000" smtClean="0"/>
              <a:t>Important questions are addressed</a:t>
            </a:r>
          </a:p>
          <a:p>
            <a:pPr lvl="2">
              <a:lnSpc>
                <a:spcPct val="90000"/>
              </a:lnSpc>
            </a:pPr>
            <a:r>
              <a:rPr lang="en-US" sz="2000" smtClean="0"/>
              <a:t>Long-term scientific perspective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VIRGO and LIGO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Sensitivity is improving fast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First science run underway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MOU between LIGO and Virgo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NIKHEF commitment 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Modest at this moment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Expand to </a:t>
            </a:r>
            <a:r>
              <a:rPr lang="en-US" sz="2000" u="sng" smtClean="0"/>
              <a:t>FOM research program</a:t>
            </a:r>
            <a:r>
              <a:rPr lang="en-US" sz="2000" smtClean="0"/>
              <a:t> </a:t>
            </a:r>
          </a:p>
          <a:p>
            <a:endParaRPr lang="en-US" smtClean="0"/>
          </a:p>
        </p:txBody>
      </p:sp>
      <p:pic>
        <p:nvPicPr>
          <p:cNvPr id="604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8388" y="2951163"/>
            <a:ext cx="2817812" cy="3711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h_binai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13" y="4572000"/>
            <a:ext cx="48926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solidFill>
                  <a:srgbClr val="00397E"/>
                </a:solidFill>
              </a:rPr>
              <a:t>GW source: coalescing binary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5832475" cy="3527425"/>
          </a:xfrm>
        </p:spPr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en-US" sz="1900" smtClean="0"/>
              <a:t>End of the life of compact binary systems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600" smtClean="0"/>
              <a:t>Neutron stars, systems have been observed</a:t>
            </a:r>
          </a:p>
          <a:p>
            <a:pPr marL="342900" indent="-342900">
              <a:lnSpc>
                <a:spcPct val="80000"/>
              </a:lnSpc>
            </a:pPr>
            <a:r>
              <a:rPr lang="en-US" sz="1900" smtClean="0"/>
              <a:t>Rare events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600" smtClean="0"/>
              <a:t>~ 0.1 event/year (@20Mpc) ±1 order of magnitude</a:t>
            </a:r>
          </a:p>
          <a:p>
            <a:pPr marL="342900" indent="-342900">
              <a:lnSpc>
                <a:spcPct val="80000"/>
              </a:lnSpc>
            </a:pPr>
            <a:r>
              <a:rPr lang="en-US" sz="1900" smtClean="0"/>
              <a:t>Typical amplitude (NS-NS): </a:t>
            </a:r>
            <a:r>
              <a:rPr lang="en-US" sz="1900" smtClean="0">
                <a:solidFill>
                  <a:srgbClr val="CC0099"/>
                </a:solidFill>
              </a:rPr>
              <a:t>h ~ 10</a:t>
            </a:r>
            <a:r>
              <a:rPr lang="en-US" sz="1900" baseline="30000" smtClean="0">
                <a:solidFill>
                  <a:srgbClr val="CC0099"/>
                </a:solidFill>
              </a:rPr>
              <a:t>-22</a:t>
            </a:r>
            <a:r>
              <a:rPr lang="en-US" sz="1900" smtClean="0"/>
              <a:t> @ 20 Mpc </a:t>
            </a:r>
          </a:p>
          <a:p>
            <a:pPr marL="342900" indent="-342900">
              <a:lnSpc>
                <a:spcPct val="80000"/>
              </a:lnSpc>
            </a:pPr>
            <a:r>
              <a:rPr lang="en-US" sz="1900" smtClean="0"/>
              <a:t>“Known” waveform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600" smtClean="0"/>
              <a:t>Search with matched filtering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600" smtClean="0"/>
              <a:t>General relativity tests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600" smtClean="0"/>
              <a:t>Standard candles: get the distance from the waveform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1400" smtClean="0"/>
              <a:t>Coincidence with short gamma ray burst?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1400" smtClean="0"/>
              <a:t>GRB070201, M31, No NSNS or BHBH.</a:t>
            </a:r>
          </a:p>
        </p:txBody>
      </p:sp>
      <p:pic>
        <p:nvPicPr>
          <p:cNvPr id="12294" name="Picture 6" descr="BinaryPulsars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981075"/>
            <a:ext cx="3598863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BinaryPulsarsColliding">
            <a:hlinkClick r:id="rId6" action="ppaction://program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5500" y="3789363"/>
            <a:ext cx="32385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/>
            <a:r>
              <a:rPr lang="en-US" sz="2800" smtClean="0">
                <a:solidFill>
                  <a:srgbClr val="00397E"/>
                </a:solidFill>
              </a:rPr>
              <a:t>Collision of two black holes</a:t>
            </a:r>
          </a:p>
        </p:txBody>
      </p:sp>
      <p:pic>
        <p:nvPicPr>
          <p:cNvPr id="13315" name="Picture 18" descr="misner coor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8975" y="3381375"/>
            <a:ext cx="29654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3316" name="Rectangle 7"/>
          <p:cNvSpPr>
            <a:spLocks noChangeArrowheads="1"/>
          </p:cNvSpPr>
          <p:nvPr/>
        </p:nvSpPr>
        <p:spPr bwMode="auto">
          <a:xfrm>
            <a:off x="0" y="5864225"/>
            <a:ext cx="9144000" cy="993775"/>
          </a:xfrm>
          <a:prstGeom prst="rect">
            <a:avLst/>
          </a:prstGeom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317" name="Picture 5" descr="science_fu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3613"/>
            <a:ext cx="392747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146050" y="6169025"/>
            <a:ext cx="1865313" cy="417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84216" tIns="42108" rIns="84216" bIns="42108">
            <a:spAutoFit/>
          </a:bodyPr>
          <a:lstStyle/>
          <a:p>
            <a:pPr defTabSz="841375"/>
            <a:r>
              <a:rPr lang="en-US" sz="2200" b="0">
                <a:solidFill>
                  <a:schemeClr val="tx1"/>
                </a:solidFill>
              </a:rPr>
              <a:t>Oct. 10, 1995</a:t>
            </a:r>
          </a:p>
        </p:txBody>
      </p:sp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134938" y="6523038"/>
            <a:ext cx="6288087" cy="3444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84216" tIns="42108" rIns="84216" bIns="42108">
            <a:spAutoFit/>
          </a:bodyPr>
          <a:lstStyle/>
          <a:p>
            <a:pPr defTabSz="841375">
              <a:spcBef>
                <a:spcPts val="463"/>
              </a:spcBef>
              <a:spcAft>
                <a:spcPts val="463"/>
              </a:spcAft>
            </a:pPr>
            <a:r>
              <a:rPr lang="en-US" sz="1700">
                <a:solidFill>
                  <a:schemeClr val="tx1"/>
                </a:solidFill>
              </a:rPr>
              <a:t>Matzner, Seidel, Shapiro, Smarr, Suen, Teukolsky, Winicuor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33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06888" y="1238250"/>
            <a:ext cx="4225925" cy="5267325"/>
          </a:xfrm>
        </p:spPr>
        <p:txBody>
          <a:bodyPr/>
          <a:lstStyle/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Two-body problem in general relativity</a:t>
            </a:r>
          </a:p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Numerical solution of Einstein equations required</a:t>
            </a:r>
          </a:p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Problem solution started  40 years ago</a:t>
            </a:r>
            <a:r>
              <a:rPr lang="en-US" sz="1800" smtClean="0">
                <a:solidFill>
                  <a:schemeClr val="tx1"/>
                </a:solidFill>
              </a:rPr>
              <a:t> (1963 Hahn &amp; Lindquist, IBM 7090)</a:t>
            </a:r>
            <a:endParaRPr lang="en-US" sz="1900" smtClean="0"/>
          </a:p>
          <a:p>
            <a:pPr marL="369888" indent="-369888" defTabSz="987425">
              <a:lnSpc>
                <a:spcPct val="90000"/>
              </a:lnSpc>
              <a:buFont typeface="Wingdings" pitchFamily="2" charset="2"/>
              <a:buNone/>
            </a:pPr>
            <a:endParaRPr lang="en-US" sz="1900" smtClean="0"/>
          </a:p>
          <a:p>
            <a:pPr marL="369888" indent="-369888" defTabSz="987425">
              <a:lnSpc>
                <a:spcPct val="90000"/>
              </a:lnSpc>
            </a:pPr>
            <a:endParaRPr lang="en-US" sz="1900" smtClean="0"/>
          </a:p>
          <a:p>
            <a:pPr marL="369888" indent="-369888" defTabSz="987425">
              <a:lnSpc>
                <a:spcPct val="90000"/>
              </a:lnSpc>
            </a:pPr>
            <a:endParaRPr lang="en-US" sz="1900" smtClean="0"/>
          </a:p>
          <a:p>
            <a:pPr marL="369888" indent="-369888" defTabSz="987425">
              <a:lnSpc>
                <a:spcPct val="90000"/>
              </a:lnSpc>
            </a:pPr>
            <a:endParaRPr lang="en-US" sz="1900" smtClean="0"/>
          </a:p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Wave forms critical for   gravitational wave detectors</a:t>
            </a:r>
          </a:p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A PetaFLOPS-class grand challenge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777162" cy="428625"/>
          </a:xfrm>
        </p:spPr>
        <p:txBody>
          <a:bodyPr/>
          <a:lstStyle/>
          <a:p>
            <a:pPr defTabSz="987425"/>
            <a:r>
              <a:rPr lang="en-US" sz="2800" smtClean="0">
                <a:solidFill>
                  <a:srgbClr val="00397E"/>
                </a:solidFill>
              </a:rPr>
              <a:t>Numerical relativity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03738" y="1014413"/>
            <a:ext cx="4378325" cy="5657850"/>
            <a:chOff x="3008" y="698"/>
            <a:chExt cx="2979" cy="3897"/>
          </a:xfrm>
        </p:grpSpPr>
        <p:sp>
          <p:nvSpPr>
            <p:cNvPr id="14345" name="Line 7"/>
            <p:cNvSpPr>
              <a:spLocks noChangeShapeType="1"/>
            </p:cNvSpPr>
            <p:nvPr/>
          </p:nvSpPr>
          <p:spPr bwMode="auto">
            <a:xfrm>
              <a:off x="3008" y="4336"/>
              <a:ext cx="2040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Text Box 8"/>
            <p:cNvSpPr txBox="1">
              <a:spLocks noChangeArrowheads="1"/>
            </p:cNvSpPr>
            <p:nvPr/>
          </p:nvSpPr>
          <p:spPr bwMode="auto">
            <a:xfrm>
              <a:off x="3574" y="4305"/>
              <a:ext cx="823" cy="29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4216" tIns="42108" rIns="84216" bIns="42108">
              <a:spAutoFit/>
            </a:bodyPr>
            <a:lstStyle/>
            <a:p>
              <a:pPr defTabSz="841375"/>
              <a:r>
                <a:rPr lang="en-US" sz="2200">
                  <a:solidFill>
                    <a:schemeClr val="hlink"/>
                  </a:solidFill>
                </a:rPr>
                <a:t>30,000X</a:t>
              </a:r>
            </a:p>
          </p:txBody>
        </p:sp>
        <p:sp>
          <p:nvSpPr>
            <p:cNvPr id="65552" name="Text Box 9"/>
            <p:cNvSpPr txBox="1">
              <a:spLocks noChangeArrowheads="1"/>
            </p:cNvSpPr>
            <p:nvPr/>
          </p:nvSpPr>
          <p:spPr bwMode="auto">
            <a:xfrm>
              <a:off x="4020" y="2824"/>
              <a:ext cx="1858" cy="14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4216" tIns="42108" rIns="84216" bIns="42108">
              <a:spAutoFit/>
            </a:bodyPr>
            <a:lstStyle/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1999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Seidel &amp;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Suen</a:t>
              </a: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, et al.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SGI Origin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256 processors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Each 500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Mflops</a:t>
              </a:r>
              <a:endParaRPr lang="en-US" sz="2100" dirty="0">
                <a:solidFill>
                  <a:srgbClr val="6C18B0"/>
                </a:solidFill>
                <a:latin typeface="+mn-lt"/>
              </a:endParaRP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40 hours</a:t>
              </a:r>
            </a:p>
          </p:txBody>
        </p:sp>
        <p:pic>
          <p:nvPicPr>
            <p:cNvPr id="1434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9" y="698"/>
              <a:ext cx="2668" cy="206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</p:grpSp>
      <p:sp useBgFill="1">
        <p:nvSpPr>
          <p:cNvPr id="14340" name="Rectangle 19"/>
          <p:cNvSpPr>
            <a:spLocks noChangeArrowheads="1"/>
          </p:cNvSpPr>
          <p:nvPr/>
        </p:nvSpPr>
        <p:spPr bwMode="auto">
          <a:xfrm>
            <a:off x="0" y="0"/>
            <a:ext cx="1009650" cy="6858000"/>
          </a:xfrm>
          <a:prstGeom prst="rect">
            <a:avLst/>
          </a:prstGeom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081088" y="2022475"/>
            <a:ext cx="3170237" cy="4670425"/>
            <a:chOff x="1630" y="1393"/>
            <a:chExt cx="2157" cy="3216"/>
          </a:xfrm>
        </p:grpSpPr>
        <p:sp>
          <p:nvSpPr>
            <p:cNvPr id="65546" name="Text Box 12"/>
            <p:cNvSpPr txBox="1">
              <a:spLocks noChangeArrowheads="1"/>
            </p:cNvSpPr>
            <p:nvPr/>
          </p:nvSpPr>
          <p:spPr bwMode="auto">
            <a:xfrm>
              <a:off x="2090" y="2824"/>
              <a:ext cx="1528" cy="144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4216" tIns="42108" rIns="84216" bIns="42108">
              <a:spAutoFit/>
            </a:bodyPr>
            <a:lstStyle/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1977</a:t>
              </a:r>
            </a:p>
            <a:p>
              <a:pPr algn="ctr" defTabSz="841375">
                <a:defRPr/>
              </a:pP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Eppley</a:t>
              </a: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 &amp;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Smarr</a:t>
              </a:r>
              <a:endParaRPr lang="en-US" sz="2100" dirty="0">
                <a:solidFill>
                  <a:srgbClr val="6C18B0"/>
                </a:solidFill>
                <a:latin typeface="+mn-lt"/>
              </a:endParaRP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CDC 7600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One processor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Each 35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Mflops</a:t>
              </a:r>
              <a:endParaRPr lang="en-US" sz="2100" dirty="0">
                <a:solidFill>
                  <a:srgbClr val="6C18B0"/>
                </a:solidFill>
                <a:latin typeface="+mn-lt"/>
              </a:endParaRP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5 hours</a:t>
              </a:r>
            </a:p>
          </p:txBody>
        </p:sp>
        <p:pic>
          <p:nvPicPr>
            <p:cNvPr id="14343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 l="16638" t="35069" r="14558"/>
            <a:stretch>
              <a:fillRect/>
            </a:stretch>
          </p:blipFill>
          <p:spPr bwMode="auto">
            <a:xfrm>
              <a:off x="2024" y="1393"/>
              <a:ext cx="1763" cy="113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4344" name="Text Box 15"/>
            <p:cNvSpPr txBox="1">
              <a:spLocks noChangeArrowheads="1"/>
            </p:cNvSpPr>
            <p:nvPr/>
          </p:nvSpPr>
          <p:spPr bwMode="auto">
            <a:xfrm>
              <a:off x="1630" y="4321"/>
              <a:ext cx="56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4216" tIns="42108" rIns="84216" bIns="42108">
              <a:spAutoFit/>
            </a:bodyPr>
            <a:lstStyle/>
            <a:p>
              <a:pPr defTabSz="841375"/>
              <a:r>
                <a:rPr lang="en-US" sz="2200">
                  <a:solidFill>
                    <a:schemeClr val="hlink"/>
                  </a:solidFill>
                </a:rPr>
                <a:t>300X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777162" cy="428625"/>
          </a:xfrm>
        </p:spPr>
        <p:txBody>
          <a:bodyPr/>
          <a:lstStyle/>
          <a:p>
            <a:pPr defTabSz="987425"/>
            <a:r>
              <a:rPr lang="en-US" sz="2800" smtClean="0">
                <a:solidFill>
                  <a:srgbClr val="00397E"/>
                </a:solidFill>
              </a:rPr>
              <a:t>Numerical relativity</a:t>
            </a:r>
          </a:p>
        </p:txBody>
      </p:sp>
      <p:pic>
        <p:nvPicPr>
          <p:cNvPr id="3077" name="Picture 3" descr="C:\Users\jo\Pictures\080408132137-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475038"/>
            <a:ext cx="3400425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091113" y="1031875"/>
            <a:ext cx="38322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6C18B0"/>
                </a:solidFill>
                <a:latin typeface="+mn-lt"/>
              </a:rPr>
              <a:t>First merger of three black holes simulated on a supercomputer</a:t>
            </a:r>
          </a:p>
          <a:p>
            <a:pPr>
              <a:defRPr/>
            </a:pPr>
            <a:endParaRPr lang="en-US" sz="1800" b="0" dirty="0">
              <a:solidFill>
                <a:srgbClr val="6C18B0"/>
              </a:solidFill>
              <a:latin typeface="+mn-lt"/>
            </a:endParaRPr>
          </a:p>
          <a:p>
            <a:pPr>
              <a:defRPr/>
            </a:pP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ScienceDaily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(Apr. 12, 2008)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18100" y="2427288"/>
            <a:ext cx="358298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0" dirty="0">
                <a:solidFill>
                  <a:srgbClr val="6C18B0"/>
                </a:solidFill>
                <a:latin typeface="+mn-lt"/>
              </a:rPr>
              <a:t>Manuela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Campanelli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, Carlos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Lousto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 and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Yosef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Zlochower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—Rochester Institute of Technology Center for Computational Relativity and Gravitation</a:t>
            </a:r>
          </a:p>
        </p:txBody>
      </p:sp>
      <p:pic>
        <p:nvPicPr>
          <p:cNvPr id="3080" name="Picture 4" descr="C:\Users\jo\Pictures\070109-black-holes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75238"/>
            <a:ext cx="2374900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438400" y="5959475"/>
            <a:ext cx="230187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0" dirty="0">
                <a:solidFill>
                  <a:srgbClr val="6C18B0"/>
                </a:solidFill>
                <a:latin typeface="+mn-lt"/>
              </a:rPr>
              <a:t>Triple quasar (10.8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Gly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)</a:t>
            </a:r>
          </a:p>
          <a:p>
            <a:pPr>
              <a:defRPr/>
            </a:pPr>
            <a:r>
              <a:rPr lang="en-US" sz="1400" b="0" dirty="0">
                <a:solidFill>
                  <a:srgbClr val="6C18B0"/>
                </a:solidFill>
                <a:latin typeface="+mn-lt"/>
              </a:rPr>
              <a:t>S. G.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Djorgovski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 et al., </a:t>
            </a:r>
          </a:p>
          <a:p>
            <a:pPr>
              <a:defRPr/>
            </a:pPr>
            <a:r>
              <a:rPr lang="en-US" sz="1400" b="0" dirty="0">
                <a:solidFill>
                  <a:srgbClr val="6C18B0"/>
                </a:solidFill>
                <a:latin typeface="+mn-lt"/>
              </a:rPr>
              <a:t>Caltech, EPFL (Jan. 2007)</a:t>
            </a:r>
          </a:p>
        </p:txBody>
      </p:sp>
      <p:graphicFrame>
        <p:nvGraphicFramePr>
          <p:cNvPr id="3074" name="Object 1030"/>
          <p:cNvGraphicFramePr>
            <a:graphicFrameLocks noChangeAspect="1"/>
          </p:cNvGraphicFramePr>
          <p:nvPr/>
        </p:nvGraphicFramePr>
        <p:xfrm>
          <a:off x="4841875" y="6076950"/>
          <a:ext cx="3789363" cy="295275"/>
        </p:xfrm>
        <a:graphic>
          <a:graphicData uri="http://schemas.openxmlformats.org/presentationml/2006/ole">
            <p:oleObj spid="_x0000_s3074" name="Equation" r:id="rId6" imgW="2933640" imgH="228600" progId="Equation.DSMT4">
              <p:embed/>
            </p:oleObj>
          </a:graphicData>
        </a:graphic>
      </p:graphicFrame>
      <p:graphicFrame>
        <p:nvGraphicFramePr>
          <p:cNvPr id="3075" name="Object 1031"/>
          <p:cNvGraphicFramePr>
            <a:graphicFrameLocks noChangeAspect="1"/>
          </p:cNvGraphicFramePr>
          <p:nvPr/>
        </p:nvGraphicFramePr>
        <p:xfrm>
          <a:off x="4856163" y="6419850"/>
          <a:ext cx="4183062" cy="295275"/>
        </p:xfrm>
        <a:graphic>
          <a:graphicData uri="http://schemas.openxmlformats.org/presentationml/2006/ole">
            <p:oleObj spid="_x0000_s3075" name="Equation" r:id="rId7" imgW="3238200" imgH="228600" progId="Equation.DSMT4">
              <p:embed/>
            </p:oleObj>
          </a:graphicData>
        </a:graphic>
      </p:graphicFrame>
      <p:pic>
        <p:nvPicPr>
          <p:cNvPr id="3082" name="Picture 8" descr="C:\Users\jo\Pictures\CC2bh_10_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" y="863600"/>
            <a:ext cx="3709988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5" descr="147111main_ColumbiaComp2l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50" y="4319588"/>
            <a:ext cx="20701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9.4|3.7|8.8"/>
</p:tagLst>
</file>

<file path=ppt/theme/theme1.xml><?xml version="1.0" encoding="utf-8"?>
<a:theme xmlns:a="http://schemas.openxmlformats.org/drawingml/2006/main" name="Microsoft PowerPoint 4">
  <a:themeElements>
    <a:clrScheme name="">
      <a:dk1>
        <a:srgbClr val="000000"/>
      </a:dk1>
      <a:lt1>
        <a:srgbClr val="000000"/>
      </a:lt1>
      <a:dk2>
        <a:srgbClr val="0066FF"/>
      </a:dk2>
      <a:lt2>
        <a:srgbClr val="000066"/>
      </a:lt2>
      <a:accent1>
        <a:srgbClr val="6600FF"/>
      </a:accent1>
      <a:accent2>
        <a:srgbClr val="009900"/>
      </a:accent2>
      <a:accent3>
        <a:srgbClr val="AAAAAA"/>
      </a:accent3>
      <a:accent4>
        <a:srgbClr val="000000"/>
      </a:accent4>
      <a:accent5>
        <a:srgbClr val="B8AAFF"/>
      </a:accent5>
      <a:accent6>
        <a:srgbClr val="008A00"/>
      </a:accent6>
      <a:hlink>
        <a:srgbClr val="0066FF"/>
      </a:hlink>
      <a:folHlink>
        <a:srgbClr val="CECECE"/>
      </a:folHlink>
    </a:clrScheme>
    <a:fontScheme name="Microsoft PowerPoint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crosoft PowerPoint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PowerPoint 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8">
        <a:dk1>
          <a:srgbClr val="000066"/>
        </a:dk1>
        <a:lt1>
          <a:srgbClr val="FFFFFF"/>
        </a:lt1>
        <a:dk2>
          <a:srgbClr val="000000"/>
        </a:dk2>
        <a:lt2>
          <a:srgbClr val="FFFF00"/>
        </a:lt2>
        <a:accent1>
          <a:srgbClr val="6600FF"/>
        </a:accent1>
        <a:accent2>
          <a:srgbClr val="009900"/>
        </a:accent2>
        <a:accent3>
          <a:srgbClr val="AAAAAA"/>
        </a:accent3>
        <a:accent4>
          <a:srgbClr val="DADADA"/>
        </a:accent4>
        <a:accent5>
          <a:srgbClr val="B8AAFF"/>
        </a:accent5>
        <a:accent6>
          <a:srgbClr val="008A00"/>
        </a:accent6>
        <a:hlink>
          <a:srgbClr val="FF9900"/>
        </a:hlink>
        <a:folHlink>
          <a:srgbClr val="CECEC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 Geni 2:Programs:Microsoft Office:Microsoft PowerPoint 4:</Template>
  <TotalTime>14252</TotalTime>
  <Pages>3</Pages>
  <Words>2075</Words>
  <Application>Microsoft Office PowerPoint</Application>
  <PresentationFormat>Letter Paper (8.5x11 in)</PresentationFormat>
  <Paragraphs>430</Paragraphs>
  <Slides>57</Slides>
  <Notes>57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77" baseType="lpstr">
      <vt:lpstr>Arial</vt:lpstr>
      <vt:lpstr>Wingdings</vt:lpstr>
      <vt:lpstr>Times</vt:lpstr>
      <vt:lpstr>ＭＳ Ｐゴシック</vt:lpstr>
      <vt:lpstr>Times New Roman</vt:lpstr>
      <vt:lpstr>Symbol</vt:lpstr>
      <vt:lpstr>Arial Black</vt:lpstr>
      <vt:lpstr>Trebuchet MS</vt:lpstr>
      <vt:lpstr>Helvetica</vt:lpstr>
      <vt:lpstr>Verdana</vt:lpstr>
      <vt:lpstr>Arial Unicode MS</vt:lpstr>
      <vt:lpstr>Microsoft Sans Serif</vt:lpstr>
      <vt:lpstr>Tahoma</vt:lpstr>
      <vt:lpstr>Garamond</vt:lpstr>
      <vt:lpstr>Book Antiqua</vt:lpstr>
      <vt:lpstr>Aldus Roman</vt:lpstr>
      <vt:lpstr>Microsoft PowerPoint 4</vt:lpstr>
      <vt:lpstr>MathType 5.0 Equation</vt:lpstr>
      <vt:lpstr>Microsoft Equation 3.0</vt:lpstr>
      <vt:lpstr>MathType 6.0 Equation</vt:lpstr>
      <vt:lpstr>Slide 1</vt:lpstr>
      <vt:lpstr>Slide 2</vt:lpstr>
      <vt:lpstr>Slide 3</vt:lpstr>
      <vt:lpstr>Gravitational waves</vt:lpstr>
      <vt:lpstr>Evidence for gravitational waves</vt:lpstr>
      <vt:lpstr>GW source: coalescing binary</vt:lpstr>
      <vt:lpstr>Collision of two black holes</vt:lpstr>
      <vt:lpstr>Numerical relativity</vt:lpstr>
      <vt:lpstr>Numerical relativity</vt:lpstr>
      <vt:lpstr>Bar detectors: IGEC collaboration</vt:lpstr>
      <vt:lpstr>Mini-GRAIL: a spherical `bar’ in Leiden</vt:lpstr>
      <vt:lpstr>Interferometric detectors: an international dream</vt:lpstr>
      <vt:lpstr>Network of Interferometers</vt:lpstr>
      <vt:lpstr>Interferometer as GW detector</vt:lpstr>
      <vt:lpstr>Interferometer Concept</vt:lpstr>
      <vt:lpstr>VIRGO Optical Scheme</vt:lpstr>
      <vt:lpstr>Vacuum system </vt:lpstr>
      <vt:lpstr>Mirrors</vt:lpstr>
      <vt:lpstr>Thermal noise</vt:lpstr>
      <vt:lpstr>The seismic noise challenge</vt:lpstr>
      <vt:lpstr>VIRGO super attenuator   </vt:lpstr>
      <vt:lpstr>Detection system</vt:lpstr>
      <vt:lpstr>NIKHEF activities</vt:lpstr>
      <vt:lpstr>Input mode cleaner</vt:lpstr>
      <vt:lpstr>Input mode cleaner end-mirror</vt:lpstr>
      <vt:lpstr>NIKHEF: Linear alignment of VIRGO</vt:lpstr>
      <vt:lpstr>VIRGO design sensitivity</vt:lpstr>
      <vt:lpstr>Virgo Status  &amp; Commissioning</vt:lpstr>
      <vt:lpstr>A short summary</vt:lpstr>
      <vt:lpstr>Sensitivity evolution</vt:lpstr>
      <vt:lpstr>Sensitivity today</vt:lpstr>
      <vt:lpstr>Sensitivity today</vt:lpstr>
      <vt:lpstr>Sensitivity today</vt:lpstr>
      <vt:lpstr>Sensitivity today</vt:lpstr>
      <vt:lpstr>Virgo sensitivity compared to LIGO and GEO600</vt:lpstr>
      <vt:lpstr>Virgo joint analyses</vt:lpstr>
      <vt:lpstr>Virgo analysis at NIKHEF</vt:lpstr>
      <vt:lpstr>Radiation from rotating neutron stars</vt:lpstr>
      <vt:lpstr>Pointing at known neutron stars</vt:lpstr>
      <vt:lpstr>Periodic sources – all sky search – Roma / NIKHEF</vt:lpstr>
      <vt:lpstr>Binary pulsars</vt:lpstr>
      <vt:lpstr>The future?</vt:lpstr>
      <vt:lpstr>LIGO and VIRGO: scientific evolution</vt:lpstr>
      <vt:lpstr>Slide 44</vt:lpstr>
      <vt:lpstr>Experience: underground interferometers</vt:lpstr>
      <vt:lpstr>Gravity gradient noise </vt:lpstr>
      <vt:lpstr>Site selection: Einstein Telescope and the Netherlands</vt:lpstr>
      <vt:lpstr>Slide 48</vt:lpstr>
      <vt:lpstr>Gravitational wave antenna in space - LISA</vt:lpstr>
      <vt:lpstr>Complementarity of Space- &amp; Ground-Based Detectors</vt:lpstr>
      <vt:lpstr>LISA interferometry</vt:lpstr>
      <vt:lpstr>Slide 52</vt:lpstr>
      <vt:lpstr>Slide 53</vt:lpstr>
      <vt:lpstr>Slide 54</vt:lpstr>
      <vt:lpstr>Slide 55</vt:lpstr>
      <vt:lpstr>Slide 56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physics program</dc:title>
  <dc:subject>NIKHEF Annual meeting 2005</dc:subject>
  <dc:creator>Jo van den Brand</dc:creator>
  <cp:lastModifiedBy>van den Brand</cp:lastModifiedBy>
  <cp:revision>1045</cp:revision>
  <cp:lastPrinted>2004-05-10T15:00:23Z</cp:lastPrinted>
  <dcterms:created xsi:type="dcterms:W3CDTF">1998-04-24T09:13:12Z</dcterms:created>
  <dcterms:modified xsi:type="dcterms:W3CDTF">2010-04-10T14:00:37Z</dcterms:modified>
</cp:coreProperties>
</file>