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840" r:id="rId2"/>
    <p:sldId id="894" r:id="rId3"/>
    <p:sldId id="916" r:id="rId4"/>
    <p:sldId id="934" r:id="rId5"/>
    <p:sldId id="933" r:id="rId6"/>
    <p:sldId id="932" r:id="rId7"/>
    <p:sldId id="935" r:id="rId8"/>
    <p:sldId id="936" r:id="rId9"/>
    <p:sldId id="931" r:id="rId10"/>
    <p:sldId id="942" r:id="rId11"/>
    <p:sldId id="937" r:id="rId12"/>
    <p:sldId id="930" r:id="rId13"/>
    <p:sldId id="938" r:id="rId14"/>
    <p:sldId id="917" r:id="rId15"/>
    <p:sldId id="941" r:id="rId16"/>
    <p:sldId id="939" r:id="rId17"/>
    <p:sldId id="940" r:id="rId18"/>
    <p:sldId id="919" r:id="rId19"/>
    <p:sldId id="920" r:id="rId20"/>
    <p:sldId id="921" r:id="rId21"/>
    <p:sldId id="908" r:id="rId22"/>
    <p:sldId id="909" r:id="rId23"/>
    <p:sldId id="911" r:id="rId24"/>
    <p:sldId id="913" r:id="rId25"/>
    <p:sldId id="915" r:id="rId26"/>
    <p:sldId id="914" r:id="rId27"/>
    <p:sldId id="912" r:id="rId28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EFCAC"/>
    <a:srgbClr val="CCFF66"/>
    <a:srgbClr val="CC0000"/>
    <a:srgbClr val="003300"/>
    <a:srgbClr val="0066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 autoAdjust="0"/>
  </p:normalViewPr>
  <p:slideViewPr>
    <p:cSldViewPr>
      <p:cViewPr varScale="1">
        <p:scale>
          <a:sx n="165" d="100"/>
          <a:sy n="165" d="100"/>
        </p:scale>
        <p:origin x="39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wmf"/><Relationship Id="rId3" Type="http://schemas.openxmlformats.org/officeDocument/2006/relationships/image" Target="../media/image128.wmf"/><Relationship Id="rId7" Type="http://schemas.openxmlformats.org/officeDocument/2006/relationships/image" Target="../media/image132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6" Type="http://schemas.openxmlformats.org/officeDocument/2006/relationships/image" Target="../media/image131.wmf"/><Relationship Id="rId5" Type="http://schemas.openxmlformats.org/officeDocument/2006/relationships/image" Target="../media/image130.wmf"/><Relationship Id="rId10" Type="http://schemas.openxmlformats.org/officeDocument/2006/relationships/image" Target="../media/image135.wmf"/><Relationship Id="rId4" Type="http://schemas.openxmlformats.org/officeDocument/2006/relationships/image" Target="../media/image129.wmf"/><Relationship Id="rId9" Type="http://schemas.openxmlformats.org/officeDocument/2006/relationships/image" Target="../media/image13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6" Type="http://schemas.openxmlformats.org/officeDocument/2006/relationships/image" Target="../media/image141.wmf"/><Relationship Id="rId5" Type="http://schemas.openxmlformats.org/officeDocument/2006/relationships/image" Target="../media/image140.wmf"/><Relationship Id="rId4" Type="http://schemas.openxmlformats.org/officeDocument/2006/relationships/image" Target="../media/image13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2D08608-F48D-497E-B62A-A4C241FD6B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4318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3138" y="4554538"/>
            <a:ext cx="53562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defTabSz="9652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3" tIns="48252" rIns="96503" bIns="48252" numCol="1" anchor="b" anchorCtr="0" compatLnSpc="1">
            <a:prstTxWarp prst="textNoShape">
              <a:avLst/>
            </a:prstTxWarp>
          </a:bodyPr>
          <a:lstStyle>
            <a:lvl1pPr algn="r" defTabSz="9652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D46D2A67-FF8B-4140-BA97-5AC7909975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77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013FBB-C198-4DD2-AE89-10C21CC55A63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5152" tIns="47576" rIns="95152" bIns="47576"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5266253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E5339A-91B6-4150-95D3-EA8608564B22}" type="slidenum">
              <a:rPr lang="en-US" smtClean="0"/>
              <a:pPr>
                <a:defRPr/>
              </a:pPr>
              <a:t>10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59984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E5339A-91B6-4150-95D3-EA8608564B22}" type="slidenum">
              <a:rPr lang="en-US" smtClean="0"/>
              <a:pPr>
                <a:defRPr/>
              </a:pPr>
              <a:t>11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3292988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E5339A-91B6-4150-95D3-EA8608564B22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622772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E5339A-91B6-4150-95D3-EA8608564B22}" type="slidenum">
              <a:rPr lang="en-US" smtClean="0"/>
              <a:pPr>
                <a:defRPr/>
              </a:pPr>
              <a:t>13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736618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8A2C3F-F441-4F3A-85D7-8A6F2151E248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91202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460D4D-B3B2-45C5-A248-AB0BFC9ACDCC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449857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8A2C3F-F441-4F3A-85D7-8A6F2151E248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604828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8A2C3F-F441-4F3A-85D7-8A6F2151E248}" type="slidenum">
              <a:rPr lang="en-US" smtClean="0"/>
              <a:pPr>
                <a:defRPr/>
              </a:pPr>
              <a:t>17</a:t>
            </a:fld>
            <a:endParaRPr lang="en-US" smtClean="0"/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274415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72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CCA15E-1540-49CE-B76F-E0DBE415A636}" type="slidenum">
              <a:rPr lang="en-US" smtClean="0">
                <a:latin typeface="Times"/>
              </a:rPr>
              <a:pPr>
                <a:defRPr/>
              </a:pPr>
              <a:t>18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8625065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56C64C9-BF12-42F0-979A-DB858140D4A5}" type="slidenum">
              <a:rPr lang="en-US" smtClean="0">
                <a:latin typeface="Times"/>
              </a:rPr>
              <a:pPr>
                <a:defRPr/>
              </a:pPr>
              <a:t>19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130914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F9DA215-7FB6-4CE8-8CF0-D7F2D80C9FB5}" type="slidenum">
              <a:rPr lang="en-US" smtClean="0"/>
              <a:pPr>
                <a:defRPr/>
              </a:pPr>
              <a:t>2</a:t>
            </a:fld>
            <a:endParaRPr lang="en-US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526396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E460D4D-B3B2-45C5-A248-AB0BFC9ACDCC}" type="slidenum">
              <a:rPr lang="en-US" smtClean="0"/>
              <a:pPr>
                <a:defRPr/>
              </a:pPr>
              <a:t>20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03042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214326-B4EB-4B94-BF27-3C44EFB743E9}" type="slidenum">
              <a:rPr lang="en-US" smtClean="0"/>
              <a:pPr>
                <a:defRPr/>
              </a:pPr>
              <a:t>21</a:t>
            </a:fld>
            <a:endParaRPr lang="en-US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7619704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6174A-5C16-4C8D-857A-4C078D9B28EF}" type="slidenum">
              <a:rPr lang="en-US" smtClean="0"/>
              <a:pPr>
                <a:defRPr/>
              </a:pPr>
              <a:t>22</a:t>
            </a:fld>
            <a:endParaRPr lang="en-US" smtClean="0"/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268140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DDF3A7-AF93-4EF9-9B39-F46E9919E011}" type="slidenum">
              <a:rPr lang="en-US" smtClean="0"/>
              <a:pPr>
                <a:defRPr/>
              </a:pPr>
              <a:t>23</a:t>
            </a:fld>
            <a:endParaRPr lang="en-US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00487893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03C3B3-B353-42E0-B42F-602E3F0B9AE9}" type="slidenum">
              <a:rPr lang="en-US" smtClean="0"/>
              <a:pPr>
                <a:defRPr/>
              </a:pPr>
              <a:t>24</a:t>
            </a:fld>
            <a:endParaRPr lang="en-US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4324569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0BE3C3E-CC19-45C1-8883-AFEF4211B745}" type="slidenum">
              <a:rPr lang="en-US" smtClean="0"/>
              <a:pPr>
                <a:defRPr/>
              </a:pPr>
              <a:t>25</a:t>
            </a:fld>
            <a:endParaRPr lang="en-US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835786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83B0F0-C880-40CC-B241-559017782158}" type="slidenum">
              <a:rPr lang="en-US" smtClean="0"/>
              <a:pPr>
                <a:defRPr/>
              </a:pPr>
              <a:t>26</a:t>
            </a:fld>
            <a:endParaRPr lang="en-US" smtClean="0"/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1728246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C84F9C3-A33C-482F-8F31-FE60F1F5B41D}" type="slidenum">
              <a:rPr lang="en-US" smtClean="0"/>
              <a:pPr>
                <a:defRPr/>
              </a:pPr>
              <a:t>27</a:t>
            </a:fld>
            <a:endParaRPr lang="en-US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601810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E5339A-91B6-4150-95D3-EA8608564B22}" type="slidenum">
              <a:rPr lang="en-US" smtClean="0"/>
              <a:pPr>
                <a:defRPr/>
              </a:pPr>
              <a:t>3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218169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E5339A-91B6-4150-95D3-EA8608564B22}" type="slidenum">
              <a:rPr lang="en-US" smtClean="0"/>
              <a:pPr>
                <a:defRPr/>
              </a:pPr>
              <a:t>4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0166339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E5339A-91B6-4150-95D3-EA8608564B22}" type="slidenum">
              <a:rPr lang="en-US" smtClean="0"/>
              <a:pPr>
                <a:defRPr/>
              </a:pPr>
              <a:t>5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6749483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E5339A-91B6-4150-95D3-EA8608564B22}" type="slidenum">
              <a:rPr lang="en-US" smtClean="0"/>
              <a:pPr>
                <a:defRPr/>
              </a:pPr>
              <a:t>6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5318541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E5339A-91B6-4150-95D3-EA8608564B22}" type="slidenum">
              <a:rPr lang="en-US" smtClean="0"/>
              <a:pPr>
                <a:defRPr/>
              </a:pPr>
              <a:t>7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234427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E5339A-91B6-4150-95D3-EA8608564B22}" type="slidenum">
              <a:rPr lang="en-US" smtClean="0"/>
              <a:pPr>
                <a:defRPr/>
              </a:pPr>
              <a:t>8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7794263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E5339A-91B6-4150-95D3-EA8608564B22}" type="slidenum">
              <a:rPr lang="en-US" smtClean="0"/>
              <a:pPr>
                <a:defRPr/>
              </a:pPr>
              <a:t>9</a:t>
            </a:fld>
            <a:endParaRPr lang="en-US" smtClean="0"/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061670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1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5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9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381000" y="6248400"/>
            <a:ext cx="83820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fld id="{DA031379-40A1-4BFD-932B-75B63EAF064C}" type="datetime4">
              <a:rPr lang="en-US"/>
              <a:pPr>
                <a:defRPr/>
              </a:pPr>
              <a:t>October 6, 2015</a:t>
            </a:fld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B5F3C1FD-D0C7-47C2-9EA9-FF0CAE3A4EE8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37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2ACC8-BAED-4138-BDD2-BA4FFD422A04}" type="datetime4">
              <a:rPr lang="en-US"/>
              <a:pPr>
                <a:defRPr/>
              </a:pPr>
              <a:t>October 6, 2015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01E49-538C-4F0C-B645-F35176F47F60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61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B2EF5D-EEBE-4786-9531-6354E06149CD}" type="datetime4">
              <a:rPr lang="en-US"/>
              <a:pPr>
                <a:defRPr/>
              </a:pPr>
              <a:t>October 6, 2015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CDE87-9DEE-4BD3-BCA2-E72B13F3C392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45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47B689-558D-474D-94F9-186B211F0882}" type="datetime4">
              <a:rPr lang="en-US"/>
              <a:pPr>
                <a:defRPr/>
              </a:pPr>
              <a:t>October 6, 2015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9F1BF-C6D9-4385-B45B-16FDEAD3F596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69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E48BE-BB96-4C61-96BC-8593E3693915}" type="datetime4">
              <a:rPr lang="en-US"/>
              <a:pPr>
                <a:defRPr/>
              </a:pPr>
              <a:t>October 6, 2015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408BB-DA67-4E90-9D58-58375354EA8C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3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DE2A4-4128-41CC-8F94-07C721A3FD81}" type="datetime4">
              <a:rPr lang="en-US"/>
              <a:pPr>
                <a:defRPr/>
              </a:pPr>
              <a:t>October 6, 2015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55760-2F11-4475-9105-2B19D510E7ED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7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F03DC-42D6-4AA1-B674-03DE7FA830B4}" type="datetime4">
              <a:rPr lang="en-US"/>
              <a:pPr>
                <a:defRPr/>
              </a:pPr>
              <a:t>October 6, 2015</a:t>
            </a:fld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AC462-FCB0-4D51-9027-DFE55E50F332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41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141FF-EE3C-48CD-A750-C3ED02620DCC}" type="datetime4">
              <a:rPr lang="en-US"/>
              <a:pPr>
                <a:defRPr/>
              </a:pPr>
              <a:t>October 6, 2015</a:t>
            </a:fld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E2EF0-53C7-4CF9-8133-381F24956490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65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69935-BBE4-4464-B135-DD2D851A3C3F}" type="datetime4">
              <a:rPr lang="en-US"/>
              <a:pPr>
                <a:defRPr/>
              </a:pPr>
              <a:t>October 6, 2015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107A4-DFEF-45DF-AC7C-50823DC86C11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89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2EC4A-0BA6-4E25-A6BA-CDF2D41E1ABC}" type="datetime4">
              <a:rPr lang="en-US"/>
              <a:pPr>
                <a:defRPr/>
              </a:pPr>
              <a:t>October 6, 2015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564BC-D96F-418D-A0C1-098ABDB44DB7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vu_www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513" name="Photo Editor Photo" r:id="rId4" imgW="1638529" imgH="809738" progId="">
                  <p:embed/>
                </p:oleObj>
              </mc:Choice>
              <mc:Fallback>
                <p:oleObj name="Photo Editor Photo" r:id="rId4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D9BFB-918A-4F71-BEA5-20541938CAC4}" type="datetime4">
              <a:rPr lang="en-US"/>
              <a:pPr>
                <a:defRPr/>
              </a:pPr>
              <a:t>October 6, 2015</a:t>
            </a:fld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83A33-A715-4A60-B0E0-41B31C9A533C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BD3A8441-AA2B-47CD-A505-56F0024D08E1}" type="datetime4">
              <a:rPr lang="en-US"/>
              <a:pPr>
                <a:defRPr/>
              </a:pPr>
              <a:t>October 6, 2015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83D03F34-34A8-42E2-A126-5A094DD9160D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  <p:pic>
        <p:nvPicPr>
          <p:cNvPr id="1033" name="Picture 9" descr="vu_www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hoto Editor Photo" r:id="rId15" imgW="1638529" imgH="809738" progId="">
                  <p:embed/>
                </p:oleObj>
              </mc:Choice>
              <mc:Fallback>
                <p:oleObj name="Photo Editor Photo" r:id="rId15" imgW="1638529" imgH="809738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med">
    <p:dissolv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8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3.png"/><Relationship Id="rId11" Type="http://schemas.openxmlformats.org/officeDocument/2006/relationships/image" Target="../media/image88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image" Target="../media/image90.png"/><Relationship Id="rId7" Type="http://schemas.openxmlformats.org/officeDocument/2006/relationships/image" Target="../media/image9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10" Type="http://schemas.openxmlformats.org/officeDocument/2006/relationships/image" Target="../media/image96.png"/><Relationship Id="rId4" Type="http://schemas.openxmlformats.org/officeDocument/2006/relationships/image" Target="../media/image91.png"/><Relationship Id="rId9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5" Type="http://schemas.openxmlformats.org/officeDocument/2006/relationships/image" Target="../media/image9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13" Type="http://schemas.openxmlformats.org/officeDocument/2006/relationships/image" Target="../media/image115.png"/><Relationship Id="rId3" Type="http://schemas.openxmlformats.org/officeDocument/2006/relationships/image" Target="../media/image105.png"/><Relationship Id="rId7" Type="http://schemas.openxmlformats.org/officeDocument/2006/relationships/image" Target="../media/image109.png"/><Relationship Id="rId12" Type="http://schemas.openxmlformats.org/officeDocument/2006/relationships/image" Target="../media/image114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8.png"/><Relationship Id="rId11" Type="http://schemas.openxmlformats.org/officeDocument/2006/relationships/image" Target="../media/image113.png"/><Relationship Id="rId5" Type="http://schemas.openxmlformats.org/officeDocument/2006/relationships/image" Target="../media/image107.png"/><Relationship Id="rId15" Type="http://schemas.openxmlformats.org/officeDocument/2006/relationships/image" Target="../media/image117.png"/><Relationship Id="rId10" Type="http://schemas.openxmlformats.org/officeDocument/2006/relationships/image" Target="../media/image112.png"/><Relationship Id="rId4" Type="http://schemas.openxmlformats.org/officeDocument/2006/relationships/image" Target="../media/image106.png"/><Relationship Id="rId9" Type="http://schemas.openxmlformats.org/officeDocument/2006/relationships/image" Target="../media/image111.png"/><Relationship Id="rId14" Type="http://schemas.openxmlformats.org/officeDocument/2006/relationships/image" Target="../media/image11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108.png"/><Relationship Id="rId7" Type="http://schemas.openxmlformats.org/officeDocument/2006/relationships/image" Target="../media/image120.png"/><Relationship Id="rId12" Type="http://schemas.openxmlformats.org/officeDocument/2006/relationships/image" Target="../media/image125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9.png"/><Relationship Id="rId11" Type="http://schemas.openxmlformats.org/officeDocument/2006/relationships/image" Target="../media/image124.png"/><Relationship Id="rId5" Type="http://schemas.openxmlformats.org/officeDocument/2006/relationships/image" Target="../media/image110.png"/><Relationship Id="rId10" Type="http://schemas.openxmlformats.org/officeDocument/2006/relationships/image" Target="../media/image123.png"/><Relationship Id="rId4" Type="http://schemas.openxmlformats.org/officeDocument/2006/relationships/image" Target="../media/image109.png"/><Relationship Id="rId9" Type="http://schemas.openxmlformats.org/officeDocument/2006/relationships/image" Target="../media/image1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30.wmf"/><Relationship Id="rId18" Type="http://schemas.openxmlformats.org/officeDocument/2006/relationships/oleObject" Target="../embeddings/oleObject19.bin"/><Relationship Id="rId3" Type="http://schemas.openxmlformats.org/officeDocument/2006/relationships/notesSlide" Target="../notesSlides/notesSlide18.xml"/><Relationship Id="rId21" Type="http://schemas.openxmlformats.org/officeDocument/2006/relationships/image" Target="../media/image134.wmf"/><Relationship Id="rId7" Type="http://schemas.openxmlformats.org/officeDocument/2006/relationships/image" Target="../media/image127.wmf"/><Relationship Id="rId12" Type="http://schemas.openxmlformats.org/officeDocument/2006/relationships/oleObject" Target="../embeddings/oleObject16.bin"/><Relationship Id="rId17" Type="http://schemas.openxmlformats.org/officeDocument/2006/relationships/image" Target="../media/image13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8.bin"/><Relationship Id="rId20" Type="http://schemas.openxmlformats.org/officeDocument/2006/relationships/oleObject" Target="../embeddings/oleObject20.bin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29.wmf"/><Relationship Id="rId5" Type="http://schemas.openxmlformats.org/officeDocument/2006/relationships/image" Target="../media/image126.wmf"/><Relationship Id="rId15" Type="http://schemas.openxmlformats.org/officeDocument/2006/relationships/image" Target="../media/image131.wmf"/><Relationship Id="rId23" Type="http://schemas.openxmlformats.org/officeDocument/2006/relationships/image" Target="../media/image135.wmf"/><Relationship Id="rId10" Type="http://schemas.openxmlformats.org/officeDocument/2006/relationships/oleObject" Target="../embeddings/oleObject15.bin"/><Relationship Id="rId19" Type="http://schemas.openxmlformats.org/officeDocument/2006/relationships/image" Target="../media/image133.wmf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28.wmf"/><Relationship Id="rId14" Type="http://schemas.openxmlformats.org/officeDocument/2006/relationships/oleObject" Target="../embeddings/oleObject17.bin"/><Relationship Id="rId22" Type="http://schemas.openxmlformats.org/officeDocument/2006/relationships/oleObject" Target="../embeddings/oleObject2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143.png"/><Relationship Id="rId18" Type="http://schemas.openxmlformats.org/officeDocument/2006/relationships/image" Target="../media/image141.wmf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37.wmf"/><Relationship Id="rId12" Type="http://schemas.openxmlformats.org/officeDocument/2006/relationships/image" Target="../media/image139.wmf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4.png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3.bin"/><Relationship Id="rId11" Type="http://schemas.openxmlformats.org/officeDocument/2006/relationships/oleObject" Target="../embeddings/oleObject25.bin"/><Relationship Id="rId5" Type="http://schemas.openxmlformats.org/officeDocument/2006/relationships/image" Target="../media/image136.wmf"/><Relationship Id="rId15" Type="http://schemas.openxmlformats.org/officeDocument/2006/relationships/image" Target="../media/image140.wmf"/><Relationship Id="rId10" Type="http://schemas.openxmlformats.org/officeDocument/2006/relationships/image" Target="../media/image142.png"/><Relationship Id="rId19" Type="http://schemas.openxmlformats.org/officeDocument/2006/relationships/image" Target="../media/image145.png"/><Relationship Id="rId4" Type="http://schemas.openxmlformats.org/officeDocument/2006/relationships/oleObject" Target="../embeddings/oleObject22.bin"/><Relationship Id="rId9" Type="http://schemas.openxmlformats.org/officeDocument/2006/relationships/image" Target="../media/image138.wmf"/><Relationship Id="rId14" Type="http://schemas.openxmlformats.org/officeDocument/2006/relationships/oleObject" Target="../embeddings/oleObject2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13" Type="http://schemas.openxmlformats.org/officeDocument/2006/relationships/image" Target="../media/image165.png"/><Relationship Id="rId3" Type="http://schemas.openxmlformats.org/officeDocument/2006/relationships/image" Target="../media/image155.png"/><Relationship Id="rId7" Type="http://schemas.openxmlformats.org/officeDocument/2006/relationships/image" Target="../media/image159.png"/><Relationship Id="rId12" Type="http://schemas.openxmlformats.org/officeDocument/2006/relationships/image" Target="../media/image16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8.png"/><Relationship Id="rId11" Type="http://schemas.openxmlformats.org/officeDocument/2006/relationships/image" Target="../media/image163.png"/><Relationship Id="rId5" Type="http://schemas.openxmlformats.org/officeDocument/2006/relationships/image" Target="../media/image157.png"/><Relationship Id="rId10" Type="http://schemas.openxmlformats.org/officeDocument/2006/relationships/image" Target="../media/image162.png"/><Relationship Id="rId4" Type="http://schemas.openxmlformats.org/officeDocument/2006/relationships/image" Target="../media/image156.png"/><Relationship Id="rId9" Type="http://schemas.openxmlformats.org/officeDocument/2006/relationships/image" Target="../media/image16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png"/><Relationship Id="rId3" Type="http://schemas.openxmlformats.org/officeDocument/2006/relationships/image" Target="../media/image172.png"/><Relationship Id="rId7" Type="http://schemas.openxmlformats.org/officeDocument/2006/relationships/image" Target="../media/image17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5.png"/><Relationship Id="rId5" Type="http://schemas.openxmlformats.org/officeDocument/2006/relationships/image" Target="../media/image174.png"/><Relationship Id="rId4" Type="http://schemas.openxmlformats.org/officeDocument/2006/relationships/image" Target="../media/image173.png"/><Relationship Id="rId9" Type="http://schemas.openxmlformats.org/officeDocument/2006/relationships/image" Target="../media/image17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4.png"/><Relationship Id="rId3" Type="http://schemas.openxmlformats.org/officeDocument/2006/relationships/image" Target="../media/image179.png"/><Relationship Id="rId7" Type="http://schemas.openxmlformats.org/officeDocument/2006/relationships/image" Target="../media/image18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2.png"/><Relationship Id="rId5" Type="http://schemas.openxmlformats.org/officeDocument/2006/relationships/image" Target="../media/image181.png"/><Relationship Id="rId4" Type="http://schemas.openxmlformats.org/officeDocument/2006/relationships/image" Target="../media/image180.png"/><Relationship Id="rId9" Type="http://schemas.openxmlformats.org/officeDocument/2006/relationships/image" Target="../media/image18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png"/><Relationship Id="rId3" Type="http://schemas.openxmlformats.org/officeDocument/2006/relationships/image" Target="../media/image179.png"/><Relationship Id="rId7" Type="http://schemas.openxmlformats.org/officeDocument/2006/relationships/image" Target="../media/image18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7.png"/><Relationship Id="rId5" Type="http://schemas.openxmlformats.org/officeDocument/2006/relationships/image" Target="../media/image186.png"/><Relationship Id="rId4" Type="http://schemas.openxmlformats.org/officeDocument/2006/relationships/image" Target="../media/image180.png"/><Relationship Id="rId9" Type="http://schemas.openxmlformats.org/officeDocument/2006/relationships/image" Target="../media/image19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png"/><Relationship Id="rId3" Type="http://schemas.openxmlformats.org/officeDocument/2006/relationships/image" Target="../media/image191.png"/><Relationship Id="rId7" Type="http://schemas.openxmlformats.org/officeDocument/2006/relationships/image" Target="../media/image19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4.png"/><Relationship Id="rId5" Type="http://schemas.openxmlformats.org/officeDocument/2006/relationships/image" Target="../media/image193.png"/><Relationship Id="rId10" Type="http://schemas.openxmlformats.org/officeDocument/2006/relationships/image" Target="../media/image198.png"/><Relationship Id="rId4" Type="http://schemas.openxmlformats.org/officeDocument/2006/relationships/image" Target="../media/image192.png"/><Relationship Id="rId9" Type="http://schemas.openxmlformats.org/officeDocument/2006/relationships/image" Target="../media/image19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0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emf"/><Relationship Id="rId10" Type="http://schemas.openxmlformats.org/officeDocument/2006/relationships/image" Target="../media/image35.png"/><Relationship Id="rId4" Type="http://schemas.openxmlformats.org/officeDocument/2006/relationships/image" Target="../media/image29.emf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6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</p:spPr>
        <p:txBody>
          <a:bodyPr/>
          <a:lstStyle/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ea typeface="Arial Unicode MS" pitchFamily="34" charset="-128"/>
                <a:cs typeface="Arial Unicode MS" pitchFamily="34" charset="-128"/>
              </a:rPr>
              <a:t> </a:t>
            </a:r>
          </a:p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endParaRPr lang="en-US" sz="1800" dirty="0" smtClean="0">
              <a:solidFill>
                <a:schemeClr val="tx2"/>
              </a:solidFill>
              <a:ea typeface="Arial Unicode MS" pitchFamily="34" charset="-128"/>
              <a:cs typeface="Arial Unicode MS" pitchFamily="34" charset="-128"/>
            </a:endParaRPr>
          </a:p>
          <a:p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Jo van den Brand &amp;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Joris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van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Heijningen</a:t>
            </a:r>
            <a:endParaRPr lang="en-US" sz="1800" dirty="0" smtClean="0">
              <a:solidFill>
                <a:schemeClr val="tx2"/>
              </a:solidFill>
              <a:latin typeface="Calibri" pitchFamily="34" charset="0"/>
              <a:ea typeface="Arial Unicode MS" pitchFamily="34" charset="-128"/>
              <a:cs typeface="Calibri" pitchFamily="34" charset="0"/>
            </a:endParaRPr>
          </a:p>
          <a:p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Speciale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relativiteitstheorie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: 6 </a:t>
            </a:r>
            <a:r>
              <a:rPr lang="en-US" sz="1800" dirty="0" err="1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oktober</a:t>
            </a:r>
            <a:r>
              <a:rPr lang="en-US" sz="1800" dirty="0" smtClean="0">
                <a:solidFill>
                  <a:schemeClr val="tx2"/>
                </a:solidFill>
                <a:latin typeface="Calibri" pitchFamily="34" charset="0"/>
                <a:ea typeface="Arial Unicode MS" pitchFamily="34" charset="-128"/>
                <a:cs typeface="Calibri" pitchFamily="34" charset="0"/>
              </a:rPr>
              <a:t> 2015</a:t>
            </a:r>
          </a:p>
        </p:txBody>
      </p:sp>
      <p:sp>
        <p:nvSpPr>
          <p:cNvPr id="41987" name="Rectangle 3"/>
          <p:cNvSpPr>
            <a:spLocks noChangeArrowheads="1"/>
          </p:cNvSpPr>
          <p:nvPr/>
        </p:nvSpPr>
        <p:spPr bwMode="auto">
          <a:xfrm>
            <a:off x="533400" y="914400"/>
            <a:ext cx="7924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>
                <a:solidFill>
                  <a:srgbClr val="000099"/>
                </a:solidFill>
                <a:latin typeface="Arial Rounded MT Bold" pitchFamily="34" charset="0"/>
              </a:rPr>
              <a:t> </a:t>
            </a:r>
            <a:r>
              <a:rPr lang="en-US" sz="4000">
                <a:solidFill>
                  <a:srgbClr val="000099"/>
                </a:solidFill>
                <a:latin typeface="Biondi" pitchFamily="2" charset="0"/>
              </a:rPr>
              <a:t>Gravitatie en kosmologie</a:t>
            </a:r>
          </a:p>
          <a:p>
            <a:pPr algn="ctr" eaLnBrk="0" hangingPunct="0"/>
            <a:r>
              <a:rPr lang="en-US" sz="3200">
                <a:solidFill>
                  <a:schemeClr val="hlink"/>
                </a:solidFill>
                <a:latin typeface="Calibri" pitchFamily="34" charset="0"/>
                <a:cs typeface="Calibri" pitchFamily="34" charset="0"/>
              </a:rPr>
              <a:t>FEW Cursus  </a:t>
            </a:r>
          </a:p>
        </p:txBody>
      </p:sp>
      <p:pic>
        <p:nvPicPr>
          <p:cNvPr id="41988" name="Picture 4" descr="bigbang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nl-NL" dirty="0" smtClean="0"/>
              <a:t>Copyright (C) Vrije Universiteit 2009</a:t>
            </a:r>
            <a:endParaRPr lang="en-US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81000" y="4191507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Vierkracht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852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 dirty="0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Kracht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in SRT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165225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eisen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covariantie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SRT: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natuurkundige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wetten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e.g.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Maxwellvergelijkingen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dezelfde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vorm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hebben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inertiaalsystemen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81000" y="18288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Vierimpuls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81000" y="2707509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geldt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381000" y="5235778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Kracht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drievector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i="1" dirty="0" smtClean="0">
                <a:latin typeface="Calibri" pitchFamily="34" charset="0"/>
                <a:cs typeface="Calibri" pitchFamily="34" charset="0"/>
              </a:rPr>
              <a:t>f</a:t>
            </a:r>
            <a:endParaRPr lang="en-US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381000" y="5724525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Transformeert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868706"/>
            <a:ext cx="5769388" cy="3291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420" y="2249269"/>
            <a:ext cx="3539512" cy="33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062" y="2605087"/>
            <a:ext cx="2928938" cy="643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6250" y="3116941"/>
            <a:ext cx="4705350" cy="948226"/>
          </a:xfrm>
          <a:prstGeom prst="rect">
            <a:avLst/>
          </a:prstGeom>
        </p:spPr>
      </p:pic>
      <p:sp>
        <p:nvSpPr>
          <p:cNvPr id="24" name="Right Arrow 23"/>
          <p:cNvSpPr/>
          <p:nvPr/>
        </p:nvSpPr>
        <p:spPr bwMode="auto">
          <a:xfrm>
            <a:off x="3581400" y="3489765"/>
            <a:ext cx="497681" cy="249819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791" y="4130254"/>
            <a:ext cx="3300413" cy="5144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19791" y="4683733"/>
            <a:ext cx="1961609" cy="48554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28731" y="5144262"/>
            <a:ext cx="5048937" cy="546926"/>
          </a:xfrm>
          <a:prstGeom prst="rect">
            <a:avLst/>
          </a:prstGeom>
        </p:spPr>
      </p:pic>
      <p:sp>
        <p:nvSpPr>
          <p:cNvPr id="29" name="Right Arrow 28"/>
          <p:cNvSpPr/>
          <p:nvPr/>
        </p:nvSpPr>
        <p:spPr bwMode="auto">
          <a:xfrm>
            <a:off x="3486301" y="5316459"/>
            <a:ext cx="497681" cy="249819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30" name="Right Brace 29"/>
          <p:cNvSpPr/>
          <p:nvPr/>
        </p:nvSpPr>
        <p:spPr bwMode="auto">
          <a:xfrm>
            <a:off x="5049342" y="4198264"/>
            <a:ext cx="152400" cy="827761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43571" y="5800318"/>
            <a:ext cx="2076029" cy="10576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9347" y="6381968"/>
            <a:ext cx="1672253" cy="36933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itchFamily="34" charset="0"/>
                <a:cs typeface="Calibri" pitchFamily="34" charset="0"/>
              </a:rPr>
              <a:t>Merk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op: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v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18450602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6630" grpId="0"/>
      <p:bldP spid="27" grpId="0"/>
      <p:bldP spid="37" grpId="0"/>
      <p:bldP spid="31" grpId="0"/>
      <p:bldP spid="34" grpId="0"/>
      <p:bldP spid="24" grpId="0" animBg="1"/>
      <p:bldP spid="29" grpId="0" animBg="1"/>
      <p:bldP spid="30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81000" y="365588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Magnetische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kracht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852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Behoud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van lading in SRT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165225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Continuiteitsvergelijking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81000" y="1776175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Vierstroomdichtheid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81000" y="2477189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Coulombkracht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381000" y="418928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Magnetisch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veld</a:t>
            </a:r>
            <a:endParaRPr lang="en-US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381000" y="51054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componenten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ight Arrow 28"/>
          <p:cNvSpPr/>
          <p:nvPr/>
        </p:nvSpPr>
        <p:spPr bwMode="auto">
          <a:xfrm>
            <a:off x="2591281" y="4266857"/>
            <a:ext cx="497681" cy="249819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30" name="Right Brace 29"/>
          <p:cNvSpPr/>
          <p:nvPr/>
        </p:nvSpPr>
        <p:spPr bwMode="auto">
          <a:xfrm>
            <a:off x="3565003" y="2501435"/>
            <a:ext cx="152400" cy="827761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0844" y="1118176"/>
            <a:ext cx="2690812" cy="5328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0845" y="1873939"/>
            <a:ext cx="3249682" cy="250703"/>
          </a:xfrm>
          <a:prstGeom prst="rect">
            <a:avLst/>
          </a:prstGeom>
        </p:spPr>
      </p:pic>
      <p:sp>
        <p:nvSpPr>
          <p:cNvPr id="23" name="Right Brace 22"/>
          <p:cNvSpPr/>
          <p:nvPr/>
        </p:nvSpPr>
        <p:spPr bwMode="auto">
          <a:xfrm>
            <a:off x="6248400" y="1224972"/>
            <a:ext cx="152400" cy="827761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1751" y="1327918"/>
            <a:ext cx="1052513" cy="581769"/>
          </a:xfrm>
          <a:prstGeom prst="rect">
            <a:avLst/>
          </a:prstGeom>
        </p:spPr>
      </p:pic>
      <p:pic>
        <p:nvPicPr>
          <p:cNvPr id="2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1751" y="2048266"/>
            <a:ext cx="22860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62304" y="2362200"/>
            <a:ext cx="1319281" cy="56082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7270" y="2849943"/>
            <a:ext cx="3114330" cy="2331657"/>
          </a:xfrm>
          <a:prstGeom prst="rect">
            <a:avLst/>
          </a:prstGeom>
        </p:spPr>
      </p:pic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381000" y="305898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Elektrisch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veld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62304" y="3084266"/>
            <a:ext cx="819150" cy="29405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02750" y="2771860"/>
            <a:ext cx="1080685" cy="2829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504731" y="3594761"/>
            <a:ext cx="1524000" cy="492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73805" y="4199788"/>
            <a:ext cx="1624990" cy="323841"/>
          </a:xfrm>
          <a:prstGeom prst="rect">
            <a:avLst/>
          </a:prstGeom>
        </p:spPr>
      </p:pic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381000" y="465918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Combineren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levert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Lorentzkracht</a:t>
            </a:r>
            <a:endParaRPr lang="en-US" b="1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73805" y="4681524"/>
            <a:ext cx="2069795" cy="34292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84979" y="5475126"/>
            <a:ext cx="2373393" cy="901482"/>
          </a:xfrm>
          <a:prstGeom prst="rect">
            <a:avLst/>
          </a:prstGeom>
        </p:spPr>
      </p:pic>
      <p:sp>
        <p:nvSpPr>
          <p:cNvPr id="38" name="Right Arrow 37"/>
          <p:cNvSpPr/>
          <p:nvPr/>
        </p:nvSpPr>
        <p:spPr bwMode="auto">
          <a:xfrm>
            <a:off x="4411021" y="5818372"/>
            <a:ext cx="497681" cy="249819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5875" y="5396068"/>
            <a:ext cx="3895725" cy="1020078"/>
          </a:xfrm>
          <a:prstGeom prst="rect">
            <a:avLst/>
          </a:prstGeom>
        </p:spPr>
      </p:pic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381000" y="64135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willen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nu in manifest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covariante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vorm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schrijven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477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6630" grpId="0"/>
      <p:bldP spid="27" grpId="0"/>
      <p:bldP spid="37" grpId="0"/>
      <p:bldP spid="31" grpId="0"/>
      <p:bldP spid="34" grpId="0"/>
      <p:bldP spid="29" grpId="0" animBg="1"/>
      <p:bldP spid="30" grpId="0" animBg="1"/>
      <p:bldP spid="23" grpId="0" animBg="1"/>
      <p:bldP spid="32" grpId="0"/>
      <p:bldP spid="35" grpId="0"/>
      <p:bldP spid="38" grpId="0" animBg="1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81000" y="37338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Ook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852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Lorentzkracht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in SRT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272658"/>
            <a:ext cx="5181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hadden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81000" y="3044825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Er geldt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81000" y="4635100"/>
            <a:ext cx="830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Beschouw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381000" y="62611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Eerste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rij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levert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arbeid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die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verricht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wordt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door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Lorentzkracht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81000" y="1981200"/>
            <a:ext cx="36115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Introduceer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elektromagnetisch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tensor, of veld tensor, of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ook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wel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Faraday tensor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genaamd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961122"/>
            <a:ext cx="3895725" cy="10200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5131" y="2035571"/>
            <a:ext cx="2412206" cy="9523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13663" y="2032945"/>
            <a:ext cx="2755691" cy="9229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652548" y="2262852"/>
            <a:ext cx="2262852" cy="669925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9706" y="2968625"/>
            <a:ext cx="2237246" cy="648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3278" y="3648367"/>
            <a:ext cx="1547813" cy="604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3304" y="3605832"/>
            <a:ext cx="1633538" cy="684387"/>
          </a:xfrm>
          <a:prstGeom prst="rect">
            <a:avLst/>
          </a:prstGeom>
        </p:spPr>
      </p:pic>
      <p:sp>
        <p:nvSpPr>
          <p:cNvPr id="29" name="Right Arrow 28"/>
          <p:cNvSpPr/>
          <p:nvPr/>
        </p:nvSpPr>
        <p:spPr bwMode="auto">
          <a:xfrm>
            <a:off x="3043357" y="3827897"/>
            <a:ext cx="497681" cy="249819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9448" y="3491531"/>
            <a:ext cx="2427503" cy="907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18262" y="4534886"/>
            <a:ext cx="1537359" cy="641382"/>
          </a:xfrm>
          <a:prstGeom prst="rect">
            <a:avLst/>
          </a:prstGeom>
        </p:spPr>
      </p:pic>
      <p:sp>
        <p:nvSpPr>
          <p:cNvPr id="32" name="Right Arrow 31"/>
          <p:cNvSpPr/>
          <p:nvPr/>
        </p:nvSpPr>
        <p:spPr bwMode="auto">
          <a:xfrm>
            <a:off x="2167049" y="5555982"/>
            <a:ext cx="497681" cy="249819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767512" y="6307402"/>
            <a:ext cx="1462088" cy="30685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42347" y="5137656"/>
            <a:ext cx="5973053" cy="1086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4525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6630" grpId="0"/>
      <p:bldP spid="37" grpId="0"/>
      <p:bldP spid="33" grpId="0"/>
      <p:bldP spid="34" grpId="0"/>
      <p:bldP spid="19" grpId="0"/>
      <p:bldP spid="4" grpId="0" animBg="1"/>
      <p:bldP spid="29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4457700"/>
            <a:ext cx="2967038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81000" y="3959225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Stroom viervector</a:t>
            </a:r>
          </a:p>
        </p:txBody>
      </p:sp>
      <p:sp>
        <p:nvSpPr>
          <p:cNvPr id="78852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Elektrodynamica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165225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Maxwellvergelijkingen</a:t>
            </a:r>
            <a:endParaRPr lang="en-US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81000" y="2282825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Faraday tensor</a:t>
            </a: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81000" y="3044825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Er geldt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381000" y="5191125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Continuiteitsvergelijking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81000" y="4427538"/>
            <a:ext cx="830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Maxwellvergelijkingen</a:t>
            </a:r>
            <a:endParaRPr lang="en-US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381000" y="5724525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Volgt uit</a:t>
            </a: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114425"/>
            <a:ext cx="3700463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2032000"/>
            <a:ext cx="2900363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3044825"/>
            <a:ext cx="3352800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87575" y="4002088"/>
            <a:ext cx="18049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7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4792663"/>
            <a:ext cx="1524000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19400" y="5133975"/>
            <a:ext cx="2286000" cy="51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8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371600" y="5726113"/>
            <a:ext cx="5181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2376012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2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22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22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22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6630" grpId="0"/>
      <p:bldP spid="27" grpId="0"/>
      <p:bldP spid="37" grpId="0"/>
      <p:bldP spid="31" grpId="0"/>
      <p:bldP spid="33" grpId="0"/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81000" y="28067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>
                <a:latin typeface="Calibri" pitchFamily="34" charset="0"/>
                <a:cs typeface="Calibri" pitchFamily="34" charset="0"/>
              </a:rPr>
              <a:t>Nul</a:t>
            </a:r>
            <a:r>
              <a:rPr lang="en-US" dirty="0">
                <a:latin typeface="Calibri" pitchFamily="34" charset="0"/>
                <a:cs typeface="Calibri" pitchFamily="34" charset="0"/>
              </a:rPr>
              <a:t>-component: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arbeid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verricht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door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deze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kracht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per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tijdseenheid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9875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Elektrodynamica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165225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Lorentztransformaties</a:t>
            </a:r>
            <a:endParaRPr lang="en-US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81000" y="161131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vinden                   onveranderd, terwijl</a:t>
            </a: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81000" y="23622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Vierkracht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381000" y="4427538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Dan geldt                         met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81000" y="3970338"/>
            <a:ext cx="830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Schrijf</a:t>
            </a:r>
            <a:endParaRPr lang="en-US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381000" y="4960938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Energie-impulstensor van elektromagnetisch veld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6050" y="1154113"/>
            <a:ext cx="1981200" cy="38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30350" y="1622425"/>
            <a:ext cx="8255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1658938"/>
            <a:ext cx="18954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0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2366963"/>
            <a:ext cx="37338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81000" y="319881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Ruimtelijke-componenten: Lorentzkracht</a:t>
            </a:r>
          </a:p>
        </p:txBody>
      </p:sp>
      <p:pic>
        <p:nvPicPr>
          <p:cNvPr id="12391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4041775"/>
            <a:ext cx="75247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12875" y="4452938"/>
            <a:ext cx="1143000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24200" y="4321175"/>
            <a:ext cx="3333750" cy="588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91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133600" y="5694363"/>
            <a:ext cx="18288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81000" y="5354638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Energie-impulstensor is symmetrisch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381000" y="5735638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Energiedichtheid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3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3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23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23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6630" grpId="0"/>
      <p:bldP spid="27" grpId="0"/>
      <p:bldP spid="37" grpId="0"/>
      <p:bldP spid="31" grpId="0"/>
      <p:bldP spid="33" grpId="0"/>
      <p:bldP spid="34" grpId="0"/>
      <p:bldP spid="23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>
                <a:solidFill>
                  <a:srgbClr val="000099"/>
                </a:solidFill>
                <a:latin typeface="Biondi" pitchFamily="2" charset="0"/>
              </a:rPr>
              <a:t>Energie-impuls</a:t>
            </a:r>
            <a:r>
              <a:rPr lang="en-US" b="0" kern="1200" dirty="0">
                <a:solidFill>
                  <a:srgbClr val="000099"/>
                </a:solidFill>
                <a:latin typeface="Biondi" pitchFamily="2" charset="0"/>
              </a:rPr>
              <a:t> tensor</a:t>
            </a:r>
            <a:endParaRPr lang="en-US" b="0" kern="1200" dirty="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1135346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Energie-impuls</a:t>
            </a:r>
            <a:r>
              <a:rPr lang="en-US" b="0" kern="1200" dirty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tensor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165225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energie-impuls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tensor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beschrijft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distributie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stroming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energie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-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impulsdichtheid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(met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eenheid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J / m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3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 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klein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gebiedje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ruimtetijd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81000" y="191611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Definitie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            met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81000" y="23622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is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lokale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energiedichtheid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inclusief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rustmassa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381000" y="37465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Impuls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81000" y="3429000"/>
            <a:ext cx="830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u="sng" dirty="0" err="1" smtClean="0">
                <a:latin typeface="Calibri" pitchFamily="34" charset="0"/>
                <a:cs typeface="Calibri" pitchFamily="34" charset="0"/>
              </a:rPr>
              <a:t>Voorbeeld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deeltjes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massa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snelheid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zonder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interactie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381000" y="43561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Deeltjesdichtheid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n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81000" y="51181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Energiedichtheid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222" y="1958525"/>
            <a:ext cx="428625" cy="2606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475" y="1958525"/>
            <a:ext cx="1771650" cy="27302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3400" y="1958525"/>
            <a:ext cx="1095231" cy="243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6222" y="2373313"/>
            <a:ext cx="414821" cy="298671"/>
          </a:xfrm>
          <a:prstGeom prst="rect">
            <a:avLst/>
          </a:prstGeom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81000" y="2667000"/>
            <a:ext cx="861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is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energiestroom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per m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loodrecht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op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gedeeld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door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c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76222" y="2710663"/>
            <a:ext cx="1000125" cy="252841"/>
          </a:xfrm>
          <a:prstGeom prst="rect">
            <a:avLst/>
          </a:prstGeom>
        </p:spPr>
      </p:pic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381000" y="2983468"/>
            <a:ext cx="861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is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impulsstroom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component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per m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loodrecht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op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j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74533" y="3029070"/>
            <a:ext cx="985610" cy="2464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81744" y="3875087"/>
            <a:ext cx="5662255" cy="29829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42097" y="3483215"/>
            <a:ext cx="1481138" cy="2938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9200" y="3777044"/>
            <a:ext cx="862679" cy="318151"/>
          </a:xfrm>
          <a:prstGeom prst="rect">
            <a:avLst/>
          </a:prstGeom>
        </p:spPr>
      </p:pic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381000" y="40513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Totale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energie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882183" y="4060289"/>
            <a:ext cx="933450" cy="315355"/>
          </a:xfrm>
          <a:prstGeom prst="rect">
            <a:avLst/>
          </a:prstGeom>
        </p:spPr>
      </p:pic>
      <p:sp>
        <p:nvSpPr>
          <p:cNvPr id="36" name="Right Arrow 35"/>
          <p:cNvSpPr/>
          <p:nvPr/>
        </p:nvSpPr>
        <p:spPr bwMode="auto">
          <a:xfrm>
            <a:off x="876852" y="4799082"/>
            <a:ext cx="497681" cy="249819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33600" y="5178758"/>
            <a:ext cx="1570272" cy="261712"/>
          </a:xfrm>
          <a:prstGeom prst="rect">
            <a:avLst/>
          </a:prstGeom>
        </p:spPr>
      </p:pic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381000" y="54102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Snelheid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(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= 1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95359" y="5463658"/>
            <a:ext cx="280988" cy="261384"/>
          </a:xfrm>
          <a:prstGeom prst="rect">
            <a:avLst/>
          </a:prstGeom>
        </p:spPr>
      </p:pic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381000" y="57150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Stroom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door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in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tijd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t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68131" y="5785413"/>
            <a:ext cx="600075" cy="2345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90261" y="6407934"/>
            <a:ext cx="4081463" cy="297666"/>
          </a:xfrm>
          <a:prstGeom prst="rect">
            <a:avLst/>
          </a:prstGeom>
        </p:spPr>
      </p:pic>
      <p:sp>
        <p:nvSpPr>
          <p:cNvPr id="43" name="Right Arrow 42"/>
          <p:cNvSpPr/>
          <p:nvPr/>
        </p:nvSpPr>
        <p:spPr bwMode="auto">
          <a:xfrm>
            <a:off x="569119" y="6074781"/>
            <a:ext cx="497681" cy="249819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4072426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7" grpId="0"/>
      <p:bldP spid="37" grpId="0"/>
      <p:bldP spid="31" grpId="0"/>
      <p:bldP spid="33" grpId="0"/>
      <p:bldP spid="34" grpId="0"/>
      <p:bldP spid="29" grpId="0"/>
      <p:bldP spid="26" grpId="0"/>
      <p:bldP spid="32" grpId="0"/>
      <p:bldP spid="35" grpId="0"/>
      <p:bldP spid="36" grpId="0" animBg="1"/>
      <p:bldP spid="38" grpId="0"/>
      <p:bldP spid="39" grpId="0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Voorbeeld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van </a:t>
            </a: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energie-impuls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tensor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165225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Evenzo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81000" y="18288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is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lokale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energiedichtheid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inclusief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rustmassa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381000" y="3581400"/>
            <a:ext cx="861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impulsstroom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component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per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oppervlakte-eenheid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door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oppervlak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loodrecht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op de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richting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81000" y="2895600"/>
            <a:ext cx="8305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Op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tijd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gaan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deeltjes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met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y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-component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impuls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door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oppervlak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loodrecht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op de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x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richting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flow van  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381000" y="45847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Aldus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vinden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we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81000" y="54991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Dit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soort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materie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noemen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we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dust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222" y="1839913"/>
            <a:ext cx="414821" cy="298671"/>
          </a:xfrm>
          <a:prstGeom prst="rect">
            <a:avLst/>
          </a:prstGeom>
        </p:spPr>
      </p:pic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81000" y="2133600"/>
            <a:ext cx="861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is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energiestroom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per m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loodrecht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op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gedeeld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door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c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6222" y="2177263"/>
            <a:ext cx="1000125" cy="252841"/>
          </a:xfrm>
          <a:prstGeom prst="rect">
            <a:avLst/>
          </a:prstGeom>
        </p:spPr>
      </p:pic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381000" y="2450068"/>
            <a:ext cx="861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is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impulsstroom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component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per m</a:t>
            </a:r>
            <a:r>
              <a:rPr lang="en-US" baseline="30000" dirty="0" smtClean="0">
                <a:latin typeface="Calibri" pitchFamily="34" charset="0"/>
                <a:cs typeface="Calibri" pitchFamily="34" charset="0"/>
              </a:rPr>
              <a:t>2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loodrecht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op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j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4533" y="2495670"/>
            <a:ext cx="985610" cy="2464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0" y="1194184"/>
            <a:ext cx="2614753" cy="313288"/>
          </a:xfrm>
          <a:prstGeom prst="rect">
            <a:avLst/>
          </a:prstGeom>
        </p:spPr>
      </p:pic>
      <p:sp>
        <p:nvSpPr>
          <p:cNvPr id="40" name="Text Box 3"/>
          <p:cNvSpPr txBox="1">
            <a:spLocks noChangeArrowheads="1"/>
          </p:cNvSpPr>
          <p:nvPr/>
        </p:nvSpPr>
        <p:spPr bwMode="auto">
          <a:xfrm>
            <a:off x="381000" y="1459468"/>
            <a:ext cx="830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En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95400" y="1506570"/>
            <a:ext cx="1580837" cy="2409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53000" y="2973981"/>
            <a:ext cx="890588" cy="2528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12356" y="3202178"/>
            <a:ext cx="1785938" cy="29664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00400" y="3904860"/>
            <a:ext cx="3157224" cy="2631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09800" y="4282262"/>
            <a:ext cx="6591300" cy="1043964"/>
          </a:xfrm>
          <a:prstGeom prst="rect">
            <a:avLst/>
          </a:prstGeom>
        </p:spPr>
      </p:pic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381000" y="58801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In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uitdrukking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herken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je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dichtheid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cs typeface="Calibri" pitchFamily="34" charset="0"/>
              </a:rPr>
              <a:t>r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= nm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het product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snelheden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48600" y="5946513"/>
            <a:ext cx="637502" cy="23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028503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37" grpId="0"/>
      <p:bldP spid="31" grpId="0"/>
      <p:bldP spid="33" grpId="0"/>
      <p:bldP spid="34" grpId="0"/>
      <p:bldP spid="29" grpId="0"/>
      <p:bldP spid="26" grpId="0"/>
      <p:bldP spid="32" grpId="0"/>
      <p:bldP spid="40" grpId="0"/>
      <p:bldP spid="4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5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Energie-impuls 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tensor: `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stof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’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8686800" cy="1295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dirty="0" err="1">
                <a:latin typeface="Calibri" pitchFamily="34" charset="0"/>
                <a:cs typeface="Calibri" pitchFamily="34" charset="0"/>
              </a:rPr>
              <a:t>Beschouw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`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stof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’ (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engels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: </a:t>
            </a:r>
            <a:r>
              <a:rPr lang="en-US" sz="2400" i="1" dirty="0">
                <a:latin typeface="Calibri" pitchFamily="34" charset="0"/>
                <a:cs typeface="Calibri" pitchFamily="34" charset="0"/>
              </a:rPr>
              <a:t>dust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)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Verzameling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deeltjes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in rust ten </a:t>
            </a:r>
            <a:r>
              <a:rPr lang="en-US" sz="2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opzichte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van </a:t>
            </a:r>
            <a:r>
              <a:rPr lang="en-US" sz="2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elkaar</a:t>
            </a:r>
            <a:endParaRPr lang="en-US" sz="20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Constant </a:t>
            </a:r>
            <a:r>
              <a:rPr lang="en-US" sz="2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viersnelheidsveld</a:t>
            </a:r>
            <a:endParaRPr lang="en-US" sz="2000" kern="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964431"/>
              </p:ext>
            </p:extLst>
          </p:nvPr>
        </p:nvGraphicFramePr>
        <p:xfrm>
          <a:off x="4729163" y="1931988"/>
          <a:ext cx="808037" cy="423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3" name="Equation" r:id="rId4" imgW="431640" imgH="228600" progId="Equation.3">
                  <p:embed/>
                </p:oleObj>
              </mc:Choice>
              <mc:Fallback>
                <p:oleObj name="Equation" r:id="rId4" imgW="431640" imgH="2286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9163" y="1931988"/>
                        <a:ext cx="808037" cy="423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638800" y="1927225"/>
            <a:ext cx="2886075" cy="409575"/>
            <a:chOff x="5638801" y="3146425"/>
            <a:chExt cx="2886382" cy="408695"/>
          </a:xfrm>
        </p:grpSpPr>
        <p:sp>
          <p:nvSpPr>
            <p:cNvPr id="28699" name="TextBox 17"/>
            <p:cNvSpPr txBox="1">
              <a:spLocks noChangeArrowheads="1"/>
            </p:cNvSpPr>
            <p:nvPr/>
          </p:nvSpPr>
          <p:spPr bwMode="auto">
            <a:xfrm>
              <a:off x="5638801" y="3186079"/>
              <a:ext cx="2886382" cy="369041"/>
            </a:xfrm>
            <a:prstGeom prst="rect">
              <a:avLst/>
            </a:prstGeom>
            <a:solidFill>
              <a:srgbClr val="FEFCAC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Flux viervector                         </a:t>
              </a:r>
            </a:p>
          </p:txBody>
        </p:sp>
        <p:graphicFrame>
          <p:nvGraphicFramePr>
            <p:cNvPr id="5" name="Object 13"/>
            <p:cNvGraphicFramePr>
              <a:graphicFrameLocks noChangeAspect="1"/>
            </p:cNvGraphicFramePr>
            <p:nvPr/>
          </p:nvGraphicFramePr>
          <p:xfrm>
            <a:off x="7234765" y="3146425"/>
            <a:ext cx="1282700" cy="377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14" name="Equation" r:id="rId6" imgW="685800" imgH="203040" progId="Equation.3">
                    <p:embed/>
                  </p:oleObj>
                </mc:Choice>
                <mc:Fallback>
                  <p:oleObj name="Equation" r:id="rId6" imgW="685800" imgH="203040" progId="Equation.3">
                    <p:embed/>
                    <p:pic>
                      <p:nvPicPr>
                        <p:cNvPr id="0" name="Object 1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34765" y="3146425"/>
                          <a:ext cx="1282700" cy="3778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26" name="Straight Arrow Connector 25"/>
          <p:cNvCxnSpPr>
            <a:cxnSpLocks noChangeShapeType="1"/>
          </p:cNvCxnSpPr>
          <p:nvPr/>
        </p:nvCxnSpPr>
        <p:spPr bwMode="auto">
          <a:xfrm rot="5400000" flipH="1" flipV="1">
            <a:off x="7719219" y="2982119"/>
            <a:ext cx="6096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953000" y="2905125"/>
            <a:ext cx="3429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deeltjesdichtheid in rustsysteem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457200" y="4178300"/>
            <a:ext cx="8686800" cy="1295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dirty="0" err="1">
                <a:latin typeface="Calibri" pitchFamily="34" charset="0"/>
                <a:cs typeface="Calibri" pitchFamily="34" charset="0"/>
              </a:rPr>
              <a:t>Bewegend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dirty="0" err="1">
                <a:latin typeface="Calibri" pitchFamily="34" charset="0"/>
                <a:cs typeface="Calibri" pitchFamily="34" charset="0"/>
              </a:rPr>
              <a:t>systeem</a:t>
            </a:r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i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2000" i="1" baseline="30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is </a:t>
            </a:r>
            <a:r>
              <a:rPr lang="en-US" sz="2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deeltjesdichtheid</a:t>
            </a:r>
            <a:endParaRPr lang="en-US" sz="200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  <a:defRPr/>
            </a:pPr>
            <a:r>
              <a:rPr lang="en-US" sz="2000" i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sz="2000" i="1" baseline="30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deeltjesflux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in </a:t>
            </a:r>
            <a:r>
              <a:rPr lang="en-US" sz="2000" i="1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2000" i="1" baseline="30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– </a:t>
            </a:r>
            <a:r>
              <a:rPr lang="en-US" sz="2000" dirty="0" err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richting</a:t>
            </a:r>
            <a:r>
              <a:rPr lang="en-US" sz="2000" dirty="0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000" kern="0" dirty="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953000" y="3263900"/>
            <a:ext cx="3446463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massadichtheid in rustsysteem</a:t>
            </a:r>
          </a:p>
        </p:txBody>
      </p:sp>
      <p:graphicFrame>
        <p:nvGraphicFramePr>
          <p:cNvPr id="1537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883099"/>
              </p:ext>
            </p:extLst>
          </p:nvPr>
        </p:nvGraphicFramePr>
        <p:xfrm>
          <a:off x="8193088" y="3368675"/>
          <a:ext cx="762000" cy="252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5" name="Equation" r:id="rId8" imgW="495000" imgH="164880" progId="Equation.3">
                  <p:embed/>
                </p:oleObj>
              </mc:Choice>
              <mc:Fallback>
                <p:oleObj name="Equation" r:id="rId8" imgW="495000" imgH="16488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3088" y="3368675"/>
                        <a:ext cx="762000" cy="252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953000" y="3621088"/>
            <a:ext cx="3446463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energiedichtheid in rustsysteem</a:t>
            </a:r>
          </a:p>
        </p:txBody>
      </p:sp>
      <p:graphicFrame>
        <p:nvGraphicFramePr>
          <p:cNvPr id="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527119"/>
              </p:ext>
            </p:extLst>
          </p:nvPr>
        </p:nvGraphicFramePr>
        <p:xfrm>
          <a:off x="8342313" y="3624263"/>
          <a:ext cx="39052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6" name="Equation" r:id="rId10" imgW="253800" imgH="228600" progId="Equation.3">
                  <p:embed/>
                </p:oleObj>
              </mc:Choice>
              <mc:Fallback>
                <p:oleObj name="Equation" r:id="rId10" imgW="253800" imgH="2286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42313" y="3624263"/>
                        <a:ext cx="390525" cy="350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457200" y="2700338"/>
            <a:ext cx="4343400" cy="1295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latin typeface="Calibri" pitchFamily="34" charset="0"/>
                <a:cs typeface="Calibri" pitchFamily="34" charset="0"/>
              </a:rPr>
              <a:t>Rustsysteem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–"/>
            </a:pPr>
            <a:r>
              <a:rPr lang="en-US" sz="2000" i="1">
                <a:solidFill>
                  <a:srgbClr val="000099"/>
                </a:solidFill>
                <a:latin typeface="Calibri" pitchFamily="34" charset="0"/>
                <a:cs typeface="Calibri" pitchFamily="34" charset="0"/>
              </a:rPr>
              <a:t>n en m zijn 0-componenten van viervectoren</a:t>
            </a:r>
            <a:endParaRPr lang="en-US" sz="2000">
              <a:solidFill>
                <a:srgbClr val="000099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781045"/>
              </p:ext>
            </p:extLst>
          </p:nvPr>
        </p:nvGraphicFramePr>
        <p:xfrm>
          <a:off x="5486400" y="4406900"/>
          <a:ext cx="90805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7" name="Equation" r:id="rId12" imgW="634680" imgH="914400" progId="Equation.3">
                  <p:embed/>
                </p:oleObj>
              </mc:Choice>
              <mc:Fallback>
                <p:oleObj name="Equation" r:id="rId12" imgW="634680" imgH="9144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4406900"/>
                        <a:ext cx="90805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752351"/>
              </p:ext>
            </p:extLst>
          </p:nvPr>
        </p:nvGraphicFramePr>
        <p:xfrm>
          <a:off x="6692900" y="4406900"/>
          <a:ext cx="16891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18" name="Equation" r:id="rId14" imgW="1180800" imgH="914400" progId="Equation.3">
                  <p:embed/>
                </p:oleObj>
              </mc:Choice>
              <mc:Fallback>
                <p:oleObj name="Equation" r:id="rId14" imgW="1180800" imgH="9144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900" y="4406900"/>
                        <a:ext cx="1689100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152400" y="5572125"/>
            <a:ext cx="5410200" cy="369888"/>
            <a:chOff x="762000" y="6183868"/>
            <a:chExt cx="5410200" cy="369332"/>
          </a:xfrm>
        </p:grpSpPr>
        <p:sp>
          <p:nvSpPr>
            <p:cNvPr id="36" name="TextBox 35"/>
            <p:cNvSpPr txBox="1"/>
            <p:nvPr/>
          </p:nvSpPr>
          <p:spPr bwMode="auto">
            <a:xfrm>
              <a:off x="762000" y="6183868"/>
              <a:ext cx="5410200" cy="369332"/>
            </a:xfrm>
            <a:prstGeom prst="rect">
              <a:avLst/>
            </a:prstGeom>
            <a:solidFill>
              <a:srgbClr val="FEFCAC"/>
            </a:solidFill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latin typeface="+mn-lt"/>
                  <a:cs typeface="+mn-cs"/>
                </a:rPr>
                <a:t>      </a:t>
              </a:r>
              <a:r>
                <a:rPr lang="en-US">
                  <a:latin typeface="Calibri" pitchFamily="34" charset="0"/>
                  <a:cs typeface="Calibri" pitchFamily="34" charset="0"/>
                </a:rPr>
                <a:t>is de                       </a:t>
              </a:r>
              <a:r>
                <a:rPr lang="en-US" dirty="0">
                  <a:latin typeface="Calibri" pitchFamily="34" charset="0"/>
                  <a:cs typeface="Calibri" pitchFamily="34" charset="0"/>
                </a:rPr>
                <a:t>component van de tensor</a:t>
              </a:r>
            </a:p>
          </p:txBody>
        </p:sp>
        <p:graphicFrame>
          <p:nvGraphicFramePr>
            <p:cNvPr id="9" name="Object 18"/>
            <p:cNvGraphicFramePr>
              <a:graphicFrameLocks noChangeAspect="1"/>
            </p:cNvGraphicFramePr>
            <p:nvPr/>
          </p:nvGraphicFramePr>
          <p:xfrm>
            <a:off x="1756156" y="6256483"/>
            <a:ext cx="1054100" cy="287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19" name="Equation" r:id="rId16" imgW="736560" imgH="203040" progId="Equation.3">
                    <p:embed/>
                  </p:oleObj>
                </mc:Choice>
                <mc:Fallback>
                  <p:oleObj name="Equation" r:id="rId16" imgW="736560" imgH="203040" progId="Equation.3">
                    <p:embed/>
                    <p:pic>
                      <p:nvPicPr>
                        <p:cNvPr id="0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6156" y="6256483"/>
                          <a:ext cx="1054100" cy="2873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17"/>
            <p:cNvGraphicFramePr>
              <a:graphicFrameLocks noChangeAspect="1"/>
            </p:cNvGraphicFramePr>
            <p:nvPr/>
          </p:nvGraphicFramePr>
          <p:xfrm>
            <a:off x="838200" y="6210001"/>
            <a:ext cx="363537" cy="323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20" name="Equation" r:id="rId18" imgW="253800" imgH="228600" progId="Equation.3">
                    <p:embed/>
                  </p:oleObj>
                </mc:Choice>
                <mc:Fallback>
                  <p:oleObj name="Equation" r:id="rId18" imgW="253800" imgH="22860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8200" y="6210001"/>
                          <a:ext cx="363537" cy="3238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" name="Object 19"/>
            <p:cNvGraphicFramePr>
              <a:graphicFrameLocks noChangeAspect="1"/>
            </p:cNvGraphicFramePr>
            <p:nvPr/>
          </p:nvGraphicFramePr>
          <p:xfrm>
            <a:off x="5334000" y="6247339"/>
            <a:ext cx="617537" cy="2873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21" name="Equation" r:id="rId20" imgW="431640" imgH="203040" progId="Equation.3">
                    <p:embed/>
                  </p:oleObj>
                </mc:Choice>
                <mc:Fallback>
                  <p:oleObj name="Equation" r:id="rId20" imgW="431640" imgH="203040" progId="Equation.3">
                    <p:embed/>
                    <p:pic>
                      <p:nvPicPr>
                        <p:cNvPr id="0" name="Object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34000" y="6247339"/>
                          <a:ext cx="617537" cy="2873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2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836253"/>
              </p:ext>
            </p:extLst>
          </p:nvPr>
        </p:nvGraphicFramePr>
        <p:xfrm>
          <a:off x="838200" y="6105525"/>
          <a:ext cx="4014788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22" name="Equation" r:id="rId22" imgW="2145960" imgH="241200" progId="Equation.3">
                  <p:embed/>
                </p:oleObj>
              </mc:Choice>
              <mc:Fallback>
                <p:oleObj name="Equation" r:id="rId22" imgW="2145960" imgH="2412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6105525"/>
                        <a:ext cx="4014788" cy="4476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105400" y="6148388"/>
            <a:ext cx="22860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Er is geen gasdruk!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9" grpId="0" animBg="1"/>
      <p:bldP spid="28" grpId="0"/>
      <p:bldP spid="29" grpId="0" animBg="1"/>
      <p:bldP spid="30" grpId="0" animBg="1"/>
      <p:bldP spid="32" grpId="0"/>
      <p:bldP spid="2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altLang="ja-JP" sz="2800" b="0" kern="120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Energie-impuls 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tensor: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perfecte</a:t>
            </a:r>
            <a:r>
              <a:rPr lang="en-US" altLang="ja-JP" sz="2800" b="0" kern="1200" dirty="0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 </a:t>
            </a:r>
            <a:r>
              <a:rPr lang="en-US" altLang="ja-JP" sz="2800" b="0" kern="1200" dirty="0" err="1" smtClean="0">
                <a:solidFill>
                  <a:srgbClr val="00397E"/>
                </a:solidFill>
                <a:latin typeface="Biondi" pitchFamily="2" charset="0"/>
                <a:ea typeface="MS PGothic" pitchFamily="34" charset="-128"/>
                <a:cs typeface="Arabic Typesetting" pitchFamily="66" charset="-78"/>
              </a:rPr>
              <a:t>vloeistof</a:t>
            </a:r>
            <a:endParaRPr lang="en-US" altLang="ja-JP" sz="2800" b="0" kern="1200" dirty="0" smtClean="0">
              <a:solidFill>
                <a:srgbClr val="00397E"/>
              </a:solidFill>
              <a:latin typeface="Biondi" pitchFamily="2" charset="0"/>
              <a:ea typeface="MS PGothic" pitchFamily="34" charset="-128"/>
              <a:cs typeface="Arabic Typesetting" pitchFamily="66" charset="-78"/>
            </a:endParaRP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686800" cy="12192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Perfecte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vloeistof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(in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rustsysteem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)</a:t>
            </a:r>
          </a:p>
          <a:p>
            <a:pPr lvl="1">
              <a:defRPr/>
            </a:pP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Energiedichtheid</a:t>
            </a:r>
            <a:endParaRPr lang="en-US" b="0" kern="1200" dirty="0" smtClean="0">
              <a:latin typeface="Calibri" pitchFamily="34" charset="0"/>
              <a:cs typeface="Calibri" pitchFamily="34" charset="0"/>
            </a:endParaRPr>
          </a:p>
          <a:p>
            <a:pPr lvl="1">
              <a:defRPr/>
            </a:pP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Isotrope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kern="1200" dirty="0" err="1" smtClean="0">
                <a:latin typeface="Calibri" pitchFamily="34" charset="0"/>
                <a:cs typeface="Calibri" pitchFamily="34" charset="0"/>
              </a:rPr>
              <a:t>druk</a:t>
            </a:r>
            <a:r>
              <a:rPr lang="en-US" b="0" kern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b="0" i="1" kern="1200" dirty="0" smtClean="0">
                <a:latin typeface="Calibri" pitchFamily="34" charset="0"/>
                <a:cs typeface="Calibri" pitchFamily="34" charset="0"/>
              </a:rPr>
              <a:t>P</a:t>
            </a:r>
            <a:endParaRPr lang="en-US" b="0" i="1" dirty="0" smtClean="0"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15381" name="Object 9"/>
          <p:cNvGraphicFramePr>
            <a:graphicFrameLocks noChangeAspect="1"/>
          </p:cNvGraphicFramePr>
          <p:nvPr/>
        </p:nvGraphicFramePr>
        <p:xfrm>
          <a:off x="3429000" y="1655763"/>
          <a:ext cx="285750" cy="30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4" name="Equation" r:id="rId4" imgW="152280" imgH="164880" progId="Equation.3">
                  <p:embed/>
                </p:oleObj>
              </mc:Choice>
              <mc:Fallback>
                <p:oleObj name="Equation" r:id="rId4" imgW="152280" imgH="1648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1655763"/>
                        <a:ext cx="285750" cy="30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962400" y="1893888"/>
            <a:ext cx="3962400" cy="414337"/>
            <a:chOff x="4114800" y="1936173"/>
            <a:chExt cx="3962400" cy="414359"/>
          </a:xfrm>
        </p:grpSpPr>
        <p:sp>
          <p:nvSpPr>
            <p:cNvPr id="24" name="TextBox 23"/>
            <p:cNvSpPr txBox="1"/>
            <p:nvPr/>
          </p:nvSpPr>
          <p:spPr bwMode="auto">
            <a:xfrm>
              <a:off x="4114800" y="1980625"/>
              <a:ext cx="3962400" cy="369907"/>
            </a:xfrm>
            <a:prstGeom prst="rect">
              <a:avLst/>
            </a:prstGeom>
            <a:solidFill>
              <a:srgbClr val="FEFCAC"/>
            </a:solidFill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US" dirty="0">
                  <a:latin typeface="+mn-lt"/>
                  <a:cs typeface="+mn-cs"/>
                </a:rPr>
                <a:t>        </a:t>
              </a:r>
              <a:r>
                <a:rPr lang="en-US" dirty="0" err="1">
                  <a:latin typeface="Calibri" pitchFamily="34" charset="0"/>
                  <a:cs typeface="Calibri" pitchFamily="34" charset="0"/>
                </a:rPr>
                <a:t>diagonaal</a:t>
              </a:r>
              <a:r>
                <a:rPr lang="en-US" dirty="0">
                  <a:latin typeface="Calibri" pitchFamily="34" charset="0"/>
                  <a:cs typeface="Calibri" pitchFamily="34" charset="0"/>
                </a:rPr>
                <a:t>, met  </a:t>
              </a:r>
            </a:p>
          </p:txBody>
        </p:sp>
        <p:graphicFrame>
          <p:nvGraphicFramePr>
            <p:cNvPr id="3" name="Object 10"/>
            <p:cNvGraphicFramePr>
              <a:graphicFrameLocks noChangeAspect="1"/>
            </p:cNvGraphicFramePr>
            <p:nvPr/>
          </p:nvGraphicFramePr>
          <p:xfrm>
            <a:off x="4209332" y="1939636"/>
            <a:ext cx="500062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85" name="Equation" r:id="rId6" imgW="266400" imgH="190440" progId="Equation.3">
                    <p:embed/>
                  </p:oleObj>
                </mc:Choice>
                <mc:Fallback>
                  <p:oleObj name="Equation" r:id="rId6" imgW="266400" imgH="19044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09332" y="1939636"/>
                          <a:ext cx="500062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11"/>
            <p:cNvGraphicFramePr>
              <a:graphicFrameLocks noChangeAspect="1"/>
            </p:cNvGraphicFramePr>
            <p:nvPr/>
          </p:nvGraphicFramePr>
          <p:xfrm>
            <a:off x="6259657" y="1936173"/>
            <a:ext cx="1762125" cy="355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886" name="Equation" r:id="rId8" imgW="939600" imgH="190440" progId="Equation.3">
                    <p:embed/>
                  </p:oleObj>
                </mc:Choice>
                <mc:Fallback>
                  <p:oleObj name="Equation" r:id="rId8" imgW="939600" imgH="19044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59657" y="1936173"/>
                          <a:ext cx="1762125" cy="355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" name="Rectangle 3"/>
          <p:cNvSpPr txBox="1">
            <a:spLocks noChangeArrowheads="1"/>
          </p:cNvSpPr>
          <p:nvPr/>
        </p:nvSpPr>
        <p:spPr bwMode="auto">
          <a:xfrm>
            <a:off x="457200" y="2362200"/>
            <a:ext cx="8686800" cy="685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latin typeface="Calibri" pitchFamily="34" charset="0"/>
                <a:cs typeface="Calibri" pitchFamily="34" charset="0"/>
              </a:rPr>
              <a:t>In rustsysteem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38600" y="2438400"/>
            <a:ext cx="22860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457200" y="3505200"/>
            <a:ext cx="8686800" cy="685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>
                <a:latin typeface="Calibri" pitchFamily="34" charset="0"/>
                <a:cs typeface="Calibri" pitchFamily="34" charset="0"/>
              </a:rPr>
              <a:t>In tensorvorm (geldig in elke systeem)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990600" y="4114800"/>
            <a:ext cx="2286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hadden</a:t>
            </a:r>
          </a:p>
        </p:txBody>
      </p:sp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2362200" y="4073525"/>
          <a:ext cx="1662113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7" name="Equation" r:id="rId11" imgW="888840" imgH="241200" progId="Equation.3">
                  <p:embed/>
                </p:oleObj>
              </mc:Choice>
              <mc:Fallback>
                <p:oleObj name="Equation" r:id="rId11" imgW="888840" imgH="24120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073525"/>
                        <a:ext cx="1662113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29"/>
          <p:cNvGrpSpPr>
            <a:grpSpLocks/>
          </p:cNvGrpSpPr>
          <p:nvPr/>
        </p:nvGrpSpPr>
        <p:grpSpPr bwMode="auto">
          <a:xfrm>
            <a:off x="5562600" y="4211638"/>
            <a:ext cx="2409825" cy="1262062"/>
            <a:chOff x="5562600" y="4211782"/>
            <a:chExt cx="2409825" cy="1262062"/>
          </a:xfrm>
        </p:grpSpPr>
        <p:pic>
          <p:nvPicPr>
            <p:cNvPr id="29719" name="Picture 14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5562600" y="4211782"/>
              <a:ext cx="2409825" cy="1262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20" name="Rectangle 25"/>
            <p:cNvSpPr>
              <a:spLocks noChangeArrowheads="1"/>
            </p:cNvSpPr>
            <p:nvPr/>
          </p:nvSpPr>
          <p:spPr bwMode="auto">
            <a:xfrm>
              <a:off x="6248400" y="4267200"/>
              <a:ext cx="533400" cy="2286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990600" y="4765675"/>
            <a:ext cx="2286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Probeer</a:t>
            </a:r>
          </a:p>
        </p:txBody>
      </p:sp>
      <p:graphicFrame>
        <p:nvGraphicFramePr>
          <p:cNvPr id="29" name="Object 15"/>
          <p:cNvGraphicFramePr>
            <a:graphicFrameLocks noChangeAspect="1"/>
          </p:cNvGraphicFramePr>
          <p:nvPr/>
        </p:nvGraphicFramePr>
        <p:xfrm>
          <a:off x="2079625" y="4579938"/>
          <a:ext cx="2492375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8" name="Equation" r:id="rId14" imgW="1333440" imgH="431640" progId="Equation.3">
                  <p:embed/>
                </p:oleObj>
              </mc:Choice>
              <mc:Fallback>
                <p:oleObj name="Equation" r:id="rId14" imgW="1333440" imgH="431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9625" y="4579938"/>
                        <a:ext cx="2492375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486400" y="4114800"/>
            <a:ext cx="2603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990600" y="5521325"/>
            <a:ext cx="2286000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vinden</a:t>
            </a:r>
          </a:p>
        </p:txBody>
      </p:sp>
      <p:graphicFrame>
        <p:nvGraphicFramePr>
          <p:cNvPr id="33" name="Object 17"/>
          <p:cNvGraphicFramePr>
            <a:graphicFrameLocks noChangeAspect="1"/>
          </p:cNvGraphicFramePr>
          <p:nvPr/>
        </p:nvGraphicFramePr>
        <p:xfrm>
          <a:off x="2597150" y="5638800"/>
          <a:ext cx="334645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9" name="Equation" r:id="rId17" imgW="1790640" imgH="431640" progId="Equation.3">
                  <p:embed/>
                </p:oleObj>
              </mc:Choice>
              <mc:Fallback>
                <p:oleObj name="Equation" r:id="rId17" imgW="1790640" imgH="4316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7150" y="5638800"/>
                        <a:ext cx="3346450" cy="8016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5400" y="4114800"/>
            <a:ext cx="3160713" cy="137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543800" y="6324600"/>
            <a:ext cx="1268413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705600" y="5954713"/>
            <a:ext cx="2286000" cy="3698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Verder geldt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  <p:bldP spid="20" grpId="0"/>
      <p:bldP spid="22" grpId="0"/>
      <p:bldP spid="23" grpId="0" animBg="1"/>
      <p:bldP spid="28" grpId="0" animBg="1"/>
      <p:bldP spid="32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alibri" pitchFamily="34" charset="0"/>
                <a:cs typeface="Calibri" pitchFamily="34" charset="0"/>
              </a:rPr>
              <a:t>Najaar 2009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Calibri" pitchFamily="34" charset="0"/>
                <a:cs typeface="Calibri" pitchFamily="34" charset="0"/>
              </a:rPr>
              <a:t>Jo van den Brand</a:t>
            </a: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3695700" y="228600"/>
            <a:ext cx="1763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3200">
                <a:solidFill>
                  <a:srgbClr val="000099"/>
                </a:solidFill>
                <a:latin typeface="Biondi" pitchFamily="2" charset="0"/>
              </a:rPr>
              <a:t>Inhoud</a:t>
            </a:r>
            <a:endParaRPr lang="en-US" sz="2400">
              <a:solidFill>
                <a:srgbClr val="CC0000"/>
              </a:solidFill>
              <a:latin typeface="Biondi" pitchFamily="2" charset="0"/>
            </a:endParaRPr>
          </a:p>
        </p:txBody>
      </p:sp>
      <p:sp>
        <p:nvSpPr>
          <p:cNvPr id="43013" name="Rectangle 2"/>
          <p:cNvSpPr>
            <a:spLocks noChangeArrowheads="1"/>
          </p:cNvSpPr>
          <p:nvPr/>
        </p:nvSpPr>
        <p:spPr bwMode="auto">
          <a:xfrm>
            <a:off x="0" y="5715000"/>
            <a:ext cx="78486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304800" y="1143000"/>
            <a:ext cx="4343400" cy="51816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Inleiding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Overzicht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Klassieke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mechanica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Galileo, Newton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Lagrange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formalisme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Quantumfenomenen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Neutronensterren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Wiskunde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I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Tensoren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Speciale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relativiteitstheorie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Minkowski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Ruimtetijddiagrammen</a:t>
            </a:r>
            <a:endParaRPr lang="en-US" sz="2000" b="1" dirty="0" smtClean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Lagrangiaan</a:t>
            </a:r>
            <a:r>
              <a:rPr lang="en-US" sz="20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en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EM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3015" name="Rectangle 4"/>
          <p:cNvSpPr>
            <a:spLocks noChangeArrowheads="1"/>
          </p:cNvSpPr>
          <p:nvPr/>
        </p:nvSpPr>
        <p:spPr bwMode="auto">
          <a:xfrm>
            <a:off x="4800600" y="1143000"/>
            <a:ext cx="4191000" cy="50292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Wiskunde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II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Algemene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coördinaten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Covariante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afgeleide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Algemene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relativiteitstheorie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Einsteinvergelijkingen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Newton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als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limiet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Kosmologie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Friedmann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Inflatie</a:t>
            </a:r>
            <a:endParaRPr lang="en-US" sz="2000" b="1" baseline="30000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Gravitatiestraling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Theorie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Experiment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73088" y="4800600"/>
            <a:ext cx="3694112" cy="14478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nl-N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>
                <a:solidFill>
                  <a:srgbClr val="000099"/>
                </a:solidFill>
                <a:latin typeface="Biondi" pitchFamily="2" charset="0"/>
              </a:rPr>
              <a:t>Groeptheorie</a:t>
            </a:r>
            <a:r>
              <a:rPr lang="en-US" b="0" kern="1200" dirty="0">
                <a:solidFill>
                  <a:srgbClr val="000099"/>
                </a:solidFill>
                <a:latin typeface="Biondi" pitchFamily="2" charset="0"/>
              </a:rPr>
              <a:t> </a:t>
            </a: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</a:rPr>
              <a:t>en</a:t>
            </a:r>
            <a:r>
              <a:rPr lang="en-US" b="0" kern="1200" smtClean="0">
                <a:solidFill>
                  <a:srgbClr val="000099"/>
                </a:solidFill>
                <a:latin typeface="Biondi" pitchFamily="2" charset="0"/>
              </a:rPr>
              <a:t> de </a:t>
            </a: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Lorentzgroep</a:t>
            </a:r>
            <a:endParaRPr lang="en-US" b="0" kern="1200" dirty="0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81000" y="2649538"/>
            <a:ext cx="8534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onderscheiden</a:t>
            </a: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Groeptheorie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0144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Groep </a:t>
            </a:r>
            <a:r>
              <a:rPr lang="en-US" i="1">
                <a:latin typeface="Calibri" pitchFamily="34" charset="0"/>
                <a:cs typeface="Calibri" pitchFamily="34" charset="0"/>
              </a:rPr>
              <a:t>G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81000" y="3400425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Eindige (of discrete) groep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81000" y="3857625"/>
            <a:ext cx="6705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Kleinste groep (triviale groep) met </a:t>
            </a:r>
            <a:r>
              <a:rPr lang="en-US" i="1">
                <a:latin typeface="Calibri" pitchFamily="34" charset="0"/>
                <a:cs typeface="Calibri" pitchFamily="34" charset="0"/>
              </a:rPr>
              <a:t>n = 1 </a:t>
            </a:r>
            <a:r>
              <a:rPr lang="en-US">
                <a:latin typeface="Calibri" pitchFamily="34" charset="0"/>
                <a:cs typeface="Calibri" pitchFamily="34" charset="0"/>
              </a:rPr>
              <a:t>heeft enkel element </a:t>
            </a:r>
            <a:r>
              <a:rPr lang="en-US" i="1">
                <a:latin typeface="Calibri" pitchFamily="34" charset="0"/>
                <a:cs typeface="Calibri" pitchFamily="34" charset="0"/>
              </a:rPr>
              <a:t>g = 1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81000" y="4249738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i="1">
                <a:latin typeface="Calibri" pitchFamily="34" charset="0"/>
                <a:cs typeface="Calibri" pitchFamily="34" charset="0"/>
              </a:rPr>
              <a:t>G</a:t>
            </a:r>
            <a:r>
              <a:rPr lang="en-US">
                <a:latin typeface="Calibri" pitchFamily="34" charset="0"/>
                <a:cs typeface="Calibri" pitchFamily="34" charset="0"/>
              </a:rPr>
              <a:t> met oneindig aantal elementen gespecificeerd door </a:t>
            </a:r>
            <a:r>
              <a:rPr lang="en-US" i="1">
                <a:latin typeface="Calibri" pitchFamily="34" charset="0"/>
                <a:cs typeface="Calibri" pitchFamily="34" charset="0"/>
              </a:rPr>
              <a:t>N</a:t>
            </a:r>
            <a:r>
              <a:rPr lang="en-US">
                <a:latin typeface="Calibri" pitchFamily="34" charset="0"/>
                <a:cs typeface="Calibri" pitchFamily="34" charset="0"/>
              </a:rPr>
              <a:t> parameters: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068388"/>
            <a:ext cx="7010400" cy="152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2751138"/>
            <a:ext cx="456565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36888" y="3505200"/>
            <a:ext cx="557212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70713" y="4278313"/>
            <a:ext cx="18859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81000" y="460216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Compacte groep </a:t>
            </a:r>
            <a:r>
              <a:rPr lang="en-US" i="1">
                <a:latin typeface="Calibri" pitchFamily="34" charset="0"/>
                <a:cs typeface="Calibri" pitchFamily="34" charset="0"/>
              </a:rPr>
              <a:t>G</a:t>
            </a:r>
            <a:r>
              <a:rPr lang="en-US">
                <a:latin typeface="Calibri" pitchFamily="34" charset="0"/>
                <a:cs typeface="Calibri" pitchFamily="34" charset="0"/>
              </a:rPr>
              <a:t>: parameters zijn eindig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81000" y="4935538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Lie groep </a:t>
            </a:r>
            <a:r>
              <a:rPr lang="en-US" i="1">
                <a:latin typeface="Calibri" pitchFamily="34" charset="0"/>
                <a:cs typeface="Calibri" pitchFamily="34" charset="0"/>
              </a:rPr>
              <a:t>G</a:t>
            </a:r>
            <a:r>
              <a:rPr lang="en-US">
                <a:latin typeface="Calibri" pitchFamily="34" charset="0"/>
                <a:cs typeface="Calibri" pitchFamily="34" charset="0"/>
              </a:rPr>
              <a:t>: de afgeleiden                 naar parameters bestaan</a:t>
            </a:r>
          </a:p>
        </p:txBody>
      </p:sp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0" y="5000625"/>
            <a:ext cx="728663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381000" y="5305425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Definitie: het identiteits-element is de oorsprong van parameterruimte</a:t>
            </a:r>
          </a:p>
        </p:txBody>
      </p:sp>
      <p:pic>
        <p:nvPicPr>
          <p:cNvPr id="1044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86600" y="5354638"/>
            <a:ext cx="137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81000" y="574516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Definitie: de generatoren                                       spannen vectorruimte op</a:t>
            </a:r>
          </a:p>
        </p:txBody>
      </p:sp>
      <p:pic>
        <p:nvPicPr>
          <p:cNvPr id="1044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971800" y="5686425"/>
            <a:ext cx="1676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7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292975" y="5651500"/>
            <a:ext cx="1109663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381000" y="625951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Vectorproduct levert element</a:t>
            </a:r>
          </a:p>
        </p:txBody>
      </p:sp>
      <p:pic>
        <p:nvPicPr>
          <p:cNvPr id="5941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98825" y="6283325"/>
            <a:ext cx="349091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6858000" y="6488113"/>
            <a:ext cx="2362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Structuurconstante(n)</a:t>
            </a:r>
          </a:p>
        </p:txBody>
      </p:sp>
      <p:sp>
        <p:nvSpPr>
          <p:cNvPr id="33" name="Gebogen PIJL-OMHOOG 32"/>
          <p:cNvSpPr/>
          <p:nvPr/>
        </p:nvSpPr>
        <p:spPr bwMode="auto">
          <a:xfrm rot="5400000">
            <a:off x="6389688" y="6437313"/>
            <a:ext cx="152400" cy="457200"/>
          </a:xfrm>
          <a:prstGeom prst="bentUp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nl-NL">
              <a:cs typeface="+mn-cs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4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4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04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04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04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59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630" grpId="0"/>
      <p:bldP spid="15" grpId="0"/>
      <p:bldP spid="20" grpId="0"/>
      <p:bldP spid="21" grpId="0"/>
      <p:bldP spid="22" grpId="0"/>
      <p:bldP spid="23" grpId="0"/>
      <p:bldP spid="24" grpId="0"/>
      <p:bldP spid="27" grpId="0"/>
      <p:bldP spid="30" grpId="0"/>
      <p:bldP spid="3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14" name="Text Box 3"/>
          <p:cNvSpPr txBox="1">
            <a:spLocks noChangeArrowheads="1"/>
          </p:cNvSpPr>
          <p:nvPr/>
        </p:nvSpPr>
        <p:spPr bwMode="auto">
          <a:xfrm>
            <a:off x="381000" y="1981200"/>
            <a:ext cx="853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Invariantie scalair product</a:t>
            </a: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Lorentzgroep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165225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Lorentztransformatie in matrixvorm</a:t>
            </a:r>
            <a:endParaRPr lang="en-US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81000" y="23733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In matrixnotatie</a:t>
            </a: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381000" y="2754313"/>
            <a:ext cx="6705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Er geldt</a:t>
            </a:r>
            <a:endParaRPr lang="en-US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81000" y="313531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Unieke inverse bestaat</a:t>
            </a:r>
          </a:p>
        </p:txBody>
      </p:sp>
      <p:sp>
        <p:nvSpPr>
          <p:cNvPr id="22" name="Text Box 3"/>
          <p:cNvSpPr txBox="1">
            <a:spLocks noChangeArrowheads="1"/>
          </p:cNvSpPr>
          <p:nvPr/>
        </p:nvSpPr>
        <p:spPr bwMode="auto">
          <a:xfrm>
            <a:off x="381000" y="38100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 groep is niet-Abels</a:t>
            </a: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81000" y="41910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Elementen (de transformaties) vormen de Lorentzgroep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381000" y="45720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 metriek behandelt de 3 ruimtelijke dimensies anders de 1 tijddimensie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81000" y="50292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latin typeface="Calibri" pitchFamily="34" charset="0"/>
                <a:cs typeface="Calibri" pitchFamily="34" charset="0"/>
              </a:rPr>
              <a:t>4 x 4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reële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matrices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hebben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16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reële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parameters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914400"/>
            <a:ext cx="3810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998663"/>
            <a:ext cx="48164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2403475"/>
            <a:ext cx="9667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36663" y="2760663"/>
            <a:ext cx="23050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14800" y="2514600"/>
            <a:ext cx="3776663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hteraccolade 25"/>
          <p:cNvSpPr>
            <a:spLocks/>
          </p:cNvSpPr>
          <p:nvPr/>
        </p:nvSpPr>
        <p:spPr bwMode="auto">
          <a:xfrm>
            <a:off x="3657600" y="2438400"/>
            <a:ext cx="228600" cy="609600"/>
          </a:xfrm>
          <a:prstGeom prst="rightBrace">
            <a:avLst>
              <a:gd name="adj1" fmla="val 8333"/>
              <a:gd name="adj2" fmla="val 50000"/>
            </a:avLst>
          </a:prstGeom>
          <a:noFill/>
          <a:ln w="2857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81000" y="344011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Achtereenvolgende transformaties leveren ook weer een element</a:t>
            </a:r>
          </a:p>
        </p:txBody>
      </p:sp>
      <p:pic>
        <p:nvPicPr>
          <p:cNvPr id="10547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35750" y="3482975"/>
            <a:ext cx="10858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0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90800" y="3868738"/>
            <a:ext cx="1290638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81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13413" y="4256088"/>
            <a:ext cx="828675" cy="25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381000" y="542131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Er zijn echter 10 relaties vanwege</a:t>
            </a:r>
          </a:p>
        </p:txBody>
      </p:sp>
      <p:pic>
        <p:nvPicPr>
          <p:cNvPr id="105482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651250" y="5427663"/>
            <a:ext cx="10287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381000" y="580231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 groep wordt beschreven door 6 = 16 – 10 parameters</a:t>
            </a:r>
          </a:p>
        </p:txBody>
      </p:sp>
      <p:pic>
        <p:nvPicPr>
          <p:cNvPr id="105483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0850" y="5445125"/>
            <a:ext cx="1819275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Text Box 3"/>
          <p:cNvSpPr txBox="1">
            <a:spLocks noChangeArrowheads="1"/>
          </p:cNvSpPr>
          <p:nvPr/>
        </p:nvSpPr>
        <p:spPr bwMode="auto">
          <a:xfrm>
            <a:off x="5867400" y="542131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Merk op</a:t>
            </a: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81000" y="618331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laten in de proper Lorentzgroep geen reflecties toe, en eisen ook </a:t>
            </a:r>
          </a:p>
        </p:txBody>
      </p:sp>
      <p:pic>
        <p:nvPicPr>
          <p:cNvPr id="105484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010400" y="6249988"/>
            <a:ext cx="12192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5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5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05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9" dur="5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0" dur="5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630" grpId="0"/>
      <p:bldP spid="15" grpId="0"/>
      <p:bldP spid="20" grpId="0"/>
      <p:bldP spid="21" grpId="0"/>
      <p:bldP spid="22" grpId="0"/>
      <p:bldP spid="23" grpId="0"/>
      <p:bldP spid="24" grpId="0"/>
      <p:bldP spid="27" grpId="0"/>
      <p:bldP spid="26" grpId="0" animBg="1"/>
      <p:bldP spid="28" grpId="0"/>
      <p:bldP spid="32" grpId="0"/>
      <p:bldP spid="34" grpId="0"/>
      <p:bldP spid="36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Generatoren Lorentzgroep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165225"/>
            <a:ext cx="8305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6 parameters: </a:t>
            </a:r>
          </a:p>
          <a:p>
            <a:pPr lvl="1" eaLnBrk="0" hangingPunct="0"/>
            <a:r>
              <a:rPr lang="en-US">
                <a:latin typeface="Calibri" pitchFamily="34" charset="0"/>
                <a:cs typeface="Calibri" pitchFamily="34" charset="0"/>
              </a:rPr>
              <a:t>3 Euler rotatiehoeken (orthogonale transformaties die lengte 3-vector behouden)           3 boosts (hyperbolische rotaties die lengte 4-vector behouden)</a:t>
            </a:r>
            <a:endParaRPr lang="en-US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81000" y="2449513"/>
            <a:ext cx="6096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Rotatie om </a:t>
            </a:r>
            <a:r>
              <a:rPr lang="en-US" i="1">
                <a:latin typeface="Calibri" pitchFamily="34" charset="0"/>
                <a:cs typeface="Calibri" pitchFamily="34" charset="0"/>
              </a:rPr>
              <a:t>z</a:t>
            </a:r>
            <a:r>
              <a:rPr lang="en-US">
                <a:latin typeface="Calibri" pitchFamily="34" charset="0"/>
                <a:cs typeface="Calibri" pitchFamily="34" charset="0"/>
              </a:rPr>
              <a:t>-as</a:t>
            </a: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81000" y="3627438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Boost langs </a:t>
            </a:r>
            <a:r>
              <a:rPr lang="en-US" i="1">
                <a:latin typeface="Calibri" pitchFamily="34" charset="0"/>
                <a:cs typeface="Calibri" pitchFamily="34" charset="0"/>
              </a:rPr>
              <a:t>z</a:t>
            </a:r>
            <a:r>
              <a:rPr lang="en-US">
                <a:latin typeface="Calibri" pitchFamily="34" charset="0"/>
                <a:cs typeface="Calibri" pitchFamily="34" charset="0"/>
              </a:rPr>
              <a:t>-as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381000" y="45720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schrijven transformatie als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81000" y="50292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>
                <a:latin typeface="Calibri" pitchFamily="34" charset="0"/>
                <a:cs typeface="Calibri" pitchFamily="34" charset="0"/>
              </a:rPr>
              <a:t>Generator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wordt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geïtereerd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tot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volledige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transformatie</a:t>
            </a:r>
            <a:r>
              <a:rPr lang="en-US" dirty="0">
                <a:latin typeface="Calibri" pitchFamily="34" charset="0"/>
                <a:cs typeface="Calibri" pitchFamily="34" charset="0"/>
              </a:rPr>
              <a:t>; </a:t>
            </a:r>
            <a:r>
              <a:rPr lang="en-US" i="1" dirty="0">
                <a:latin typeface="Calibri" pitchFamily="34" charset="0"/>
                <a:cs typeface="Calibri" pitchFamily="34" charset="0"/>
              </a:rPr>
              <a:t>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reële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>
                <a:latin typeface="Calibri" pitchFamily="34" charset="0"/>
                <a:cs typeface="Calibri" pitchFamily="34" charset="0"/>
              </a:rPr>
              <a:t>4 x 4 matrix</a:t>
            </a: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381000" y="54102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staan enkel “proper” transformaties toe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133600"/>
            <a:ext cx="357505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3313113"/>
            <a:ext cx="4319588" cy="104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4454525"/>
            <a:ext cx="26479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8200" y="5392738"/>
            <a:ext cx="3095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1713" y="5768975"/>
            <a:ext cx="30480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81000" y="58674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i="1" dirty="0">
                <a:latin typeface="Calibri" pitchFamily="34" charset="0"/>
                <a:cs typeface="Calibri" pitchFamily="34" charset="0"/>
              </a:rPr>
              <a:t>L</a:t>
            </a:r>
            <a:r>
              <a:rPr lang="en-US" dirty="0">
                <a:latin typeface="Calibri" pitchFamily="34" charset="0"/>
                <a:cs typeface="Calibri" pitchFamily="34" charset="0"/>
              </a:rPr>
              <a:t> is traceless en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reëel</a:t>
            </a:r>
            <a:r>
              <a:rPr lang="en-US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Ook</a:t>
            </a:r>
            <a:r>
              <a:rPr lang="en-US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geldt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56" name="Picture 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58000" y="4495380"/>
            <a:ext cx="1714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6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6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1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15" grpId="0"/>
      <p:bldP spid="21" grpId="0"/>
      <p:bldP spid="24" grpId="0"/>
      <p:bldP spid="27" grpId="0"/>
      <p:bldP spid="32" grpId="0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Generatoren Lorentzgroep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165225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Inverse</a:t>
            </a:r>
            <a:endParaRPr lang="en-US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381000" y="2057400"/>
            <a:ext cx="609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Dus </a:t>
            </a:r>
            <a:r>
              <a:rPr lang="en-US" i="1">
                <a:latin typeface="Calibri" pitchFamily="34" charset="0"/>
                <a:cs typeface="Calibri" pitchFamily="34" charset="0"/>
              </a:rPr>
              <a:t>gL</a:t>
            </a:r>
            <a:r>
              <a:rPr lang="en-US">
                <a:latin typeface="Calibri" pitchFamily="34" charset="0"/>
                <a:cs typeface="Calibri" pitchFamily="34" charset="0"/>
              </a:rPr>
              <a:t> spoorloos en </a:t>
            </a:r>
            <a:r>
              <a:rPr lang="en-US" i="1">
                <a:latin typeface="Calibri" pitchFamily="34" charset="0"/>
                <a:cs typeface="Calibri" pitchFamily="34" charset="0"/>
              </a:rPr>
              <a:t>L</a:t>
            </a:r>
            <a:r>
              <a:rPr lang="en-US">
                <a:latin typeface="Calibri" pitchFamily="34" charset="0"/>
                <a:cs typeface="Calibri" pitchFamily="34" charset="0"/>
              </a:rPr>
              <a:t> spoorloos en mixed symmetry</a:t>
            </a: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381000" y="26670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Er geldt</a:t>
            </a: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81000" y="336391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Boosts                             en rotaties</a:t>
            </a:r>
          </a:p>
        </p:txBody>
      </p:sp>
      <p:pic>
        <p:nvPicPr>
          <p:cNvPr id="1065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438400"/>
            <a:ext cx="2624138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06500" y="3441700"/>
            <a:ext cx="13081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90938" y="3433763"/>
            <a:ext cx="1338262" cy="24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5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9200" y="1125538"/>
            <a:ext cx="725805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6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1662113"/>
            <a:ext cx="1243013" cy="31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381000" y="1644650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Neem logaritme en gebruik</a:t>
            </a:r>
            <a:endParaRPr lang="en-US" i="1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247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29200" y="1676400"/>
            <a:ext cx="33528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479" name="Rechte verbindingslijn met pijl 22"/>
          <p:cNvCxnSpPr>
            <a:cxnSpLocks noChangeShapeType="1"/>
          </p:cNvCxnSpPr>
          <p:nvPr/>
        </p:nvCxnSpPr>
        <p:spPr bwMode="auto">
          <a:xfrm>
            <a:off x="4371975" y="1851025"/>
            <a:ext cx="533400" cy="0"/>
          </a:xfrm>
          <a:prstGeom prst="straightConnector1">
            <a:avLst/>
          </a:prstGeom>
          <a:noFill/>
          <a:ln w="28575" algn="ctr">
            <a:solidFill>
              <a:srgbClr val="0070C0"/>
            </a:solidFill>
            <a:round/>
            <a:headEnd/>
            <a:tailEnd type="arrow" w="med" len="med"/>
          </a:ln>
        </p:spPr>
      </p:cxnSp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81000" y="3984625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kiezen als basis in parameterruimte</a:t>
            </a:r>
            <a:endParaRPr lang="en-US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Text Box 3"/>
          <p:cNvSpPr txBox="1">
            <a:spLocks noChangeArrowheads="1"/>
          </p:cNvSpPr>
          <p:nvPr/>
        </p:nvSpPr>
        <p:spPr bwMode="auto">
          <a:xfrm>
            <a:off x="381000" y="625951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In de eerste rij herkennen we de rotatiematrices 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8325" y="4343400"/>
            <a:ext cx="6391275" cy="190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6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15" grpId="0"/>
      <p:bldP spid="32" grpId="0"/>
      <p:bldP spid="37" grpId="0"/>
      <p:bldP spid="19" grpId="0"/>
      <p:bldP spid="25" grpId="0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81000" y="17272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hadden                                                        met</a:t>
            </a:r>
          </a:p>
        </p:txBody>
      </p:sp>
      <p:sp>
        <p:nvSpPr>
          <p:cNvPr id="75779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64516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22425"/>
            <a:ext cx="2728913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Rotatie om </a:t>
            </a:r>
            <a:r>
              <a:rPr lang="en-US" b="0" i="1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z</a:t>
            </a: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-as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165225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Kies parameters</a:t>
            </a:r>
            <a:endParaRPr lang="en-US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81000" y="2492375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Dan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81000" y="3433763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Verder</a:t>
            </a: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381000" y="442595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Exponentiatie</a:t>
            </a: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81000" y="548481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Dit levert</a:t>
            </a:r>
          </a:p>
        </p:txBody>
      </p:sp>
      <p:pic>
        <p:nvPicPr>
          <p:cNvPr id="64523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731963"/>
            <a:ext cx="1752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81000" y="62484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Dit levert de bekende rotatie </a:t>
            </a:r>
            <a:r>
              <a:rPr lang="en-US">
                <a:cs typeface="Calibri" pitchFamily="34" charset="0"/>
              </a:rPr>
              <a:t>L</a:t>
            </a:r>
            <a:r>
              <a:rPr lang="en-US">
                <a:latin typeface="Calibri" pitchFamily="34" charset="0"/>
                <a:cs typeface="Calibri" pitchFamily="34" charset="0"/>
              </a:rPr>
              <a:t> om de </a:t>
            </a:r>
            <a:r>
              <a:rPr lang="en-US" i="1">
                <a:latin typeface="Calibri" pitchFamily="34" charset="0"/>
                <a:cs typeface="Calibri" pitchFamily="34" charset="0"/>
              </a:rPr>
              <a:t>z</a:t>
            </a:r>
            <a:r>
              <a:rPr lang="en-US">
                <a:latin typeface="Calibri" pitchFamily="34" charset="0"/>
                <a:cs typeface="Calibri" pitchFamily="34" charset="0"/>
              </a:rPr>
              <a:t>-as</a:t>
            </a:r>
          </a:p>
        </p:txBody>
      </p:sp>
      <p:pic>
        <p:nvPicPr>
          <p:cNvPr id="6452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66925" y="1190625"/>
            <a:ext cx="26574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6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2257425"/>
            <a:ext cx="304800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95400" y="3228975"/>
            <a:ext cx="7467600" cy="81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8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24050" y="4143375"/>
            <a:ext cx="6200775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29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5213350"/>
            <a:ext cx="68580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4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4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6630" grpId="0"/>
      <p:bldP spid="21" grpId="0"/>
      <p:bldP spid="27" grpId="0"/>
      <p:bldP spid="32" grpId="0"/>
      <p:bldP spid="37" grpId="0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81000" y="17272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hadden                                                        met</a:t>
            </a:r>
          </a:p>
        </p:txBody>
      </p:sp>
      <p:sp>
        <p:nvSpPr>
          <p:cNvPr id="76803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65540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22425"/>
            <a:ext cx="2728913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Boost langs </a:t>
            </a:r>
            <a:r>
              <a:rPr lang="en-US" b="0" i="1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z</a:t>
            </a: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-as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165225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Kies parameters</a:t>
            </a:r>
            <a:endParaRPr lang="en-US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81000" y="2492375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Dan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81000" y="3433763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Verder</a:t>
            </a: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381000" y="442595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Exponentiatie</a:t>
            </a: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81000" y="5484813"/>
            <a:ext cx="861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Dit levert</a:t>
            </a:r>
          </a:p>
        </p:txBody>
      </p:sp>
      <p:pic>
        <p:nvPicPr>
          <p:cNvPr id="65547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1731963"/>
            <a:ext cx="17526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00250" y="1173163"/>
            <a:ext cx="31051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9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2286000"/>
            <a:ext cx="3124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71600" y="3200400"/>
            <a:ext cx="7629525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1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7400" y="4114800"/>
            <a:ext cx="6465888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52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47800" y="5222875"/>
            <a:ext cx="7613650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81000" y="62484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Dit levert de bekende boost </a:t>
            </a:r>
            <a:r>
              <a:rPr lang="en-US">
                <a:cs typeface="Calibri" pitchFamily="34" charset="0"/>
              </a:rPr>
              <a:t>L</a:t>
            </a:r>
            <a:r>
              <a:rPr lang="en-US">
                <a:latin typeface="Calibri" pitchFamily="34" charset="0"/>
                <a:cs typeface="Calibri" pitchFamily="34" charset="0"/>
              </a:rPr>
              <a:t> langs de </a:t>
            </a:r>
            <a:r>
              <a:rPr lang="en-US" i="1">
                <a:latin typeface="Calibri" pitchFamily="34" charset="0"/>
                <a:cs typeface="Calibri" pitchFamily="34" charset="0"/>
              </a:rPr>
              <a:t>z</a:t>
            </a:r>
            <a:r>
              <a:rPr lang="en-US">
                <a:latin typeface="Calibri" pitchFamily="34" charset="0"/>
                <a:cs typeface="Calibri" pitchFamily="34" charset="0"/>
              </a:rPr>
              <a:t>-as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5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5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5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5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65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6630" grpId="0"/>
      <p:bldP spid="21" grpId="0"/>
      <p:bldP spid="27" grpId="0"/>
      <p:bldP spid="32" grpId="0"/>
      <p:bldP spid="37" grpId="0"/>
      <p:bldP spid="2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81000" y="48768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Hermitische operatoren </a:t>
            </a:r>
            <a:r>
              <a:rPr lang="en-US" i="1">
                <a:latin typeface="Calibri" pitchFamily="34" charset="0"/>
                <a:cs typeface="Calibri" pitchFamily="34" charset="0"/>
              </a:rPr>
              <a:t>J</a:t>
            </a:r>
            <a:r>
              <a:rPr lang="en-US" baseline="-25000">
                <a:latin typeface="Calibri" pitchFamily="34" charset="0"/>
                <a:cs typeface="Calibri" pitchFamily="34" charset="0"/>
              </a:rPr>
              <a:t>i</a:t>
            </a:r>
            <a:r>
              <a:rPr lang="en-US">
                <a:latin typeface="Calibri" pitchFamily="34" charset="0"/>
                <a:cs typeface="Calibri" pitchFamily="34" charset="0"/>
              </a:rPr>
              <a:t> van impulsmoment</a:t>
            </a:r>
          </a:p>
        </p:txBody>
      </p:sp>
      <p:sp>
        <p:nvSpPr>
          <p:cNvPr id="77827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Connectie met quantummechanica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165225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We hebben voor Lorentzgroep gevonden</a:t>
            </a:r>
            <a:endParaRPr lang="en-US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Niet-Abelse groep</a:t>
            </a: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81000" y="21336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Relateer generatoren aan fysische observabelen: Hermitische operatoren</a:t>
            </a: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381000" y="25908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Definieer</a:t>
            </a: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81000" y="3241675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Dan geldt</a:t>
            </a: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381000" y="596265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Lie algebra</a:t>
            </a: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81000" y="5375275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Generatoren</a:t>
            </a:r>
            <a:endParaRPr lang="en-US" i="1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3512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143000"/>
            <a:ext cx="456247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13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16163" y="1647825"/>
            <a:ext cx="4619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14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37425" y="2203450"/>
            <a:ext cx="1590675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15" name="Picture 2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55738" y="2632075"/>
            <a:ext cx="34099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16" name="Picture 2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00200" y="3048000"/>
            <a:ext cx="5664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17" name="Picture 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5257800"/>
            <a:ext cx="4005263" cy="57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518" name="Picture 3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62200" y="5867400"/>
            <a:ext cx="6029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381000" y="64135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Noether theorema, Casimiroperatoren</a:t>
            </a:r>
          </a:p>
        </p:txBody>
      </p:sp>
      <p:pic>
        <p:nvPicPr>
          <p:cNvPr id="63519" name="Picture 3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110038" y="6435725"/>
            <a:ext cx="396240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3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63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63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6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63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6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3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6630" grpId="0"/>
      <p:bldP spid="21" grpId="0"/>
      <p:bldP spid="27" grpId="0"/>
      <p:bldP spid="32" grpId="0"/>
      <p:bldP spid="37" grpId="0"/>
      <p:bldP spid="31" grpId="0"/>
      <p:bldP spid="33" grpId="0"/>
      <p:bldP spid="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Formalisme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van Lagrange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165225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Lagrangiaan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deeltje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actie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81000" y="2438400"/>
            <a:ext cx="4267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Deeltje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volgt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het pad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waarvoor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waarde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extreme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waarde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381000" y="42672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Lagrangiaan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81000" y="3352800"/>
            <a:ext cx="830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beschouwen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deeltje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beweegt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onder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invloed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kracht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381000" y="4874132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zoeken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het pad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waarvoor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4876800" y="4351062"/>
            <a:ext cx="497681" cy="249819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143" y="1790747"/>
            <a:ext cx="4066857" cy="133504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1587" y="1205525"/>
            <a:ext cx="4205287" cy="31196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29257" y="1571302"/>
            <a:ext cx="2218943" cy="6258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39000" y="3372331"/>
            <a:ext cx="1131333" cy="298423"/>
          </a:xfrm>
          <a:prstGeom prst="rect">
            <a:avLst/>
          </a:prstGeom>
        </p:spPr>
      </p:pic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381000" y="3744913"/>
            <a:ext cx="830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kinetische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energie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met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3946" y="3776289"/>
            <a:ext cx="1347788" cy="33347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0303" y="3683681"/>
            <a:ext cx="1223963" cy="44692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4456" y="4191045"/>
            <a:ext cx="3033713" cy="5574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3252" y="4160546"/>
            <a:ext cx="3624262" cy="63190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28721" y="4760327"/>
            <a:ext cx="4467225" cy="610277"/>
          </a:xfrm>
          <a:prstGeom prst="rect">
            <a:avLst/>
          </a:prstGeom>
        </p:spPr>
      </p:pic>
      <p:sp>
        <p:nvSpPr>
          <p:cNvPr id="30" name="Right Brace 29"/>
          <p:cNvSpPr/>
          <p:nvPr/>
        </p:nvSpPr>
        <p:spPr bwMode="auto">
          <a:xfrm rot="5400000">
            <a:off x="4340962" y="5095395"/>
            <a:ext cx="203620" cy="474970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42772" y="5522154"/>
            <a:ext cx="733944" cy="246087"/>
          </a:xfrm>
          <a:prstGeom prst="rect">
            <a:avLst/>
          </a:prstGeom>
        </p:spPr>
      </p:pic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81000" y="5870032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Omdat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klein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is,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benaderen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we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Taylor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expansie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rond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en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81000" y="6381207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Dat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geeft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3000" y="5903912"/>
            <a:ext cx="339974" cy="27592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05144" y="5890579"/>
            <a:ext cx="1095375" cy="328613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84564" y="5896143"/>
            <a:ext cx="1028700" cy="314325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419454" y="6306336"/>
            <a:ext cx="6034087" cy="551664"/>
          </a:xfrm>
          <a:prstGeom prst="rect">
            <a:avLst/>
          </a:prstGeom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7" grpId="0"/>
      <p:bldP spid="37" grpId="0"/>
      <p:bldP spid="31" grpId="0"/>
      <p:bldP spid="33" grpId="0"/>
      <p:bldP spid="34" grpId="0"/>
      <p:bldP spid="9" grpId="0" animBg="1"/>
      <p:bldP spid="41" grpId="0"/>
      <p:bldP spid="30" grpId="0" animBg="1"/>
      <p:bldP spid="28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Formalisme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van Lagrange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165225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hebben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dus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81000" y="1747866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Dit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levert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81000" y="2438400"/>
            <a:ext cx="4267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Partieel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integreren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levert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381000" y="4557411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Toegepast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op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onze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Lagrangiaan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               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geeft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81000" y="3135313"/>
            <a:ext cx="830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Merk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op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en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381000" y="5164343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impuls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volgt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Lagrangiaan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433251" y="5248869"/>
            <a:ext cx="497681" cy="249819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41" name="Text Box 3"/>
          <p:cNvSpPr txBox="1">
            <a:spLocks noChangeArrowheads="1"/>
          </p:cNvSpPr>
          <p:nvPr/>
        </p:nvSpPr>
        <p:spPr bwMode="auto">
          <a:xfrm>
            <a:off x="381000" y="3744913"/>
            <a:ext cx="830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Hiermee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vinden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we de </a:t>
            </a:r>
            <a:r>
              <a:rPr lang="en-US" dirty="0">
                <a:latin typeface="Calibri" pitchFamily="34" charset="0"/>
                <a:cs typeface="Calibri" pitchFamily="34" charset="0"/>
              </a:rPr>
              <a:t>Euler-Lagrange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vergelijkingen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5580303" y="3539892"/>
            <a:ext cx="1887297" cy="824111"/>
            <a:chOff x="5580303" y="3539892"/>
            <a:chExt cx="1887297" cy="824111"/>
          </a:xfrm>
        </p:grpSpPr>
        <p:sp>
          <p:nvSpPr>
            <p:cNvPr id="51" name="Rounded Rectangle 50"/>
            <p:cNvSpPr/>
            <p:nvPr/>
          </p:nvSpPr>
          <p:spPr bwMode="auto">
            <a:xfrm>
              <a:off x="5580303" y="3539892"/>
              <a:ext cx="1887297" cy="824111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6484" y="3644847"/>
              <a:ext cx="1775680" cy="638346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1093344"/>
            <a:ext cx="6034087" cy="55166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5200" y="4495800"/>
            <a:ext cx="2738316" cy="503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3080" y="1687513"/>
            <a:ext cx="2796603" cy="5838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04364" y="2319698"/>
            <a:ext cx="5057775" cy="672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40721" y="3156269"/>
            <a:ext cx="1172377" cy="3319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86200" y="3181406"/>
            <a:ext cx="1147578" cy="292111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 bwMode="auto">
          <a:xfrm flipV="1">
            <a:off x="6804266" y="2271355"/>
            <a:ext cx="1157873" cy="7205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83202" y="4467595"/>
            <a:ext cx="1366838" cy="5516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26016" y="5030010"/>
            <a:ext cx="905920" cy="6017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19800" y="5178199"/>
            <a:ext cx="1028971" cy="378298"/>
          </a:xfrm>
          <a:prstGeom prst="rect">
            <a:avLst/>
          </a:prstGeom>
        </p:spPr>
      </p:pic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381000" y="5713111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energie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volgt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Lagrangiaan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55625" y="5640078"/>
            <a:ext cx="1704916" cy="586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40582" y="5608665"/>
            <a:ext cx="2856981" cy="113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72312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0" grpId="0"/>
      <p:bldP spid="27" grpId="0"/>
      <p:bldP spid="37" grpId="0"/>
      <p:bldP spid="31" grpId="0"/>
      <p:bldP spid="33" grpId="0"/>
      <p:bldP spid="34" grpId="0"/>
      <p:bldP spid="9" grpId="0" animBg="1"/>
      <p:bldP spid="41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292" y="4943429"/>
            <a:ext cx="1890712" cy="1655951"/>
          </a:xfrm>
          <a:prstGeom prst="rect">
            <a:avLst/>
          </a:prstGeom>
        </p:spPr>
      </p:pic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81000" y="2830512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kunnen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niet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gebruiken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 de SRT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omdat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zowel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dx</a:t>
            </a:r>
            <a:r>
              <a:rPr lang="en-US" i="1" baseline="300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dt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systeem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afhankelijk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zijn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Lagrangiaan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</a:t>
            </a: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en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</a:t>
            </a: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actie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in SRT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165225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Lagrangiaan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vrij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deeltje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81000" y="16764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Klassieke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mechanica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81000" y="22098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kunnen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schrijven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                                              (met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= 1, 2, 3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)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381000" y="43434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Merk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op: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aanname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dus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bewijs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geldigheid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deze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uitdrukking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81000" y="3352800"/>
            <a:ext cx="8305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proberen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381000" y="48133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actie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1233280"/>
            <a:ext cx="766525" cy="2685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4265" y="1687600"/>
            <a:ext cx="1163335" cy="3750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69219" y="2127170"/>
            <a:ext cx="2005012" cy="5625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2955" y="3396363"/>
            <a:ext cx="743148" cy="2827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6840" y="3385900"/>
            <a:ext cx="2240452" cy="306625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 bwMode="auto">
          <a:xfrm>
            <a:off x="3013714" y="3412832"/>
            <a:ext cx="497681" cy="249819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2955" y="3875087"/>
            <a:ext cx="491090" cy="236584"/>
          </a:xfrm>
          <a:prstGeom prst="rect">
            <a:avLst/>
          </a:prstGeom>
        </p:spPr>
      </p:pic>
      <p:sp>
        <p:nvSpPr>
          <p:cNvPr id="29" name="Right Arrow 28"/>
          <p:cNvSpPr/>
          <p:nvPr/>
        </p:nvSpPr>
        <p:spPr bwMode="auto">
          <a:xfrm>
            <a:off x="3022247" y="3888033"/>
            <a:ext cx="497681" cy="249819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26840" y="3833812"/>
            <a:ext cx="397703" cy="298278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6633562" y="3352800"/>
            <a:ext cx="2209800" cy="787658"/>
            <a:chOff x="4221736" y="4012942"/>
            <a:chExt cx="2209800" cy="787658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4221736" y="4012942"/>
              <a:ext cx="2209800" cy="787658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271725" y="4089078"/>
              <a:ext cx="2129075" cy="625117"/>
            </a:xfrm>
            <a:prstGeom prst="rect">
              <a:avLst/>
            </a:prstGeom>
          </p:spPr>
        </p:pic>
      </p:grpSp>
      <p:sp>
        <p:nvSpPr>
          <p:cNvPr id="15" name="Right Brace 14"/>
          <p:cNvSpPr/>
          <p:nvPr/>
        </p:nvSpPr>
        <p:spPr bwMode="auto">
          <a:xfrm>
            <a:off x="6096000" y="3384421"/>
            <a:ext cx="152400" cy="753431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2033" y="5268913"/>
            <a:ext cx="3051627" cy="640465"/>
          </a:xfrm>
          <a:prstGeom prst="rect">
            <a:avLst/>
          </a:prstGeom>
        </p:spPr>
      </p:pic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381000" y="60325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zoeken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het pad van het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deeltje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60380" y="5274543"/>
            <a:ext cx="657225" cy="30427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30542" y="6072676"/>
            <a:ext cx="657225" cy="30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7582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6630" grpId="0"/>
      <p:bldP spid="27" grpId="0"/>
      <p:bldP spid="37" grpId="0"/>
      <p:bldP spid="31" grpId="0"/>
      <p:bldP spid="33" grpId="0"/>
      <p:bldP spid="34" grpId="0"/>
      <p:bldP spid="9" grpId="0" animBg="1"/>
      <p:bldP spid="29" grpId="0" animBg="1"/>
      <p:bldP spid="15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81000" y="2830512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Dit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lijkt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op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tweede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wet van Newton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vrij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deeltje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852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Lagrangiaan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</a:t>
            </a: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en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</a:t>
            </a: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actie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in SRT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165225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Euler-Lagrange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vergelijkingen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81000" y="1839912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Dit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zijn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gekoppelde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pa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rtië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differentiaalvergelijkingen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81000" y="22860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Invullen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onze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Lagrangiaan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381000" y="3713718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cs typeface="Calibri" pitchFamily="34" charset="0"/>
              </a:rPr>
              <a:t>m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= 0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vinden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we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81000" y="3200400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Newton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geeft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informative over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drie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plaatscoordinaten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. 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hebben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nu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vier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vergelijkingen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381000" y="42672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Dit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betekent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constante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is. Het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verschil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is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Lorentzfactor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967292" y="2368705"/>
            <a:ext cx="497681" cy="249819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7870" y="2153491"/>
            <a:ext cx="2129075" cy="625117"/>
          </a:xfrm>
          <a:prstGeom prst="rect">
            <a:avLst/>
          </a:prstGeom>
        </p:spPr>
      </p:pic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381000" y="62611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vinden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relatief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lage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snelheden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weer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tweede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wet van Newton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7870" y="970750"/>
            <a:ext cx="2332060" cy="807958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629400" y="2121797"/>
            <a:ext cx="1524000" cy="656811"/>
            <a:chOff x="6629400" y="2121797"/>
            <a:chExt cx="1524000" cy="656811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6629400" y="2121797"/>
              <a:ext cx="1524000" cy="656811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81800" y="2151395"/>
              <a:ext cx="1257300" cy="59941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94947" y="3571852"/>
            <a:ext cx="1128713" cy="60748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7400" y="4216669"/>
            <a:ext cx="309054" cy="49847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0400" y="4323318"/>
            <a:ext cx="228600" cy="290513"/>
          </a:xfrm>
          <a:prstGeom prst="rect">
            <a:avLst/>
          </a:prstGeom>
        </p:spPr>
      </p:pic>
      <p:sp>
        <p:nvSpPr>
          <p:cNvPr id="36" name="Right Arrow 35"/>
          <p:cNvSpPr/>
          <p:nvPr/>
        </p:nvSpPr>
        <p:spPr bwMode="auto">
          <a:xfrm>
            <a:off x="1981200" y="5541381"/>
            <a:ext cx="497681" cy="249819"/>
          </a:xfrm>
          <a:prstGeom prst="rightArrow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65959" y="4679162"/>
            <a:ext cx="1386687" cy="605508"/>
          </a:xfrm>
          <a:prstGeom prst="rect">
            <a:avLst/>
          </a:prstGeom>
        </p:spPr>
      </p:pic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381000" y="48133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smtClean="0">
                <a:cs typeface="Calibri" pitchFamily="34" charset="0"/>
              </a:rPr>
              <a:t>m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vinden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we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65959" y="5349155"/>
            <a:ext cx="6405562" cy="7420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6997" y="3508343"/>
            <a:ext cx="45878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Calibri" panose="020F0502020204030204" pitchFamily="34" charset="0"/>
              </a:rPr>
              <a:t>d</a:t>
            </a:r>
            <a:r>
              <a:rPr lang="en-US" baseline="30000" dirty="0" smtClean="0">
                <a:latin typeface="Calibri" panose="020F0502020204030204" pitchFamily="34" charset="0"/>
              </a:rPr>
              <a:t>2</a:t>
            </a:r>
            <a:r>
              <a:rPr lang="en-US" i="1" dirty="0" smtClean="0">
                <a:latin typeface="Calibri" panose="020F0502020204030204" pitchFamily="34" charset="0"/>
              </a:rPr>
              <a:t>t</a:t>
            </a:r>
            <a:endParaRPr lang="en-US" i="1" dirty="0">
              <a:latin typeface="Calibri" panose="020F0502020204030204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043182" y="4606816"/>
            <a:ext cx="481222" cy="369332"/>
            <a:chOff x="4823843" y="4700377"/>
            <a:chExt cx="481222" cy="369332"/>
          </a:xfrm>
        </p:grpSpPr>
        <p:sp>
          <p:nvSpPr>
            <p:cNvPr id="26" name="TextBox 25"/>
            <p:cNvSpPr txBox="1"/>
            <p:nvPr/>
          </p:nvSpPr>
          <p:spPr>
            <a:xfrm>
              <a:off x="4823843" y="4700377"/>
              <a:ext cx="4812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libri" panose="020F0502020204030204" pitchFamily="34" charset="0"/>
                </a:rPr>
                <a:t>d</a:t>
              </a:r>
              <a:r>
                <a:rPr lang="en-US" baseline="30000" dirty="0" smtClean="0">
                  <a:latin typeface="Calibri" panose="020F0502020204030204" pitchFamily="34" charset="0"/>
                </a:rPr>
                <a:t>2</a:t>
              </a:r>
              <a:r>
                <a:rPr lang="en-US" i="1" dirty="0">
                  <a:latin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>
              <a:off x="5158994" y="4750360"/>
              <a:ext cx="128708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9" name="Group 38"/>
          <p:cNvGrpSpPr/>
          <p:nvPr/>
        </p:nvGrpSpPr>
        <p:grpSpPr>
          <a:xfrm>
            <a:off x="3039324" y="5257894"/>
            <a:ext cx="481222" cy="369332"/>
            <a:chOff x="4852778" y="4659868"/>
            <a:chExt cx="481222" cy="369332"/>
          </a:xfrm>
        </p:grpSpPr>
        <p:sp>
          <p:nvSpPr>
            <p:cNvPr id="40" name="TextBox 39"/>
            <p:cNvSpPr txBox="1"/>
            <p:nvPr/>
          </p:nvSpPr>
          <p:spPr>
            <a:xfrm>
              <a:off x="4852778" y="4659868"/>
              <a:ext cx="4812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libri" panose="020F0502020204030204" pitchFamily="34" charset="0"/>
                </a:rPr>
                <a:t>d</a:t>
              </a:r>
              <a:r>
                <a:rPr lang="en-US" baseline="30000" dirty="0" smtClean="0">
                  <a:latin typeface="Calibri" panose="020F0502020204030204" pitchFamily="34" charset="0"/>
                </a:rPr>
                <a:t>2</a:t>
              </a:r>
              <a:r>
                <a:rPr lang="en-US" i="1" dirty="0">
                  <a:latin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41" name="Straight Arrow Connector 40"/>
            <p:cNvCxnSpPr/>
            <p:nvPr/>
          </p:nvCxnSpPr>
          <p:spPr bwMode="auto">
            <a:xfrm>
              <a:off x="5158994" y="4750360"/>
              <a:ext cx="128708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2" name="Group 41"/>
          <p:cNvGrpSpPr/>
          <p:nvPr/>
        </p:nvGrpSpPr>
        <p:grpSpPr>
          <a:xfrm>
            <a:off x="4676261" y="5246320"/>
            <a:ext cx="481222" cy="369332"/>
            <a:chOff x="4852778" y="4659868"/>
            <a:chExt cx="481222" cy="369332"/>
          </a:xfrm>
        </p:grpSpPr>
        <p:sp>
          <p:nvSpPr>
            <p:cNvPr id="43" name="TextBox 42"/>
            <p:cNvSpPr txBox="1"/>
            <p:nvPr/>
          </p:nvSpPr>
          <p:spPr>
            <a:xfrm>
              <a:off x="4852778" y="4659868"/>
              <a:ext cx="4812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libri" panose="020F0502020204030204" pitchFamily="34" charset="0"/>
                </a:rPr>
                <a:t>d</a:t>
              </a:r>
              <a:r>
                <a:rPr lang="en-US" baseline="30000" dirty="0" smtClean="0">
                  <a:latin typeface="Calibri" panose="020F0502020204030204" pitchFamily="34" charset="0"/>
                </a:rPr>
                <a:t>2</a:t>
              </a:r>
              <a:r>
                <a:rPr lang="en-US" i="1" dirty="0">
                  <a:latin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44" name="Straight Arrow Connector 43"/>
            <p:cNvCxnSpPr/>
            <p:nvPr/>
          </p:nvCxnSpPr>
          <p:spPr bwMode="auto">
            <a:xfrm>
              <a:off x="5158994" y="4750360"/>
              <a:ext cx="128708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7081782" y="5257894"/>
            <a:ext cx="481222" cy="369332"/>
            <a:chOff x="4852778" y="4659868"/>
            <a:chExt cx="481222" cy="369332"/>
          </a:xfrm>
        </p:grpSpPr>
        <p:sp>
          <p:nvSpPr>
            <p:cNvPr id="46" name="TextBox 45"/>
            <p:cNvSpPr txBox="1"/>
            <p:nvPr/>
          </p:nvSpPr>
          <p:spPr>
            <a:xfrm>
              <a:off x="4852778" y="4659868"/>
              <a:ext cx="4812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libri" panose="020F0502020204030204" pitchFamily="34" charset="0"/>
                </a:rPr>
                <a:t>d</a:t>
              </a:r>
              <a:r>
                <a:rPr lang="en-US" baseline="30000" dirty="0" smtClean="0">
                  <a:latin typeface="Calibri" panose="020F0502020204030204" pitchFamily="34" charset="0"/>
                </a:rPr>
                <a:t>2</a:t>
              </a:r>
              <a:r>
                <a:rPr lang="en-US" i="1" dirty="0">
                  <a:latin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>
              <a:off x="5158994" y="4750360"/>
              <a:ext cx="128708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8" name="Group 47"/>
          <p:cNvGrpSpPr/>
          <p:nvPr/>
        </p:nvGrpSpPr>
        <p:grpSpPr>
          <a:xfrm>
            <a:off x="8071508" y="5263681"/>
            <a:ext cx="481222" cy="369332"/>
            <a:chOff x="4852778" y="4659868"/>
            <a:chExt cx="481222" cy="369332"/>
          </a:xfrm>
        </p:grpSpPr>
        <p:sp>
          <p:nvSpPr>
            <p:cNvPr id="49" name="TextBox 48"/>
            <p:cNvSpPr txBox="1"/>
            <p:nvPr/>
          </p:nvSpPr>
          <p:spPr>
            <a:xfrm>
              <a:off x="4852778" y="4659868"/>
              <a:ext cx="48122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libri" panose="020F0502020204030204" pitchFamily="34" charset="0"/>
                </a:rPr>
                <a:t>d</a:t>
              </a:r>
              <a:r>
                <a:rPr lang="en-US" baseline="30000" dirty="0" smtClean="0">
                  <a:latin typeface="Calibri" panose="020F0502020204030204" pitchFamily="34" charset="0"/>
                </a:rPr>
                <a:t>2</a:t>
              </a:r>
              <a:r>
                <a:rPr lang="en-US" i="1" dirty="0">
                  <a:latin typeface="Calibri" panose="020F0502020204030204" pitchFamily="34" charset="0"/>
                </a:rPr>
                <a:t>x</a:t>
              </a:r>
            </a:p>
          </p:txBody>
        </p:sp>
        <p:cxnSp>
          <p:nvCxnSpPr>
            <p:cNvPr id="50" name="Straight Arrow Connector 49"/>
            <p:cNvCxnSpPr/>
            <p:nvPr/>
          </p:nvCxnSpPr>
          <p:spPr bwMode="auto">
            <a:xfrm>
              <a:off x="5158994" y="4750360"/>
              <a:ext cx="128708" cy="0"/>
            </a:xfrm>
            <a:prstGeom prst="straightConnector1">
              <a:avLst/>
            </a:prstGeom>
            <a:solidFill>
              <a:schemeClr val="accent1"/>
            </a:solidFill>
            <a:ln w="158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8185982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6630" grpId="0"/>
      <p:bldP spid="27" grpId="0"/>
      <p:bldP spid="37" grpId="0"/>
      <p:bldP spid="31" grpId="0"/>
      <p:bldP spid="33" grpId="0"/>
      <p:bldP spid="34" grpId="0"/>
      <p:bldP spid="9" grpId="0" animBg="1"/>
      <p:bldP spid="35" grpId="0"/>
      <p:bldP spid="36" grpId="0" animBg="1"/>
      <p:bldP spid="38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81000" y="2830512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0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– component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852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Lagrangiaan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</a:t>
            </a: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en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</a:t>
            </a: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actie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in SRT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165225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Relativistische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impuls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81000" y="17526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Contraheer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beide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zijden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met 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81000" y="22860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81000" y="3288268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lage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snelheden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vinden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we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381000" y="46482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      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      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8144" y="1041801"/>
            <a:ext cx="2347913" cy="6818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8593" y="1810272"/>
            <a:ext cx="400050" cy="295275"/>
          </a:xfrm>
          <a:prstGeom prst="rect">
            <a:avLst/>
          </a:prstGeom>
        </p:spPr>
      </p:pic>
      <p:sp>
        <p:nvSpPr>
          <p:cNvPr id="6" name="Right Brace 5"/>
          <p:cNvSpPr/>
          <p:nvPr/>
        </p:nvSpPr>
        <p:spPr bwMode="auto">
          <a:xfrm>
            <a:off x="5181600" y="1134222"/>
            <a:ext cx="315345" cy="973978"/>
          </a:xfrm>
          <a:prstGeom prst="rightBrace">
            <a:avLst/>
          </a:prstGeom>
          <a:solidFill>
            <a:schemeClr val="bg1"/>
          </a:solidFill>
          <a:ln w="19050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5582" y="1326710"/>
            <a:ext cx="1566863" cy="572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1489067"/>
            <a:ext cx="884533" cy="2388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47800" y="2151427"/>
            <a:ext cx="1415741" cy="6191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8174" y="2839482"/>
            <a:ext cx="993704" cy="31832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50148" y="3234476"/>
            <a:ext cx="2771818" cy="137529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00800" y="4141821"/>
            <a:ext cx="1438275" cy="3000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4909" y="4712264"/>
            <a:ext cx="645291" cy="23773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261092" y="4595336"/>
            <a:ext cx="1101233" cy="421164"/>
            <a:chOff x="2261092" y="4595336"/>
            <a:chExt cx="1101233" cy="421164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286000" y="4623525"/>
              <a:ext cx="1076325" cy="322898"/>
            </a:xfrm>
            <a:prstGeom prst="rect">
              <a:avLst/>
            </a:prstGeom>
          </p:spPr>
        </p:pic>
        <p:sp>
          <p:nvSpPr>
            <p:cNvPr id="39" name="Rounded Rectangle 38"/>
            <p:cNvSpPr/>
            <p:nvPr/>
          </p:nvSpPr>
          <p:spPr bwMode="auto">
            <a:xfrm>
              <a:off x="2261092" y="4595336"/>
              <a:ext cx="1101233" cy="421164"/>
            </a:xfrm>
            <a:prstGeom prst="roundRect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565639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6630" grpId="0"/>
      <p:bldP spid="27" grpId="0"/>
      <p:bldP spid="37" grpId="0"/>
      <p:bldP spid="33" grpId="0"/>
      <p:bldP spid="38" grpId="0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381000" y="2846414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schrijven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actie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dus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852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Covariante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</a:t>
            </a: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Lagrangiaan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</a:t>
            </a: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en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</a:t>
            </a: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actie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in SRT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  <p:sp>
        <p:nvSpPr>
          <p:cNvPr id="26630" name="Text Box 3"/>
          <p:cNvSpPr txBox="1">
            <a:spLocks noChangeArrowheads="1"/>
          </p:cNvSpPr>
          <p:nvPr/>
        </p:nvSpPr>
        <p:spPr bwMode="auto">
          <a:xfrm>
            <a:off x="381000" y="1165225"/>
            <a:ext cx="830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Eisen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die 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stellen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actie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van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relativistisch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systeem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Text Box 3"/>
          <p:cNvSpPr txBox="1">
            <a:spLocks noChangeArrowheads="1"/>
          </p:cNvSpPr>
          <p:nvPr/>
        </p:nvSpPr>
        <p:spPr bwMode="auto">
          <a:xfrm>
            <a:off x="381000" y="15240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  -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scalaire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grootheid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zodat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hij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invariant is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onder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Lorentztransformaties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Text Box 3"/>
          <p:cNvSpPr txBox="1">
            <a:spLocks noChangeArrowheads="1"/>
          </p:cNvSpPr>
          <p:nvPr/>
        </p:nvSpPr>
        <p:spPr bwMode="auto">
          <a:xfrm>
            <a:off x="381000" y="22860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enige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grootheid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die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beide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criteria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voldoet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is het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ruimtetijd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-interval </a:t>
            </a:r>
            <a:r>
              <a:rPr lang="en-US" i="1" dirty="0" smtClean="0">
                <a:latin typeface="Calibri" pitchFamily="34" charset="0"/>
                <a:cs typeface="Calibri" pitchFamily="34" charset="0"/>
              </a:rPr>
              <a:t>ds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Text Box 3"/>
          <p:cNvSpPr txBox="1">
            <a:spLocks noChangeArrowheads="1"/>
          </p:cNvSpPr>
          <p:nvPr/>
        </p:nvSpPr>
        <p:spPr bwMode="auto">
          <a:xfrm>
            <a:off x="381000" y="3713718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minimaliseren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het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ruimtetijd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interval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Text Box 3"/>
          <p:cNvSpPr txBox="1">
            <a:spLocks noChangeArrowheads="1"/>
          </p:cNvSpPr>
          <p:nvPr/>
        </p:nvSpPr>
        <p:spPr bwMode="auto">
          <a:xfrm>
            <a:off x="381000" y="3288268"/>
            <a:ext cx="8458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dirty="0" err="1" smtClean="0">
                <a:latin typeface="Calibri" pitchFamily="34" charset="0"/>
                <a:cs typeface="Calibri" pitchFamily="34" charset="0"/>
              </a:rPr>
              <a:t>Voor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eigentijd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geldt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381000" y="44196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Het pad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dat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we op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deze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wijze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vinden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noemen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i="1" dirty="0" err="1" smtClean="0">
                <a:latin typeface="Calibri" pitchFamily="34" charset="0"/>
                <a:cs typeface="Calibri" pitchFamily="34" charset="0"/>
              </a:rPr>
              <a:t>geodeet</a:t>
            </a:r>
            <a:endParaRPr lang="en-US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Text Box 3"/>
          <p:cNvSpPr txBox="1">
            <a:spLocks noChangeArrowheads="1"/>
          </p:cNvSpPr>
          <p:nvPr/>
        </p:nvSpPr>
        <p:spPr bwMode="auto">
          <a:xfrm>
            <a:off x="381000" y="1828800"/>
            <a:ext cx="861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  -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integraal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waarvan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integrand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eerste-orde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differentiaal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is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950" y="2613638"/>
            <a:ext cx="1466850" cy="9894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288268"/>
            <a:ext cx="1418874" cy="5311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491376"/>
            <a:ext cx="2986088" cy="946808"/>
          </a:xfrm>
          <a:prstGeom prst="rect">
            <a:avLst/>
          </a:prstGeom>
        </p:spPr>
      </p:pic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81000" y="48768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herschrijven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het nu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als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integraal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over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eigentijd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5483785"/>
            <a:ext cx="6172200" cy="1058303"/>
          </a:xfrm>
          <a:prstGeom prst="rect">
            <a:avLst/>
          </a:prstGeom>
        </p:spPr>
      </p:pic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381000" y="6413500"/>
            <a:ext cx="861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dirty="0" smtClean="0">
                <a:latin typeface="Calibri" pitchFamily="34" charset="0"/>
                <a:cs typeface="Calibri" pitchFamily="34" charset="0"/>
              </a:rPr>
              <a:t>PS. Hoe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hebben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we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hier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de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Minkowski-metriek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gedefinieerd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?</a:t>
            </a:r>
            <a:endParaRPr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00226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6630" grpId="0"/>
      <p:bldP spid="27" grpId="0"/>
      <p:bldP spid="37" grpId="0"/>
      <p:bldP spid="31" grpId="0"/>
      <p:bldP spid="33" grpId="0"/>
      <p:bldP spid="38" grpId="0"/>
      <p:bldP spid="23" grpId="0"/>
      <p:bldP spid="29" grpId="0"/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2" name="Rechthoek 25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2662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b="0" kern="1200" dirty="0" err="1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Elektrodynamica</a:t>
            </a:r>
            <a:r>
              <a:rPr lang="en-US" b="0" kern="1200" dirty="0" smtClean="0">
                <a:solidFill>
                  <a:srgbClr val="000099"/>
                </a:solidFill>
                <a:latin typeface="Biondi" pitchFamily="2" charset="0"/>
                <a:ea typeface="+mn-ea"/>
                <a:cs typeface="+mn-cs"/>
              </a:rPr>
              <a:t> in SRT</a:t>
            </a:r>
            <a:endParaRPr lang="nl-NL" b="0" kern="1200" dirty="0" err="1" smtClean="0">
              <a:solidFill>
                <a:srgbClr val="000099"/>
              </a:solidFill>
              <a:latin typeface="Biond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88143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26053</TotalTime>
  <Words>1256</Words>
  <Application>Microsoft Office PowerPoint</Application>
  <PresentationFormat>Letter Paper (8.5x11 in)</PresentationFormat>
  <Paragraphs>293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 Unicode MS</vt:lpstr>
      <vt:lpstr>Arabic Typesetting</vt:lpstr>
      <vt:lpstr>Arial</vt:lpstr>
      <vt:lpstr>Arial Rounded MT Bold</vt:lpstr>
      <vt:lpstr>Biondi</vt:lpstr>
      <vt:lpstr>Calibri</vt:lpstr>
      <vt:lpstr>MS PGothic</vt:lpstr>
      <vt:lpstr>Symbol</vt:lpstr>
      <vt:lpstr>Times</vt:lpstr>
      <vt:lpstr>Default Design</vt:lpstr>
      <vt:lpstr>Photo Editor Photo</vt:lpstr>
      <vt:lpstr>Equation</vt:lpstr>
      <vt:lpstr>PowerPoint Presentation</vt:lpstr>
      <vt:lpstr>PowerPoint Presentation</vt:lpstr>
      <vt:lpstr>Formalisme van Lagrange</vt:lpstr>
      <vt:lpstr>Formalisme van Lagrange</vt:lpstr>
      <vt:lpstr>Lagrangiaan en actie in SRT</vt:lpstr>
      <vt:lpstr>Lagrangiaan en actie in SRT</vt:lpstr>
      <vt:lpstr>Lagrangiaan en actie in SRT</vt:lpstr>
      <vt:lpstr>Covariante Lagrangiaan en actie in SRT</vt:lpstr>
      <vt:lpstr>Elektrodynamica in SRT</vt:lpstr>
      <vt:lpstr>Kracht in SRT</vt:lpstr>
      <vt:lpstr>Behoud van lading in SRT</vt:lpstr>
      <vt:lpstr>Lorentzkracht in SRT</vt:lpstr>
      <vt:lpstr>Elektrodynamica</vt:lpstr>
      <vt:lpstr>Elektrodynamica</vt:lpstr>
      <vt:lpstr>Energie-impuls tensor</vt:lpstr>
      <vt:lpstr>Energie-impuls tensor</vt:lpstr>
      <vt:lpstr>Voorbeeld van energie-impuls tensor</vt:lpstr>
      <vt:lpstr>Energie-impuls tensor: `stof’</vt:lpstr>
      <vt:lpstr>Energie-impuls tensor: perfecte vloeistof</vt:lpstr>
      <vt:lpstr>Groeptheorie en de Lorentzgroep</vt:lpstr>
      <vt:lpstr>Groeptheorie</vt:lpstr>
      <vt:lpstr>Lorentzgroep</vt:lpstr>
      <vt:lpstr>Generatoren Lorentzgroep</vt:lpstr>
      <vt:lpstr>Generatoren Lorentzgroep</vt:lpstr>
      <vt:lpstr>Rotatie om z-as</vt:lpstr>
      <vt:lpstr>Boost langs z-as</vt:lpstr>
      <vt:lpstr>Connectie met quantummechanica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Johannes van den Brand</cp:lastModifiedBy>
  <cp:revision>1004</cp:revision>
  <cp:lastPrinted>2002-09-13T18:52:55Z</cp:lastPrinted>
  <dcterms:created xsi:type="dcterms:W3CDTF">2001-01-08T10:28:24Z</dcterms:created>
  <dcterms:modified xsi:type="dcterms:W3CDTF">2015-10-06T20:20:05Z</dcterms:modified>
</cp:coreProperties>
</file>