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4113" r:id="rId2"/>
  </p:sldMasterIdLst>
  <p:notesMasterIdLst>
    <p:notesMasterId r:id="rId34"/>
  </p:notesMasterIdLst>
  <p:handoutMasterIdLst>
    <p:handoutMasterId r:id="rId35"/>
  </p:handoutMasterIdLst>
  <p:sldIdLst>
    <p:sldId id="950" r:id="rId3"/>
    <p:sldId id="969" r:id="rId4"/>
    <p:sldId id="876" r:id="rId5"/>
    <p:sldId id="878" r:id="rId6"/>
    <p:sldId id="898" r:id="rId7"/>
    <p:sldId id="880" r:id="rId8"/>
    <p:sldId id="879" r:id="rId9"/>
    <p:sldId id="897" r:id="rId10"/>
    <p:sldId id="881" r:id="rId11"/>
    <p:sldId id="882" r:id="rId12"/>
    <p:sldId id="883" r:id="rId13"/>
    <p:sldId id="885" r:id="rId14"/>
    <p:sldId id="886" r:id="rId15"/>
    <p:sldId id="887" r:id="rId16"/>
    <p:sldId id="952" r:id="rId17"/>
    <p:sldId id="953" r:id="rId18"/>
    <p:sldId id="954" r:id="rId19"/>
    <p:sldId id="955" r:id="rId20"/>
    <p:sldId id="956" r:id="rId21"/>
    <p:sldId id="957" r:id="rId22"/>
    <p:sldId id="958" r:id="rId23"/>
    <p:sldId id="959" r:id="rId24"/>
    <p:sldId id="960" r:id="rId25"/>
    <p:sldId id="961" r:id="rId26"/>
    <p:sldId id="962" r:id="rId27"/>
    <p:sldId id="963" r:id="rId28"/>
    <p:sldId id="964" r:id="rId29"/>
    <p:sldId id="965" r:id="rId30"/>
    <p:sldId id="966" r:id="rId31"/>
    <p:sldId id="967" r:id="rId32"/>
    <p:sldId id="968" r:id="rId33"/>
  </p:sldIdLst>
  <p:sldSz cx="9144000" cy="6858000" type="letter"/>
  <p:notesSz cx="7035800" cy="9194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" pitchFamily="18" charset="2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EFCAC"/>
    <a:srgbClr val="CCFF66"/>
    <a:srgbClr val="CC0000"/>
    <a:srgbClr val="003300"/>
    <a:srgbClr val="006600"/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 autoAdjust="0"/>
  </p:normalViewPr>
  <p:slideViewPr>
    <p:cSldViewPr>
      <p:cViewPr varScale="1">
        <p:scale>
          <a:sx n="120" d="100"/>
          <a:sy n="120" d="100"/>
        </p:scale>
        <p:origin x="96" y="9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95851A7-16D8-459F-B6E3-426288678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429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8975"/>
            <a:ext cx="4597400" cy="344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367213"/>
            <a:ext cx="515937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0" hangingPunct="0">
              <a:defRPr sz="1200">
                <a:latin typeface="Times" pitchFamily="18" charset="0"/>
                <a:cs typeface="+mn-cs"/>
              </a:defRPr>
            </a:lvl1pPr>
          </a:lstStyle>
          <a:p>
            <a:pPr>
              <a:defRPr/>
            </a:pPr>
            <a:fld id="{F07FDEF6-172A-4F57-AC1E-F509E6A34F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5699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defTabSz="9271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fld id="{732A9D7A-A1A0-410C-8196-28B09E5395A9}" type="slidenum">
              <a:rPr lang="en-US" altLang="en-US">
                <a:latin typeface="Times" panose="02020603050405020304" pitchFamily="18" charset="0"/>
              </a:rPr>
              <a:pPr/>
              <a:t>1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41417594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2CB6204-2216-45C5-BA7D-C4205E8630A9}" type="slidenum">
              <a:rPr lang="en-US" smtClean="0">
                <a:latin typeface="Times"/>
              </a:rPr>
              <a:pPr>
                <a:defRPr/>
              </a:pPr>
              <a:t>10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1311987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D6FDC07-8622-42A5-B225-DF0302BCF345}" type="slidenum">
              <a:rPr lang="en-US" smtClean="0">
                <a:latin typeface="Times"/>
              </a:rPr>
              <a:pPr>
                <a:defRPr/>
              </a:pPr>
              <a:t>11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6589906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812D05-54F2-47AD-B5D3-A80C2D4B94CD}" type="slidenum">
              <a:rPr lang="en-US" smtClean="0">
                <a:latin typeface="Times"/>
              </a:rPr>
              <a:pPr>
                <a:defRPr/>
              </a:pPr>
              <a:t>12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0451536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907A387-EF89-4269-8D0A-3C64166F4C01}" type="slidenum">
              <a:rPr lang="en-US" smtClean="0">
                <a:latin typeface="Times"/>
              </a:rPr>
              <a:pPr>
                <a:defRPr/>
              </a:pPr>
              <a:t>13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675961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EB281B6-395E-4329-8407-DABDED0D2352}" type="slidenum">
              <a:rPr lang="en-US" smtClean="0">
                <a:latin typeface="Times"/>
              </a:rPr>
              <a:pPr>
                <a:defRPr/>
              </a:pPr>
              <a:t>14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0172911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49422E1-611F-4E0E-B5BC-0AE5F7F844F0}" type="slidenum">
              <a:rPr lang="en-US" smtClean="0">
                <a:latin typeface="Times"/>
              </a:rPr>
              <a:pPr>
                <a:defRPr/>
              </a:pPr>
              <a:t>15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353137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F95C72-6622-4590-81CB-86878FD4868E}" type="slidenum">
              <a:rPr lang="en-US" smtClean="0">
                <a:latin typeface="Times"/>
              </a:rPr>
              <a:pPr>
                <a:defRPr/>
              </a:pPr>
              <a:t>16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51997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1B0EE0-4D93-4D65-A89F-C6C34D8F0CFE}" type="slidenum">
              <a:rPr lang="en-US" smtClean="0">
                <a:latin typeface="Times"/>
              </a:rPr>
              <a:pPr>
                <a:defRPr/>
              </a:pPr>
              <a:t>17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8041302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198A5B-9B1F-4071-B6B9-8142C002087C}" type="slidenum">
              <a:rPr lang="en-US" smtClean="0">
                <a:latin typeface="Times"/>
              </a:rPr>
              <a:pPr>
                <a:defRPr/>
              </a:pPr>
              <a:t>18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3882350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0C26C6-9168-42CD-B091-253C4E3A798E}" type="slidenum">
              <a:rPr lang="en-US" smtClean="0">
                <a:latin typeface="Times"/>
              </a:rPr>
              <a:pPr>
                <a:defRPr/>
              </a:pPr>
              <a:t>19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52419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7100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71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EC40E08-70C6-4870-9486-0A5FF078C37A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35372800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0C26C6-9168-42CD-B091-253C4E3A798E}" type="slidenum">
              <a:rPr lang="en-US" smtClean="0">
                <a:latin typeface="Times"/>
              </a:rPr>
              <a:pPr>
                <a:defRPr/>
              </a:pPr>
              <a:t>20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971998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6BC788-B9B3-4F4C-830F-A538533610C6}" type="slidenum">
              <a:rPr lang="en-US" smtClean="0">
                <a:latin typeface="Times"/>
              </a:rPr>
              <a:pPr>
                <a:defRPr/>
              </a:pPr>
              <a:t>21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52500192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198A5B-9B1F-4071-B6B9-8142C002087C}" type="slidenum">
              <a:rPr lang="en-US" smtClean="0">
                <a:latin typeface="Times"/>
              </a:rPr>
              <a:pPr>
                <a:defRPr/>
              </a:pPr>
              <a:t>22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6617595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198A5B-9B1F-4071-B6B9-8142C002087C}" type="slidenum">
              <a:rPr lang="en-US" smtClean="0">
                <a:latin typeface="Times"/>
              </a:rPr>
              <a:pPr>
                <a:defRPr/>
              </a:pPr>
              <a:t>23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7541600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ECFBE7-FA0A-4666-B91E-5FE09B72F62F}" type="slidenum">
              <a:rPr lang="en-US" smtClean="0">
                <a:latin typeface="Times"/>
              </a:rPr>
              <a:pPr>
                <a:defRPr/>
              </a:pPr>
              <a:t>24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0662554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ECFBE7-FA0A-4666-B91E-5FE09B72F62F}" type="slidenum">
              <a:rPr lang="en-US" smtClean="0">
                <a:latin typeface="Times"/>
              </a:rPr>
              <a:pPr>
                <a:defRPr/>
              </a:pPr>
              <a:t>25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13887034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ECFBE7-FA0A-4666-B91E-5FE09B72F62F}" type="slidenum">
              <a:rPr lang="en-US" smtClean="0">
                <a:latin typeface="Times"/>
              </a:rPr>
              <a:pPr>
                <a:defRPr/>
              </a:pPr>
              <a:t>26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8385686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8ECFBE7-FA0A-4666-B91E-5FE09B72F62F}" type="slidenum">
              <a:rPr lang="en-US" smtClean="0">
                <a:latin typeface="Times"/>
              </a:rPr>
              <a:pPr>
                <a:defRPr/>
              </a:pPr>
              <a:t>27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6604505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28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9661007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29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748705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7A846CD-8FDD-45E8-A2B3-172C04CDF665}" type="slidenum">
              <a:rPr lang="en-US" smtClean="0">
                <a:latin typeface="Times"/>
              </a:rPr>
              <a:pPr>
                <a:defRPr/>
              </a:pPr>
              <a:t>3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1740622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30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1491184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1CBB4A1-0496-4C04-B91A-FCE398DA3145}" type="slidenum">
              <a:rPr lang="en-US" smtClean="0">
                <a:latin typeface="Times"/>
              </a:rPr>
              <a:pPr>
                <a:defRPr/>
              </a:pPr>
              <a:t>31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117092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FF2565-575C-44B7-9129-00B07BB1C761}" type="slidenum">
              <a:rPr lang="en-US" smtClean="0">
                <a:latin typeface="Times"/>
              </a:rPr>
              <a:pPr>
                <a:defRPr/>
              </a:pPr>
              <a:t>4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176832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56550D-B633-4062-82D8-044BF7D42603}" type="slidenum">
              <a:rPr lang="en-US" smtClean="0">
                <a:latin typeface="Times"/>
              </a:rPr>
              <a:pPr>
                <a:defRPr/>
              </a:pPr>
              <a:t>5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18161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56550D-B633-4062-82D8-044BF7D42603}" type="slidenum">
              <a:rPr lang="en-US" smtClean="0">
                <a:latin typeface="Times"/>
              </a:rPr>
              <a:pPr>
                <a:defRPr/>
              </a:pPr>
              <a:t>6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0898646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CC617B-AF70-4FA2-A08D-8A570A3E895C}" type="slidenum">
              <a:rPr lang="en-US" smtClean="0">
                <a:latin typeface="Times"/>
              </a:rPr>
              <a:pPr>
                <a:defRPr/>
              </a:pPr>
              <a:t>7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3768076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CC617B-AF70-4FA2-A08D-8A570A3E895C}" type="slidenum">
              <a:rPr lang="en-US" smtClean="0">
                <a:latin typeface="Times"/>
              </a:rPr>
              <a:pPr>
                <a:defRPr/>
              </a:pPr>
              <a:t>8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41546985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Times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C4D0F98-71A3-4FB5-AB56-36910AF02C09}" type="slidenum">
              <a:rPr lang="en-US" smtClean="0">
                <a:latin typeface="Times"/>
              </a:rPr>
              <a:pPr>
                <a:defRPr/>
              </a:pPr>
              <a:t>9</a:t>
            </a:fld>
            <a:endParaRPr lang="en-US" smtClean="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107975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54D59B3-3266-49A3-A434-885372D2631A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64971-BFFD-4F55-B22B-0AB83D1D77E1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57200"/>
            <a:ext cx="19621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7340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722F94-4748-4CD0-AE25-2D9FB10EFB2C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6B97E8-1A61-460C-9DFB-E581F520E344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38E09-EF5B-4E34-B350-7C5504332D52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2D3F0-C83C-4FAD-8852-8CAF27ACF801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0F74F5C-F149-4899-9BF7-808ECF948E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176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E01200-7F7D-49A0-8C14-3A2EEC4017F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0056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2E6C92-6920-4CFF-9670-7E2A7E0C8A2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541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C2A04-D734-49E9-AD0D-31335A5730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9739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Najaar 2009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Jo van den Brand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1F8107-B41A-4F87-8E28-74D9AE22AA4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3292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863060-7D6D-4848-80D7-7FF0052493B8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Najaar 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Jo van den Brand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4498F-B3EB-4D5E-A5FB-BB0ACB7CA02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295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Jo van den Brand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F5970-182A-4B1E-AA16-83D25CD7343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71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680422-3D7C-469D-8140-80B1648263B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230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182F0C-B1B3-457A-805D-5D2DC772F3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8392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39DA6D-715F-4E78-8D5A-FFCE0BDE67A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8619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57200"/>
            <a:ext cx="19621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7340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AD68E-5D47-48E3-9735-151DD46E9A7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6854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780EE-4E29-4655-8CC3-2C5B2C0FBDA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882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Najaar 2009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Jo van den Brand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7070D7-355E-4558-BD1D-CB780651DA1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2347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E2F8E0-A6CF-4094-B8C6-06A95930EFE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9373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74F8A-CE98-466C-81E4-D1CB6E895BAE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DF97F-AFE7-4B81-AECE-0B2A6CE8AA5E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08697-7562-4550-AA98-779DC7EC1B30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809BE-E10D-498B-82B9-9EE55832FFF9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C669C-3B8C-484A-A73B-6753683677BA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29E5C-9EDE-41F5-B845-15920A6349E1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1FAD9-1DF2-4CA2-A924-8CFDE929E40A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oleObject" Target="../embeddings/oleObject1.bin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oleObject" Target="../embeddings/oleObject2.bin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6.xml"/><Relationship Id="rId16" Type="http://schemas.openxmlformats.org/officeDocument/2006/relationships/vmlDrawing" Target="../drawings/vmlDrawing2.v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Jo van den Brand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fld id="{19B41F8A-6F9D-4F85-96BD-FB00E750AE39}" type="slidenum">
              <a:rPr lang="en-US"/>
              <a:pPr>
                <a:defRPr/>
              </a:pPr>
              <a:t>‹#›</a:t>
            </a:fld>
            <a:endParaRPr lang="en-US">
              <a:latin typeface="Times" pitchFamily="18" charset="0"/>
            </a:endParaRPr>
          </a:p>
        </p:txBody>
      </p:sp>
      <p:pic>
        <p:nvPicPr>
          <p:cNvPr id="1033" name="Picture 9" descr="vu_www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name="Photo Editor Photo" r:id="rId18" imgW="1638529" imgH="809738" progId="">
                  <p:embed/>
                </p:oleObj>
              </mc:Choice>
              <mc:Fallback>
                <p:oleObj name="Photo Editor Photo" r:id="rId18" imgW="1638529" imgH="809738" progId="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099" r:id="rId2"/>
    <p:sldLayoutId id="2147484100" r:id="rId3"/>
    <p:sldLayoutId id="2147484101" r:id="rId4"/>
    <p:sldLayoutId id="2147484102" r:id="rId5"/>
    <p:sldLayoutId id="2147484103" r:id="rId6"/>
    <p:sldLayoutId id="2147484104" r:id="rId7"/>
    <p:sldLayoutId id="2147484105" r:id="rId8"/>
    <p:sldLayoutId id="2147484106" r:id="rId9"/>
    <p:sldLayoutId id="2147484107" r:id="rId10"/>
    <p:sldLayoutId id="2147484108" r:id="rId11"/>
    <p:sldLayoutId id="2147484109" r:id="rId12"/>
    <p:sldLayoutId id="2147484110" r:id="rId13"/>
    <p:sldLayoutId id="2147484111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49B21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Najaar 2009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b="1">
                <a:solidFill>
                  <a:schemeClr val="tx2"/>
                </a:solidFill>
                <a:latin typeface="+mj-lt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Jo van den Brand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b="1" smtClean="0">
                <a:solidFill>
                  <a:schemeClr val="tx2"/>
                </a:solidFill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362E5242-571F-45EF-BCBB-28F1BA010D6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pic>
        <p:nvPicPr>
          <p:cNvPr id="1031" name="Picture 9" descr="vu_www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32" name="Object 10"/>
          <p:cNvGraphicFramePr>
            <a:graphicFrameLocks noChangeAspect="1"/>
          </p:cNvGraphicFramePr>
          <p:nvPr userDrawn="1"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Photo Editor Photo" r:id="rId18" imgW="1638529" imgH="809738" progId="">
                  <p:embed/>
                </p:oleObj>
              </mc:Choice>
              <mc:Fallback>
                <p:oleObj name="Photo Editor Photo" r:id="rId18" imgW="1638529" imgH="8097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7739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  <p:sldLayoutId id="2147484123" r:id="rId10"/>
    <p:sldLayoutId id="2147484124" r:id="rId11"/>
    <p:sldLayoutId id="2147484125" r:id="rId12"/>
    <p:sldLayoutId id="2147484126" r:id="rId13"/>
    <p:sldLayoutId id="2147484127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49B21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4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53.png"/><Relationship Id="rId12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52.png"/><Relationship Id="rId11" Type="http://schemas.openxmlformats.org/officeDocument/2006/relationships/oleObject" Target="../embeddings/oleObject6.bin"/><Relationship Id="rId5" Type="http://schemas.openxmlformats.org/officeDocument/2006/relationships/image" Target="../media/image51.png"/><Relationship Id="rId10" Type="http://schemas.openxmlformats.org/officeDocument/2006/relationships/image" Target="../media/image48.wmf"/><Relationship Id="rId4" Type="http://schemas.openxmlformats.org/officeDocument/2006/relationships/image" Target="../media/image50.png"/><Relationship Id="rId9" Type="http://schemas.openxmlformats.org/officeDocument/2006/relationships/oleObject" Target="../embeddings/oleObject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68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64.png"/><Relationship Id="rId12" Type="http://schemas.openxmlformats.org/officeDocument/2006/relationships/image" Target="../media/image6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7.png"/><Relationship Id="rId11" Type="http://schemas.openxmlformats.org/officeDocument/2006/relationships/image" Target="../media/image62.wmf"/><Relationship Id="rId5" Type="http://schemas.openxmlformats.org/officeDocument/2006/relationships/image" Target="../media/image57.png"/><Relationship Id="rId10" Type="http://schemas.openxmlformats.org/officeDocument/2006/relationships/oleObject" Target="../embeddings/oleObject7.bin"/><Relationship Id="rId4" Type="http://schemas.openxmlformats.org/officeDocument/2006/relationships/image" Target="../media/image63.png"/><Relationship Id="rId9" Type="http://schemas.openxmlformats.org/officeDocument/2006/relationships/image" Target="../media/image6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0.wmf"/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9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72.png"/><Relationship Id="rId5" Type="http://schemas.openxmlformats.org/officeDocument/2006/relationships/image" Target="../media/image47.png"/><Relationship Id="rId10" Type="http://schemas.openxmlformats.org/officeDocument/2006/relationships/image" Target="../media/image58.png"/><Relationship Id="rId4" Type="http://schemas.openxmlformats.org/officeDocument/2006/relationships/image" Target="../media/image71.png"/><Relationship Id="rId9" Type="http://schemas.openxmlformats.org/officeDocument/2006/relationships/image" Target="../media/image6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9.png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pn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png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png"/><Relationship Id="rId5" Type="http://schemas.openxmlformats.org/officeDocument/2006/relationships/image" Target="../media/image102.png"/><Relationship Id="rId4" Type="http://schemas.openxmlformats.org/officeDocument/2006/relationships/image" Target="../media/image10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3.png"/><Relationship Id="rId5" Type="http://schemas.openxmlformats.org/officeDocument/2006/relationships/image" Target="../media/image112.png"/><Relationship Id="rId4" Type="http://schemas.openxmlformats.org/officeDocument/2006/relationships/image" Target="../media/image1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119.png"/><Relationship Id="rId7" Type="http://schemas.openxmlformats.org/officeDocument/2006/relationships/image" Target="../media/image1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5" Type="http://schemas.openxmlformats.org/officeDocument/2006/relationships/image" Target="../media/image120.png"/><Relationship Id="rId10" Type="http://schemas.openxmlformats.org/officeDocument/2006/relationships/image" Target="../media/image125.png"/><Relationship Id="rId4" Type="http://schemas.openxmlformats.org/officeDocument/2006/relationships/image" Target="../media/image114.png"/><Relationship Id="rId9" Type="http://schemas.openxmlformats.org/officeDocument/2006/relationships/image" Target="../media/image1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13" Type="http://schemas.openxmlformats.org/officeDocument/2006/relationships/image" Target="../media/image135.png"/><Relationship Id="rId18" Type="http://schemas.openxmlformats.org/officeDocument/2006/relationships/image" Target="../media/image140.png"/><Relationship Id="rId3" Type="http://schemas.openxmlformats.org/officeDocument/2006/relationships/image" Target="../media/image126.png"/><Relationship Id="rId7" Type="http://schemas.openxmlformats.org/officeDocument/2006/relationships/image" Target="../media/image115.png"/><Relationship Id="rId12" Type="http://schemas.openxmlformats.org/officeDocument/2006/relationships/image" Target="../media/image134.png"/><Relationship Id="rId17" Type="http://schemas.openxmlformats.org/officeDocument/2006/relationships/image" Target="../media/image139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1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png"/><Relationship Id="rId11" Type="http://schemas.openxmlformats.org/officeDocument/2006/relationships/image" Target="../media/image133.png"/><Relationship Id="rId5" Type="http://schemas.openxmlformats.org/officeDocument/2006/relationships/image" Target="../media/image128.png"/><Relationship Id="rId15" Type="http://schemas.openxmlformats.org/officeDocument/2006/relationships/image" Target="../media/image137.png"/><Relationship Id="rId10" Type="http://schemas.openxmlformats.org/officeDocument/2006/relationships/image" Target="../media/image132.png"/><Relationship Id="rId4" Type="http://schemas.openxmlformats.org/officeDocument/2006/relationships/image" Target="../media/image127.png"/><Relationship Id="rId9" Type="http://schemas.openxmlformats.org/officeDocument/2006/relationships/image" Target="../media/image131.png"/><Relationship Id="rId14" Type="http://schemas.openxmlformats.org/officeDocument/2006/relationships/image" Target="../media/image13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png"/><Relationship Id="rId3" Type="http://schemas.openxmlformats.org/officeDocument/2006/relationships/image" Target="../media/image133.png"/><Relationship Id="rId7" Type="http://schemas.openxmlformats.org/officeDocument/2006/relationships/image" Target="../media/image1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dss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1.wmf"/><Relationship Id="rId4" Type="http://schemas.openxmlformats.org/officeDocument/2006/relationships/image" Target="../media/image12.png"/><Relationship Id="rId9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0"/>
            <a:ext cx="8458200" cy="2895600"/>
          </a:xfrm>
        </p:spPr>
        <p:txBody>
          <a:bodyPr/>
          <a:lstStyle/>
          <a:p>
            <a:endParaRPr lang="en-US" altLang="en-US" sz="1800" dirty="0" smtClean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altLang="en-US" sz="1800" dirty="0" smtClean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</a:p>
          <a:p>
            <a:endParaRPr lang="en-US" altLang="en-US" sz="1800" dirty="0" smtClean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altLang="en-US" sz="1800" dirty="0" smtClean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altLang="en-US" sz="1800" dirty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Jo van den Brand</a:t>
            </a:r>
          </a:p>
          <a:p>
            <a:r>
              <a:rPr lang="en-US" altLang="en-US" sz="1800" dirty="0" err="1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Relativistische</a:t>
            </a:r>
            <a:r>
              <a:rPr lang="en-US" altLang="en-US" sz="1800" dirty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1800" dirty="0" err="1" smtClean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kosmologie</a:t>
            </a:r>
            <a:r>
              <a:rPr lang="en-US" altLang="en-US" sz="1800" dirty="0" smtClean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 I: 1 </a:t>
            </a:r>
            <a:r>
              <a:rPr lang="en-US" altLang="en-US" sz="1800" dirty="0" err="1" smtClean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december</a:t>
            </a:r>
            <a:r>
              <a:rPr lang="en-US" altLang="en-US" sz="1800" smtClean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en-US" sz="1800" smtClean="0">
                <a:solidFill>
                  <a:schemeClr val="tx2"/>
                </a:solidFill>
                <a:latin typeface="Calibri" panose="020F0502020204030204" pitchFamily="34" charset="0"/>
                <a:ea typeface="Arial Unicode MS" pitchFamily="34" charset="-128"/>
                <a:cs typeface="Arial Unicode MS" pitchFamily="34" charset="-128"/>
              </a:rPr>
              <a:t>2015</a:t>
            </a:r>
            <a:endParaRPr lang="en-US" altLang="en-US" sz="1800" dirty="0">
              <a:solidFill>
                <a:schemeClr val="tx2"/>
              </a:solidFill>
              <a:latin typeface="Calibri" panose="020F05020202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195" name="Rectangle 6"/>
          <p:cNvSpPr>
            <a:spLocks noChangeArrowheads="1"/>
          </p:cNvSpPr>
          <p:nvPr/>
        </p:nvSpPr>
        <p:spPr bwMode="auto">
          <a:xfrm>
            <a:off x="0" y="914400"/>
            <a:ext cx="9144000" cy="150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srgbClr val="000099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6000" b="1" dirty="0" err="1">
                <a:solidFill>
                  <a:srgbClr val="000099"/>
                </a:solidFill>
                <a:latin typeface="Calibri" panose="020F0502020204030204" pitchFamily="34" charset="0"/>
              </a:rPr>
              <a:t>Gravitatie</a:t>
            </a:r>
            <a:r>
              <a:rPr lang="en-US" altLang="en-US" sz="6000" b="1" dirty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6000" b="1" dirty="0" err="1">
                <a:solidFill>
                  <a:srgbClr val="000099"/>
                </a:solidFill>
                <a:latin typeface="Calibri" panose="020F0502020204030204" pitchFamily="34" charset="0"/>
              </a:rPr>
              <a:t>en</a:t>
            </a:r>
            <a:r>
              <a:rPr lang="en-US" altLang="en-US" sz="6000" b="1" dirty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6000" b="1" dirty="0" err="1">
                <a:solidFill>
                  <a:srgbClr val="000099"/>
                </a:solidFill>
                <a:latin typeface="Calibri" panose="020F0502020204030204" pitchFamily="34" charset="0"/>
              </a:rPr>
              <a:t>kosmologie</a:t>
            </a:r>
            <a:endParaRPr lang="en-US" altLang="en-US" sz="6000" b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altLang="en-US" sz="32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FEW </a:t>
            </a:r>
            <a:r>
              <a:rPr lang="en-US" altLang="en-US" sz="3200" b="1" i="1" dirty="0" err="1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cursus</a:t>
            </a:r>
            <a:r>
              <a:rPr lang="en-US" altLang="en-US" sz="3200" b="1" i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 panose="020F0502020204030204" pitchFamily="34" charset="0"/>
                <a:cs typeface="Times New Roman" pitchFamily="18" charset="0"/>
              </a:rPr>
              <a:t>  </a:t>
            </a:r>
          </a:p>
        </p:txBody>
      </p:sp>
      <p:pic>
        <p:nvPicPr>
          <p:cNvPr id="8196" name="Picture 9" descr="bigban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38400"/>
            <a:ext cx="3657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971800" y="6248400"/>
            <a:ext cx="3429000" cy="457200"/>
          </a:xfrm>
        </p:spPr>
        <p:txBody>
          <a:bodyPr/>
          <a:lstStyle/>
          <a:p>
            <a:pPr>
              <a:defRPr/>
            </a:pPr>
            <a:r>
              <a:rPr lang="nl-NL" dirty="0" smtClean="0"/>
              <a:t>Copyright (C) Vrije Universiteit 2009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2650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Kosmologische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roodverschuiving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3733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Lichtstraal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volgt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lichtachtig</a:t>
            </a:r>
            <a:r>
              <a:rPr lang="en-US" dirty="0">
                <a:latin typeface="Calibri" panose="020F0502020204030204" pitchFamily="34" charset="0"/>
              </a:rPr>
              <a:t> pad (</a:t>
            </a:r>
            <a:r>
              <a:rPr lang="en-US" dirty="0" err="1">
                <a:latin typeface="Calibri" panose="020F0502020204030204" pitchFamily="34" charset="0"/>
              </a:rPr>
              <a:t>neem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aan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langs</a:t>
            </a:r>
            <a:r>
              <a:rPr lang="en-US" dirty="0">
                <a:latin typeface="Calibri" panose="020F0502020204030204" pitchFamily="34" charset="0"/>
              </a:rPr>
              <a:t> x-</a:t>
            </a:r>
            <a:r>
              <a:rPr lang="en-US" dirty="0" err="1">
                <a:latin typeface="Calibri" panose="020F0502020204030204" pitchFamily="34" charset="0"/>
              </a:rPr>
              <a:t>richting</a:t>
            </a:r>
            <a:r>
              <a:rPr lang="en-US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1917700"/>
            <a:ext cx="60960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Lichtstraal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uitgezonden</a:t>
            </a:r>
            <a:r>
              <a:rPr lang="en-US" dirty="0">
                <a:latin typeface="Calibri" panose="020F0502020204030204" pitchFamily="34" charset="0"/>
              </a:rPr>
              <a:t> op </a:t>
            </a:r>
            <a:r>
              <a:rPr lang="en-US" i="1" dirty="0" err="1">
                <a:latin typeface="Calibri" panose="020F0502020204030204" pitchFamily="34" charset="0"/>
              </a:rPr>
              <a:t>t</a:t>
            </a:r>
            <a:r>
              <a:rPr lang="en-US" baseline="-25000" dirty="0" err="1">
                <a:latin typeface="Calibri" panose="020F0502020204030204" pitchFamily="34" charset="0"/>
              </a:rPr>
              <a:t>e</a:t>
            </a:r>
            <a:r>
              <a:rPr lang="en-US" dirty="0">
                <a:latin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</a:rPr>
              <a:t>emissie</a:t>
            </a:r>
            <a:r>
              <a:rPr lang="en-US" dirty="0">
                <a:latin typeface="Calibri" panose="020F0502020204030204" pitchFamily="34" charset="0"/>
              </a:rPr>
              <a:t>) en </a:t>
            </a:r>
            <a:r>
              <a:rPr lang="en-US" dirty="0" err="1">
                <a:latin typeface="Calibri" panose="020F0502020204030204" pitchFamily="34" charset="0"/>
              </a:rPr>
              <a:t>ontvangen</a:t>
            </a:r>
            <a:r>
              <a:rPr lang="en-US" dirty="0">
                <a:latin typeface="Calibri" panose="020F0502020204030204" pitchFamily="34" charset="0"/>
              </a:rPr>
              <a:t> op </a:t>
            </a:r>
            <a:r>
              <a:rPr lang="en-US" i="1" dirty="0">
                <a:latin typeface="Calibri" panose="020F0502020204030204" pitchFamily="34" charset="0"/>
              </a:rPr>
              <a:t>t</a:t>
            </a:r>
            <a:r>
              <a:rPr lang="en-US" baseline="-25000" dirty="0">
                <a:latin typeface="Calibri" panose="020F0502020204030204" pitchFamily="34" charset="0"/>
              </a:rPr>
              <a:t>o</a:t>
            </a:r>
          </a:p>
        </p:txBody>
      </p:sp>
      <p:pic>
        <p:nvPicPr>
          <p:cNvPr id="1024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249363"/>
            <a:ext cx="25717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3400" y="2233613"/>
            <a:ext cx="7010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Afgelegde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coördinaatafstand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</a:rPr>
              <a:t>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tussen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emissie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ontvangst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pic>
        <p:nvPicPr>
          <p:cNvPr id="1025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19913" y="2116138"/>
            <a:ext cx="207645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33400" y="2832100"/>
            <a:ext cx="7010400" cy="646113"/>
            <a:chOff x="533400" y="2832100"/>
            <a:chExt cx="7010400" cy="646113"/>
          </a:xfrm>
        </p:grpSpPr>
        <p:sp>
          <p:nvSpPr>
            <p:cNvPr id="22" name="TextBox 21"/>
            <p:cNvSpPr txBox="1"/>
            <p:nvPr/>
          </p:nvSpPr>
          <p:spPr>
            <a:xfrm>
              <a:off x="533400" y="2832100"/>
              <a:ext cx="7010400" cy="646113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Calibri" panose="020F0502020204030204" pitchFamily="34" charset="0"/>
                </a:rPr>
                <a:t>Beschouw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zender</a:t>
              </a:r>
              <a:r>
                <a:rPr lang="en-US" dirty="0">
                  <a:latin typeface="Calibri" panose="020F0502020204030204" pitchFamily="34" charset="0"/>
                </a:rPr>
                <a:t> op </a:t>
              </a:r>
              <a:r>
                <a:rPr lang="en-US" dirty="0" err="1">
                  <a:latin typeface="Calibri" panose="020F0502020204030204" pitchFamily="34" charset="0"/>
                </a:rPr>
                <a:t>grote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coördinaatafstand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i="1" dirty="0">
                  <a:latin typeface="Calibri" panose="020F0502020204030204" pitchFamily="34" charset="0"/>
                </a:rPr>
                <a:t>R</a:t>
              </a:r>
              <a:r>
                <a:rPr lang="en-US" dirty="0">
                  <a:latin typeface="Calibri" panose="020F0502020204030204" pitchFamily="34" charset="0"/>
                </a:rPr>
                <a:t> van </a:t>
              </a:r>
              <a:r>
                <a:rPr lang="en-US" dirty="0" err="1">
                  <a:latin typeface="Calibri" panose="020F0502020204030204" pitchFamily="34" charset="0"/>
                </a:rPr>
                <a:t>ontvanger</a:t>
              </a:r>
              <a:endParaRPr lang="en-US" dirty="0">
                <a:latin typeface="Calibri" panose="020F0502020204030204" pitchFamily="34" charset="0"/>
              </a:endParaRPr>
            </a:p>
            <a:p>
              <a:pPr>
                <a:defRPr/>
              </a:pPr>
              <a:r>
                <a:rPr lang="en-US" dirty="0" err="1">
                  <a:latin typeface="Calibri" panose="020F0502020204030204" pitchFamily="34" charset="0"/>
                </a:rPr>
                <a:t>Zender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stuurt</a:t>
              </a:r>
              <a:r>
                <a:rPr lang="en-US" dirty="0">
                  <a:latin typeface="Calibri" panose="020F0502020204030204" pitchFamily="34" charset="0"/>
                </a:rPr>
                <a:t> 2 </a:t>
              </a:r>
              <a:r>
                <a:rPr lang="en-US" dirty="0" err="1">
                  <a:latin typeface="Calibri" panose="020F0502020204030204" pitchFamily="34" charset="0"/>
                </a:rPr>
                <a:t>pulsen</a:t>
              </a:r>
              <a:r>
                <a:rPr lang="en-US" dirty="0">
                  <a:latin typeface="Calibri" panose="020F0502020204030204" pitchFamily="34" charset="0"/>
                </a:rPr>
                <a:t> met </a:t>
              </a:r>
              <a:r>
                <a:rPr lang="en-US" dirty="0" err="1">
                  <a:latin typeface="Calibri" panose="020F0502020204030204" pitchFamily="34" charset="0"/>
                </a:rPr>
                <a:t>tijdverschil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</a:p>
          </p:txBody>
        </p:sp>
        <p:pic>
          <p:nvPicPr>
            <p:cNvPr id="14369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305300" y="3166074"/>
              <a:ext cx="26670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533400" y="3517900"/>
            <a:ext cx="6934200" cy="368300"/>
            <a:chOff x="533400" y="3517900"/>
            <a:chExt cx="6934200" cy="368300"/>
          </a:xfrm>
        </p:grpSpPr>
        <p:sp>
          <p:nvSpPr>
            <p:cNvPr id="21" name="TextBox 20"/>
            <p:cNvSpPr txBox="1"/>
            <p:nvPr/>
          </p:nvSpPr>
          <p:spPr>
            <a:xfrm>
              <a:off x="533400" y="3517900"/>
              <a:ext cx="6934200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Calibri" panose="020F0502020204030204" pitchFamily="34" charset="0"/>
                </a:rPr>
                <a:t>Ontvanger</a:t>
              </a:r>
              <a:r>
                <a:rPr lang="en-US" dirty="0">
                  <a:latin typeface="Calibri" panose="020F0502020204030204" pitchFamily="34" charset="0"/>
                </a:rPr>
                <a:t> meet        </a:t>
              </a:r>
              <a:r>
                <a:rPr lang="en-US" dirty="0" err="1">
                  <a:latin typeface="Calibri" panose="020F0502020204030204" pitchFamily="34" charset="0"/>
                </a:rPr>
                <a:t>tijdverschil</a:t>
              </a:r>
              <a:r>
                <a:rPr lang="en-US" dirty="0">
                  <a:latin typeface="Calibri" panose="020F0502020204030204" pitchFamily="34" charset="0"/>
                </a:rPr>
                <a:t> (</a:t>
              </a:r>
              <a:r>
                <a:rPr lang="en-US" dirty="0" err="1">
                  <a:latin typeface="Calibri" panose="020F0502020204030204" pitchFamily="34" charset="0"/>
                </a:rPr>
                <a:t>groter</a:t>
              </a:r>
              <a:r>
                <a:rPr lang="en-US" dirty="0">
                  <a:latin typeface="Calibri" panose="020F0502020204030204" pitchFamily="34" charset="0"/>
                </a:rPr>
                <a:t> want </a:t>
              </a:r>
              <a:r>
                <a:rPr lang="en-US" dirty="0" err="1">
                  <a:latin typeface="Calibri" panose="020F0502020204030204" pitchFamily="34" charset="0"/>
                </a:rPr>
                <a:t>heelal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dijt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uit</a:t>
              </a:r>
              <a:r>
                <a:rPr lang="en-US" dirty="0">
                  <a:latin typeface="Calibri" panose="020F0502020204030204" pitchFamily="34" charset="0"/>
                </a:rPr>
                <a:t>)</a:t>
              </a:r>
            </a:p>
          </p:txBody>
        </p:sp>
        <p:pic>
          <p:nvPicPr>
            <p:cNvPr id="14367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09800" y="3594100"/>
              <a:ext cx="2952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" name="TextBox 14"/>
          <p:cNvSpPr txBox="1"/>
          <p:nvPr/>
        </p:nvSpPr>
        <p:spPr>
          <a:xfrm>
            <a:off x="533400" y="3910013"/>
            <a:ext cx="8382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Coördinaatafstand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verandert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niet</a:t>
            </a:r>
            <a:r>
              <a:rPr lang="en-US" dirty="0">
                <a:latin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</a:rPr>
              <a:t>meebewegend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stelsel</a:t>
            </a:r>
            <a:r>
              <a:rPr lang="en-US" dirty="0">
                <a:latin typeface="Calibri" panose="020F0502020204030204" pitchFamily="34" charset="0"/>
              </a:rPr>
              <a:t> – </a:t>
            </a:r>
            <a:r>
              <a:rPr lang="en-US" dirty="0" err="1">
                <a:latin typeface="Calibri" panose="020F0502020204030204" pitchFamily="34" charset="0"/>
              </a:rPr>
              <a:t>comoving</a:t>
            </a:r>
            <a:r>
              <a:rPr lang="en-US" dirty="0">
                <a:latin typeface="Calibri" panose="020F0502020204030204" pitchFamily="34" charset="0"/>
              </a:rPr>
              <a:t> frame)</a:t>
            </a:r>
          </a:p>
        </p:txBody>
      </p:sp>
      <p:sp>
        <p:nvSpPr>
          <p:cNvPr id="10254" name="Right Arrow 11"/>
          <p:cNvSpPr>
            <a:spLocks noChangeArrowheads="1"/>
          </p:cNvSpPr>
          <p:nvPr/>
        </p:nvSpPr>
        <p:spPr bwMode="auto">
          <a:xfrm>
            <a:off x="685800" y="44323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1025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71613" y="4279900"/>
            <a:ext cx="24288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6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71975" y="4319588"/>
            <a:ext cx="469582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7" name="Right Arrow 11"/>
          <p:cNvSpPr>
            <a:spLocks noChangeArrowheads="1"/>
          </p:cNvSpPr>
          <p:nvPr/>
        </p:nvSpPr>
        <p:spPr bwMode="auto">
          <a:xfrm>
            <a:off x="685800" y="505142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10258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52575" y="4953000"/>
            <a:ext cx="271462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533400" y="5551488"/>
            <a:ext cx="5105400" cy="369887"/>
            <a:chOff x="533400" y="5551488"/>
            <a:chExt cx="5105400" cy="369887"/>
          </a:xfrm>
        </p:grpSpPr>
        <p:sp>
          <p:nvSpPr>
            <p:cNvPr id="24" name="TextBox 23"/>
            <p:cNvSpPr txBox="1"/>
            <p:nvPr/>
          </p:nvSpPr>
          <p:spPr>
            <a:xfrm>
              <a:off x="533400" y="5551488"/>
              <a:ext cx="5105400" cy="36988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Calibri" panose="020F0502020204030204" pitchFamily="34" charset="0"/>
                </a:rPr>
                <a:t>Neem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Calibri" panose="020F0502020204030204" pitchFamily="34" charset="0"/>
                </a:rPr>
                <a:t>aan</a:t>
              </a:r>
              <a:r>
                <a:rPr lang="en-US" dirty="0" smtClean="0">
                  <a:latin typeface="Calibri" panose="020F0502020204030204" pitchFamily="34" charset="0"/>
                </a:rPr>
                <a:t>       </a:t>
              </a:r>
              <a:r>
                <a:rPr lang="en-US" dirty="0" err="1">
                  <a:latin typeface="Calibri" panose="020F0502020204030204" pitchFamily="34" charset="0"/>
                </a:rPr>
                <a:t>en</a:t>
              </a:r>
              <a:r>
                <a:rPr lang="en-US" dirty="0">
                  <a:latin typeface="Calibri" panose="020F0502020204030204" pitchFamily="34" charset="0"/>
                </a:rPr>
                <a:t>      </a:t>
              </a:r>
              <a:r>
                <a:rPr lang="en-US" dirty="0" smtClean="0">
                  <a:latin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Calibri" panose="020F0502020204030204" pitchFamily="34" charset="0"/>
                </a:rPr>
                <a:t>zo</a:t>
              </a:r>
              <a:r>
                <a:rPr lang="en-US" dirty="0" smtClean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klein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dat</a:t>
              </a:r>
              <a:r>
                <a:rPr lang="en-US" dirty="0">
                  <a:latin typeface="Calibri" panose="020F0502020204030204" pitchFamily="34" charset="0"/>
                </a:rPr>
                <a:t>       </a:t>
              </a:r>
              <a:r>
                <a:rPr lang="en-US" dirty="0" smtClean="0">
                  <a:latin typeface="Calibri" panose="020F0502020204030204" pitchFamily="34" charset="0"/>
                </a:rPr>
                <a:t> constant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pic>
          <p:nvPicPr>
            <p:cNvPr id="14363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23204" y="5625891"/>
              <a:ext cx="26670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4" name="Picture 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209800" y="5638201"/>
              <a:ext cx="29527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65" name="Picture 9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657600" y="5618163"/>
              <a:ext cx="37147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63" name="Right Arrow 11"/>
          <p:cNvSpPr>
            <a:spLocks noChangeArrowheads="1"/>
          </p:cNvSpPr>
          <p:nvPr/>
        </p:nvSpPr>
        <p:spPr bwMode="auto">
          <a:xfrm>
            <a:off x="5410200" y="5592763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10264" name="Picture 1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10300" y="5486400"/>
            <a:ext cx="1104900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/>
          <p:cNvSpPr txBox="1"/>
          <p:nvPr/>
        </p:nvSpPr>
        <p:spPr>
          <a:xfrm>
            <a:off x="3886200" y="4419600"/>
            <a:ext cx="685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met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3400" y="6159500"/>
            <a:ext cx="57912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geldt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dus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kosmologische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roodverschuiving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0267" name="Picture 1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392738" y="6115050"/>
            <a:ext cx="17335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34"/>
          <p:cNvGrpSpPr>
            <a:grpSpLocks/>
          </p:cNvGrpSpPr>
          <p:nvPr/>
        </p:nvGrpSpPr>
        <p:grpSpPr bwMode="auto">
          <a:xfrm>
            <a:off x="7239000" y="6172200"/>
            <a:ext cx="1981200" cy="369888"/>
            <a:chOff x="7239000" y="6172200"/>
            <a:chExt cx="1981200" cy="369888"/>
          </a:xfrm>
        </p:grpSpPr>
        <p:sp>
          <p:nvSpPr>
            <p:cNvPr id="33" name="TextBox 32"/>
            <p:cNvSpPr txBox="1"/>
            <p:nvPr/>
          </p:nvSpPr>
          <p:spPr>
            <a:xfrm>
              <a:off x="7239000" y="6172200"/>
              <a:ext cx="1981200" cy="36988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+mn-lt"/>
                </a:rPr>
                <a:t>(                 )</a:t>
              </a:r>
            </a:p>
          </p:txBody>
        </p:sp>
        <p:pic>
          <p:nvPicPr>
            <p:cNvPr id="14361" name="Picture 13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7431088" y="6219825"/>
              <a:ext cx="990600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10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10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10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11" grpId="0"/>
      <p:bldP spid="15" grpId="0"/>
      <p:bldP spid="10254" grpId="0" animBg="1"/>
      <p:bldP spid="10257" grpId="0" animBg="1"/>
      <p:bldP spid="10263" grpId="0" animBg="1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Wet van Hubble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280429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Roodverschuiving</a:t>
            </a:r>
            <a:r>
              <a:rPr lang="en-US" dirty="0">
                <a:latin typeface="Calibri" panose="020F0502020204030204" pitchFamily="34" charset="0"/>
              </a:rPr>
              <a:t> in </a:t>
            </a:r>
            <a:r>
              <a:rPr lang="en-US" dirty="0" smtClean="0">
                <a:latin typeface="Calibri" panose="020F0502020204030204" pitchFamily="34" charset="0"/>
              </a:rPr>
              <a:t>spectra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1274" name="Picture 10" descr="C:\Documents and Settings\jo\Desktop\hubble_29dat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7088" y="2057400"/>
            <a:ext cx="2500312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11" descr="C:\Documents and Settings\jo\Desktop\HubbleFig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981200"/>
            <a:ext cx="267970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12" descr="C:\Documents and Settings\jo\Desktop\1816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429000"/>
            <a:ext cx="33242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7" name="Picture 1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898525"/>
            <a:ext cx="4267200" cy="93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533400" y="1905000"/>
            <a:ext cx="228325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Hubble’s </a:t>
            </a:r>
            <a:r>
              <a:rPr lang="en-US" dirty="0" err="1" smtClean="0">
                <a:latin typeface="Calibri" panose="020F0502020204030204" pitchFamily="34" charset="0"/>
              </a:rPr>
              <a:t>orginele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data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3400" y="2220913"/>
            <a:ext cx="1924116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Standaardkaarsen</a:t>
            </a:r>
            <a:endParaRPr lang="en-US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Cepheid </a:t>
            </a:r>
            <a:r>
              <a:rPr lang="en-US" sz="1600" dirty="0" err="1">
                <a:latin typeface="Calibri" panose="020F0502020204030204" pitchFamily="34" charset="0"/>
              </a:rPr>
              <a:t>variabelen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Supernovae </a:t>
            </a:r>
            <a:r>
              <a:rPr lang="en-US" sz="1600" dirty="0" err="1">
                <a:latin typeface="Calibri" panose="020F0502020204030204" pitchFamily="34" charset="0"/>
              </a:rPr>
              <a:t>Ia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775075" y="5649913"/>
            <a:ext cx="238257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Expansie</a:t>
            </a:r>
            <a:r>
              <a:rPr lang="en-US" dirty="0">
                <a:latin typeface="Calibri" panose="020F0502020204030204" pitchFamily="34" charset="0"/>
              </a:rPr>
              <a:t> van het </a:t>
            </a:r>
            <a:r>
              <a:rPr lang="en-US" dirty="0" err="1">
                <a:latin typeface="Calibri" panose="020F0502020204030204" pitchFamily="34" charset="0"/>
              </a:rPr>
              <a:t>heelal</a:t>
            </a: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6588125" y="4876800"/>
            <a:ext cx="2300288" cy="1981200"/>
            <a:chOff x="6587728" y="4876800"/>
            <a:chExt cx="2301081" cy="1981200"/>
          </a:xfrm>
        </p:grpSpPr>
        <p:pic>
          <p:nvPicPr>
            <p:cNvPr id="15373" name="Picture 1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587728" y="4876800"/>
              <a:ext cx="2301081" cy="1981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74" name="Rectangle 19"/>
            <p:cNvSpPr>
              <a:spLocks noChangeArrowheads="1"/>
            </p:cNvSpPr>
            <p:nvPr/>
          </p:nvSpPr>
          <p:spPr bwMode="auto">
            <a:xfrm>
              <a:off x="7315200" y="4953000"/>
              <a:ext cx="838200" cy="15240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Wet van Hubble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324031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Kosmologische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roodverschuiving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229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155700"/>
            <a:ext cx="173355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33400" y="1687513"/>
            <a:ext cx="5579541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Voor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sterren</a:t>
            </a:r>
            <a:r>
              <a:rPr lang="en-US" dirty="0">
                <a:latin typeface="Calibri" panose="020F0502020204030204" pitchFamily="34" charset="0"/>
              </a:rPr>
              <a:t> die </a:t>
            </a:r>
            <a:r>
              <a:rPr lang="en-US" dirty="0" err="1">
                <a:latin typeface="Calibri" panose="020F0502020204030204" pitchFamily="34" charset="0"/>
              </a:rPr>
              <a:t>niet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weg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staan</a:t>
            </a:r>
            <a:r>
              <a:rPr lang="en-US" dirty="0">
                <a:latin typeface="Calibri" panose="020F0502020204030204" pitchFamily="34" charset="0"/>
              </a:rPr>
              <a:t> (</a:t>
            </a:r>
            <a:r>
              <a:rPr lang="en-US" i="1" dirty="0">
                <a:latin typeface="Calibri" panose="020F0502020204030204" pitchFamily="34" charset="0"/>
              </a:rPr>
              <a:t>a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sym typeface="Symbol"/>
              </a:rPr>
              <a:t> constant) </a:t>
            </a:r>
            <a:r>
              <a:rPr lang="en-US" dirty="0" err="1">
                <a:latin typeface="Calibri" panose="020F0502020204030204" pitchFamily="34" charset="0"/>
                <a:sym typeface="Symbol"/>
              </a:rPr>
              <a:t>geldt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4150" y="1716088"/>
            <a:ext cx="253365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11"/>
          <p:cNvSpPr>
            <a:spLocks noChangeArrowheads="1"/>
          </p:cNvSpPr>
          <p:nvPr/>
        </p:nvSpPr>
        <p:spPr bwMode="auto">
          <a:xfrm>
            <a:off x="685800" y="22098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3988" y="2039938"/>
            <a:ext cx="441007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867401" y="2209799"/>
            <a:ext cx="2658943" cy="369332"/>
            <a:chOff x="4900612" y="2730248"/>
            <a:chExt cx="2659228" cy="368777"/>
          </a:xfrm>
        </p:grpSpPr>
        <p:sp>
          <p:nvSpPr>
            <p:cNvPr id="11" name="TextBox 10"/>
            <p:cNvSpPr txBox="1"/>
            <p:nvPr/>
          </p:nvSpPr>
          <p:spPr>
            <a:xfrm>
              <a:off x="4900612" y="2730248"/>
              <a:ext cx="2511726" cy="3687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dirty="0">
                  <a:latin typeface="Calibri" panose="020F0502020204030204" pitchFamily="34" charset="0"/>
                </a:rPr>
                <a:t>(</a:t>
              </a:r>
              <a:r>
                <a:rPr lang="en-US" dirty="0" err="1">
                  <a:latin typeface="Calibri" panose="020F0502020204030204" pitchFamily="34" charset="0"/>
                </a:rPr>
                <a:t>gebruik</a:t>
              </a:r>
              <a:r>
                <a:rPr lang="en-US" dirty="0">
                  <a:latin typeface="Calibri" panose="020F0502020204030204" pitchFamily="34" charset="0"/>
                </a:rPr>
                <a:t>                            )</a:t>
              </a:r>
            </a:p>
          </p:txBody>
        </p:sp>
        <p:pic>
          <p:nvPicPr>
            <p:cNvPr id="16406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54865" y="2767264"/>
              <a:ext cx="1704975" cy="285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ight Arrow 11"/>
          <p:cNvSpPr>
            <a:spLocks noChangeArrowheads="1"/>
          </p:cNvSpPr>
          <p:nvPr/>
        </p:nvSpPr>
        <p:spPr bwMode="auto">
          <a:xfrm>
            <a:off x="5486400" y="279082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34125" y="2679700"/>
            <a:ext cx="10572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6665913" y="2590800"/>
            <a:ext cx="533400" cy="6858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115175" y="3079750"/>
            <a:ext cx="1836657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Hubble </a:t>
            </a:r>
            <a:r>
              <a:rPr lang="en-US" dirty="0" err="1">
                <a:latin typeface="Calibri" panose="020F0502020204030204" pitchFamily="34" charset="0"/>
              </a:rPr>
              <a:t>constante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2299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62725" y="3457575"/>
            <a:ext cx="24765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567488" y="3744913"/>
            <a:ext cx="2047875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3236913"/>
            <a:ext cx="5029200" cy="362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2" name="Straight Connector 21"/>
          <p:cNvCxnSpPr>
            <a:cxnSpLocks noChangeShapeType="1"/>
          </p:cNvCxnSpPr>
          <p:nvPr/>
        </p:nvCxnSpPr>
        <p:spPr bwMode="auto">
          <a:xfrm rot="10800000">
            <a:off x="685800" y="5562600"/>
            <a:ext cx="4191000" cy="1588"/>
          </a:xfrm>
          <a:prstGeom prst="line">
            <a:avLst/>
          </a:prstGeom>
          <a:noFill/>
          <a:ln w="38100" algn="ctr">
            <a:solidFill>
              <a:srgbClr val="C00000"/>
            </a:solidFill>
            <a:prstDash val="dash"/>
            <a:round/>
            <a:headEnd/>
            <a:tailEnd/>
          </a:ln>
        </p:spPr>
      </p:cxnSp>
      <p:sp>
        <p:nvSpPr>
          <p:cNvPr id="23" name="TextBox 22"/>
          <p:cNvSpPr txBox="1"/>
          <p:nvPr/>
        </p:nvSpPr>
        <p:spPr>
          <a:xfrm>
            <a:off x="5257800" y="4572000"/>
            <a:ext cx="3302827" cy="110799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Kosmologische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roodverschuiving</a:t>
            </a:r>
            <a:r>
              <a:rPr lang="en-US" dirty="0">
                <a:latin typeface="Calibri" panose="020F0502020204030204" pitchFamily="34" charset="0"/>
              </a:rPr>
              <a:t>: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heden</a:t>
            </a:r>
            <a:r>
              <a:rPr lang="en-US" sz="1600" dirty="0">
                <a:latin typeface="Calibri" panose="020F0502020204030204" pitchFamily="34" charset="0"/>
              </a:rPr>
              <a:t> → </a:t>
            </a:r>
            <a:r>
              <a:rPr lang="en-US" sz="1600" i="1" dirty="0">
                <a:latin typeface="Calibri" panose="020F0502020204030204" pitchFamily="34" charset="0"/>
              </a:rPr>
              <a:t>z = 0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10 </a:t>
            </a:r>
            <a:r>
              <a:rPr lang="en-US" sz="1600" dirty="0" err="1">
                <a:latin typeface="Calibri" panose="020F0502020204030204" pitchFamily="34" charset="0"/>
              </a:rPr>
              <a:t>Gyr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geleden</a:t>
            </a:r>
            <a:r>
              <a:rPr lang="en-US" sz="1600" dirty="0">
                <a:latin typeface="Calibri" panose="020F0502020204030204" pitchFamily="34" charset="0"/>
              </a:rPr>
              <a:t> → </a:t>
            </a:r>
            <a:r>
              <a:rPr lang="en-US" sz="1600" i="1" dirty="0">
                <a:latin typeface="Calibri" panose="020F0502020204030204" pitchFamily="34" charset="0"/>
              </a:rPr>
              <a:t>z = 1 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i="1" dirty="0">
                <a:latin typeface="Calibri" panose="020F0502020204030204" pitchFamily="34" charset="0"/>
              </a:rPr>
              <a:t>z = 1 </a:t>
            </a:r>
            <a:r>
              <a:rPr lang="en-US" sz="1600" dirty="0">
                <a:latin typeface="Calibri" panose="020F0502020204030204" pitchFamily="34" charset="0"/>
              </a:rPr>
              <a:t>→ </a:t>
            </a:r>
            <a:r>
              <a:rPr lang="en-US" sz="1600" dirty="0" err="1">
                <a:latin typeface="Calibri" panose="020F0502020204030204" pitchFamily="34" charset="0"/>
              </a:rPr>
              <a:t>heelal</a:t>
            </a:r>
            <a:r>
              <a:rPr lang="en-US" sz="1600" dirty="0">
                <a:latin typeface="Calibri" panose="020F0502020204030204" pitchFamily="34" charset="0"/>
              </a:rPr>
              <a:t> half </a:t>
            </a:r>
            <a:r>
              <a:rPr lang="en-US" sz="1600" dirty="0" err="1">
                <a:latin typeface="Calibri" panose="020F0502020204030204" pitchFamily="34" charset="0"/>
              </a:rPr>
              <a:t>zo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groot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257800" y="5802313"/>
            <a:ext cx="338733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Hubble </a:t>
            </a:r>
            <a:r>
              <a:rPr lang="en-US" dirty="0" err="1">
                <a:latin typeface="Calibri" panose="020F0502020204030204" pitchFamily="34" charset="0"/>
              </a:rPr>
              <a:t>constante</a:t>
            </a:r>
            <a:r>
              <a:rPr lang="en-US" dirty="0">
                <a:latin typeface="Calibri" panose="020F0502020204030204" pitchFamily="34" charset="0"/>
              </a:rPr>
              <a:t> is </a:t>
            </a:r>
            <a:r>
              <a:rPr lang="en-US" dirty="0" err="1">
                <a:latin typeface="Calibri" panose="020F0502020204030204" pitchFamily="34" charset="0"/>
              </a:rPr>
              <a:t>niet</a:t>
            </a:r>
            <a:r>
              <a:rPr lang="en-US" dirty="0">
                <a:latin typeface="Calibri" panose="020F0502020204030204" pitchFamily="34" charset="0"/>
              </a:rPr>
              <a:t> constant!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9" grpId="0" animBg="1"/>
      <p:bldP spid="13" grpId="0" animBg="1"/>
      <p:bldP spid="16" grpId="0" animBg="1"/>
      <p:bldP spid="17" grpId="0"/>
      <p:bldP spid="23" grpId="0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13327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59038" y="5664200"/>
            <a:ext cx="26670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5" y="3160713"/>
            <a:ext cx="30003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Friedmannvergelijkingen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608435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Wat</a:t>
            </a:r>
            <a:r>
              <a:rPr lang="en-US" dirty="0">
                <a:latin typeface="Calibri" panose="020F0502020204030204" pitchFamily="34" charset="0"/>
              </a:rPr>
              <a:t> is de </a:t>
            </a:r>
            <a:r>
              <a:rPr lang="en-US" dirty="0" err="1">
                <a:latin typeface="Calibri" panose="020F0502020204030204" pitchFamily="34" charset="0"/>
              </a:rPr>
              <a:t>exacte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vorm</a:t>
            </a:r>
            <a:r>
              <a:rPr lang="en-US" dirty="0">
                <a:latin typeface="Calibri" panose="020F0502020204030204" pitchFamily="34" charset="0"/>
              </a:rPr>
              <a:t> van de </a:t>
            </a:r>
            <a:r>
              <a:rPr lang="en-US" dirty="0" err="1">
                <a:latin typeface="Calibri" panose="020F0502020204030204" pitchFamily="34" charset="0"/>
              </a:rPr>
              <a:t>functie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voor</a:t>
            </a:r>
            <a:r>
              <a:rPr lang="en-US" dirty="0">
                <a:latin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</a:rPr>
              <a:t>schaalfactor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</a:rPr>
              <a:t>a(t)</a:t>
            </a:r>
            <a:r>
              <a:rPr lang="en-US" dirty="0">
                <a:latin typeface="Calibri" panose="020F0502020204030204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535113"/>
            <a:ext cx="752859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Metriek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volgt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uit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Einsteinvergelijkingen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voor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correcte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energie-impulstensor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i="1" dirty="0" err="1">
                <a:latin typeface="Calibri" panose="020F0502020204030204" pitchFamily="34" charset="0"/>
              </a:rPr>
              <a:t>T</a:t>
            </a:r>
            <a:r>
              <a:rPr lang="en-US" baseline="-25000" dirty="0" err="1"/>
              <a:t>mn</a:t>
            </a:r>
            <a:endParaRPr lang="en-US" i="1" dirty="0">
              <a:latin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1839913"/>
            <a:ext cx="806913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Complicatie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</a:rPr>
              <a:t>tijdafhankelijkheid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metriek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heeft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invloed</a:t>
            </a:r>
            <a:r>
              <a:rPr lang="en-US" dirty="0">
                <a:latin typeface="Calibri" panose="020F0502020204030204" pitchFamily="34" charset="0"/>
              </a:rPr>
              <a:t> op </a:t>
            </a:r>
            <a:r>
              <a:rPr lang="en-US" i="1" dirty="0" err="1">
                <a:latin typeface="Calibri" panose="020F0502020204030204" pitchFamily="34" charset="0"/>
              </a:rPr>
              <a:t>T</a:t>
            </a:r>
            <a:r>
              <a:rPr lang="en-US" baseline="-25000" dirty="0" err="1"/>
              <a:t>mn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(</a:t>
            </a:r>
            <a:r>
              <a:rPr lang="en-US" i="1" dirty="0">
                <a:latin typeface="Calibri" panose="020F0502020204030204" pitchFamily="34" charset="0"/>
              </a:rPr>
              <a:t>e.g. </a:t>
            </a:r>
            <a:r>
              <a:rPr lang="en-US" dirty="0" err="1">
                <a:latin typeface="Calibri" panose="020F0502020204030204" pitchFamily="34" charset="0"/>
              </a:rPr>
              <a:t>ballonmodel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i="1" dirty="0">
                <a:latin typeface="Calibri" panose="020F0502020204030204" pitchFamily="34" charset="0"/>
              </a:rPr>
              <a:t>P</a:t>
            </a:r>
            <a:r>
              <a:rPr lang="en-US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2144713"/>
            <a:ext cx="3886200" cy="8620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Kosmologisch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principe</a:t>
            </a:r>
            <a:r>
              <a:rPr lang="en-US" dirty="0">
                <a:latin typeface="Calibri" panose="020F0502020204030204" pitchFamily="34" charset="0"/>
              </a:rPr>
              <a:t>: 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geen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plaatsafhankelijkheid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perfecte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vloeistof</a:t>
            </a:r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2409825"/>
            <a:ext cx="27051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29400" y="2514600"/>
            <a:ext cx="20955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533400" y="2947988"/>
            <a:ext cx="1981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Gebruik</a:t>
            </a:r>
            <a:r>
              <a:rPr lang="en-US" dirty="0">
                <a:latin typeface="Calibri" panose="020F0502020204030204" pitchFamily="34" charset="0"/>
              </a:rPr>
              <a:t> CMRF</a:t>
            </a:r>
          </a:p>
        </p:txBody>
      </p:sp>
      <p:sp>
        <p:nvSpPr>
          <p:cNvPr id="12" name="Right Arrow 11"/>
          <p:cNvSpPr>
            <a:spLocks noChangeArrowheads="1"/>
          </p:cNvSpPr>
          <p:nvPr/>
        </p:nvSpPr>
        <p:spPr bwMode="auto">
          <a:xfrm>
            <a:off x="2362200" y="29845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6900" y="3000375"/>
            <a:ext cx="134302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533400" y="3287713"/>
            <a:ext cx="3048000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Bereken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Riccitensor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Riemannscalar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voor</a:t>
            </a:r>
            <a:r>
              <a:rPr lang="en-US" dirty="0">
                <a:latin typeface="Calibri" panose="020F0502020204030204" pitchFamily="34" charset="0"/>
              </a:rPr>
              <a:t> Robertson-Walker </a:t>
            </a:r>
            <a:r>
              <a:rPr lang="en-US" dirty="0" err="1">
                <a:latin typeface="Calibri" panose="020F0502020204030204" pitchFamily="34" charset="0"/>
              </a:rPr>
              <a:t>metriek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15125" y="3224213"/>
            <a:ext cx="22002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533400" y="4181475"/>
            <a:ext cx="30480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Invullen</a:t>
            </a:r>
            <a:r>
              <a:rPr lang="en-US" dirty="0">
                <a:latin typeface="Calibri" panose="020F0502020204030204" pitchFamily="34" charset="0"/>
              </a:rPr>
              <a:t> van </a:t>
            </a:r>
            <a:r>
              <a:rPr lang="en-US" i="1" dirty="0" err="1">
                <a:latin typeface="Calibri" panose="020F0502020204030204" pitchFamily="34" charset="0"/>
              </a:rPr>
              <a:t>R</a:t>
            </a:r>
            <a:r>
              <a:rPr lang="en-US" baseline="-25000" dirty="0" err="1">
                <a:latin typeface="Calibri" panose="020F0502020204030204" pitchFamily="34" charset="0"/>
              </a:rPr>
              <a:t>mn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i="1" dirty="0">
                <a:latin typeface="Calibri" panose="020F0502020204030204" pitchFamily="34" charset="0"/>
              </a:rPr>
              <a:t>R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i="1" dirty="0" err="1">
                <a:latin typeface="Calibri" panose="020F0502020204030204" pitchFamily="34" charset="0"/>
              </a:rPr>
              <a:t>T</a:t>
            </a:r>
            <a:r>
              <a:rPr lang="en-US" baseline="-25000" dirty="0" err="1"/>
              <a:t>mn</a:t>
            </a:r>
            <a:r>
              <a:rPr lang="en-US" dirty="0">
                <a:latin typeface="Calibri" panose="020F0502020204030204" pitchFamily="34" charset="0"/>
              </a:rPr>
              <a:t> in </a:t>
            </a:r>
            <a:r>
              <a:rPr lang="en-US" dirty="0" err="1">
                <a:latin typeface="Calibri" panose="020F0502020204030204" pitchFamily="34" charset="0"/>
              </a:rPr>
              <a:t>Einsteinvergelijkingen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0" name="Right Arrow 19"/>
          <p:cNvSpPr>
            <a:spLocks noChangeArrowheads="1"/>
          </p:cNvSpPr>
          <p:nvPr/>
        </p:nvSpPr>
        <p:spPr bwMode="auto">
          <a:xfrm>
            <a:off x="3733800" y="43434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72000" y="4191000"/>
            <a:ext cx="3886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Relaties</a:t>
            </a:r>
            <a:r>
              <a:rPr lang="en-US" dirty="0">
                <a:latin typeface="Calibri" panose="020F0502020204030204" pitchFamily="34" charset="0"/>
              </a:rPr>
              <a:t> (twee) </a:t>
            </a:r>
            <a:r>
              <a:rPr lang="en-US" dirty="0" err="1">
                <a:latin typeface="Calibri" panose="020F0502020204030204" pitchFamily="34" charset="0"/>
              </a:rPr>
              <a:t>tussen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schaalfactor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druk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energiedichtheid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295400" y="5295900"/>
            <a:ext cx="10763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Box 21"/>
          <p:cNvSpPr txBox="1"/>
          <p:nvPr/>
        </p:nvSpPr>
        <p:spPr>
          <a:xfrm>
            <a:off x="533400" y="5208588"/>
            <a:ext cx="914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Voor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14600" y="5092700"/>
            <a:ext cx="20097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6" name="Picture 1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281113" y="5854700"/>
            <a:ext cx="10572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ight Brace 25"/>
          <p:cNvSpPr>
            <a:spLocks/>
          </p:cNvSpPr>
          <p:nvPr/>
        </p:nvSpPr>
        <p:spPr bwMode="auto">
          <a:xfrm>
            <a:off x="5257800" y="5245100"/>
            <a:ext cx="228600" cy="990600"/>
          </a:xfrm>
          <a:prstGeom prst="rightBrace">
            <a:avLst>
              <a:gd name="adj1" fmla="val 8326"/>
              <a:gd name="adj2" fmla="val 50000"/>
            </a:avLst>
          </a:prstGeom>
          <a:noFill/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13328" name="Picture 1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34050" y="5095875"/>
            <a:ext cx="3257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1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0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5" dur="500"/>
                                        <p:tgtEl>
                                          <p:spTgt spid="13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8" dur="5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13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6" grpId="0"/>
      <p:bldP spid="7" grpId="0"/>
      <p:bldP spid="8" grpId="0"/>
      <p:bldP spid="11" grpId="0"/>
      <p:bldP spid="12" grpId="0" animBg="1"/>
      <p:bldP spid="14" grpId="0"/>
      <p:bldP spid="19" grpId="0"/>
      <p:bldP spid="20" grpId="0" animBg="1"/>
      <p:bldP spid="21" grpId="0"/>
      <p:bldP spid="22" grpId="0"/>
      <p:bldP spid="2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Oerknal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en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friedmannvergelijkingen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91114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Dichtheid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druk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zijn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positieve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grootheden</a:t>
            </a:r>
            <a:r>
              <a:rPr lang="en-US" dirty="0">
                <a:latin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</a:rPr>
              <a:t>voor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ons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bekende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materie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velden</a:t>
            </a:r>
            <a:r>
              <a:rPr lang="en-US" dirty="0">
                <a:latin typeface="Calibri" panose="020F0502020204030204" pitchFamily="34" charset="0"/>
              </a:rPr>
              <a:t>)</a:t>
            </a:r>
          </a:p>
        </p:txBody>
      </p:sp>
      <p:grpSp>
        <p:nvGrpSpPr>
          <p:cNvPr id="2" name="Group 45"/>
          <p:cNvGrpSpPr>
            <a:grpSpLocks/>
          </p:cNvGrpSpPr>
          <p:nvPr/>
        </p:nvGrpSpPr>
        <p:grpSpPr bwMode="auto">
          <a:xfrm>
            <a:off x="533400" y="1571625"/>
            <a:ext cx="5692775" cy="495300"/>
            <a:chOff x="533400" y="1572128"/>
            <a:chExt cx="5692437" cy="495300"/>
          </a:xfrm>
        </p:grpSpPr>
        <p:sp>
          <p:nvSpPr>
            <p:cNvPr id="27" name="TextBox 26"/>
            <p:cNvSpPr txBox="1"/>
            <p:nvPr/>
          </p:nvSpPr>
          <p:spPr>
            <a:xfrm>
              <a:off x="533400" y="1600703"/>
              <a:ext cx="3733578" cy="3683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latin typeface="Calibri" panose="020F0502020204030204" pitchFamily="34" charset="0"/>
                </a:rPr>
                <a:t>Dan         </a:t>
              </a:r>
              <a:r>
                <a:rPr lang="en-US" dirty="0" smtClean="0">
                  <a:latin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Calibri" panose="020F0502020204030204" pitchFamily="34" charset="0"/>
                </a:rPr>
                <a:t>negatief</a:t>
              </a:r>
              <a:r>
                <a:rPr lang="en-US" dirty="0" smtClean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volgens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pic>
          <p:nvPicPr>
            <p:cNvPr id="309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96912" y="1572128"/>
              <a:ext cx="2828925" cy="495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7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47695" y="1676400"/>
              <a:ext cx="40005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9" name="TextBox 28"/>
          <p:cNvSpPr txBox="1"/>
          <p:nvPr/>
        </p:nvSpPr>
        <p:spPr>
          <a:xfrm>
            <a:off x="533400" y="2017713"/>
            <a:ext cx="56388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Uitdijingssnelheid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neemt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af</a:t>
            </a:r>
            <a:r>
              <a:rPr lang="en-US" dirty="0">
                <a:latin typeface="Calibri" panose="020F0502020204030204" pitchFamily="34" charset="0"/>
              </a:rPr>
              <a:t> in de </a:t>
            </a:r>
            <a:r>
              <a:rPr lang="en-US" dirty="0" err="1">
                <a:latin typeface="Calibri" panose="020F0502020204030204" pitchFamily="34" charset="0"/>
              </a:rPr>
              <a:t>tijd</a:t>
            </a: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533400" y="2309813"/>
            <a:ext cx="5638800" cy="369887"/>
            <a:chOff x="533400" y="2310064"/>
            <a:chExt cx="5638800" cy="369332"/>
          </a:xfrm>
        </p:grpSpPr>
        <p:sp>
          <p:nvSpPr>
            <p:cNvPr id="30" name="TextBox 29"/>
            <p:cNvSpPr txBox="1"/>
            <p:nvPr/>
          </p:nvSpPr>
          <p:spPr>
            <a:xfrm>
              <a:off x="533400" y="2310064"/>
              <a:ext cx="563880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Calibri" panose="020F0502020204030204" pitchFamily="34" charset="0"/>
                </a:rPr>
                <a:t>Volgens</a:t>
              </a:r>
              <a:r>
                <a:rPr lang="en-US" dirty="0">
                  <a:latin typeface="Calibri" panose="020F0502020204030204" pitchFamily="34" charset="0"/>
                </a:rPr>
                <a:t> experiment,                 , </a:t>
              </a:r>
              <a:r>
                <a:rPr lang="en-US" dirty="0" smtClean="0">
                  <a:latin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Calibri" panose="020F0502020204030204" pitchFamily="34" charset="0"/>
                </a:rPr>
                <a:t>dijt</a:t>
              </a:r>
              <a:r>
                <a:rPr lang="en-US" dirty="0" smtClean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heelal</a:t>
              </a:r>
              <a:r>
                <a:rPr lang="en-US" dirty="0">
                  <a:latin typeface="Calibri" panose="020F0502020204030204" pitchFamily="34" charset="0"/>
                </a:rPr>
                <a:t> nu </a:t>
              </a:r>
              <a:r>
                <a:rPr lang="en-US" dirty="0" err="1">
                  <a:latin typeface="Calibri" panose="020F0502020204030204" pitchFamily="34" charset="0"/>
                </a:rPr>
                <a:t>uit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pic>
          <p:nvPicPr>
            <p:cNvPr id="3094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90800" y="2378240"/>
              <a:ext cx="942975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47"/>
          <p:cNvGrpSpPr>
            <a:grpSpLocks/>
          </p:cNvGrpSpPr>
          <p:nvPr/>
        </p:nvGrpSpPr>
        <p:grpSpPr bwMode="auto">
          <a:xfrm>
            <a:off x="1219200" y="2743200"/>
            <a:ext cx="7162800" cy="368300"/>
            <a:chOff x="1219200" y="2742836"/>
            <a:chExt cx="7162800" cy="369332"/>
          </a:xfrm>
        </p:grpSpPr>
        <p:sp>
          <p:nvSpPr>
            <p:cNvPr id="3090" name="Right Arrow 31"/>
            <p:cNvSpPr>
              <a:spLocks noChangeArrowheads="1"/>
            </p:cNvSpPr>
            <p:nvPr/>
          </p:nvSpPr>
          <p:spPr bwMode="auto">
            <a:xfrm>
              <a:off x="1219200" y="2771272"/>
              <a:ext cx="685800" cy="30480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bg1"/>
            </a:solidFill>
            <a:ln w="9525" algn="ctr">
              <a:solidFill>
                <a:srgbClr val="0070C0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>
                <a:latin typeface="Calibri" panose="020F050202020403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133600" y="2742836"/>
              <a:ext cx="624840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Calibri" panose="020F0502020204030204" pitchFamily="34" charset="0"/>
                </a:rPr>
                <a:t>Schaalfactor</a:t>
              </a:r>
              <a:r>
                <a:rPr lang="en-US" dirty="0">
                  <a:latin typeface="Calibri" panose="020F0502020204030204" pitchFamily="34" charset="0"/>
                </a:rPr>
                <a:t>       </a:t>
              </a:r>
              <a:r>
                <a:rPr lang="en-US" dirty="0" smtClean="0">
                  <a:latin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Calibri" panose="020F0502020204030204" pitchFamily="34" charset="0"/>
                </a:rPr>
                <a:t>heeft</a:t>
              </a:r>
              <a:r>
                <a:rPr lang="en-US" dirty="0" smtClean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ooit</a:t>
              </a:r>
              <a:r>
                <a:rPr lang="en-US" dirty="0">
                  <a:latin typeface="Calibri" panose="020F0502020204030204" pitchFamily="34" charset="0"/>
                </a:rPr>
                <a:t> de </a:t>
              </a:r>
              <a:r>
                <a:rPr lang="en-US" dirty="0" err="1">
                  <a:latin typeface="Calibri" panose="020F0502020204030204" pitchFamily="34" charset="0"/>
                </a:rPr>
                <a:t>waarde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nul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aangenomen</a:t>
              </a:r>
              <a:endParaRPr lang="en-US" dirty="0">
                <a:latin typeface="Calibri" panose="020F0502020204030204" pitchFamily="34" charset="0"/>
              </a:endParaRPr>
            </a:p>
          </p:txBody>
        </p:sp>
        <p:pic>
          <p:nvPicPr>
            <p:cNvPr id="3092" name="Picture 5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429000" y="2807368"/>
              <a:ext cx="333375" cy="266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5" name="TextBox 34"/>
          <p:cNvSpPr txBox="1"/>
          <p:nvPr/>
        </p:nvSpPr>
        <p:spPr>
          <a:xfrm>
            <a:off x="533400" y="3135313"/>
            <a:ext cx="7543800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Friedmannvergelijkingen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voorspellen</a:t>
            </a:r>
            <a:endParaRPr lang="en-US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alle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materie</a:t>
            </a:r>
            <a:r>
              <a:rPr lang="en-US" sz="1600" dirty="0">
                <a:latin typeface="Calibri" panose="020F0502020204030204" pitchFamily="34" charset="0"/>
              </a:rPr>
              <a:t> en </a:t>
            </a:r>
            <a:r>
              <a:rPr lang="en-US" sz="1600" dirty="0" err="1">
                <a:latin typeface="Calibri" panose="020F0502020204030204" pitchFamily="34" charset="0"/>
              </a:rPr>
              <a:t>energie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ooit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opgesloten</a:t>
            </a:r>
            <a:r>
              <a:rPr lang="en-US" sz="1600" dirty="0">
                <a:latin typeface="Calibri" panose="020F0502020204030204" pitchFamily="34" charset="0"/>
              </a:rPr>
              <a:t> in volume </a:t>
            </a:r>
            <a:r>
              <a:rPr lang="en-US" sz="1600" i="1" dirty="0">
                <a:latin typeface="Calibri" panose="020F0502020204030204" pitchFamily="34" charset="0"/>
              </a:rPr>
              <a:t>V = 0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ruimtetijd</a:t>
            </a:r>
            <a:r>
              <a:rPr lang="en-US" sz="1600" dirty="0">
                <a:latin typeface="Calibri" panose="020F0502020204030204" pitchFamily="34" charset="0"/>
              </a:rPr>
              <a:t> is </a:t>
            </a:r>
            <a:r>
              <a:rPr lang="en-US" sz="1600" dirty="0" err="1">
                <a:latin typeface="Calibri" panose="020F0502020204030204" pitchFamily="34" charset="0"/>
              </a:rPr>
              <a:t>begonnen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als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i="1" dirty="0" err="1">
                <a:latin typeface="Calibri" panose="020F0502020204030204" pitchFamily="34" charset="0"/>
              </a:rPr>
              <a:t>singulariteit</a:t>
            </a:r>
            <a:r>
              <a:rPr lang="en-US" sz="1600" dirty="0">
                <a:latin typeface="Calibri" panose="020F0502020204030204" pitchFamily="34" charset="0"/>
              </a:rPr>
              <a:t> met </a:t>
            </a:r>
            <a:r>
              <a:rPr lang="en-US" sz="1600" dirty="0" err="1">
                <a:latin typeface="Calibri" panose="020F0502020204030204" pitchFamily="34" charset="0"/>
              </a:rPr>
              <a:t>oneindige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energiedichtheid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generieke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conclusie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voor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alle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oplossingen</a:t>
            </a:r>
            <a:r>
              <a:rPr lang="en-US" sz="1600" dirty="0">
                <a:latin typeface="Calibri" panose="020F0502020204030204" pitchFamily="34" charset="0"/>
              </a:rPr>
              <a:t> van </a:t>
            </a:r>
            <a:r>
              <a:rPr lang="en-US" sz="1600" dirty="0" err="1">
                <a:latin typeface="Calibri" panose="020F0502020204030204" pitchFamily="34" charset="0"/>
              </a:rPr>
              <a:t>f</a:t>
            </a:r>
            <a:r>
              <a:rPr lang="en-US" sz="1600" dirty="0" err="1" smtClean="0">
                <a:latin typeface="Calibri" panose="020F0502020204030204" pitchFamily="34" charset="0"/>
              </a:rPr>
              <a:t>riedmannvergelijkingen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33400" y="4225925"/>
            <a:ext cx="2667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Leeftijd</a:t>
            </a:r>
            <a:r>
              <a:rPr lang="en-US" dirty="0">
                <a:latin typeface="Calibri" panose="020F0502020204030204" pitchFamily="34" charset="0"/>
              </a:rPr>
              <a:t> van het </a:t>
            </a:r>
            <a:r>
              <a:rPr lang="en-US" dirty="0" err="1">
                <a:latin typeface="Calibri" panose="020F0502020204030204" pitchFamily="34" charset="0"/>
              </a:rPr>
              <a:t>heelal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403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4548188"/>
            <a:ext cx="2743200" cy="230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9" name="Straight Connector 38"/>
          <p:cNvCxnSpPr>
            <a:cxnSpLocks noChangeShapeType="1"/>
          </p:cNvCxnSpPr>
          <p:nvPr/>
        </p:nvCxnSpPr>
        <p:spPr bwMode="auto">
          <a:xfrm rot="10800000">
            <a:off x="2057400" y="5486400"/>
            <a:ext cx="914400" cy="1588"/>
          </a:xfrm>
          <a:prstGeom prst="line">
            <a:avLst/>
          </a:prstGeom>
          <a:noFill/>
          <a:ln w="38100" algn="ctr">
            <a:solidFill>
              <a:srgbClr val="FF0000"/>
            </a:solidFill>
            <a:prstDash val="dash"/>
            <a:round/>
            <a:headEnd/>
            <a:tailEnd/>
          </a:ln>
        </p:spPr>
      </p:cxnSp>
      <p:graphicFrame>
        <p:nvGraphicFramePr>
          <p:cNvPr id="4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642183"/>
              </p:ext>
            </p:extLst>
          </p:nvPr>
        </p:nvGraphicFramePr>
        <p:xfrm>
          <a:off x="1295400" y="5257800"/>
          <a:ext cx="655638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" name="Equation" r:id="rId9" imgW="393529" imgH="228501" progId="Equation.3">
                  <p:embed/>
                </p:oleObj>
              </mc:Choice>
              <mc:Fallback>
                <p:oleObj name="Equation" r:id="rId9" imgW="393529" imgH="228501" progId="Equation.3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257800"/>
                        <a:ext cx="655638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2" name="TextBox 41"/>
          <p:cNvSpPr txBox="1"/>
          <p:nvPr/>
        </p:nvSpPr>
        <p:spPr>
          <a:xfrm>
            <a:off x="3521075" y="5353050"/>
            <a:ext cx="990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helling</a:t>
            </a:r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440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550279"/>
              </p:ext>
            </p:extLst>
          </p:nvPr>
        </p:nvGraphicFramePr>
        <p:xfrm>
          <a:off x="4400550" y="5197475"/>
          <a:ext cx="3511550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5" name="Equation" r:id="rId11" imgW="2108200" imgH="431800" progId="Equation.3">
                  <p:embed/>
                </p:oleObj>
              </mc:Choice>
              <mc:Fallback>
                <p:oleObj name="Equation" r:id="rId11" imgW="2108200" imgH="431800" progId="Equation.3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0550" y="5197475"/>
                        <a:ext cx="3511550" cy="719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4800600" y="5954713"/>
            <a:ext cx="3657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Leeftijd</a:t>
            </a:r>
            <a:r>
              <a:rPr lang="en-US" dirty="0">
                <a:latin typeface="Calibri" panose="020F0502020204030204" pitchFamily="34" charset="0"/>
              </a:rPr>
              <a:t> van het </a:t>
            </a:r>
            <a:r>
              <a:rPr lang="en-US" dirty="0" err="1">
                <a:latin typeface="Calibri" panose="020F0502020204030204" pitchFamily="34" charset="0"/>
              </a:rPr>
              <a:t>heelal</a:t>
            </a:r>
            <a:r>
              <a:rPr lang="en-US" dirty="0">
                <a:latin typeface="Calibri" panose="020F0502020204030204" pitchFamily="34" charset="0"/>
              </a:rPr>
              <a:t> &lt; 15 </a:t>
            </a:r>
            <a:r>
              <a:rPr lang="en-US" dirty="0" err="1">
                <a:latin typeface="Calibri" panose="020F0502020204030204" pitchFamily="34" charset="0"/>
              </a:rPr>
              <a:t>Gjaar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5" name="Arc 44"/>
          <p:cNvSpPr/>
          <p:nvPr/>
        </p:nvSpPr>
        <p:spPr bwMode="auto">
          <a:xfrm rot="10800000">
            <a:off x="3124200" y="5486400"/>
            <a:ext cx="838200" cy="76200"/>
          </a:xfrm>
          <a:prstGeom prst="arc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stealth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44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  <p:bldP spid="35" grpId="0"/>
      <p:bldP spid="36" grpId="0"/>
      <p:bldP spid="42" grpId="0"/>
      <p:bldP spid="44" grpId="0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Energiedichtheid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in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heelal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285649" cy="11387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Heelal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bestaat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uit</a:t>
            </a:r>
            <a:endParaRPr lang="en-US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koude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materie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alibri" panose="020F0502020204030204" pitchFamily="34" charset="0"/>
              </a:rPr>
              <a:t>atomen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</a:rPr>
              <a:t>molekulen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</a:rPr>
              <a:t>aarde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</a:rPr>
              <a:t>sterren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</a:rPr>
              <a:t>donkere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materie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i="1" dirty="0">
                <a:latin typeface="Calibri" panose="020F0502020204030204" pitchFamily="34" charset="0"/>
              </a:rPr>
              <a:t>etc.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straling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alibri" panose="020F0502020204030204" pitchFamily="34" charset="0"/>
              </a:rPr>
              <a:t>fotonen</a:t>
            </a:r>
            <a:r>
              <a:rPr lang="en-US" sz="1600" dirty="0">
                <a:latin typeface="Calibri" panose="020F0502020204030204" pitchFamily="34" charset="0"/>
              </a:rPr>
              <a:t> van </a:t>
            </a:r>
            <a:r>
              <a:rPr lang="en-US" sz="1600" dirty="0" err="1">
                <a:latin typeface="Calibri" panose="020F0502020204030204" pitchFamily="34" charset="0"/>
              </a:rPr>
              <a:t>sterren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dirty="0" err="1">
                <a:latin typeface="Calibri" panose="020F0502020204030204" pitchFamily="34" charset="0"/>
              </a:rPr>
              <a:t>fotonen</a:t>
            </a:r>
            <a:r>
              <a:rPr lang="en-US" sz="1600" dirty="0">
                <a:latin typeface="Calibri" panose="020F0502020204030204" pitchFamily="34" charset="0"/>
              </a:rPr>
              <a:t> van CMB, neutrino’s, </a:t>
            </a:r>
            <a:r>
              <a:rPr lang="en-US" sz="1600" i="1" dirty="0">
                <a:latin typeface="Calibri" panose="020F0502020204030204" pitchFamily="34" charset="0"/>
              </a:rPr>
              <a:t>etc.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kosmologische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constante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err="1">
                <a:latin typeface="Calibri" panose="020F0502020204030204" pitchFamily="34" charset="0"/>
              </a:rPr>
              <a:t>donkere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energie</a:t>
            </a:r>
            <a:r>
              <a:rPr lang="en-US" sz="1600" dirty="0">
                <a:latin typeface="Calibri" panose="020F0502020204030204" pitchFamily="34" charset="0"/>
              </a:rPr>
              <a:t>, vacuum </a:t>
            </a:r>
            <a:r>
              <a:rPr lang="en-US" sz="1600" dirty="0" err="1">
                <a:latin typeface="Calibri" panose="020F0502020204030204" pitchFamily="34" charset="0"/>
              </a:rPr>
              <a:t>energie</a:t>
            </a:r>
            <a:r>
              <a:rPr lang="en-US" sz="1600" dirty="0">
                <a:latin typeface="Calibri" panose="020F0502020204030204" pitchFamily="34" charset="0"/>
              </a:rPr>
              <a:t>, quintessence </a:t>
            </a:r>
            <a:r>
              <a:rPr lang="en-US" sz="1600" dirty="0" err="1">
                <a:latin typeface="Calibri" panose="020F0502020204030204" pitchFamily="34" charset="0"/>
              </a:rPr>
              <a:t>veld</a:t>
            </a:r>
            <a:r>
              <a:rPr lang="en-US" sz="1600" dirty="0">
                <a:latin typeface="Calibri" panose="020F0502020204030204" pitchFamily="34" charset="0"/>
              </a:rPr>
              <a:t>, </a:t>
            </a:r>
            <a:r>
              <a:rPr lang="en-US" sz="1600" i="1" dirty="0">
                <a:latin typeface="Calibri" panose="020F0502020204030204" pitchFamily="34" charset="0"/>
              </a:rPr>
              <a:t>etc.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33400" y="2438400"/>
            <a:ext cx="60960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Voor</a:t>
            </a:r>
            <a:r>
              <a:rPr lang="en-US" dirty="0">
                <a:latin typeface="Calibri" panose="020F0502020204030204" pitchFamily="34" charset="0"/>
              </a:rPr>
              <a:t> elk van </a:t>
            </a:r>
            <a:r>
              <a:rPr lang="en-US" dirty="0" err="1">
                <a:latin typeface="Calibri" panose="020F0502020204030204" pitchFamily="34" charset="0"/>
              </a:rPr>
              <a:t>deze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soorten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energie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materie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geldt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dat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verband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tussen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energiedichtheid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druk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bestaat</a:t>
            </a: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2" name="Group 39"/>
          <p:cNvGrpSpPr>
            <a:grpSpLocks/>
          </p:cNvGrpSpPr>
          <p:nvPr/>
        </p:nvGrpSpPr>
        <p:grpSpPr bwMode="auto">
          <a:xfrm>
            <a:off x="533400" y="3200400"/>
            <a:ext cx="3505200" cy="392113"/>
            <a:chOff x="533401" y="2911640"/>
            <a:chExt cx="3505199" cy="392761"/>
          </a:xfrm>
        </p:grpSpPr>
        <p:pic>
          <p:nvPicPr>
            <p:cNvPr id="1845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47975" y="2911640"/>
              <a:ext cx="1190625" cy="361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8" name="TextBox 27"/>
            <p:cNvSpPr txBox="1"/>
            <p:nvPr/>
          </p:nvSpPr>
          <p:spPr>
            <a:xfrm>
              <a:off x="533401" y="2935492"/>
              <a:ext cx="2666999" cy="36890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Calibri" panose="020F0502020204030204" pitchFamily="34" charset="0"/>
                </a:rPr>
                <a:t>Toestandsvergelijking</a:t>
              </a:r>
              <a:endParaRPr lang="en-US" dirty="0">
                <a:latin typeface="Calibri" panose="020F0502020204030204" pitchFamily="34" charset="0"/>
              </a:endParaRP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4191000" y="3224213"/>
            <a:ext cx="3733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volgt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uit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f</a:t>
            </a:r>
            <a:r>
              <a:rPr lang="en-US" dirty="0" err="1" smtClean="0">
                <a:latin typeface="Calibri" panose="020F0502020204030204" pitchFamily="34" charset="0"/>
              </a:rPr>
              <a:t>riedmannvergelijkingen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533400" y="3657600"/>
            <a:ext cx="609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Energiedichtheid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</a:rPr>
              <a:t>energie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gedeeld</a:t>
            </a:r>
            <a:r>
              <a:rPr lang="en-US" dirty="0">
                <a:latin typeface="Calibri" panose="020F0502020204030204" pitchFamily="34" charset="0"/>
              </a:rPr>
              <a:t> door </a:t>
            </a:r>
            <a:r>
              <a:rPr lang="en-US" dirty="0" err="1">
                <a:latin typeface="Calibri" panose="020F0502020204030204" pitchFamily="34" charset="0"/>
              </a:rPr>
              <a:t>fysisch</a:t>
            </a:r>
            <a:r>
              <a:rPr lang="en-US" dirty="0">
                <a:latin typeface="Calibri" panose="020F0502020204030204" pitchFamily="34" charset="0"/>
              </a:rPr>
              <a:t> volume</a:t>
            </a: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533400" y="4038600"/>
            <a:ext cx="6096000" cy="369888"/>
            <a:chOff x="533400" y="3593068"/>
            <a:chExt cx="6096000" cy="369332"/>
          </a:xfrm>
        </p:grpSpPr>
        <p:sp>
          <p:nvSpPr>
            <p:cNvPr id="37" name="TextBox 36"/>
            <p:cNvSpPr txBox="1"/>
            <p:nvPr/>
          </p:nvSpPr>
          <p:spPr>
            <a:xfrm>
              <a:off x="533400" y="3593068"/>
              <a:ext cx="6096000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Calibri" panose="020F0502020204030204" pitchFamily="34" charset="0"/>
                </a:rPr>
                <a:t>Fysisch</a:t>
              </a:r>
              <a:r>
                <a:rPr lang="en-US" dirty="0">
                  <a:latin typeface="Calibri" panose="020F0502020204030204" pitchFamily="34" charset="0"/>
                </a:rPr>
                <a:t> volume </a:t>
              </a:r>
              <a:r>
                <a:rPr lang="en-US" dirty="0" err="1">
                  <a:latin typeface="Calibri" panose="020F0502020204030204" pitchFamily="34" charset="0"/>
                </a:rPr>
                <a:t>bepaald</a:t>
              </a:r>
              <a:r>
                <a:rPr lang="en-US" dirty="0">
                  <a:latin typeface="Calibri" panose="020F0502020204030204" pitchFamily="34" charset="0"/>
                </a:rPr>
                <a:t> door </a:t>
              </a:r>
            </a:p>
          </p:txBody>
        </p:sp>
        <p:pic>
          <p:nvPicPr>
            <p:cNvPr id="18456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9000" y="3661201"/>
              <a:ext cx="438150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3" name="TextBox 42"/>
          <p:cNvSpPr txBox="1"/>
          <p:nvPr/>
        </p:nvSpPr>
        <p:spPr>
          <a:xfrm>
            <a:off x="533400" y="4659313"/>
            <a:ext cx="3048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Koude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materie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8375" y="4559300"/>
            <a:ext cx="11239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/>
          <p:nvPr/>
        </p:nvSpPr>
        <p:spPr>
          <a:xfrm>
            <a:off x="533400" y="5397500"/>
            <a:ext cx="3048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Straling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95425" y="5353050"/>
            <a:ext cx="1152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533400" y="6146800"/>
            <a:ext cx="3048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Kosmologische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constante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63913" y="6159500"/>
            <a:ext cx="16287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TextBox 47"/>
          <p:cNvSpPr txBox="1"/>
          <p:nvPr/>
        </p:nvSpPr>
        <p:spPr>
          <a:xfrm>
            <a:off x="5105400" y="6135688"/>
            <a:ext cx="37338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Neemt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niet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af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tijdens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uitdijen</a:t>
            </a:r>
            <a:r>
              <a:rPr lang="en-US" dirty="0">
                <a:latin typeface="Calibri" panose="020F0502020204030204" pitchFamily="34" charset="0"/>
              </a:rPr>
              <a:t> of </a:t>
            </a:r>
            <a:r>
              <a:rPr lang="en-US" dirty="0" err="1">
                <a:latin typeface="Calibri" panose="020F0502020204030204" pitchFamily="34" charset="0"/>
              </a:rPr>
              <a:t>krimpen</a:t>
            </a:r>
            <a:r>
              <a:rPr lang="en-US" dirty="0">
                <a:latin typeface="Calibri" panose="020F0502020204030204" pitchFamily="34" charset="0"/>
              </a:rPr>
              <a:t> van </a:t>
            </a:r>
            <a:r>
              <a:rPr lang="en-US" dirty="0" err="1">
                <a:latin typeface="Calibri" panose="020F0502020204030204" pitchFamily="34" charset="0"/>
              </a:rPr>
              <a:t>heelal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048000" y="5410200"/>
            <a:ext cx="5943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Extra </a:t>
            </a:r>
            <a:r>
              <a:rPr lang="en-US" dirty="0" err="1">
                <a:latin typeface="Calibri" panose="020F0502020204030204" pitchFamily="34" charset="0"/>
              </a:rPr>
              <a:t>afname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t.g.v</a:t>
            </a:r>
            <a:r>
              <a:rPr lang="en-US" dirty="0">
                <a:latin typeface="Calibri" panose="020F0502020204030204" pitchFamily="34" charset="0"/>
              </a:rPr>
              <a:t>. </a:t>
            </a:r>
            <a:r>
              <a:rPr lang="en-US" dirty="0" err="1">
                <a:latin typeface="Calibri" panose="020F0502020204030204" pitchFamily="34" charset="0"/>
              </a:rPr>
              <a:t>kosmologische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roodverschuiving</a:t>
            </a: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3086100" y="5737225"/>
            <a:ext cx="2293938" cy="269875"/>
            <a:chOff x="3086100" y="5508955"/>
            <a:chExt cx="2293521" cy="270213"/>
          </a:xfrm>
        </p:grpSpPr>
        <p:pic>
          <p:nvPicPr>
            <p:cNvPr id="18453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086100" y="5508955"/>
              <a:ext cx="1257300" cy="23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54" name="Picture 10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379496" y="5550568"/>
              <a:ext cx="1000125" cy="22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" name="TextBox 50"/>
          <p:cNvSpPr txBox="1"/>
          <p:nvPr/>
        </p:nvSpPr>
        <p:spPr>
          <a:xfrm>
            <a:off x="5562600" y="5686425"/>
            <a:ext cx="3048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evenredig</a:t>
            </a:r>
            <a:r>
              <a:rPr lang="en-US" dirty="0">
                <a:latin typeface="Calibri" panose="020F0502020204030204" pitchFamily="34" charset="0"/>
              </a:rPr>
              <a:t> met </a:t>
            </a:r>
            <a:r>
              <a:rPr lang="en-US" dirty="0" err="1">
                <a:latin typeface="Calibri" panose="020F0502020204030204" pitchFamily="34" charset="0"/>
              </a:rPr>
              <a:t>schaalfactor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3810000" y="4660900"/>
            <a:ext cx="48768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Hoeveelheid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materie</a:t>
            </a:r>
            <a:r>
              <a:rPr lang="en-US" dirty="0">
                <a:latin typeface="Calibri" panose="020F0502020204030204" pitchFamily="34" charset="0"/>
              </a:rPr>
              <a:t> constant (</a:t>
            </a:r>
            <a:r>
              <a:rPr lang="en-US" i="1" dirty="0">
                <a:latin typeface="Calibri" panose="020F0502020204030204" pitchFamily="34" charset="0"/>
              </a:rPr>
              <a:t>= A</a:t>
            </a:r>
            <a:r>
              <a:rPr lang="en-US" dirty="0">
                <a:latin typeface="Calibri" panose="020F0502020204030204" pitchFamily="34" charset="0"/>
              </a:rPr>
              <a:t>) en </a:t>
            </a:r>
            <a:r>
              <a:rPr lang="en-US" dirty="0" err="1">
                <a:latin typeface="Calibri" panose="020F0502020204030204" pitchFamily="34" charset="0"/>
              </a:rPr>
              <a:t>wordt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niet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omgezet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naar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andere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soorten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energie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382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6" grpId="0"/>
      <p:bldP spid="31" grpId="0"/>
      <p:bldP spid="34" grpId="0"/>
      <p:bldP spid="43" grpId="0"/>
      <p:bldP spid="46" grpId="0"/>
      <p:bldP spid="47" grpId="0"/>
      <p:bldP spid="48" grpId="0"/>
      <p:bldP spid="49" grpId="0"/>
      <p:bldP spid="51" grpId="0"/>
      <p:bldP spid="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26088" y="3606800"/>
            <a:ext cx="2495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Heelal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gedomineerd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door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koude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materie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33400" y="1166813"/>
            <a:ext cx="3048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Koude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materie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506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38375" y="1066800"/>
            <a:ext cx="11239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1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676400"/>
            <a:ext cx="3257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ight Brace 28"/>
          <p:cNvSpPr>
            <a:spLocks/>
          </p:cNvSpPr>
          <p:nvPr/>
        </p:nvSpPr>
        <p:spPr bwMode="auto">
          <a:xfrm>
            <a:off x="3962400" y="1295400"/>
            <a:ext cx="304800" cy="1295400"/>
          </a:xfrm>
          <a:prstGeom prst="rightBrace">
            <a:avLst>
              <a:gd name="adj1" fmla="val 8343"/>
              <a:gd name="adj2" fmla="val 50000"/>
            </a:avLst>
          </a:prstGeom>
          <a:noFill/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1476375"/>
            <a:ext cx="281940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extBox 29"/>
          <p:cNvSpPr txBox="1"/>
          <p:nvPr/>
        </p:nvSpPr>
        <p:spPr>
          <a:xfrm>
            <a:off x="533400" y="3176588"/>
            <a:ext cx="23622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Bepaal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constante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</a:rPr>
              <a:t>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581400" y="3176588"/>
            <a:ext cx="23622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differentieer</a:t>
            </a:r>
            <a:r>
              <a:rPr lang="en-US" dirty="0">
                <a:latin typeface="Calibri" panose="020F0502020204030204" pitchFamily="34" charset="0"/>
              </a:rPr>
              <a:t> 1e FV</a:t>
            </a:r>
          </a:p>
        </p:txBody>
      </p:sp>
      <p:sp>
        <p:nvSpPr>
          <p:cNvPr id="33" name="Right Arrow 32"/>
          <p:cNvSpPr>
            <a:spLocks noChangeArrowheads="1"/>
          </p:cNvSpPr>
          <p:nvPr/>
        </p:nvSpPr>
        <p:spPr bwMode="auto">
          <a:xfrm>
            <a:off x="2763838" y="321627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41988" y="3100388"/>
            <a:ext cx="18573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TextBox 34"/>
          <p:cNvSpPr txBox="1"/>
          <p:nvPr/>
        </p:nvSpPr>
        <p:spPr>
          <a:xfrm>
            <a:off x="3581400" y="3703638"/>
            <a:ext cx="2362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invullen</a:t>
            </a:r>
            <a:r>
              <a:rPr lang="en-US" dirty="0">
                <a:latin typeface="Calibri" panose="020F0502020204030204" pitchFamily="34" charset="0"/>
              </a:rPr>
              <a:t> in 2e FV</a:t>
            </a:r>
          </a:p>
        </p:txBody>
      </p:sp>
      <p:sp>
        <p:nvSpPr>
          <p:cNvPr id="36" name="Right Arrow 35"/>
          <p:cNvSpPr>
            <a:spLocks noChangeArrowheads="1"/>
          </p:cNvSpPr>
          <p:nvPr/>
        </p:nvSpPr>
        <p:spPr bwMode="auto">
          <a:xfrm>
            <a:off x="6629400" y="4167188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467600" y="4125913"/>
            <a:ext cx="1676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latin typeface="Calibri" panose="020F0502020204030204" pitchFamily="34" charset="0"/>
              </a:rPr>
              <a:t>n = 0, P = 0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3400" y="4735513"/>
            <a:ext cx="1295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geldt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6085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4668838"/>
            <a:ext cx="21812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Right Arrow 39"/>
          <p:cNvSpPr>
            <a:spLocks noChangeArrowheads="1"/>
          </p:cNvSpPr>
          <p:nvPr/>
        </p:nvSpPr>
        <p:spPr bwMode="auto">
          <a:xfrm>
            <a:off x="4116388" y="5056188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5105400" y="4826000"/>
            <a:ext cx="1524000" cy="685800"/>
            <a:chOff x="4876800" y="4825314"/>
            <a:chExt cx="1524000" cy="685800"/>
          </a:xfrm>
        </p:grpSpPr>
        <p:sp>
          <p:nvSpPr>
            <p:cNvPr id="45" name="Rounded Rectangle 44"/>
            <p:cNvSpPr/>
            <p:nvPr/>
          </p:nvSpPr>
          <p:spPr bwMode="auto">
            <a:xfrm>
              <a:off x="4876800" y="4825314"/>
              <a:ext cx="1524000" cy="6858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anose="020F0502020204030204" pitchFamily="34" charset="0"/>
              </a:endParaRPr>
            </a:p>
          </p:txBody>
        </p:sp>
        <p:graphicFrame>
          <p:nvGraphicFramePr>
            <p:cNvPr id="4098" name="Object 6"/>
            <p:cNvGraphicFramePr>
              <a:graphicFrameLocks noChangeAspect="1"/>
            </p:cNvGraphicFramePr>
            <p:nvPr/>
          </p:nvGraphicFramePr>
          <p:xfrm>
            <a:off x="4955061" y="4963299"/>
            <a:ext cx="1369539" cy="43248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536" name="Equation" r:id="rId10" imgW="723586" imgH="228501" progId="Equation.3">
                    <p:embed/>
                  </p:oleObj>
                </mc:Choice>
                <mc:Fallback>
                  <p:oleObj name="Equation" r:id="rId10" imgW="723586" imgH="228501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55061" y="4963299"/>
                          <a:ext cx="1369539" cy="432486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533400" y="5878513"/>
            <a:ext cx="4146550" cy="369887"/>
            <a:chOff x="533400" y="5879068"/>
            <a:chExt cx="4146590" cy="369332"/>
          </a:xfrm>
        </p:grpSpPr>
        <p:sp>
          <p:nvSpPr>
            <p:cNvPr id="42" name="TextBox 41"/>
            <p:cNvSpPr txBox="1"/>
            <p:nvPr/>
          </p:nvSpPr>
          <p:spPr>
            <a:xfrm>
              <a:off x="533400" y="5879068"/>
              <a:ext cx="3810037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Calibri" panose="020F0502020204030204" pitchFamily="34" charset="0"/>
                </a:rPr>
                <a:t>Hieruit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volgt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ook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smtClean="0">
                  <a:latin typeface="Calibri" panose="020F0502020204030204" pitchFamily="34" charset="0"/>
                </a:rPr>
                <a:t>direct                   </a:t>
              </a:r>
              <a:r>
                <a:rPr lang="en-US" dirty="0">
                  <a:latin typeface="Calibri" panose="020F0502020204030204" pitchFamily="34" charset="0"/>
                </a:rPr>
                <a:t>en</a:t>
              </a:r>
            </a:p>
          </p:txBody>
        </p:sp>
        <p:pic>
          <p:nvPicPr>
            <p:cNvPr id="4120" name="Picture 7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2819422" y="5944473"/>
              <a:ext cx="79057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21" name="Picture 8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4118015" y="5967540"/>
              <a:ext cx="561975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593011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6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6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9" grpId="0" animBg="1"/>
      <p:bldP spid="30" grpId="0"/>
      <p:bldP spid="32" grpId="0"/>
      <p:bldP spid="33" grpId="0" animBg="1"/>
      <p:bldP spid="35" grpId="0"/>
      <p:bldP spid="36" grpId="0" animBg="1"/>
      <p:bldP spid="38" grpId="0"/>
      <p:bldP spid="39" grpId="0"/>
      <p:bldP spid="4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6363" y="3298825"/>
            <a:ext cx="253365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Heelal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gedomineerd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door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straling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27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981200"/>
            <a:ext cx="32575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ight Brace 28"/>
          <p:cNvSpPr>
            <a:spLocks/>
          </p:cNvSpPr>
          <p:nvPr/>
        </p:nvSpPr>
        <p:spPr bwMode="auto">
          <a:xfrm>
            <a:off x="3962400" y="1600200"/>
            <a:ext cx="304800" cy="1295400"/>
          </a:xfrm>
          <a:prstGeom prst="rightBrace">
            <a:avLst>
              <a:gd name="adj1" fmla="val 8343"/>
              <a:gd name="adj2" fmla="val 50000"/>
            </a:avLst>
          </a:prstGeom>
          <a:noFill/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6" name="Right Arrow 35"/>
          <p:cNvSpPr>
            <a:spLocks noChangeArrowheads="1"/>
          </p:cNvSpPr>
          <p:nvPr/>
        </p:nvSpPr>
        <p:spPr bwMode="auto">
          <a:xfrm>
            <a:off x="4495800" y="21336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34000" y="2084388"/>
            <a:ext cx="1752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i="1" dirty="0">
                <a:latin typeface="Calibri" panose="020F0502020204030204" pitchFamily="34" charset="0"/>
              </a:rPr>
              <a:t>n = 1/3 </a:t>
            </a:r>
            <a:r>
              <a:rPr lang="en-US" i="1" dirty="0" smtClean="0">
                <a:latin typeface="Calibri" panose="020F0502020204030204" pitchFamily="34" charset="0"/>
              </a:rPr>
              <a:t>  </a:t>
            </a:r>
            <a:r>
              <a:rPr lang="en-US" dirty="0" err="1" smtClean="0">
                <a:latin typeface="Calibri" panose="020F0502020204030204" pitchFamily="34" charset="0"/>
              </a:rPr>
              <a:t>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dus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33400" y="3495675"/>
            <a:ext cx="1295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geldt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0" name="Right Arrow 39"/>
          <p:cNvSpPr>
            <a:spLocks noChangeArrowheads="1"/>
          </p:cNvSpPr>
          <p:nvPr/>
        </p:nvSpPr>
        <p:spPr bwMode="auto">
          <a:xfrm>
            <a:off x="4116388" y="381635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grpSp>
        <p:nvGrpSpPr>
          <p:cNvPr id="2" name="Group 49"/>
          <p:cNvGrpSpPr>
            <a:grpSpLocks/>
          </p:cNvGrpSpPr>
          <p:nvPr/>
        </p:nvGrpSpPr>
        <p:grpSpPr bwMode="auto">
          <a:xfrm>
            <a:off x="4953000" y="3581400"/>
            <a:ext cx="1752600" cy="685800"/>
            <a:chOff x="4876800" y="4825314"/>
            <a:chExt cx="1524000" cy="685800"/>
          </a:xfrm>
        </p:grpSpPr>
        <p:sp>
          <p:nvSpPr>
            <p:cNvPr id="45" name="Rounded Rectangle 44"/>
            <p:cNvSpPr/>
            <p:nvPr/>
          </p:nvSpPr>
          <p:spPr bwMode="auto">
            <a:xfrm>
              <a:off x="4876800" y="4825314"/>
              <a:ext cx="1524000" cy="6858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anose="020F0502020204030204" pitchFamily="34" charset="0"/>
              </a:endParaRPr>
            </a:p>
          </p:txBody>
        </p:sp>
        <p:graphicFrame>
          <p:nvGraphicFramePr>
            <p:cNvPr id="5123" name="Object 2"/>
            <p:cNvGraphicFramePr>
              <a:graphicFrameLocks noChangeAspect="1"/>
            </p:cNvGraphicFramePr>
            <p:nvPr/>
          </p:nvGraphicFramePr>
          <p:xfrm>
            <a:off x="4978400" y="4951883"/>
            <a:ext cx="1322388" cy="457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566" name="Equation" r:id="rId6" imgW="698500" imgH="241300" progId="Equation.3">
                    <p:embed/>
                  </p:oleObj>
                </mc:Choice>
                <mc:Fallback>
                  <p:oleObj name="Equation" r:id="rId6" imgW="698500" imgH="2413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78400" y="4951883"/>
                          <a:ext cx="1322388" cy="4572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533400" y="4583113"/>
            <a:ext cx="4146550" cy="369887"/>
            <a:chOff x="533400" y="5879068"/>
            <a:chExt cx="4146590" cy="369332"/>
          </a:xfrm>
        </p:grpSpPr>
        <p:sp>
          <p:nvSpPr>
            <p:cNvPr id="42" name="TextBox 41"/>
            <p:cNvSpPr txBox="1"/>
            <p:nvPr/>
          </p:nvSpPr>
          <p:spPr>
            <a:xfrm>
              <a:off x="533400" y="5879068"/>
              <a:ext cx="3810037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 err="1">
                  <a:latin typeface="Calibri" panose="020F0502020204030204" pitchFamily="34" charset="0"/>
                </a:rPr>
                <a:t>Hieruit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volgt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err="1">
                  <a:latin typeface="Calibri" panose="020F0502020204030204" pitchFamily="34" charset="0"/>
                </a:rPr>
                <a:t>ook</a:t>
              </a:r>
              <a:r>
                <a:rPr lang="en-US" dirty="0">
                  <a:latin typeface="Calibri" panose="020F0502020204030204" pitchFamily="34" charset="0"/>
                </a:rPr>
                <a:t> </a:t>
              </a:r>
              <a:r>
                <a:rPr lang="en-US" dirty="0" smtClean="0">
                  <a:latin typeface="Calibri" panose="020F0502020204030204" pitchFamily="34" charset="0"/>
                </a:rPr>
                <a:t>direct                  </a:t>
              </a:r>
              <a:r>
                <a:rPr lang="en-US" dirty="0">
                  <a:latin typeface="Calibri" panose="020F0502020204030204" pitchFamily="34" charset="0"/>
                </a:rPr>
                <a:t>en</a:t>
              </a:r>
            </a:p>
          </p:txBody>
        </p:sp>
        <p:pic>
          <p:nvPicPr>
            <p:cNvPr id="5140" name="Picture 7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819422" y="5944473"/>
              <a:ext cx="790575" cy="257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1" name="Picture 8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118015" y="5967540"/>
              <a:ext cx="561975" cy="219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8" name="TextBox 27"/>
          <p:cNvSpPr txBox="1"/>
          <p:nvPr/>
        </p:nvSpPr>
        <p:spPr>
          <a:xfrm>
            <a:off x="533400" y="1444625"/>
            <a:ext cx="3048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Straling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495425" y="1400175"/>
            <a:ext cx="115252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991350" y="1993900"/>
            <a:ext cx="139065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TextBox 33"/>
          <p:cNvSpPr txBox="1"/>
          <p:nvPr/>
        </p:nvSpPr>
        <p:spPr>
          <a:xfrm>
            <a:off x="533400" y="5192713"/>
            <a:ext cx="6172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Uitdijing</a:t>
            </a:r>
            <a:r>
              <a:rPr lang="en-US" dirty="0">
                <a:latin typeface="Calibri" panose="020F0502020204030204" pitchFamily="34" charset="0"/>
              </a:rPr>
              <a:t> van </a:t>
            </a:r>
            <a:r>
              <a:rPr lang="en-US" dirty="0" err="1">
                <a:latin typeface="Calibri" panose="020F0502020204030204" pitchFamily="34" charset="0"/>
              </a:rPr>
              <a:t>een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stralingsgedomineerd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heelal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gaat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sneller</a:t>
            </a:r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46" name="Object 5"/>
          <p:cNvGraphicFramePr>
            <a:graphicFrameLocks noChangeAspect="1"/>
          </p:cNvGraphicFramePr>
          <p:nvPr>
            <p:extLst/>
          </p:nvPr>
        </p:nvGraphicFramePr>
        <p:xfrm>
          <a:off x="6432550" y="5530850"/>
          <a:ext cx="1797050" cy="79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7" name="Equation" r:id="rId12" imgW="825500" imgH="419100" progId="Equation.3">
                  <p:embed/>
                </p:oleObj>
              </mc:Choice>
              <mc:Fallback>
                <p:oleObj name="Equation" r:id="rId12" imgW="825500" imgH="4191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2550" y="5530850"/>
                        <a:ext cx="1797050" cy="79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43410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7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6" grpId="0" animBg="1"/>
      <p:bldP spid="38" grpId="0"/>
      <p:bldP spid="39" grpId="0"/>
      <p:bldP spid="40" grpId="0" animBg="1"/>
      <p:bldP spid="28" grpId="0"/>
      <p:bldP spid="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Heelal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gedomineerd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door </a:t>
            </a:r>
            <a:r>
              <a:rPr lang="en-US" i="1" kern="1200" dirty="0">
                <a:solidFill>
                  <a:srgbClr val="000099"/>
                </a:solidFill>
                <a:latin typeface="Symbol" panose="05050102010706020507" pitchFamily="18" charset="2"/>
                <a:ea typeface="+mn-ea"/>
                <a:cs typeface="+mn-cs"/>
              </a:rPr>
              <a:t>L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33400" y="1230313"/>
            <a:ext cx="3048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Kosmologische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constante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24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63913" y="1243013"/>
            <a:ext cx="162877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Box 24"/>
          <p:cNvSpPr txBox="1"/>
          <p:nvPr/>
        </p:nvSpPr>
        <p:spPr>
          <a:xfrm>
            <a:off x="533400" y="1611313"/>
            <a:ext cx="6324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Voor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normale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straling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materie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neemt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dichtheid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af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als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energie</a:t>
            </a:r>
            <a:r>
              <a:rPr lang="en-US" dirty="0">
                <a:latin typeface="Calibri" panose="020F0502020204030204" pitchFamily="34" charset="0"/>
              </a:rPr>
              <a:t> over </a:t>
            </a:r>
            <a:r>
              <a:rPr lang="en-US" dirty="0" err="1">
                <a:latin typeface="Calibri" panose="020F0502020204030204" pitchFamily="34" charset="0"/>
              </a:rPr>
              <a:t>groter</a:t>
            </a:r>
            <a:r>
              <a:rPr lang="en-US" dirty="0">
                <a:latin typeface="Calibri" panose="020F0502020204030204" pitchFamily="34" charset="0"/>
              </a:rPr>
              <a:t> volume </a:t>
            </a:r>
            <a:r>
              <a:rPr lang="en-US" dirty="0" err="1">
                <a:latin typeface="Calibri" panose="020F0502020204030204" pitchFamily="34" charset="0"/>
              </a:rPr>
              <a:t>wordt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uitgesmeerd</a:t>
            </a:r>
            <a:r>
              <a:rPr lang="en-US" dirty="0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3400" y="2249488"/>
            <a:ext cx="8077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Eigenschap</a:t>
            </a:r>
            <a:r>
              <a:rPr lang="en-US" dirty="0">
                <a:latin typeface="Calibri" panose="020F0502020204030204" pitchFamily="34" charset="0"/>
              </a:rPr>
              <a:t> van </a:t>
            </a:r>
            <a:r>
              <a:rPr lang="en-US" dirty="0" err="1">
                <a:latin typeface="Calibri" panose="020F0502020204030204" pitchFamily="34" charset="0"/>
              </a:rPr>
              <a:t>ruimtetijd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zelf</a:t>
            </a:r>
            <a:r>
              <a:rPr lang="en-US" dirty="0">
                <a:latin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</a:rPr>
              <a:t>driekwart</a:t>
            </a:r>
            <a:r>
              <a:rPr lang="en-US" dirty="0">
                <a:latin typeface="Calibri" panose="020F0502020204030204" pitchFamily="34" charset="0"/>
              </a:rPr>
              <a:t> van </a:t>
            </a:r>
            <a:r>
              <a:rPr lang="en-US" dirty="0" err="1">
                <a:latin typeface="Calibri" panose="020F0502020204030204" pitchFamily="34" charset="0"/>
              </a:rPr>
              <a:t>alle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energie</a:t>
            </a:r>
            <a:r>
              <a:rPr lang="en-US" dirty="0">
                <a:latin typeface="Calibri" panose="020F0502020204030204" pitchFamily="34" charset="0"/>
              </a:rPr>
              <a:t> is van </a:t>
            </a:r>
            <a:r>
              <a:rPr lang="en-US" dirty="0" err="1">
                <a:latin typeface="Calibri" panose="020F0502020204030204" pitchFamily="34" charset="0"/>
              </a:rPr>
              <a:t>deze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vorm</a:t>
            </a:r>
            <a:r>
              <a:rPr lang="en-US" dirty="0">
                <a:latin typeface="Calibri" panose="020F0502020204030204" pitchFamily="34" charset="0"/>
              </a:rPr>
              <a:t>!)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33400" y="2601913"/>
            <a:ext cx="45720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Friedmannvergelijkingen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leveren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</a:rPr>
              <a:t>n = -1 </a:t>
            </a:r>
            <a:r>
              <a:rPr lang="en-US" i="1" dirty="0" smtClean="0">
                <a:latin typeface="Calibri" panose="020F0502020204030204" pitchFamily="34" charset="0"/>
              </a:rPr>
              <a:t>       </a:t>
            </a:r>
            <a:r>
              <a:rPr lang="en-US" dirty="0" err="1" smtClean="0">
                <a:latin typeface="Calibri" panose="020F0502020204030204" pitchFamily="34" charset="0"/>
              </a:rPr>
              <a:t>Druk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is </a:t>
            </a:r>
            <a:r>
              <a:rPr lang="en-US" dirty="0" err="1">
                <a:latin typeface="Calibri" panose="020F0502020204030204" pitchFamily="34" charset="0"/>
              </a:rPr>
              <a:t>negatief</a:t>
            </a:r>
            <a:r>
              <a:rPr lang="en-US" dirty="0">
                <a:latin typeface="Calibri" panose="020F0502020204030204" pitchFamily="34" charset="0"/>
              </a:rPr>
              <a:t>!!!</a:t>
            </a:r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95650" y="3048000"/>
            <a:ext cx="2552700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/>
          <p:nvPr/>
        </p:nvSpPr>
        <p:spPr>
          <a:xfrm>
            <a:off x="533400" y="3544888"/>
            <a:ext cx="1600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geldt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4475" y="3429000"/>
            <a:ext cx="2066925" cy="1171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Right Arrow 34"/>
          <p:cNvSpPr>
            <a:spLocks noChangeArrowheads="1"/>
          </p:cNvSpPr>
          <p:nvPr/>
        </p:nvSpPr>
        <p:spPr bwMode="auto">
          <a:xfrm>
            <a:off x="4116388" y="39624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pic>
        <p:nvPicPr>
          <p:cNvPr id="4813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95875" y="3806825"/>
            <a:ext cx="1609725" cy="44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533400" y="4811713"/>
            <a:ext cx="6324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Uitdijing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</a:rPr>
              <a:t>is </a:t>
            </a:r>
            <a:r>
              <a:rPr lang="en-US" dirty="0" err="1">
                <a:latin typeface="Calibri" panose="020F0502020204030204" pitchFamily="34" charset="0"/>
              </a:rPr>
              <a:t>exponentieel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verloopt</a:t>
            </a:r>
            <a:r>
              <a:rPr lang="en-US" dirty="0">
                <a:latin typeface="Calibri" panose="020F0502020204030204" pitchFamily="34" charset="0"/>
              </a:rPr>
              <a:t> steeds </a:t>
            </a:r>
            <a:r>
              <a:rPr lang="en-US" dirty="0" err="1">
                <a:latin typeface="Calibri" panose="020F0502020204030204" pitchFamily="34" charset="0"/>
              </a:rPr>
              <a:t>sneller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5525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30" grpId="0"/>
      <p:bldP spid="32" grpId="0"/>
      <p:bldP spid="33" grpId="0"/>
      <p:bldP spid="35" grpId="0" animBg="1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Friedmannvergelijkingen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19200"/>
            <a:ext cx="769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Friedmann</a:t>
            </a:r>
            <a:r>
              <a:rPr lang="en-US" altLang="en-US" dirty="0" smtClean="0">
                <a:latin typeface="Calibri" pitchFamily="34" charset="0"/>
              </a:rPr>
              <a:t> – Lemaitre – Robertson – </a:t>
            </a:r>
            <a:r>
              <a:rPr lang="en-US" altLang="en-US" dirty="0">
                <a:latin typeface="Calibri" pitchFamily="34" charset="0"/>
              </a:rPr>
              <a:t>Walker </a:t>
            </a:r>
            <a:r>
              <a:rPr lang="en-US" altLang="en-US" dirty="0" err="1" smtClean="0">
                <a:latin typeface="Calibri" pitchFamily="34" charset="0"/>
              </a:rPr>
              <a:t>metriek</a:t>
            </a:r>
            <a:r>
              <a:rPr lang="en-US" altLang="en-US" dirty="0" smtClean="0">
                <a:latin typeface="Calibri" pitchFamily="34" charset="0"/>
              </a:rPr>
              <a:t>. </a:t>
            </a:r>
            <a:r>
              <a:rPr lang="en-US" altLang="en-US" dirty="0" err="1" smtClean="0">
                <a:latin typeface="Calibri" pitchFamily="34" charset="0"/>
              </a:rPr>
              <a:t>Er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>
                <a:latin typeface="Calibri" pitchFamily="34" charset="0"/>
              </a:rPr>
              <a:t>geldt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" y="2209800"/>
            <a:ext cx="815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>
                <a:latin typeface="Calibri" pitchFamily="34" charset="0"/>
              </a:rPr>
              <a:t>Einsteinvergelijkingen</a:t>
            </a:r>
            <a:r>
              <a:rPr lang="en-US" altLang="en-US" dirty="0">
                <a:latin typeface="Calibri" pitchFamily="34" charset="0"/>
              </a:rPr>
              <a:t>                                      </a:t>
            </a:r>
            <a:r>
              <a:rPr lang="en-US" altLang="en-US" dirty="0" err="1">
                <a:latin typeface="Calibri" pitchFamily="34" charset="0"/>
              </a:rPr>
              <a:t>geven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friedmannvergelijkingen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29698" name="Picture 2" descr="C:\Users\jo\Desktop\58278ae49734ca65e34a68486419535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1795463"/>
            <a:ext cx="2314575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 descr="C:\Users\jo\Desktop\03b98f373f1af532812ae3e8940b9b8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76400"/>
            <a:ext cx="46101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C:\Users\jo\Desktop\b3f14edb49fd763ec19df7dcf1ff087e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25675"/>
            <a:ext cx="18097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ight Arrow 12"/>
          <p:cNvSpPr>
            <a:spLocks noChangeArrowheads="1"/>
          </p:cNvSpPr>
          <p:nvPr/>
        </p:nvSpPr>
        <p:spPr bwMode="auto">
          <a:xfrm>
            <a:off x="1457325" y="315595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3400" y="4049713"/>
            <a:ext cx="3962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Zonder kosmologische constante wordt FV - 1</a:t>
            </a:r>
          </a:p>
        </p:txBody>
      </p:sp>
      <p:pic>
        <p:nvPicPr>
          <p:cNvPr id="29705" name="Picture 9" descr="C:\Users\jo\Desktop\cd13933011e68069131c9fc64f1957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495800"/>
            <a:ext cx="1504950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5162550"/>
            <a:ext cx="3733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Kritische dichtheid: voor gegeven </a:t>
            </a:r>
            <a:r>
              <a:rPr lang="en-US" altLang="en-US" i="1">
                <a:latin typeface="Calibri" pitchFamily="34" charset="0"/>
              </a:rPr>
              <a:t>H</a:t>
            </a:r>
            <a:r>
              <a:rPr lang="en-US" altLang="en-US">
                <a:latin typeface="Calibri" pitchFamily="34" charset="0"/>
              </a:rPr>
              <a:t> de dichtheid waarvoor </a:t>
            </a:r>
            <a:r>
              <a:rPr lang="en-US" altLang="en-US" i="1">
                <a:latin typeface="Calibri" pitchFamily="34" charset="0"/>
              </a:rPr>
              <a:t>k = 0</a:t>
            </a:r>
          </a:p>
        </p:txBody>
      </p:sp>
      <p:pic>
        <p:nvPicPr>
          <p:cNvPr id="29706" name="Picture 10" descr="C:\Users\jo\Desktop\dc3dda15b67217abf527c835b42a51c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410200"/>
            <a:ext cx="790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3657600" y="5943600"/>
            <a:ext cx="1371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10</a:t>
            </a:r>
            <a:r>
              <a:rPr lang="en-US" altLang="en-US" baseline="30000">
                <a:latin typeface="Calibri" pitchFamily="34" charset="0"/>
              </a:rPr>
              <a:t>-26</a:t>
            </a:r>
            <a:r>
              <a:rPr lang="en-US" altLang="en-US">
                <a:latin typeface="Calibri" pitchFamily="34" charset="0"/>
              </a:rPr>
              <a:t> kg m</a:t>
            </a:r>
            <a:r>
              <a:rPr lang="en-US" altLang="en-US" baseline="30000">
                <a:latin typeface="Calibri" pitchFamily="34" charset="0"/>
              </a:rPr>
              <a:t>-3</a:t>
            </a:r>
            <a:endParaRPr lang="en-US" altLang="en-US" i="1" baseline="30000">
              <a:latin typeface="Calibri" pitchFamily="34" charset="0"/>
            </a:endParaRPr>
          </a:p>
        </p:txBody>
      </p:sp>
      <p:pic>
        <p:nvPicPr>
          <p:cNvPr id="29707" name="Picture 11" descr="C:\Users\jo\Desktop\End_of_universe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352800"/>
            <a:ext cx="388620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514600" y="2770188"/>
            <a:ext cx="3048000" cy="1066800"/>
            <a:chOff x="2196350" y="2770095"/>
            <a:chExt cx="3048000" cy="1066800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2196350" y="2770095"/>
              <a:ext cx="3048000" cy="10668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7189" name="Picture 4" descr="C:\Users\jo\Desktop\ab6bbc387c300448ca1d6a777a01ee55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3295650"/>
              <a:ext cx="2857500" cy="438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90" name="Picture 5" descr="C:\Users\jo\Desktop\2dea4b6116f4178c84c171f74b47f705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4150" y="2819400"/>
              <a:ext cx="2228850" cy="428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33400" y="6372225"/>
            <a:ext cx="373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Dichtheid / kritische dichtheid: </a:t>
            </a:r>
            <a:r>
              <a:rPr lang="en-US" altLang="en-US">
                <a:latin typeface="Calibri" pitchFamily="34" charset="0"/>
                <a:sym typeface="Symbol" pitchFamily="18" charset="2"/>
              </a:rPr>
              <a:t></a:t>
            </a:r>
            <a:endParaRPr lang="en-US" altLang="en-US" i="1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7417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23" grpId="0" animBg="1"/>
      <p:bldP spid="24" grpId="0"/>
      <p:bldP spid="26" grpId="0"/>
      <p:bldP spid="27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ate Placeholder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Najaar 2009</a:t>
            </a:r>
          </a:p>
        </p:txBody>
      </p:sp>
      <p:sp>
        <p:nvSpPr>
          <p:cNvPr id="7171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000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Jo van den Brand</a:t>
            </a:r>
          </a:p>
        </p:txBody>
      </p:sp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3889707" y="228600"/>
            <a:ext cx="13756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US" altLang="en-US" sz="3200" i="1" dirty="0" err="1">
                <a:solidFill>
                  <a:srgbClr val="000099"/>
                </a:solidFill>
                <a:latin typeface="Calibri" panose="020F0502020204030204" pitchFamily="34" charset="0"/>
              </a:rPr>
              <a:t>Inhoud</a:t>
            </a:r>
            <a:endParaRPr lang="en-US" altLang="en-US" sz="3200" i="1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sp>
        <p:nvSpPr>
          <p:cNvPr id="7173" name="Rectangle 2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nl-NL" altLang="en-US" sz="1800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304800" y="1143000"/>
            <a:ext cx="4343400" cy="51816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Inleiding</a:t>
            </a:r>
            <a:endParaRPr lang="en-US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Overzicht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Klassieke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mechanica</a:t>
            </a:r>
            <a:endParaRPr lang="en-US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Galileo, Newton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Lagrange </a:t>
            </a: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formalisme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Quantumfenomenen</a:t>
            </a:r>
            <a:endParaRPr lang="en-US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Neutronensterren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Wiskunde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I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Tensoren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285750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Speciale</a:t>
            </a:r>
            <a:r>
              <a:rPr lang="en-US" sz="24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relativiteitstheorie</a:t>
            </a:r>
            <a:endParaRPr lang="en-US" sz="24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Minkowski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Ruimtetijd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diagrammen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Lagrangiaan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en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EM</a:t>
            </a:r>
          </a:p>
          <a:p>
            <a:pPr marL="742950" lvl="1" indent="-285750" eaLnBrk="0" hangingPunct="0">
              <a:spcBef>
                <a:spcPct val="20000"/>
              </a:spcBef>
              <a:buFontTx/>
              <a:buChar char="•"/>
              <a:defRPr/>
            </a:pPr>
            <a:endParaRPr lang="en-US" sz="2000" b="1" dirty="0" err="1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75" name="Rectangle 4"/>
          <p:cNvSpPr>
            <a:spLocks noChangeArrowheads="1"/>
          </p:cNvSpPr>
          <p:nvPr/>
        </p:nvSpPr>
        <p:spPr bwMode="auto">
          <a:xfrm>
            <a:off x="4800600" y="1143000"/>
            <a:ext cx="4191000" cy="51816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/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Wiskunde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II</a:t>
            </a:r>
          </a:p>
          <a:p>
            <a:pPr lvl="1" eaLnBrk="0" hangingPunct="0">
              <a:buFontTx/>
              <a:buChar char="•"/>
            </a:pPr>
            <a:r>
              <a:rPr lang="en-US" altLang="en-US" dirty="0" err="1">
                <a:solidFill>
                  <a:srgbClr val="006600"/>
                </a:solidFill>
                <a:latin typeface="Calibri" panose="020F0502020204030204" pitchFamily="34" charset="0"/>
              </a:rPr>
              <a:t>Algemene</a:t>
            </a:r>
            <a:r>
              <a:rPr lang="en-US" altLang="en-US" dirty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coördinaten</a:t>
            </a:r>
            <a:endParaRPr lang="en-US" altLang="en-US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lvl="1" eaLnBrk="0" hangingPunct="0">
              <a:buFontTx/>
              <a:buChar char="•"/>
            </a:pPr>
            <a:r>
              <a:rPr lang="en-US" altLang="en-US" dirty="0" err="1">
                <a:solidFill>
                  <a:srgbClr val="006600"/>
                </a:solidFill>
                <a:latin typeface="Calibri" panose="020F0502020204030204" pitchFamily="34" charset="0"/>
              </a:rPr>
              <a:t>Covariante</a:t>
            </a:r>
            <a:r>
              <a:rPr lang="en-US" altLang="en-US" dirty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6600"/>
                </a:solidFill>
                <a:latin typeface="Calibri" panose="020F0502020204030204" pitchFamily="34" charset="0"/>
              </a:rPr>
              <a:t>afgeleide</a:t>
            </a:r>
            <a:endParaRPr lang="en-US" altLang="en-US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eaLnBrk="0" hangingPunct="0"/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Algemene</a:t>
            </a:r>
            <a:r>
              <a:rPr lang="en-US" altLang="en-US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relativiteitstheorie</a:t>
            </a: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0" hangingPunct="0">
              <a:buFontTx/>
              <a:buChar char="•"/>
            </a:pPr>
            <a:r>
              <a:rPr lang="en-US" altLang="en-US" dirty="0" err="1">
                <a:solidFill>
                  <a:srgbClr val="006600"/>
                </a:solidFill>
                <a:latin typeface="Calibri" panose="020F0502020204030204" pitchFamily="34" charset="0"/>
              </a:rPr>
              <a:t>Einsteinvergelijkingen</a:t>
            </a:r>
            <a:endParaRPr lang="en-US" altLang="en-US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lvl="1" eaLnBrk="0" hangingPunct="0">
              <a:buFontTx/>
              <a:buChar char="•"/>
            </a:pPr>
            <a:r>
              <a:rPr lang="en-US" altLang="en-US" dirty="0">
                <a:solidFill>
                  <a:srgbClr val="006600"/>
                </a:solidFill>
                <a:latin typeface="Calibri" panose="020F0502020204030204" pitchFamily="34" charset="0"/>
              </a:rPr>
              <a:t>Newton </a:t>
            </a:r>
            <a:r>
              <a:rPr lang="en-US" altLang="en-US" dirty="0" err="1">
                <a:solidFill>
                  <a:srgbClr val="006600"/>
                </a:solidFill>
                <a:latin typeface="Calibri" panose="020F0502020204030204" pitchFamily="34" charset="0"/>
              </a:rPr>
              <a:t>als</a:t>
            </a:r>
            <a:r>
              <a:rPr lang="en-US" altLang="en-US" dirty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limiet</a:t>
            </a:r>
            <a:endParaRPr lang="en-US" altLang="en-US" dirty="0" smtClean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lvl="1" eaLnBrk="0" hangingPunct="0">
              <a:buFontTx/>
              <a:buChar char="•"/>
            </a:pPr>
            <a:r>
              <a:rPr lang="en-US" altLang="en-US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Sferische</a:t>
            </a:r>
            <a:r>
              <a:rPr lang="en-US" altLang="en-US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oplossingen</a:t>
            </a:r>
            <a:endParaRPr lang="en-US" altLang="en-US" dirty="0" smtClean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lvl="1" eaLnBrk="0" hangingPunct="0">
              <a:buFontTx/>
              <a:buChar char="•"/>
            </a:pPr>
            <a:r>
              <a:rPr lang="en-US" altLang="en-US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Zwarte</a:t>
            </a:r>
            <a:r>
              <a:rPr lang="en-US" altLang="en-US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gaten</a:t>
            </a:r>
            <a:endParaRPr lang="en-US" altLang="en-US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eaLnBrk="0" hangingPunct="0"/>
            <a:r>
              <a:rPr lang="en-US" altLang="en-US" dirty="0" err="1">
                <a:solidFill>
                  <a:srgbClr val="000000"/>
                </a:solidFill>
                <a:latin typeface="Calibri" panose="020F0502020204030204" pitchFamily="34" charset="0"/>
              </a:rPr>
              <a:t>Kosmologie</a:t>
            </a: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0" hangingPunct="0">
              <a:buFontTx/>
              <a:buChar char="•"/>
            </a:pPr>
            <a:r>
              <a:rPr lang="en-US" altLang="en-US" dirty="0" err="1">
                <a:solidFill>
                  <a:srgbClr val="006600"/>
                </a:solidFill>
                <a:latin typeface="Calibri" panose="020F0502020204030204" pitchFamily="34" charset="0"/>
              </a:rPr>
              <a:t>Friedmann</a:t>
            </a:r>
            <a:endParaRPr lang="en-US" altLang="en-US" dirty="0">
              <a:solidFill>
                <a:srgbClr val="006600"/>
              </a:solidFill>
              <a:latin typeface="Calibri" panose="020F0502020204030204" pitchFamily="34" charset="0"/>
            </a:endParaRPr>
          </a:p>
          <a:p>
            <a:pPr eaLnBrk="0" hangingPunct="0"/>
            <a:r>
              <a:rPr lang="en-US" altLang="en-US" dirty="0" err="1" smtClean="0">
                <a:solidFill>
                  <a:srgbClr val="000000"/>
                </a:solidFill>
                <a:latin typeface="Calibri" panose="020F0502020204030204" pitchFamily="34" charset="0"/>
              </a:rPr>
              <a:t>Gravitatiestraling</a:t>
            </a:r>
            <a:endParaRPr lang="en-US" altLang="en-US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lvl="1" eaLnBrk="0" hangingPunct="0">
              <a:buFontTx/>
              <a:buChar char="•"/>
            </a:pPr>
            <a:r>
              <a:rPr lang="en-US" altLang="en-US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Theorie</a:t>
            </a:r>
            <a:r>
              <a:rPr lang="en-US" altLang="en-US" dirty="0" smtClean="0">
                <a:solidFill>
                  <a:srgbClr val="006600"/>
                </a:solidFill>
                <a:latin typeface="Calibri" panose="020F0502020204030204" pitchFamily="34" charset="0"/>
              </a:rPr>
              <a:t> </a:t>
            </a:r>
            <a:r>
              <a:rPr lang="en-US" altLang="en-US" dirty="0" err="1" smtClean="0">
                <a:solidFill>
                  <a:srgbClr val="006600"/>
                </a:solidFill>
                <a:latin typeface="Calibri" panose="020F0502020204030204" pitchFamily="34" charset="0"/>
              </a:rPr>
              <a:t>en</a:t>
            </a:r>
            <a:r>
              <a:rPr lang="en-US" altLang="en-US" dirty="0" smtClean="0">
                <a:solidFill>
                  <a:srgbClr val="006600"/>
                </a:solidFill>
                <a:latin typeface="Calibri" panose="020F0502020204030204" pitchFamily="34" charset="0"/>
              </a:rPr>
              <a:t> experiment</a:t>
            </a:r>
            <a:endParaRPr lang="en-US" altLang="en-US" dirty="0">
              <a:solidFill>
                <a:srgbClr val="0066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Rounded Rectangle 8"/>
          <p:cNvSpPr>
            <a:spLocks noChangeArrowheads="1"/>
          </p:cNvSpPr>
          <p:nvPr/>
        </p:nvSpPr>
        <p:spPr bwMode="auto">
          <a:xfrm>
            <a:off x="4800600" y="4648199"/>
            <a:ext cx="3694112" cy="744551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0"/>
              </a:spcBef>
              <a:buFontTx/>
              <a:buNone/>
            </a:pPr>
            <a:endParaRPr lang="nl-NL" altLang="en-US" sz="1800" b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2985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Kritische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dichtheid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849615"/>
            <a:ext cx="769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Behoud</a:t>
            </a:r>
            <a:r>
              <a:rPr lang="en-US" altLang="en-US" dirty="0" smtClean="0">
                <a:latin typeface="Calibri" pitchFamily="34" charset="0"/>
              </a:rPr>
              <a:t> van </a:t>
            </a:r>
            <a:r>
              <a:rPr lang="en-US" altLang="en-US" dirty="0" err="1" smtClean="0">
                <a:latin typeface="Calibri" pitchFamily="34" charset="0"/>
              </a:rPr>
              <a:t>energie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volgens</a:t>
            </a:r>
            <a:r>
              <a:rPr lang="en-US" altLang="en-US" dirty="0" smtClean="0">
                <a:latin typeface="Calibri" pitchFamily="34" charset="0"/>
              </a:rPr>
              <a:t> Newton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" y="2459215"/>
            <a:ext cx="815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Beschouw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bolvormig</a:t>
            </a:r>
            <a:r>
              <a:rPr lang="en-US" altLang="en-US" dirty="0" smtClean="0">
                <a:latin typeface="Calibri" pitchFamily="34" charset="0"/>
              </a:rPr>
              <a:t> volume van het </a:t>
            </a:r>
            <a:r>
              <a:rPr lang="en-US" altLang="en-US" dirty="0" err="1" smtClean="0">
                <a:latin typeface="Calibri" pitchFamily="34" charset="0"/>
              </a:rPr>
              <a:t>heelal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dat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expandeert</a:t>
            </a:r>
            <a:r>
              <a:rPr lang="en-US" altLang="en-US" dirty="0" smtClean="0">
                <a:latin typeface="Calibri" pitchFamily="34" charset="0"/>
              </a:rPr>
              <a:t> met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3400" y="3032303"/>
            <a:ext cx="396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Massa </a:t>
            </a:r>
            <a:r>
              <a:rPr lang="en-US" altLang="en-US" dirty="0" err="1" smtClean="0">
                <a:latin typeface="Calibri" pitchFamily="34" charset="0"/>
              </a:rPr>
              <a:t>binnen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dit</a:t>
            </a:r>
            <a:r>
              <a:rPr lang="en-US" altLang="en-US" dirty="0" smtClean="0">
                <a:latin typeface="Calibri" pitchFamily="34" charset="0"/>
              </a:rPr>
              <a:t> volume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33400" y="3621087"/>
            <a:ext cx="777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Het </a:t>
            </a:r>
            <a:r>
              <a:rPr lang="en-US" altLang="en-US" dirty="0" err="1" smtClean="0">
                <a:latin typeface="Calibri" pitchFamily="34" charset="0"/>
              </a:rPr>
              <a:t>deeltje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zal</a:t>
            </a:r>
            <a:r>
              <a:rPr lang="en-US" altLang="en-US" dirty="0" smtClean="0">
                <a:latin typeface="Calibri" pitchFamily="34" charset="0"/>
              </a:rPr>
              <a:t> net </a:t>
            </a:r>
            <a:r>
              <a:rPr lang="en-US" altLang="en-US" dirty="0" err="1" smtClean="0">
                <a:latin typeface="Calibri" pitchFamily="34" charset="0"/>
              </a:rPr>
              <a:t>ontsnapping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als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/>
              <a:t>r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kritische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dichtheid</a:t>
            </a:r>
            <a:r>
              <a:rPr lang="en-US" altLang="en-US" dirty="0" smtClean="0">
                <a:latin typeface="Calibri" pitchFamily="34" charset="0"/>
              </a:rPr>
              <a:t> is</a:t>
            </a:r>
            <a:endParaRPr lang="en-US" altLang="en-US" i="1" dirty="0">
              <a:latin typeface="Calibri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33400" y="4800600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Hetzelfde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resultaat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vonden</a:t>
            </a:r>
            <a:r>
              <a:rPr lang="en-US" altLang="en-US" dirty="0" smtClean="0">
                <a:latin typeface="Calibri" pitchFamily="34" charset="0"/>
              </a:rPr>
              <a:t> we met de </a:t>
            </a:r>
            <a:r>
              <a:rPr lang="en-US" altLang="en-US" dirty="0" err="1" smtClean="0">
                <a:latin typeface="Calibri" pitchFamily="34" charset="0"/>
              </a:rPr>
              <a:t>algemene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relativiteitstheorie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383" y="1752600"/>
            <a:ext cx="1981200" cy="563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2459215"/>
            <a:ext cx="1066800" cy="339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020930"/>
            <a:ext cx="1462087" cy="40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33400" y="1219200"/>
            <a:ext cx="7696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Beschouw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testdeeltje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m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bereken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ontsnappingssnelheid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533400" y="4228793"/>
            <a:ext cx="777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Daarvoor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geldt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8449" y="4065696"/>
            <a:ext cx="1050552" cy="61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33400" y="5257800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Invullen</a:t>
            </a:r>
            <a:r>
              <a:rPr lang="en-US" altLang="en-US" dirty="0" smtClean="0">
                <a:latin typeface="Calibri" pitchFamily="34" charset="0"/>
              </a:rPr>
              <a:t> van </a:t>
            </a:r>
            <a:r>
              <a:rPr lang="en-US" altLang="en-US" i="1" dirty="0" smtClean="0">
                <a:latin typeface="Calibri" pitchFamily="34" charset="0"/>
              </a:rPr>
              <a:t>H</a:t>
            </a:r>
            <a:r>
              <a:rPr lang="en-US" altLang="en-US" baseline="-25000" dirty="0" smtClean="0">
                <a:latin typeface="Calibri" pitchFamily="34" charset="0"/>
              </a:rPr>
              <a:t>0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i="1" dirty="0" smtClean="0">
                <a:latin typeface="Calibri" pitchFamily="34" charset="0"/>
              </a:rPr>
              <a:t>G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levert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364" y="5201481"/>
            <a:ext cx="2802636" cy="431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33400" y="5726668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Met </a:t>
            </a:r>
            <a:r>
              <a:rPr lang="en-US" altLang="en-US" dirty="0" err="1" smtClean="0">
                <a:latin typeface="Calibri" pitchFamily="34" charset="0"/>
              </a:rPr>
              <a:t>definitie</a:t>
            </a:r>
            <a:endParaRPr lang="en-US" altLang="en-US" i="1" dirty="0">
              <a:latin typeface="Calibri" pitchFamily="34" charset="0"/>
            </a:endParaRP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2150" y="5782860"/>
            <a:ext cx="2609850" cy="28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22212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24" grpId="0"/>
      <p:bldP spid="26" grpId="0"/>
      <p:bldP spid="28" grpId="0"/>
      <p:bldP spid="25" grpId="0"/>
      <p:bldP spid="29" grpId="0"/>
      <p:bldP spid="30" grpId="0"/>
      <p:bldP spid="3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Friedmannvergelijkingen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" y="1219200"/>
            <a:ext cx="815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Friedmannvergelijking 1 kan herschreven worden</a:t>
            </a:r>
          </a:p>
        </p:txBody>
      </p:sp>
      <p:pic>
        <p:nvPicPr>
          <p:cNvPr id="29701" name="Picture 5" descr="C:\Users\jo\Desktop\2dea4b6116f4178c84c171f74b47f70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28800"/>
            <a:ext cx="222885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3400" y="3287713"/>
            <a:ext cx="792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Rechts staan enkel constanten. Tijdens expansie neemt dichtheid af (~</a:t>
            </a:r>
            <a:r>
              <a:rPr lang="en-US" altLang="en-US" i="1">
                <a:latin typeface="Calibri" pitchFamily="34" charset="0"/>
              </a:rPr>
              <a:t>a</a:t>
            </a:r>
            <a:r>
              <a:rPr lang="en-US" altLang="en-US" baseline="30000">
                <a:latin typeface="Calibri" pitchFamily="34" charset="0"/>
              </a:rPr>
              <a:t>3</a:t>
            </a:r>
            <a:r>
              <a:rPr lang="en-US" altLang="en-US">
                <a:latin typeface="Calibri" pitchFamily="34" charset="0"/>
              </a:rPr>
              <a:t>)</a:t>
            </a:r>
          </a:p>
        </p:txBody>
      </p:sp>
      <p:pic>
        <p:nvPicPr>
          <p:cNvPr id="30722" name="Picture 2" descr="C:\Users\jo\Desktop\331a0a3b429701e7c6a0a86dcc18070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57400"/>
            <a:ext cx="17430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 descr="C:\Users\jo\Desktop\f1af7b4fa0a206e2f6fac115293a1ea7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590800"/>
            <a:ext cx="160972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6629400" y="2514600"/>
            <a:ext cx="1981200" cy="533400"/>
            <a:chOff x="7068670" y="1981200"/>
            <a:chExt cx="1981200" cy="533400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7068670" y="1981200"/>
              <a:ext cx="1981200" cy="5334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  <p:txBody>
            <a:bodyPr/>
            <a:lstStyle/>
            <a:p>
              <a:pPr eaLnBrk="0" hangingPunct="0">
                <a:defRPr/>
              </a:pPr>
              <a:endParaRPr lang="en-US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213" name="Picture 4" descr="C:\Users\jo\Desktop\d80ed62c3b3982e27a84eef8f305fd86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4700" y="2057400"/>
              <a:ext cx="1866900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10" descr="C:\Users\jo\Desktop\dc3dda15b67217abf527c835b42a51cb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825" y="2438400"/>
            <a:ext cx="790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Right Brace 21"/>
          <p:cNvSpPr>
            <a:spLocks/>
          </p:cNvSpPr>
          <p:nvPr/>
        </p:nvSpPr>
        <p:spPr bwMode="auto">
          <a:xfrm>
            <a:off x="3048000" y="1752600"/>
            <a:ext cx="228600" cy="1066800"/>
          </a:xfrm>
          <a:prstGeom prst="rightBrace">
            <a:avLst>
              <a:gd name="adj1" fmla="val 8340"/>
              <a:gd name="adj2" fmla="val 50000"/>
            </a:avLst>
          </a:prstGeom>
          <a:solidFill>
            <a:schemeClr val="bg1"/>
          </a:solidFill>
          <a:ln w="38100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533400" y="3592513"/>
            <a:ext cx="792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Sinds Planck era is de </a:t>
            </a:r>
            <a:r>
              <a:rPr lang="en-US" altLang="en-US" i="1"/>
              <a:t>r</a:t>
            </a:r>
            <a:r>
              <a:rPr lang="en-US" altLang="en-US" i="1">
                <a:latin typeface="Calibri" pitchFamily="34" charset="0"/>
              </a:rPr>
              <a:t>a</a:t>
            </a:r>
            <a:r>
              <a:rPr lang="en-US" altLang="en-US" baseline="30000">
                <a:latin typeface="Calibri" pitchFamily="34" charset="0"/>
              </a:rPr>
              <a:t>2</a:t>
            </a:r>
            <a:r>
              <a:rPr lang="en-US" altLang="en-US">
                <a:latin typeface="Calibri" pitchFamily="34" charset="0"/>
              </a:rPr>
              <a:t> met factor 10</a:t>
            </a:r>
            <a:r>
              <a:rPr lang="en-US" altLang="en-US" baseline="30000">
                <a:latin typeface="Calibri" pitchFamily="34" charset="0"/>
              </a:rPr>
              <a:t>60</a:t>
            </a:r>
            <a:r>
              <a:rPr lang="en-US" altLang="en-US">
                <a:latin typeface="Calibri" pitchFamily="34" charset="0"/>
              </a:rPr>
              <a:t> afgenomen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33400" y="3897313"/>
            <a:ext cx="792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(</a:t>
            </a:r>
            <a:r>
              <a:rPr lang="en-US" altLang="en-US">
                <a:latin typeface="Calibri" pitchFamily="34" charset="0"/>
                <a:sym typeface="Symbol" pitchFamily="18" charset="2"/>
              </a:rPr>
              <a:t></a:t>
            </a:r>
            <a:r>
              <a:rPr lang="en-US" altLang="en-US" baseline="30000">
                <a:latin typeface="Calibri" pitchFamily="34" charset="0"/>
                <a:sym typeface="Symbol" pitchFamily="18" charset="2"/>
              </a:rPr>
              <a:t>-1</a:t>
            </a:r>
            <a:r>
              <a:rPr lang="en-US" altLang="en-US">
                <a:latin typeface="Calibri" pitchFamily="34" charset="0"/>
                <a:sym typeface="Symbol" pitchFamily="18" charset="2"/>
              </a:rPr>
              <a:t> – 1 ) moet met </a:t>
            </a:r>
            <a:r>
              <a:rPr lang="en-US" altLang="en-US">
                <a:latin typeface="Calibri" pitchFamily="34" charset="0"/>
              </a:rPr>
              <a:t>factor 10</a:t>
            </a:r>
            <a:r>
              <a:rPr lang="en-US" altLang="en-US" baseline="30000">
                <a:latin typeface="Calibri" pitchFamily="34" charset="0"/>
              </a:rPr>
              <a:t>60</a:t>
            </a:r>
            <a:r>
              <a:rPr lang="en-US" altLang="en-US">
                <a:latin typeface="Calibri" pitchFamily="34" charset="0"/>
              </a:rPr>
              <a:t> zijn toegenomen</a:t>
            </a: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533400" y="4202113"/>
            <a:ext cx="792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Planck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>
                <a:latin typeface="Calibri" pitchFamily="34" charset="0"/>
              </a:rPr>
              <a:t>Sloan Digital Sky Survey </a:t>
            </a:r>
            <a:r>
              <a:rPr lang="en-US" altLang="en-US" dirty="0" err="1">
                <a:latin typeface="Calibri" pitchFamily="34" charset="0"/>
              </a:rPr>
              <a:t>stellen</a:t>
            </a:r>
            <a:r>
              <a:rPr lang="en-US" altLang="en-US" dirty="0">
                <a:latin typeface="Calibri" pitchFamily="34" charset="0"/>
              </a:rPr>
              <a:t> </a:t>
            </a:r>
            <a:r>
              <a:rPr lang="en-US" altLang="en-US" dirty="0">
                <a:latin typeface="Calibri" pitchFamily="34" charset="0"/>
                <a:sym typeface="Symbol" pitchFamily="18" charset="2"/>
              </a:rPr>
              <a:t></a:t>
            </a:r>
            <a:r>
              <a:rPr lang="en-US" altLang="en-US" baseline="-25000" dirty="0">
                <a:latin typeface="Calibri" pitchFamily="34" charset="0"/>
                <a:sym typeface="Symbol" pitchFamily="18" charset="2"/>
              </a:rPr>
              <a:t>0</a:t>
            </a:r>
            <a:r>
              <a:rPr lang="en-US" altLang="en-US" dirty="0">
                <a:latin typeface="Calibri" pitchFamily="34" charset="0"/>
                <a:sym typeface="Symbol" pitchFamily="18" charset="2"/>
              </a:rPr>
              <a:t> op 1 </a:t>
            </a:r>
            <a:r>
              <a:rPr lang="en-US" altLang="en-US" dirty="0" err="1">
                <a:latin typeface="Calibri" pitchFamily="34" charset="0"/>
                <a:sym typeface="Symbol" pitchFamily="18" charset="2"/>
              </a:rPr>
              <a:t>binnen</a:t>
            </a:r>
            <a:r>
              <a:rPr lang="en-US" altLang="en-US" dirty="0">
                <a:latin typeface="Calibri" pitchFamily="34" charset="0"/>
                <a:sym typeface="Symbol" pitchFamily="18" charset="2"/>
              </a:rPr>
              <a:t> 1% </a:t>
            </a:r>
            <a:r>
              <a:rPr lang="en-US" altLang="en-US" dirty="0">
                <a:latin typeface="Calibri" pitchFamily="34" charset="0"/>
              </a:rPr>
              <a:t> </a:t>
            </a: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33400" y="4506913"/>
            <a:ext cx="792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Dan is | </a:t>
            </a:r>
            <a:r>
              <a:rPr lang="en-US" altLang="en-US">
                <a:latin typeface="Calibri" pitchFamily="34" charset="0"/>
                <a:sym typeface="Symbol" pitchFamily="18" charset="2"/>
              </a:rPr>
              <a:t></a:t>
            </a:r>
            <a:r>
              <a:rPr lang="en-US" altLang="en-US" baseline="30000">
                <a:latin typeface="Calibri" pitchFamily="34" charset="0"/>
                <a:sym typeface="Symbol" pitchFamily="18" charset="2"/>
              </a:rPr>
              <a:t>-1</a:t>
            </a:r>
            <a:r>
              <a:rPr lang="en-US" altLang="en-US">
                <a:latin typeface="Calibri" pitchFamily="34" charset="0"/>
                <a:sym typeface="Symbol" pitchFamily="18" charset="2"/>
              </a:rPr>
              <a:t> - 1 | &lt; 0.01 en tijdens Planck era kleiner dan 10</a:t>
            </a:r>
            <a:r>
              <a:rPr lang="en-US" altLang="en-US" baseline="30000">
                <a:latin typeface="Calibri" pitchFamily="34" charset="0"/>
                <a:sym typeface="Symbol" pitchFamily="18" charset="2"/>
              </a:rPr>
              <a:t>-62</a:t>
            </a:r>
            <a:r>
              <a:rPr lang="en-US" altLang="en-US">
                <a:latin typeface="Calibri" pitchFamily="34" charset="0"/>
                <a:sym typeface="Symbol" pitchFamily="18" charset="2"/>
              </a:rPr>
              <a:t> </a:t>
            </a:r>
            <a:r>
              <a:rPr lang="en-US" altLang="en-US">
                <a:latin typeface="Calibri" pitchFamily="34" charset="0"/>
              </a:rPr>
              <a:t> </a:t>
            </a: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533400" y="5040313"/>
            <a:ext cx="7924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Vlakheidsprobleem: waarom was de initiële dichtheid van het Heelal zo dicht bij de kritische dichtheid?</a:t>
            </a: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533400" y="5678488"/>
            <a:ext cx="7924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>
                <a:latin typeface="Calibri" pitchFamily="34" charset="0"/>
              </a:rPr>
              <a:t>Oplossingen: Anthropisch principe of inflatie (</a:t>
            </a:r>
            <a:r>
              <a:rPr lang="en-US" altLang="en-US" i="1"/>
              <a:t>r</a:t>
            </a:r>
            <a:r>
              <a:rPr lang="en-US" altLang="en-US" i="1">
                <a:latin typeface="Calibri" pitchFamily="34" charset="0"/>
              </a:rPr>
              <a:t>a</a:t>
            </a:r>
            <a:r>
              <a:rPr lang="en-US" altLang="en-US" baseline="30000">
                <a:latin typeface="Calibri" pitchFamily="34" charset="0"/>
              </a:rPr>
              <a:t>2</a:t>
            </a:r>
            <a:r>
              <a:rPr lang="en-US" altLang="en-US">
                <a:latin typeface="Calibri" pitchFamily="34" charset="0"/>
              </a:rPr>
              <a:t> neemt snel </a:t>
            </a:r>
            <a:r>
              <a:rPr lang="en-US" altLang="en-US" u="sng">
                <a:latin typeface="Calibri" pitchFamily="34" charset="0"/>
              </a:rPr>
              <a:t>toe</a:t>
            </a:r>
            <a:r>
              <a:rPr lang="en-US" altLang="en-US">
                <a:latin typeface="Calibri" pitchFamily="34" charset="0"/>
              </a:rPr>
              <a:t> in korte tijd)</a:t>
            </a:r>
          </a:p>
        </p:txBody>
      </p:sp>
    </p:spTree>
    <p:extLst>
      <p:ext uri="{BB962C8B-B14F-4D97-AF65-F5344CB8AC3E}">
        <p14:creationId xmlns:p14="http://schemas.microsoft.com/office/powerpoint/2010/main" val="3395831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/>
      <p:bldP spid="22" grpId="0" animBg="1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Evolutie</a:t>
            </a: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van het </a:t>
            </a: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heelal</a:t>
            </a:r>
            <a:endParaRPr lang="en-US" i="1" kern="1200" dirty="0">
              <a:solidFill>
                <a:srgbClr val="000099"/>
              </a:solidFill>
              <a:latin typeface="Symbol" panose="05050102010706020507" pitchFamily="18" charset="2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1230313"/>
            <a:ext cx="3048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Friedmannvergelijking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" y="1828800"/>
            <a:ext cx="8077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Herschrijven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als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" y="2998540"/>
            <a:ext cx="1600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geldt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3400" y="5639317"/>
            <a:ext cx="6324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Leeftijd</a:t>
            </a:r>
            <a:r>
              <a:rPr lang="en-US" dirty="0" smtClean="0">
                <a:latin typeface="Calibri" panose="020F0502020204030204" pitchFamily="34" charset="0"/>
              </a:rPr>
              <a:t> van het </a:t>
            </a:r>
            <a:r>
              <a:rPr lang="en-US" dirty="0" err="1" smtClean="0">
                <a:latin typeface="Calibri" panose="020F0502020204030204" pitchFamily="34" charset="0"/>
              </a:rPr>
              <a:t>heelal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605" y="1119553"/>
            <a:ext cx="4202800" cy="631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669" y="1821043"/>
            <a:ext cx="4555332" cy="377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270018"/>
            <a:ext cx="6166517" cy="363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1447800" y="2294964"/>
            <a:ext cx="838200" cy="239713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368427"/>
            <a:ext cx="5667102" cy="746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502" y="4267200"/>
            <a:ext cx="7113098" cy="816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Right Arrow 25"/>
          <p:cNvSpPr/>
          <p:nvPr/>
        </p:nvSpPr>
        <p:spPr bwMode="auto">
          <a:xfrm>
            <a:off x="762000" y="4524034"/>
            <a:ext cx="838200" cy="239713"/>
          </a:xfrm>
          <a:prstGeom prst="rightArrow">
            <a:avLst/>
          </a:prstGeom>
          <a:solidFill>
            <a:srgbClr val="0070C0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12296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933004"/>
            <a:ext cx="8023271" cy="696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4703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33" grpId="0"/>
      <p:bldP spid="37" grpId="0"/>
      <p:bldP spid="2" grpId="0" animBg="1"/>
      <p:bldP spid="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Evolutie</a:t>
            </a: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van het </a:t>
            </a: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heelal</a:t>
            </a:r>
            <a:endParaRPr lang="en-US" i="1" kern="1200" dirty="0">
              <a:solidFill>
                <a:srgbClr val="000099"/>
              </a:solidFill>
              <a:latin typeface="Symbol" panose="05050102010706020507" pitchFamily="18" charset="2"/>
              <a:ea typeface="+mn-ea"/>
              <a:cs typeface="+mn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400" y="1230313"/>
            <a:ext cx="3048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We </a:t>
            </a:r>
            <a:r>
              <a:rPr lang="en-US" dirty="0" err="1" smtClean="0">
                <a:latin typeface="Calibri" panose="020F0502020204030204" pitchFamily="34" charset="0"/>
              </a:rPr>
              <a:t>vinden</a:t>
            </a:r>
            <a:r>
              <a:rPr lang="en-US" dirty="0" smtClean="0">
                <a:latin typeface="Calibri" panose="020F0502020204030204" pitchFamily="34" charset="0"/>
              </a:rPr>
              <a:t>: </a:t>
            </a:r>
            <a:r>
              <a:rPr lang="en-US" i="1" dirty="0" smtClean="0">
                <a:latin typeface="Calibri" panose="020F0502020204030204" pitchFamily="34" charset="0"/>
              </a:rPr>
              <a:t>t = t(z)</a:t>
            </a:r>
            <a:endParaRPr lang="en-US" i="1" dirty="0">
              <a:latin typeface="Calibri" panose="020F050202020403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3400" y="1676400"/>
            <a:ext cx="8077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We </a:t>
            </a:r>
            <a:r>
              <a:rPr lang="en-US" dirty="0" err="1" smtClean="0">
                <a:latin typeface="Calibri" panose="020F0502020204030204" pitchFamily="34" charset="0"/>
              </a:rPr>
              <a:t>weten</a:t>
            </a:r>
            <a:r>
              <a:rPr lang="en-US" dirty="0" smtClean="0">
                <a:latin typeface="Calibri" panose="020F0502020204030204" pitchFamily="34" charset="0"/>
              </a:rPr>
              <a:t>: </a:t>
            </a:r>
            <a:r>
              <a:rPr lang="en-US" i="1" dirty="0" smtClean="0">
                <a:latin typeface="Calibri" panose="020F0502020204030204" pitchFamily="34" charset="0"/>
              </a:rPr>
              <a:t>1 +  z = 1/a</a:t>
            </a:r>
            <a:endParaRPr lang="en-US" i="1" dirty="0">
              <a:latin typeface="Calibri" panose="020F050202020403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33400" y="2449513"/>
            <a:ext cx="6019800" cy="369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De </a:t>
            </a:r>
            <a:r>
              <a:rPr lang="en-US" dirty="0" err="1" smtClean="0">
                <a:latin typeface="Calibri" panose="020F0502020204030204" pitchFamily="34" charset="0"/>
              </a:rPr>
              <a:t>figuur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toont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enkele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voorbeelden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240" y="2917495"/>
            <a:ext cx="4937760" cy="3940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ight Brace 2"/>
          <p:cNvSpPr/>
          <p:nvPr/>
        </p:nvSpPr>
        <p:spPr bwMode="auto">
          <a:xfrm>
            <a:off x="2895600" y="1295400"/>
            <a:ext cx="228600" cy="750887"/>
          </a:xfrm>
          <a:prstGeom prst="rightBrac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276600" y="1482200"/>
            <a:ext cx="3124200" cy="369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i="1" dirty="0" smtClean="0">
                <a:latin typeface="Calibri" panose="020F0502020204030204" pitchFamily="34" charset="0"/>
              </a:rPr>
              <a:t>a = a(t)</a:t>
            </a:r>
            <a:endParaRPr lang="en-US" i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9676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33" grpId="0"/>
      <p:bldP spid="3" grpId="0" animBg="1"/>
      <p:bldP spid="1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099" y="1727447"/>
            <a:ext cx="2504750" cy="540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 dirty="0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Afstanden</a:t>
            </a: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in FLRW </a:t>
            </a: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metriek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3400" y="1066800"/>
            <a:ext cx="800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Meebewegende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err="1" smtClean="0">
                <a:latin typeface="Calibri" panose="020F0502020204030204" pitchFamily="34" charset="0"/>
              </a:rPr>
              <a:t>afstand</a:t>
            </a:r>
            <a:r>
              <a:rPr lang="en-US" smtClean="0">
                <a:latin typeface="Calibri" panose="020F0502020204030204" pitchFamily="34" charset="0"/>
              </a:rPr>
              <a:t> </a:t>
            </a:r>
            <a:r>
              <a:rPr lang="en-US" smtClean="0">
                <a:latin typeface="Calibri" panose="020F0502020204030204" pitchFamily="34" charset="0"/>
                <a:sym typeface="Symbol"/>
              </a:rPr>
              <a:t>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14600"/>
            <a:ext cx="914400" cy="54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33400" y="2583216"/>
            <a:ext cx="739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In </a:t>
            </a:r>
            <a:r>
              <a:rPr lang="en-US" dirty="0" err="1" smtClean="0">
                <a:latin typeface="Calibri" panose="020F0502020204030204" pitchFamily="34" charset="0"/>
              </a:rPr>
              <a:t>euclidische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ruimte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geldt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voor</a:t>
            </a:r>
            <a:r>
              <a:rPr lang="en-US" dirty="0" smtClean="0">
                <a:latin typeface="Calibri" panose="020F0502020204030204" pitchFamily="34" charset="0"/>
              </a:rPr>
              <a:t> de </a:t>
            </a:r>
            <a:r>
              <a:rPr lang="en-US" i="1" dirty="0" err="1" smtClean="0">
                <a:latin typeface="Calibri" panose="020F0502020204030204" pitchFamily="34" charset="0"/>
              </a:rPr>
              <a:t>waargenomen</a:t>
            </a:r>
            <a:r>
              <a:rPr lang="en-US" dirty="0" smtClean="0">
                <a:latin typeface="Calibri" panose="020F0502020204030204" pitchFamily="34" charset="0"/>
              </a:rPr>
              <a:t> flux 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3400" y="2964216"/>
            <a:ext cx="739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In FLRW </a:t>
            </a:r>
            <a:r>
              <a:rPr lang="en-US" dirty="0" err="1" smtClean="0">
                <a:latin typeface="Calibri" panose="020F0502020204030204" pitchFamily="34" charset="0"/>
              </a:rPr>
              <a:t>ruimte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gelden</a:t>
            </a:r>
            <a:r>
              <a:rPr lang="en-US" dirty="0" smtClean="0">
                <a:latin typeface="Calibri" panose="020F0502020204030204" pitchFamily="34" charset="0"/>
              </a:rPr>
              <a:t> de </a:t>
            </a:r>
            <a:r>
              <a:rPr lang="en-US" dirty="0" err="1" smtClean="0">
                <a:latin typeface="Calibri" panose="020F0502020204030204" pitchFamily="34" charset="0"/>
              </a:rPr>
              <a:t>volgende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modificaties</a:t>
            </a:r>
            <a:r>
              <a:rPr lang="en-US" dirty="0" smtClean="0">
                <a:latin typeface="Calibri" panose="020F0502020204030204" pitchFamily="34" charset="0"/>
              </a:rPr>
              <a:t>: 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89222"/>
            <a:ext cx="8382000" cy="214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533400" y="2221468"/>
            <a:ext cx="800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Neem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aan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dat</a:t>
            </a:r>
            <a:r>
              <a:rPr lang="en-US" dirty="0" smtClean="0">
                <a:latin typeface="Calibri" panose="020F0502020204030204" pitchFamily="34" charset="0"/>
              </a:rPr>
              <a:t> we de </a:t>
            </a:r>
            <a:r>
              <a:rPr lang="en-US" i="1" dirty="0" smtClean="0">
                <a:latin typeface="Calibri" panose="020F0502020204030204" pitchFamily="34" charset="0"/>
              </a:rPr>
              <a:t>absolute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helderheid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i="1" dirty="0" smtClean="0">
                <a:latin typeface="Calibri" panose="020F0502020204030204" pitchFamily="34" charset="0"/>
              </a:rPr>
              <a:t>L</a:t>
            </a:r>
            <a:r>
              <a:rPr lang="en-US" dirty="0" smtClean="0">
                <a:latin typeface="Calibri" panose="020F0502020204030204" pitchFamily="34" charset="0"/>
              </a:rPr>
              <a:t> van </a:t>
            </a:r>
            <a:r>
              <a:rPr lang="en-US" dirty="0" err="1" smtClean="0">
                <a:latin typeface="Calibri" panose="020F0502020204030204" pitchFamily="34" charset="0"/>
              </a:rPr>
              <a:t>een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bron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kennen</a:t>
            </a:r>
            <a:r>
              <a:rPr lang="en-US" dirty="0" smtClean="0">
                <a:latin typeface="Calibri" panose="020F0502020204030204" pitchFamily="34" charset="0"/>
              </a:rPr>
              <a:t> (</a:t>
            </a:r>
            <a:r>
              <a:rPr lang="en-US" dirty="0" err="1" smtClean="0">
                <a:latin typeface="Calibri" panose="020F0502020204030204" pitchFamily="34" charset="0"/>
              </a:rPr>
              <a:t>standaardkaars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27" name="Groep 26"/>
          <p:cNvGrpSpPr/>
          <p:nvPr/>
        </p:nvGrpSpPr>
        <p:grpSpPr>
          <a:xfrm>
            <a:off x="6400800" y="1143000"/>
            <a:ext cx="1981200" cy="597932"/>
            <a:chOff x="6400800" y="1143000"/>
            <a:chExt cx="1981200" cy="597932"/>
          </a:xfrm>
        </p:grpSpPr>
        <p:sp>
          <p:nvSpPr>
            <p:cNvPr id="23" name="5-Point Star 22"/>
            <p:cNvSpPr/>
            <p:nvPr/>
          </p:nvSpPr>
          <p:spPr bwMode="auto">
            <a:xfrm>
              <a:off x="6400800" y="1143000"/>
              <a:ext cx="228600" cy="228600"/>
            </a:xfrm>
            <a:prstGeom prst="star5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sp>
          <p:nvSpPr>
            <p:cNvPr id="24" name="5-Point Star 23"/>
            <p:cNvSpPr/>
            <p:nvPr/>
          </p:nvSpPr>
          <p:spPr bwMode="auto">
            <a:xfrm>
              <a:off x="8153400" y="1143000"/>
              <a:ext cx="228600" cy="228600"/>
            </a:xfrm>
            <a:prstGeom prst="star5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 bwMode="auto">
            <a:xfrm>
              <a:off x="6705600" y="1269275"/>
              <a:ext cx="13716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7" name="TextBox 6"/>
            <p:cNvSpPr txBox="1"/>
            <p:nvPr/>
          </p:nvSpPr>
          <p:spPr>
            <a:xfrm>
              <a:off x="7122119" y="1371600"/>
              <a:ext cx="7264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Calibri" panose="020F0502020204030204" pitchFamily="34" charset="0"/>
                </a:rPr>
                <a:t>Nu: </a:t>
              </a:r>
              <a:r>
                <a:rPr lang="en-US" i="1" dirty="0" smtClean="0">
                  <a:latin typeface="Calibri" panose="020F0502020204030204" pitchFamily="34" charset="0"/>
                </a:rPr>
                <a:t>t</a:t>
              </a:r>
              <a:r>
                <a:rPr lang="en-US" baseline="-25000" dirty="0" smtClean="0">
                  <a:latin typeface="Calibri" panose="020F0502020204030204" pitchFamily="34" charset="0"/>
                </a:rPr>
                <a:t>0</a:t>
              </a:r>
              <a:endParaRPr lang="en-US" baseline="-25000" dirty="0">
                <a:latin typeface="Calibri" panose="020F0502020204030204" pitchFamily="34" charset="0"/>
              </a:endParaRPr>
            </a:p>
          </p:txBody>
        </p:sp>
      </p:grpSp>
      <p:grpSp>
        <p:nvGrpSpPr>
          <p:cNvPr id="25" name="Groep 24"/>
          <p:cNvGrpSpPr/>
          <p:nvPr/>
        </p:nvGrpSpPr>
        <p:grpSpPr>
          <a:xfrm>
            <a:off x="3605350" y="1143000"/>
            <a:ext cx="1173780" cy="597932"/>
            <a:chOff x="3605350" y="1143000"/>
            <a:chExt cx="1173780" cy="597932"/>
          </a:xfrm>
        </p:grpSpPr>
        <p:sp>
          <p:nvSpPr>
            <p:cNvPr id="3" name="5-Point Star 2"/>
            <p:cNvSpPr/>
            <p:nvPr/>
          </p:nvSpPr>
          <p:spPr bwMode="auto">
            <a:xfrm>
              <a:off x="3605350" y="1143000"/>
              <a:ext cx="228600" cy="228600"/>
            </a:xfrm>
            <a:prstGeom prst="star5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sp>
          <p:nvSpPr>
            <p:cNvPr id="22" name="5-Point Star 21"/>
            <p:cNvSpPr/>
            <p:nvPr/>
          </p:nvSpPr>
          <p:spPr bwMode="auto">
            <a:xfrm>
              <a:off x="4419600" y="1143000"/>
              <a:ext cx="228600" cy="228600"/>
            </a:xfrm>
            <a:prstGeom prst="star5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 bwMode="auto">
            <a:xfrm>
              <a:off x="3904925" y="1269275"/>
              <a:ext cx="457200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arrow" w="med" len="med"/>
              <a:tailEnd type="arrow"/>
            </a:ln>
            <a:effectLst/>
          </p:spPr>
        </p:cxnSp>
        <p:sp>
          <p:nvSpPr>
            <p:cNvPr id="29" name="TextBox 28"/>
            <p:cNvSpPr txBox="1"/>
            <p:nvPr/>
          </p:nvSpPr>
          <p:spPr>
            <a:xfrm>
              <a:off x="3626250" y="1371600"/>
              <a:ext cx="115288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>
                  <a:latin typeface="Calibri" panose="020F0502020204030204" pitchFamily="34" charset="0"/>
                </a:rPr>
                <a:t>Emissie</a:t>
              </a:r>
              <a:r>
                <a:rPr lang="en-US" dirty="0" smtClean="0">
                  <a:latin typeface="Calibri" panose="020F0502020204030204" pitchFamily="34" charset="0"/>
                </a:rPr>
                <a:t>: </a:t>
              </a:r>
              <a:r>
                <a:rPr lang="en-US" i="1" dirty="0" smtClean="0">
                  <a:latin typeface="Calibri" panose="020F0502020204030204" pitchFamily="34" charset="0"/>
                </a:rPr>
                <a:t>t</a:t>
              </a:r>
              <a:r>
                <a:rPr lang="en-US" baseline="-25000" dirty="0">
                  <a:latin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33400" y="1628365"/>
            <a:ext cx="800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Er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geldt</a:t>
            </a:r>
            <a:r>
              <a:rPr lang="en-US" dirty="0" smtClean="0">
                <a:latin typeface="Calibri" panose="020F0502020204030204" pitchFamily="34" charset="0"/>
              </a:rPr>
              <a:t>: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33400" y="5726668"/>
            <a:ext cx="7391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We </a:t>
            </a:r>
            <a:r>
              <a:rPr lang="en-US" dirty="0" err="1" smtClean="0">
                <a:latin typeface="Calibri" panose="020F0502020204030204" pitchFamily="34" charset="0"/>
              </a:rPr>
              <a:t>vinden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743" y="5692352"/>
            <a:ext cx="4510088" cy="557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61244" y="6400800"/>
            <a:ext cx="2258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Calibri" panose="020F0502020204030204" pitchFamily="34" charset="0"/>
              </a:rPr>
              <a:t>h</a:t>
            </a:r>
            <a:r>
              <a:rPr lang="en-US" dirty="0" err="1" smtClean="0">
                <a:latin typeface="Calibri" panose="020F0502020204030204" pitchFamily="34" charset="0"/>
              </a:rPr>
              <a:t>elderheidsafstand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i="1" dirty="0" err="1" smtClean="0">
                <a:latin typeface="Calibri" panose="020F0502020204030204" pitchFamily="34" charset="0"/>
              </a:rPr>
              <a:t>d</a:t>
            </a:r>
            <a:r>
              <a:rPr lang="en-US" baseline="-25000" dirty="0" err="1" smtClean="0">
                <a:latin typeface="Calibri" panose="020F0502020204030204" pitchFamily="34" charset="0"/>
              </a:rPr>
              <a:t>L</a:t>
            </a:r>
            <a:endParaRPr lang="en-US" baseline="-25000" dirty="0">
              <a:latin typeface="Calibri" panose="020F0502020204030204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 bwMode="auto">
          <a:xfrm flipV="1">
            <a:off x="4267200" y="6249779"/>
            <a:ext cx="0" cy="33568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2020093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6" grpId="0"/>
      <p:bldP spid="17" grpId="0"/>
      <p:bldP spid="19" grpId="0"/>
      <p:bldP spid="31" grpId="0"/>
      <p:bldP spid="32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Supernovae Type IA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3400" y="1066800"/>
            <a:ext cx="800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Supernovae Type IA </a:t>
            </a:r>
            <a:r>
              <a:rPr lang="en-US" dirty="0" err="1" smtClean="0">
                <a:latin typeface="Calibri" panose="020F0502020204030204" pitchFamily="34" charset="0"/>
              </a:rPr>
              <a:t>zijn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standaardkaarsen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9219" name="Picture 3" descr="C:\Users\JvdB\Desktop\742px-Progenitor_IA_supernova_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0" y="1447800"/>
            <a:ext cx="5215780" cy="5349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JvdB\Desktop\Type_Ia_supernova_simulation_-_Argonne_National_Laborator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54902"/>
            <a:ext cx="2286000" cy="672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2111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Supernovae Type IA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3400" y="1066800"/>
            <a:ext cx="8001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 smtClean="0">
                <a:latin typeface="Calibri" panose="020F0502020204030204" pitchFamily="34" charset="0"/>
              </a:rPr>
              <a:t>Supernovae Type IA </a:t>
            </a:r>
            <a:r>
              <a:rPr lang="en-US" dirty="0" err="1" smtClean="0">
                <a:latin typeface="Calibri" panose="020F0502020204030204" pitchFamily="34" charset="0"/>
              </a:rPr>
              <a:t>zijn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standaardkaarsen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99383"/>
            <a:ext cx="5114910" cy="2783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C:\Users\JvdB\Desktop\SNIacurva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413" y="1466850"/>
            <a:ext cx="28479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9000" y="5717931"/>
            <a:ext cx="166584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Nobelprijs</a:t>
            </a:r>
            <a:r>
              <a:rPr lang="en-US" dirty="0" smtClean="0">
                <a:latin typeface="Calibri" panose="020F0502020204030204" pitchFamily="34" charset="0"/>
              </a:rPr>
              <a:t> 2011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0243" name="Picture 3" descr="C:\Users\JvdB\Desktop\untitle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566447"/>
            <a:ext cx="1145622" cy="1145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1028397"/>
            <a:ext cx="3810000" cy="5829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2245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Standaardmodel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van de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kosmologie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33400" y="1066800"/>
            <a:ext cx="43434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Evolutie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heelal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voor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vlakke</a:t>
            </a:r>
            <a:r>
              <a:rPr lang="en-US" dirty="0">
                <a:latin typeface="Calibri" panose="020F0502020204030204" pitchFamily="34" charset="0"/>
              </a:rPr>
              <a:t> FRW model.</a:t>
            </a:r>
          </a:p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Aanname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</a:rPr>
              <a:t>energie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gelijk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verdeeld</a:t>
            </a:r>
            <a:r>
              <a:rPr lang="en-US" dirty="0">
                <a:latin typeface="Calibri" panose="020F0502020204030204" pitchFamily="34" charset="0"/>
              </a:rPr>
              <a:t> over </a:t>
            </a:r>
            <a:r>
              <a:rPr lang="en-US" dirty="0" err="1">
                <a:latin typeface="Calibri" panose="020F0502020204030204" pitchFamily="34" charset="0"/>
              </a:rPr>
              <a:t>straling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materie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vacuum</a:t>
            </a:r>
            <a:endParaRPr lang="en-US" dirty="0">
              <a:latin typeface="Calibri" panose="020F0502020204030204" pitchFamily="34" charset="0"/>
            </a:endParaRPr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9525" y="3505201"/>
            <a:ext cx="6696075" cy="3317806"/>
            <a:chOff x="3286125" y="1066800"/>
            <a:chExt cx="4867275" cy="2708692"/>
          </a:xfrm>
        </p:grpSpPr>
        <p:pic>
          <p:nvPicPr>
            <p:cNvPr id="20488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6125" y="1066800"/>
              <a:ext cx="4867275" cy="2708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9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43525" y="1295400"/>
              <a:ext cx="8286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0" name="Picture 10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351046" y="1604208"/>
              <a:ext cx="85725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1" name="Picture 1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614358" y="2371725"/>
              <a:ext cx="93345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TextBox 20"/>
          <p:cNvSpPr txBox="1"/>
          <p:nvPr/>
        </p:nvSpPr>
        <p:spPr>
          <a:xfrm>
            <a:off x="5446143" y="2978082"/>
            <a:ext cx="2971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 smtClean="0">
                <a:latin typeface="Calibri" panose="020F0502020204030204" pitchFamily="34" charset="0"/>
              </a:rPr>
              <a:t>Conclusies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smtClean="0"/>
              <a:t>L</a:t>
            </a:r>
            <a:r>
              <a:rPr lang="en-US" dirty="0" smtClean="0">
                <a:latin typeface="Calibri" panose="020F0502020204030204" pitchFamily="34" charset="0"/>
              </a:rPr>
              <a:t>CDM model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5848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491" y="609600"/>
            <a:ext cx="3454509" cy="292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Continuiteitsvergelijking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19200"/>
            <a:ext cx="777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Beschouw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klein</a:t>
            </a:r>
            <a:r>
              <a:rPr lang="en-US" altLang="en-US" dirty="0" smtClean="0">
                <a:latin typeface="Calibri" pitchFamily="34" charset="0"/>
              </a:rPr>
              <a:t> “</a:t>
            </a:r>
            <a:r>
              <a:rPr lang="en-US" altLang="en-US" dirty="0" err="1" smtClean="0">
                <a:latin typeface="Calibri" pitchFamily="34" charset="0"/>
              </a:rPr>
              <a:t>vloeistofelement</a:t>
            </a:r>
            <a:r>
              <a:rPr lang="en-US" altLang="en-US" dirty="0" smtClean="0">
                <a:latin typeface="Calibri" pitchFamily="34" charset="0"/>
              </a:rPr>
              <a:t>” 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3400" y="1676400"/>
            <a:ext cx="754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Massastroom</a:t>
            </a:r>
            <a:r>
              <a:rPr lang="en-US" altLang="en-US" dirty="0" smtClean="0">
                <a:latin typeface="Calibri" pitchFamily="34" charset="0"/>
              </a:rPr>
              <a:t> door </a:t>
            </a:r>
            <a:r>
              <a:rPr lang="en-US" altLang="en-US" dirty="0" err="1" smtClean="0">
                <a:latin typeface="Calibri" pitchFamily="34" charset="0"/>
              </a:rPr>
              <a:t>linkervlak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8203" name="Right Arrow 12"/>
          <p:cNvSpPr>
            <a:spLocks noChangeArrowheads="1"/>
          </p:cNvSpPr>
          <p:nvPr/>
        </p:nvSpPr>
        <p:spPr bwMode="auto">
          <a:xfrm>
            <a:off x="1981200" y="4959546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" y="3124200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Combineer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alle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vlakken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3400" y="5791200"/>
            <a:ext cx="7467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Dit</a:t>
            </a:r>
            <a:r>
              <a:rPr lang="en-US" altLang="en-US" dirty="0" smtClean="0">
                <a:latin typeface="Calibri" pitchFamily="34" charset="0"/>
              </a:rPr>
              <a:t> is de </a:t>
            </a:r>
            <a:r>
              <a:rPr lang="en-US" altLang="en-US" i="1" dirty="0" err="1" smtClean="0">
                <a:latin typeface="Calibri" pitchFamily="34" charset="0"/>
              </a:rPr>
              <a:t>continuiteitsvergelijking</a:t>
            </a:r>
            <a:r>
              <a:rPr lang="en-US" altLang="en-US" dirty="0" smtClean="0">
                <a:latin typeface="Calibri" pitchFamily="34" charset="0"/>
              </a:rPr>
              <a:t>: </a:t>
            </a:r>
            <a:r>
              <a:rPr lang="en-US" altLang="en-US" dirty="0" err="1" smtClean="0">
                <a:latin typeface="Calibri" pitchFamily="34" charset="0"/>
              </a:rPr>
              <a:t>als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dichtheid</a:t>
            </a:r>
            <a:r>
              <a:rPr lang="en-US" altLang="en-US" dirty="0" smtClean="0">
                <a:latin typeface="Calibri" pitchFamily="34" charset="0"/>
              </a:rPr>
              <a:t> in het element </a:t>
            </a:r>
            <a:r>
              <a:rPr lang="en-US" altLang="en-US" dirty="0" err="1" smtClean="0">
                <a:latin typeface="Calibri" pitchFamily="34" charset="0"/>
              </a:rPr>
              <a:t>verandert</a:t>
            </a:r>
            <a:r>
              <a:rPr lang="en-US" altLang="en-US" dirty="0" smtClean="0">
                <a:latin typeface="Calibri" pitchFamily="34" charset="0"/>
              </a:rPr>
              <a:t>, </a:t>
            </a:r>
            <a:r>
              <a:rPr lang="en-US" altLang="en-US" dirty="0" err="1" smtClean="0">
                <a:latin typeface="Calibri" pitchFamily="34" charset="0"/>
              </a:rPr>
              <a:t>dan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stroomt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vloeistof</a:t>
            </a:r>
            <a:r>
              <a:rPr lang="en-US" altLang="en-US" dirty="0" smtClean="0">
                <a:latin typeface="Calibri" pitchFamily="34" charset="0"/>
              </a:rPr>
              <a:t> door de </a:t>
            </a:r>
            <a:r>
              <a:rPr lang="en-US" altLang="en-US" dirty="0" err="1" smtClean="0">
                <a:latin typeface="Calibri" pitchFamily="34" charset="0"/>
              </a:rPr>
              <a:t>wanden</a:t>
            </a:r>
            <a:r>
              <a:rPr lang="en-US" altLang="en-US" dirty="0" smtClean="0">
                <a:latin typeface="Calibri" pitchFamily="34" charset="0"/>
              </a:rPr>
              <a:t> van het element</a:t>
            </a:r>
            <a:endParaRPr lang="en-US" altLang="en-US" dirty="0">
              <a:latin typeface="Calibri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84725" y="4792793"/>
            <a:ext cx="2057400" cy="672707"/>
            <a:chOff x="3184725" y="4792793"/>
            <a:chExt cx="2057400" cy="672707"/>
          </a:xfrm>
        </p:grpSpPr>
        <p:sp>
          <p:nvSpPr>
            <p:cNvPr id="2" name="Rounded Rectangle 1"/>
            <p:cNvSpPr/>
            <p:nvPr/>
          </p:nvSpPr>
          <p:spPr bwMode="auto">
            <a:xfrm>
              <a:off x="3184725" y="4792793"/>
              <a:ext cx="2057400" cy="672707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pic>
          <p:nvPicPr>
            <p:cNvPr id="7175" name="Picture 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98031" y="4813693"/>
              <a:ext cx="1862138" cy="5965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75" y="1714745"/>
            <a:ext cx="1695450" cy="2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33400" y="2133600"/>
            <a:ext cx="754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Massastroom</a:t>
            </a:r>
            <a:r>
              <a:rPr lang="en-US" altLang="en-US" dirty="0" smtClean="0">
                <a:latin typeface="Calibri" pitchFamily="34" charset="0"/>
              </a:rPr>
              <a:t> door </a:t>
            </a:r>
            <a:r>
              <a:rPr lang="en-US" altLang="en-US" dirty="0" err="1" smtClean="0">
                <a:latin typeface="Calibri" pitchFamily="34" charset="0"/>
              </a:rPr>
              <a:t>rechtervlak</a:t>
            </a:r>
            <a:r>
              <a:rPr lang="en-US" altLang="en-US" dirty="0" smtClean="0">
                <a:latin typeface="Calibri" pitchFamily="34" charset="0"/>
              </a:rPr>
              <a:t> (</a:t>
            </a:r>
            <a:r>
              <a:rPr lang="en-US" altLang="en-US" dirty="0" err="1" smtClean="0">
                <a:latin typeface="Calibri" pitchFamily="34" charset="0"/>
              </a:rPr>
              <a:t>gebruik</a:t>
            </a:r>
            <a:r>
              <a:rPr lang="en-US" altLang="en-US" dirty="0" smtClean="0">
                <a:latin typeface="Calibri" pitchFamily="34" charset="0"/>
              </a:rPr>
              <a:t> Taylor-</a:t>
            </a:r>
            <a:r>
              <a:rPr lang="en-US" altLang="en-US" dirty="0" err="1" smtClean="0">
                <a:latin typeface="Calibri" pitchFamily="34" charset="0"/>
              </a:rPr>
              <a:t>expansie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174" y="2568772"/>
            <a:ext cx="5075626" cy="44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3555795"/>
            <a:ext cx="5495925" cy="59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3400" y="4343400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Gebruik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divergentie</a:t>
            </a:r>
            <a:r>
              <a:rPr lang="en-US" altLang="en-US" dirty="0" smtClean="0">
                <a:latin typeface="Calibri" pitchFamily="34" charset="0"/>
              </a:rPr>
              <a:t>-operator</a:t>
            </a:r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5163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8203" grpId="0" animBg="1"/>
      <p:bldP spid="14" grpId="0"/>
      <p:bldP spid="15" grpId="0"/>
      <p:bldP spid="22" grpId="0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19200"/>
            <a:ext cx="777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Beschouw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kracht</a:t>
            </a:r>
            <a:r>
              <a:rPr lang="en-US" altLang="en-US" dirty="0" smtClean="0">
                <a:latin typeface="Calibri" pitchFamily="34" charset="0"/>
              </a:rPr>
              <a:t> op </a:t>
            </a:r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“</a:t>
            </a:r>
            <a:r>
              <a:rPr lang="en-US" altLang="en-US" dirty="0" err="1" smtClean="0">
                <a:latin typeface="Calibri" pitchFamily="34" charset="0"/>
              </a:rPr>
              <a:t>vloeistofelement</a:t>
            </a:r>
            <a:r>
              <a:rPr lang="en-US" altLang="en-US" dirty="0" smtClean="0">
                <a:latin typeface="Calibri" pitchFamily="34" charset="0"/>
              </a:rPr>
              <a:t>” 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3400" y="1676400"/>
            <a:ext cx="754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Kracht</a:t>
            </a:r>
            <a:r>
              <a:rPr lang="en-US" altLang="en-US" dirty="0" smtClean="0">
                <a:latin typeface="Calibri" pitchFamily="34" charset="0"/>
              </a:rPr>
              <a:t> op </a:t>
            </a:r>
            <a:r>
              <a:rPr lang="en-US" altLang="en-US" dirty="0" err="1" smtClean="0">
                <a:latin typeface="Calibri" pitchFamily="34" charset="0"/>
              </a:rPr>
              <a:t>linkervlak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8203" name="Right Arrow 12"/>
          <p:cNvSpPr>
            <a:spLocks noChangeArrowheads="1"/>
          </p:cNvSpPr>
          <p:nvPr/>
        </p:nvSpPr>
        <p:spPr bwMode="auto">
          <a:xfrm>
            <a:off x="2362201" y="5578711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" y="3124200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Schrijf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druk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als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33400" y="4107743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Tweede</a:t>
            </a:r>
            <a:r>
              <a:rPr lang="en-US" altLang="en-US" dirty="0" smtClean="0">
                <a:latin typeface="Calibri" pitchFamily="34" charset="0"/>
              </a:rPr>
              <a:t> wet van Newton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33400" y="2133600"/>
            <a:ext cx="754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Druk</a:t>
            </a:r>
            <a:r>
              <a:rPr lang="en-US" altLang="en-US" dirty="0" smtClean="0">
                <a:latin typeface="Calibri" pitchFamily="34" charset="0"/>
              </a:rPr>
              <a:t> op </a:t>
            </a:r>
            <a:r>
              <a:rPr lang="en-US" altLang="en-US" dirty="0" err="1" smtClean="0">
                <a:latin typeface="Calibri" pitchFamily="34" charset="0"/>
              </a:rPr>
              <a:t>rechtervlak</a:t>
            </a:r>
            <a:r>
              <a:rPr lang="en-US" altLang="en-US" dirty="0" smtClean="0">
                <a:latin typeface="Calibri" pitchFamily="34" charset="0"/>
              </a:rPr>
              <a:t> (</a:t>
            </a:r>
            <a:r>
              <a:rPr lang="en-US" altLang="en-US" dirty="0" err="1" smtClean="0">
                <a:latin typeface="Calibri" pitchFamily="34" charset="0"/>
              </a:rPr>
              <a:t>gebruik</a:t>
            </a:r>
            <a:r>
              <a:rPr lang="en-US" altLang="en-US" dirty="0" smtClean="0">
                <a:latin typeface="Calibri" pitchFamily="34" charset="0"/>
              </a:rPr>
              <a:t> Taylor-</a:t>
            </a:r>
            <a:r>
              <a:rPr lang="en-US" altLang="en-US" dirty="0" err="1" smtClean="0">
                <a:latin typeface="Calibri" pitchFamily="34" charset="0"/>
              </a:rPr>
              <a:t>expansie</a:t>
            </a:r>
            <a:r>
              <a:rPr lang="en-US" altLang="en-US" dirty="0" smtClean="0">
                <a:latin typeface="Calibri" pitchFamily="34" charset="0"/>
              </a:rPr>
              <a:t>)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3400" y="3505200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We </a:t>
            </a:r>
            <a:r>
              <a:rPr lang="en-US" altLang="en-US" dirty="0" err="1" smtClean="0">
                <a:latin typeface="Calibri" pitchFamily="34" charset="0"/>
              </a:rPr>
              <a:t>vinden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53378"/>
            <a:ext cx="1647825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667284" y="609600"/>
            <a:ext cx="3476716" cy="2971800"/>
            <a:chOff x="5667284" y="609600"/>
            <a:chExt cx="3476716" cy="2971800"/>
          </a:xfrm>
        </p:grpSpPr>
        <p:pic>
          <p:nvPicPr>
            <p:cNvPr id="7176" name="Picture 8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89491" y="609600"/>
              <a:ext cx="3454509" cy="292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4"/>
            <p:cNvSpPr/>
            <p:nvPr/>
          </p:nvSpPr>
          <p:spPr bwMode="auto">
            <a:xfrm>
              <a:off x="7010400" y="625493"/>
              <a:ext cx="6096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sp>
          <p:nvSpPr>
            <p:cNvPr id="25" name="Rectangle 24"/>
            <p:cNvSpPr/>
            <p:nvPr/>
          </p:nvSpPr>
          <p:spPr bwMode="auto">
            <a:xfrm>
              <a:off x="8153400" y="1025000"/>
              <a:ext cx="6096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7010400" y="3352800"/>
              <a:ext cx="6096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6125175" y="3068900"/>
              <a:ext cx="609600" cy="2286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667284" y="1840468"/>
              <a:ext cx="54373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libri" panose="020F0502020204030204" pitchFamily="34" charset="0"/>
                </a:rPr>
                <a:t>P(x)</a:t>
              </a:r>
              <a:endParaRPr lang="en-US" i="1" dirty="0">
                <a:latin typeface="Calibri" panose="020F0502020204030204" pitchFamily="34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8266837" y="1840468"/>
              <a:ext cx="87716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libri" panose="020F0502020204030204" pitchFamily="34" charset="0"/>
                </a:rPr>
                <a:t>P(</a:t>
              </a:r>
              <a:r>
                <a:rPr lang="en-US" i="1" dirty="0" err="1" smtClean="0">
                  <a:latin typeface="Calibri" panose="020F0502020204030204" pitchFamily="34" charset="0"/>
                </a:rPr>
                <a:t>x+dx</a:t>
              </a:r>
              <a:r>
                <a:rPr lang="en-US" i="1" dirty="0" smtClean="0">
                  <a:latin typeface="Calibri" panose="020F0502020204030204" pitchFamily="34" charset="0"/>
                </a:rPr>
                <a:t>)</a:t>
              </a:r>
              <a:endParaRPr lang="en-US" i="1" dirty="0">
                <a:latin typeface="Calibri" panose="020F050202020403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742837" y="762000"/>
              <a:ext cx="86113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libri" panose="020F0502020204030204" pitchFamily="34" charset="0"/>
                </a:rPr>
                <a:t>P(</a:t>
              </a:r>
              <a:r>
                <a:rPr lang="en-US" i="1" dirty="0" err="1" smtClean="0">
                  <a:latin typeface="Calibri" panose="020F0502020204030204" pitchFamily="34" charset="0"/>
                </a:rPr>
                <a:t>z+dz</a:t>
              </a:r>
              <a:r>
                <a:rPr lang="en-US" i="1" dirty="0" smtClean="0">
                  <a:latin typeface="Calibri" panose="020F0502020204030204" pitchFamily="34" charset="0"/>
                </a:rPr>
                <a:t>)</a:t>
              </a:r>
              <a:endParaRPr lang="en-US" i="1" dirty="0">
                <a:latin typeface="Calibri" panose="020F050202020403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35067" y="3135868"/>
              <a:ext cx="54694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libri" panose="020F0502020204030204" pitchFamily="34" charset="0"/>
                </a:rPr>
                <a:t>P(y)</a:t>
              </a:r>
              <a:endParaRPr lang="en-US" i="1" dirty="0">
                <a:latin typeface="Calibri" panose="020F0502020204030204" pitchFamily="34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6172200" y="2895600"/>
              <a:ext cx="53572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libri" panose="020F0502020204030204" pitchFamily="34" charset="0"/>
                </a:rPr>
                <a:t>P(z)</a:t>
              </a:r>
              <a:endParaRPr lang="en-US" i="1" dirty="0">
                <a:latin typeface="Calibri" panose="020F0502020204030204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8077200" y="990600"/>
              <a:ext cx="88357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i="1" dirty="0" smtClean="0">
                  <a:latin typeface="Calibri" panose="020F0502020204030204" pitchFamily="34" charset="0"/>
                </a:rPr>
                <a:t>P(</a:t>
              </a:r>
              <a:r>
                <a:rPr lang="en-US" i="1" dirty="0" err="1" smtClean="0">
                  <a:latin typeface="Calibri" panose="020F0502020204030204" pitchFamily="34" charset="0"/>
                </a:rPr>
                <a:t>y+dy</a:t>
              </a:r>
              <a:r>
                <a:rPr lang="en-US" i="1" dirty="0" smtClean="0">
                  <a:latin typeface="Calibri" panose="020F0502020204030204" pitchFamily="34" charset="0"/>
                </a:rPr>
                <a:t>)</a:t>
              </a:r>
              <a:endParaRPr lang="en-US" i="1" dirty="0">
                <a:latin typeface="Calibri" panose="020F0502020204030204" pitchFamily="34" charset="0"/>
              </a:endParaRPr>
            </a:p>
          </p:txBody>
        </p:sp>
      </p:grpSp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492482"/>
            <a:ext cx="2919412" cy="5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587" y="3168105"/>
            <a:ext cx="1111813" cy="284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703" y="3467100"/>
            <a:ext cx="5476875" cy="5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1" y="3995917"/>
            <a:ext cx="6019800" cy="576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533400" y="4704718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Kettingregel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32830"/>
            <a:ext cx="4953000" cy="548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Vergelijking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van Euler</a:t>
            </a: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>
            <a:off x="533400" y="5334000"/>
            <a:ext cx="7467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Wet van Euler</a:t>
            </a:r>
            <a:endParaRPr lang="en-US" altLang="en-US" dirty="0">
              <a:latin typeface="Calibri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3276601" y="5486400"/>
            <a:ext cx="3048000" cy="457200"/>
            <a:chOff x="3276601" y="5486400"/>
            <a:chExt cx="3048000" cy="45720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3276601" y="5486400"/>
              <a:ext cx="3048000" cy="457200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pic>
          <p:nvPicPr>
            <p:cNvPr id="10250" name="Picture 10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3523" y="5555183"/>
              <a:ext cx="2857500" cy="3518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 bwMode="auto">
            <a:xfrm>
              <a:off x="6127423" y="5748964"/>
              <a:ext cx="113577" cy="9231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</p:grp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533400" y="6019800"/>
            <a:ext cx="74676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Dit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geeft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versnelling</a:t>
            </a:r>
            <a:r>
              <a:rPr lang="en-US" altLang="en-US" dirty="0" smtClean="0">
                <a:latin typeface="Calibri" pitchFamily="34" charset="0"/>
              </a:rPr>
              <a:t> van </a:t>
            </a:r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vloeistofelement</a:t>
            </a:r>
            <a:r>
              <a:rPr lang="en-US" altLang="en-US" dirty="0" smtClean="0">
                <a:latin typeface="Calibri" pitchFamily="34" charset="0"/>
              </a:rPr>
              <a:t> door </a:t>
            </a:r>
            <a:r>
              <a:rPr lang="en-US" altLang="en-US" dirty="0" err="1" smtClean="0">
                <a:latin typeface="Calibri" pitchFamily="34" charset="0"/>
              </a:rPr>
              <a:t>krachten</a:t>
            </a:r>
            <a:r>
              <a:rPr lang="en-US" altLang="en-US" dirty="0" smtClean="0">
                <a:latin typeface="Calibri" pitchFamily="34" charset="0"/>
              </a:rPr>
              <a:t> ten </a:t>
            </a:r>
            <a:r>
              <a:rPr lang="en-US" altLang="en-US" dirty="0" err="1" smtClean="0">
                <a:latin typeface="Calibri" pitchFamily="34" charset="0"/>
              </a:rPr>
              <a:t>gevolge</a:t>
            </a:r>
            <a:r>
              <a:rPr lang="en-US" altLang="en-US" dirty="0" smtClean="0">
                <a:latin typeface="Calibri" pitchFamily="34" charset="0"/>
              </a:rPr>
              <a:t> van </a:t>
            </a:r>
            <a:r>
              <a:rPr lang="en-US" altLang="en-US" dirty="0" err="1" smtClean="0">
                <a:latin typeface="Calibri" pitchFamily="34" charset="0"/>
              </a:rPr>
              <a:t>drukverschillen</a:t>
            </a:r>
            <a:endParaRPr lang="en-US" alt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945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8203" grpId="0" animBg="1"/>
      <p:bldP spid="14" grpId="0"/>
      <p:bldP spid="15" grpId="0"/>
      <p:bldP spid="22" grpId="0"/>
      <p:bldP spid="23" grpId="0"/>
      <p:bldP spid="39" grpId="0"/>
      <p:bldP spid="41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Relativistische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kosmologie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3106428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Theorie</a:t>
            </a:r>
            <a:r>
              <a:rPr lang="en-US" dirty="0">
                <a:latin typeface="Calibri" panose="020F0502020204030204" pitchFamily="34" charset="0"/>
              </a:rPr>
              <a:t> van de </a:t>
            </a:r>
            <a:r>
              <a:rPr lang="en-US" dirty="0" err="1">
                <a:latin typeface="Calibri" panose="020F0502020204030204" pitchFamily="34" charset="0"/>
              </a:rPr>
              <a:t>oerknal</a:t>
            </a:r>
            <a:r>
              <a:rPr lang="en-US" dirty="0">
                <a:latin typeface="Calibri" panose="020F0502020204030204" pitchFamily="34" charset="0"/>
              </a:rPr>
              <a:t>: 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	</a:t>
            </a:r>
            <a:r>
              <a:rPr lang="en-US" sz="1600" dirty="0" err="1">
                <a:latin typeface="Calibri" panose="020F0502020204030204" pitchFamily="34" charset="0"/>
              </a:rPr>
              <a:t>ontstaan</a:t>
            </a:r>
            <a:r>
              <a:rPr lang="en-US" sz="1600" dirty="0">
                <a:latin typeface="Calibri" panose="020F0502020204030204" pitchFamily="34" charset="0"/>
              </a:rPr>
              <a:t> van </a:t>
            </a:r>
            <a:r>
              <a:rPr lang="en-US" sz="1600" dirty="0" err="1">
                <a:latin typeface="Calibri" panose="020F0502020204030204" pitchFamily="34" charset="0"/>
              </a:rPr>
              <a:t>ruimtetijd</a:t>
            </a:r>
            <a:r>
              <a:rPr lang="en-US" sz="1600" dirty="0">
                <a:latin typeface="Calibri" panose="020F0502020204030204" pitchFamily="34" charset="0"/>
              </a:rPr>
              <a:t>,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	het </a:t>
            </a:r>
            <a:r>
              <a:rPr lang="en-US" sz="1600" dirty="0" err="1">
                <a:latin typeface="Calibri" panose="020F0502020204030204" pitchFamily="34" charset="0"/>
              </a:rPr>
              <a:t>heelal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dijt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uit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2276475"/>
            <a:ext cx="44958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Waarneembaar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deel</a:t>
            </a:r>
            <a:r>
              <a:rPr lang="en-US" dirty="0">
                <a:latin typeface="Calibri" panose="020F0502020204030204" pitchFamily="34" charset="0"/>
              </a:rPr>
              <a:t> van het </a:t>
            </a:r>
            <a:r>
              <a:rPr lang="en-US" dirty="0" err="1">
                <a:latin typeface="Calibri" panose="020F0502020204030204" pitchFamily="34" charset="0"/>
              </a:rPr>
              <a:t>heelal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valt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binnen</a:t>
            </a:r>
            <a:r>
              <a:rPr lang="en-US" dirty="0">
                <a:latin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</a:rPr>
              <a:t>lichtkegel</a:t>
            </a:r>
            <a:r>
              <a:rPr lang="en-US" dirty="0">
                <a:latin typeface="Calibri" panose="020F0502020204030204" pitchFamily="34" charset="0"/>
              </a:rPr>
              <a:t> van de </a:t>
            </a:r>
            <a:r>
              <a:rPr lang="en-US" dirty="0" err="1">
                <a:latin typeface="Calibri" panose="020F0502020204030204" pitchFamily="34" charset="0"/>
              </a:rPr>
              <a:t>waarnemer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186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990600"/>
            <a:ext cx="374332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33400" y="2935288"/>
            <a:ext cx="47244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zijn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grenzen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aan</a:t>
            </a:r>
            <a:r>
              <a:rPr lang="en-US" dirty="0">
                <a:latin typeface="Calibri" panose="020F0502020204030204" pitchFamily="34" charset="0"/>
              </a:rPr>
              <a:t> het </a:t>
            </a:r>
            <a:r>
              <a:rPr lang="en-US" dirty="0" err="1">
                <a:latin typeface="Calibri" panose="020F0502020204030204" pitchFamily="34" charset="0"/>
              </a:rPr>
              <a:t>waarneembaar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gebied</a:t>
            </a:r>
            <a:r>
              <a:rPr lang="en-US" dirty="0">
                <a:latin typeface="Calibri" panose="020F0502020204030204" pitchFamily="34" charset="0"/>
              </a:rPr>
              <a:t>: de </a:t>
            </a:r>
            <a:r>
              <a:rPr lang="en-US" dirty="0" err="1">
                <a:latin typeface="Calibri" panose="020F0502020204030204" pitchFamily="34" charset="0"/>
              </a:rPr>
              <a:t>deeltjeshorizon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3581400"/>
            <a:ext cx="4495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In de </a:t>
            </a:r>
            <a:r>
              <a:rPr lang="en-US" dirty="0" err="1">
                <a:latin typeface="Calibri" panose="020F0502020204030204" pitchFamily="34" charset="0"/>
              </a:rPr>
              <a:t>toekomst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ziet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hij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meer</a:t>
            </a:r>
            <a:r>
              <a:rPr lang="en-US" dirty="0">
                <a:latin typeface="Calibri" panose="020F0502020204030204" pitchFamily="34" charset="0"/>
              </a:rPr>
              <a:t> van het </a:t>
            </a:r>
            <a:r>
              <a:rPr lang="en-US" dirty="0" err="1">
                <a:latin typeface="Calibri" panose="020F0502020204030204" pitchFamily="34" charset="0"/>
              </a:rPr>
              <a:t>heelal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187" name="Picture 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9725" y="4057650"/>
            <a:ext cx="3648075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533400" y="4202113"/>
            <a:ext cx="46482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Twee </a:t>
            </a:r>
            <a:r>
              <a:rPr lang="en-US" dirty="0" err="1">
                <a:latin typeface="Calibri" panose="020F0502020204030204" pitchFamily="34" charset="0"/>
              </a:rPr>
              <a:t>stelsels</a:t>
            </a:r>
            <a:r>
              <a:rPr lang="en-US" dirty="0">
                <a:latin typeface="Calibri" panose="020F0502020204030204" pitchFamily="34" charset="0"/>
              </a:rPr>
              <a:t> in </a:t>
            </a:r>
            <a:r>
              <a:rPr lang="en-US" dirty="0" err="1">
                <a:latin typeface="Calibri" panose="020F0502020204030204" pitchFamily="34" charset="0"/>
              </a:rPr>
              <a:t>tegenovergestelde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richting</a:t>
            </a:r>
            <a:r>
              <a:rPr lang="en-US" dirty="0">
                <a:latin typeface="Calibri" panose="020F0502020204030204" pitchFamily="34" charset="0"/>
              </a:rPr>
              <a:t> en op </a:t>
            </a:r>
            <a:r>
              <a:rPr lang="en-US" dirty="0" err="1">
                <a:latin typeface="Calibri" panose="020F0502020204030204" pitchFamily="34" charset="0"/>
              </a:rPr>
              <a:t>grote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afstand</a:t>
            </a:r>
            <a:r>
              <a:rPr lang="en-US" dirty="0">
                <a:latin typeface="Calibri" panose="020F0502020204030204" pitchFamily="34" charset="0"/>
              </a:rPr>
              <a:t> van de </a:t>
            </a:r>
            <a:r>
              <a:rPr lang="en-US" dirty="0" err="1">
                <a:latin typeface="Calibri" panose="020F0502020204030204" pitchFamily="34" charset="0"/>
              </a:rPr>
              <a:t>waarnemer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33400" y="4916488"/>
            <a:ext cx="46482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Stelsels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hebben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tijd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gehad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om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communiceren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33400" y="5678488"/>
            <a:ext cx="4648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Dit</a:t>
            </a:r>
            <a:r>
              <a:rPr lang="en-US" dirty="0">
                <a:latin typeface="Calibri" panose="020F0502020204030204" pitchFamily="34" charset="0"/>
              </a:rPr>
              <a:t> is het Big Bang scenario </a:t>
            </a:r>
            <a:r>
              <a:rPr lang="en-US" dirty="0" err="1">
                <a:latin typeface="Calibri" panose="020F0502020204030204" pitchFamily="34" charset="0"/>
              </a:rPr>
              <a:t>zonder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inflatie</a:t>
            </a:r>
            <a:endParaRPr 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24" grpId="0"/>
      <p:bldP spid="25" grpId="0"/>
      <p:bldP spid="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 dirty="0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Een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klassiek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heelal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19200"/>
            <a:ext cx="777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Neem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aan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dat</a:t>
            </a:r>
            <a:r>
              <a:rPr lang="en-US" altLang="en-US" dirty="0" smtClean="0">
                <a:latin typeface="Calibri" pitchFamily="34" charset="0"/>
              </a:rPr>
              <a:t> we </a:t>
            </a:r>
            <a:r>
              <a:rPr lang="en-US" altLang="en-US" dirty="0" err="1" smtClean="0">
                <a:latin typeface="Calibri" pitchFamily="34" charset="0"/>
              </a:rPr>
              <a:t>te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maken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hebben</a:t>
            </a:r>
            <a:r>
              <a:rPr lang="en-US" altLang="en-US" dirty="0" smtClean="0">
                <a:latin typeface="Calibri" pitchFamily="34" charset="0"/>
              </a:rPr>
              <a:t> met </a:t>
            </a:r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klassiek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heelal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dat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bestaat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uit</a:t>
            </a:r>
            <a:r>
              <a:rPr lang="en-US" altLang="en-US" dirty="0" smtClean="0">
                <a:latin typeface="Calibri" pitchFamily="34" charset="0"/>
              </a:rPr>
              <a:t> “</a:t>
            </a:r>
            <a:r>
              <a:rPr lang="en-US" altLang="en-US" dirty="0" err="1" smtClean="0">
                <a:latin typeface="Calibri" pitchFamily="34" charset="0"/>
              </a:rPr>
              <a:t>stof</a:t>
            </a:r>
            <a:r>
              <a:rPr lang="en-US" altLang="en-US" dirty="0" smtClean="0">
                <a:latin typeface="Calibri" pitchFamily="34" charset="0"/>
              </a:rPr>
              <a:t>”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3400" y="1676400"/>
            <a:ext cx="754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Stof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heeft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uniforme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dichtheid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533400" y="2590800"/>
            <a:ext cx="7391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Dan </a:t>
            </a:r>
            <a:r>
              <a:rPr lang="en-US" altLang="en-US" dirty="0" err="1" smtClean="0">
                <a:latin typeface="Calibri" pitchFamily="34" charset="0"/>
              </a:rPr>
              <a:t>geldt</a:t>
            </a:r>
            <a:r>
              <a:rPr lang="en-US" altLang="en-US" dirty="0" smtClean="0">
                <a:latin typeface="Calibri" pitchFamily="34" charset="0"/>
              </a:rPr>
              <a:t>                           met Hubble parameter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33400" y="2133600"/>
            <a:ext cx="754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Het </a:t>
            </a:r>
            <a:r>
              <a:rPr lang="en-US" altLang="en-US" dirty="0" err="1" smtClean="0">
                <a:latin typeface="Calibri" pitchFamily="34" charset="0"/>
              </a:rPr>
              <a:t>heelal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ondergaat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uniforme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expansie</a:t>
            </a:r>
            <a:r>
              <a:rPr lang="en-US" altLang="en-US" dirty="0" smtClean="0">
                <a:latin typeface="Calibri" pitchFamily="34" charset="0"/>
              </a:rPr>
              <a:t>                         (met </a:t>
            </a:r>
            <a:r>
              <a:rPr lang="en-US" altLang="en-US" b="1" dirty="0" smtClean="0">
                <a:latin typeface="Calibri" pitchFamily="34" charset="0"/>
              </a:rPr>
              <a:t>c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beginpositie</a:t>
            </a:r>
            <a:r>
              <a:rPr lang="en-US" altLang="en-US" dirty="0" smtClean="0">
                <a:latin typeface="Calibri" pitchFamily="34" charset="0"/>
              </a:rPr>
              <a:t>)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" y="3124200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De </a:t>
            </a:r>
            <a:r>
              <a:rPr lang="en-US" altLang="en-US" dirty="0" err="1" smtClean="0">
                <a:latin typeface="Calibri" pitchFamily="34" charset="0"/>
              </a:rPr>
              <a:t>continuiteitsvergelijking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52600"/>
            <a:ext cx="390525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77553"/>
            <a:ext cx="914400" cy="291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05221"/>
            <a:ext cx="1104900" cy="319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5025" y="2622511"/>
            <a:ext cx="1866900" cy="307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031" y="3010612"/>
            <a:ext cx="1862138" cy="596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33400" y="3657600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Hieruit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volgt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769" y="3694382"/>
            <a:ext cx="1316831" cy="307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ight Arrow 12"/>
          <p:cNvSpPr>
            <a:spLocks noChangeArrowheads="1"/>
          </p:cNvSpPr>
          <p:nvPr/>
        </p:nvSpPr>
        <p:spPr bwMode="auto">
          <a:xfrm>
            <a:off x="3505200" y="3704625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6264" y="3704625"/>
            <a:ext cx="1328736" cy="277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533400" y="4050268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Integreren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levert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50" y="4046396"/>
            <a:ext cx="1619250" cy="362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33400" y="4419600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In </a:t>
            </a:r>
            <a:r>
              <a:rPr lang="en-US" altLang="en-US" dirty="0" err="1" smtClean="0">
                <a:latin typeface="Calibri" pitchFamily="34" charset="0"/>
              </a:rPr>
              <a:t>relatie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tussen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huidige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waarde</a:t>
            </a:r>
            <a:r>
              <a:rPr lang="en-US" altLang="en-US" dirty="0" smtClean="0">
                <a:latin typeface="Calibri" pitchFamily="34" charset="0"/>
              </a:rPr>
              <a:t>, </a:t>
            </a:r>
            <a:r>
              <a:rPr lang="en-US" altLang="en-US" dirty="0" err="1" smtClean="0">
                <a:latin typeface="Calibri" pitchFamily="34" charset="0"/>
              </a:rPr>
              <a:t>vinden</a:t>
            </a:r>
            <a:r>
              <a:rPr lang="en-US" altLang="en-US" dirty="0" smtClean="0">
                <a:latin typeface="Calibri" pitchFamily="34" charset="0"/>
              </a:rPr>
              <a:t> we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8275" y="4440500"/>
            <a:ext cx="1166812" cy="3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33400" y="4930268"/>
            <a:ext cx="853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De </a:t>
            </a:r>
            <a:r>
              <a:rPr lang="en-US" altLang="en-US" dirty="0" err="1" smtClean="0">
                <a:latin typeface="Calibri" pitchFamily="34" charset="0"/>
              </a:rPr>
              <a:t>vergelijking</a:t>
            </a:r>
            <a:r>
              <a:rPr lang="en-US" altLang="en-US" dirty="0" smtClean="0">
                <a:latin typeface="Calibri" pitchFamily="34" charset="0"/>
              </a:rPr>
              <a:t> van Euler                                          (met </a:t>
            </a:r>
            <a:r>
              <a:rPr lang="en-US" altLang="en-US" b="1" dirty="0" smtClean="0">
                <a:latin typeface="Calibri" pitchFamily="34" charset="0"/>
              </a:rPr>
              <a:t>F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kracht</a:t>
            </a:r>
            <a:r>
              <a:rPr lang="en-US" altLang="en-US" dirty="0" smtClean="0">
                <a:latin typeface="Calibri" pitchFamily="34" charset="0"/>
              </a:rPr>
              <a:t> per </a:t>
            </a:r>
            <a:r>
              <a:rPr lang="en-US" altLang="en-US" dirty="0" err="1" smtClean="0">
                <a:latin typeface="Calibri" pitchFamily="34" charset="0"/>
              </a:rPr>
              <a:t>massa-eenheid</a:t>
            </a:r>
            <a:r>
              <a:rPr lang="en-US" altLang="en-US" dirty="0" smtClean="0">
                <a:latin typeface="Calibri" pitchFamily="34" charset="0"/>
              </a:rPr>
              <a:t>)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4653" y="4828149"/>
            <a:ext cx="1928812" cy="59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33400" y="5456268"/>
            <a:ext cx="853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Met </a:t>
            </a:r>
            <a:endParaRPr lang="en-US" altLang="en-US" dirty="0">
              <a:latin typeface="Calibri" pitchFamily="34" charset="0"/>
            </a:endParaRP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313" y="5502628"/>
            <a:ext cx="1007337" cy="274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Right Arrow 12"/>
          <p:cNvSpPr>
            <a:spLocks noChangeArrowheads="1"/>
          </p:cNvSpPr>
          <p:nvPr/>
        </p:nvSpPr>
        <p:spPr bwMode="auto">
          <a:xfrm>
            <a:off x="2209800" y="5507853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656" y="5453105"/>
            <a:ext cx="1471612" cy="414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0434" y="5867400"/>
            <a:ext cx="1385166" cy="27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533400" y="5802868"/>
            <a:ext cx="8534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Er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geldt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3" name="Right Brace 2"/>
          <p:cNvSpPr/>
          <p:nvPr/>
        </p:nvSpPr>
        <p:spPr bwMode="auto">
          <a:xfrm>
            <a:off x="4648200" y="5562600"/>
            <a:ext cx="228600" cy="584299"/>
          </a:xfrm>
          <a:prstGeom prst="rightBrac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369" y="5686249"/>
            <a:ext cx="1672031" cy="336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493" y="6038500"/>
            <a:ext cx="708757" cy="228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ight Brace 38"/>
          <p:cNvSpPr/>
          <p:nvPr/>
        </p:nvSpPr>
        <p:spPr bwMode="auto">
          <a:xfrm>
            <a:off x="6705600" y="5715000"/>
            <a:ext cx="228600" cy="584299"/>
          </a:xfrm>
          <a:prstGeom prst="rightBrace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Symbol" pitchFamily="18" charset="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010400" y="5686249"/>
            <a:ext cx="1447800" cy="638351"/>
            <a:chOff x="7010400" y="5686249"/>
            <a:chExt cx="1447800" cy="638351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010400" y="5686249"/>
              <a:ext cx="1447800" cy="6383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pic>
          <p:nvPicPr>
            <p:cNvPr id="9229" name="Picture 13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4526" y="5795048"/>
              <a:ext cx="1143000" cy="44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5907832" y="6400800"/>
            <a:ext cx="315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</a:rPr>
              <a:t>Net </a:t>
            </a:r>
            <a:r>
              <a:rPr lang="en-US" dirty="0" err="1" smtClean="0">
                <a:latin typeface="Calibri" panose="020F0502020204030204" pitchFamily="34" charset="0"/>
              </a:rPr>
              <a:t>als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friedmannvergelijkingen</a:t>
            </a:r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00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8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6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14" grpId="0"/>
      <p:bldP spid="17" grpId="0"/>
      <p:bldP spid="20" grpId="0" animBg="1"/>
      <p:bldP spid="23" grpId="0"/>
      <p:bldP spid="24" grpId="0"/>
      <p:bldP spid="27" grpId="0"/>
      <p:bldP spid="30" grpId="0"/>
      <p:bldP spid="32" grpId="0" animBg="1"/>
      <p:bldP spid="35" grpId="0"/>
      <p:bldP spid="3" grpId="0" animBg="1"/>
      <p:bldP spid="39" grpId="0" animBg="1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 dirty="0">
              <a:latin typeface="Calibri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Een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klassiek</a:t>
            </a:r>
            <a:r>
              <a:rPr lang="en-US" i="1" kern="1200" dirty="0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itchFamily="34" charset="0"/>
                <a:ea typeface="+mn-ea"/>
                <a:cs typeface="Calibri" pitchFamily="34" charset="0"/>
              </a:rPr>
              <a:t>heelal</a:t>
            </a:r>
            <a:endParaRPr lang="en-US" i="1" kern="1200" dirty="0" smtClean="0">
              <a:solidFill>
                <a:srgbClr val="000099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400" y="1219200"/>
            <a:ext cx="777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Voor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klassiek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heelal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dat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bestaat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uit</a:t>
            </a:r>
            <a:r>
              <a:rPr lang="en-US" altLang="en-US" dirty="0" smtClean="0">
                <a:latin typeface="Calibri" pitchFamily="34" charset="0"/>
              </a:rPr>
              <a:t> “</a:t>
            </a:r>
            <a:r>
              <a:rPr lang="en-US" altLang="en-US" dirty="0" err="1" smtClean="0">
                <a:latin typeface="Calibri" pitchFamily="34" charset="0"/>
              </a:rPr>
              <a:t>stof</a:t>
            </a:r>
            <a:r>
              <a:rPr lang="en-US" altLang="en-US" dirty="0" smtClean="0">
                <a:latin typeface="Calibri" pitchFamily="34" charset="0"/>
              </a:rPr>
              <a:t>”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33400" y="1676400"/>
            <a:ext cx="754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Gebruik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33400" y="2211018"/>
            <a:ext cx="7543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latin typeface="Calibri" pitchFamily="34" charset="0"/>
              </a:rPr>
              <a:t>We </a:t>
            </a:r>
            <a:r>
              <a:rPr lang="en-US" altLang="en-US" dirty="0" err="1" smtClean="0">
                <a:latin typeface="Calibri" pitchFamily="34" charset="0"/>
              </a:rPr>
              <a:t>vinden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33400" y="2819400"/>
            <a:ext cx="5257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Vermenigvuldig</a:t>
            </a:r>
            <a:r>
              <a:rPr lang="en-US" altLang="en-US" dirty="0" smtClean="0">
                <a:latin typeface="Calibri" pitchFamily="34" charset="0"/>
              </a:rPr>
              <a:t> met       </a:t>
            </a:r>
            <a:r>
              <a:rPr lang="en-US" altLang="en-US" dirty="0" err="1" smtClean="0">
                <a:latin typeface="Calibri" pitchFamily="34" charset="0"/>
              </a:rPr>
              <a:t>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integreer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533400" y="3974068"/>
            <a:ext cx="8610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pPr eaLnBrk="1" hangingPunct="1"/>
            <a:r>
              <a:rPr lang="en-US" altLang="en-US" dirty="0" err="1" smtClean="0">
                <a:latin typeface="Calibri" pitchFamily="34" charset="0"/>
              </a:rPr>
              <a:t>Beschouw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dit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als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een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vergelijking</a:t>
            </a:r>
            <a:r>
              <a:rPr lang="en-US" altLang="en-US" dirty="0" smtClean="0">
                <a:latin typeface="Calibri" pitchFamily="34" charset="0"/>
              </a:rPr>
              <a:t> </a:t>
            </a:r>
            <a:r>
              <a:rPr lang="en-US" altLang="en-US" dirty="0" err="1" smtClean="0">
                <a:latin typeface="Calibri" pitchFamily="34" charset="0"/>
              </a:rPr>
              <a:t>voor</a:t>
            </a:r>
            <a:r>
              <a:rPr lang="en-US" altLang="en-US" dirty="0" smtClean="0">
                <a:latin typeface="Calibri" pitchFamily="34" charset="0"/>
              </a:rPr>
              <a:t> de </a:t>
            </a:r>
            <a:r>
              <a:rPr lang="en-US" altLang="en-US" dirty="0" err="1" smtClean="0">
                <a:latin typeface="Calibri" pitchFamily="34" charset="0"/>
              </a:rPr>
              <a:t>energie</a:t>
            </a:r>
            <a:r>
              <a:rPr lang="en-US" altLang="en-US" dirty="0" smtClean="0">
                <a:latin typeface="Calibri" pitchFamily="34" charset="0"/>
              </a:rPr>
              <a:t> van het </a:t>
            </a:r>
            <a:r>
              <a:rPr lang="en-US" altLang="en-US" dirty="0" err="1" smtClean="0">
                <a:latin typeface="Calibri" pitchFamily="34" charset="0"/>
              </a:rPr>
              <a:t>heelal</a:t>
            </a:r>
            <a:endParaRPr lang="en-US" altLang="en-US" dirty="0">
              <a:latin typeface="Calibri" pitchFamily="34" charset="0"/>
            </a:endParaRPr>
          </a:p>
        </p:txBody>
      </p:sp>
      <p:sp>
        <p:nvSpPr>
          <p:cNvPr id="20" name="Right Arrow 12"/>
          <p:cNvSpPr>
            <a:spLocks noChangeArrowheads="1"/>
          </p:cNvSpPr>
          <p:nvPr/>
        </p:nvSpPr>
        <p:spPr bwMode="auto">
          <a:xfrm>
            <a:off x="4191000" y="28747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itchFamily="18" charset="2"/>
                <a:cs typeface="Arial" charset="0"/>
              </a:defRPr>
            </a:lvl9pPr>
          </a:lstStyle>
          <a:p>
            <a:endParaRPr lang="nl-NL" altLang="en-US">
              <a:latin typeface="Calibri" pitchFamily="34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1697300"/>
            <a:ext cx="1166812" cy="326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800600" y="1123393"/>
            <a:ext cx="1447800" cy="638351"/>
            <a:chOff x="7010400" y="5686249"/>
            <a:chExt cx="1447800" cy="638351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010400" y="5686249"/>
              <a:ext cx="1447800" cy="638351"/>
            </a:xfrm>
            <a:prstGeom prst="round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Symbol" pitchFamily="18" charset="2"/>
              </a:endParaRPr>
            </a:p>
          </p:txBody>
        </p:sp>
        <p:pic>
          <p:nvPicPr>
            <p:cNvPr id="9229" name="Picture 1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54526" y="5795048"/>
              <a:ext cx="1143000" cy="44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5689882" y="3516868"/>
            <a:ext cx="2006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integratieconstante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806" y="2086227"/>
            <a:ext cx="3645694" cy="580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009" y="2901141"/>
            <a:ext cx="182971" cy="243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525" y="2689639"/>
            <a:ext cx="1438275" cy="601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>
            <a:endCxn id="11268" idx="2"/>
          </p:cNvCxnSpPr>
          <p:nvPr/>
        </p:nvCxnSpPr>
        <p:spPr bwMode="auto">
          <a:xfrm flipV="1">
            <a:off x="5681662" y="3290709"/>
            <a:ext cx="1" cy="3668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4419600"/>
            <a:ext cx="1772901" cy="71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1368257" y="5345668"/>
            <a:ext cx="1908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Kinetische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energie</a:t>
            </a:r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 flipV="1">
            <a:off x="3319462" y="5119509"/>
            <a:ext cx="1" cy="3668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6" name="TextBox 45"/>
          <p:cNvSpPr txBox="1"/>
          <p:nvPr/>
        </p:nvSpPr>
        <p:spPr>
          <a:xfrm>
            <a:off x="4808820" y="5345668"/>
            <a:ext cx="40134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Totale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energie</a:t>
            </a:r>
            <a:r>
              <a:rPr lang="en-US" dirty="0" smtClean="0">
                <a:latin typeface="Calibri" panose="020F0502020204030204" pitchFamily="34" charset="0"/>
              </a:rPr>
              <a:t>: </a:t>
            </a:r>
            <a:r>
              <a:rPr lang="en-US" i="1" dirty="0" smtClean="0">
                <a:latin typeface="Calibri" panose="020F0502020204030204" pitchFamily="34" charset="0"/>
              </a:rPr>
              <a:t>k = -1, 0, of 1 </a:t>
            </a:r>
            <a:r>
              <a:rPr lang="en-US" dirty="0" smtClean="0">
                <a:latin typeface="Calibri" panose="020F0502020204030204" pitchFamily="34" charset="0"/>
              </a:rPr>
              <a:t>(</a:t>
            </a:r>
            <a:r>
              <a:rPr lang="en-US" dirty="0" err="1" smtClean="0">
                <a:latin typeface="Calibri" panose="020F0502020204030204" pitchFamily="34" charset="0"/>
              </a:rPr>
              <a:t>friedmann</a:t>
            </a:r>
            <a:r>
              <a:rPr lang="en-US" dirty="0" smtClean="0">
                <a:latin typeface="Calibri" panose="020F0502020204030204" pitchFamily="34" charset="0"/>
              </a:rPr>
              <a:t>)</a:t>
            </a:r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 bwMode="auto">
          <a:xfrm flipV="1">
            <a:off x="4800600" y="5119509"/>
            <a:ext cx="1" cy="3668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3048000" y="5726668"/>
            <a:ext cx="1903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alibri" panose="020F0502020204030204" pitchFamily="34" charset="0"/>
              </a:rPr>
              <a:t>Potentiele</a:t>
            </a:r>
            <a:r>
              <a:rPr lang="en-US" dirty="0" smtClean="0">
                <a:latin typeface="Calibri" panose="020F0502020204030204" pitchFamily="34" charset="0"/>
              </a:rPr>
              <a:t> </a:t>
            </a:r>
            <a:r>
              <a:rPr lang="en-US" dirty="0" err="1" smtClean="0">
                <a:latin typeface="Calibri" panose="020F0502020204030204" pitchFamily="34" charset="0"/>
              </a:rPr>
              <a:t>energie</a:t>
            </a:r>
            <a:endParaRPr lang="en-US" dirty="0">
              <a:latin typeface="Calibri" panose="020F0502020204030204" pitchFamily="34" charset="0"/>
            </a:endParaRPr>
          </a:p>
        </p:txBody>
      </p:sp>
      <p:cxnSp>
        <p:nvCxnSpPr>
          <p:cNvPr id="49" name="Straight Arrow Connector 48"/>
          <p:cNvCxnSpPr/>
          <p:nvPr/>
        </p:nvCxnSpPr>
        <p:spPr bwMode="auto">
          <a:xfrm flipV="1">
            <a:off x="4005262" y="5271909"/>
            <a:ext cx="1" cy="36689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8925664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  <p:bldP spid="14" grpId="0"/>
      <p:bldP spid="17" grpId="0"/>
      <p:bldP spid="20" grpId="0" animBg="1"/>
      <p:bldP spid="4" grpId="0"/>
      <p:bldP spid="44" grpId="0"/>
      <p:bldP spid="46" grpId="0"/>
      <p:bldP spid="4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Isotropie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van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heelal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5490927" cy="86177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ART is </a:t>
            </a:r>
            <a:r>
              <a:rPr lang="en-US" dirty="0" err="1">
                <a:latin typeface="Calibri" panose="020F0502020204030204" pitchFamily="34" charset="0"/>
              </a:rPr>
              <a:t>voldoende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voor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beschrijving</a:t>
            </a:r>
            <a:r>
              <a:rPr lang="en-US" dirty="0">
                <a:latin typeface="Calibri" panose="020F0502020204030204" pitchFamily="34" charset="0"/>
              </a:rPr>
              <a:t> van Big Bang: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	</a:t>
            </a:r>
            <a:r>
              <a:rPr lang="en-US" sz="1600" dirty="0" err="1">
                <a:latin typeface="Calibri" panose="020F0502020204030204" pitchFamily="34" charset="0"/>
              </a:rPr>
              <a:t>sterke</a:t>
            </a:r>
            <a:r>
              <a:rPr lang="en-US" sz="1600" dirty="0">
                <a:latin typeface="Calibri" panose="020F0502020204030204" pitchFamily="34" charset="0"/>
              </a:rPr>
              <a:t> en </a:t>
            </a:r>
            <a:r>
              <a:rPr lang="en-US" sz="1600" dirty="0" err="1">
                <a:latin typeface="Calibri" panose="020F0502020204030204" pitchFamily="34" charset="0"/>
              </a:rPr>
              <a:t>zwakke</a:t>
            </a:r>
            <a:r>
              <a:rPr lang="en-US" sz="1600" dirty="0">
                <a:latin typeface="Calibri" panose="020F0502020204030204" pitchFamily="34" charset="0"/>
              </a:rPr>
              <a:t> WW </a:t>
            </a:r>
            <a:r>
              <a:rPr lang="en-US" sz="1600" dirty="0" err="1">
                <a:latin typeface="Calibri" panose="020F0502020204030204" pitchFamily="34" charset="0"/>
              </a:rPr>
              <a:t>enkel</a:t>
            </a:r>
            <a:r>
              <a:rPr lang="en-US" sz="1600" dirty="0">
                <a:latin typeface="Calibri" panose="020F0502020204030204" pitchFamily="34" charset="0"/>
              </a:rPr>
              <a:t> op </a:t>
            </a:r>
            <a:r>
              <a:rPr lang="en-US" sz="1600" dirty="0" err="1">
                <a:latin typeface="Calibri" panose="020F0502020204030204" pitchFamily="34" charset="0"/>
              </a:rPr>
              <a:t>femtometers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	</a:t>
            </a:r>
            <a:r>
              <a:rPr lang="en-US" sz="1600" dirty="0" err="1">
                <a:latin typeface="Calibri" panose="020F0502020204030204" pitchFamily="34" charset="0"/>
              </a:rPr>
              <a:t>sterrenstelsels</a:t>
            </a:r>
            <a:r>
              <a:rPr lang="en-US" sz="1600" dirty="0">
                <a:latin typeface="Calibri" panose="020F0502020204030204" pitchFamily="34" charset="0"/>
              </a:rPr>
              <a:t> en </a:t>
            </a:r>
            <a:r>
              <a:rPr lang="en-US" sz="1600" dirty="0" err="1">
                <a:latin typeface="Calibri" panose="020F0502020204030204" pitchFamily="34" charset="0"/>
              </a:rPr>
              <a:t>andere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materie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elektrisch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neutraal</a:t>
            </a:r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3400" y="2276475"/>
            <a:ext cx="6096000" cy="6477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Nachthemel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ziet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er</a:t>
            </a:r>
            <a:r>
              <a:rPr lang="en-US" dirty="0">
                <a:latin typeface="Calibri" panose="020F0502020204030204" pitchFamily="34" charset="0"/>
              </a:rPr>
              <a:t> in </a:t>
            </a:r>
            <a:r>
              <a:rPr lang="en-US" dirty="0" err="1">
                <a:latin typeface="Calibri" panose="020F0502020204030204" pitchFamily="34" charset="0"/>
              </a:rPr>
              <a:t>elke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richting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hetzelfde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uit</a:t>
            </a:r>
            <a:r>
              <a:rPr lang="en-US" dirty="0">
                <a:latin typeface="Calibri" panose="020F0502020204030204" pitchFamily="34" charset="0"/>
              </a:rPr>
              <a:t> op </a:t>
            </a:r>
            <a:r>
              <a:rPr lang="en-US" dirty="0" err="1">
                <a:latin typeface="Calibri" panose="020F0502020204030204" pitchFamily="34" charset="0"/>
              </a:rPr>
              <a:t>een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schaal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groter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dan</a:t>
            </a:r>
            <a:r>
              <a:rPr lang="en-US" dirty="0">
                <a:latin typeface="Calibri" panose="020F0502020204030204" pitchFamily="34" charset="0"/>
              </a:rPr>
              <a:t> 100 </a:t>
            </a:r>
            <a:r>
              <a:rPr lang="en-US" dirty="0" err="1">
                <a:latin typeface="Calibri" panose="020F0502020204030204" pitchFamily="34" charset="0"/>
              </a:rPr>
              <a:t>Mpc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3352800"/>
            <a:ext cx="5562600" cy="1416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Kosmische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microgolf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achtergrondstraling</a:t>
            </a:r>
            <a:r>
              <a:rPr lang="en-US" dirty="0">
                <a:latin typeface="Calibri" panose="020F0502020204030204" pitchFamily="34" charset="0"/>
              </a:rPr>
              <a:t> (CMBR)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	T </a:t>
            </a:r>
            <a:r>
              <a:rPr lang="en-US" sz="1600" dirty="0">
                <a:latin typeface="Calibri" panose="020F0502020204030204" pitchFamily="34" charset="0"/>
                <a:sym typeface="Symbol"/>
              </a:rPr>
              <a:t> </a:t>
            </a:r>
            <a:r>
              <a:rPr lang="en-US" sz="1600" dirty="0" smtClean="0">
                <a:latin typeface="Calibri" panose="020F0502020204030204" pitchFamily="34" charset="0"/>
                <a:sym typeface="Symbol"/>
              </a:rPr>
              <a:t>2.725 </a:t>
            </a:r>
            <a:r>
              <a:rPr lang="en-US" sz="1600" dirty="0">
                <a:latin typeface="Calibri" panose="020F0502020204030204" pitchFamily="34" charset="0"/>
                <a:sym typeface="Symbol"/>
              </a:rPr>
              <a:t>K </a:t>
            </a:r>
            <a:r>
              <a:rPr lang="en-US" sz="1600" dirty="0" err="1">
                <a:latin typeface="Calibri" panose="020F0502020204030204" pitchFamily="34" charset="0"/>
                <a:sym typeface="Symbol"/>
              </a:rPr>
              <a:t>zwarte</a:t>
            </a:r>
            <a:r>
              <a:rPr lang="en-US" sz="1600" dirty="0">
                <a:latin typeface="Calibri" panose="020F0502020204030204" pitchFamily="34" charset="0"/>
                <a:sym typeface="Symbol"/>
              </a:rPr>
              <a:t> </a:t>
            </a:r>
            <a:r>
              <a:rPr lang="en-US" sz="1600" dirty="0" err="1">
                <a:latin typeface="Calibri" panose="020F0502020204030204" pitchFamily="34" charset="0"/>
                <a:sym typeface="Symbol"/>
              </a:rPr>
              <a:t>straler</a:t>
            </a:r>
            <a:r>
              <a:rPr lang="en-US" sz="1600" dirty="0">
                <a:latin typeface="Calibri" panose="020F0502020204030204" pitchFamily="34" charset="0"/>
                <a:sym typeface="Symbol"/>
              </a:rPr>
              <a:t> </a:t>
            </a:r>
            <a:r>
              <a:rPr lang="en-US" sz="1600" dirty="0" err="1">
                <a:latin typeface="Calibri" panose="020F0502020204030204" pitchFamily="34" charset="0"/>
                <a:sym typeface="Symbol"/>
              </a:rPr>
              <a:t>binnen</a:t>
            </a:r>
            <a:r>
              <a:rPr lang="en-US" sz="1600" dirty="0">
                <a:latin typeface="Calibri" panose="020F0502020204030204" pitchFamily="34" charset="0"/>
                <a:sym typeface="Symbol"/>
              </a:rPr>
              <a:t> 50 ppm</a:t>
            </a: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  <a:sym typeface="Symbol"/>
              </a:rPr>
              <a:t>	</a:t>
            </a:r>
            <a:r>
              <a:rPr lang="en-US" sz="1600" dirty="0" err="1">
                <a:latin typeface="Calibri" panose="020F0502020204030204" pitchFamily="34" charset="0"/>
                <a:sym typeface="Symbol"/>
              </a:rPr>
              <a:t>isotroop</a:t>
            </a:r>
            <a:r>
              <a:rPr lang="en-US" sz="1600" dirty="0">
                <a:latin typeface="Calibri" panose="020F0502020204030204" pitchFamily="34" charset="0"/>
                <a:sym typeface="Symbol"/>
              </a:rPr>
              <a:t> </a:t>
            </a:r>
            <a:r>
              <a:rPr lang="en-US" sz="1600" dirty="0" err="1">
                <a:latin typeface="Calibri" panose="020F0502020204030204" pitchFamily="34" charset="0"/>
                <a:sym typeface="Symbol"/>
              </a:rPr>
              <a:t>binnen</a:t>
            </a:r>
            <a:r>
              <a:rPr lang="en-US" sz="1600" dirty="0">
                <a:latin typeface="Calibri" panose="020F0502020204030204" pitchFamily="34" charset="0"/>
                <a:sym typeface="Symbol"/>
              </a:rPr>
              <a:t> 10 </a:t>
            </a:r>
            <a:r>
              <a:rPr lang="en-US" sz="1600" dirty="0" err="1">
                <a:latin typeface="Calibri" panose="020F0502020204030204" pitchFamily="34" charset="0"/>
                <a:sym typeface="Symbol"/>
              </a:rPr>
              <a:t>ppm</a:t>
            </a:r>
            <a:endParaRPr lang="en-US" sz="1600" dirty="0">
              <a:latin typeface="Calibri" panose="020F0502020204030204" pitchFamily="34" charset="0"/>
              <a:sym typeface="Symbol"/>
            </a:endParaRPr>
          </a:p>
          <a:p>
            <a:pPr>
              <a:defRPr/>
            </a:pPr>
            <a:r>
              <a:rPr lang="en-US" dirty="0" err="1">
                <a:latin typeface="Calibri" panose="020F0502020204030204" pitchFamily="34" charset="0"/>
                <a:sym typeface="Symbol"/>
              </a:rPr>
              <a:t>Voorspeld</a:t>
            </a:r>
            <a:r>
              <a:rPr lang="en-US" dirty="0">
                <a:latin typeface="Calibri" panose="020F0502020204030204" pitchFamily="34" charset="0"/>
                <a:sym typeface="Symbol"/>
              </a:rPr>
              <a:t> door Gamow</a:t>
            </a:r>
          </a:p>
          <a:p>
            <a:pPr>
              <a:defRPr/>
            </a:pPr>
            <a:r>
              <a:rPr lang="en-US" dirty="0" err="1">
                <a:latin typeface="Calibri" panose="020F0502020204030204" pitchFamily="34" charset="0"/>
                <a:sym typeface="Symbol"/>
              </a:rPr>
              <a:t>Ontdekt</a:t>
            </a:r>
            <a:r>
              <a:rPr lang="en-US" dirty="0">
                <a:latin typeface="Calibri" panose="020F0502020204030204" pitchFamily="34" charset="0"/>
                <a:sym typeface="Symbol"/>
              </a:rPr>
              <a:t> door Penzias en Wilson (1965)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46763" y="3352800"/>
            <a:ext cx="3221037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Kosmische</a:t>
            </a: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microgolf-achtergrondstraling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7170" name="Picture 2" descr="C:\Users\JvdB\Dropbox\Thermodynamics\Dictaat Jo\figuren\PIA16874-CobeWmapPlanckComparison-201303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37" y="1774326"/>
            <a:ext cx="9145438" cy="5080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833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Isotropie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van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heelal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: CMBR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en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</a:t>
            </a: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Planck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3352800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Temperatuurverdeling</a:t>
            </a:r>
            <a:r>
              <a:rPr lang="en-US" dirty="0">
                <a:latin typeface="Calibri" panose="020F0502020204030204" pitchFamily="34" charset="0"/>
              </a:rPr>
              <a:t> in </a:t>
            </a:r>
            <a:r>
              <a:rPr lang="en-US" dirty="0" err="1">
                <a:latin typeface="Calibri" panose="020F0502020204030204" pitchFamily="34" charset="0"/>
              </a:rPr>
              <a:t>galactische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coordinaten</a:t>
            </a:r>
            <a:endParaRPr lang="en-US" dirty="0">
              <a:latin typeface="Calibri" panose="020F0502020204030204" pitchFamily="34" charset="0"/>
            </a:endParaRPr>
          </a:p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Straling</a:t>
            </a:r>
            <a:r>
              <a:rPr lang="en-US" dirty="0">
                <a:latin typeface="Calibri" panose="020F0502020204030204" pitchFamily="34" charset="0"/>
              </a:rPr>
              <a:t> van 380.000 </a:t>
            </a:r>
            <a:r>
              <a:rPr lang="en-US" dirty="0" err="1">
                <a:latin typeface="Calibri" panose="020F0502020204030204" pitchFamily="34" charset="0"/>
              </a:rPr>
              <a:t>jaar</a:t>
            </a:r>
            <a:r>
              <a:rPr lang="en-US" dirty="0">
                <a:latin typeface="Calibri" panose="020F0502020204030204" pitchFamily="34" charset="0"/>
              </a:rPr>
              <a:t> &gt;</a:t>
            </a:r>
            <a:r>
              <a:rPr lang="en-US" dirty="0" smtClean="0">
                <a:latin typeface="Calibri" panose="020F0502020204030204" pitchFamily="34" charset="0"/>
              </a:rPr>
              <a:t>BB </a:t>
            </a:r>
            <a:r>
              <a:rPr lang="en-US" dirty="0" err="1">
                <a:latin typeface="Calibri" panose="020F0502020204030204" pitchFamily="34" charset="0"/>
              </a:rPr>
              <a:t>daarvoor</a:t>
            </a:r>
            <a:r>
              <a:rPr lang="en-US" dirty="0">
                <a:latin typeface="Calibri" panose="020F0502020204030204" pitchFamily="34" charset="0"/>
              </a:rPr>
              <a:t> H-</a:t>
            </a:r>
            <a:r>
              <a:rPr lang="en-US" dirty="0" err="1">
                <a:latin typeface="Calibri" panose="020F0502020204030204" pitchFamily="34" charset="0"/>
              </a:rPr>
              <a:t>atoom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instabiel</a:t>
            </a:r>
            <a:endParaRPr lang="en-US" dirty="0">
              <a:latin typeface="Calibri" panose="020F0502020204030204" pitchFamily="34" charset="0"/>
            </a:endParaRPr>
          </a:p>
          <a:p>
            <a:pPr>
              <a:defRPr/>
            </a:pPr>
            <a:endParaRPr lang="en-US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T-</a:t>
            </a:r>
            <a:r>
              <a:rPr lang="en-US" dirty="0" err="1">
                <a:latin typeface="Calibri" panose="020F0502020204030204" pitchFamily="34" charset="0"/>
              </a:rPr>
              <a:t>variaties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</a:rPr>
              <a:t>Sachse</a:t>
            </a:r>
            <a:r>
              <a:rPr lang="en-US" dirty="0">
                <a:latin typeface="Calibri" panose="020F0502020204030204" pitchFamily="34" charset="0"/>
              </a:rPr>
              <a:t>-Wolf effect: </a:t>
            </a:r>
            <a:r>
              <a:rPr lang="en-US" dirty="0" err="1">
                <a:latin typeface="Calibri" panose="020F0502020204030204" pitchFamily="34" charset="0"/>
              </a:rPr>
              <a:t>gravitationele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roodverschuiving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146175"/>
            <a:ext cx="5181600" cy="571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3400" y="3635375"/>
            <a:ext cx="3352800" cy="2338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Conclusies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smtClean="0">
                <a:latin typeface="Calibri" panose="020F0502020204030204" pitchFamily="34" charset="0"/>
              </a:rPr>
              <a:t>Planck</a:t>
            </a:r>
            <a:endParaRPr lang="en-US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leeftijd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smtClean="0">
                <a:latin typeface="Calibri" panose="020F0502020204030204" pitchFamily="34" charset="0"/>
              </a:rPr>
              <a:t>13.789 </a:t>
            </a:r>
            <a:r>
              <a:rPr lang="en-US" sz="1600" dirty="0">
                <a:latin typeface="Calibri" panose="020F0502020204030204" pitchFamily="34" charset="0"/>
              </a:rPr>
              <a:t>± </a:t>
            </a:r>
            <a:r>
              <a:rPr lang="en-US" sz="1600" dirty="0" smtClean="0">
                <a:latin typeface="Calibri" panose="020F0502020204030204" pitchFamily="34" charset="0"/>
              </a:rPr>
              <a:t>0.037 </a:t>
            </a:r>
            <a:r>
              <a:rPr lang="en-US" sz="1600" dirty="0" err="1">
                <a:latin typeface="Calibri" panose="020F0502020204030204" pitchFamily="34" charset="0"/>
              </a:rPr>
              <a:t>Gjaar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diameter &gt; 78 </a:t>
            </a:r>
            <a:r>
              <a:rPr lang="en-US" sz="1600" dirty="0" err="1">
                <a:latin typeface="Calibri" panose="020F0502020204030204" pitchFamily="34" charset="0"/>
              </a:rPr>
              <a:t>Gly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gewone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materie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smtClean="0">
                <a:latin typeface="Calibri" panose="020F0502020204030204" pitchFamily="34" charset="0"/>
              </a:rPr>
              <a:t>4.82 </a:t>
            </a:r>
            <a:r>
              <a:rPr lang="en-US" sz="1600" dirty="0">
                <a:latin typeface="Calibri" panose="020F0502020204030204" pitchFamily="34" charset="0"/>
              </a:rPr>
              <a:t>± </a:t>
            </a:r>
            <a:r>
              <a:rPr lang="en-US" sz="1600" dirty="0" smtClean="0">
                <a:latin typeface="Calibri" panose="020F0502020204030204" pitchFamily="34" charset="0"/>
              </a:rPr>
              <a:t>0.05%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donkere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materie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smtClean="0">
                <a:latin typeface="Calibri" panose="020F0502020204030204" pitchFamily="34" charset="0"/>
              </a:rPr>
              <a:t>25.8 </a:t>
            </a:r>
            <a:r>
              <a:rPr lang="en-US" sz="1600" dirty="0">
                <a:latin typeface="Calibri" panose="020F0502020204030204" pitchFamily="34" charset="0"/>
              </a:rPr>
              <a:t>± </a:t>
            </a:r>
            <a:r>
              <a:rPr lang="en-US" sz="1600" dirty="0" smtClean="0">
                <a:latin typeface="Calibri" panose="020F0502020204030204" pitchFamily="34" charset="0"/>
              </a:rPr>
              <a:t>0.4%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donkere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energie</a:t>
            </a:r>
            <a:r>
              <a:rPr lang="en-US" sz="1600" dirty="0">
                <a:latin typeface="Calibri" panose="020F0502020204030204" pitchFamily="34" charset="0"/>
              </a:rPr>
              <a:t>: </a:t>
            </a:r>
            <a:r>
              <a:rPr lang="en-US" sz="1600" dirty="0" smtClean="0">
                <a:latin typeface="Calibri" panose="020F0502020204030204" pitchFamily="34" charset="0"/>
              </a:rPr>
              <a:t>69.2 </a:t>
            </a:r>
            <a:r>
              <a:rPr lang="en-US" sz="1600" dirty="0">
                <a:latin typeface="Calibri" panose="020F0502020204030204" pitchFamily="34" charset="0"/>
              </a:rPr>
              <a:t>± </a:t>
            </a:r>
            <a:r>
              <a:rPr lang="en-US" sz="1600" dirty="0" smtClean="0">
                <a:latin typeface="Calibri" panose="020F0502020204030204" pitchFamily="34" charset="0"/>
              </a:rPr>
              <a:t>1.0%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consistent met </a:t>
            </a:r>
            <a:r>
              <a:rPr lang="en-US" sz="1600" dirty="0" err="1">
                <a:latin typeface="Calibri" panose="020F0502020204030204" pitchFamily="34" charset="0"/>
              </a:rPr>
              <a:t>inflatiemodel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i="1" dirty="0" smtClean="0">
                <a:latin typeface="Calibri" panose="020F0502020204030204" pitchFamily="34" charset="0"/>
              </a:rPr>
              <a:t>H</a:t>
            </a:r>
            <a:r>
              <a:rPr lang="en-US" sz="1600" baseline="-25000" dirty="0" smtClean="0">
                <a:latin typeface="Calibri" panose="020F0502020204030204" pitchFamily="34" charset="0"/>
              </a:rPr>
              <a:t>0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>
                <a:latin typeface="Calibri" panose="020F0502020204030204" pitchFamily="34" charset="0"/>
              </a:rPr>
              <a:t>= </a:t>
            </a:r>
            <a:r>
              <a:rPr lang="en-US" sz="1600" dirty="0" smtClean="0">
                <a:latin typeface="Calibri" panose="020F0502020204030204" pitchFamily="34" charset="0"/>
              </a:rPr>
              <a:t>67.80 ± 0.77 km/s/</a:t>
            </a:r>
            <a:r>
              <a:rPr lang="en-US" sz="1600" dirty="0" err="1" smtClean="0">
                <a:latin typeface="Calibri" panose="020F0502020204030204" pitchFamily="34" charset="0"/>
              </a:rPr>
              <a:t>Mpc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endParaRPr lang="en-US" sz="1600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   </a:t>
            </a:r>
            <a:r>
              <a:rPr lang="en-US" sz="1600" dirty="0" err="1">
                <a:latin typeface="Calibri" panose="020F0502020204030204" pitchFamily="34" charset="0"/>
              </a:rPr>
              <a:t>eeuwige</a:t>
            </a:r>
            <a:r>
              <a:rPr lang="en-US" sz="1600" dirty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expansie</a:t>
            </a:r>
            <a:endParaRPr lang="en-US" sz="16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Isotropie</a:t>
            </a: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van </a:t>
            </a: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heelal</a:t>
            </a: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: </a:t>
            </a: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materieverdeling</a:t>
            </a:r>
            <a:endParaRPr lang="en-US" i="1" kern="1200" dirty="0" smtClean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4184735" cy="61555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Galaxy Redshift </a:t>
            </a:r>
            <a:r>
              <a:rPr lang="en-US" dirty="0" smtClean="0">
                <a:latin typeface="Calibri" panose="020F0502020204030204" pitchFamily="34" charset="0"/>
              </a:rPr>
              <a:t>Survey: SDDS</a:t>
            </a:r>
            <a:endParaRPr lang="en-US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sz="1600" dirty="0">
                <a:latin typeface="Calibri" panose="020F0502020204030204" pitchFamily="34" charset="0"/>
              </a:rPr>
              <a:t>	</a:t>
            </a:r>
            <a:r>
              <a:rPr lang="en-US" sz="1600" dirty="0" smtClean="0">
                <a:latin typeface="Calibri" panose="020F0502020204030204" pitchFamily="34" charset="0"/>
              </a:rPr>
              <a:t>&gt; 1 </a:t>
            </a:r>
            <a:r>
              <a:rPr lang="en-US" sz="1600" dirty="0" err="1" smtClean="0">
                <a:latin typeface="Calibri" panose="020F0502020204030204" pitchFamily="34" charset="0"/>
              </a:rPr>
              <a:t>miljoen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en-US" sz="1600" dirty="0" err="1">
                <a:latin typeface="Calibri" panose="020F0502020204030204" pitchFamily="34" charset="0"/>
              </a:rPr>
              <a:t>objecten</a:t>
            </a:r>
            <a:r>
              <a:rPr lang="en-US" sz="1600" dirty="0">
                <a:latin typeface="Calibri" panose="020F0502020204030204" pitchFamily="34" charset="0"/>
              </a:rPr>
              <a:t> (</a:t>
            </a:r>
            <a:r>
              <a:rPr lang="en-US" sz="1600" dirty="0" err="1">
                <a:latin typeface="Calibri" panose="020F0502020204030204" pitchFamily="34" charset="0"/>
              </a:rPr>
              <a:t>sterrenstelsels</a:t>
            </a:r>
            <a:r>
              <a:rPr lang="en-US" sz="1600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1981200"/>
            <a:ext cx="60960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In </a:t>
            </a:r>
            <a:r>
              <a:rPr lang="en-US" dirty="0" err="1">
                <a:latin typeface="Calibri" panose="020F0502020204030204" pitchFamily="34" charset="0"/>
              </a:rPr>
              <a:t>binnengebied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</a:rPr>
              <a:t>gaten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knopen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draden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3886200"/>
            <a:ext cx="2514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Heelal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ziet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hetzelfde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uit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vanuit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elke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positie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2819400"/>
            <a:ext cx="27432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Aanname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</a:rPr>
              <a:t>aarde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neemt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speciale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plaats</a:t>
            </a:r>
            <a:r>
              <a:rPr lang="en-US" dirty="0">
                <a:latin typeface="Calibri" panose="020F0502020204030204" pitchFamily="34" charset="0"/>
              </a:rPr>
              <a:t> in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400" y="2373313"/>
            <a:ext cx="60960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Op </a:t>
            </a:r>
            <a:r>
              <a:rPr lang="en-US" dirty="0" err="1">
                <a:latin typeface="Calibri" panose="020F0502020204030204" pitchFamily="34" charset="0"/>
              </a:rPr>
              <a:t>grote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schaal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isotroop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8202" name="Right Arrow 11"/>
          <p:cNvSpPr>
            <a:spLocks noChangeArrowheads="1"/>
          </p:cNvSpPr>
          <p:nvPr/>
        </p:nvSpPr>
        <p:spPr bwMode="auto">
          <a:xfrm>
            <a:off x="990600" y="35052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8203" name="Right Arrow 12"/>
          <p:cNvSpPr>
            <a:spLocks noChangeArrowheads="1"/>
          </p:cNvSpPr>
          <p:nvPr/>
        </p:nvSpPr>
        <p:spPr bwMode="auto">
          <a:xfrm>
            <a:off x="990600" y="4648200"/>
            <a:ext cx="685800" cy="304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 w="9525" algn="ctr">
            <a:solidFill>
              <a:srgbClr val="0070C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4992688"/>
            <a:ext cx="2514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Homogeniteit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3400" y="6019800"/>
            <a:ext cx="74676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Kosmologisch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principe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</a:rPr>
              <a:t>combinatie</a:t>
            </a:r>
            <a:r>
              <a:rPr lang="en-US" dirty="0">
                <a:latin typeface="Calibri" panose="020F0502020204030204" pitchFamily="34" charset="0"/>
              </a:rPr>
              <a:t> van </a:t>
            </a:r>
            <a:r>
              <a:rPr lang="en-US" dirty="0" err="1">
                <a:latin typeface="Calibri" panose="020F0502020204030204" pitchFamily="34" charset="0"/>
              </a:rPr>
              <a:t>isotropie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homogeniteit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6411913"/>
            <a:ext cx="74676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Energie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materie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gelijkmatig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verdeeld</a:t>
            </a:r>
            <a:r>
              <a:rPr lang="en-US" dirty="0">
                <a:latin typeface="Calibri" panose="020F0502020204030204" pitchFamily="34" charset="0"/>
              </a:rPr>
              <a:t> op </a:t>
            </a:r>
            <a:r>
              <a:rPr lang="en-US" dirty="0" err="1">
                <a:latin typeface="Calibri" panose="020F0502020204030204" pitchFamily="34" charset="0"/>
              </a:rPr>
              <a:t>schaal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groter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dan</a:t>
            </a:r>
            <a:r>
              <a:rPr lang="en-US" dirty="0">
                <a:latin typeface="Calibri" panose="020F0502020204030204" pitchFamily="34" charset="0"/>
              </a:rPr>
              <a:t> 100 </a:t>
            </a:r>
            <a:r>
              <a:rPr lang="en-US" dirty="0" err="1">
                <a:latin typeface="Calibri" panose="020F0502020204030204" pitchFamily="34" charset="0"/>
              </a:rPr>
              <a:t>Mpc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7170" name="Picture 2" descr="C:\Users\JvdB\Desktop\Sloan_Digit_Sky_Survey_1_25_Declination_Slice_2013_Dat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8494" y="1315954"/>
            <a:ext cx="4119563" cy="4137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29200" y="5040868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latin typeface="Calibri" panose="020F0502020204030204" pitchFamily="34" charset="0"/>
              </a:rPr>
              <a:t>SDDS</a:t>
            </a:r>
            <a:endParaRPr lang="en-US" dirty="0">
              <a:solidFill>
                <a:srgbClr val="FFFF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11" grpId="0"/>
      <p:bldP spid="8202" grpId="0" animBg="1"/>
      <p:bldP spid="8203" grpId="0" animBg="1"/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Materieverdeling</a:t>
            </a: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: SDDS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438400" y="2514600"/>
            <a:ext cx="2595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mtClean="0">
                <a:latin typeface="Calibri" pitchFamily="34" charset="0"/>
              </a:rPr>
              <a:t>Zie </a:t>
            </a:r>
            <a:r>
              <a:rPr lang="nl-NL" smtClean="0">
                <a:latin typeface="Calibri" pitchFamily="34" charset="0"/>
                <a:hlinkClick r:id="rId3"/>
              </a:rPr>
              <a:t>http://www.sdss.org/</a:t>
            </a:r>
            <a:r>
              <a:rPr lang="nl-NL" smtClean="0">
                <a:latin typeface="Calibri" pitchFamily="34" charset="0"/>
              </a:rPr>
              <a:t> </a:t>
            </a:r>
            <a:endParaRPr lang="nl-NL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1222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latin typeface="Calibri" panose="020F0502020204030204" pitchFamily="34" charset="0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239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Kosmologisch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principe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en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metriek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1219200"/>
            <a:ext cx="7713074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Metriek</a:t>
            </a:r>
            <a:r>
              <a:rPr lang="en-US" dirty="0">
                <a:latin typeface="Calibri" panose="020F0502020204030204" pitchFamily="34" charset="0"/>
              </a:rPr>
              <a:t> die consistent is met KP </a:t>
            </a:r>
            <a:r>
              <a:rPr lang="en-US" dirty="0" err="1">
                <a:latin typeface="Calibri" panose="020F0502020204030204" pitchFamily="34" charset="0"/>
              </a:rPr>
              <a:t>kent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geen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voorkeursrichting</a:t>
            </a:r>
            <a:r>
              <a:rPr lang="en-US" dirty="0">
                <a:latin typeface="Calibri" panose="020F0502020204030204" pitchFamily="34" charset="0"/>
              </a:rPr>
              <a:t> of </a:t>
            </a:r>
            <a:r>
              <a:rPr lang="en-US" dirty="0" err="1">
                <a:latin typeface="Calibri" panose="020F0502020204030204" pitchFamily="34" charset="0"/>
              </a:rPr>
              <a:t>voorkeurspositie</a:t>
            </a:r>
            <a:endParaRPr lang="en-US" dirty="0">
              <a:latin typeface="Calibri" panose="020F0502020204030204" pitchFamily="34" charset="0"/>
            </a:endParaRPr>
          </a:p>
          <a:p>
            <a:pPr>
              <a:defRPr/>
            </a:pPr>
            <a:r>
              <a:rPr lang="en-US" dirty="0">
                <a:latin typeface="Calibri" panose="020F0502020204030204" pitchFamily="34" charset="0"/>
              </a:rPr>
              <a:t>(</a:t>
            </a:r>
            <a:r>
              <a:rPr lang="en-US" dirty="0" err="1">
                <a:latin typeface="Calibri" panose="020F0502020204030204" pitchFamily="34" charset="0"/>
              </a:rPr>
              <a:t>dan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heeft</a:t>
            </a:r>
            <a:r>
              <a:rPr lang="en-US" dirty="0">
                <a:latin typeface="Calibri" panose="020F0502020204030204" pitchFamily="34" charset="0"/>
              </a:rPr>
              <a:t> de </a:t>
            </a:r>
            <a:r>
              <a:rPr lang="en-US" dirty="0" err="1">
                <a:latin typeface="Calibri" panose="020F0502020204030204" pitchFamily="34" charset="0"/>
              </a:rPr>
              <a:t>energieverdeling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dat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ook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niet</a:t>
            </a:r>
            <a:r>
              <a:rPr lang="en-US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1981200"/>
            <a:ext cx="70104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Voorbeeld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</a:rPr>
              <a:t>Schwarzschildmetriek</a:t>
            </a:r>
            <a:r>
              <a:rPr lang="en-US" dirty="0">
                <a:latin typeface="Calibri" panose="020F0502020204030204" pitchFamily="34" charset="0"/>
              </a:rPr>
              <a:t> is </a:t>
            </a:r>
            <a:r>
              <a:rPr lang="en-US" dirty="0" err="1">
                <a:latin typeface="Calibri" panose="020F0502020204030204" pitchFamily="34" charset="0"/>
              </a:rPr>
              <a:t>isotroop</a:t>
            </a:r>
            <a:r>
              <a:rPr lang="en-US" dirty="0">
                <a:latin typeface="Calibri" panose="020F0502020204030204" pitchFamily="34" charset="0"/>
              </a:rPr>
              <a:t>, </a:t>
            </a:r>
            <a:r>
              <a:rPr lang="en-US" dirty="0" err="1">
                <a:latin typeface="Calibri" panose="020F0502020204030204" pitchFamily="34" charset="0"/>
              </a:rPr>
              <a:t>maar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niet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homogeen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4635500"/>
            <a:ext cx="5257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Vlakke</a:t>
            </a:r>
            <a:r>
              <a:rPr lang="en-US" dirty="0">
                <a:latin typeface="Calibri" panose="020F0502020204030204" pitchFamily="34" charset="0"/>
              </a:rPr>
              <a:t> Robertson – Walker </a:t>
            </a:r>
            <a:r>
              <a:rPr lang="en-US" dirty="0" err="1">
                <a:latin typeface="Calibri" panose="020F0502020204030204" pitchFamily="34" charset="0"/>
              </a:rPr>
              <a:t>metriek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2595563"/>
            <a:ext cx="83058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echter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oplossing</a:t>
            </a:r>
            <a:r>
              <a:rPr lang="en-US" dirty="0">
                <a:latin typeface="Calibri" panose="020F0502020204030204" pitchFamily="34" charset="0"/>
              </a:rPr>
              <a:t> van </a:t>
            </a:r>
            <a:r>
              <a:rPr lang="en-US" dirty="0" err="1">
                <a:latin typeface="Calibri" panose="020F0502020204030204" pitchFamily="34" charset="0"/>
              </a:rPr>
              <a:t>Einsteinvergelijkingen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voor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een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leeg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heelal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2297113"/>
            <a:ext cx="70104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Voorbeeld</a:t>
            </a:r>
            <a:r>
              <a:rPr lang="en-US" dirty="0">
                <a:latin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</a:rPr>
              <a:t>Minkowskimetriek</a:t>
            </a:r>
            <a:r>
              <a:rPr lang="en-US" dirty="0">
                <a:latin typeface="Calibri" panose="020F0502020204030204" pitchFamily="34" charset="0"/>
              </a:rPr>
              <a:t> is </a:t>
            </a:r>
            <a:r>
              <a:rPr lang="en-US" dirty="0" err="1">
                <a:latin typeface="Calibri" panose="020F0502020204030204" pitchFamily="34" charset="0"/>
              </a:rPr>
              <a:t>isotroop</a:t>
            </a:r>
            <a:r>
              <a:rPr lang="en-US" dirty="0">
                <a:latin typeface="Calibri" panose="020F0502020204030204" pitchFamily="34" charset="0"/>
              </a:rPr>
              <a:t> en </a:t>
            </a:r>
            <a:r>
              <a:rPr lang="en-US" dirty="0" err="1">
                <a:latin typeface="Calibri" panose="020F0502020204030204" pitchFamily="34" charset="0"/>
              </a:rPr>
              <a:t>homogeen</a:t>
            </a:r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2982913"/>
            <a:ext cx="8305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Voeg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tijdafhankelijkheid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</a:rPr>
              <a:t>toe </a:t>
            </a:r>
            <a:r>
              <a:rPr lang="en-US" dirty="0" err="1">
                <a:latin typeface="Calibri" panose="020F0502020204030204" pitchFamily="34" charset="0"/>
              </a:rPr>
              <a:t>aan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Minkowskimetriek</a:t>
            </a:r>
            <a:r>
              <a:rPr lang="en-US" dirty="0">
                <a:latin typeface="Calibri" panose="020F0502020204030204" pitchFamily="34" charset="0"/>
              </a:rPr>
              <a:t> (</a:t>
            </a:r>
            <a:r>
              <a:rPr lang="en-US" dirty="0" err="1">
                <a:latin typeface="Calibri" panose="020F0502020204030204" pitchFamily="34" charset="0"/>
              </a:rPr>
              <a:t>dat</a:t>
            </a:r>
            <a:r>
              <a:rPr lang="en-US" dirty="0">
                <a:latin typeface="Calibri" panose="020F0502020204030204" pitchFamily="34" charset="0"/>
              </a:rPr>
              <a:t> is consistent met KP)</a:t>
            </a:r>
          </a:p>
        </p:txBody>
      </p:sp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3438525"/>
            <a:ext cx="3190875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13" name="TextBox 12"/>
          <p:cNvSpPr txBox="1"/>
          <p:nvPr/>
        </p:nvSpPr>
        <p:spPr>
          <a:xfrm>
            <a:off x="4953000" y="3886200"/>
            <a:ext cx="297180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Schaalfactor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i="1" dirty="0">
                <a:latin typeface="Calibri" panose="020F0502020204030204" pitchFamily="34" charset="0"/>
              </a:rPr>
              <a:t>a(t)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3400" y="4887913"/>
            <a:ext cx="5257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Voor</a:t>
            </a:r>
            <a:r>
              <a:rPr lang="en-US" dirty="0">
                <a:latin typeface="Calibri" panose="020F0502020204030204" pitchFamily="34" charset="0"/>
              </a:rPr>
              <a:t> het </a:t>
            </a:r>
            <a:r>
              <a:rPr lang="en-US" dirty="0" err="1">
                <a:latin typeface="Calibri" panose="020F0502020204030204" pitchFamily="34" charset="0"/>
              </a:rPr>
              <a:t>lijn</a:t>
            </a:r>
            <a:r>
              <a:rPr lang="en-US" dirty="0">
                <a:latin typeface="Calibri" panose="020F0502020204030204" pitchFamily="34" charset="0"/>
              </a:rPr>
              <a:t>-element </a:t>
            </a:r>
            <a:r>
              <a:rPr lang="en-US" dirty="0" err="1">
                <a:latin typeface="Calibri" panose="020F0502020204030204" pitchFamily="34" charset="0"/>
              </a:rPr>
              <a:t>geldt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922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4881563"/>
            <a:ext cx="441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533400" y="5129213"/>
            <a:ext cx="32766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voor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waarnemer</a:t>
            </a:r>
            <a:r>
              <a:rPr lang="en-US" dirty="0">
                <a:latin typeface="Calibri" panose="020F0502020204030204" pitchFamily="34" charset="0"/>
              </a:rPr>
              <a:t> die </a:t>
            </a:r>
            <a:r>
              <a:rPr lang="en-US" dirty="0" err="1">
                <a:latin typeface="Calibri" panose="020F0502020204030204" pitchFamily="34" charset="0"/>
              </a:rPr>
              <a:t>afstanden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wil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meten</a:t>
            </a:r>
            <a:r>
              <a:rPr lang="en-US" dirty="0">
                <a:latin typeface="Calibri" panose="020F0502020204030204" pitchFamily="34" charset="0"/>
              </a:rPr>
              <a:t> (</a:t>
            </a:r>
            <a:r>
              <a:rPr lang="en-US" i="1" dirty="0" err="1">
                <a:latin typeface="Calibri" panose="020F0502020204030204" pitchFamily="34" charset="0"/>
              </a:rPr>
              <a:t>dt</a:t>
            </a:r>
            <a:r>
              <a:rPr lang="en-US" i="1" dirty="0">
                <a:latin typeface="Calibri" panose="020F0502020204030204" pitchFamily="34" charset="0"/>
              </a:rPr>
              <a:t> = 0</a:t>
            </a:r>
            <a:r>
              <a:rPr lang="en-US" dirty="0">
                <a:latin typeface="Calibri" panose="020F0502020204030204" pitchFamily="34" charset="0"/>
              </a:rPr>
              <a:t>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" y="5827713"/>
            <a:ext cx="327660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Eindige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afstand</a:t>
            </a:r>
            <a:endParaRPr lang="en-US" dirty="0">
              <a:latin typeface="Calibri" panose="020F0502020204030204" pitchFamily="34" charset="0"/>
            </a:endParaRPr>
          </a:p>
        </p:txBody>
      </p:sp>
      <p:pic>
        <p:nvPicPr>
          <p:cNvPr id="9228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5734050"/>
            <a:ext cx="171450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4953000" y="5878513"/>
            <a:ext cx="2971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Coördinatenafstand</a:t>
            </a:r>
            <a:r>
              <a:rPr lang="en-US" dirty="0">
                <a:latin typeface="Calibri" panose="020F0502020204030204" pitchFamily="34" charset="0"/>
              </a:rPr>
              <a:t> </a:t>
            </a:r>
            <a:endParaRPr lang="en-US" i="1" dirty="0">
              <a:latin typeface="Calibri" panose="020F0502020204030204" pitchFamily="34" charset="0"/>
            </a:endParaRPr>
          </a:p>
        </p:txBody>
      </p:sp>
      <p:graphicFrame>
        <p:nvGraphicFramePr>
          <p:cNvPr id="2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984166"/>
              </p:ext>
            </p:extLst>
          </p:nvPr>
        </p:nvGraphicFramePr>
        <p:xfrm>
          <a:off x="7188200" y="5881688"/>
          <a:ext cx="35560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" name="Equation" r:id="rId7" imgW="202936" imgH="177569" progId="Equation.3">
                  <p:embed/>
                </p:oleObj>
              </mc:Choice>
              <mc:Fallback>
                <p:oleObj name="Equation" r:id="rId7" imgW="202936" imgH="177569" progId="Equation.3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88200" y="5881688"/>
                        <a:ext cx="35560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4953000" y="6335713"/>
            <a:ext cx="37338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dirty="0" err="1">
                <a:latin typeface="Calibri" panose="020F0502020204030204" pitchFamily="34" charset="0"/>
              </a:rPr>
              <a:t>Snelheid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waarmee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heelal</a:t>
            </a:r>
            <a:r>
              <a:rPr lang="en-US" dirty="0">
                <a:latin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</a:rPr>
              <a:t>uitdijt</a:t>
            </a:r>
            <a:r>
              <a:rPr lang="en-US" dirty="0">
                <a:latin typeface="Calibri" panose="020F0502020204030204" pitchFamily="34" charset="0"/>
              </a:rPr>
              <a:t> </a:t>
            </a:r>
            <a:endParaRPr lang="en-US" i="1" dirty="0">
              <a:latin typeface="Calibri" panose="020F0502020204030204" pitchFamily="34" charset="0"/>
            </a:endParaRPr>
          </a:p>
        </p:txBody>
      </p:sp>
      <p:graphicFrame>
        <p:nvGraphicFramePr>
          <p:cNvPr id="923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0440314"/>
              </p:ext>
            </p:extLst>
          </p:nvPr>
        </p:nvGraphicFramePr>
        <p:xfrm>
          <a:off x="8212138" y="6348413"/>
          <a:ext cx="48895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" name="Equation" r:id="rId9" imgW="279279" imgH="203112" progId="Equation.3">
                  <p:embed/>
                </p:oleObj>
              </mc:Choice>
              <mc:Fallback>
                <p:oleObj name="Equation" r:id="rId9" imgW="279279" imgH="203112" progId="Equation.3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2138" y="6348413"/>
                        <a:ext cx="488950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9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9" dur="5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1" grpId="0"/>
      <p:bldP spid="22" grpId="0"/>
      <p:bldP spid="10" grpId="0"/>
      <p:bldP spid="11" grpId="0"/>
      <p:bldP spid="13" grpId="0"/>
      <p:bldP spid="14" grpId="0"/>
      <p:bldP spid="16" grpId="0"/>
      <p:bldP spid="17" grpId="0"/>
      <p:bldP spid="20" grpId="0"/>
      <p:bldP spid="24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21469</TotalTime>
  <Words>1545</Words>
  <Application>Microsoft Office PowerPoint</Application>
  <PresentationFormat>Letter Paper (8.5x11 in)</PresentationFormat>
  <Paragraphs>325</Paragraphs>
  <Slides>31</Slides>
  <Notes>31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2" baseType="lpstr">
      <vt:lpstr>Arial Unicode MS</vt:lpstr>
      <vt:lpstr>Arial</vt:lpstr>
      <vt:lpstr>Arial Rounded MT Bold</vt:lpstr>
      <vt:lpstr>Calibri</vt:lpstr>
      <vt:lpstr>Symbol</vt:lpstr>
      <vt:lpstr>Times</vt:lpstr>
      <vt:lpstr>Times New Roman</vt:lpstr>
      <vt:lpstr>Default Design</vt:lpstr>
      <vt:lpstr>1_Default Design</vt:lpstr>
      <vt:lpstr>Photo Editor Photo</vt:lpstr>
      <vt:lpstr>Equation</vt:lpstr>
      <vt:lpstr>PowerPoint Presentation</vt:lpstr>
      <vt:lpstr>PowerPoint Presentation</vt:lpstr>
      <vt:lpstr>Relativistische kosmologie</vt:lpstr>
      <vt:lpstr>Isotropie van heelal</vt:lpstr>
      <vt:lpstr>Kosmische microgolf-achtergrondstraling</vt:lpstr>
      <vt:lpstr>Isotropie van heelal: CMBR en Planck</vt:lpstr>
      <vt:lpstr>Isotropie van heelal: materieverdeling</vt:lpstr>
      <vt:lpstr>Materieverdeling: SDDS</vt:lpstr>
      <vt:lpstr>Kosmologisch principe en metriek</vt:lpstr>
      <vt:lpstr>Kosmologische roodverschuiving</vt:lpstr>
      <vt:lpstr>Wet van Hubble</vt:lpstr>
      <vt:lpstr>Wet van Hubble</vt:lpstr>
      <vt:lpstr>Friedmannvergelijkingen</vt:lpstr>
      <vt:lpstr>Oerknal en friedmannvergelijkingen</vt:lpstr>
      <vt:lpstr>Energiedichtheid in heelal</vt:lpstr>
      <vt:lpstr>Heelal gedomineerd door koude materie</vt:lpstr>
      <vt:lpstr>Heelal gedomineerd door straling</vt:lpstr>
      <vt:lpstr>Heelal gedomineerd door L</vt:lpstr>
      <vt:lpstr>Friedmannvergelijkingen</vt:lpstr>
      <vt:lpstr>Kritische dichtheid</vt:lpstr>
      <vt:lpstr>Friedmannvergelijkingen</vt:lpstr>
      <vt:lpstr>Evolutie van het heelal</vt:lpstr>
      <vt:lpstr>Evolutie van het heelal</vt:lpstr>
      <vt:lpstr>Afstanden in FLRW metriek</vt:lpstr>
      <vt:lpstr>Supernovae Type IA</vt:lpstr>
      <vt:lpstr>Supernovae Type IA</vt:lpstr>
      <vt:lpstr>Standaardmodel van de kosmologie</vt:lpstr>
      <vt:lpstr>Continuiteitsvergelijking</vt:lpstr>
      <vt:lpstr>Vergelijking van Euler</vt:lpstr>
      <vt:lpstr>Een klassiek heelal</vt:lpstr>
      <vt:lpstr>Een klassiek heelal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Visie HEF</dc:title>
  <dc:creator>Jo van den Brand</dc:creator>
  <cp:lastModifiedBy>Johannes van den Brand</cp:lastModifiedBy>
  <cp:revision>1004</cp:revision>
  <cp:lastPrinted>2002-09-13T18:52:55Z</cp:lastPrinted>
  <dcterms:created xsi:type="dcterms:W3CDTF">2001-01-08T10:28:24Z</dcterms:created>
  <dcterms:modified xsi:type="dcterms:W3CDTF">2015-11-30T23:16:15Z</dcterms:modified>
</cp:coreProperties>
</file>