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1193" r:id="rId2"/>
    <p:sldId id="1195" r:id="rId3"/>
    <p:sldId id="1130" r:id="rId4"/>
    <p:sldId id="1131" r:id="rId5"/>
    <p:sldId id="1085" r:id="rId6"/>
    <p:sldId id="1133" r:id="rId7"/>
    <p:sldId id="1134" r:id="rId8"/>
    <p:sldId id="1135" r:id="rId9"/>
    <p:sldId id="1136" r:id="rId10"/>
    <p:sldId id="1155" r:id="rId11"/>
    <p:sldId id="1156" r:id="rId12"/>
    <p:sldId id="1157" r:id="rId13"/>
    <p:sldId id="1158" r:id="rId14"/>
    <p:sldId id="1132" r:id="rId15"/>
    <p:sldId id="1137" r:id="rId16"/>
    <p:sldId id="1139" r:id="rId17"/>
    <p:sldId id="1140" r:id="rId18"/>
    <p:sldId id="1138" r:id="rId19"/>
    <p:sldId id="1141" r:id="rId20"/>
    <p:sldId id="1142" r:id="rId21"/>
    <p:sldId id="1143" r:id="rId22"/>
    <p:sldId id="1144" r:id="rId23"/>
    <p:sldId id="1146" r:id="rId24"/>
    <p:sldId id="1147" r:id="rId25"/>
    <p:sldId id="1148" r:id="rId26"/>
    <p:sldId id="1149" r:id="rId27"/>
    <p:sldId id="1153" r:id="rId28"/>
    <p:sldId id="1187" r:id="rId29"/>
    <p:sldId id="1188" r:id="rId30"/>
    <p:sldId id="1189" r:id="rId31"/>
    <p:sldId id="1196" r:id="rId32"/>
    <p:sldId id="1159" r:id="rId33"/>
    <p:sldId id="1160" r:id="rId34"/>
    <p:sldId id="1150" r:id="rId35"/>
    <p:sldId id="1162" r:id="rId36"/>
    <p:sldId id="1164" r:id="rId37"/>
    <p:sldId id="1165" r:id="rId38"/>
    <p:sldId id="1167" r:id="rId39"/>
    <p:sldId id="1163" r:id="rId40"/>
    <p:sldId id="1168" r:id="rId41"/>
    <p:sldId id="1169" r:id="rId42"/>
    <p:sldId id="1170" r:id="rId43"/>
    <p:sldId id="1172" r:id="rId44"/>
    <p:sldId id="1173" r:id="rId45"/>
    <p:sldId id="1174" r:id="rId46"/>
    <p:sldId id="1175" r:id="rId47"/>
    <p:sldId id="1177" r:id="rId48"/>
    <p:sldId id="1176" r:id="rId49"/>
    <p:sldId id="1190" r:id="rId50"/>
    <p:sldId id="1178" r:id="rId51"/>
    <p:sldId id="1179" r:id="rId52"/>
    <p:sldId id="1180" r:id="rId53"/>
    <p:sldId id="1181" r:id="rId54"/>
    <p:sldId id="1182" r:id="rId55"/>
    <p:sldId id="1183" r:id="rId56"/>
    <p:sldId id="1184" r:id="rId57"/>
    <p:sldId id="1185" r:id="rId58"/>
    <p:sldId id="1186" r:id="rId59"/>
    <p:sldId id="1128" r:id="rId60"/>
  </p:sldIdLst>
  <p:sldSz cx="9144000" cy="6858000" type="letter"/>
  <p:notesSz cx="7035800" cy="9194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FFCC"/>
    <a:srgbClr val="CCFF99"/>
    <a:srgbClr val="CCFFCC"/>
    <a:srgbClr val="8BF52B"/>
    <a:srgbClr val="006600"/>
    <a:srgbClr val="CC0000"/>
    <a:srgbClr val="99FF99"/>
    <a:srgbClr val="FFCCCC"/>
    <a:srgbClr val="FEFC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08" autoAdjust="0"/>
  </p:normalViewPr>
  <p:slideViewPr>
    <p:cSldViewPr snapToObjects="1">
      <p:cViewPr varScale="1">
        <p:scale>
          <a:sx n="134" d="100"/>
          <a:sy n="134" d="100"/>
        </p:scale>
        <p:origin x="-72" y="-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2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vmware-host\Shared%20Folders\Desktop\Hernieuwbare_energie_271111214352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571062992126005"/>
          <c:y val="2.8252405949256338E-2"/>
          <c:w val="0.68388013998250241"/>
          <c:h val="0.75017461358996884"/>
        </c:manualLayout>
      </c:layout>
      <c:lineChart>
        <c:grouping val="standard"/>
        <c:varyColors val="0"/>
        <c:ser>
          <c:idx val="0"/>
          <c:order val="0"/>
          <c:marker>
            <c:symbol val="none"/>
          </c:marker>
          <c:cat>
            <c:strRef>
              <c:f>Blad3!$A$2:$A$22</c:f>
              <c:strCache>
                <c:ptCount val="2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2010**</c:v>
                </c:pt>
              </c:strCache>
            </c:strRef>
          </c:cat>
          <c:val>
            <c:numRef>
              <c:f>Blad3!$B$2:$B$22</c:f>
              <c:numCache>
                <c:formatCode>General</c:formatCode>
                <c:ptCount val="21"/>
                <c:pt idx="0">
                  <c:v>50</c:v>
                </c:pt>
                <c:pt idx="1">
                  <c:v>83</c:v>
                </c:pt>
                <c:pt idx="2">
                  <c:v>101</c:v>
                </c:pt>
                <c:pt idx="3">
                  <c:v>131</c:v>
                </c:pt>
                <c:pt idx="4">
                  <c:v>152</c:v>
                </c:pt>
                <c:pt idx="5">
                  <c:v>250</c:v>
                </c:pt>
                <c:pt idx="6">
                  <c:v>296</c:v>
                </c:pt>
                <c:pt idx="7">
                  <c:v>324</c:v>
                </c:pt>
                <c:pt idx="8">
                  <c:v>363</c:v>
                </c:pt>
                <c:pt idx="9">
                  <c:v>410</c:v>
                </c:pt>
                <c:pt idx="10">
                  <c:v>447</c:v>
                </c:pt>
                <c:pt idx="11">
                  <c:v>485</c:v>
                </c:pt>
                <c:pt idx="12">
                  <c:v>672</c:v>
                </c:pt>
                <c:pt idx="13">
                  <c:v>905</c:v>
                </c:pt>
                <c:pt idx="14">
                  <c:v>1075</c:v>
                </c:pt>
                <c:pt idx="15">
                  <c:v>1224</c:v>
                </c:pt>
                <c:pt idx="16">
                  <c:v>1453</c:v>
                </c:pt>
                <c:pt idx="17">
                  <c:v>1641</c:v>
                </c:pt>
                <c:pt idx="18">
                  <c:v>1921</c:v>
                </c:pt>
                <c:pt idx="19">
                  <c:v>1994</c:v>
                </c:pt>
                <c:pt idx="20">
                  <c:v>2002</c:v>
                </c:pt>
              </c:numCache>
            </c:numRef>
          </c:val>
          <c:smooth val="0"/>
        </c:ser>
        <c:ser>
          <c:idx val="1"/>
          <c:order val="1"/>
          <c:marker>
            <c:symbol val="none"/>
          </c:marker>
          <c:cat>
            <c:strRef>
              <c:f>Blad3!$A$2:$A$22</c:f>
              <c:strCache>
                <c:ptCount val="2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2010**</c:v>
                </c:pt>
              </c:strCache>
            </c:strRef>
          </c:cat>
          <c:val>
            <c:numRef>
              <c:f>Blad3!$C$2:$C$22</c:f>
              <c:numCache>
                <c:formatCode>General</c:formatCode>
                <c:ptCount val="21"/>
                <c:pt idx="0">
                  <c:v>56</c:v>
                </c:pt>
                <c:pt idx="1">
                  <c:v>88</c:v>
                </c:pt>
                <c:pt idx="2">
                  <c:v>147</c:v>
                </c:pt>
                <c:pt idx="3">
                  <c:v>174</c:v>
                </c:pt>
                <c:pt idx="4">
                  <c:v>238</c:v>
                </c:pt>
                <c:pt idx="5">
                  <c:v>317</c:v>
                </c:pt>
                <c:pt idx="6">
                  <c:v>437</c:v>
                </c:pt>
                <c:pt idx="7">
                  <c:v>475</c:v>
                </c:pt>
                <c:pt idx="8">
                  <c:v>640</c:v>
                </c:pt>
                <c:pt idx="9">
                  <c:v>645</c:v>
                </c:pt>
                <c:pt idx="10">
                  <c:v>829</c:v>
                </c:pt>
                <c:pt idx="11">
                  <c:v>825</c:v>
                </c:pt>
                <c:pt idx="12">
                  <c:v>947</c:v>
                </c:pt>
                <c:pt idx="13">
                  <c:v>1320</c:v>
                </c:pt>
                <c:pt idx="14">
                  <c:v>1871</c:v>
                </c:pt>
                <c:pt idx="15">
                  <c:v>2067</c:v>
                </c:pt>
                <c:pt idx="16">
                  <c:v>2666</c:v>
                </c:pt>
                <c:pt idx="17">
                  <c:v>3108</c:v>
                </c:pt>
                <c:pt idx="18">
                  <c:v>3664</c:v>
                </c:pt>
                <c:pt idx="19">
                  <c:v>3846</c:v>
                </c:pt>
                <c:pt idx="20">
                  <c:v>3303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189440"/>
        <c:axId val="114190976"/>
      </c:lineChart>
      <c:catAx>
        <c:axId val="114189440"/>
        <c:scaling>
          <c:orientation val="minMax"/>
        </c:scaling>
        <c:delete val="0"/>
        <c:axPos val="b"/>
        <c:majorTickMark val="out"/>
        <c:minorTickMark val="none"/>
        <c:tickLblPos val="nextTo"/>
        <c:crossAx val="114190976"/>
        <c:crosses val="autoZero"/>
        <c:auto val="1"/>
        <c:lblAlgn val="ctr"/>
        <c:lblOffset val="100"/>
        <c:noMultiLvlLbl val="0"/>
      </c:catAx>
      <c:valAx>
        <c:axId val="1141909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418944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046680F-28CB-48FE-8920-032F41C41B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30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8975"/>
            <a:ext cx="4597400" cy="3448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213" y="4367213"/>
            <a:ext cx="5159375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B69FBCE8-488B-42CC-A9BF-472CA028CE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564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6DCC6F-50D6-4683-A002-B1C634B75D52}" type="slidenum">
              <a:rPr lang="en-US" smtClean="0">
                <a:latin typeface="Times"/>
              </a:rPr>
              <a:pPr>
                <a:defRPr/>
              </a:pPr>
              <a:t>1</a:t>
            </a:fld>
            <a:endParaRPr lang="en-US" smtClean="0">
              <a:latin typeface="Times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201979-7EB6-4C3E-871C-086A83C05166}" type="slidenum">
              <a:rPr lang="en-US" smtClean="0">
                <a:latin typeface="Times"/>
              </a:rPr>
              <a:pPr>
                <a:defRPr/>
              </a:pPr>
              <a:t>2</a:t>
            </a:fld>
            <a:endParaRPr lang="en-US" smtClean="0">
              <a:latin typeface="Times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0.75 kWh/m3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FBCE8-488B-42CC-A9BF-472CA028CE1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71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4C9FC26-3AFB-4582-A85F-8A59664394F1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8037A-869B-4D9F-86E5-B183D52ECAD0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457200"/>
            <a:ext cx="19621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340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30EDA-F8C2-4EA9-8E0E-CA5804E561B8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9E8A7-6AE7-4270-A79D-6BBA0BB8BCEB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3B94B-D739-48A3-849B-1A62EFC6B3B6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08B60-521F-4044-8CB8-2433A70C485D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22D70-CEFC-433C-A764-779E4D701B9C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3F25C-10C7-455A-A994-B541E4C3BBFD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AAD69-3F88-42AA-8037-D108AE691068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82208-B276-44D4-BF14-D62165037657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9B92-A8A1-4F9F-B754-3031C4F3180C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91C28-357C-4679-8476-A766647A6E3F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60453-42AB-457D-BF37-B9AD1766E309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AEDDC-1637-4DF1-BDEF-0C99B57BAFBC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EAE2A988-92F3-4916-AAC9-459C3F1B2C04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  <p:pic>
        <p:nvPicPr>
          <p:cNvPr id="1033" name="Picture 9" descr="vu_www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hoto Editor Photo" r:id="rId18" imgW="1638529" imgH="809738" progId="">
                  <p:embed/>
                </p:oleObj>
              </mc:Choice>
              <mc:Fallback>
                <p:oleObj name="Photo Editor Photo" r:id="rId18" imgW="1638529" imgH="809738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6234113"/>
                        <a:ext cx="1174750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8EBB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140" r:id="rId13"/>
    <p:sldLayoutId id="2147484141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49B21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36.wmf"/><Relationship Id="rId3" Type="http://schemas.openxmlformats.org/officeDocument/2006/relationships/image" Target="../media/image38.png"/><Relationship Id="rId7" Type="http://schemas.openxmlformats.org/officeDocument/2006/relationships/image" Target="../media/image33.wmf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5.wmf"/><Relationship Id="rId5" Type="http://schemas.openxmlformats.org/officeDocument/2006/relationships/image" Target="../media/image32.wmf"/><Relationship Id="rId15" Type="http://schemas.openxmlformats.org/officeDocument/2006/relationships/image" Target="../media/image37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34.wmf"/><Relationship Id="rId14" Type="http://schemas.openxmlformats.org/officeDocument/2006/relationships/oleObject" Target="../embeddings/oleObject8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oleObject" Target="../embeddings/oleObject9.bin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44.gif"/><Relationship Id="rId5" Type="http://schemas.openxmlformats.org/officeDocument/2006/relationships/image" Target="../media/image42.png"/><Relationship Id="rId10" Type="http://schemas.openxmlformats.org/officeDocument/2006/relationships/image" Target="../media/image43.gif"/><Relationship Id="rId4" Type="http://schemas.openxmlformats.org/officeDocument/2006/relationships/image" Target="../media/image39.wmf"/><Relationship Id="rId9" Type="http://schemas.openxmlformats.org/officeDocument/2006/relationships/image" Target="../media/image4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o@nikhef.n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www.nikhef.nl/~jo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mailto:energie@kiviniria.nl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810000"/>
            <a:ext cx="8458200" cy="2895600"/>
          </a:xfrm>
        </p:spPr>
        <p:txBody>
          <a:bodyPr/>
          <a:lstStyle/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Jo van </a:t>
            </a:r>
            <a:r>
              <a:rPr lang="en-US" sz="180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den Brand en Jacco de Vries</a:t>
            </a:r>
            <a:endParaRPr lang="en-US" sz="1800" dirty="0" smtClean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r>
              <a:rPr lang="en-US" sz="1800" b="0" i="1" dirty="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www.nikhef.nl</a:t>
            </a:r>
            <a:r>
              <a:rPr lang="en-US" sz="1800" b="0" i="1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/~jo/energie</a:t>
            </a:r>
            <a:endParaRPr lang="en-US" sz="1800" b="0" i="1" dirty="0" smtClean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r>
              <a:rPr lang="en-US" sz="180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19 mei 2014</a:t>
            </a:r>
            <a:endParaRPr lang="en-US" sz="1800" dirty="0" smtClean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533400" y="914400"/>
            <a:ext cx="7924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600" b="1">
                <a:solidFill>
                  <a:srgbClr val="000099"/>
                </a:solidFill>
                <a:latin typeface="Arial Rounded MT Bold" pitchFamily="34" charset="0"/>
              </a:rPr>
              <a:t> </a:t>
            </a:r>
            <a:r>
              <a:rPr lang="en-US" sz="4000" b="1" smtClean="0">
                <a:solidFill>
                  <a:srgbClr val="000099"/>
                </a:solidFill>
                <a:latin typeface="Arial Rounded MT Bold" pitchFamily="34" charset="0"/>
              </a:rPr>
              <a:t>Energie</a:t>
            </a:r>
            <a:endParaRPr lang="en-US" sz="4400" b="1" i="1" dirty="0">
              <a:solidFill>
                <a:srgbClr val="000099"/>
              </a:solidFill>
              <a:latin typeface="Arial Rounded MT Bold" pitchFamily="34" charset="0"/>
            </a:endParaRPr>
          </a:p>
          <a:p>
            <a:pPr algn="ctr" eaLnBrk="0" hangingPunct="0"/>
            <a:r>
              <a:rPr lang="en-US" sz="3200" b="1" i="1" smtClean="0">
                <a:solidFill>
                  <a:schemeClr val="hlink"/>
                </a:solidFill>
                <a:latin typeface="Arial" pitchFamily="34" charset="0"/>
                <a:cs typeface="Times New Roman" pitchFamily="18" charset="0"/>
              </a:rPr>
              <a:t>FEW cursus</a:t>
            </a:r>
            <a:endParaRPr lang="en-US" sz="3200" b="1" i="1" dirty="0">
              <a:solidFill>
                <a:schemeClr val="hlink"/>
              </a:solidFill>
              <a:latin typeface="Arial" pitchFamily="34" charset="0"/>
              <a:cs typeface="Times New Roman" pitchFamily="18" charset="0"/>
            </a:endParaRPr>
          </a:p>
        </p:txBody>
      </p:sp>
      <p:pic>
        <p:nvPicPr>
          <p:cNvPr id="3076" name="Picture 9" descr="bigban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438400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7266627" y="6550223"/>
            <a:ext cx="1877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smtClean="0">
                <a:latin typeface="+mn-lt"/>
              </a:rPr>
              <a:t>Week 6, </a:t>
            </a:r>
            <a:r>
              <a:rPr lang="nl-NL" sz="1400" dirty="0" err="1" smtClean="0">
                <a:latin typeface="+mn-lt"/>
              </a:rPr>
              <a:t>jo</a:t>
            </a:r>
            <a:r>
              <a:rPr lang="nl-NL" sz="1400" dirty="0" smtClean="0">
                <a:latin typeface="+mn-lt"/>
              </a:rPr>
              <a:t>@</a:t>
            </a:r>
            <a:r>
              <a:rPr lang="nl-NL" sz="1400" dirty="0" err="1" smtClean="0">
                <a:latin typeface="+mn-lt"/>
              </a:rPr>
              <a:t>nikhef.nl</a:t>
            </a:r>
            <a:endParaRPr lang="nl-NL" sz="14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8153400" cy="5704952"/>
          </a:xfrm>
        </p:spPr>
        <p:txBody>
          <a:bodyPr>
            <a:no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Moeilijker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om 5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dagen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zonder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wind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compenseren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is 13 kWh/d/p x 5 d x 16.7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miljoen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personen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= 1085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GWh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ons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“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groene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scenario”</a:t>
            </a: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Potentiele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oplossingen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Getijden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-lagoons met pumped storage?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Batterijen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onze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elektrische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auto’s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Fossiele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brandstof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centrales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?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Vliegwielen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of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supercondensatoren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?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Voorbeeld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: Waddenzee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Oppervlak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NL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deel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: 2400 km</a:t>
            </a:r>
            <a:r>
              <a:rPr lang="en-US" sz="1400" b="0" baseline="30000" dirty="0" smtClean="0">
                <a:latin typeface="Calibri" pitchFamily="34" charset="0"/>
                <a:cs typeface="Calibri" pitchFamily="34" charset="0"/>
              </a:rPr>
              <a:t>2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Verschil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eb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vloed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: 2 m</a:t>
            </a: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Pomp 1 m op</a:t>
            </a:r>
          </a:p>
          <a:p>
            <a:pPr lvl="2"/>
            <a:r>
              <a:rPr lang="en-US" sz="1000" i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 = </a:t>
            </a:r>
            <a:r>
              <a:rPr lang="en-US" sz="1000" i="1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mgh</a:t>
            </a:r>
            <a:r>
              <a:rPr lang="en-US" sz="1000" i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= </a:t>
            </a:r>
            <a:r>
              <a:rPr lang="en-US" sz="1000" i="1" dirty="0" err="1" smtClean="0">
                <a:solidFill>
                  <a:srgbClr val="008000"/>
                </a:solidFill>
                <a:latin typeface="Symbol" pitchFamily="18" charset="2"/>
                <a:cs typeface="Calibri" pitchFamily="34" charset="0"/>
              </a:rPr>
              <a:t>r</a:t>
            </a:r>
            <a:r>
              <a:rPr lang="en-US" sz="1000" i="1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Ah</a:t>
            </a:r>
            <a:r>
              <a:rPr lang="en-US" sz="1000" i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x </a:t>
            </a:r>
            <a:r>
              <a:rPr lang="en-US" sz="1000" i="1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gh</a:t>
            </a:r>
            <a:r>
              <a:rPr lang="en-US" sz="1000" i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= </a:t>
            </a:r>
            <a:r>
              <a:rPr lang="en-US" sz="1000" i="1" dirty="0" smtClean="0">
                <a:solidFill>
                  <a:srgbClr val="008000"/>
                </a:solidFill>
                <a:latin typeface="Symbol" pitchFamily="18" charset="2"/>
                <a:cs typeface="Calibri" pitchFamily="34" charset="0"/>
              </a:rPr>
              <a:t>r</a:t>
            </a:r>
            <a:r>
              <a:rPr lang="en-US" sz="1000" i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gAh</a:t>
            </a:r>
            <a:r>
              <a:rPr lang="en-US" sz="1000" i="1" baseline="30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000" i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 (1000 kg/m3)(9.8 m/s2)(2.4 x 10</a:t>
            </a:r>
            <a:r>
              <a:rPr lang="en-US" sz="1000" baseline="30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9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m2)(1 m)</a:t>
            </a:r>
            <a:r>
              <a:rPr lang="en-US" sz="1000" baseline="30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=  2.4 x 10</a:t>
            </a:r>
            <a:r>
              <a:rPr lang="en-US" sz="1000" baseline="30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13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J</a:t>
            </a: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Dat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is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slechts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(2.4 x 10</a:t>
            </a:r>
            <a:r>
              <a:rPr lang="en-US" sz="1000" baseline="30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13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J )/(3600 s) = 6.5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GWh</a:t>
            </a:r>
            <a:endParaRPr lang="en-US" sz="1000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Het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zou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“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lukken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”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als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we 13 meter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konden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oppompen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gaat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met </a:t>
            </a:r>
            <a:r>
              <a:rPr lang="en-US" sz="1000" i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kwadraat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Uiteraard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in de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praktijk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geen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100%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efficiëntie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mogelijk</a:t>
            </a:r>
            <a:endParaRPr lang="en-US" sz="1000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Lange termijn veranderingen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92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893519"/>
            <a:ext cx="6324600" cy="132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039" y="3429000"/>
            <a:ext cx="4633913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9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8153400" cy="5704952"/>
          </a:xfrm>
        </p:spPr>
        <p:txBody>
          <a:bodyPr>
            <a:noAutofit/>
          </a:bodyPr>
          <a:lstStyle/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1085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GWh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16.7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miljoen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mensen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is 66 kWh/p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Elektrische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auto’s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Energieopslag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is van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gelijke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orde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grootte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(10 tot 50 kWh)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Voorbeeld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Vervang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al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onze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fossiel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aangedreven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auto’s door 8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miljoen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elektrische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auto’s</a:t>
            </a: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Totale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capaciteit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van 40 kWh x 8 000 000 = 320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GWh</a:t>
            </a:r>
            <a:endParaRPr lang="en-US" sz="1000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Opladers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gebruiken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2 tot 3 kW</a:t>
            </a: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Als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we die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aan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/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uit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zetten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dan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verandert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de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energievraag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met 20 GW</a:t>
            </a: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Dat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is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vergelijkbaar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met het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vermogen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uit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windenergie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: 9 GW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gemiddeld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of 30 GW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capaciteit</a:t>
            </a:r>
            <a:endParaRPr lang="en-US" sz="1000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Gebruik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smart chargers om auto’s op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laden</a:t>
            </a:r>
          </a:p>
          <a:p>
            <a:pPr lvl="2"/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Die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hebben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kennis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van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waarde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en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beschikbaarheid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van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elektriciteit</a:t>
            </a:r>
            <a:endParaRPr lang="en-US" sz="1000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Kennis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van de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eisen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voor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de auto (“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moet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om 7:00 am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opgeladen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zijn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”)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Gebruik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de auto’s om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pieken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in het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elektriciteitsnet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vangen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Zowel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voor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opslag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als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voor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terug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leveren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van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aan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het net</a:t>
            </a:r>
          </a:p>
          <a:p>
            <a:pPr lvl="2"/>
            <a:endParaRPr lang="en-US" sz="10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Piek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-management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ideëen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Verander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productie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energie-intensieve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industrien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zoals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aluminium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productie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Net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bestuurde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koelkasten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vriezers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Gebruik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de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netfrequentie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om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energielevering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sturen</a:t>
            </a:r>
            <a:endParaRPr lang="en-US" sz="1000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Vriezers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warmen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iets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op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bij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lagere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net-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frequentie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grote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vraag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lvl="2"/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De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relatief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grote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tijdconstante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uren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)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maakt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dit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mogelijk</a:t>
            </a:r>
            <a:endParaRPr lang="en-US" sz="1000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Sluit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contracten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af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landen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die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waterkracht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hebben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Noorwegen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Zweden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en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Duitsland</a:t>
            </a:r>
            <a:endParaRPr lang="en-US" sz="1000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Lever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aan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die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landen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als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het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bijvoorbeeld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hard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waait</a:t>
            </a:r>
            <a:endParaRPr lang="en-US" sz="1000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Koop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terug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voor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hogere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prijs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)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tijdens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piek-uren</a:t>
            </a:r>
            <a:endParaRPr lang="en-US" sz="1000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Elektrische auto’s, etc.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95618" name="Picture 2" descr="C:\Users\JvdB\Desktop\800px-DCA_06_2012_Chevy_Volt_4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2590800"/>
            <a:ext cx="2362200" cy="157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29400" y="4114800"/>
            <a:ext cx="246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>
                <a:latin typeface="Calibri" panose="020F0502020204030204" pitchFamily="34" charset="0"/>
              </a:rPr>
              <a:t>Volt/Ampera: Battery pack 16.5 kWh</a:t>
            </a:r>
          </a:p>
          <a:p>
            <a:r>
              <a:rPr lang="nl-NL" sz="1200" dirty="0" smtClean="0">
                <a:latin typeface="Calibri" panose="020F0502020204030204" pitchFamily="34" charset="0"/>
              </a:rPr>
              <a:t>Tesla: 60 – 85 kWh</a:t>
            </a:r>
            <a:endParaRPr lang="en-US" sz="1200" dirty="0" err="1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1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11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11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8153400" cy="2373738"/>
          </a:xfrm>
        </p:spPr>
        <p:txBody>
          <a:bodyPr>
            <a:no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Vliegwiel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Mechanische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opslag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Op/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ontlading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veel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sneller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batterijen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Energieopslag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sz="1400" b="0" i="1" dirty="0" smtClean="0">
                <a:latin typeface="Calibri" pitchFamily="34" charset="0"/>
                <a:cs typeface="Calibri" pitchFamily="34" charset="0"/>
              </a:rPr>
              <a:t>E = 0.5 I</a:t>
            </a:r>
            <a:r>
              <a:rPr lang="en-US" sz="1400" b="0" i="1" dirty="0" smtClean="0">
                <a:latin typeface="Symbol" pitchFamily="18" charset="2"/>
                <a:cs typeface="Calibri" pitchFamily="34" charset="0"/>
              </a:rPr>
              <a:t>w</a:t>
            </a:r>
            <a:r>
              <a:rPr lang="en-US" sz="1400" b="0" baseline="30000" dirty="0" smtClean="0">
                <a:latin typeface="Calibri" pitchFamily="34" charset="0"/>
                <a:cs typeface="Calibri" pitchFamily="34" charset="0"/>
              </a:rPr>
              <a:t>2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Traagheidsmoment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i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 = kmr</a:t>
            </a:r>
            <a:r>
              <a:rPr lang="en-US" sz="1000" baseline="30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2 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met </a:t>
            </a:r>
            <a:r>
              <a:rPr lang="en-US" sz="1000" i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k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geometrische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factor </a:t>
            </a: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Straal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i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en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massa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i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</a:t>
            </a: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Hoekfrequentie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i="1" dirty="0" smtClean="0">
                <a:solidFill>
                  <a:srgbClr val="008000"/>
                </a:solidFill>
                <a:latin typeface="Symbol" pitchFamily="18" charset="2"/>
                <a:cs typeface="Calibri" pitchFamily="34" charset="0"/>
              </a:rPr>
              <a:t>w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Voorbeeld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i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 = 800 t, r = 6 m, k = 0.75 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en </a:t>
            </a:r>
            <a:r>
              <a:rPr lang="en-US" sz="1000" i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225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rpm</a:t>
            </a: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Dat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geeft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1667 kWh (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dat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lost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ons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probleem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niet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op)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5532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Opslagsystemen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93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440538"/>
            <a:ext cx="7609952" cy="3417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35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609600"/>
            <a:ext cx="3276600" cy="265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9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9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494595" name="Picture 3" descr="\\vmware-host\Shared Folders\Desktop\NetKaart_metlegenda_A4_N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7366" y="1066800"/>
            <a:ext cx="5066634" cy="5791199"/>
          </a:xfrm>
          <a:prstGeom prst="rect">
            <a:avLst/>
          </a:prstGeom>
          <a:noFill/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3810000" cy="5781152"/>
          </a:xfrm>
        </p:spPr>
        <p:txBody>
          <a:bodyPr>
            <a:noAutofit/>
          </a:bodyPr>
          <a:lstStyle/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Transport tot 380 kV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alle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centrales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buitenland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Noorwegen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NL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Weerstand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i="1" dirty="0" smtClean="0">
                <a:latin typeface="Calibri" pitchFamily="34" charset="0"/>
                <a:cs typeface="Calibri" pitchFamily="34" charset="0"/>
              </a:rPr>
              <a:t>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gegeven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sz="1400" b="0" i="1" dirty="0" smtClean="0">
                <a:latin typeface="Calibri" pitchFamily="34" charset="0"/>
                <a:cs typeface="Calibri" pitchFamily="34" charset="0"/>
              </a:rPr>
              <a:t>R = </a:t>
            </a:r>
            <a:r>
              <a:rPr lang="en-US" sz="1400" b="0" i="1" dirty="0" err="1" smtClean="0">
                <a:latin typeface="Symbol" pitchFamily="18" charset="2"/>
                <a:cs typeface="Calibri" pitchFamily="34" charset="0"/>
              </a:rPr>
              <a:t>r</a:t>
            </a:r>
            <a:r>
              <a:rPr lang="en-US" sz="1400" b="0" i="1" dirty="0" err="1" smtClean="0">
                <a:latin typeface="Calibri" pitchFamily="34" charset="0"/>
                <a:cs typeface="Calibri" pitchFamily="34" charset="0"/>
              </a:rPr>
              <a:t>L</a:t>
            </a:r>
            <a:r>
              <a:rPr lang="en-US" sz="1400" b="0" i="1" dirty="0" smtClean="0">
                <a:latin typeface="Calibri" pitchFamily="34" charset="0"/>
                <a:cs typeface="Calibri" pitchFamily="34" charset="0"/>
              </a:rPr>
              <a:t>/A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, met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lengte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i="1" dirty="0" smtClean="0">
                <a:latin typeface="Calibri" pitchFamily="34" charset="0"/>
                <a:cs typeface="Calibri" pitchFamily="34" charset="0"/>
              </a:rPr>
              <a:t>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en resistivity </a:t>
            </a:r>
            <a:r>
              <a:rPr lang="en-US" sz="1400" b="0" i="1" dirty="0" smtClean="0">
                <a:latin typeface="Symbol" pitchFamily="18" charset="2"/>
                <a:cs typeface="Calibri" pitchFamily="34" charset="0"/>
              </a:rPr>
              <a:t>r</a:t>
            </a:r>
            <a:endParaRPr lang="en-US" sz="1400" b="0" i="1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Verlies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vermogen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Voorbeeld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Feda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kabel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Noorwegen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NorNed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project 700 MW (M€ 600)</a:t>
            </a:r>
          </a:p>
          <a:p>
            <a:pPr lvl="2"/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HVDC submarine power cable: 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  <a:sym typeface="Symbol"/>
              </a:rPr>
              <a:t>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450 kV</a:t>
            </a: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Langste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onderwater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HV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kabel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in de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wereld</a:t>
            </a:r>
            <a:endParaRPr lang="en-US" sz="1000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Tennet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en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Statnett</a:t>
            </a:r>
            <a:endParaRPr lang="en-US" sz="1000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Stroom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i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 = P/V = 700 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MW/900kV = 780 A</a:t>
            </a: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Doorsnede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kabels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790 mm</a:t>
            </a:r>
            <a:r>
              <a:rPr lang="en-US" sz="1000" baseline="30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, 20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1000" dirty="0" err="1" smtClean="0">
                <a:solidFill>
                  <a:srgbClr val="008000"/>
                </a:solidFill>
                <a:latin typeface="Symbol" pitchFamily="18" charset="2"/>
                <a:cs typeface="Calibri" pitchFamily="34" charset="0"/>
              </a:rPr>
              <a:t>W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/km</a:t>
            </a: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Lengte</a:t>
            </a:r>
            <a:r>
              <a:rPr lang="en-US" sz="1000" i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L = 580 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km (2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kabels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Verlies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i="1" dirty="0" smtClean="0">
                <a:solidFill>
                  <a:srgbClr val="008000"/>
                </a:solidFill>
                <a:latin typeface="Symbol" pitchFamily="18" charset="2"/>
                <a:cs typeface="Calibri" pitchFamily="34" charset="0"/>
              </a:rPr>
              <a:t>D</a:t>
            </a:r>
            <a:r>
              <a:rPr lang="en-US" sz="1000" i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 = 20 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MW (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dat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is 2.7%)</a:t>
            </a: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Totale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verlies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4%</a:t>
            </a:r>
            <a:endParaRPr lang="en-US" sz="1000" dirty="0" smtClean="0">
              <a:solidFill>
                <a:srgbClr val="008000"/>
              </a:solidFill>
              <a:latin typeface="Symbol" pitchFamily="18" charset="2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Stel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we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brengen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9 GW over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Verlies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smtClean="0">
                <a:latin typeface="Symbol" pitchFamily="18" charset="2"/>
                <a:cs typeface="Calibri" pitchFamily="34" charset="0"/>
              </a:rPr>
              <a:t>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P = 360 MW</a:t>
            </a:r>
          </a:p>
          <a:p>
            <a:pPr lvl="2"/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Dan 13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kabels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nodig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(7.8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miljard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Euro)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Belangrijke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industrie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800" b="0" i="1" dirty="0" smtClean="0">
                <a:latin typeface="Calibri" pitchFamily="34" charset="0"/>
                <a:cs typeface="Calibri" pitchFamily="34" charset="0"/>
              </a:rPr>
              <a:t>e.g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. ABB)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Windparken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Zonne-energie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Transport van hoogspanning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600200" y="2806700"/>
          <a:ext cx="19431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602" name="Equation" r:id="rId4" imgW="1942920" imgH="393480" progId="Equation.DSMT4">
                  <p:embed/>
                </p:oleObj>
              </mc:Choice>
              <mc:Fallback>
                <p:oleObj name="Equation" r:id="rId4" imgW="1942920" imgH="39348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806700"/>
                        <a:ext cx="1943100" cy="393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9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1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181600" cy="5257800"/>
          </a:xfrm>
        </p:spPr>
        <p:txBody>
          <a:bodyPr>
            <a:no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Warmte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in de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aardkorst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ten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gevolge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Radioactief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/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koelen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van de kern: 40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mW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/m2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Getijdenfrictie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vervorming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Aarde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door de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gravitatievelden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Zon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Maan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: 10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mW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/m2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Geothermische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altijd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voorhanden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fluctuaties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Duurzame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extractie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Gelimiteerd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tot 50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mW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/m2</a:t>
            </a: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Meer is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, maar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tijdelijk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Extractie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Boor 2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gaten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koud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water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erin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, warm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eruit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Praktische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limiet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ongeveer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17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mW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/m2</a:t>
            </a:r>
          </a:p>
          <a:p>
            <a:pPr lvl="2"/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Fracture de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bodem</a:t>
            </a:r>
            <a:endParaRPr lang="en-US" sz="1000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Risico’s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met water (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zware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metalen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Dieper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boren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15 km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mogelijk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Nederland</a:t>
            </a: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2000 m2 x 0.017 W/m2 x 24 h/d = 1 kWh/d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Geothermische energie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43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4377" y="3947705"/>
            <a:ext cx="4219575" cy="290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5052" y="1066800"/>
            <a:ext cx="2628900" cy="2823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kstvak 8"/>
          <p:cNvSpPr txBox="1"/>
          <p:nvPr/>
        </p:nvSpPr>
        <p:spPr>
          <a:xfrm>
            <a:off x="3200400" y="6324600"/>
            <a:ext cx="1008610" cy="457200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nl-NL" sz="1200" smtClean="0">
                <a:latin typeface="Calibri" pitchFamily="34" charset="0"/>
                <a:cs typeface="Calibri" pitchFamily="34" charset="0"/>
              </a:rPr>
              <a:t>Geotherm:</a:t>
            </a:r>
          </a:p>
          <a:p>
            <a:pPr algn="ctr" eaLnBrk="0" hangingPunct="0"/>
            <a:r>
              <a:rPr lang="nl-NL" sz="1200" b="1" smtClean="0">
                <a:latin typeface="Calibri" pitchFamily="34" charset="0"/>
                <a:cs typeface="Calibri" pitchFamily="34" charset="0"/>
              </a:rPr>
              <a:t>1 kWh/d</a:t>
            </a:r>
            <a:endParaRPr lang="nl-NL" sz="1200" b="1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43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43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181600" cy="3429000"/>
          </a:xfrm>
        </p:spPr>
        <p:txBody>
          <a:bodyPr>
            <a:no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Oceaangolven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door wind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gemaakt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Derdehands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zonne-energie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Golfsnelheid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evenredig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windsnelheid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Voortplanting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relatief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weinig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verzwakking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praktisch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water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vervoerd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Nagenoeg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circulaire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beweging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moleculen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Amplitude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neemt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exponentieel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diepte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af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80% van de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oppervlaktegolf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zit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binnen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kwart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van de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golflengte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onder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het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oppervlak</a:t>
            </a:r>
            <a:endParaRPr lang="en-US" sz="1000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Twee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componenten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energie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Potentiële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: tilt het water op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Kinetische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moleculen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cirkelbeweging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Golfenergie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77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4350" y="1600200"/>
            <a:ext cx="3128650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71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2040" y="4228181"/>
            <a:ext cx="3871912" cy="261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7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7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8686800" cy="3429000"/>
          </a:xfrm>
        </p:spPr>
        <p:txBody>
          <a:bodyPr>
            <a:noAutofit/>
          </a:bodyPr>
          <a:lstStyle/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Massa-element (kg/m)</a:t>
            </a:r>
          </a:p>
          <a:p>
            <a:pPr lvl="1"/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Potentiële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energie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Opgetilde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deel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Na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integratie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vinden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we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potentiële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over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golflengte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Neem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equipartitie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energie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potentiële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=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kinetische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Golfenergie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per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lengte-eenheid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 van oppervlaktegolf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782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5350" y="1600200"/>
            <a:ext cx="4438650" cy="220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524000" y="1783080"/>
          <a:ext cx="123825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253" name="Equation" r:id="rId4" imgW="825480" imgH="203040" progId="Equation.DSMT4">
                  <p:embed/>
                </p:oleObj>
              </mc:Choice>
              <mc:Fallback>
                <p:oleObj name="Equation" r:id="rId4" imgW="825480" imgH="203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783080"/>
                        <a:ext cx="1238250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8212" name="Object 4"/>
          <p:cNvGraphicFramePr>
            <a:graphicFrameLocks noChangeAspect="1"/>
          </p:cNvGraphicFramePr>
          <p:nvPr/>
        </p:nvGraphicFramePr>
        <p:xfrm>
          <a:off x="1524000" y="2438400"/>
          <a:ext cx="260985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254" name="Equation" r:id="rId6" imgW="1739880" imgH="203040" progId="Equation.DSMT4">
                  <p:embed/>
                </p:oleObj>
              </mc:Choice>
              <mc:Fallback>
                <p:oleObj name="Equation" r:id="rId6" imgW="1739880" imgH="2030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438400"/>
                        <a:ext cx="2609850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8213" name="Object 5"/>
          <p:cNvGraphicFramePr>
            <a:graphicFrameLocks noChangeAspect="1"/>
          </p:cNvGraphicFramePr>
          <p:nvPr/>
        </p:nvGraphicFramePr>
        <p:xfrm>
          <a:off x="1295400" y="3124200"/>
          <a:ext cx="29718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255" name="Equation" r:id="rId8" imgW="1981080" imgH="685800" progId="Equation.DSMT4">
                  <p:embed/>
                </p:oleObj>
              </mc:Choice>
              <mc:Fallback>
                <p:oleObj name="Equation" r:id="rId8" imgW="1981080" imgH="6858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124200"/>
                        <a:ext cx="2971800" cy="1028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8214" name="Object 6"/>
          <p:cNvGraphicFramePr>
            <a:graphicFrameLocks noChangeAspect="1"/>
          </p:cNvGraphicFramePr>
          <p:nvPr/>
        </p:nvGraphicFramePr>
        <p:xfrm>
          <a:off x="7581900" y="4255770"/>
          <a:ext cx="12573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256" name="Equation" r:id="rId10" imgW="838080" imgH="393480" progId="Equation.DSMT4">
                  <p:embed/>
                </p:oleObj>
              </mc:Choice>
              <mc:Fallback>
                <p:oleObj name="Equation" r:id="rId10" imgW="838080" imgH="39348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1900" y="4255770"/>
                        <a:ext cx="1257300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8215" name="Object 7"/>
          <p:cNvGraphicFramePr>
            <a:graphicFrameLocks noChangeAspect="1"/>
          </p:cNvGraphicFramePr>
          <p:nvPr/>
        </p:nvGraphicFramePr>
        <p:xfrm>
          <a:off x="3962400" y="5334000"/>
          <a:ext cx="11049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257" name="Equation" r:id="rId12" imgW="736560" imgH="393480" progId="Equation.DSMT4">
                  <p:embed/>
                </p:oleObj>
              </mc:Choice>
              <mc:Fallback>
                <p:oleObj name="Equation" r:id="rId12" imgW="736560" imgH="393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5334000"/>
                        <a:ext cx="1104900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8216" name="Object 8"/>
          <p:cNvGraphicFramePr>
            <a:graphicFrameLocks noChangeAspect="1"/>
          </p:cNvGraphicFramePr>
          <p:nvPr/>
        </p:nvGraphicFramePr>
        <p:xfrm>
          <a:off x="6124575" y="4865370"/>
          <a:ext cx="13525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258" name="Equation" r:id="rId14" imgW="901440" imgH="393480" progId="Equation.DSMT4">
                  <p:embed/>
                </p:oleObj>
              </mc:Choice>
              <mc:Fallback>
                <p:oleObj name="Equation" r:id="rId14" imgW="901440" imgH="39348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4575" y="4865370"/>
                        <a:ext cx="1352550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7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7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7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7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7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7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876800" cy="4257152"/>
          </a:xfrm>
        </p:spPr>
        <p:txBody>
          <a:bodyPr>
            <a:noAutofit/>
          </a:bodyPr>
          <a:lstStyle/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Het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vermogen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oppervlaktegolf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Product van de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groepsnelheid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groepsnelheid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golf is de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helft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snelheid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enkel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maximum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is de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snelheid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van de “envelop”</a:t>
            </a: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vinden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hiermee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Aanname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Golf amplitude van 1 m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Snelheid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16 m/s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vind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je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empirische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metingen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Zeeuwse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kust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: 0.5 kW/m</a:t>
            </a: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Vermogen van oppervlaktegolf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aphicFrame>
        <p:nvGraphicFramePr>
          <p:cNvPr id="478215" name="Object 7"/>
          <p:cNvGraphicFramePr>
            <a:graphicFrameLocks noChangeAspect="1"/>
          </p:cNvGraphicFramePr>
          <p:nvPr/>
        </p:nvGraphicFramePr>
        <p:xfrm>
          <a:off x="4267200" y="1847850"/>
          <a:ext cx="14097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58" name="Equation" r:id="rId3" imgW="939600" imgH="393480" progId="Equation.DSMT4">
                  <p:embed/>
                </p:oleObj>
              </mc:Choice>
              <mc:Fallback>
                <p:oleObj name="Equation" r:id="rId3" imgW="939600" imgH="39348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1847850"/>
                        <a:ext cx="1409700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924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2267" y="1142999"/>
            <a:ext cx="2591734" cy="581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79241" name="Object 9"/>
          <p:cNvGraphicFramePr>
            <a:graphicFrameLocks noChangeAspect="1"/>
          </p:cNvGraphicFramePr>
          <p:nvPr/>
        </p:nvGraphicFramePr>
        <p:xfrm>
          <a:off x="4305300" y="2990850"/>
          <a:ext cx="13335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59" name="Equation" r:id="rId6" imgW="888840" imgH="393480" progId="Equation.DSMT4">
                  <p:embed/>
                </p:oleObj>
              </mc:Choice>
              <mc:Fallback>
                <p:oleObj name="Equation" r:id="rId6" imgW="888840" imgH="39348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5300" y="2990850"/>
                        <a:ext cx="1333500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9242" name="Object 10"/>
          <p:cNvGraphicFramePr>
            <a:graphicFrameLocks noChangeAspect="1"/>
          </p:cNvGraphicFramePr>
          <p:nvPr/>
        </p:nvGraphicFramePr>
        <p:xfrm>
          <a:off x="3657600" y="4057650"/>
          <a:ext cx="24384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60" name="Equation" r:id="rId8" imgW="1625400" imgH="393480" progId="Equation.DSMT4">
                  <p:embed/>
                </p:oleObj>
              </mc:Choice>
              <mc:Fallback>
                <p:oleObj name="Equation" r:id="rId8" imgW="1625400" imgH="39348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4057650"/>
                        <a:ext cx="2438400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9243" name="Picture 11" descr="\\vmware-host\Shared Folders\Desktop\Wave_group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200" y="5962405"/>
            <a:ext cx="4038600" cy="285995"/>
          </a:xfrm>
          <a:prstGeom prst="rect">
            <a:avLst/>
          </a:prstGeom>
          <a:noFill/>
        </p:spPr>
      </p:pic>
      <p:pic>
        <p:nvPicPr>
          <p:cNvPr id="479244" name="Picture 12" descr="\\vmware-host\Shared Folders\Desktop\Wave_opposite-group-phase-velocity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14800" y="5381102"/>
            <a:ext cx="2381250" cy="1466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7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7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7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7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7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47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5181600" cy="5257800"/>
          </a:xfrm>
        </p:spPr>
        <p:txBody>
          <a:bodyPr>
            <a:no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Golfenergie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klein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in Nederland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Noordzee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4 – 8 kW/m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Lengte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kustlijn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451 km</a:t>
            </a: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4 kW/m x 451 km = 1.8 GW</a:t>
            </a: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Dat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geeft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2.5 kWh/d/p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Metingen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in Zeeland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Gemiddeld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0.5 kWh/m (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meetboei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DELO)</a:t>
            </a: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Volgens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Delta: 4 km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breedte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nodig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voor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opwekking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1 MW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relevant in Nederland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niets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techniek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maken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Energiedichtheid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is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laag</a:t>
            </a:r>
            <a:endParaRPr lang="en-US" sz="1000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Golfenergie NL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80260" name="Picture 4" descr="\\vmware-host\Shared Folders\Desktop\CARTE_~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914400"/>
            <a:ext cx="2549349" cy="2210364"/>
          </a:xfrm>
          <a:prstGeom prst="rect">
            <a:avLst/>
          </a:prstGeom>
          <a:noFill/>
        </p:spPr>
      </p:pic>
      <p:pic>
        <p:nvPicPr>
          <p:cNvPr id="4802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0525" y="3371850"/>
            <a:ext cx="4943475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026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92398"/>
            <a:ext cx="1981200" cy="256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kstvak 12"/>
          <p:cNvSpPr txBox="1"/>
          <p:nvPr/>
        </p:nvSpPr>
        <p:spPr>
          <a:xfrm>
            <a:off x="2191790" y="5791200"/>
            <a:ext cx="1008610" cy="432375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nl-NL" sz="1200" smtClean="0">
                <a:latin typeface="Calibri" pitchFamily="34" charset="0"/>
                <a:cs typeface="Calibri" pitchFamily="34" charset="0"/>
              </a:rPr>
              <a:t>Golfenergie:</a:t>
            </a:r>
          </a:p>
          <a:p>
            <a:pPr algn="ctr" eaLnBrk="0" hangingPunct="0"/>
            <a:r>
              <a:rPr lang="nl-NL" sz="1200" b="1" smtClean="0">
                <a:latin typeface="Calibri" pitchFamily="34" charset="0"/>
                <a:cs typeface="Calibri" pitchFamily="34" charset="0"/>
              </a:rPr>
              <a:t>0.3 kWh/d</a:t>
            </a:r>
            <a:endParaRPr lang="nl-NL" sz="1200" b="1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8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8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8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2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181600" cy="1600200"/>
          </a:xfrm>
        </p:spPr>
        <p:txBody>
          <a:bodyPr>
            <a:noAutofit/>
          </a:bodyPr>
          <a:lstStyle/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Blue energy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Osmotische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druk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Water 30 g/l = 0.5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mol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/l = 500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mol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/m3 (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NaCl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lvl="2"/>
            <a:r>
              <a:rPr lang="en-US" sz="1000" i="1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pV</a:t>
            </a:r>
            <a:r>
              <a:rPr lang="en-US" sz="1000" i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= </a:t>
            </a:r>
            <a:r>
              <a:rPr lang="en-US" sz="1000" i="1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nRT</a:t>
            </a:r>
            <a:endParaRPr lang="en-US" sz="1000" i="1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i="1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en-US" sz="1000" baseline="-25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Osmose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= </a:t>
            </a:r>
            <a:r>
              <a:rPr lang="en-US" sz="1000" i="1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nRT</a:t>
            </a:r>
            <a:r>
              <a:rPr lang="en-US" sz="1000" i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/V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= (500x2x8.34x293)/1 = 2.5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MPa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= 25 bar</a:t>
            </a: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Energie-inhoud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1 m3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rivier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+  1 m3 zee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geeft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2.5 MJ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 uit water – NL 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812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990600"/>
            <a:ext cx="4104752" cy="258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2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300456"/>
            <a:ext cx="5653622" cy="3517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hoek 7"/>
          <p:cNvSpPr/>
          <p:nvPr/>
        </p:nvSpPr>
        <p:spPr bwMode="auto">
          <a:xfrm>
            <a:off x="-30228" y="6072698"/>
            <a:ext cx="3200400" cy="7450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7239000" y="5739825"/>
            <a:ext cx="1008610" cy="584775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nl-NL" sz="1200" smtClean="0">
                <a:latin typeface="Calibri" pitchFamily="34" charset="0"/>
                <a:cs typeface="Calibri" pitchFamily="34" charset="0"/>
              </a:rPr>
              <a:t>Blue energy:</a:t>
            </a:r>
          </a:p>
          <a:p>
            <a:pPr algn="ctr" eaLnBrk="0" hangingPunct="0"/>
            <a:r>
              <a:rPr lang="nl-NL" sz="1200" b="1" smtClean="0">
                <a:latin typeface="Calibri" pitchFamily="34" charset="0"/>
                <a:cs typeface="Calibri" pitchFamily="34" charset="0"/>
              </a:rPr>
              <a:t>0.7 kWh/d</a:t>
            </a:r>
            <a:endParaRPr lang="nl-NL" sz="1200" b="1" dirty="0" err="1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hthoek 9"/>
          <p:cNvSpPr/>
          <p:nvPr/>
        </p:nvSpPr>
        <p:spPr bwMode="auto">
          <a:xfrm>
            <a:off x="3048000" y="6385056"/>
            <a:ext cx="2895600" cy="5636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8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8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2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Calibri" pitchFamily="34" charset="0"/>
                <a:cs typeface="Calibri" pitchFamily="34" charset="0"/>
              </a:rPr>
              <a:t>Najaar 2009</a:t>
            </a:r>
          </a:p>
        </p:txBody>
      </p:sp>
      <p:sp>
        <p:nvSpPr>
          <p:cNvPr id="7171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Calibri" pitchFamily="34" charset="0"/>
                <a:cs typeface="Calibri" pitchFamily="34" charset="0"/>
              </a:rPr>
              <a:t>Jo van den Brand</a:t>
            </a:r>
          </a:p>
        </p:txBody>
      </p:sp>
      <p:sp>
        <p:nvSpPr>
          <p:cNvPr id="4101" name="Text Box 2"/>
          <p:cNvSpPr txBox="1">
            <a:spLocks noChangeArrowheads="1"/>
          </p:cNvSpPr>
          <p:nvPr/>
        </p:nvSpPr>
        <p:spPr bwMode="auto">
          <a:xfrm>
            <a:off x="3795713" y="228600"/>
            <a:ext cx="1563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i="1" dirty="0" err="1">
                <a:solidFill>
                  <a:srgbClr val="000099"/>
                </a:solidFill>
                <a:latin typeface="+mj-lt"/>
                <a:cs typeface="+mn-cs"/>
              </a:rPr>
              <a:t>Inhoud</a:t>
            </a:r>
            <a:endParaRPr lang="en-US" sz="3200" b="1" i="1" dirty="0">
              <a:solidFill>
                <a:srgbClr val="000099"/>
              </a:solidFill>
              <a:latin typeface="+mj-lt"/>
              <a:cs typeface="+mn-cs"/>
            </a:endParaRPr>
          </a:p>
        </p:txBody>
      </p:sp>
      <p:sp>
        <p:nvSpPr>
          <p:cNvPr id="7173" name="Rectangle 2"/>
          <p:cNvSpPr>
            <a:spLocks noChangeArrowheads="1"/>
          </p:cNvSpPr>
          <p:nvPr/>
        </p:nvSpPr>
        <p:spPr bwMode="auto">
          <a:xfrm>
            <a:off x="0" y="5715000"/>
            <a:ext cx="7848600" cy="1143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270" name="Rectangle 3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solidFill>
            <a:srgbClr val="FFFFCC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dirty="0">
                <a:latin typeface="Calibri" pitchFamily="34" charset="0"/>
                <a:cs typeface="Calibri" pitchFamily="34" charset="0"/>
              </a:rPr>
              <a:t>Jo van den Brand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Email: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3"/>
              </a:rPr>
              <a:t>jo@nikhef.nl</a:t>
            </a: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 URL: </a:t>
            </a: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4"/>
              </a:rPr>
              <a:t>www.nikhef.nl</a:t>
            </a:r>
            <a:r>
              <a:rPr lang="en-US" sz="1400" b="1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4"/>
              </a:rPr>
              <a:t>/~jo/energie </a:t>
            </a:r>
            <a:endParaRPr lang="en-US" sz="1400" b="1" dirty="0">
              <a:solidFill>
                <a:srgbClr val="006600"/>
              </a:solidFill>
              <a:latin typeface="Calibri" pitchFamily="34" charset="0"/>
              <a:cs typeface="Calibri" pitchFamily="34" charset="0"/>
              <a:hlinkClick r:id="rId4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0620 539 484 / 020 598 7900, </a:t>
            </a:r>
            <a:r>
              <a:rPr lang="en-US" sz="1400" b="1" err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Kamer</a:t>
            </a:r>
            <a:r>
              <a:rPr lang="en-US" sz="1400" b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T2.69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Jacco de Vries</a:t>
            </a:r>
            <a:endParaRPr lang="en-US" sz="1600" b="1"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Email: </a:t>
            </a: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jdevries@nikhef.nl</a:t>
            </a:r>
            <a:endParaRPr lang="en-US" sz="1400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Beoordeling</a:t>
            </a:r>
            <a:endParaRPr lang="en-US" sz="1600" b="1"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Huiswerk (20%)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Scriptie (20%): uiterlijk 9 juni  mailen (pdf), presentaties 13 juni op Nikhef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Tentamen (60%) 27 mei, 8:45 – 11:30 in WN143</a:t>
            </a:r>
            <a:endParaRPr lang="en-US" sz="1400" b="1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>
                <a:latin typeface="Calibri" pitchFamily="34" charset="0"/>
                <a:cs typeface="Calibri" pitchFamily="34" charset="0"/>
              </a:rPr>
              <a:t>Boeken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Energy Science, John Andrews &amp; Nick Jelley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Sustainable Energy – without the hot air, David JC MacKay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Elmer </a:t>
            </a: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E. Lewis, Fundamentals of Nuclear </a:t>
            </a:r>
            <a:r>
              <a:rPr lang="en-US" sz="1400" b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Reactor Physics</a:t>
            </a:r>
          </a:p>
          <a:p>
            <a:pPr marL="285750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600" b="1">
                <a:latin typeface="Calibri" pitchFamily="34" charset="0"/>
                <a:cs typeface="Calibri" pitchFamily="34" charset="0"/>
              </a:rPr>
              <a:t>Inhoud van de cursus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>
                <a:latin typeface="Calibri" pitchFamily="34" charset="0"/>
                <a:cs typeface="Calibri" pitchFamily="34" charset="0"/>
              </a:rPr>
              <a:t>Week 1 Motivatie, exponentiële groei, CO2 toename, broeikaseffect,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klimaat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2 Energieverbruik</a:t>
            </a:r>
            <a:r>
              <a:rPr lang="en-US" sz="1050">
                <a:latin typeface="Calibri" pitchFamily="34" charset="0"/>
                <a:cs typeface="Calibri" pitchFamily="34" charset="0"/>
              </a:rPr>
              <a:t>: transport, verwarming, koeling, verlichting, landbouw, veeteelt, fabricage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3 </a:t>
            </a:r>
            <a:r>
              <a:rPr lang="en-US" sz="1050">
                <a:latin typeface="Calibri" pitchFamily="34" charset="0"/>
                <a:cs typeface="Calibri" pitchFamily="34" charset="0"/>
              </a:rPr>
              <a:t>Kernenergie: kernfysica,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splijting</a:t>
            </a:r>
            <a:endParaRPr lang="en-US" sz="105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>
                <a:latin typeface="Calibri" pitchFamily="34" charset="0"/>
                <a:cs typeface="Calibri" pitchFamily="34" charset="0"/>
              </a:rPr>
              <a:t>Week 4 Kernenergie: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reactorfysica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5 </a:t>
            </a:r>
            <a:r>
              <a:rPr lang="en-US" sz="1050">
                <a:latin typeface="Calibri" pitchFamily="34" charset="0"/>
                <a:cs typeface="Calibri" pitchFamily="34" charset="0"/>
              </a:rPr>
              <a:t>Energie, thermodynamica</a:t>
            </a:r>
          </a:p>
          <a:p>
            <a:pPr marL="1257300" lvl="2" indent="-342900">
              <a:spcBef>
                <a:spcPct val="20000"/>
              </a:spcBef>
              <a:defRPr/>
            </a:pPr>
            <a:r>
              <a:rPr lang="en-US" sz="1050">
                <a:latin typeface="Calibri" pitchFamily="34" charset="0"/>
                <a:cs typeface="Calibri" pitchFamily="34" charset="0"/>
              </a:rPr>
              <a:t>                          Entropie, enthalpie, Carnot, Otto, Rankine processen, informatie</a:t>
            </a:r>
          </a:p>
          <a:p>
            <a:pPr marL="1257300" lvl="2" indent="-342900">
              <a:spcBef>
                <a:spcPct val="20000"/>
              </a:spcBef>
              <a:defRPr/>
            </a:pPr>
            <a:r>
              <a:rPr lang="en-US" sz="1050">
                <a:latin typeface="Calibri" pitchFamily="34" charset="0"/>
                <a:cs typeface="Calibri" pitchFamily="34" charset="0"/>
              </a:rPr>
              <a:t>                          Energiebronnen: fossiele brandstoffen (olie, gas, kolen), wind, zon (PV, thermisch, biomassa), waterkracht, geothermisch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6 </a:t>
            </a:r>
            <a:r>
              <a:rPr lang="en-US" sz="1050">
                <a:latin typeface="Calibri" pitchFamily="34" charset="0"/>
                <a:cs typeface="Calibri" pitchFamily="34" charset="0"/>
              </a:rPr>
              <a:t>Fluctuaties: opslag (batterijen, water, waterstof), transport van energie,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efficiëntie</a:t>
            </a:r>
            <a:endParaRPr lang="en-US" sz="105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defRPr/>
            </a:pPr>
            <a:r>
              <a:rPr lang="en-US" sz="1050">
                <a:latin typeface="Calibri" pitchFamily="34" charset="0"/>
                <a:cs typeface="Calibri" pitchFamily="34" charset="0"/>
              </a:rPr>
              <a:t>                          Energie: scenario’s voor Nederland, wereld, fysieke mogelijkheden, politiek, ethische vragen, economische aspecten</a:t>
            </a:r>
          </a:p>
        </p:txBody>
      </p:sp>
      <p:pic>
        <p:nvPicPr>
          <p:cNvPr id="717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1524000"/>
            <a:ext cx="191293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/>
          <p:cNvSpPr txBox="1"/>
          <p:nvPr/>
        </p:nvSpPr>
        <p:spPr>
          <a:xfrm>
            <a:off x="6629400" y="3810000"/>
            <a:ext cx="1633538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200">
                <a:latin typeface="+mn-lt"/>
                <a:cs typeface="Arial" pitchFamily="34" charset="0"/>
              </a:rPr>
              <a:t>Gratis te downloaden</a:t>
            </a:r>
            <a:endParaRPr lang="nl-NL" sz="1200" dirty="0" err="1">
              <a:latin typeface="+mn-lt"/>
              <a:cs typeface="Arial" pitchFamily="34" charset="0"/>
            </a:endParaRPr>
          </a:p>
        </p:txBody>
      </p:sp>
      <p:pic>
        <p:nvPicPr>
          <p:cNvPr id="717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3505200"/>
            <a:ext cx="2319338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kstvak 9"/>
          <p:cNvSpPr txBox="1"/>
          <p:nvPr/>
        </p:nvSpPr>
        <p:spPr>
          <a:xfrm>
            <a:off x="5181600" y="4648200"/>
            <a:ext cx="37814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200">
                <a:latin typeface="+mn-lt"/>
                <a:cs typeface="Arial" pitchFamily="34" charset="0"/>
              </a:rPr>
              <a:t>With thanks to dr. Stefan Hild, University of Glasgow </a:t>
            </a:r>
            <a:endParaRPr lang="nl-NL" sz="1200" dirty="0" err="1">
              <a:latin typeface="+mn-lt"/>
              <a:cs typeface="Arial" pitchFamily="34" charset="0"/>
            </a:endParaRPr>
          </a:p>
        </p:txBody>
      </p:sp>
      <p:sp>
        <p:nvSpPr>
          <p:cNvPr id="11" name="Afgeronde rechthoek 10"/>
          <p:cNvSpPr/>
          <p:nvPr/>
        </p:nvSpPr>
        <p:spPr bwMode="auto">
          <a:xfrm>
            <a:off x="1287842" y="6324600"/>
            <a:ext cx="7254495" cy="3810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121948" cy="5257800"/>
          </a:xfrm>
        </p:spPr>
        <p:txBody>
          <a:bodyPr>
            <a:no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Duurzame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productie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ontwikkeling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biomassa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Waterplanten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Zoutwaterlandbouw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Micro-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algen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Zeewieren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Totaal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2030: 181.6 PJ</a:t>
            </a: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1 PJ = 278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GWh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181.6 x 278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GWh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/(365 x 16.7 M) = 8.3 kWh/d/p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Aquatische biomassa in NL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82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9148" y="1295400"/>
            <a:ext cx="4554804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3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73805"/>
            <a:ext cx="7648575" cy="2872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3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8574" y="4876801"/>
            <a:ext cx="1485377" cy="332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3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8575" y="5972175"/>
            <a:ext cx="1266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3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2801" y="5391150"/>
            <a:ext cx="15811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8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48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8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48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48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Aquatische biomassa in NL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83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001143"/>
            <a:ext cx="9144001" cy="585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hoek 8"/>
          <p:cNvSpPr/>
          <p:nvPr/>
        </p:nvSpPr>
        <p:spPr bwMode="auto">
          <a:xfrm>
            <a:off x="0" y="5867400"/>
            <a:ext cx="4953000" cy="9805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2362200" y="6172200"/>
            <a:ext cx="1008610" cy="432375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nl-NL" sz="1200" smtClean="0">
                <a:latin typeface="Calibri" pitchFamily="34" charset="0"/>
                <a:cs typeface="Calibri" pitchFamily="34" charset="0"/>
              </a:rPr>
              <a:t>Aqua-bio:</a:t>
            </a:r>
          </a:p>
          <a:p>
            <a:pPr algn="ctr" eaLnBrk="0" hangingPunct="0"/>
            <a:r>
              <a:rPr lang="nl-NL" sz="1200" b="1" smtClean="0">
                <a:latin typeface="Calibri" pitchFamily="34" charset="0"/>
                <a:cs typeface="Calibri" pitchFamily="34" charset="0"/>
              </a:rPr>
              <a:t>0.4 kWh/d</a:t>
            </a:r>
            <a:endParaRPr lang="nl-NL" sz="1200" b="1" dirty="0" err="1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76200" y="3124200"/>
            <a:ext cx="26670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5181600" cy="5704952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Verschil in waterhoogte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Door eb en vloed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Oeanen slechts enkele decimeters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Duur stuwing enkele meters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Tijverschillen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Haringvliet 2.3 meter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Brouwersdam 2.5 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Lauwersmeer 2 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Oosterschelde 2.9 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Afsluitdijk 1.8 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Westerschelde 5 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Johannes Kerkhovenpolder 3 m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Centrale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Elke 12 uur wordt energie geleverd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Corrosie is probleem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Levende wezens en turbines…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Vermogensdichtheid</a:t>
            </a:r>
          </a:p>
          <a:p>
            <a:pPr lvl="1"/>
            <a:r>
              <a:rPr lang="en-US" sz="1400" b="0" i="1" smtClean="0">
                <a:latin typeface="Calibri" pitchFamily="34" charset="0"/>
                <a:cs typeface="Calibri" pitchFamily="34" charset="0"/>
              </a:rPr>
              <a:t>E = mgh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h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is verandering zwaartepunt)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Massa per eenheid oppervlak </a:t>
            </a:r>
            <a:r>
              <a:rPr lang="en-US" sz="1400" b="0" i="1" smtClean="0">
                <a:latin typeface="Symbol" pitchFamily="18" charset="2"/>
                <a:cs typeface="Calibri" pitchFamily="34" charset="0"/>
              </a:rPr>
              <a:t>r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 x 2h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Vermogen per eenheid oppervlak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Voor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h = 2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m ongeveer 3 W/m2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Getijdenenergie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843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5041" y="1219200"/>
            <a:ext cx="407275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43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4943475"/>
            <a:ext cx="2438400" cy="161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001529" y="6184557"/>
          <a:ext cx="61421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362" name="Equation" r:id="rId5" imgW="482400" imgH="419040" progId="Equation.DSMT4">
                  <p:embed/>
                </p:oleObj>
              </mc:Choice>
              <mc:Fallback>
                <p:oleObj name="Equation" r:id="rId5" imgW="482400" imgH="4190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1529" y="6184557"/>
                        <a:ext cx="614218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8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48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Getij-energie (gestuwd)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85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457" y="1066800"/>
            <a:ext cx="8591989" cy="456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/>
          <p:cNvSpPr txBox="1"/>
          <p:nvPr/>
        </p:nvSpPr>
        <p:spPr>
          <a:xfrm>
            <a:off x="2362200" y="6172200"/>
            <a:ext cx="1008610" cy="432375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nl-NL" sz="1200" smtClean="0">
                <a:latin typeface="Calibri" pitchFamily="34" charset="0"/>
                <a:cs typeface="Calibri" pitchFamily="34" charset="0"/>
              </a:rPr>
              <a:t>Getij (stuw):</a:t>
            </a:r>
          </a:p>
          <a:p>
            <a:pPr algn="ctr" eaLnBrk="0" hangingPunct="0"/>
            <a:r>
              <a:rPr lang="nl-NL" sz="1200" b="1" smtClean="0">
                <a:latin typeface="Calibri" pitchFamily="34" charset="0"/>
                <a:cs typeface="Calibri" pitchFamily="34" charset="0"/>
              </a:rPr>
              <a:t>0.3 kWh/d</a:t>
            </a:r>
            <a:endParaRPr lang="nl-NL" sz="1200" b="1" dirty="0" err="1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853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2385" y="5412636"/>
            <a:ext cx="2009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Getijdencentrale Brouwersdam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86402" name="Picture 2" descr="\\vmware-host\Shared Folders\Desktop\Art-impression-brouwersd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33775"/>
            <a:ext cx="4762500" cy="3324225"/>
          </a:xfrm>
          <a:prstGeom prst="rect">
            <a:avLst/>
          </a:prstGeom>
          <a:noFill/>
        </p:spPr>
      </p:pic>
      <p:pic>
        <p:nvPicPr>
          <p:cNvPr id="486403" name="Picture 3" descr="\\vmware-host\Shared Folders\Desktop\GREVELINGEN_2175343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7835" y="1143000"/>
            <a:ext cx="5136118" cy="3276600"/>
          </a:xfrm>
          <a:prstGeom prst="rect">
            <a:avLst/>
          </a:prstGeom>
          <a:noFill/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5181600" cy="5257800"/>
          </a:xfrm>
        </p:spPr>
        <p:txBody>
          <a:bodyPr>
            <a:no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Brouwersdam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Verbeting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waterkwaliteit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Zie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rapport “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Grevelingen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water en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getij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”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verkenning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gaande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336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GWh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/y</a:t>
            </a:r>
          </a:p>
          <a:p>
            <a:pPr lvl="2"/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336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GWh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/(24*365) = 38 MW 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Investering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: 1.5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miljard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Euro</a:t>
            </a:r>
          </a:p>
          <a:p>
            <a:pPr lvl="2"/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De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helft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voor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Maximaal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Getij</a:t>
            </a:r>
            <a:endParaRPr lang="en-US" sz="1000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864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4365620"/>
            <a:ext cx="1752600" cy="249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640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5356" y="3779921"/>
            <a:ext cx="2483644" cy="3068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8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8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8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8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Getij-energie (stroming)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87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990600"/>
            <a:ext cx="7089153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hthoek 10"/>
          <p:cNvSpPr/>
          <p:nvPr/>
        </p:nvSpPr>
        <p:spPr bwMode="auto">
          <a:xfrm>
            <a:off x="304800" y="4800600"/>
            <a:ext cx="48006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3" name="Rechthoek 12"/>
          <p:cNvSpPr/>
          <p:nvPr/>
        </p:nvSpPr>
        <p:spPr bwMode="auto">
          <a:xfrm>
            <a:off x="8915400" y="5943600"/>
            <a:ext cx="218552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952368"/>
            <a:ext cx="4333352" cy="190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74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5625" y="3671888"/>
            <a:ext cx="2009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kstvak 14"/>
          <p:cNvSpPr txBox="1"/>
          <p:nvPr/>
        </p:nvSpPr>
        <p:spPr>
          <a:xfrm>
            <a:off x="7848600" y="4419600"/>
            <a:ext cx="1143000" cy="432375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nl-NL" sz="1200" smtClean="0">
                <a:latin typeface="Calibri" pitchFamily="34" charset="0"/>
                <a:cs typeface="Calibri" pitchFamily="34" charset="0"/>
              </a:rPr>
              <a:t>Getij (stroom):</a:t>
            </a:r>
          </a:p>
          <a:p>
            <a:pPr algn="ctr" eaLnBrk="0" hangingPunct="0"/>
            <a:r>
              <a:rPr lang="nl-NL" sz="1200" b="1" smtClean="0">
                <a:latin typeface="Calibri" pitchFamily="34" charset="0"/>
                <a:cs typeface="Calibri" pitchFamily="34" charset="0"/>
              </a:rPr>
              <a:t>0.2 kWh/d</a:t>
            </a:r>
            <a:endParaRPr lang="nl-NL" sz="1200" b="1" dirty="0" err="1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874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826060"/>
            <a:ext cx="2743200" cy="1990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kstvak 16"/>
          <p:cNvSpPr txBox="1"/>
          <p:nvPr/>
        </p:nvSpPr>
        <p:spPr>
          <a:xfrm>
            <a:off x="2407497" y="6248400"/>
            <a:ext cx="129561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400" smtClean="0">
                <a:latin typeface="Calibri" pitchFamily="34" charset="0"/>
                <a:cs typeface="Calibri" pitchFamily="34" charset="0"/>
              </a:rPr>
              <a:t>Kans op &gt;1 m/s</a:t>
            </a:r>
          </a:p>
          <a:p>
            <a:r>
              <a:rPr lang="nl-NL" sz="1400" smtClean="0">
                <a:latin typeface="Calibri" pitchFamily="34" charset="0"/>
                <a:cs typeface="Calibri" pitchFamily="34" charset="0"/>
              </a:rPr>
              <a:t>Blauw = 0%</a:t>
            </a:r>
            <a:endParaRPr lang="nl-NL" sz="1400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8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8561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 uit rivieren 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10" name="Groep 9"/>
          <p:cNvGrpSpPr/>
          <p:nvPr/>
        </p:nvGrpSpPr>
        <p:grpSpPr>
          <a:xfrm>
            <a:off x="400050" y="914400"/>
            <a:ext cx="6762750" cy="4748091"/>
            <a:chOff x="400050" y="1143000"/>
            <a:chExt cx="6762750" cy="4748091"/>
          </a:xfrm>
        </p:grpSpPr>
        <p:pic>
          <p:nvPicPr>
            <p:cNvPr id="4915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0050" y="1143000"/>
              <a:ext cx="6762750" cy="4729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hthoek 6"/>
            <p:cNvSpPr/>
            <p:nvPr/>
          </p:nvSpPr>
          <p:spPr bwMode="auto">
            <a:xfrm>
              <a:off x="400050" y="4800600"/>
              <a:ext cx="4476750" cy="685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sp>
          <p:nvSpPr>
            <p:cNvPr id="8" name="Rechthoek 7"/>
            <p:cNvSpPr/>
            <p:nvPr/>
          </p:nvSpPr>
          <p:spPr bwMode="auto">
            <a:xfrm rot="20634045">
              <a:off x="6246096" y="5723889"/>
              <a:ext cx="914400" cy="16720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</p:grpSp>
      <p:grpSp>
        <p:nvGrpSpPr>
          <p:cNvPr id="13" name="Groep 12"/>
          <p:cNvGrpSpPr/>
          <p:nvPr/>
        </p:nvGrpSpPr>
        <p:grpSpPr>
          <a:xfrm>
            <a:off x="0" y="4724400"/>
            <a:ext cx="4541772" cy="2133600"/>
            <a:chOff x="0" y="4724400"/>
            <a:chExt cx="4541772" cy="2133600"/>
          </a:xfrm>
        </p:grpSpPr>
        <p:pic>
          <p:nvPicPr>
            <p:cNvPr id="49152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5052176"/>
              <a:ext cx="4343400" cy="1805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52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2222" y="4724400"/>
              <a:ext cx="4019550" cy="277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915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228600"/>
            <a:ext cx="1600200" cy="314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kstvak 13"/>
          <p:cNvSpPr txBox="1"/>
          <p:nvPr/>
        </p:nvSpPr>
        <p:spPr>
          <a:xfrm>
            <a:off x="4419600" y="6172200"/>
            <a:ext cx="1008610" cy="432375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nl-NL" sz="1200" smtClean="0">
                <a:latin typeface="Calibri" pitchFamily="34" charset="0"/>
                <a:cs typeface="Calibri" pitchFamily="34" charset="0"/>
              </a:rPr>
              <a:t>Rivieren:</a:t>
            </a:r>
          </a:p>
          <a:p>
            <a:pPr algn="ctr" eaLnBrk="0" hangingPunct="0"/>
            <a:r>
              <a:rPr lang="nl-NL" sz="1200" b="1" smtClean="0">
                <a:latin typeface="Calibri" pitchFamily="34" charset="0"/>
                <a:cs typeface="Calibri" pitchFamily="34" charset="0"/>
              </a:rPr>
              <a:t>0.3 kWh/d</a:t>
            </a:r>
            <a:endParaRPr lang="nl-NL" sz="1200" b="1" dirty="0" err="1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3" name="Groep 22"/>
          <p:cNvGrpSpPr/>
          <p:nvPr/>
        </p:nvGrpSpPr>
        <p:grpSpPr>
          <a:xfrm>
            <a:off x="6382790" y="3810000"/>
            <a:ext cx="2456410" cy="2794575"/>
            <a:chOff x="6382790" y="3810000"/>
            <a:chExt cx="2456410" cy="2794575"/>
          </a:xfrm>
        </p:grpSpPr>
        <p:sp>
          <p:nvSpPr>
            <p:cNvPr id="15" name="Tekstvak 14"/>
            <p:cNvSpPr txBox="1"/>
            <p:nvPr/>
          </p:nvSpPr>
          <p:spPr>
            <a:xfrm>
              <a:off x="7830590" y="6172200"/>
              <a:ext cx="1008610" cy="432375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Rivieren: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0.3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Tekstvak 15"/>
            <p:cNvSpPr txBox="1"/>
            <p:nvPr/>
          </p:nvSpPr>
          <p:spPr>
            <a:xfrm>
              <a:off x="7830590" y="5704952"/>
              <a:ext cx="1008610" cy="43639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050" smtClean="0">
                  <a:latin typeface="Calibri" pitchFamily="34" charset="0"/>
                  <a:cs typeface="Calibri" pitchFamily="34" charset="0"/>
                </a:rPr>
                <a:t>Getij (stroom):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0.2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Tekstvak 16"/>
            <p:cNvSpPr txBox="1"/>
            <p:nvPr/>
          </p:nvSpPr>
          <p:spPr>
            <a:xfrm>
              <a:off x="7830590" y="5257800"/>
              <a:ext cx="1008610" cy="418785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Getij (stuw):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0.3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Tekstvak 17"/>
            <p:cNvSpPr txBox="1"/>
            <p:nvPr/>
          </p:nvSpPr>
          <p:spPr>
            <a:xfrm>
              <a:off x="7830590" y="4800600"/>
              <a:ext cx="1008610" cy="425712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Aqua-bio: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0.4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kstvak 18"/>
            <p:cNvSpPr txBox="1"/>
            <p:nvPr/>
          </p:nvSpPr>
          <p:spPr>
            <a:xfrm>
              <a:off x="7830590" y="4267200"/>
              <a:ext cx="1008610" cy="503172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Blue energy: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0.7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Tekstvak 19"/>
            <p:cNvSpPr txBox="1"/>
            <p:nvPr/>
          </p:nvSpPr>
          <p:spPr>
            <a:xfrm>
              <a:off x="7830590" y="3810000"/>
              <a:ext cx="1008610" cy="426972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Golfenergie: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0.3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" name="Tekstvak 20"/>
            <p:cNvSpPr txBox="1"/>
            <p:nvPr/>
          </p:nvSpPr>
          <p:spPr>
            <a:xfrm>
              <a:off x="6382790" y="6172200"/>
              <a:ext cx="1008610" cy="432375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Water: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2.2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Linkeraccolade 21"/>
            <p:cNvSpPr/>
            <p:nvPr/>
          </p:nvSpPr>
          <p:spPr bwMode="auto">
            <a:xfrm>
              <a:off x="7485610" y="3810000"/>
              <a:ext cx="210590" cy="2794575"/>
            </a:xfrm>
            <a:prstGeom prst="leftBrace">
              <a:avLst>
                <a:gd name="adj1" fmla="val 8333"/>
                <a:gd name="adj2" fmla="val 90833"/>
              </a:avLst>
            </a:prstGeom>
            <a:solidFill>
              <a:schemeClr val="bg1"/>
            </a:solidFill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Scenario’s voor Nederland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Energiestromen in 2008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2" name="Groep 9"/>
          <p:cNvGrpSpPr/>
          <p:nvPr/>
        </p:nvGrpSpPr>
        <p:grpSpPr>
          <a:xfrm>
            <a:off x="1" y="1295400"/>
            <a:ext cx="8991600" cy="4729685"/>
            <a:chOff x="1" y="1295400"/>
            <a:chExt cx="8991600" cy="4729685"/>
          </a:xfrm>
        </p:grpSpPr>
        <p:pic>
          <p:nvPicPr>
            <p:cNvPr id="48845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" y="1295400"/>
              <a:ext cx="8991600" cy="4729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hthoek 7"/>
            <p:cNvSpPr/>
            <p:nvPr/>
          </p:nvSpPr>
          <p:spPr bwMode="auto">
            <a:xfrm>
              <a:off x="1" y="2689671"/>
              <a:ext cx="228599" cy="685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</p:grpSp>
      <p:pic>
        <p:nvPicPr>
          <p:cNvPr id="4884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6248400"/>
            <a:ext cx="39719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kstvak 10"/>
          <p:cNvSpPr txBox="1"/>
          <p:nvPr/>
        </p:nvSpPr>
        <p:spPr>
          <a:xfrm>
            <a:off x="8305800" y="5768529"/>
            <a:ext cx="72866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400" smtClean="0">
                <a:latin typeface="Calibri" pitchFamily="34" charset="0"/>
                <a:cs typeface="Calibri" pitchFamily="34" charset="0"/>
              </a:rPr>
              <a:t>3332 PJ</a:t>
            </a:r>
            <a:endParaRPr lang="nl-NL" sz="1400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Duurzame energieproductie 2008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89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9067320" cy="411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6248400"/>
            <a:ext cx="39719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Fluctuaties, energieopslag en transport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5027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1260" y="1143000"/>
            <a:ext cx="228269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181600" cy="52578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Fluctuaties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Variatie in energiebehoefte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Hoe gaan we hier nu mee om?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Hoe erg zijn fluctuaties bij duurzame energie?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Kunnen we 20% windenergie accommoderen?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Welke strategieen zijn er?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Omgaan met fluctuaties op korte en lange termijn 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Water basin as “pumped storage”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Verandering in behoefte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Smart consumers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Smart grids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Elektrische auto’s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Kernenergie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Xenon vergiftiging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HV transmissielijnen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Energieopslag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Vliegwielen, batterijen, …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Potentieel energie uit water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90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68" y="1600200"/>
            <a:ext cx="9011584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vak 6"/>
          <p:cNvSpPr txBox="1"/>
          <p:nvPr/>
        </p:nvSpPr>
        <p:spPr>
          <a:xfrm>
            <a:off x="304800" y="6248400"/>
            <a:ext cx="5327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mtClean="0">
                <a:latin typeface="+mn-lt"/>
              </a:rPr>
              <a:t>Bron: Energie uit water, Marcel Bruggers, Deltares</a:t>
            </a:r>
            <a:endParaRPr lang="nl-NL" dirty="0" err="1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Duurzame</a:t>
            </a: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energieproductie</a:t>
            </a: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2011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248400"/>
            <a:ext cx="39719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6642" name="Picture 2" descr="C:\Users\JvdB\Desktop\017i_ovg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095"/>
            <a:ext cx="9145042" cy="318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0" y="1688068"/>
            <a:ext cx="3217932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Calibri" panose="020F0502020204030204" pitchFamily="34" charset="0"/>
              </a:rPr>
              <a:t>Elk vakje staat voor 1 procent ....</a:t>
            </a:r>
            <a:endParaRPr lang="en-US" dirty="0" err="1" smtClean="0">
              <a:latin typeface="Calibri" panose="020F050202020403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2590800" y="2057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54210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Scenario’s voor Nederland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5181600" cy="52578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Hoe realistisch zijn onze schattingen voor duurzame energieproductie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Hoeveel duurzame energie produceren we op dit moment?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Kunnen we energiezuinig gaan leven?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Terug naar de middeleeuwen?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Kunnen we leven van duurzame energiebronnen van andere landen?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MacKay’s energieplannen voor UK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Hoeveel kosten deze plannen?</a:t>
            </a:r>
          </a:p>
        </p:txBody>
      </p:sp>
      <p:pic>
        <p:nvPicPr>
          <p:cNvPr id="495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1186702"/>
            <a:ext cx="2199752" cy="566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59627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Consumptie en potentieel       duurzame productie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5181600" cy="5257800"/>
          </a:xfrm>
        </p:spPr>
        <p:txBody>
          <a:bodyPr>
            <a:noAutofit/>
          </a:bodyPr>
          <a:lstStyle/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Hoe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realistisch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onze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schattingen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duurzame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consumptie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productie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ieder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geval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goed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ze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ongeveer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even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groot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zijn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wel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erg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optimistisch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geweest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schattingen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duurzame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energiepoductie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Verder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is de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geschatte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consumptie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groter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schatting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van het CBS: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ongeveer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150 kWh/d/p</a:t>
            </a: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Voornamelijk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omdat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zij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al het “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spul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”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dat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in het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buitenland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voor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ons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geproduceerd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wordt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niet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meetellen</a:t>
            </a:r>
            <a:endParaRPr lang="en-US" sz="1000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Hoeveel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duurzame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produceren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we op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moment?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we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energiezuinig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gaan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leven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?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Terug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middeleeuwen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10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we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leven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duurzame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energiebronnen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andere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landen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?</a:t>
            </a:r>
          </a:p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MacKay’s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energieplannen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UK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Hoeveel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kosten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plannen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grpSp>
        <p:nvGrpSpPr>
          <p:cNvPr id="45" name="Groep 44"/>
          <p:cNvGrpSpPr/>
          <p:nvPr/>
        </p:nvGrpSpPr>
        <p:grpSpPr>
          <a:xfrm>
            <a:off x="6659627" y="202403"/>
            <a:ext cx="2279107" cy="6615004"/>
            <a:chOff x="6659627" y="202403"/>
            <a:chExt cx="2279107" cy="6615004"/>
          </a:xfrm>
        </p:grpSpPr>
        <p:sp>
          <p:nvSpPr>
            <p:cNvPr id="7" name="Rechthoek 6"/>
            <p:cNvSpPr/>
            <p:nvPr/>
          </p:nvSpPr>
          <p:spPr bwMode="auto">
            <a:xfrm>
              <a:off x="6659627" y="471684"/>
              <a:ext cx="2265595" cy="634572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7852362" y="1798572"/>
              <a:ext cx="1008610" cy="8382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Biomassa</a:t>
              </a:r>
              <a:r>
                <a:rPr lang="nl-NL" sz="1400" smtClean="0">
                  <a:latin typeface="Calibri" pitchFamily="34" charset="0"/>
                  <a:cs typeface="Calibri" pitchFamily="34" charset="0"/>
                </a:rPr>
                <a:t>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28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9" name="Groep 19"/>
            <p:cNvGrpSpPr/>
            <p:nvPr/>
          </p:nvGrpSpPr>
          <p:grpSpPr>
            <a:xfrm>
              <a:off x="6731468" y="4940137"/>
              <a:ext cx="1084476" cy="663224"/>
              <a:chOff x="7696200" y="5334000"/>
              <a:chExt cx="1143000" cy="838200"/>
            </a:xfrm>
          </p:grpSpPr>
          <p:sp>
            <p:nvSpPr>
              <p:cNvPr id="41" name="Rechthoek 40"/>
              <p:cNvSpPr/>
              <p:nvPr/>
            </p:nvSpPr>
            <p:spPr bwMode="auto">
              <a:xfrm>
                <a:off x="7696200" y="53340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42" name="Tekstvak 41"/>
              <p:cNvSpPr txBox="1"/>
              <p:nvPr/>
            </p:nvSpPr>
            <p:spPr>
              <a:xfrm>
                <a:off x="7829669" y="5435025"/>
                <a:ext cx="867056" cy="583464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Vliegtuig: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30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ep 18"/>
            <p:cNvGrpSpPr/>
            <p:nvPr/>
          </p:nvGrpSpPr>
          <p:grpSpPr>
            <a:xfrm>
              <a:off x="6731468" y="5635094"/>
              <a:ext cx="1084476" cy="1132878"/>
              <a:chOff x="6324600" y="5486400"/>
              <a:chExt cx="1143000" cy="838200"/>
            </a:xfrm>
          </p:grpSpPr>
          <p:sp>
            <p:nvSpPr>
              <p:cNvPr id="39" name="Rechthoek 38"/>
              <p:cNvSpPr/>
              <p:nvPr/>
            </p:nvSpPr>
            <p:spPr bwMode="auto">
              <a:xfrm>
                <a:off x="6324600" y="54864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40" name="Tekstvak 39"/>
              <p:cNvSpPr txBox="1"/>
              <p:nvPr/>
            </p:nvSpPr>
            <p:spPr>
              <a:xfrm>
                <a:off x="6458069" y="5587425"/>
                <a:ext cx="867056" cy="3415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Auto: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40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1" name="Groep 19"/>
            <p:cNvGrpSpPr/>
            <p:nvPr/>
          </p:nvGrpSpPr>
          <p:grpSpPr>
            <a:xfrm>
              <a:off x="6731185" y="3995541"/>
              <a:ext cx="1084476" cy="913917"/>
              <a:chOff x="7696200" y="5334000"/>
              <a:chExt cx="1143000" cy="838200"/>
            </a:xfrm>
          </p:grpSpPr>
          <p:sp>
            <p:nvSpPr>
              <p:cNvPr id="37" name="Rechthoek 36"/>
              <p:cNvSpPr/>
              <p:nvPr/>
            </p:nvSpPr>
            <p:spPr bwMode="auto">
              <a:xfrm>
                <a:off x="7696200" y="53340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8" name="Tekstvak 37"/>
              <p:cNvSpPr txBox="1"/>
              <p:nvPr/>
            </p:nvSpPr>
            <p:spPr>
              <a:xfrm>
                <a:off x="7746275" y="5435025"/>
                <a:ext cx="1033844" cy="592783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Verwarming,</a:t>
                </a:r>
              </a:p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koeling: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37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3" name="Groep 27"/>
            <p:cNvGrpSpPr/>
            <p:nvPr/>
          </p:nvGrpSpPr>
          <p:grpSpPr>
            <a:xfrm>
              <a:off x="6731185" y="3643302"/>
              <a:ext cx="1084476" cy="323677"/>
              <a:chOff x="7620000" y="2257928"/>
              <a:chExt cx="1143000" cy="409072"/>
            </a:xfrm>
          </p:grpSpPr>
          <p:sp>
            <p:nvSpPr>
              <p:cNvPr id="35" name="Rechthoek 34"/>
              <p:cNvSpPr/>
              <p:nvPr/>
            </p:nvSpPr>
            <p:spPr bwMode="auto">
              <a:xfrm>
                <a:off x="7620000" y="225792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kstvak 35"/>
              <p:cNvSpPr txBox="1"/>
              <p:nvPr/>
            </p:nvSpPr>
            <p:spPr>
              <a:xfrm>
                <a:off x="7753570" y="2285998"/>
                <a:ext cx="866854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gadgets: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5</a:t>
                </a:r>
              </a:p>
            </p:txBody>
          </p:sp>
        </p:grpSp>
        <p:grpSp>
          <p:nvGrpSpPr>
            <p:cNvPr id="14" name="Groep 26"/>
            <p:cNvGrpSpPr/>
            <p:nvPr/>
          </p:nvGrpSpPr>
          <p:grpSpPr>
            <a:xfrm>
              <a:off x="6731185" y="3286678"/>
              <a:ext cx="1084476" cy="323677"/>
              <a:chOff x="7620000" y="1807217"/>
              <a:chExt cx="1143000" cy="409072"/>
            </a:xfrm>
          </p:grpSpPr>
          <p:sp>
            <p:nvSpPr>
              <p:cNvPr id="33" name="Rechthoek 32"/>
              <p:cNvSpPr/>
              <p:nvPr/>
            </p:nvSpPr>
            <p:spPr bwMode="auto">
              <a:xfrm>
                <a:off x="7620000" y="1807217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4" name="Tekstvak 33"/>
              <p:cNvSpPr txBox="1"/>
              <p:nvPr/>
            </p:nvSpPr>
            <p:spPr>
              <a:xfrm>
                <a:off x="7867412" y="1844839"/>
                <a:ext cx="639175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licht: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</a:t>
                </a:r>
              </a:p>
            </p:txBody>
          </p:sp>
        </p:grpSp>
        <p:grpSp>
          <p:nvGrpSpPr>
            <p:cNvPr id="15" name="Groep 18"/>
            <p:cNvGrpSpPr/>
            <p:nvPr/>
          </p:nvGrpSpPr>
          <p:grpSpPr>
            <a:xfrm>
              <a:off x="6731468" y="1687188"/>
              <a:ext cx="1084476" cy="1551908"/>
              <a:chOff x="6324600" y="5486400"/>
              <a:chExt cx="1143000" cy="838200"/>
            </a:xfrm>
          </p:grpSpPr>
          <p:sp>
            <p:nvSpPr>
              <p:cNvPr id="31" name="Rechthoek 30"/>
              <p:cNvSpPr/>
              <p:nvPr/>
            </p:nvSpPr>
            <p:spPr bwMode="auto">
              <a:xfrm>
                <a:off x="6324600" y="54864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2" name="Tekstvak 31"/>
              <p:cNvSpPr txBox="1"/>
              <p:nvPr/>
            </p:nvSpPr>
            <p:spPr>
              <a:xfrm>
                <a:off x="6458068" y="5587425"/>
                <a:ext cx="867056" cy="249350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Spul: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48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6" name="Groep 26"/>
            <p:cNvGrpSpPr/>
            <p:nvPr/>
          </p:nvGrpSpPr>
          <p:grpSpPr>
            <a:xfrm>
              <a:off x="6730683" y="1312581"/>
              <a:ext cx="1084476" cy="323677"/>
              <a:chOff x="7620000" y="1816768"/>
              <a:chExt cx="1143000" cy="409072"/>
            </a:xfrm>
          </p:grpSpPr>
          <p:sp>
            <p:nvSpPr>
              <p:cNvPr id="29" name="Rechthoek 28"/>
              <p:cNvSpPr/>
              <p:nvPr/>
            </p:nvSpPr>
            <p:spPr bwMode="auto">
              <a:xfrm>
                <a:off x="7620000" y="181676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0" name="Tekstvak 29"/>
              <p:cNvSpPr txBox="1"/>
              <p:nvPr/>
            </p:nvSpPr>
            <p:spPr>
              <a:xfrm>
                <a:off x="7702752" y="1844839"/>
                <a:ext cx="968495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transprt: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12</a:t>
                </a:r>
              </a:p>
            </p:txBody>
          </p:sp>
        </p:grpSp>
        <p:sp>
          <p:nvSpPr>
            <p:cNvPr id="17" name="Rechthoek 16"/>
            <p:cNvSpPr/>
            <p:nvPr/>
          </p:nvSpPr>
          <p:spPr bwMode="auto">
            <a:xfrm>
              <a:off x="6731468" y="849127"/>
              <a:ext cx="1084476" cy="426598"/>
            </a:xfrm>
            <a:prstGeom prst="rect">
              <a:avLst/>
            </a:prstGeom>
            <a:solidFill>
              <a:srgbClr val="FFCCCC"/>
            </a:solidFill>
            <a:ln w="190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Tekstvak 17"/>
            <p:cNvSpPr txBox="1"/>
            <p:nvPr/>
          </p:nvSpPr>
          <p:spPr>
            <a:xfrm>
              <a:off x="6813127" y="918965"/>
              <a:ext cx="912622" cy="276999"/>
            </a:xfrm>
            <a:prstGeom prst="rect">
              <a:avLst/>
            </a:prstGeom>
            <a:solidFill>
              <a:srgbClr val="FFCCCC"/>
            </a:solidFill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voeding: </a:t>
              </a:r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15</a:t>
              </a:r>
            </a:p>
          </p:txBody>
        </p:sp>
        <p:grpSp>
          <p:nvGrpSpPr>
            <p:cNvPr id="19" name="Groep 26"/>
            <p:cNvGrpSpPr/>
            <p:nvPr/>
          </p:nvGrpSpPr>
          <p:grpSpPr>
            <a:xfrm>
              <a:off x="6731468" y="499934"/>
              <a:ext cx="1084476" cy="323677"/>
              <a:chOff x="7620000" y="1816768"/>
              <a:chExt cx="1143000" cy="409072"/>
            </a:xfrm>
          </p:grpSpPr>
          <p:sp>
            <p:nvSpPr>
              <p:cNvPr id="27" name="Rechthoek 26"/>
              <p:cNvSpPr/>
              <p:nvPr/>
            </p:nvSpPr>
            <p:spPr bwMode="auto">
              <a:xfrm>
                <a:off x="7620000" y="181676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8" name="Tekstvak 27"/>
              <p:cNvSpPr txBox="1"/>
              <p:nvPr/>
            </p:nvSpPr>
            <p:spPr>
              <a:xfrm>
                <a:off x="7724007" y="1844839"/>
                <a:ext cx="925986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diensten: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</a:t>
                </a:r>
              </a:p>
            </p:txBody>
          </p:sp>
        </p:grpSp>
        <p:sp>
          <p:nvSpPr>
            <p:cNvPr id="20" name="Tekstvak 19"/>
            <p:cNvSpPr txBox="1"/>
            <p:nvPr/>
          </p:nvSpPr>
          <p:spPr>
            <a:xfrm>
              <a:off x="7852362" y="4392432"/>
              <a:ext cx="1008610" cy="60411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Zon therm.: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18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" name="Tekstvak 20"/>
            <p:cNvSpPr txBox="1"/>
            <p:nvPr/>
          </p:nvSpPr>
          <p:spPr>
            <a:xfrm>
              <a:off x="7852370" y="3939438"/>
              <a:ext cx="1008610" cy="422766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Zon PV: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7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Tekstvak 21"/>
            <p:cNvSpPr txBox="1"/>
            <p:nvPr/>
          </p:nvSpPr>
          <p:spPr>
            <a:xfrm>
              <a:off x="7848600" y="2667000"/>
              <a:ext cx="1008610" cy="1240973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PV farm: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40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7848600" y="5029201"/>
              <a:ext cx="1008610" cy="1175656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Wind OffS</a:t>
              </a:r>
              <a:r>
                <a:rPr lang="nl-NL" sz="1400" smtClean="0">
                  <a:latin typeface="Calibri" pitchFamily="34" charset="0"/>
                  <a:cs typeface="Calibri" pitchFamily="34" charset="0"/>
                </a:rPr>
                <a:t>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57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4" name="Tekstvak 23"/>
            <p:cNvSpPr txBox="1"/>
            <p:nvPr/>
          </p:nvSpPr>
          <p:spPr>
            <a:xfrm>
              <a:off x="7848600" y="6233300"/>
              <a:ext cx="1008610" cy="537614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Wind OnS</a:t>
              </a:r>
              <a:r>
                <a:rPr lang="nl-NL" sz="1400" smtClean="0">
                  <a:latin typeface="Calibri" pitchFamily="34" charset="0"/>
                  <a:cs typeface="Calibri" pitchFamily="34" charset="0"/>
                </a:rPr>
                <a:t>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10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7825929" y="203886"/>
              <a:ext cx="11128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smtClean="0">
                  <a:latin typeface="Calibri" pitchFamily="34" charset="0"/>
                  <a:cs typeface="Calibri" pitchFamily="34" charset="0"/>
                </a:rPr>
                <a:t>163 kWh/d</a:t>
              </a:r>
              <a:endParaRPr lang="nl-NL" sz="1600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6728271" y="202403"/>
              <a:ext cx="11128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smtClean="0">
                  <a:latin typeface="Calibri" pitchFamily="34" charset="0"/>
                  <a:cs typeface="Calibri" pitchFamily="34" charset="0"/>
                </a:rPr>
                <a:t>195 kWh/d</a:t>
              </a:r>
              <a:endParaRPr lang="nl-NL" sz="1600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3" name="Tekstvak 42"/>
            <p:cNvSpPr txBox="1"/>
            <p:nvPr/>
          </p:nvSpPr>
          <p:spPr>
            <a:xfrm>
              <a:off x="7842947" y="838200"/>
              <a:ext cx="1008610" cy="432375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Water: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2.2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4" name="Tekstvak 43"/>
            <p:cNvSpPr txBox="1"/>
            <p:nvPr/>
          </p:nvSpPr>
          <p:spPr>
            <a:xfrm>
              <a:off x="7848600" y="1309815"/>
              <a:ext cx="1008610" cy="4572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Geotherm: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1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Duurzame energie in Nederland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8534400" cy="5257800"/>
          </a:xfrm>
        </p:spPr>
        <p:txBody>
          <a:bodyPr>
            <a:no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Hoeveel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duurzame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produceren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we op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moment?</a:t>
            </a: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nl-NL" sz="1400" b="0" dirty="0" smtClean="0">
                <a:latin typeface="Calibri" pitchFamily="34" charset="0"/>
                <a:cs typeface="Calibri" pitchFamily="34" charset="0"/>
              </a:rPr>
              <a:t>erbruik van duurzame energie nam af van 88 PJ in 2009 naar 86 PJ in 2010 (Totaal 3332 PJ in 2008)</a:t>
            </a:r>
          </a:p>
          <a:p>
            <a:pPr lvl="2"/>
            <a:r>
              <a:rPr lang="nl-NL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Daling vooral veroorzaakt door een lager verbruik van biobrandstoffen in het wegverkeer</a:t>
            </a:r>
          </a:p>
          <a:p>
            <a:pPr lvl="2"/>
            <a:r>
              <a:rPr lang="nl-NL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In 2009 was vervoer 18 procent van alle hernieuwbare energie, in 2010 liep dit terug tot 11 procent.</a:t>
            </a:r>
          </a:p>
          <a:p>
            <a:pPr lvl="2"/>
            <a:r>
              <a:rPr lang="nl-NL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De koude winter en het economisch herstel hebben slechts een beperkte invloed gehad op het verbruik van hernieuwbare energie. </a:t>
            </a:r>
          </a:p>
          <a:p>
            <a:pPr lvl="1"/>
            <a:r>
              <a:rPr lang="nl-NL" sz="1400" b="0" dirty="0" smtClean="0">
                <a:latin typeface="Calibri" pitchFamily="34" charset="0"/>
                <a:cs typeface="Calibri" pitchFamily="34" charset="0"/>
              </a:rPr>
              <a:t>Biomassa goed voor driekwart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97666" name="Picture 2" descr="C:\Users\JvdB\Desktop\0385_005g_clo_29_n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37798"/>
            <a:ext cx="5867400" cy="391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Biomassa in Nederland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8534400" cy="5257800"/>
          </a:xfrm>
        </p:spPr>
        <p:txBody>
          <a:bodyPr>
            <a:no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Biomassa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meestoken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centrales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afvalverbranding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hout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in open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haard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Biobrandstoffen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nl-NL" sz="1400" b="0" dirty="0" smtClean="0">
                <a:latin typeface="Calibri" pitchFamily="34" charset="0"/>
                <a:cs typeface="Calibri" pitchFamily="34" charset="0"/>
              </a:rPr>
              <a:t>Aandeel in benzine en diesel was 2.1% in 2010</a:t>
            </a:r>
          </a:p>
          <a:p>
            <a:pPr lvl="2"/>
            <a:r>
              <a:rPr lang="nl-NL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In 2009 was dat nog 3.4%</a:t>
            </a:r>
          </a:p>
          <a:p>
            <a:pPr lvl="2"/>
            <a:r>
              <a:rPr lang="nl-NL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Leveranciers hebben een bijmengplicht: 4% in 2010</a:t>
            </a:r>
          </a:p>
          <a:p>
            <a:pPr lvl="2"/>
            <a:r>
              <a:rPr lang="nl-NL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Men mag compenseren met extra leveringen uit voorgaande jaren</a:t>
            </a:r>
          </a:p>
          <a:p>
            <a:pPr lvl="2"/>
            <a:r>
              <a:rPr lang="nl-NL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Goede biobrandstoffen tellen dubbel (telt vooral bij biodiesel: 3.5% (2009) </a:t>
            </a:r>
            <a:r>
              <a:rPr lang="nl-NL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  <a:sym typeface="Symbol"/>
              </a:rPr>
              <a:t> 1.5% (2010))</a:t>
            </a:r>
          </a:p>
          <a:p>
            <a:pPr lvl="1"/>
            <a:r>
              <a:rPr lang="nl-NL" sz="1400" b="0" dirty="0" smtClean="0">
                <a:latin typeface="Calibri" pitchFamily="34" charset="0"/>
                <a:cs typeface="Calibri" pitchFamily="34" charset="0"/>
              </a:rPr>
              <a:t>Fikse discussie over wenselijkheid biobrandstof in wegverkeer</a:t>
            </a:r>
          </a:p>
          <a:p>
            <a:pPr lvl="2"/>
            <a:r>
              <a:rPr lang="nl-NL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Voordelen: reductie CO2 emissie, minder afhankelijkheid olie</a:t>
            </a:r>
          </a:p>
          <a:p>
            <a:pPr lvl="2"/>
            <a:r>
              <a:rPr lang="nl-NL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Nadelen: reductie CO2 emissie is maar zeer beperkt (soms negatief!), natuur bedreigd door teelt voor biobrandstoffen</a:t>
            </a:r>
            <a:endParaRPr lang="en-US" sz="1000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5" name="Groep 14"/>
          <p:cNvGrpSpPr/>
          <p:nvPr/>
        </p:nvGrpSpPr>
        <p:grpSpPr>
          <a:xfrm>
            <a:off x="1" y="3711674"/>
            <a:ext cx="9286874" cy="3146326"/>
            <a:chOff x="1" y="3711674"/>
            <a:chExt cx="9286874" cy="3146326"/>
          </a:xfrm>
        </p:grpSpPr>
        <p:grpSp>
          <p:nvGrpSpPr>
            <p:cNvPr id="11" name="Groep 10"/>
            <p:cNvGrpSpPr/>
            <p:nvPr/>
          </p:nvGrpSpPr>
          <p:grpSpPr>
            <a:xfrm>
              <a:off x="1" y="3711674"/>
              <a:ext cx="9286874" cy="3146326"/>
              <a:chOff x="1" y="3711674"/>
              <a:chExt cx="9286874" cy="3146326"/>
            </a:xfrm>
          </p:grpSpPr>
          <p:pic>
            <p:nvPicPr>
              <p:cNvPr id="496644" name="Picture 4" descr="\\vmware-host\Shared Folders\Desktop\0385_003g_clo_22_nl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572000" y="3711674"/>
                <a:ext cx="4714875" cy="3146326"/>
              </a:xfrm>
              <a:prstGeom prst="rect">
                <a:avLst/>
              </a:prstGeom>
              <a:noFill/>
            </p:spPr>
          </p:pic>
          <p:pic>
            <p:nvPicPr>
              <p:cNvPr id="496645" name="Picture 5" descr="\\vmware-host\Shared Folders\Desktop\0385_002g_clo_22_nl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" y="3711674"/>
                <a:ext cx="4699818" cy="3136278"/>
              </a:xfrm>
              <a:prstGeom prst="rect">
                <a:avLst/>
              </a:prstGeom>
              <a:noFill/>
            </p:spPr>
          </p:pic>
          <p:sp>
            <p:nvSpPr>
              <p:cNvPr id="10" name="Rechthoek 9"/>
              <p:cNvSpPr/>
              <p:nvPr/>
            </p:nvSpPr>
            <p:spPr bwMode="auto">
              <a:xfrm>
                <a:off x="7696200" y="6629400"/>
                <a:ext cx="1590675" cy="2286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Symbol" pitchFamily="18" charset="2"/>
                </a:endParaRPr>
              </a:p>
            </p:txBody>
          </p:sp>
        </p:grpSp>
        <p:sp>
          <p:nvSpPr>
            <p:cNvPr id="14" name="Rechthoek 13"/>
            <p:cNvSpPr/>
            <p:nvPr/>
          </p:nvSpPr>
          <p:spPr bwMode="auto">
            <a:xfrm>
              <a:off x="4699819" y="6629400"/>
              <a:ext cx="329381" cy="21855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</p:grpSp>
      <p:pic>
        <p:nvPicPr>
          <p:cNvPr id="498691" name="Picture 3" descr="C:\Users\JvdB\Desktop\0385_002g_clo_29_n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07016"/>
            <a:ext cx="4572000" cy="305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690" name="Picture 2" descr="C:\Users\JvdB\Desktop\0385_001g_clo_29_n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721722"/>
            <a:ext cx="4699819" cy="313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Duurzaamheid biobrandstoffen 2010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6781800" cy="22860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Type biobrandstof en grondstof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FAME: biodiesel voor 53% uit UCO (Used Cooking Oils) , dierlijk vet en talg</a:t>
            </a:r>
          </a:p>
        </p:txBody>
      </p:sp>
      <p:pic>
        <p:nvPicPr>
          <p:cNvPr id="4976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878947"/>
            <a:ext cx="8153400" cy="4979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76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286000"/>
            <a:ext cx="1828800" cy="2487687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498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1794864"/>
            <a:ext cx="8267700" cy="505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Duurzaamheid biobrandstoffen 2010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6781800" cy="22860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Manieren waarop over duurzaamheid gerapporteerd wordt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Diverse certificeringssystemen: RTFO (UK), EPA RFS (USA)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Duurzame energie in Nederland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257800"/>
          </a:xfrm>
        </p:spPr>
        <p:txBody>
          <a:bodyPr>
            <a:no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Windenergie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nl-NL" sz="1400" b="0" dirty="0" smtClean="0">
                <a:latin typeface="Calibri" pitchFamily="34" charset="0"/>
                <a:cs typeface="Calibri" pitchFamily="34" charset="0"/>
              </a:rPr>
              <a:t>Capaciteit 2230 MW (2010)</a:t>
            </a:r>
          </a:p>
          <a:p>
            <a:pPr lvl="1"/>
            <a:r>
              <a:rPr lang="nl-NL" sz="1400" b="0" dirty="0" smtClean="0">
                <a:latin typeface="Calibri" pitchFamily="34" charset="0"/>
                <a:cs typeface="Calibri" pitchFamily="34" charset="0"/>
              </a:rPr>
              <a:t>Meeste turbines in Flevoland</a:t>
            </a:r>
          </a:p>
          <a:p>
            <a:pPr lvl="2"/>
            <a:r>
              <a:rPr lang="nl-NL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Windaanbod (niet optimaal)</a:t>
            </a:r>
          </a:p>
          <a:p>
            <a:pPr lvl="2"/>
            <a:r>
              <a:rPr lang="nl-NL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Inpasbaarheid in landschap</a:t>
            </a:r>
          </a:p>
          <a:p>
            <a:pPr lvl="1"/>
            <a:r>
              <a:rPr lang="nl-NL" sz="1400" b="0" dirty="0" smtClean="0">
                <a:latin typeface="Calibri" pitchFamily="34" charset="0"/>
                <a:cs typeface="Calibri" pitchFamily="34" charset="0"/>
              </a:rPr>
              <a:t>Groei stagneert in 2010</a:t>
            </a:r>
          </a:p>
          <a:p>
            <a:pPr lvl="2"/>
            <a:r>
              <a:rPr lang="nl-NL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Aandeel van 0.7% van het eindverbruik duurzame energie in 2010</a:t>
            </a:r>
          </a:p>
        </p:txBody>
      </p:sp>
      <p:pic>
        <p:nvPicPr>
          <p:cNvPr id="499714" name="Picture 2" descr="\\vmware-host\Shared Folders\Desktop\0386_001g_clo_16_n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5725" y="1002822"/>
            <a:ext cx="3978275" cy="2654778"/>
          </a:xfrm>
          <a:prstGeom prst="rect">
            <a:avLst/>
          </a:prstGeom>
          <a:noFill/>
        </p:spPr>
      </p:pic>
      <p:pic>
        <p:nvPicPr>
          <p:cNvPr id="3" name="Picture 2" descr="C:\Users\JvdB\Desktop\0386_002g_clo_21_n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4745121" cy="316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715" name="Picture 3" descr="C:\Users\JvdB\Desktop\0385_004g_clo_29_n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773698"/>
            <a:ext cx="4714875" cy="31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9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Duurzame energie in Nederland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" name="Rechthoek 8"/>
          <p:cNvSpPr/>
          <p:nvPr/>
        </p:nvSpPr>
        <p:spPr bwMode="auto">
          <a:xfrm>
            <a:off x="3276600" y="6705600"/>
            <a:ext cx="990600" cy="2000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499714" name="Picture 2" descr="\\vmware-host\Shared Folders\Desktop\0386_001g_clo_16_n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5725" y="1002822"/>
            <a:ext cx="3978275" cy="2654778"/>
          </a:xfrm>
          <a:prstGeom prst="rect">
            <a:avLst/>
          </a:prstGeom>
          <a:noFill/>
        </p:spPr>
      </p:pic>
      <p:sp>
        <p:nvSpPr>
          <p:cNvPr id="15" name="Rechthoek 14"/>
          <p:cNvSpPr/>
          <p:nvPr/>
        </p:nvSpPr>
        <p:spPr bwMode="auto">
          <a:xfrm>
            <a:off x="4267200" y="6553200"/>
            <a:ext cx="600075" cy="352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graphicFrame>
        <p:nvGraphicFramePr>
          <p:cNvPr id="14" name="Grafiek 13"/>
          <p:cNvGraphicFramePr/>
          <p:nvPr/>
        </p:nvGraphicFramePr>
        <p:xfrm>
          <a:off x="4561952" y="410475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kstvak 15"/>
          <p:cNvSpPr txBox="1"/>
          <p:nvPr/>
        </p:nvSpPr>
        <p:spPr>
          <a:xfrm>
            <a:off x="8496387" y="5203441"/>
            <a:ext cx="54098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200" smtClean="0">
                <a:latin typeface="+mn-lt"/>
              </a:rPr>
              <a:t>MWe</a:t>
            </a:r>
            <a:endParaRPr lang="nl-NL" dirty="0" err="1" smtClean="0">
              <a:latin typeface="+mn-lt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8504172" y="5422337"/>
            <a:ext cx="62068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200" dirty="0" smtClean="0">
                <a:latin typeface="+mn-lt"/>
              </a:rPr>
              <a:t>MkWh</a:t>
            </a:r>
            <a:endParaRPr lang="nl-NL" dirty="0" smtClean="0">
              <a:latin typeface="+mn-lt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257800"/>
          </a:xfrm>
        </p:spPr>
        <p:txBody>
          <a:bodyPr>
            <a:no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Windenergie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nl-NL" sz="1400" b="0" dirty="0" smtClean="0">
                <a:latin typeface="Calibri" pitchFamily="34" charset="0"/>
                <a:cs typeface="Calibri" pitchFamily="34" charset="0"/>
              </a:rPr>
              <a:t>Capaciteit 2230 MW (2010)</a:t>
            </a:r>
          </a:p>
          <a:p>
            <a:pPr lvl="1"/>
            <a:r>
              <a:rPr lang="nl-NL" sz="1400" b="0" dirty="0" smtClean="0">
                <a:latin typeface="Calibri" pitchFamily="34" charset="0"/>
                <a:cs typeface="Calibri" pitchFamily="34" charset="0"/>
              </a:rPr>
              <a:t>Meeste turbines in Flevoland</a:t>
            </a:r>
          </a:p>
          <a:p>
            <a:pPr lvl="2"/>
            <a:r>
              <a:rPr lang="nl-NL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Windaanbod (niet optimaal)</a:t>
            </a:r>
          </a:p>
          <a:p>
            <a:pPr lvl="2"/>
            <a:r>
              <a:rPr lang="nl-NL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Inpasbaarheid in landschap</a:t>
            </a:r>
          </a:p>
          <a:p>
            <a:pPr lvl="1"/>
            <a:r>
              <a:rPr lang="nl-NL" sz="1400" b="0" dirty="0" smtClean="0">
                <a:latin typeface="Calibri" pitchFamily="34" charset="0"/>
                <a:cs typeface="Calibri" pitchFamily="34" charset="0"/>
              </a:rPr>
              <a:t>Groei stagneert in 2010</a:t>
            </a:r>
          </a:p>
          <a:p>
            <a:pPr lvl="2"/>
            <a:r>
              <a:rPr lang="nl-NL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Aandeel van 0.7% van het eindverbruik duurzame energie in 2010</a:t>
            </a:r>
          </a:p>
          <a:p>
            <a:pPr lvl="1"/>
            <a:r>
              <a:rPr lang="nl-NL" sz="1400" b="0" dirty="0" smtClean="0">
                <a:latin typeface="Calibri" pitchFamily="34" charset="0"/>
                <a:cs typeface="Calibri" pitchFamily="34" charset="0"/>
              </a:rPr>
              <a:t>Opgave: bereken verschil tussen capaciteit en opbrenst in 2010 (0.188L, 0.400Z)</a:t>
            </a:r>
          </a:p>
          <a:p>
            <a:pPr lvl="2"/>
            <a:r>
              <a:rPr lang="nl-NL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Capaciteit 2002 MW</a:t>
            </a:r>
          </a:p>
          <a:p>
            <a:pPr lvl="2"/>
            <a:r>
              <a:rPr lang="nl-NL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Opbrengst 3303 miljoen kWh</a:t>
            </a:r>
          </a:p>
        </p:txBody>
      </p:sp>
      <p:pic>
        <p:nvPicPr>
          <p:cNvPr id="500738" name="Picture 2" descr="C:\Users\JvdB\Desktop\0385_003g_clo_29_n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648"/>
            <a:ext cx="4209909" cy="280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Drijvende reactor: overal neer te zetten…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502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8420" y="1598369"/>
            <a:ext cx="3935579" cy="525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27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876" y="1598369"/>
            <a:ext cx="5038076" cy="527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59627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Andere studies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5181600" cy="1676400"/>
          </a:xfrm>
        </p:spPr>
        <p:txBody>
          <a:bodyPr>
            <a:noAutofit/>
          </a:bodyPr>
          <a:lstStyle/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KIVI NIRIA</a:t>
            </a: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TU Delft, Delft Energy Initiative</a:t>
            </a:r>
          </a:p>
          <a:p>
            <a:pPr lvl="2"/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Ir. C.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Hellinga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  <a:hlinkClick r:id="rId2"/>
              </a:rPr>
              <a:t>energie@kiviniria.nl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lvl="2"/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6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oktober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2010</a:t>
            </a:r>
          </a:p>
        </p:txBody>
      </p:sp>
      <p:grpSp>
        <p:nvGrpSpPr>
          <p:cNvPr id="45" name="Groep 44"/>
          <p:cNvGrpSpPr/>
          <p:nvPr/>
        </p:nvGrpSpPr>
        <p:grpSpPr>
          <a:xfrm>
            <a:off x="7810151" y="202403"/>
            <a:ext cx="1181449" cy="6615004"/>
            <a:chOff x="6671984" y="202403"/>
            <a:chExt cx="1181449" cy="6615004"/>
          </a:xfrm>
        </p:grpSpPr>
        <p:sp>
          <p:nvSpPr>
            <p:cNvPr id="7" name="Rechthoek 6"/>
            <p:cNvSpPr/>
            <p:nvPr/>
          </p:nvSpPr>
          <p:spPr bwMode="auto">
            <a:xfrm>
              <a:off x="6671984" y="471684"/>
              <a:ext cx="1181449" cy="634572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3" name="Groep 19"/>
            <p:cNvGrpSpPr/>
            <p:nvPr/>
          </p:nvGrpSpPr>
          <p:grpSpPr>
            <a:xfrm>
              <a:off x="6731468" y="4940137"/>
              <a:ext cx="1084476" cy="663224"/>
              <a:chOff x="7696200" y="5334000"/>
              <a:chExt cx="1143000" cy="838200"/>
            </a:xfrm>
          </p:grpSpPr>
          <p:sp>
            <p:nvSpPr>
              <p:cNvPr id="41" name="Rechthoek 40"/>
              <p:cNvSpPr/>
              <p:nvPr/>
            </p:nvSpPr>
            <p:spPr bwMode="auto">
              <a:xfrm>
                <a:off x="7696200" y="53340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42" name="Tekstvak 41"/>
              <p:cNvSpPr txBox="1"/>
              <p:nvPr/>
            </p:nvSpPr>
            <p:spPr>
              <a:xfrm>
                <a:off x="7829669" y="5435025"/>
                <a:ext cx="867056" cy="583464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Vliegtuig: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30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ep 18"/>
            <p:cNvGrpSpPr/>
            <p:nvPr/>
          </p:nvGrpSpPr>
          <p:grpSpPr>
            <a:xfrm>
              <a:off x="6731468" y="5635094"/>
              <a:ext cx="1084476" cy="1132878"/>
              <a:chOff x="6324600" y="5486400"/>
              <a:chExt cx="1143000" cy="838200"/>
            </a:xfrm>
          </p:grpSpPr>
          <p:sp>
            <p:nvSpPr>
              <p:cNvPr id="39" name="Rechthoek 38"/>
              <p:cNvSpPr/>
              <p:nvPr/>
            </p:nvSpPr>
            <p:spPr bwMode="auto">
              <a:xfrm>
                <a:off x="6324600" y="54864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40" name="Tekstvak 39"/>
              <p:cNvSpPr txBox="1"/>
              <p:nvPr/>
            </p:nvSpPr>
            <p:spPr>
              <a:xfrm>
                <a:off x="6458069" y="5587425"/>
                <a:ext cx="867056" cy="3415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Auto: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40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9" name="Groep 19"/>
            <p:cNvGrpSpPr/>
            <p:nvPr/>
          </p:nvGrpSpPr>
          <p:grpSpPr>
            <a:xfrm>
              <a:off x="6731185" y="3995541"/>
              <a:ext cx="1084476" cy="913917"/>
              <a:chOff x="7696200" y="5334000"/>
              <a:chExt cx="1143000" cy="838200"/>
            </a:xfrm>
          </p:grpSpPr>
          <p:sp>
            <p:nvSpPr>
              <p:cNvPr id="37" name="Rechthoek 36"/>
              <p:cNvSpPr/>
              <p:nvPr/>
            </p:nvSpPr>
            <p:spPr bwMode="auto">
              <a:xfrm>
                <a:off x="7696200" y="53340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8" name="Tekstvak 37"/>
              <p:cNvSpPr txBox="1"/>
              <p:nvPr/>
            </p:nvSpPr>
            <p:spPr>
              <a:xfrm>
                <a:off x="7746275" y="5435025"/>
                <a:ext cx="1033844" cy="592783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Verwarming,</a:t>
                </a:r>
              </a:p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koeling: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37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ep 27"/>
            <p:cNvGrpSpPr/>
            <p:nvPr/>
          </p:nvGrpSpPr>
          <p:grpSpPr>
            <a:xfrm>
              <a:off x="6731185" y="3643302"/>
              <a:ext cx="1084476" cy="323677"/>
              <a:chOff x="7620000" y="2257928"/>
              <a:chExt cx="1143000" cy="409072"/>
            </a:xfrm>
          </p:grpSpPr>
          <p:sp>
            <p:nvSpPr>
              <p:cNvPr id="35" name="Rechthoek 34"/>
              <p:cNvSpPr/>
              <p:nvPr/>
            </p:nvSpPr>
            <p:spPr bwMode="auto">
              <a:xfrm>
                <a:off x="7620000" y="225792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kstvak 35"/>
              <p:cNvSpPr txBox="1"/>
              <p:nvPr/>
            </p:nvSpPr>
            <p:spPr>
              <a:xfrm>
                <a:off x="7753570" y="2285998"/>
                <a:ext cx="866854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gadgets: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5</a:t>
                </a:r>
              </a:p>
            </p:txBody>
          </p:sp>
        </p:grpSp>
        <p:grpSp>
          <p:nvGrpSpPr>
            <p:cNvPr id="11" name="Groep 26"/>
            <p:cNvGrpSpPr/>
            <p:nvPr/>
          </p:nvGrpSpPr>
          <p:grpSpPr>
            <a:xfrm>
              <a:off x="6731185" y="3286678"/>
              <a:ext cx="1084476" cy="323677"/>
              <a:chOff x="7620000" y="1807217"/>
              <a:chExt cx="1143000" cy="409072"/>
            </a:xfrm>
          </p:grpSpPr>
          <p:sp>
            <p:nvSpPr>
              <p:cNvPr id="33" name="Rechthoek 32"/>
              <p:cNvSpPr/>
              <p:nvPr/>
            </p:nvSpPr>
            <p:spPr bwMode="auto">
              <a:xfrm>
                <a:off x="7620000" y="1807217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4" name="Tekstvak 33"/>
              <p:cNvSpPr txBox="1"/>
              <p:nvPr/>
            </p:nvSpPr>
            <p:spPr>
              <a:xfrm>
                <a:off x="7867412" y="1844839"/>
                <a:ext cx="639175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licht: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</a:t>
                </a:r>
              </a:p>
            </p:txBody>
          </p:sp>
        </p:grpSp>
        <p:grpSp>
          <p:nvGrpSpPr>
            <p:cNvPr id="13" name="Groep 18"/>
            <p:cNvGrpSpPr/>
            <p:nvPr/>
          </p:nvGrpSpPr>
          <p:grpSpPr>
            <a:xfrm>
              <a:off x="6731468" y="1687188"/>
              <a:ext cx="1084476" cy="1551908"/>
              <a:chOff x="6324600" y="5486400"/>
              <a:chExt cx="1143000" cy="838200"/>
            </a:xfrm>
          </p:grpSpPr>
          <p:sp>
            <p:nvSpPr>
              <p:cNvPr id="31" name="Rechthoek 30"/>
              <p:cNvSpPr/>
              <p:nvPr/>
            </p:nvSpPr>
            <p:spPr bwMode="auto">
              <a:xfrm>
                <a:off x="6324600" y="54864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2" name="Tekstvak 31"/>
              <p:cNvSpPr txBox="1"/>
              <p:nvPr/>
            </p:nvSpPr>
            <p:spPr>
              <a:xfrm>
                <a:off x="6458068" y="5587425"/>
                <a:ext cx="867056" cy="249350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Spul: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48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4" name="Groep 26"/>
            <p:cNvGrpSpPr/>
            <p:nvPr/>
          </p:nvGrpSpPr>
          <p:grpSpPr>
            <a:xfrm>
              <a:off x="6730683" y="1312581"/>
              <a:ext cx="1084476" cy="323677"/>
              <a:chOff x="7620000" y="1816768"/>
              <a:chExt cx="1143000" cy="409072"/>
            </a:xfrm>
          </p:grpSpPr>
          <p:sp>
            <p:nvSpPr>
              <p:cNvPr id="29" name="Rechthoek 28"/>
              <p:cNvSpPr/>
              <p:nvPr/>
            </p:nvSpPr>
            <p:spPr bwMode="auto">
              <a:xfrm>
                <a:off x="7620000" y="181676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0" name="Tekstvak 29"/>
              <p:cNvSpPr txBox="1"/>
              <p:nvPr/>
            </p:nvSpPr>
            <p:spPr>
              <a:xfrm>
                <a:off x="7702752" y="1844839"/>
                <a:ext cx="968495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transprt: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12</a:t>
                </a:r>
              </a:p>
            </p:txBody>
          </p:sp>
        </p:grpSp>
        <p:sp>
          <p:nvSpPr>
            <p:cNvPr id="17" name="Rechthoek 16"/>
            <p:cNvSpPr/>
            <p:nvPr/>
          </p:nvSpPr>
          <p:spPr bwMode="auto">
            <a:xfrm>
              <a:off x="6731468" y="849127"/>
              <a:ext cx="1084476" cy="426598"/>
            </a:xfrm>
            <a:prstGeom prst="rect">
              <a:avLst/>
            </a:prstGeom>
            <a:solidFill>
              <a:srgbClr val="FFCCCC"/>
            </a:solidFill>
            <a:ln w="190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Tekstvak 17"/>
            <p:cNvSpPr txBox="1"/>
            <p:nvPr/>
          </p:nvSpPr>
          <p:spPr>
            <a:xfrm>
              <a:off x="6813127" y="918965"/>
              <a:ext cx="912622" cy="276999"/>
            </a:xfrm>
            <a:prstGeom prst="rect">
              <a:avLst/>
            </a:prstGeom>
            <a:solidFill>
              <a:srgbClr val="FFCCCC"/>
            </a:solidFill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voeding: </a:t>
              </a:r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15</a:t>
              </a:r>
            </a:p>
          </p:txBody>
        </p:sp>
        <p:grpSp>
          <p:nvGrpSpPr>
            <p:cNvPr id="15" name="Groep 26"/>
            <p:cNvGrpSpPr/>
            <p:nvPr/>
          </p:nvGrpSpPr>
          <p:grpSpPr>
            <a:xfrm>
              <a:off x="6731468" y="499934"/>
              <a:ext cx="1084476" cy="323677"/>
              <a:chOff x="7620000" y="1816768"/>
              <a:chExt cx="1143000" cy="409072"/>
            </a:xfrm>
          </p:grpSpPr>
          <p:sp>
            <p:nvSpPr>
              <p:cNvPr id="27" name="Rechthoek 26"/>
              <p:cNvSpPr/>
              <p:nvPr/>
            </p:nvSpPr>
            <p:spPr bwMode="auto">
              <a:xfrm>
                <a:off x="7620000" y="181676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8" name="Tekstvak 27"/>
              <p:cNvSpPr txBox="1"/>
              <p:nvPr/>
            </p:nvSpPr>
            <p:spPr>
              <a:xfrm>
                <a:off x="7724007" y="1844839"/>
                <a:ext cx="925986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diensten: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</a:t>
                </a:r>
              </a:p>
            </p:txBody>
          </p:sp>
        </p:grpSp>
        <p:sp>
          <p:nvSpPr>
            <p:cNvPr id="26" name="Tekstvak 25"/>
            <p:cNvSpPr txBox="1"/>
            <p:nvPr/>
          </p:nvSpPr>
          <p:spPr>
            <a:xfrm>
              <a:off x="6728271" y="202403"/>
              <a:ext cx="11128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smtClean="0">
                  <a:latin typeface="Calibri" pitchFamily="34" charset="0"/>
                  <a:cs typeface="Calibri" pitchFamily="34" charset="0"/>
                </a:rPr>
                <a:t>195 kWh/d</a:t>
              </a:r>
              <a:endParaRPr lang="nl-NL" sz="1600" dirty="0" err="1" smtClean="0"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5007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31" y="3593445"/>
            <a:ext cx="2346869" cy="3129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07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2273714"/>
            <a:ext cx="5410200" cy="458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kstvak 45"/>
          <p:cNvSpPr txBox="1"/>
          <p:nvPr/>
        </p:nvSpPr>
        <p:spPr>
          <a:xfrm>
            <a:off x="6477000" y="1143000"/>
            <a:ext cx="1392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mtClean="0">
                <a:latin typeface="Calibri" pitchFamily="34" charset="0"/>
                <a:cs typeface="Calibri" pitchFamily="34" charset="0"/>
              </a:rPr>
              <a:t>We hebben gevonden</a:t>
            </a:r>
            <a:endParaRPr lang="nl-NL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00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0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501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762125"/>
            <a:ext cx="6796148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Mogelijke ontwikkeling vraagzijde 2050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2590800" cy="4876800"/>
          </a:xfrm>
        </p:spPr>
        <p:txBody>
          <a:bodyPr>
            <a:no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Stijgende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behoefte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CBS data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Besparingen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50% in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warmtevraag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20%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efficiëntie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Luchtvaart</a:t>
            </a:r>
            <a:endParaRPr lang="en-US" sz="1000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Wegvervoer</a:t>
            </a:r>
            <a:endParaRPr lang="en-US" sz="1000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err="1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Zeevaart</a:t>
            </a:r>
            <a:endParaRPr lang="en-US" sz="1000" dirty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25%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glastuinbouw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Nieuwe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technologie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Elektrisch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vervoer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66%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besparing</a:t>
            </a:r>
            <a:endParaRPr lang="en-US" sz="1000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4958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0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502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188" y="1828800"/>
            <a:ext cx="6792812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Inzet energiebronnen 2050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2590800" cy="4876800"/>
          </a:xfrm>
        </p:spPr>
        <p:txBody>
          <a:bodyPr>
            <a:no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Elektriciteit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Zomer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80%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zon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PV</a:t>
            </a:r>
          </a:p>
          <a:p>
            <a:pPr lvl="2"/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25% wind</a:t>
            </a: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Winter</a:t>
            </a:r>
          </a:p>
          <a:p>
            <a:pPr lvl="2"/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18%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tekort</a:t>
            </a:r>
            <a:endParaRPr lang="en-US" sz="1000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Fossiel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/kern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4958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02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504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895136"/>
            <a:ext cx="8001000" cy="5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Bebouwde omgeving 2050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30547"/>
            <a:ext cx="906864" cy="120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Industrie – producten 2050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0547"/>
            <a:ext cx="906864" cy="120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58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900" y="854201"/>
            <a:ext cx="8039100" cy="598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Industrie – energie 2050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0547"/>
            <a:ext cx="906864" cy="120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68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018484"/>
            <a:ext cx="7620000" cy="582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Land- en tuinbouw 2050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0547"/>
            <a:ext cx="906864" cy="120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7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1" y="1127942"/>
            <a:ext cx="7696200" cy="573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Transport – nationaal 2008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0547"/>
            <a:ext cx="906864" cy="120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89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1" y="1552779"/>
            <a:ext cx="7990952" cy="530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Transport 2050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0547"/>
            <a:ext cx="906864" cy="120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89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693" y="1143000"/>
            <a:ext cx="803826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503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8479" y="2667000"/>
            <a:ext cx="7385046" cy="4180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Oppervlaktebehoefte</a:t>
            </a: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2050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3124200" cy="4876800"/>
          </a:xfrm>
        </p:spPr>
        <p:txBody>
          <a:bodyPr>
            <a:no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Biomassa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Meer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10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keer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beschikbare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landbouwground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Internationalisering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nodig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Wind</a:t>
            </a: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25% van de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Zon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PV</a:t>
            </a: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80%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zon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PV in de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zomer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18%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energietekort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in winter</a:t>
            </a: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Fossiel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of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kernenergie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nodig</a:t>
            </a:r>
            <a:endParaRPr lang="en-US" sz="1000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4958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38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8173" y="1143000"/>
            <a:ext cx="5095352" cy="1553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0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503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181600" cy="5257800"/>
          </a:xfrm>
        </p:spPr>
        <p:txBody>
          <a:bodyPr>
            <a:no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Energiebehoefte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varieert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op diverse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tijdschalen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Seizoenen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Dag en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nacht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Ochtend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avond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Zelfs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de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verschillen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tussen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werkdagen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en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weekenden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zijn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zichtbaar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in het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energieverbruik</a:t>
            </a:r>
            <a:endParaRPr lang="en-US" sz="1000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dienen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fluctuaties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compenseren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Bufferen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Aanpassen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energieproductie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en/of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verbruik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Nederland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inwoners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is 16.7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miljoen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(2011)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Verbruik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NL</a:t>
            </a: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Elektriciteit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307 PJ.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Dat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is 307 x 10</a:t>
            </a:r>
            <a:r>
              <a:rPr lang="en-US" sz="1000" baseline="30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15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J/(365 x 24 x 3600 s) = 9.7 GW</a:t>
            </a: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Aardolie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vervoer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) 1154 PJ (36.6 GW)</a:t>
            </a: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Totaal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3332 PJ (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inclusief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gas etc.).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Dat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is 106 GW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Verbruik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van 1 kWh/d/p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correspondeert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met                  (1000 W x 3600 s)/(3600 s x 24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uur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) = 41.67 W/p</a:t>
            </a: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Voor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Nederland 41.46 W/p x 16.7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miljoen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= 0.696 GW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Stel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we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elektrificeren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alle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vervoer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Elektriciteitsbehoefte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is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dan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9.7 + 36.6 = 46 GW</a:t>
            </a: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Dat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is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ook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66 kWh/d/p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Fluctuaties in energieverbruik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618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03551" y="914400"/>
            <a:ext cx="3030401" cy="242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3551" y="3352800"/>
            <a:ext cx="3088074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61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61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David MacKay voor UK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509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46804"/>
            <a:ext cx="7848600" cy="5534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hoek 6"/>
          <p:cNvSpPr/>
          <p:nvPr/>
        </p:nvSpPr>
        <p:spPr bwMode="auto">
          <a:xfrm>
            <a:off x="5715000" y="1524000"/>
            <a:ext cx="2133600" cy="2133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Internationalisering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510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352800"/>
            <a:ext cx="52482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09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1996" y="2590800"/>
            <a:ext cx="321195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5464796" cy="52578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Koop duurzame energie van andere landen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Lage populatiedichtheid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Veel zon (woestijnen zijn ideaal)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Zonne-energie heeft grote energiedichtheid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Politieke en andere aspecten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Nieuw EU-grid nodig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10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10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Zonne-energie uit woestijnen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5464796" cy="52578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Meeste technieken leveren 10 – 15 W/m2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Enkel de solar chimney is veel slechter: 0.1 – 1 W/m2</a:t>
            </a:r>
          </a:p>
        </p:txBody>
      </p:sp>
      <p:pic>
        <p:nvPicPr>
          <p:cNvPr id="512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77474"/>
            <a:ext cx="8153400" cy="480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hoek 8"/>
          <p:cNvSpPr/>
          <p:nvPr/>
        </p:nvSpPr>
        <p:spPr bwMode="auto">
          <a:xfrm>
            <a:off x="685800" y="6263514"/>
            <a:ext cx="57150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Voorbeeld: concentrator PV collector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267200" cy="5257800"/>
          </a:xfrm>
        </p:spPr>
        <p:txBody>
          <a:bodyPr>
            <a:no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Lenzen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veel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goedkoper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hoog-efficiente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fotovoltaische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cellen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Economischer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om concentrators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bouwen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enkel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kleine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PV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cellen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gebruiken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15 m x 15 m = 225 m</a:t>
            </a:r>
            <a:r>
              <a:rPr lang="en-US" sz="1800" b="0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collector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Bestaat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5769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lenzen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Optische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concentratie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van factor 260</a:t>
            </a: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PV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cellen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met 25%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efficientie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Vermogen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is 25 kW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piek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output is 138 kWh/d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Voldoende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Nederlander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Of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halve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Amerikaan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…</a:t>
            </a:r>
          </a:p>
        </p:txBody>
      </p:sp>
      <p:sp>
        <p:nvSpPr>
          <p:cNvPr id="9" name="Rechthoek 8"/>
          <p:cNvSpPr/>
          <p:nvPr/>
        </p:nvSpPr>
        <p:spPr bwMode="auto">
          <a:xfrm>
            <a:off x="685800" y="6263514"/>
            <a:ext cx="57150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513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354077"/>
            <a:ext cx="4572000" cy="550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1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Zonne-energie uit woestijnen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9" name="Rechthoek 8"/>
          <p:cNvSpPr/>
          <p:nvPr/>
        </p:nvSpPr>
        <p:spPr bwMode="auto">
          <a:xfrm>
            <a:off x="685800" y="6263514"/>
            <a:ext cx="57150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514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00200"/>
            <a:ext cx="8818475" cy="5070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kstvak 9"/>
          <p:cNvSpPr txBox="1"/>
          <p:nvPr/>
        </p:nvSpPr>
        <p:spPr>
          <a:xfrm>
            <a:off x="7239000" y="1600200"/>
            <a:ext cx="1498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mtClean="0">
                <a:latin typeface="Calibri" pitchFamily="34" charset="0"/>
                <a:cs typeface="Calibri" pitchFamily="34" charset="0"/>
              </a:rPr>
              <a:t>David MacKay</a:t>
            </a:r>
            <a:endParaRPr lang="nl-NL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9624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Energie in 2050?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9" name="Rechthoek 8"/>
          <p:cNvSpPr/>
          <p:nvPr/>
        </p:nvSpPr>
        <p:spPr bwMode="auto">
          <a:xfrm>
            <a:off x="685800" y="6263514"/>
            <a:ext cx="57150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7162800" y="457200"/>
            <a:ext cx="1498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mtClean="0">
                <a:latin typeface="Calibri" pitchFamily="34" charset="0"/>
                <a:cs typeface="Calibri" pitchFamily="34" charset="0"/>
              </a:rPr>
              <a:t>David MacKay</a:t>
            </a:r>
            <a:endParaRPr lang="nl-NL" dirty="0" err="1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5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61086"/>
            <a:ext cx="5567590" cy="6796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3124200" cy="52578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Vergeet alle import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Productie “spul”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Vergeet voedsel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Componenten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Elektriciteit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Warmte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Transport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Zowel toekomstige efficientie, maar ook economische groei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Behoefte aan elektriciteit neemt toe 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Van 12 tot 48 kWh/d/p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7239000" y="228600"/>
            <a:ext cx="1498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mtClean="0">
                <a:latin typeface="Calibri" pitchFamily="34" charset="0"/>
                <a:cs typeface="Calibri" pitchFamily="34" charset="0"/>
              </a:rPr>
              <a:t>David MacKay</a:t>
            </a:r>
            <a:endParaRPr lang="nl-NL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1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Scenario’s voor 2050?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9" name="Rechthoek 8"/>
          <p:cNvSpPr/>
          <p:nvPr/>
        </p:nvSpPr>
        <p:spPr bwMode="auto">
          <a:xfrm>
            <a:off x="685800" y="6263514"/>
            <a:ext cx="57150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516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8534400" cy="554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Scenario’s voor 2050?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9" name="Rechthoek 8"/>
          <p:cNvSpPr/>
          <p:nvPr/>
        </p:nvSpPr>
        <p:spPr bwMode="auto">
          <a:xfrm>
            <a:off x="685800" y="6263514"/>
            <a:ext cx="57150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517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3859"/>
            <a:ext cx="8839200" cy="683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4384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Kosten?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9" name="Rechthoek 8"/>
          <p:cNvSpPr/>
          <p:nvPr/>
        </p:nvSpPr>
        <p:spPr bwMode="auto">
          <a:xfrm>
            <a:off x="685800" y="6263514"/>
            <a:ext cx="57150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518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2351" y="0"/>
            <a:ext cx="71016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2057400" cy="52578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Totaal L879G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Vanwege PV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UK GDP L2200G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Bankencrisis L500G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199"/>
            <a:ext cx="5334000" cy="5334001"/>
          </a:xfrm>
        </p:spPr>
        <p:txBody>
          <a:bodyPr/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Stel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plan op om Nederland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duurzaam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voorzien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. U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kunt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kiezen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uit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Gebruik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enkel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nationale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middelen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Internationaal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gebruik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toegestaan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bijvoorbeeld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zonne-energie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de Sahara</a:t>
            </a:r>
          </a:p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Leg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wat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consequenties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inrichting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Nederland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Maak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schatting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kosten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18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659627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Opgave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48" name="Groep 47"/>
          <p:cNvGrpSpPr/>
          <p:nvPr/>
        </p:nvGrpSpPr>
        <p:grpSpPr>
          <a:xfrm>
            <a:off x="6659627" y="202403"/>
            <a:ext cx="2279107" cy="6615004"/>
            <a:chOff x="6659627" y="202403"/>
            <a:chExt cx="2279107" cy="6615004"/>
          </a:xfrm>
        </p:grpSpPr>
        <p:sp>
          <p:nvSpPr>
            <p:cNvPr id="14" name="Rechthoek 13"/>
            <p:cNvSpPr/>
            <p:nvPr/>
          </p:nvSpPr>
          <p:spPr bwMode="auto">
            <a:xfrm>
              <a:off x="6659627" y="471684"/>
              <a:ext cx="2265595" cy="634572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Tekstvak 11"/>
            <p:cNvSpPr txBox="1"/>
            <p:nvPr/>
          </p:nvSpPr>
          <p:spPr>
            <a:xfrm>
              <a:off x="7852362" y="1798572"/>
              <a:ext cx="1008610" cy="8382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Biomassa</a:t>
              </a:r>
              <a:r>
                <a:rPr lang="nl-NL" sz="1400" smtClean="0">
                  <a:latin typeface="Calibri" pitchFamily="34" charset="0"/>
                  <a:cs typeface="Calibri" pitchFamily="34" charset="0"/>
                </a:rPr>
                <a:t>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28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4" name="Groep 19"/>
            <p:cNvGrpSpPr/>
            <p:nvPr/>
          </p:nvGrpSpPr>
          <p:grpSpPr>
            <a:xfrm>
              <a:off x="6731468" y="4940137"/>
              <a:ext cx="1084476" cy="663224"/>
              <a:chOff x="7696200" y="5334000"/>
              <a:chExt cx="1143000" cy="838200"/>
            </a:xfrm>
          </p:grpSpPr>
          <p:sp>
            <p:nvSpPr>
              <p:cNvPr id="39" name="Rechthoek 38"/>
              <p:cNvSpPr/>
              <p:nvPr/>
            </p:nvSpPr>
            <p:spPr bwMode="auto">
              <a:xfrm>
                <a:off x="7696200" y="53340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40" name="Tekstvak 39"/>
              <p:cNvSpPr txBox="1"/>
              <p:nvPr/>
            </p:nvSpPr>
            <p:spPr>
              <a:xfrm>
                <a:off x="7829669" y="5435025"/>
                <a:ext cx="867056" cy="583464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Vliegtuig: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30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5" name="Groep 18"/>
            <p:cNvGrpSpPr/>
            <p:nvPr/>
          </p:nvGrpSpPr>
          <p:grpSpPr>
            <a:xfrm>
              <a:off x="6731468" y="5635094"/>
              <a:ext cx="1084476" cy="1132878"/>
              <a:chOff x="6324600" y="5486400"/>
              <a:chExt cx="1143000" cy="838200"/>
            </a:xfrm>
          </p:grpSpPr>
          <p:sp>
            <p:nvSpPr>
              <p:cNvPr id="37" name="Rechthoek 36"/>
              <p:cNvSpPr/>
              <p:nvPr/>
            </p:nvSpPr>
            <p:spPr bwMode="auto">
              <a:xfrm>
                <a:off x="6324600" y="54864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8" name="Tekstvak 37"/>
              <p:cNvSpPr txBox="1"/>
              <p:nvPr/>
            </p:nvSpPr>
            <p:spPr>
              <a:xfrm>
                <a:off x="6458069" y="5587425"/>
                <a:ext cx="867056" cy="3415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Auto: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40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ep 19"/>
            <p:cNvGrpSpPr/>
            <p:nvPr/>
          </p:nvGrpSpPr>
          <p:grpSpPr>
            <a:xfrm>
              <a:off x="6731185" y="3995541"/>
              <a:ext cx="1084476" cy="913917"/>
              <a:chOff x="7696200" y="5334000"/>
              <a:chExt cx="1143000" cy="838200"/>
            </a:xfrm>
          </p:grpSpPr>
          <p:sp>
            <p:nvSpPr>
              <p:cNvPr id="35" name="Rechthoek 34"/>
              <p:cNvSpPr/>
              <p:nvPr/>
            </p:nvSpPr>
            <p:spPr bwMode="auto">
              <a:xfrm>
                <a:off x="7696200" y="53340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kstvak 35"/>
              <p:cNvSpPr txBox="1"/>
              <p:nvPr/>
            </p:nvSpPr>
            <p:spPr>
              <a:xfrm>
                <a:off x="7746275" y="5435025"/>
                <a:ext cx="1033844" cy="592783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Verwarming,</a:t>
                </a:r>
              </a:p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koeling: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37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9" name="Groep 27"/>
            <p:cNvGrpSpPr/>
            <p:nvPr/>
          </p:nvGrpSpPr>
          <p:grpSpPr>
            <a:xfrm>
              <a:off x="6731185" y="3643302"/>
              <a:ext cx="1084476" cy="323677"/>
              <a:chOff x="7620000" y="2257928"/>
              <a:chExt cx="1143000" cy="409072"/>
            </a:xfrm>
          </p:grpSpPr>
          <p:sp>
            <p:nvSpPr>
              <p:cNvPr id="33" name="Rechthoek 32"/>
              <p:cNvSpPr/>
              <p:nvPr/>
            </p:nvSpPr>
            <p:spPr bwMode="auto">
              <a:xfrm>
                <a:off x="7620000" y="225792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4" name="Tekstvak 33"/>
              <p:cNvSpPr txBox="1"/>
              <p:nvPr/>
            </p:nvSpPr>
            <p:spPr>
              <a:xfrm>
                <a:off x="7753570" y="2285998"/>
                <a:ext cx="866854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gadgets: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5</a:t>
                </a:r>
              </a:p>
            </p:txBody>
          </p:sp>
        </p:grpSp>
        <p:grpSp>
          <p:nvGrpSpPr>
            <p:cNvPr id="11" name="Groep 26"/>
            <p:cNvGrpSpPr/>
            <p:nvPr/>
          </p:nvGrpSpPr>
          <p:grpSpPr>
            <a:xfrm>
              <a:off x="6731185" y="3286678"/>
              <a:ext cx="1084476" cy="323677"/>
              <a:chOff x="7620000" y="1807217"/>
              <a:chExt cx="1143000" cy="409072"/>
            </a:xfrm>
          </p:grpSpPr>
          <p:sp>
            <p:nvSpPr>
              <p:cNvPr id="31" name="Rechthoek 30"/>
              <p:cNvSpPr/>
              <p:nvPr/>
            </p:nvSpPr>
            <p:spPr bwMode="auto">
              <a:xfrm>
                <a:off x="7620000" y="1807217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2" name="Tekstvak 31"/>
              <p:cNvSpPr txBox="1"/>
              <p:nvPr/>
            </p:nvSpPr>
            <p:spPr>
              <a:xfrm>
                <a:off x="7867412" y="1844839"/>
                <a:ext cx="639175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licht: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</a:t>
                </a:r>
              </a:p>
            </p:txBody>
          </p:sp>
        </p:grpSp>
        <p:grpSp>
          <p:nvGrpSpPr>
            <p:cNvPr id="13" name="Groep 18"/>
            <p:cNvGrpSpPr/>
            <p:nvPr/>
          </p:nvGrpSpPr>
          <p:grpSpPr>
            <a:xfrm>
              <a:off x="6731468" y="1687188"/>
              <a:ext cx="1084476" cy="1551908"/>
              <a:chOff x="6324600" y="5486400"/>
              <a:chExt cx="1143000" cy="838200"/>
            </a:xfrm>
          </p:grpSpPr>
          <p:sp>
            <p:nvSpPr>
              <p:cNvPr id="29" name="Rechthoek 28"/>
              <p:cNvSpPr/>
              <p:nvPr/>
            </p:nvSpPr>
            <p:spPr bwMode="auto">
              <a:xfrm>
                <a:off x="6324600" y="54864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0" name="Tekstvak 29"/>
              <p:cNvSpPr txBox="1"/>
              <p:nvPr/>
            </p:nvSpPr>
            <p:spPr>
              <a:xfrm>
                <a:off x="6458068" y="5587425"/>
                <a:ext cx="867056" cy="249350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Spul: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48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5" name="Groep 26"/>
            <p:cNvGrpSpPr/>
            <p:nvPr/>
          </p:nvGrpSpPr>
          <p:grpSpPr>
            <a:xfrm>
              <a:off x="6730683" y="1312581"/>
              <a:ext cx="1084476" cy="323677"/>
              <a:chOff x="7620000" y="1816768"/>
              <a:chExt cx="1143000" cy="409072"/>
            </a:xfrm>
          </p:grpSpPr>
          <p:sp>
            <p:nvSpPr>
              <p:cNvPr id="27" name="Rechthoek 26"/>
              <p:cNvSpPr/>
              <p:nvPr/>
            </p:nvSpPr>
            <p:spPr bwMode="auto">
              <a:xfrm>
                <a:off x="7620000" y="181676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8" name="Tekstvak 27"/>
              <p:cNvSpPr txBox="1"/>
              <p:nvPr/>
            </p:nvSpPr>
            <p:spPr>
              <a:xfrm>
                <a:off x="7702752" y="1844839"/>
                <a:ext cx="968495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transprt: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12</a:t>
                </a:r>
              </a:p>
            </p:txBody>
          </p:sp>
        </p:grpSp>
        <p:sp>
          <p:nvSpPr>
            <p:cNvPr id="22" name="Rechthoek 21"/>
            <p:cNvSpPr/>
            <p:nvPr/>
          </p:nvSpPr>
          <p:spPr bwMode="auto">
            <a:xfrm>
              <a:off x="6731468" y="849127"/>
              <a:ext cx="1084476" cy="426598"/>
            </a:xfrm>
            <a:prstGeom prst="rect">
              <a:avLst/>
            </a:prstGeom>
            <a:solidFill>
              <a:srgbClr val="FFCCCC"/>
            </a:solidFill>
            <a:ln w="190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6813127" y="918965"/>
              <a:ext cx="912622" cy="276999"/>
            </a:xfrm>
            <a:prstGeom prst="rect">
              <a:avLst/>
            </a:prstGeom>
            <a:solidFill>
              <a:srgbClr val="FFCCCC"/>
            </a:solidFill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voeding: </a:t>
              </a:r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15</a:t>
              </a:r>
            </a:p>
          </p:txBody>
        </p:sp>
        <p:grpSp>
          <p:nvGrpSpPr>
            <p:cNvPr id="16" name="Groep 26"/>
            <p:cNvGrpSpPr/>
            <p:nvPr/>
          </p:nvGrpSpPr>
          <p:grpSpPr>
            <a:xfrm>
              <a:off x="6731468" y="499934"/>
              <a:ext cx="1084476" cy="323677"/>
              <a:chOff x="7620000" y="1816768"/>
              <a:chExt cx="1143000" cy="409072"/>
            </a:xfrm>
          </p:grpSpPr>
          <p:sp>
            <p:nvSpPr>
              <p:cNvPr id="25" name="Rechthoek 24"/>
              <p:cNvSpPr/>
              <p:nvPr/>
            </p:nvSpPr>
            <p:spPr bwMode="auto">
              <a:xfrm>
                <a:off x="7620000" y="181676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6" name="Tekstvak 25"/>
              <p:cNvSpPr txBox="1"/>
              <p:nvPr/>
            </p:nvSpPr>
            <p:spPr>
              <a:xfrm>
                <a:off x="7724007" y="1844839"/>
                <a:ext cx="925986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diensten: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</a:t>
                </a:r>
              </a:p>
            </p:txBody>
          </p:sp>
        </p:grpSp>
        <p:sp>
          <p:nvSpPr>
            <p:cNvPr id="42" name="Tekstvak 41"/>
            <p:cNvSpPr txBox="1"/>
            <p:nvPr/>
          </p:nvSpPr>
          <p:spPr>
            <a:xfrm>
              <a:off x="7852362" y="4392432"/>
              <a:ext cx="1008610" cy="60411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Zon therm.: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18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3" name="Tekstvak 42"/>
            <p:cNvSpPr txBox="1"/>
            <p:nvPr/>
          </p:nvSpPr>
          <p:spPr>
            <a:xfrm>
              <a:off x="7852370" y="3939438"/>
              <a:ext cx="1008610" cy="422766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Zon PV: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7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4" name="Tekstvak 43"/>
            <p:cNvSpPr txBox="1"/>
            <p:nvPr/>
          </p:nvSpPr>
          <p:spPr>
            <a:xfrm>
              <a:off x="7848600" y="2667000"/>
              <a:ext cx="1008610" cy="1240973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PV farm: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40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1" name="Tekstvak 40"/>
            <p:cNvSpPr txBox="1"/>
            <p:nvPr/>
          </p:nvSpPr>
          <p:spPr>
            <a:xfrm>
              <a:off x="7848600" y="5029201"/>
              <a:ext cx="1008610" cy="1175656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Wind OffS</a:t>
              </a:r>
              <a:r>
                <a:rPr lang="nl-NL" sz="1400" smtClean="0">
                  <a:latin typeface="Calibri" pitchFamily="34" charset="0"/>
                  <a:cs typeface="Calibri" pitchFamily="34" charset="0"/>
                </a:rPr>
                <a:t>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57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5" name="Tekstvak 44"/>
            <p:cNvSpPr txBox="1"/>
            <p:nvPr/>
          </p:nvSpPr>
          <p:spPr>
            <a:xfrm>
              <a:off x="7848600" y="6233300"/>
              <a:ext cx="1008610" cy="537614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Wind OnS</a:t>
              </a:r>
              <a:r>
                <a:rPr lang="nl-NL" sz="1400" smtClean="0">
                  <a:latin typeface="Calibri" pitchFamily="34" charset="0"/>
                  <a:cs typeface="Calibri" pitchFamily="34" charset="0"/>
                </a:rPr>
                <a:t>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10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6" name="Tekstvak 45"/>
            <p:cNvSpPr txBox="1"/>
            <p:nvPr/>
          </p:nvSpPr>
          <p:spPr>
            <a:xfrm>
              <a:off x="7825929" y="1532187"/>
              <a:ext cx="11128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smtClean="0">
                  <a:latin typeface="Calibri" pitchFamily="34" charset="0"/>
                  <a:cs typeface="Calibri" pitchFamily="34" charset="0"/>
                </a:rPr>
                <a:t>160 kWh/d</a:t>
              </a:r>
              <a:endParaRPr lang="nl-NL" sz="1600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7" name="Tekstvak 46"/>
            <p:cNvSpPr txBox="1"/>
            <p:nvPr/>
          </p:nvSpPr>
          <p:spPr>
            <a:xfrm>
              <a:off x="6728271" y="202403"/>
              <a:ext cx="11128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smtClean="0">
                  <a:latin typeface="Calibri" pitchFamily="34" charset="0"/>
                  <a:cs typeface="Calibri" pitchFamily="34" charset="0"/>
                </a:rPr>
                <a:t>195 kWh/d</a:t>
              </a:r>
              <a:endParaRPr lang="nl-NL" sz="1600" dirty="0" err="1" smtClean="0"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501762" name="Picture 2" descr="C:\Users\JvdB\Desktop\Screenshot 2014-05-18 18.47.2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45584"/>
            <a:ext cx="4981353" cy="444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303136" cy="2667000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Sommige elektriciteitscentrales werken op constant vermogen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Technische of economische redenen</a:t>
            </a:r>
            <a:endParaRPr lang="en-US" sz="1400" b="0" dirty="0" err="1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We houden een aantal opties standby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Schakel productie aan indien nodig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 Nederland zijn dit voornamelijk centrales op fossiele brandstof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Pumped storage (water basins) kan ook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Koop elektriciteit in bij buurlanden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Energieproductie veranderen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503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0336" y="1143000"/>
            <a:ext cx="4383664" cy="571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38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50106"/>
            <a:ext cx="4190999" cy="3007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38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5704952"/>
            <a:ext cx="1247775" cy="31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03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0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03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8153400" cy="5670024"/>
          </a:xfrm>
        </p:spPr>
        <p:txBody>
          <a:bodyPr>
            <a:no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Kerncentrales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minder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flexibel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in het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snel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veranderen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opgewekt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vermogen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centrales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fossiele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brandstof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Xenon-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vergiftiging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van jodium-135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levert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xenon-135</a:t>
            </a:r>
          </a:p>
          <a:p>
            <a:pPr lvl="1"/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Xenon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hoeft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die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miljoenen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keren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hoger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andere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materialen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in de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reactorkern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Na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invangst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converteert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xenon-135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xenon-136</a:t>
            </a:r>
          </a:p>
          <a:p>
            <a:pPr lvl="2"/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Xenon-136 is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geen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poisson</a:t>
            </a:r>
            <a:endParaRPr lang="en-US" sz="1000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Xenon-135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levensduur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van 9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uur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Tijdens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constant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bedrijf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evenwicht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                                                                                                              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xenon-135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productie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en neutron                                                                                                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geïnduceerd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verval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de reactor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uitgezet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Geen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neutron om xenon-135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converteren</a:t>
            </a:r>
            <a:endParaRPr lang="en-US" sz="1000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Dagen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wachten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op xenon-135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verval</a:t>
            </a:r>
            <a:endParaRPr lang="en-US" sz="1000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Daarna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kan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reactor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herstart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worden</a:t>
            </a:r>
            <a:endParaRPr lang="en-US" sz="1000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Belangrijke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factor in Chernobyl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ongeluk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Men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vermijdt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snelle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power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veranderingen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Kerncentrales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74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0421" y="2335701"/>
            <a:ext cx="2428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41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8325" y="3816875"/>
            <a:ext cx="2657475" cy="45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41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4578278"/>
            <a:ext cx="4638152" cy="223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7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7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7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97658"/>
            <a:ext cx="8153400" cy="3134817"/>
          </a:xfrm>
        </p:spPr>
        <p:txBody>
          <a:bodyPr>
            <a:noAutofit/>
          </a:bodyPr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Als we duurzame energie gebruiken, hebben we ook fluctuaties in productie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Niet alleen in het verbruik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Ongeveer 75% van onze groene lijst bestaat uit energiebronnen die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Significante fluctuaties vertonen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Fluctuaties zijn onvoorspelbaar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Bij grote oppervlakten en met diverse bronnen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Fluctuaties middelen voor een deel uit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 hoeverre kunnen we compenseren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Voorbeeld: 20% elektrische energie (2050) van windparken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0.2 x 46 GW  = 9 GW (0.2 x 66 kWh/d/p = 13 kWh/d/p)</a:t>
            </a: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2">
              <a:buNone/>
            </a:pP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Fluctuaties in groene productie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46" name="Groep 45"/>
          <p:cNvGrpSpPr/>
          <p:nvPr/>
        </p:nvGrpSpPr>
        <p:grpSpPr>
          <a:xfrm>
            <a:off x="7792805" y="1447800"/>
            <a:ext cx="1198795" cy="5298472"/>
            <a:chOff x="7762460" y="1532187"/>
            <a:chExt cx="1198795" cy="5298472"/>
          </a:xfrm>
        </p:grpSpPr>
        <p:sp>
          <p:nvSpPr>
            <p:cNvPr id="9" name="Rechthoek 8"/>
            <p:cNvSpPr/>
            <p:nvPr/>
          </p:nvSpPr>
          <p:spPr bwMode="auto">
            <a:xfrm>
              <a:off x="7762460" y="1545439"/>
              <a:ext cx="1198795" cy="528522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0" name="Tekstvak 9"/>
            <p:cNvSpPr txBox="1"/>
            <p:nvPr/>
          </p:nvSpPr>
          <p:spPr>
            <a:xfrm>
              <a:off x="7852362" y="1798572"/>
              <a:ext cx="1008610" cy="8382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Biomassa</a:t>
              </a:r>
              <a:r>
                <a:rPr lang="nl-NL" sz="1400" smtClean="0">
                  <a:latin typeface="Calibri" pitchFamily="34" charset="0"/>
                  <a:cs typeface="Calibri" pitchFamily="34" charset="0"/>
                </a:rPr>
                <a:t>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28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7852362" y="4392432"/>
              <a:ext cx="1008610" cy="60411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Zon therm.: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18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4" name="Tekstvak 23"/>
            <p:cNvSpPr txBox="1"/>
            <p:nvPr/>
          </p:nvSpPr>
          <p:spPr>
            <a:xfrm>
              <a:off x="7852370" y="3939438"/>
              <a:ext cx="1008610" cy="422766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Zon PV: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7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7848600" y="2667000"/>
              <a:ext cx="1008610" cy="1240973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PV farm: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40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7848600" y="5029201"/>
              <a:ext cx="1008610" cy="1175656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Wind OffS</a:t>
              </a:r>
              <a:r>
                <a:rPr lang="nl-NL" sz="1400" smtClean="0">
                  <a:latin typeface="Calibri" pitchFamily="34" charset="0"/>
                  <a:cs typeface="Calibri" pitchFamily="34" charset="0"/>
                </a:rPr>
                <a:t>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57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7848600" y="6233300"/>
              <a:ext cx="1008610" cy="537614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Wind OnS</a:t>
              </a:r>
              <a:r>
                <a:rPr lang="nl-NL" sz="1400" smtClean="0">
                  <a:latin typeface="Calibri" pitchFamily="34" charset="0"/>
                  <a:cs typeface="Calibri" pitchFamily="34" charset="0"/>
                </a:rPr>
                <a:t>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10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" name="Tekstvak 27"/>
            <p:cNvSpPr txBox="1"/>
            <p:nvPr/>
          </p:nvSpPr>
          <p:spPr>
            <a:xfrm>
              <a:off x="7825929" y="1532187"/>
              <a:ext cx="11128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smtClean="0">
                  <a:latin typeface="Calibri" pitchFamily="34" charset="0"/>
                  <a:cs typeface="Calibri" pitchFamily="34" charset="0"/>
                </a:rPr>
                <a:t>160 kWh/d</a:t>
              </a:r>
              <a:endParaRPr lang="nl-NL" sz="1600" dirty="0" err="1" smtClean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47" name="Afgeronde rechthoek 46"/>
          <p:cNvSpPr/>
          <p:nvPr/>
        </p:nvSpPr>
        <p:spPr bwMode="auto">
          <a:xfrm>
            <a:off x="7818489" y="2529714"/>
            <a:ext cx="1135326" cy="4230411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475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3997282"/>
            <a:ext cx="4648200" cy="286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kstvak 47"/>
          <p:cNvSpPr txBox="1"/>
          <p:nvPr/>
        </p:nvSpPr>
        <p:spPr>
          <a:xfrm>
            <a:off x="914400" y="6258580"/>
            <a:ext cx="209608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400" u="sng" smtClean="0">
                <a:latin typeface="Calibri" pitchFamily="34" charset="0"/>
                <a:cs typeface="Calibri" pitchFamily="34" charset="0"/>
              </a:rPr>
              <a:t>Alle</a:t>
            </a:r>
            <a:r>
              <a:rPr lang="nl-NL" sz="1400" smtClean="0">
                <a:latin typeface="Calibri" pitchFamily="34" charset="0"/>
                <a:cs typeface="Calibri" pitchFamily="34" charset="0"/>
              </a:rPr>
              <a:t> windparken in Ierland</a:t>
            </a:r>
          </a:p>
          <a:p>
            <a:r>
              <a:rPr lang="nl-NL" sz="1400" smtClean="0">
                <a:latin typeface="Calibri" pitchFamily="34" charset="0"/>
                <a:cs typeface="Calibri" pitchFamily="34" charset="0"/>
              </a:rPr>
              <a:t>www.eirgrid.com</a:t>
            </a:r>
            <a:endParaRPr lang="nl-NL" sz="1400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7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8153400" cy="5704952"/>
          </a:xfrm>
        </p:spPr>
        <p:txBody>
          <a:bodyPr>
            <a:no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Ierlands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windenergie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productie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Op 11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februari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: van 415 MW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79 MW in 4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uur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is 84 MW/h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20% van UK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elektriciteitsproductie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33 GW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geïnstalleerd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vermogen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(745 MW in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Ierland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10 GW power output</a:t>
            </a:r>
          </a:p>
          <a:p>
            <a:pPr lvl="1"/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moeten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fluctuaties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3700 MW/h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compenseren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Vergelijk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huidige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situatie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6.5 GW/h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6:30 en 8:30 am</a:t>
            </a: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weten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hoe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moet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principe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probleem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Pumped storage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Voorbeeld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Dinorwig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Hoogte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494 – 542 m, volume 6.7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miljoen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m3</a:t>
            </a:r>
          </a:p>
          <a:p>
            <a:pPr lvl="2"/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Vermogen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1.8 GW,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opgeslagen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9.1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GWh</a:t>
            </a:r>
            <a:endParaRPr lang="en-US" sz="1000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Van 0 tot 1.3 GW in 12 </a:t>
            </a:r>
            <a:r>
              <a:rPr lang="en-US" sz="1000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seconde</a:t>
            </a:r>
            <a:r>
              <a:rPr lang="en-US" sz="100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: 390 GW/h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Economisch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levensvatbaar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Jammer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Nederland (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Ijselmeer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of Waddenzee?)</a:t>
            </a:r>
          </a:p>
          <a:p>
            <a:pPr lvl="2">
              <a:buNone/>
            </a:pPr>
            <a:endParaRPr lang="en-US" sz="10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Snelle korte termijn veranderingen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76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219200"/>
            <a:ext cx="385590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61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895600"/>
            <a:ext cx="3052762" cy="571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61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102" y="4219052"/>
            <a:ext cx="41338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7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47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47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lnDef>
    <a:txDef>
      <a:spPr>
        <a:noFill/>
      </a:spPr>
      <a:bodyPr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55645</TotalTime>
  <Words>3133</Words>
  <Application>Microsoft Office PowerPoint</Application>
  <PresentationFormat>Letter Paper (8.5x11 in)</PresentationFormat>
  <Paragraphs>650</Paragraphs>
  <Slides>59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Default Design</vt:lpstr>
      <vt:lpstr>Photo Editor Photo</vt:lpstr>
      <vt:lpstr>Equation</vt:lpstr>
      <vt:lpstr>PowerPoint Presentation</vt:lpstr>
      <vt:lpstr>PowerPoint Presentation</vt:lpstr>
      <vt:lpstr>Fluctuaties, energieopslag en transport</vt:lpstr>
      <vt:lpstr>Drijvende reactor: overal neer te zetten…</vt:lpstr>
      <vt:lpstr>Fluctuaties in energieverbruik</vt:lpstr>
      <vt:lpstr>Energieproductie veranderen</vt:lpstr>
      <vt:lpstr>Kerncentrales</vt:lpstr>
      <vt:lpstr>Fluctuaties in groene productie</vt:lpstr>
      <vt:lpstr>Snelle korte termijn veranderingen</vt:lpstr>
      <vt:lpstr>Lange termijn veranderingen</vt:lpstr>
      <vt:lpstr>Elektrische auto’s, etc.</vt:lpstr>
      <vt:lpstr>Opslagsystemen</vt:lpstr>
      <vt:lpstr>Transport van hoogspanning</vt:lpstr>
      <vt:lpstr>Geothermische energie</vt:lpstr>
      <vt:lpstr>Golfenergie</vt:lpstr>
      <vt:lpstr>Energie van oppervlaktegolf</vt:lpstr>
      <vt:lpstr>Vermogen van oppervlaktegolf</vt:lpstr>
      <vt:lpstr>Golfenergie NL</vt:lpstr>
      <vt:lpstr>Energie uit water – NL </vt:lpstr>
      <vt:lpstr>Aquatische biomassa in NL</vt:lpstr>
      <vt:lpstr>Aquatische biomassa in NL</vt:lpstr>
      <vt:lpstr>Getijdenenergie</vt:lpstr>
      <vt:lpstr>Getij-energie (gestuwd)</vt:lpstr>
      <vt:lpstr>Getijdencentrale Brouwersdam</vt:lpstr>
      <vt:lpstr>Getij-energie (stroming)</vt:lpstr>
      <vt:lpstr>Energie uit rivieren </vt:lpstr>
      <vt:lpstr>Scenario’s voor Nederland</vt:lpstr>
      <vt:lpstr>Energiestromen in 2008</vt:lpstr>
      <vt:lpstr>Duurzame energieproductie 2008</vt:lpstr>
      <vt:lpstr>Potentieel energie uit water</vt:lpstr>
      <vt:lpstr>Duurzame energieproductie 2011</vt:lpstr>
      <vt:lpstr>Scenario’s voor Nederland</vt:lpstr>
      <vt:lpstr>Consumptie en potentieel       duurzame productie</vt:lpstr>
      <vt:lpstr>Duurzame energie in Nederland</vt:lpstr>
      <vt:lpstr>Biomassa in Nederland</vt:lpstr>
      <vt:lpstr>Duurzaamheid biobrandstoffen 2010</vt:lpstr>
      <vt:lpstr>Duurzaamheid biobrandstoffen 2010</vt:lpstr>
      <vt:lpstr>Duurzame energie in Nederland</vt:lpstr>
      <vt:lpstr>Duurzame energie in Nederland</vt:lpstr>
      <vt:lpstr>Andere studies</vt:lpstr>
      <vt:lpstr>Mogelijke ontwikkeling vraagzijde 2050</vt:lpstr>
      <vt:lpstr>Inzet energiebronnen 2050</vt:lpstr>
      <vt:lpstr>Bebouwde omgeving 2050</vt:lpstr>
      <vt:lpstr>Industrie – producten 2050</vt:lpstr>
      <vt:lpstr>Industrie – energie 2050</vt:lpstr>
      <vt:lpstr>Land- en tuinbouw 2050</vt:lpstr>
      <vt:lpstr>Transport – nationaal 2008</vt:lpstr>
      <vt:lpstr>Transport 2050</vt:lpstr>
      <vt:lpstr>Oppervlaktebehoefte 2050</vt:lpstr>
      <vt:lpstr>David MacKay voor UK</vt:lpstr>
      <vt:lpstr>Internationalisering</vt:lpstr>
      <vt:lpstr>Zonne-energie uit woestijnen</vt:lpstr>
      <vt:lpstr>Voorbeeld: concentrator PV collector</vt:lpstr>
      <vt:lpstr>Zonne-energie uit woestijnen</vt:lpstr>
      <vt:lpstr>Energie in 2050?</vt:lpstr>
      <vt:lpstr>Scenario’s voor 2050?</vt:lpstr>
      <vt:lpstr>Scenario’s voor 2050?</vt:lpstr>
      <vt:lpstr>Kosten?</vt:lpstr>
      <vt:lpstr>Opgave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Visie HEF</dc:title>
  <dc:creator>Jo van den Brand</dc:creator>
  <cp:lastModifiedBy>JvdB</cp:lastModifiedBy>
  <cp:revision>2540</cp:revision>
  <cp:lastPrinted>2002-09-13T18:52:55Z</cp:lastPrinted>
  <dcterms:created xsi:type="dcterms:W3CDTF">2001-01-08T10:28:24Z</dcterms:created>
  <dcterms:modified xsi:type="dcterms:W3CDTF">2014-05-18T18:35:01Z</dcterms:modified>
</cp:coreProperties>
</file>