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139" r:id="rId2"/>
    <p:sldId id="1140" r:id="rId3"/>
    <p:sldId id="1085" r:id="rId4"/>
    <p:sldId id="1084" r:id="rId5"/>
    <p:sldId id="1079" r:id="rId6"/>
    <p:sldId id="1080" r:id="rId7"/>
    <p:sldId id="1023" r:id="rId8"/>
    <p:sldId id="1130" r:id="rId9"/>
    <p:sldId id="1090" r:id="rId10"/>
    <p:sldId id="1092" r:id="rId11"/>
    <p:sldId id="1091" r:id="rId12"/>
    <p:sldId id="1093" r:id="rId13"/>
    <p:sldId id="1094" r:id="rId14"/>
    <p:sldId id="1132" r:id="rId15"/>
    <p:sldId id="1131" r:id="rId16"/>
    <p:sldId id="1095" r:id="rId17"/>
    <p:sldId id="1097" r:id="rId18"/>
    <p:sldId id="1096" r:id="rId19"/>
    <p:sldId id="1098" r:id="rId20"/>
    <p:sldId id="1108" r:id="rId21"/>
    <p:sldId id="1107" r:id="rId22"/>
    <p:sldId id="1133" r:id="rId23"/>
    <p:sldId id="1135" r:id="rId24"/>
    <p:sldId id="1112" r:id="rId25"/>
    <p:sldId id="1136" r:id="rId26"/>
    <p:sldId id="1134" r:id="rId27"/>
    <p:sldId id="1103" r:id="rId28"/>
    <p:sldId id="1102" r:id="rId29"/>
    <p:sldId id="1126" r:id="rId30"/>
    <p:sldId id="1129" r:id="rId31"/>
    <p:sldId id="1118" r:id="rId32"/>
    <p:sldId id="1100" r:id="rId33"/>
    <p:sldId id="1101" r:id="rId34"/>
    <p:sldId id="1142" r:id="rId35"/>
    <p:sldId id="1141" r:id="rId36"/>
    <p:sldId id="1106" r:id="rId37"/>
    <p:sldId id="1105" r:id="rId38"/>
    <p:sldId id="1110" r:id="rId39"/>
    <p:sldId id="1111" r:id="rId40"/>
    <p:sldId id="1104" r:id="rId41"/>
    <p:sldId id="1124" r:id="rId42"/>
    <p:sldId id="1114" r:id="rId43"/>
    <p:sldId id="1024" r:id="rId44"/>
    <p:sldId id="1025" r:id="rId45"/>
    <p:sldId id="1115" r:id="rId46"/>
    <p:sldId id="1116" r:id="rId47"/>
    <p:sldId id="1117" r:id="rId48"/>
    <p:sldId id="1119" r:id="rId49"/>
    <p:sldId id="1120" r:id="rId50"/>
    <p:sldId id="1121" r:id="rId51"/>
    <p:sldId id="1122" r:id="rId52"/>
    <p:sldId id="1123" r:id="rId53"/>
    <p:sldId id="1125" r:id="rId54"/>
    <p:sldId id="1127" r:id="rId55"/>
    <p:sldId id="1128" r:id="rId56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FF99"/>
    <a:srgbClr val="CCFFCC"/>
    <a:srgbClr val="8BF52B"/>
    <a:srgbClr val="006600"/>
    <a:srgbClr val="CC0000"/>
    <a:srgbClr val="99FF99"/>
    <a:srgbClr val="FFCCCC"/>
    <a:srgbClr val="FFFFCC"/>
    <a:srgbClr val="FEFCA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 autoAdjust="0"/>
  </p:normalViewPr>
  <p:slideViewPr>
    <p:cSldViewPr snapToObjects="1"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201979-7EB6-4C3E-871C-086A83C05166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tiswindenergy.com/products/wind-turbines/passaat" TargetMode="External"/><Relationship Id="rId13" Type="http://schemas.openxmlformats.org/officeDocument/2006/relationships/image" Target="../media/image66.jpeg"/><Relationship Id="rId3" Type="http://schemas.openxmlformats.org/officeDocument/2006/relationships/hyperlink" Target="http://www.boost-energy.com/ampair/products_product1.asp" TargetMode="External"/><Relationship Id="rId7" Type="http://schemas.openxmlformats.org/officeDocument/2006/relationships/hyperlink" Target="http://www.crestaustralia.com.au/products/brochures/WRE.060.pdf" TargetMode="External"/><Relationship Id="rId12" Type="http://schemas.openxmlformats.org/officeDocument/2006/relationships/image" Target="../media/image65.jpeg"/><Relationship Id="rId2" Type="http://schemas.openxmlformats.org/officeDocument/2006/relationships/hyperlink" Target="http://www.home-energy.com/engels/ebv100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restaustralia.com.au/products/brochures/WRE.030.pdf" TargetMode="External"/><Relationship Id="rId11" Type="http://schemas.openxmlformats.org/officeDocument/2006/relationships/image" Target="../media/image64.jpeg"/><Relationship Id="rId5" Type="http://schemas.openxmlformats.org/officeDocument/2006/relationships/hyperlink" Target="http://www.reuk.co.uk/Airdolphin-Wind-Turbine.htm" TargetMode="External"/><Relationship Id="rId10" Type="http://schemas.openxmlformats.org/officeDocument/2006/relationships/hyperlink" Target="http://www.fortiswindenergy.com/products/wind-turbines/montana" TargetMode="External"/><Relationship Id="rId4" Type="http://schemas.openxmlformats.org/officeDocument/2006/relationships/hyperlink" Target="http://www.turby.nl/" TargetMode="External"/><Relationship Id="rId9" Type="http://schemas.openxmlformats.org/officeDocument/2006/relationships/hyperlink" Target="http://www.skystreamenergy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vmware-host\Shared%20Folders\Desktop\Windmill_turbine%20going%20wild%20and%20finally%20break.avi" TargetMode="External"/><Relationship Id="rId6" Type="http://schemas.openxmlformats.org/officeDocument/2006/relationships/image" Target="../media/image86.gi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dvision.be/index.php?id=339" TargetMode="External"/><Relationship Id="rId2" Type="http://schemas.openxmlformats.org/officeDocument/2006/relationships/hyperlink" Target="http://www.windvision.be/index.php?id=34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3.png"/><Relationship Id="rId4" Type="http://schemas.openxmlformats.org/officeDocument/2006/relationships/oleObject" Target="../embeddings/oleObject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Jacco de Vries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16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mei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2014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smtClean="0">
                <a:solidFill>
                  <a:srgbClr val="000099"/>
                </a:solidFill>
                <a:latin typeface="Arial Rounded MT Bold" pitchFamily="34" charset="0"/>
              </a:rPr>
              <a:t>Energie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cursus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</a:t>
            </a:r>
            <a:r>
              <a:rPr lang="nl-NL" sz="1400" smtClean="0">
                <a:latin typeface="+mn-lt"/>
              </a:rPr>
              <a:t>5,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Hoeveel vermogen krijgen we per eenheid rotor oppervlak?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Hiervoor moeten we de windsnelheid weten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Neem aan 6 m/s 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 dichtheid 1.3 kg/m</a:t>
            </a:r>
            <a:r>
              <a:rPr lang="en-US" sz="1000" baseline="30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 afhankelijk van windsnelheid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Merk op dat kg/s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gelijk is aan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Voorbeeld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Diameter 25 m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Efficientie conversie windenergie naar elektrische energie is 50%</a:t>
            </a:r>
            <a:endParaRPr lang="en-US" sz="1000" i="1" smtClean="0">
              <a:solidFill>
                <a:srgbClr val="008000"/>
              </a:solidFill>
              <a:latin typeface="Symbol" pitchFamily="18" charset="2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is dan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90 m diameter vinden we 440 kW</a:t>
            </a: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Vermogen per rotor opppervlak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6619" y="2286000"/>
            <a:ext cx="368738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14600"/>
            <a:ext cx="3962400" cy="66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632" y="3733800"/>
            <a:ext cx="2566987" cy="69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7557" y="5014343"/>
            <a:ext cx="3577843" cy="123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5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15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15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We namen een </a:t>
            </a:r>
            <a:r>
              <a:rPr lang="nl-NL" sz="1800" b="0" smtClean="0">
                <a:latin typeface="Calibri" pitchFamily="34" charset="0"/>
                <a:cs typeface="Calibri" pitchFamily="34" charset="0"/>
              </a:rPr>
              <a:t>efficiëntie </a:t>
            </a:r>
            <a:r>
              <a:rPr lang="nl-NL" sz="1800" b="0" smtClean="0">
                <a:latin typeface="Calibri" pitchFamily="34" charset="0"/>
                <a:cs typeface="Calibri" pitchFamily="34" charset="0"/>
              </a:rPr>
              <a:t>van 50% aan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Is dat realistisch?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het theoretisch maximum?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Een meer realistisch model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Turbine haalt energie uit de wind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luchtsnelheid neemt af als wind door turbine gaat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diameter van de luchtkolom neemt toe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Kracht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trust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) op turbine door de wind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Afgeleide van  de impuls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/d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is het massadebiet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dat we extraheren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kunnen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uit anders uitdrukken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 verlies van kinetische energie van de wind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Gelijkstellen geeft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vinden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dat drukveranderingen klein zijn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Dichtheid van de lucht is constant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Invullen in de uitdrukking 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levert</a:t>
            </a: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Maximale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efficiëntie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- 1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71601"/>
            <a:ext cx="4084139" cy="155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926695"/>
            <a:ext cx="19427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12704"/>
            <a:ext cx="2847975" cy="70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8290" y="3712704"/>
            <a:ext cx="2145710" cy="70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5029200" cy="64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876800"/>
            <a:ext cx="2443162" cy="84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407" y="5429688"/>
            <a:ext cx="2419350" cy="72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575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6407" y="6152712"/>
            <a:ext cx="2767012" cy="6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5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5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15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5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15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15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415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We hebben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Introduceer de inductiefactor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Invullen levert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Omcirkeld is het vermogen van de                                                                       windbuis, zonder windmolen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Power 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coëfficiënt </a:t>
            </a:r>
            <a:r>
              <a:rPr lang="en-US" sz="1800" b="0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800" b="0" baseline="-25000" smtClean="0">
                <a:latin typeface="Calibri" pitchFamily="34" charset="0"/>
                <a:cs typeface="Calibri" pitchFamily="34" charset="0"/>
              </a:rPr>
              <a:t>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Fractie van windvermogen dat door de                                                              windmolen wordt benut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welke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wordt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b="0" baseline="-2500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maximaal?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Los dat numeriek op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Zet de afgeleide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dC</a:t>
            </a:r>
            <a:r>
              <a:rPr lang="en-US" sz="1000" baseline="-25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/da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gelijk aan nul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vinden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a = 1/3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Controleer dit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Maximaal vermogen dat we kunnen extraheren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59%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factor 16/27 wordt de Lancaster-Betz limiet genoemd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Maximale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efficiëntie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- 2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575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143000"/>
            <a:ext cx="2767012" cy="65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407" y="1272891"/>
            <a:ext cx="1924393" cy="51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095" y="1795807"/>
            <a:ext cx="3014662" cy="80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6407" y="2631805"/>
            <a:ext cx="3600793" cy="5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279306"/>
            <a:ext cx="3433763" cy="220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67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5105400"/>
            <a:ext cx="3533775" cy="72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5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16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6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1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41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Windenergie van een windpark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oppervlakte van het gebied?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dichtheid van windmolens?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Competitie tussen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gebruik van het 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Wind-schaduw van molens onderling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Meeste parken gebruiken 4 – 7 rotor diameters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– wat is de pakkingsgraad?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o\Desktop\fog-wind-turb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Windenergie van een windpark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oppervlakte van het gebied?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dichtheid van windmolens?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Competitie tussen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gebruik van het 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Wind-schaduw van molens onderling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Meeste parken gebruiken 4 – 7 rotor diameters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Voorbeeld: gebruik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5d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Oppervlak per turbine is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25 d</a:t>
            </a:r>
            <a:r>
              <a:rPr lang="en-US" sz="1000" i="1" baseline="30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Per windmolen geldt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Per eenheid oppervlak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windsnelheid van 6 m/s vinden we 2 W/m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voor een windpark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Opgave: controleer dit aan een bestaand Nederlands windpark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Diameter van de rotor valt eruit in eerste orde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Waarom maken ze die turbines dan steeds groter en groter?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– wat is de pakkingsgraad?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306788"/>
            <a:ext cx="3162300" cy="317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1985" y="3429000"/>
            <a:ext cx="193061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7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038600"/>
            <a:ext cx="4114800" cy="161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17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7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Windsnelheid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Neemt toe met hoogte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Economie/infrastructuur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Liever paar grote, dan veel kleine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Windturbines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1"/>
            <a:ext cx="59463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6136" y="1219200"/>
            <a:ext cx="2806414" cy="236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0736" y="3579735"/>
            <a:ext cx="2806414" cy="22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6141140" y="5943600"/>
            <a:ext cx="2850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i="1" smtClean="0">
                <a:latin typeface="Calibri" pitchFamily="34" charset="0"/>
                <a:cs typeface="Calibri" pitchFamily="34" charset="0"/>
              </a:rPr>
              <a:t>DWIA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 = Danish Wind Industry Association</a:t>
            </a:r>
          </a:p>
          <a:p>
            <a:r>
              <a:rPr lang="nl-NL" sz="1100" i="1" smtClean="0">
                <a:latin typeface="Calibri" pitchFamily="34" charset="0"/>
                <a:cs typeface="Calibri" pitchFamily="34" charset="0"/>
              </a:rPr>
              <a:t>NREL</a:t>
            </a:r>
            <a:r>
              <a:rPr lang="nl-NL" sz="1100" smtClean="0">
                <a:latin typeface="Calibri" pitchFamily="34" charset="0"/>
                <a:cs typeface="Calibri" pitchFamily="34" charset="0"/>
              </a:rPr>
              <a:t> = National Renewable Energy Laboratory</a:t>
            </a:r>
            <a:endParaRPr lang="nl-NL" sz="11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Hoeveel wind hebben we?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Meer wind in de winter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6 m/s is aan de hoge kant voor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h = 10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 100 m hoogte is er meer wind (aan de kust)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Tijdsafhankelijkheid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Windsnelheid varieert fors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Energie opslaan voor als het niet waait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 moeten veel meer vermogen installeren                                                                                               dan wat er gemiddeld nodig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Opgave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Bepaal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als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 = 5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m/s (constant)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helft van de tijd 0 m/s en de helft 10 m/s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1" name="Groep 10"/>
          <p:cNvGrpSpPr/>
          <p:nvPr/>
        </p:nvGrpSpPr>
        <p:grpSpPr>
          <a:xfrm>
            <a:off x="196335" y="4162765"/>
            <a:ext cx="8745948" cy="2619035"/>
            <a:chOff x="196335" y="4162765"/>
            <a:chExt cx="8745948" cy="2619035"/>
          </a:xfrm>
        </p:grpSpPr>
        <p:pic>
          <p:nvPicPr>
            <p:cNvPr id="4198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" y="4479723"/>
              <a:ext cx="7391400" cy="230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kstvak 11"/>
            <p:cNvSpPr txBox="1"/>
            <p:nvPr/>
          </p:nvSpPr>
          <p:spPr>
            <a:xfrm>
              <a:off x="2286000" y="4162765"/>
              <a:ext cx="551625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Schiphol </a:t>
              </a:r>
              <a:r>
                <a:rPr lang="nl-NL" i="1" smtClean="0">
                  <a:latin typeface="+mn-lt"/>
                </a:rPr>
                <a:t>h = 10</a:t>
              </a:r>
              <a:r>
                <a:rPr lang="nl-NL" smtClean="0">
                  <a:latin typeface="+mn-lt"/>
                </a:rPr>
                <a:t> m: 1 januari – 4 november 2011</a:t>
              </a:r>
            </a:p>
            <a:p>
              <a:r>
                <a:rPr lang="nl-NL" sz="1000" smtClean="0">
                  <a:latin typeface="+mn-lt"/>
                </a:rPr>
                <a:t>http://www.knmi.nl/klimatologie/onderzoeksgegevens/potentiele_wind/index.cgi?language=eng</a:t>
              </a:r>
              <a:endParaRPr lang="nl-NL" sz="1000" dirty="0" err="1" smtClean="0">
                <a:latin typeface="+mn-lt"/>
              </a:endParaRPr>
            </a:p>
          </p:txBody>
        </p:sp>
        <p:sp>
          <p:nvSpPr>
            <p:cNvPr id="13" name="Tekstvak 12"/>
            <p:cNvSpPr txBox="1"/>
            <p:nvPr/>
          </p:nvSpPr>
          <p:spPr>
            <a:xfrm rot="16200000">
              <a:off x="-134525" y="4685927"/>
              <a:ext cx="10310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v [ m/s ]</a:t>
              </a:r>
              <a:endParaRPr lang="nl-NL" dirty="0" err="1" smtClean="0">
                <a:latin typeface="+mn-lt"/>
              </a:endParaRPr>
            </a:p>
          </p:txBody>
        </p:sp>
        <p:cxnSp>
          <p:nvCxnSpPr>
            <p:cNvPr id="15" name="Rechte verbindingslijn 14"/>
            <p:cNvCxnSpPr/>
            <p:nvPr/>
          </p:nvCxnSpPr>
          <p:spPr bwMode="auto">
            <a:xfrm>
              <a:off x="823086" y="6012243"/>
              <a:ext cx="70866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dash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kstvak 15"/>
            <p:cNvSpPr txBox="1"/>
            <p:nvPr/>
          </p:nvSpPr>
          <p:spPr>
            <a:xfrm>
              <a:off x="8001000" y="5830875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5.1 m/s</a:t>
              </a:r>
              <a:endParaRPr lang="nl-NL" dirty="0" err="1" smtClean="0">
                <a:latin typeface="+mn-lt"/>
              </a:endParaRPr>
            </a:p>
          </p:txBody>
        </p:sp>
      </p:grpSp>
      <p:pic>
        <p:nvPicPr>
          <p:cNvPr id="419845" name="Picture 5" descr="\\vmware-host\Shared Folders\Desktop\windkaart%20100mk-klima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7685" y="914400"/>
            <a:ext cx="2590800" cy="3128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Windenergie in 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2546" name="Picture 2" descr="C:\Users\su\Dropbox\Duurzaamheid\Figuren\Windka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143000"/>
            <a:ext cx="6781800" cy="561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Status on-shore windenergie in Nederland (december 2009)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1879 on-shore wind turbines met 1993 MW capaciteit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Capaciteit is niet hetzelfde als gemiddelde energieproductie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Grootste park staat in Eemshaven, Groningen: 204 MW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21 Vestas V90 3 MW (GroWind)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47 Enercon E82 3 MW (Westereems)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Andere windparken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Delfzijl-zuid (72 MW)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Lelystad (46 MW)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Terneuzen, Koegorspolder, Biddinghuizen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Meest windenerie wordt in Flevoland geproduceerd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Status off-shore windenergie in Nederland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Egmond aan Zee Offshore Wind Farm (2006)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36 Vestas V90 3 MW (108 MW)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Kosten Meuro 272 (Shell en Nuon)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Princess Amalia Wind Farm bij Ijmuiden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60 Vestas V80 2 MW (120 MW)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Kosten MEuro 522.3 (Econcern en Eneco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 </a:t>
            </a:r>
            <a:endParaRPr lang="en-US" sz="100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Gemini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bij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Groningen (85 km buiten kust)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150 Siemand SWT-3.6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4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MW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(600 MW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Financiering is rond: 14 mei 2014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Kosten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Euro 2.8 (Northland Power, Van Oord, Siemens, ..)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SDE subsidie GEuro 4.5 (om stroomprijs concurrerend te maken; 15 jaar)</a:t>
            </a:r>
          </a:p>
          <a:p>
            <a:pPr lvl="3"/>
            <a:r>
              <a:rPr lang="en-US" sz="8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140 Euro subsidie per ton CO2 (EU ETS rekent met 30 Euro/ton)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Grootste offshore project in Europa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Status windenergie in NL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8" name="Picture 3" descr="\\vmware-host\Shared Folders\Desktop\img_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8000" y="3962400"/>
            <a:ext cx="3251200" cy="2438400"/>
          </a:xfrm>
          <a:prstGeom prst="rect">
            <a:avLst/>
          </a:prstGeom>
          <a:noFill/>
        </p:spPr>
      </p:pic>
      <p:pic>
        <p:nvPicPr>
          <p:cNvPr id="440323" name="Picture 3" descr="\\vmware-host\Shared Folders\Desktop\windmolen-delfts-blauw-18-x-18c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752600"/>
            <a:ext cx="2084388" cy="204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795713" y="228600"/>
            <a:ext cx="1563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+mj-lt"/>
                <a:cs typeface="+mn-cs"/>
              </a:rPr>
              <a:t>Inhoud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Jacco de Vries</a:t>
            </a:r>
            <a:endParaRPr lang="en-US" sz="1600" b="1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jdevries@nikhef.nl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Beoordeling</a:t>
            </a:r>
            <a:endParaRPr lang="en-US" sz="1600" b="1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Huiswerk (20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%)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criptie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(20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%): uiterlijk 9 juni  mailen (pdf), presentaties 13 juni op Nikhef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entamen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(60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%) 27 mei, 8:45 – 11:30 in WN143</a:t>
            </a:r>
            <a:endParaRPr lang="en-US" sz="1400" b="1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1 Motivatie, exponentiële groei, CO2 toename, broeikaseffect,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klimaat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2 Energieverbruik</a:t>
            </a:r>
            <a:r>
              <a:rPr lang="en-US" sz="1050">
                <a:latin typeface="Calibri" pitchFamily="34" charset="0"/>
                <a:cs typeface="Calibri" pitchFamily="34" charset="0"/>
              </a:rPr>
              <a:t>: transport, verwarming, koeling, verlichting, landbouw, veeteelt, fabricage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050">
                <a:latin typeface="Calibri" pitchFamily="34" charset="0"/>
                <a:cs typeface="Calibri" pitchFamily="34" charset="0"/>
              </a:rPr>
              <a:t>Kernenergie: kernfysica,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4 Kernenergie: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5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>
                <a:latin typeface="Calibri" pitchFamily="34" charset="0"/>
                <a:cs typeface="Calibri" pitchFamily="34" charset="0"/>
              </a:rPr>
              <a:t>Energie, thermodynamica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Entropie, enthalpie, Carnot, Otto, Rankine processen, informatie</a:t>
            </a: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6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>
                <a:latin typeface="Calibri" pitchFamily="34" charset="0"/>
                <a:cs typeface="Calibri" pitchFamily="34" charset="0"/>
              </a:rPr>
              <a:t>Fluctuaties: opslag (batterijen, water, waterstof), transport van energie,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efficiëntie</a:t>
            </a:r>
            <a:endParaRPr lang="en-US" sz="105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>
                <a:latin typeface="Calibri" pitchFamily="34" charset="0"/>
                <a:cs typeface="Calibri" pitchFamily="34" charset="0"/>
              </a:rPr>
              <a:t>                          Energie: scenario’s voor Nederland, wereld, fysieke mogelijkheden, politiek, ethische vragen, economische aspecten</a:t>
            </a:r>
          </a:p>
        </p:txBody>
      </p:sp>
      <p:pic>
        <p:nvPicPr>
          <p:cNvPr id="717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9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5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Gratis te downloaden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181600" y="4648200"/>
            <a:ext cx="3781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With thanks to dr. Stefan Hild, University of Glasgow 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1287842" y="5715000"/>
            <a:ext cx="7254495" cy="609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98" name="Picture 2" descr="C:\Users\jo\Desktop\174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401" y="2209801"/>
            <a:ext cx="61976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Principe turbine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074" name="Picture 2" descr="C:\Users\jo\Desktop\turb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642930"/>
            <a:ext cx="4419600" cy="4215070"/>
          </a:xfrm>
          <a:prstGeom prst="rect">
            <a:avLst/>
          </a:prstGeom>
          <a:noFill/>
        </p:spPr>
      </p:pic>
      <p:pic>
        <p:nvPicPr>
          <p:cNvPr id="3075" name="Picture 3" descr="C:\Users\jo\Desktop\WIndmill_525_v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5000625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Vestas Wind Systems A/S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Deens bedrijf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20 000 werknemers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rotorbladen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MW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Pitch control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Double fed induction generator (50 Hz)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Meer dan 500 units geinstalleerd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Vesta V90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0321" name="Picture 1" descr="\\vmware-host\Shared Folders\Desktop\800px-Vestas_V90_3M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2400" y="1143000"/>
            <a:ext cx="2641600" cy="1981200"/>
          </a:xfrm>
          <a:prstGeom prst="rect">
            <a:avLst/>
          </a:prstGeom>
          <a:noFill/>
        </p:spPr>
      </p:pic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6225"/>
            <a:ext cx="62484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2" name="Picture 2" descr="\\vmware-host\Shared Folders\Desktop\Off-shore_Wind_Farm_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700" y="3505200"/>
            <a:ext cx="4635500" cy="347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Enercon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Duits bedrijf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24 GW geinstalleerde capaciteit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18 000 installaties wereldwijd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3 rotorbladen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126 m diameter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135 m hoog (totale hoogte 198 m)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7.5 MW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6000 ton totaal gewicht</a:t>
            </a:r>
          </a:p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N.O. Polder: 38 turbines</a:t>
            </a:r>
          </a:p>
          <a:p>
            <a:pPr lvl="1"/>
            <a:r>
              <a:rPr lang="nl-NL" sz="1400" b="0" smtClean="0">
                <a:latin typeface="Calibri" pitchFamily="34" charset="0"/>
                <a:cs typeface="Calibri" pitchFamily="34" charset="0"/>
              </a:rPr>
              <a:t>Goedkeuring  1-6-2011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6388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Enercon E126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7667" name="Picture 3" descr="\\vmware-host\Shared Folders\Desktop\EN_Marktanteil_weltweit_2010_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572000"/>
            <a:ext cx="2445488" cy="2286000"/>
          </a:xfrm>
          <a:prstGeom prst="rect">
            <a:avLst/>
          </a:prstGeom>
          <a:noFill/>
        </p:spPr>
      </p:pic>
      <p:pic>
        <p:nvPicPr>
          <p:cNvPr id="497669" name="Picture 5" descr="\\vmware-host\Shared Folders\Desktop\e-126-wind_turb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308" y="0"/>
            <a:ext cx="44358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9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39297" name="Picture 1" descr="\\vmware-host\Shared Folders\Desktop\E-126_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322" y="0"/>
            <a:ext cx="4418678" cy="3111486"/>
          </a:xfrm>
          <a:prstGeom prst="rect">
            <a:avLst/>
          </a:prstGeom>
          <a:noFill/>
        </p:spPr>
      </p:pic>
      <p:pic>
        <p:nvPicPr>
          <p:cNvPr id="439298" name="Picture 2" descr="\\vmware-host\Shared Folders\Desktop\imagesCAKP8U1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82959"/>
            <a:ext cx="3132138" cy="2075041"/>
          </a:xfrm>
          <a:prstGeom prst="rect">
            <a:avLst/>
          </a:prstGeom>
          <a:noFill/>
        </p:spPr>
      </p:pic>
      <p:pic>
        <p:nvPicPr>
          <p:cNvPr id="439300" name="Picture 4" descr="\\vmware-host\Shared Folders\Desktop\b7f91mo2aj2yc24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850092"/>
            <a:ext cx="6011862" cy="4007908"/>
          </a:xfrm>
          <a:prstGeom prst="rect">
            <a:avLst/>
          </a:prstGeom>
          <a:noFill/>
        </p:spPr>
      </p:pic>
      <p:pic>
        <p:nvPicPr>
          <p:cNvPr id="439301" name="Picture 5" descr="\\vmware-host\Shared Folders\Desktop\ENERCON__10_E_126_schem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25322" cy="286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98691" name="Picture 3" descr="\\vmware-host\Shared Folders\Desktop\ENERCON__2_Fundamenty_E_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4288155"/>
            <a:ext cx="5410200" cy="2569846"/>
          </a:xfrm>
          <a:prstGeom prst="rect">
            <a:avLst/>
          </a:prstGeom>
          <a:noFill/>
        </p:spPr>
      </p:pic>
      <p:pic>
        <p:nvPicPr>
          <p:cNvPr id="498690" name="Picture 2" descr="\\vmware-host\Shared Folders\Desktop\ENERCON__1__fundamenty_w_ter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171700"/>
            <a:ext cx="3810000" cy="4686300"/>
          </a:xfrm>
          <a:prstGeom prst="rect">
            <a:avLst/>
          </a:prstGeom>
          <a:noFill/>
        </p:spPr>
      </p:pic>
      <p:pic>
        <p:nvPicPr>
          <p:cNvPr id="498693" name="Picture 5" descr="\\vmware-host\Shared Folders\Desktop\ENERCON__17_Generator_manufacturing_in_Magdebu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1" y="0"/>
            <a:ext cx="6058675" cy="4343400"/>
          </a:xfrm>
          <a:prstGeom prst="rect">
            <a:avLst/>
          </a:prstGeom>
          <a:noFill/>
        </p:spPr>
      </p:pic>
      <p:pic>
        <p:nvPicPr>
          <p:cNvPr id="498694" name="Picture 6" descr="\\vmware-host\Shared Folders\Desktop\ENERCON__16_produkcj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0"/>
            <a:ext cx="4343400" cy="2495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20871" name="Picture 7" descr="\\vmware-host\Shared Folders\Desktop\DSC_0481__NXPowerLite__c87534c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257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858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Test in Zeeland (1 april 2008 – 31 maart 2009)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2"/>
              </a:rPr>
              <a:t>Energy Ball v100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(4,304 euro) : 73 kWh per year (average output of 8.3 watts)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3"/>
              </a:rPr>
              <a:t>Ampair 600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(8,925 euro) : 245 kWh per year (28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4"/>
              </a:rPr>
              <a:t>Turby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(21,350 euro) : 247 kWh per year (28.1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5"/>
              </a:rPr>
              <a:t>Airdolphin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(17,548 euro) : 393 kWh per year (44.8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6"/>
              </a:rPr>
              <a:t>WRE 030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(29,512 euro) : 404 kWh per year (46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7"/>
              </a:rPr>
              <a:t>WRE 060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(37,187 euro) : 485 kWh per year (55.4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8"/>
              </a:rPr>
              <a:t>Passaat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(9,239 euro) : 578 kWh per year (66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9"/>
              </a:rPr>
              <a:t>Skystream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(10,742 euro) : 2,109 kWh per year (240.7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hlinkClick r:id="rId10"/>
              </a:rPr>
              <a:t>Montana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(18,508 euro) : 2,691 kWh per year (307 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Drie windturbines zijn gebroken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Gemiddelde windsnelheid was 3.8 m/s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een open veld met veel wind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bebouwd gebied zullen de prestaties aanzienlijk minder zijn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Kleine windturbines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7029450" y="3000375"/>
            <a:ext cx="1809750" cy="2714625"/>
            <a:chOff x="7029450" y="3000375"/>
            <a:chExt cx="1809750" cy="2714625"/>
          </a:xfrm>
        </p:grpSpPr>
        <p:pic>
          <p:nvPicPr>
            <p:cNvPr id="425987" name="Picture 3" descr="\\vmware-host\Shared Folders\Desktop\turby-windenergy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29450" y="3000375"/>
              <a:ext cx="1809750" cy="2714625"/>
            </a:xfrm>
            <a:prstGeom prst="rect">
              <a:avLst/>
            </a:prstGeom>
            <a:noFill/>
          </p:spPr>
        </p:pic>
        <p:sp>
          <p:nvSpPr>
            <p:cNvPr id="7" name="Tekstvak 6"/>
            <p:cNvSpPr txBox="1"/>
            <p:nvPr/>
          </p:nvSpPr>
          <p:spPr>
            <a:xfrm>
              <a:off x="8001000" y="3059668"/>
              <a:ext cx="765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Turby</a:t>
              </a:r>
              <a:endParaRPr lang="nl-NL" dirty="0" err="1" smtClean="0">
                <a:latin typeface="+mn-lt"/>
              </a:endParaRP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6858000" y="1219200"/>
            <a:ext cx="1977079" cy="1752600"/>
            <a:chOff x="6858000" y="1219200"/>
            <a:chExt cx="1977079" cy="1752600"/>
          </a:xfrm>
        </p:grpSpPr>
        <p:pic>
          <p:nvPicPr>
            <p:cNvPr id="425986" name="Picture 2" descr="\\vmware-host\Shared Folders\Desktop\EB%20V100%20Feb%202006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37395" y="1219200"/>
              <a:ext cx="1897684" cy="1676400"/>
            </a:xfrm>
            <a:prstGeom prst="rect">
              <a:avLst/>
            </a:prstGeom>
            <a:noFill/>
          </p:spPr>
        </p:pic>
        <p:sp>
          <p:nvSpPr>
            <p:cNvPr id="11" name="Tekstvak 10"/>
            <p:cNvSpPr txBox="1"/>
            <p:nvPr/>
          </p:nvSpPr>
          <p:spPr>
            <a:xfrm>
              <a:off x="6858000" y="260246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mtClean="0">
                  <a:latin typeface="+mn-lt"/>
                </a:rPr>
                <a:t>Energy Ball</a:t>
              </a:r>
              <a:endParaRPr lang="nl-NL" dirty="0" err="1" smtClean="0">
                <a:latin typeface="+mn-lt"/>
              </a:endParaRPr>
            </a:p>
          </p:txBody>
        </p:sp>
      </p:grpSp>
      <p:pic>
        <p:nvPicPr>
          <p:cNvPr id="425988" name="Picture 4" descr="\\vmware-host\Shared Folders\Desktop\Small%20wind%20turbines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" y="5064252"/>
            <a:ext cx="3733800" cy="17175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85762"/>
            <a:ext cx="182370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9718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-6862"/>
            <a:ext cx="4038600" cy="686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2637"/>
            <a:ext cx="4247456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4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9257" y="5029200"/>
            <a:ext cx="156754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242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2514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Grondgebruik in Nederland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percentages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vierkante kilometers</a:t>
            </a:r>
          </a:p>
        </p:txBody>
      </p:sp>
      <p:pic>
        <p:nvPicPr>
          <p:cNvPr id="4413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60225"/>
            <a:ext cx="4494220" cy="26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13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494220" cy="26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5704952"/>
            <a:ext cx="9133952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5257800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ingevoerd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1/3 wordt gebruikt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2/3 wordt uitgevoerd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deel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en-US" sz="1800" b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 eigen winning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Grootste deel wordt geexporteerd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is 3 260 PJ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Gemiddeld 150.5 kWh/d per persoon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De zwarte blokjes</a:t>
            </a:r>
          </a:p>
          <a:p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Bunkers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Levering brandstof aan schepen en vliegtuig op NL grondgebied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Eigen voortstuwing in grensoverschrijdend verkeer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 niet in als gebruik NL meegeteld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Kernenergie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 1.3% </a:t>
            </a:r>
            <a:r>
              <a:rPr lang="en-US" sz="1400" b="0" err="1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2009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4% van de elektriciteit opgewekt in Borselle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5% vande elektriciteit (kernenergie) wordt geimporteerd</a:t>
            </a:r>
            <a:endParaRPr lang="en-US" sz="1000" b="0" dirty="0" err="1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Duurzame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Verbruik bijna 4% in 2009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Energiebalans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098" name="Picture 2" descr="C:\Users\jo\Desktop\0201_001s_clo_14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888304"/>
            <a:ext cx="3733800" cy="5969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054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Nederland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1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2514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Nederlands Continentaal Plat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57 000 km2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Windenergie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Near Shore Park, 8 mijl bij Egmond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Q7 park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1000 km2 voor windenergie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Tot 2020 voor 6000 MW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Buiten 12-mijlszone</a:t>
            </a:r>
          </a:p>
        </p:txBody>
      </p:sp>
      <p:pic>
        <p:nvPicPr>
          <p:cNvPr id="499716" name="Picture 4" descr="C:\Users\su\Application Data\SSH\temp\scheepvaartroutes-k-n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4076700"/>
            <a:ext cx="4905375" cy="2781300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8070" y="1"/>
            <a:ext cx="48559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On-shore windenergie in Nederland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Ruwe schatting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Oppervlakte van Nederland 41 543 km2, waarvan 33 719 km2 land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Aantal personen 16.7 miljoen, dus 2030 m2 per persoon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levert</a:t>
            </a: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 onze favoriete eenheden is dat 4 kW/p = 4 kW * 24 h/d/p = 96 kWh/d/p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Iets meer realistisch voor on-shore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dat we 10% van Nederland volbouwen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1/3 van alle weilanden!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Dan hebben we 10 kWh/d/p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Opgave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 dit moment zijn er xx windmolens op Aarde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Bereken hoeveel windmolens we dan in Nederland moeten plaatsen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Off-shore windenergie in Nederland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Waarom niet de zee op, het waait er ook harder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Kentish Flats windmolen park heeft vermogensdichtheid van 3 W/m2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50% meer dan voor on-shore windparken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Hoeveel windenergie hebben we</a:t>
            </a:r>
            <a:r>
              <a:rPr lang="en-US" i="1" kern="1200" smtClean="0">
                <a:solidFill>
                  <a:srgbClr val="000099"/>
                </a:solidFill>
                <a:ea typeface="+mn-ea"/>
                <a:cs typeface="+mn-cs"/>
              </a:rPr>
              <a:t>?</a:t>
            </a:r>
            <a:endParaRPr lang="en-US" i="1" kern="1200" dirty="0" smtClean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420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964" y="2667000"/>
            <a:ext cx="2108836" cy="42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5562600"/>
            <a:ext cx="5486400" cy="1321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644014" y="2240028"/>
          <a:ext cx="3200400" cy="228600"/>
        </p:xfrm>
        <a:graphic>
          <a:graphicData uri="http://schemas.openxmlformats.org/presentationml/2006/ole">
            <p:oleObj spid="_x0000_s434178" name="Equation" r:id="rId5" imgW="3200400" imgH="228600" progId="Equation.DSMT4">
              <p:embed/>
            </p:oleObj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7982990" y="1752600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OnS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3927724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Ondiep off-shore oppervlak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Waterdiepte minder dan 25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Totaal ongeveer 20 000 km2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Diep off-shore oppervlak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Waterdiepte tussen 25 en 50 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Ongeveer 20 000 km2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kunnen niet alles gebruiken vanwege vaargeulen voor schepen, vissersboten, etc. We gebruiken 33% voor windparken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40 000 km2 * 1/3 * 3 W/m2 = 40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Favoriete eenheden geeft 57 kWh/d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voldoende voor onze reisbehoefte</a:t>
            </a:r>
          </a:p>
        </p:txBody>
      </p:sp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229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724" y="0"/>
            <a:ext cx="483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Off-shore windenergie 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438400" y="5340106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OffS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57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2438400" y="5968425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Wind OnS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10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12954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Capaciteit eind 2010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197 GW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Groei van 24% in 2010 (38 GW)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 helft van deze groei in China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1143000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Wereldwijd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1477" y="0"/>
            <a:ext cx="44325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3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1"/>
            <a:ext cx="467154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Wereldcapaciteit windenergie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92545" name="Picture 1" descr="C:\Users\su\Dropbox\Duurzaamheid\Figuren\GlobalWindPowerCumulativeCapac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81200"/>
            <a:ext cx="8786813" cy="468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Offshore windpark van 48 kWh/d/p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60 miljoen ton beton en staal</a:t>
            </a:r>
            <a:endParaRPr lang="en-US" sz="1400" b="0" i="1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American Liberty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Ships: totaal 19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miljoen ton staal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Als we hiervoor kerncentrales zouden bouwen, dan gebruiken we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8 miljoen ton staal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0.14 miljoen ton beton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zijn de kosten?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Installatie van 1 kWh/d/p offshore power kost 8 Gpound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Dus 48 kWh/d/p kosten 384 Gpound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betetent dat 48 kWh/d/p elke inwoner 6400 pond kost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 zit het met die dode vogels?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30 000 slachtoffers per jaar door kortwieken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Ongeveer 1 miljoen te pletter tegen de voorruit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Terwijl 55 miljoen worden verorberd door de poes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Die zijn dan wel niet zo groot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Kleine vogels waaien weg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 kost windenergie?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502786" name="Picture 2" descr="\\vmware-host\Shared Folders\Desktop\jobri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096927"/>
            <a:ext cx="3341688" cy="2684873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5990439" y="3810000"/>
            <a:ext cx="2990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smtClean="0">
                <a:latin typeface="Calibri" pitchFamily="34" charset="0"/>
              </a:rPr>
              <a:t>2710 geproduceerd: 1941 – 1945 </a:t>
            </a:r>
            <a:endParaRPr lang="nl-NL" sz="1600" dirty="0" err="1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Risico’s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met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050" name="Picture 2" descr="C:\Users\jo\Desktop\th_0703pe_f3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799" y="1600200"/>
            <a:ext cx="2743201" cy="2057400"/>
          </a:xfrm>
          <a:prstGeom prst="rect">
            <a:avLst/>
          </a:prstGeom>
          <a:noFill/>
        </p:spPr>
      </p:pic>
      <p:pic>
        <p:nvPicPr>
          <p:cNvPr id="2051" name="Picture 3" descr="C:\Users\jo\Desktop\suzlon-turb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4371975"/>
            <a:ext cx="2857500" cy="2486025"/>
          </a:xfrm>
          <a:prstGeom prst="rect">
            <a:avLst/>
          </a:prstGeom>
          <a:noFill/>
        </p:spPr>
      </p:pic>
      <p:pic>
        <p:nvPicPr>
          <p:cNvPr id="2052" name="Picture 4" descr="C:\Users\jo\Desktop\Burnt_out_turb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00200"/>
            <a:ext cx="3030432" cy="5257800"/>
          </a:xfrm>
          <a:prstGeom prst="rect">
            <a:avLst/>
          </a:prstGeom>
          <a:noFill/>
        </p:spPr>
      </p:pic>
      <p:pic>
        <p:nvPicPr>
          <p:cNvPr id="2053" name="Picture 5" descr="C:\Users\jo\Desktop\broke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6994" y="5016500"/>
            <a:ext cx="3065206" cy="1841500"/>
          </a:xfrm>
          <a:prstGeom prst="rect">
            <a:avLst/>
          </a:prstGeom>
          <a:noFill/>
        </p:spPr>
      </p:pic>
      <p:pic>
        <p:nvPicPr>
          <p:cNvPr id="9" name="Windmill_turbine going wild and finally brea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200400" y="1600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Risico’s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met turbines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026" name="Picture 2" descr="C:\Users\jo\Desktop\German%20turbine%20bur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102" y="1371600"/>
            <a:ext cx="3387498" cy="2971800"/>
          </a:xfrm>
          <a:prstGeom prst="rect">
            <a:avLst/>
          </a:prstGeom>
          <a:noFill/>
        </p:spPr>
      </p:pic>
      <p:pic>
        <p:nvPicPr>
          <p:cNvPr id="1027" name="Picture 3" descr="C:\Users\jo\Desktop\5junk_lichtena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237" y="4495800"/>
            <a:ext cx="3509963" cy="2366963"/>
          </a:xfrm>
          <a:prstGeom prst="rect">
            <a:avLst/>
          </a:prstGeom>
          <a:noFill/>
        </p:spPr>
      </p:pic>
      <p:pic>
        <p:nvPicPr>
          <p:cNvPr id="1028" name="Picture 4" descr="C:\Users\jo\Desktop\burning-windm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0550" y="1371600"/>
            <a:ext cx="3473450" cy="3038181"/>
          </a:xfrm>
          <a:prstGeom prst="rect">
            <a:avLst/>
          </a:prstGeom>
          <a:noFill/>
        </p:spPr>
      </p:pic>
      <p:pic>
        <p:nvPicPr>
          <p:cNvPr id="1029" name="Picture 5" descr="C:\Users\jo\Desktop\goldensted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36800"/>
            <a:ext cx="3759201" cy="2235200"/>
          </a:xfrm>
          <a:prstGeom prst="rect">
            <a:avLst/>
          </a:prstGeom>
          <a:noFill/>
        </p:spPr>
      </p:pic>
      <p:pic>
        <p:nvPicPr>
          <p:cNvPr id="1030" name="Picture 6" descr="C:\Users\jo\Desktop\windwatchacciden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4038600"/>
            <a:ext cx="2511425" cy="3934566"/>
          </a:xfrm>
          <a:prstGeom prst="rect">
            <a:avLst/>
          </a:prstGeom>
          <a:noFill/>
        </p:spPr>
      </p:pic>
      <p:pic>
        <p:nvPicPr>
          <p:cNvPr id="9" name="Picture 6" descr="C:\Users\jo\Desktop\fallenover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37580"/>
            <a:ext cx="3582987" cy="2396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Turbine</a:t>
            </a:r>
            <a:endParaRPr lang="en-US" i="1" kern="1200" dirty="0">
              <a:solidFill>
                <a:srgbClr val="000099"/>
              </a:solidFill>
              <a:ea typeface="+mn-ea"/>
              <a:cs typeface="+mn-cs"/>
            </a:endParaRPr>
          </a:p>
        </p:txBody>
      </p:sp>
      <p:pic>
        <p:nvPicPr>
          <p:cNvPr id="5123" name="Picture 3" descr="C:\Users\jo\Desktop\hyannis%20port%20simulation_Page_2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</p:spPr>
      </p:pic>
      <p:pic>
        <p:nvPicPr>
          <p:cNvPr id="6146" name="Picture 2" descr="C:\Users\jo\Desktop\repower_wind_turbine_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300" y="0"/>
            <a:ext cx="4457700" cy="2971800"/>
          </a:xfrm>
          <a:prstGeom prst="rect">
            <a:avLst/>
          </a:prstGeom>
          <a:noFill/>
        </p:spPr>
      </p:pic>
      <p:pic>
        <p:nvPicPr>
          <p:cNvPr id="6147" name="Picture 3" descr="C:\Users\jo\Desktop\174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14725"/>
            <a:ext cx="4457700" cy="3343275"/>
          </a:xfrm>
          <a:prstGeom prst="rect">
            <a:avLst/>
          </a:prstGeom>
          <a:noFill/>
        </p:spPr>
      </p:pic>
      <p:pic>
        <p:nvPicPr>
          <p:cNvPr id="6148" name="Picture 4" descr="C:\Users\jo\Desktop\s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8313" y="2971800"/>
            <a:ext cx="5581650" cy="410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i="1" kern="1200" dirty="0" smtClean="0">
                <a:solidFill>
                  <a:srgbClr val="000099"/>
                </a:solidFill>
                <a:ea typeface="+mn-ea"/>
                <a:cs typeface="+mn-cs"/>
              </a:rPr>
              <a:t>Turbine</a:t>
            </a:r>
          </a:p>
        </p:txBody>
      </p:sp>
      <p:pic>
        <p:nvPicPr>
          <p:cNvPr id="7170" name="Picture 2" descr="C:\Users\jo\Desktop\s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50"/>
            <a:ext cx="3810000" cy="4667250"/>
          </a:xfrm>
          <a:prstGeom prst="rect">
            <a:avLst/>
          </a:prstGeom>
          <a:noFill/>
        </p:spPr>
      </p:pic>
      <p:pic>
        <p:nvPicPr>
          <p:cNvPr id="7171" name="Picture 3" descr="C:\Users\jo\Desktop\s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350" y="0"/>
            <a:ext cx="5581650" cy="3181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1970" y="1143000"/>
            <a:ext cx="515203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525963"/>
          </a:xfrm>
        </p:spPr>
        <p:txBody>
          <a:bodyPr>
            <a:no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Aanvoer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Slechts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1/3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in NL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Rest is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uitvoer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Vooral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aardolie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en gas)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Energiebesparende maatregelen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Daling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isolatie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, HR, </a:t>
            </a:r>
            <a:r>
              <a:rPr lang="en-US" sz="1200" b="0" i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.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 door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Aardgas, steenkool, kernenergie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Rendement centrales verbeterd van 25% (1950) tot 43.5% (2009)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Aanvoer en verbruik NL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67818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Pilot project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11 turbines van 7 MW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Enercon E-126 7.5 MW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per maand meer dan 5.4e6 kWh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Data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Fundament E-126: 29 m diameter, 1400 m3 beton, 120 ton staal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Toren bestaat uit 35 prefab betonnen ringen (gewicht tot 40 t per ring)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‘s Werelds grootste mobiele hijskraan: van1600 ton: hijst hub met rotorbladen (300 ton) 135 m hoog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On-line performance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Actueel: 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2"/>
              </a:rPr>
              <a:t>http://www.windvision.be/index.php?id=340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Historisch: </a:t>
            </a:r>
            <a:r>
              <a:rPr lang="en-US" sz="1000" b="0" smtClean="0">
                <a:latin typeface="Calibri" pitchFamily="34" charset="0"/>
                <a:cs typeface="Calibri" pitchFamily="34" charset="0"/>
                <a:hlinkClick r:id="rId3"/>
              </a:rPr>
              <a:t>http://www.windvision.be/index.php?id=339</a:t>
            </a:r>
            <a:r>
              <a:rPr lang="en-US" sz="1000" b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Windpark Estinnes in Belgie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8035" name="Picture 3" descr="\\vmware-host\Shared Folders\Desktop\7m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5825" y="914400"/>
            <a:ext cx="5718175" cy="1005709"/>
          </a:xfrm>
          <a:prstGeom prst="rect">
            <a:avLst/>
          </a:prstGeom>
          <a:noFill/>
        </p:spPr>
      </p:pic>
      <p:pic>
        <p:nvPicPr>
          <p:cNvPr id="428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030352"/>
            <a:ext cx="3962400" cy="187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8038" name="Picture 6" descr="\\vmware-host\Shared Folders\Desktop\RTEmagicC_11_turbines_E-126_7_5MW_wind_farm_Estinnes_Belgium_small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02200"/>
            <a:ext cx="5661527" cy="195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6477000" cy="5562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Wat is zonne-energie?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Thermische energie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Gebruik zonne-energie voor directe verwarming van gebouwen en water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Fotovoltaisch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Opwekken van elektriciteit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Biomassa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Maak biobrandstof, chemicalien en bouwmateriaal door het gebruik van bomen, bacterien, algen, mais, sojabonen, oliezaden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Voedsel: net als biomassa, maar nu eten wij (of andere dieren) het op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 nog (maar dat laten we buiten beschouwing) wind, golven, </a:t>
            </a:r>
            <a:r>
              <a:rPr lang="en-US" sz="1400" b="0" i="1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Oppervlaktedichtheid van zonnestraling</a:t>
            </a:r>
            <a:endParaRPr lang="en-US" sz="1800" b="0" baseline="-2500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Nederland is niet de meest ideale lokatie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Sterke variatie met hoogtegraad, dag en nacht, weer, seizoenen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Nederland telt 1400 – 1600 zonuren per jaar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Wintermaand (januari) gemiddeld 52 zonuren, juli en augustus 200 zonuren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Er is behoefte aan opslag van energie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Gemiddeld ongeveer 1100 kWh/y/m2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Delen door 365 dagen x 24 uur: 125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Dit is voor optimaal georienteerde PV modules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is ongeveer 800 km2 dak, waarvan 130 km2 plat dak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gemiddeld 48 m2 per persoon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Hiervan  is 25% op het zuiden: 12 m2</a:t>
            </a:r>
          </a:p>
          <a:p>
            <a:pPr lvl="1"/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8803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Zonne-energie en PV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29058" name="Picture 2" descr="\\vmware-host\Shared Folders\Desktop\g13_opty_bnl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8310" y="3276600"/>
            <a:ext cx="3015689" cy="3581400"/>
          </a:xfrm>
          <a:prstGeom prst="rect">
            <a:avLst/>
          </a:prstGeom>
          <a:noFill/>
        </p:spPr>
      </p:pic>
      <p:pic>
        <p:nvPicPr>
          <p:cNvPr id="430082" name="Picture 2" descr="\\vmware-host\Shared Folders\Desktop\Solar_land_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037" y="312737"/>
            <a:ext cx="3163412" cy="2233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105400" cy="56388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3 m</a:t>
            </a:r>
            <a:r>
              <a:rPr lang="en-US" sz="18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 warm water paneel (groen)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Additioneel benodigde warmte (blauw)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 nodig voor besturing (paars)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 water gebruik (rood)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Warmteverlies is 1.5 – 2 kWh/d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Gemiddeld vermogen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Testhuis van Viridian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3.8 kWh/d gemiddeld voor 3 m2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100 l water van 60 oC per dag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3.8 kWh/d/3 m2 = 3.8 kWh/d/(24 h/d)/3 m2 = 53 W/m2</a:t>
            </a:r>
          </a:p>
          <a:p>
            <a:pPr lvl="2">
              <a:buNone/>
            </a:pP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Oefening 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Voorzie alle daken op het zuiden van zonneboilers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12 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per persoon</a:t>
            </a:r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aan 50% efficientie en 125 W/m2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0.5 x 12 m2/p x 125 W/m2 = 750 W/p 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750 W x 24 h/d/p = 18 kWh/d/p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Dit is hoge entropie energie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Geen elektriciteit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Minder waarde dan bijvoorbeeld windenergie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Verknoeid als je het niet gebruikt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Niet voldoende voorhanden waar nodig (in steden!)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Sterk seizoensafhankelijk 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Zonneboiler – voorbeeld 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884" y="4267200"/>
            <a:ext cx="411111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0" y="1219200"/>
            <a:ext cx="2476500" cy="227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5246914" y="3170797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600" smtClean="0">
                <a:latin typeface="Calibri" pitchFamily="34" charset="0"/>
                <a:cs typeface="Calibri" pitchFamily="34" charset="0"/>
              </a:rPr>
              <a:t>Zon Th:</a:t>
            </a:r>
          </a:p>
          <a:p>
            <a:pPr algn="ctr" eaLnBrk="0" hangingPunct="0"/>
            <a:r>
              <a:rPr lang="nl-NL" sz="1600" smtClean="0">
                <a:latin typeface="Calibri" pitchFamily="34" charset="0"/>
                <a:cs typeface="Calibri" pitchFamily="34" charset="0"/>
              </a:rPr>
              <a:t>18 kWh/d</a:t>
            </a:r>
            <a:endParaRPr lang="nl-NL" sz="1600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95800" cy="35052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P-N halfgeleider overgang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Depletielaag met elektrisch veld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Fotonen kunnen elektron-gat paren maken als hun energie groter is dan de bandgap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Elektroden worden aan de halfgeleider vastgemaakt om de ladingen te laten geleiden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PV cel belast met optimale weerstand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Oneindige weerstand: 0.6 V, maar 0 A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Kortsluiting: 3 mA, maar 0V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Optimale weerstand: 0.48 V en 2.7 mA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Fysica van een zonnecel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557" y="1041102"/>
            <a:ext cx="4298443" cy="299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31214"/>
            <a:ext cx="4267200" cy="27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31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3733800"/>
            <a:ext cx="3993100" cy="311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275952" y="5704952"/>
            <a:ext cx="6858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495800" cy="4800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Kristallijn silicium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Hoge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efficiëntie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(tot 27%)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Stabiel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Zeer hoge kosten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Geringe absorptie (dik materiaal nodig)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Bandgap van 1.1 eV (amorf Si heeft 1.7 eV)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Polikristallijn silicium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Vergelijkbaar met mono-kristallijn silicium, maar iets goedkoper en iets minder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(tot 20%)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Amorf silicium (dikke film)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Zeer hoge absorptie </a:t>
            </a:r>
            <a:r>
              <a:rPr lang="en-US" sz="1400" b="0" smtClean="0">
                <a:latin typeface="Calibri" pitchFamily="34" charset="0"/>
                <a:cs typeface="Calibri" pitchFamily="34" charset="0"/>
                <a:sym typeface="Symbol"/>
              </a:rPr>
              <a:t> veel minder materiaal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  <a:sym typeface="Symbol"/>
              </a:rPr>
              <a:t>Goedkoop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Symbol"/>
              </a:rPr>
              <a:t>Kosten gedomineerd door glas of metaal waarop het Si wordt neergeslagen</a:t>
            </a:r>
            <a:endParaRPr lang="en-US" sz="100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Flexibel gebruik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Eenvoudig te integreren in gebouwen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Minder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(12%)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Niet stabiel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Degradatie door lichtinval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Materialen voor PV cellen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166" y="1143000"/>
            <a:ext cx="2485834" cy="570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4864100" cy="4800600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investeren in dure cellen met 20%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efficiëntie</a:t>
            </a: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Neem 12 m</a:t>
            </a:r>
            <a:r>
              <a:rPr lang="en-US" sz="1400" b="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dak op het zuiden per persoon</a:t>
            </a:r>
          </a:p>
          <a:p>
            <a:pPr lvl="1">
              <a:buNone/>
            </a:pPr>
            <a:endParaRPr lang="en-US" sz="14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Klopt, we gebruiken het dak twee keer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 zowel zonneboiler als voor PV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Conclusie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Installatiekosten voor PV zijn ongeveer 4 keer hoger dan voor een zonneboiler, terwijl de energieopbrengst slechts de helft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Kostenefficiëntie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is 1:8 voor PV versus zonneboiler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 hebben nu wel lage entropische energie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 wekken elektriciteit op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Fotovoltaische  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819400" y="1800495"/>
          <a:ext cx="2057400" cy="235131"/>
        </p:xfrm>
        <a:graphic>
          <a:graphicData uri="http://schemas.openxmlformats.org/presentationml/2006/ole">
            <p:oleObj spid="_x0000_s432130" name="Equation" r:id="rId3" imgW="1777680" imgH="203040" progId="Equation.DSMT4">
              <p:embed/>
            </p:oleObj>
          </a:graphicData>
        </a:graphic>
      </p:graphicFrame>
      <p:graphicFrame>
        <p:nvGraphicFramePr>
          <p:cNvPr id="432131" name="Object 3"/>
          <p:cNvGraphicFramePr>
            <a:graphicFrameLocks noChangeAspect="1"/>
          </p:cNvGraphicFramePr>
          <p:nvPr/>
        </p:nvGraphicFramePr>
        <p:xfrm>
          <a:off x="2452688" y="2340428"/>
          <a:ext cx="2792412" cy="236537"/>
        </p:xfrm>
        <a:graphic>
          <a:graphicData uri="http://schemas.openxmlformats.org/presentationml/2006/ole">
            <p:oleObj spid="_x0000_s432131" name="Equation" r:id="rId4" imgW="2412720" imgH="203040" progId="Equation.DSMT4">
              <p:embed/>
            </p:oleObj>
          </a:graphicData>
        </a:graphic>
      </p:graphicFrame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6242" y="1600200"/>
            <a:ext cx="2777757" cy="524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4572000" y="5554767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nl-NL" sz="1200" smtClean="0">
                <a:latin typeface="Calibri" pitchFamily="34" charset="0"/>
                <a:cs typeface="Calibri" pitchFamily="34" charset="0"/>
              </a:rPr>
              <a:t>Zon PV: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7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4672634" cy="52578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PV farm voor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bedekking 20% van Nederlandse landbouwgrond met PV cellen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Lage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efficiëntie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van 10% (want die zijn het goedkoopste)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 2008 werd er in Nederland 104 TWh opgewekt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17 khW/d/p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Maar we willen ook transport elektrificeren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PV farm kan best samen met windturbines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Context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Wereldwijd is 40 000 MW (2010) geinstalleerd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Dat is capaciteit in MW-piek en niet MW gemiddeld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1 Wp (Watt-peak) is gedefineerd voor een lichtinval van 1000 W/m2, waarbij de PV cel een temperatuur heeft van 25 oC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 Nederland is de gemiddelde lichtinval 125 W/m2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betekent dat we 8 keer meer PV cellen moeten installeren, dan men op basis van Wp zouden verwachten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installeren dan ongeveer 100 keer het totale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 PV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vermogen dat nu op Aarde aanwezig is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Het zou op dit moment 630 G$ kosten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Verdere problemen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Schaarste materialen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Opslag van energie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96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PV oefening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82750" y="2249488"/>
          <a:ext cx="3101975" cy="265112"/>
        </p:xfrm>
        <a:graphic>
          <a:graphicData uri="http://schemas.openxmlformats.org/presentationml/2006/ole">
            <p:oleObj spid="_x0000_s433154" name="Equation" r:id="rId3" imgW="2679480" imgH="228600" progId="Equation.DSMT4">
              <p:embed/>
            </p:oleObj>
          </a:graphicData>
        </a:graphic>
      </p:graphicFrame>
      <p:pic>
        <p:nvPicPr>
          <p:cNvPr id="433156" name="Picture 4" descr="\\vmware-host\Shared Folders\Desktop\solar-pv-cost-trend-e13076993904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697985"/>
            <a:ext cx="4190998" cy="3160013"/>
          </a:xfrm>
          <a:prstGeom prst="rect">
            <a:avLst/>
          </a:prstGeom>
          <a:noFill/>
        </p:spPr>
      </p:pic>
      <p:pic>
        <p:nvPicPr>
          <p:cNvPr id="433158" name="Picture 6" descr="\\vmware-host\Shared Folders\Desktop\Giant_photovoltaic_arr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"/>
            <a:ext cx="4876800" cy="3657600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4045024" y="5823856"/>
            <a:ext cx="1008610" cy="1034142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nl-NL" sz="1200" smtClean="0"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PV farm</a:t>
            </a:r>
          </a:p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(132 m</a:t>
            </a:r>
            <a:r>
              <a:rPr lang="nl-NL" sz="1200" baseline="30000" smtClean="0">
                <a:latin typeface="Calibri" pitchFamily="34" charset="0"/>
                <a:cs typeface="Calibri" pitchFamily="34" charset="0"/>
              </a:rPr>
              <a:t>2</a:t>
            </a:r>
            <a:r>
              <a:rPr lang="nl-NL" sz="1200" smtClean="0">
                <a:latin typeface="Calibri" pitchFamily="34" charset="0"/>
                <a:cs typeface="Calibri" pitchFamily="34" charset="0"/>
              </a:rPr>
              <a:t>/p)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40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limiteert de 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efficiëntie</a:t>
            </a:r>
            <a:r>
              <a:rPr lang="en-US" sz="1800" b="0" smtClean="0">
                <a:latin typeface="Calibri" pitchFamily="34" charset="0"/>
                <a:cs typeface="Calibri" pitchFamily="34" charset="0"/>
              </a:rPr>
              <a:t>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Zwarte curve toont spectrum zon op aardoppervlak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Band gap kristallijn (1.1 eV) en amorf silicium (1.7 eV)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verliezen alle fotonen met energie kleiner dan band gap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Van de fotonen met energie groter dan band gap wordt slechts een fractie van de energie geabsorbeerd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 rest van de energie leidt tot opwarming van het paneel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de Shockley – Queisser limiet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Verlies door recombinatie van ladingen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Multi-junction PV cel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Twee manieren om de Shockley-Queisser limiet te passeren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Separeer licht met diffractie 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Gebruik multi-junction cellen met verschillende band gaps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Materiaal met de hoogste bandgap boven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Fotonen met lagere energie gaan erdoor naar het tweede materiaal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Theoretische limiet voor een 3-junction PV cel is 48%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Efficiëntie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van PV cel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6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657600"/>
            <a:ext cx="3363122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219200"/>
            <a:ext cx="3309258" cy="232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947862"/>
            <a:ext cx="3200400" cy="1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23941"/>
            <a:ext cx="2443162" cy="154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Wat limiteert de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Zwarte curve toont spectrum zon op aardoppervlak</a:t>
            </a:r>
          </a:p>
          <a:p>
            <a:pPr lvl="2"/>
            <a:r>
              <a:rPr lang="en-US" sz="1000" b="0" smtClean="0">
                <a:latin typeface="Calibri" pitchFamily="34" charset="0"/>
                <a:cs typeface="Calibri" pitchFamily="34" charset="0"/>
              </a:rPr>
              <a:t>Band gap kristallijn (1.1 eV) en amorf silicium (1.7 eV)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We verliezen alle fotonen met energie kleiner dan band gap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Vooruitgang PV </a:t>
            </a: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efficiënties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8302"/>
            <a:ext cx="9144000" cy="578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4812" y="740736"/>
            <a:ext cx="1528762" cy="38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Binnenlands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Huishoudens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13.0% van </a:t>
            </a:r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endParaRPr lang="en-US" sz="14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Ovens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Ketels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Kachels</a:t>
            </a:r>
            <a:endParaRPr lang="en-US" sz="12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2009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425 PJ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19.6 kWh/d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Verbruik</a:t>
            </a: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 2010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Totaal 466 PJ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Gemiddeld </a:t>
            </a:r>
            <a:r>
              <a:rPr lang="en-US" sz="1200" b="0" err="1" smtClean="0">
                <a:latin typeface="Calibri" pitchFamily="34" charset="0"/>
                <a:cs typeface="Calibri" pitchFamily="34" charset="0"/>
              </a:rPr>
              <a:t>21.5 </a:t>
            </a:r>
            <a:r>
              <a:rPr lang="en-US" sz="1200" b="0" smtClean="0">
                <a:latin typeface="Calibri" pitchFamily="34" charset="0"/>
                <a:cs typeface="Calibri" pitchFamily="34" charset="0"/>
              </a:rPr>
              <a:t>kWh/d</a:t>
            </a:r>
          </a:p>
          <a:p>
            <a:r>
              <a:rPr lang="en-US" sz="2000" b="0" smtClean="0">
                <a:latin typeface="Calibri" pitchFamily="34" charset="0"/>
                <a:cs typeface="Calibri" pitchFamily="34" charset="0"/>
              </a:rPr>
              <a:t>Overheidsbeleid</a:t>
            </a:r>
          </a:p>
          <a:p>
            <a:pPr lvl="1"/>
            <a:r>
              <a:rPr lang="en-US" sz="1600" b="0" smtClean="0">
                <a:latin typeface="Calibri" pitchFamily="34" charset="0"/>
                <a:cs typeface="Calibri" pitchFamily="34" charset="0"/>
              </a:rPr>
              <a:t>Sinds aardgasvondst</a:t>
            </a:r>
          </a:p>
          <a:p>
            <a:pPr lvl="2"/>
            <a:r>
              <a:rPr lang="en-US" sz="1200" b="0" smtClean="0">
                <a:latin typeface="Calibri" pitchFamily="34" charset="0"/>
                <a:cs typeface="Calibri" pitchFamily="34" charset="0"/>
              </a:rPr>
              <a:t>Stimuleer CVs</a:t>
            </a:r>
          </a:p>
          <a:p>
            <a:pPr lvl="2"/>
            <a:r>
              <a:rPr lang="en-US" sz="1200" b="0" smtClean="0">
                <a:latin typeface="Calibri" pitchFamily="34" charset="0"/>
                <a:cs typeface="Calibri" pitchFamily="34" charset="0"/>
              </a:rPr>
              <a:t>Stimuleer industrie met                                           forse energiebehoefte</a:t>
            </a:r>
            <a:endParaRPr lang="en-US" sz="1200" b="0" dirty="0" err="1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7100" y="1828800"/>
            <a:ext cx="5676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“Productie van een zonnepaneel verbruikt meer energie dan het ooit zal opleveren”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Energy yield ratio: verhouding van de energie die door het systeem gedurende de levensduur geleverd wordt ten opzichte van wat nodig is voor productie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 een dakpaneel, aangesloten op het net in Europa: 4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 een levensduur van 20 jaar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 we het paneel in Australie plaatsen wordt het 7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Windturbines hebben een energy yield ratio van 80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Voor 20 jaar levensduur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PV sprookje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903" y="3052762"/>
            <a:ext cx="2889049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439298" name="Picture 2" descr="\\vmware-host\Shared Folders\Desktop\head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285581"/>
            <a:ext cx="3581400" cy="1447800"/>
          </a:xfrm>
          <a:prstGeom prst="rect">
            <a:avLst/>
          </a:prstGeom>
          <a:noFill/>
        </p:spPr>
      </p:pic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6482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Kolensubstitie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Teel planten en verstook ze in een centrale om elektriciteit op te wekken of om warmte te produceren (of beide)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Petroleumsubstitutie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Teel speciale planten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Oliezaden, suikerriet, mais,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etc.</a:t>
            </a:r>
            <a:endParaRPr lang="en-US" sz="1000" i="1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Produceer ethanol of biodiesel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Gebruik in auto’s, treinen, vliegtuigen,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etc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Kweek genetisch gemanipuleerde bacterien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Cyanobacteriën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maar ook algen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Produceer water, ethanol, butanol, maar ook direct elektriciteit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Biologisch afval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Stroo, kippestront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BMC Moerdijk: 440.000 ton pluimveemest per jaar (1/3 van NL mest)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Groene stroom (36.5 MW per jaar)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Vliegas (fosfor en kalium)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Symbol"/>
              </a:rPr>
              <a:t> kunstmest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  <a:sym typeface="Symbol"/>
              </a:rPr>
              <a:t>Duurzaam zolang we afval hebben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  <a:sym typeface="Symbol"/>
              </a:rPr>
              <a:t>Voedsel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088300"/>
            <a:ext cx="3799952" cy="276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6482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Energiedichtheid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Sterk afhankelijk van lokatie, bodem, bemesting, etc.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Beste gewassen in NW Europa leveren 0.5 W/m2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energie kunnen we uit biomassa halen?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Zonlicht: 125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Gewassen leveren 0.5 W/m2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Verliezen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Kunstmest, tractorbrandstof,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etc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Processen: oliepersen, raffineren, 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etc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Gewassen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685692"/>
            <a:ext cx="5181600" cy="31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3" name="Picture 3" descr="\\vmware-host\Shared Folders\Desktop\koolza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3624" y="1219199"/>
            <a:ext cx="1277651" cy="206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943600" cy="38100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Aannamen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Stel dat we alle landbouwland in Nederland gebruiken om biobrandstof voor onze auto’s en vliegtuigen te produceren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Landbouwground: 22086 km2 in Nederland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Aantal inwoners: 16.7 miljoen in 2011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Dat is 1322 m2 per persoon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Efficiëntie </a:t>
            </a:r>
            <a:r>
              <a:rPr lang="en-US" sz="1400" b="0" smtClean="0">
                <a:latin typeface="Calibri" pitchFamily="34" charset="0"/>
                <a:cs typeface="Calibri" pitchFamily="34" charset="0"/>
              </a:rPr>
              <a:t>voor telen gewassen naar benzine, stel 67%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Als je hout in een kachel verbrandt dan verlies je al 20% warmte door de schoorsteen 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Dit levert</a:t>
            </a:r>
          </a:p>
          <a:p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Context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het rijden van auto’s hadden we 40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 vliegtuigen waren nodig 30 kWh/d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ruimte over voor landbouw en veeteelt</a:t>
            </a:r>
          </a:p>
          <a:p>
            <a:pPr lvl="1"/>
            <a:endParaRPr lang="en-US" sz="10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33952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Oefening biomassa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71600" y="3352800"/>
          <a:ext cx="5562600" cy="300681"/>
        </p:xfrm>
        <a:graphic>
          <a:graphicData uri="http://schemas.openxmlformats.org/presentationml/2006/ole">
            <p:oleObj spid="_x0000_s442370" name="Equation" r:id="rId3" imgW="4228920" imgH="228600" progId="Equation.DSMT4">
              <p:embed/>
            </p:oleObj>
          </a:graphicData>
        </a:graphic>
      </p:graphicFrame>
      <p:sp>
        <p:nvSpPr>
          <p:cNvPr id="12" name="Tekstvak 11"/>
          <p:cNvSpPr txBox="1"/>
          <p:nvPr/>
        </p:nvSpPr>
        <p:spPr>
          <a:xfrm>
            <a:off x="4495800" y="6186624"/>
            <a:ext cx="1008610" cy="584775"/>
          </a:xfrm>
          <a:prstGeom prst="rect">
            <a:avLst/>
          </a:prstGeom>
          <a:solidFill>
            <a:srgbClr val="CCFFCC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nl-NL" sz="1200" smtClean="0">
                <a:latin typeface="Calibri" pitchFamily="34" charset="0"/>
                <a:cs typeface="Calibri" pitchFamily="34" charset="0"/>
              </a:rPr>
              <a:t>Biomassa</a:t>
            </a:r>
            <a:r>
              <a:rPr lang="nl-NL" sz="140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0" hangingPunct="0"/>
            <a:r>
              <a:rPr lang="nl-NL" sz="1200" b="1" smtClean="0">
                <a:latin typeface="Calibri" pitchFamily="34" charset="0"/>
                <a:cs typeface="Calibri" pitchFamily="34" charset="0"/>
              </a:rPr>
              <a:t>28 kWh/d</a:t>
            </a:r>
            <a:endParaRPr lang="nl-NL" sz="1200" b="1" dirty="0" err="1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ep 12"/>
          <p:cNvGrpSpPr/>
          <p:nvPr/>
        </p:nvGrpSpPr>
        <p:grpSpPr>
          <a:xfrm>
            <a:off x="5631094" y="3962399"/>
            <a:ext cx="3502858" cy="2896459"/>
            <a:chOff x="3529264" y="2667000"/>
            <a:chExt cx="3657600" cy="3160296"/>
          </a:xfrm>
        </p:grpSpPr>
        <p:sp>
          <p:nvSpPr>
            <p:cNvPr id="14" name="Rechthoek 13"/>
            <p:cNvSpPr/>
            <p:nvPr/>
          </p:nvSpPr>
          <p:spPr bwMode="auto">
            <a:xfrm>
              <a:off x="3529264" y="2667000"/>
              <a:ext cx="3657600" cy="3160296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15" name="Groep 19"/>
            <p:cNvGrpSpPr/>
            <p:nvPr/>
          </p:nvGrpSpPr>
          <p:grpSpPr>
            <a:xfrm>
              <a:off x="3581400" y="3733800"/>
              <a:ext cx="1132384" cy="723637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ep 18"/>
            <p:cNvGrpSpPr/>
            <p:nvPr/>
          </p:nvGrpSpPr>
          <p:grpSpPr>
            <a:xfrm>
              <a:off x="3581400" y="4492060"/>
              <a:ext cx="1132384" cy="1236071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7" name="Groep 19"/>
            <p:cNvGrpSpPr/>
            <p:nvPr/>
          </p:nvGrpSpPr>
          <p:grpSpPr>
            <a:xfrm>
              <a:off x="4800600" y="4724400"/>
              <a:ext cx="1132384" cy="997165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8" name="Groep 27"/>
            <p:cNvGrpSpPr/>
            <p:nvPr/>
          </p:nvGrpSpPr>
          <p:grpSpPr>
            <a:xfrm>
              <a:off x="4800600" y="4340076"/>
              <a:ext cx="1132384" cy="353161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9" name="Groep 26"/>
            <p:cNvGrpSpPr/>
            <p:nvPr/>
          </p:nvGrpSpPr>
          <p:grpSpPr>
            <a:xfrm>
              <a:off x="4800600" y="3950967"/>
              <a:ext cx="1132384" cy="353161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20" name="Groep 18"/>
            <p:cNvGrpSpPr/>
            <p:nvPr/>
          </p:nvGrpSpPr>
          <p:grpSpPr>
            <a:xfrm>
              <a:off x="6019800" y="4038600"/>
              <a:ext cx="1132384" cy="1693271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1" name="Groep 26"/>
            <p:cNvGrpSpPr/>
            <p:nvPr/>
          </p:nvGrpSpPr>
          <p:grpSpPr>
            <a:xfrm>
              <a:off x="6018980" y="3629870"/>
              <a:ext cx="1132384" cy="353161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019800" y="3124200"/>
              <a:ext cx="1132384" cy="465457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105066" y="3200400"/>
              <a:ext cx="952938" cy="302231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24" name="Groep 26"/>
            <p:cNvGrpSpPr/>
            <p:nvPr/>
          </p:nvGrpSpPr>
          <p:grpSpPr>
            <a:xfrm>
              <a:off x="6019800" y="2743200"/>
              <a:ext cx="1132384" cy="353161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0" y="5867400"/>
            <a:ext cx="9133952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199"/>
            <a:ext cx="5334000" cy="4114801"/>
          </a:xfrm>
        </p:spPr>
        <p:txBody>
          <a:bodyPr/>
          <a:lstStyle/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alle daken (op het zuiden) gebruiken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13 kWh/d hoge entropie warmte of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5 kWh/d lage entropie PV elektriciteit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Installatiekosten voor PV cellen zijn 4 keer hoger dan voor zonneboilers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ons landschap industrialiseren en voor 10% bedekken met PV cellen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40 kWh/d aan elektriciteit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Vereist 100 meer PV cellen dan nu wereld geinstalleerd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Als we alle landbouwgrond gebruiken om biobrandstoffen te maken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Voorzien in ongeveer 1/3 van onze brandstofbehoefte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Geen grond meer voor landbouw en veeteelt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Massaal windturbines plaatsen on en offshore</a:t>
            </a:r>
          </a:p>
          <a:p>
            <a:pPr>
              <a:buNone/>
            </a:pPr>
            <a:endParaRPr lang="en-US" sz="1800" b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659627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Conclusie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48" name="Groep 47"/>
          <p:cNvGrpSpPr/>
          <p:nvPr/>
        </p:nvGrpSpPr>
        <p:grpSpPr>
          <a:xfrm>
            <a:off x="6659627" y="202403"/>
            <a:ext cx="2279107" cy="6615004"/>
            <a:chOff x="6659627" y="202403"/>
            <a:chExt cx="2279107" cy="6615004"/>
          </a:xfrm>
        </p:grpSpPr>
        <p:sp>
          <p:nvSpPr>
            <p:cNvPr id="14" name="Rechthoek 13"/>
            <p:cNvSpPr/>
            <p:nvPr/>
          </p:nvSpPr>
          <p:spPr bwMode="auto">
            <a:xfrm>
              <a:off x="6659627" y="471684"/>
              <a:ext cx="2265595" cy="634572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7852362" y="1798572"/>
              <a:ext cx="1008610" cy="8382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Biomassa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28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4" name="Groep 19"/>
            <p:cNvGrpSpPr/>
            <p:nvPr/>
          </p:nvGrpSpPr>
          <p:grpSpPr>
            <a:xfrm>
              <a:off x="6731468" y="4940137"/>
              <a:ext cx="1084476" cy="663224"/>
              <a:chOff x="7696200" y="5334000"/>
              <a:chExt cx="1143000" cy="838200"/>
            </a:xfrm>
          </p:grpSpPr>
          <p:sp>
            <p:nvSpPr>
              <p:cNvPr id="39" name="Rechthoek 38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40" name="Tekstvak 39"/>
              <p:cNvSpPr txBox="1"/>
              <p:nvPr/>
            </p:nvSpPr>
            <p:spPr>
              <a:xfrm>
                <a:off x="7829669" y="5435025"/>
                <a:ext cx="867056" cy="583464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Vliegtuig: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5" name="Groep 18"/>
            <p:cNvGrpSpPr/>
            <p:nvPr/>
          </p:nvGrpSpPr>
          <p:grpSpPr>
            <a:xfrm>
              <a:off x="6731468" y="5635094"/>
              <a:ext cx="1084476" cy="1132878"/>
              <a:chOff x="6324600" y="5486400"/>
              <a:chExt cx="1143000" cy="838200"/>
            </a:xfrm>
          </p:grpSpPr>
          <p:sp>
            <p:nvSpPr>
              <p:cNvPr id="37" name="Rechthoek 36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kstvak 37"/>
              <p:cNvSpPr txBox="1"/>
              <p:nvPr/>
            </p:nvSpPr>
            <p:spPr>
              <a:xfrm>
                <a:off x="6458069" y="5587425"/>
                <a:ext cx="867056" cy="3415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Auto: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40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ep 19"/>
            <p:cNvGrpSpPr/>
            <p:nvPr/>
          </p:nvGrpSpPr>
          <p:grpSpPr>
            <a:xfrm>
              <a:off x="6731185" y="3995541"/>
              <a:ext cx="1084476" cy="913917"/>
              <a:chOff x="7696200" y="5334000"/>
              <a:chExt cx="1143000" cy="838200"/>
            </a:xfrm>
          </p:grpSpPr>
          <p:sp>
            <p:nvSpPr>
              <p:cNvPr id="35" name="Rechthoek 34"/>
              <p:cNvSpPr/>
              <p:nvPr/>
            </p:nvSpPr>
            <p:spPr bwMode="auto">
              <a:xfrm>
                <a:off x="7696200" y="53340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kstvak 35"/>
              <p:cNvSpPr txBox="1"/>
              <p:nvPr/>
            </p:nvSpPr>
            <p:spPr>
              <a:xfrm>
                <a:off x="7746275" y="5435025"/>
                <a:ext cx="1033844" cy="592783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Verwarming,</a:t>
                </a:r>
              </a:p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koeling: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37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9" name="Groep 27"/>
            <p:cNvGrpSpPr/>
            <p:nvPr/>
          </p:nvGrpSpPr>
          <p:grpSpPr>
            <a:xfrm>
              <a:off x="6731185" y="3643302"/>
              <a:ext cx="1084476" cy="323677"/>
              <a:chOff x="7620000" y="2257928"/>
              <a:chExt cx="1143000" cy="409072"/>
            </a:xfrm>
          </p:grpSpPr>
          <p:sp>
            <p:nvSpPr>
              <p:cNvPr id="33" name="Rechthoek 32"/>
              <p:cNvSpPr/>
              <p:nvPr/>
            </p:nvSpPr>
            <p:spPr bwMode="auto">
              <a:xfrm>
                <a:off x="7620000" y="225792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kstvak 33"/>
              <p:cNvSpPr txBox="1"/>
              <p:nvPr/>
            </p:nvSpPr>
            <p:spPr>
              <a:xfrm>
                <a:off x="7753570" y="2285998"/>
                <a:ext cx="866854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gadgets: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5</a:t>
                </a:r>
              </a:p>
            </p:txBody>
          </p:sp>
        </p:grpSp>
        <p:grpSp>
          <p:nvGrpSpPr>
            <p:cNvPr id="11" name="Groep 26"/>
            <p:cNvGrpSpPr/>
            <p:nvPr/>
          </p:nvGrpSpPr>
          <p:grpSpPr>
            <a:xfrm>
              <a:off x="6731185" y="3286678"/>
              <a:ext cx="1084476" cy="323677"/>
              <a:chOff x="7620000" y="1807217"/>
              <a:chExt cx="1143000" cy="409072"/>
            </a:xfrm>
          </p:grpSpPr>
          <p:sp>
            <p:nvSpPr>
              <p:cNvPr id="31" name="Rechthoek 30"/>
              <p:cNvSpPr/>
              <p:nvPr/>
            </p:nvSpPr>
            <p:spPr bwMode="auto">
              <a:xfrm>
                <a:off x="7620000" y="1807217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2" name="Tekstvak 31"/>
              <p:cNvSpPr txBox="1"/>
              <p:nvPr/>
            </p:nvSpPr>
            <p:spPr>
              <a:xfrm>
                <a:off x="7867412" y="1844839"/>
                <a:ext cx="63917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licht: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grpSp>
          <p:nvGrpSpPr>
            <p:cNvPr id="13" name="Groep 18"/>
            <p:cNvGrpSpPr/>
            <p:nvPr/>
          </p:nvGrpSpPr>
          <p:grpSpPr>
            <a:xfrm>
              <a:off x="6731468" y="1687188"/>
              <a:ext cx="1084476" cy="1551908"/>
              <a:chOff x="6324600" y="5486400"/>
              <a:chExt cx="1143000" cy="838200"/>
            </a:xfrm>
          </p:grpSpPr>
          <p:sp>
            <p:nvSpPr>
              <p:cNvPr id="29" name="Rechthoek 28"/>
              <p:cNvSpPr/>
              <p:nvPr/>
            </p:nvSpPr>
            <p:spPr bwMode="auto">
              <a:xfrm>
                <a:off x="6324600" y="5486400"/>
                <a:ext cx="1143000" cy="838200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0" name="Tekstvak 29"/>
              <p:cNvSpPr txBox="1"/>
              <p:nvPr/>
            </p:nvSpPr>
            <p:spPr>
              <a:xfrm>
                <a:off x="6458068" y="5587425"/>
                <a:ext cx="867056" cy="249350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Spul:</a:t>
                </a:r>
              </a:p>
              <a:p>
                <a:pPr algn="ctr"/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48 kWh/d</a:t>
                </a:r>
                <a:endParaRPr lang="nl-NL" sz="1200" b="1" dirty="0" err="1" smtClean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5" name="Groep 26"/>
            <p:cNvGrpSpPr/>
            <p:nvPr/>
          </p:nvGrpSpPr>
          <p:grpSpPr>
            <a:xfrm>
              <a:off x="6730683" y="1312581"/>
              <a:ext cx="1084476" cy="323677"/>
              <a:chOff x="7620000" y="1816768"/>
              <a:chExt cx="1143000" cy="409072"/>
            </a:xfrm>
          </p:grpSpPr>
          <p:sp>
            <p:nvSpPr>
              <p:cNvPr id="27" name="Rechthoek 26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8" name="Tekstvak 27"/>
              <p:cNvSpPr txBox="1"/>
              <p:nvPr/>
            </p:nvSpPr>
            <p:spPr>
              <a:xfrm>
                <a:off x="7702752" y="1844839"/>
                <a:ext cx="968495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transprt: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12</a:t>
                </a:r>
              </a:p>
            </p:txBody>
          </p:sp>
        </p:grpSp>
        <p:sp>
          <p:nvSpPr>
            <p:cNvPr id="22" name="Rechthoek 21"/>
            <p:cNvSpPr/>
            <p:nvPr/>
          </p:nvSpPr>
          <p:spPr bwMode="auto">
            <a:xfrm>
              <a:off x="6731468" y="849127"/>
              <a:ext cx="1084476" cy="426598"/>
            </a:xfrm>
            <a:prstGeom prst="rect">
              <a:avLst/>
            </a:prstGeom>
            <a:solidFill>
              <a:srgbClr val="FFCCCC"/>
            </a:solidFill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6813127" y="918965"/>
              <a:ext cx="912622" cy="276999"/>
            </a:xfrm>
            <a:prstGeom prst="rect">
              <a:avLst/>
            </a:prstGeom>
            <a:solidFill>
              <a:srgbClr val="FFCCCC"/>
            </a:solidFill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voeding: </a:t>
              </a:r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15</a:t>
              </a:r>
            </a:p>
          </p:txBody>
        </p:sp>
        <p:grpSp>
          <p:nvGrpSpPr>
            <p:cNvPr id="16" name="Groep 26"/>
            <p:cNvGrpSpPr/>
            <p:nvPr/>
          </p:nvGrpSpPr>
          <p:grpSpPr>
            <a:xfrm>
              <a:off x="6731468" y="499934"/>
              <a:ext cx="1084476" cy="323677"/>
              <a:chOff x="7620000" y="1816768"/>
              <a:chExt cx="1143000" cy="409072"/>
            </a:xfrm>
          </p:grpSpPr>
          <p:sp>
            <p:nvSpPr>
              <p:cNvPr id="25" name="Rechthoek 24"/>
              <p:cNvSpPr/>
              <p:nvPr/>
            </p:nvSpPr>
            <p:spPr bwMode="auto">
              <a:xfrm>
                <a:off x="7620000" y="1816768"/>
                <a:ext cx="1143000" cy="409072"/>
              </a:xfrm>
              <a:prstGeom prst="rect">
                <a:avLst/>
              </a:prstGeom>
              <a:solidFill>
                <a:srgbClr val="FFCCCC"/>
              </a:solidFill>
              <a:ln w="19050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6" name="Tekstvak 25"/>
              <p:cNvSpPr txBox="1"/>
              <p:nvPr/>
            </p:nvSpPr>
            <p:spPr>
              <a:xfrm>
                <a:off x="7724007" y="1844839"/>
                <a:ext cx="925986" cy="350079"/>
              </a:xfrm>
              <a:prstGeom prst="rect">
                <a:avLst/>
              </a:prstGeom>
              <a:solidFill>
                <a:srgbClr val="FFCCCC"/>
              </a:solidFill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l-NL" sz="1200" smtClean="0">
                    <a:latin typeface="Calibri" pitchFamily="34" charset="0"/>
                    <a:cs typeface="Calibri" pitchFamily="34" charset="0"/>
                  </a:rPr>
                  <a:t>diensten: </a:t>
                </a:r>
                <a:r>
                  <a:rPr lang="nl-NL" sz="1200" b="1" smtClean="0">
                    <a:latin typeface="Calibri" pitchFamily="34" charset="0"/>
                    <a:cs typeface="Calibri" pitchFamily="34" charset="0"/>
                  </a:rPr>
                  <a:t>4</a:t>
                </a:r>
              </a:p>
            </p:txBody>
          </p:sp>
        </p:grpSp>
        <p:sp>
          <p:nvSpPr>
            <p:cNvPr id="42" name="Tekstvak 41"/>
            <p:cNvSpPr txBox="1"/>
            <p:nvPr/>
          </p:nvSpPr>
          <p:spPr>
            <a:xfrm>
              <a:off x="7852362" y="4392432"/>
              <a:ext cx="1008610" cy="60411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therm.: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18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7852370" y="3939438"/>
              <a:ext cx="1008610" cy="42276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Zon PV: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7848600" y="2667000"/>
              <a:ext cx="1008610" cy="1240973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PV farm: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40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7848600" y="5029201"/>
              <a:ext cx="1008610" cy="1175656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endParaRPr lang="nl-NL" sz="1200" smtClean="0">
                <a:latin typeface="Calibri" pitchFamily="34" charset="0"/>
                <a:cs typeface="Calibri" pitchFamily="34" charset="0"/>
              </a:endParaRPr>
            </a:p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OffS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57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5" name="Tekstvak 44"/>
            <p:cNvSpPr txBox="1"/>
            <p:nvPr/>
          </p:nvSpPr>
          <p:spPr>
            <a:xfrm>
              <a:off x="7848600" y="6233300"/>
              <a:ext cx="1008610" cy="537614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nl-NL" sz="1200" smtClean="0">
                  <a:latin typeface="Calibri" pitchFamily="34" charset="0"/>
                  <a:cs typeface="Calibri" pitchFamily="34" charset="0"/>
                </a:rPr>
                <a:t>Wind OnS</a:t>
              </a:r>
              <a:r>
                <a:rPr lang="nl-NL" sz="1400" smtClean="0">
                  <a:latin typeface="Calibri" pitchFamily="34" charset="0"/>
                  <a:cs typeface="Calibri" pitchFamily="34" charset="0"/>
                </a:rPr>
                <a:t>:</a:t>
              </a:r>
            </a:p>
            <a:p>
              <a:pPr algn="ctr" eaLnBrk="0" hangingPunct="0"/>
              <a:r>
                <a:rPr lang="nl-NL" sz="1200" b="1" smtClean="0">
                  <a:latin typeface="Calibri" pitchFamily="34" charset="0"/>
                  <a:cs typeface="Calibri" pitchFamily="34" charset="0"/>
                </a:rPr>
                <a:t>10 kWh/d</a:t>
              </a:r>
              <a:endParaRPr lang="nl-NL" sz="1200" b="1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7825929" y="1532187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160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6728271" y="202403"/>
              <a:ext cx="11128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smtClean="0">
                  <a:latin typeface="Calibri" pitchFamily="34" charset="0"/>
                  <a:cs typeface="Calibri" pitchFamily="34" charset="0"/>
                </a:rPr>
                <a:t>195 kWh/d</a:t>
              </a:r>
              <a:endParaRPr lang="nl-NL" sz="1600" dirty="0" err="1" smtClean="0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Huishoudelijk</a:t>
            </a:r>
            <a:r>
              <a:rPr lang="en-US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verbruik</a:t>
            </a:r>
            <a:endParaRPr lang="en-US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Aardgas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Verwarming</a:t>
            </a: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 80%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Strengheid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 van winters (2009 </a:t>
            </a:r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zacht</a:t>
            </a: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Koken 20%</a:t>
            </a: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Energiebesparende maatregelen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Daling van het gebruik door isolatie, HR</a:t>
            </a:r>
          </a:p>
          <a:p>
            <a:r>
              <a:rPr lang="en-US" sz="1800" b="0" dirty="0" err="1" smtClean="0">
                <a:latin typeface="Calibri" pitchFamily="34" charset="0"/>
                <a:cs typeface="Calibri" pitchFamily="34" charset="0"/>
              </a:rPr>
              <a:t>Elektriciteit</a:t>
            </a:r>
            <a:endParaRPr lang="en-US" sz="1800" b="0" dirty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dirty="0" err="1" smtClean="0">
                <a:latin typeface="Calibri" pitchFamily="34" charset="0"/>
                <a:cs typeface="Calibri" pitchFamily="34" charset="0"/>
              </a:rPr>
              <a:t>Productie door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Aardgas, steenkool, kernenergie</a:t>
            </a:r>
          </a:p>
          <a:p>
            <a:pPr lvl="2"/>
            <a:r>
              <a:rPr lang="en-US" sz="1200" b="0" dirty="0" err="1" smtClean="0">
                <a:latin typeface="Calibri" pitchFamily="34" charset="0"/>
                <a:cs typeface="Calibri" pitchFamily="34" charset="0"/>
              </a:rPr>
              <a:t>Rendement centrales verbeterd van 25% (1950) tot 43.5% (2009)</a:t>
            </a:r>
          </a:p>
        </p:txBody>
      </p:sp>
      <p:pic>
        <p:nvPicPr>
          <p:cNvPr id="2050" name="Picture 2" descr="C:\Users\jo\Desktop\0036_001g_clo_12_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854" y="1628774"/>
            <a:ext cx="4182146" cy="2790826"/>
          </a:xfrm>
          <a:prstGeom prst="rect">
            <a:avLst/>
          </a:prstGeom>
          <a:noFill/>
        </p:spPr>
      </p:pic>
      <p:pic>
        <p:nvPicPr>
          <p:cNvPr id="2051" name="Picture 3" descr="C:\Users\jo\Desktop\0035_001g_clo_14_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61267"/>
            <a:ext cx="4191000" cy="2796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Windenergie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4800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Fysica van windturbine’s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Hoeveel energie produceert een windturbine?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is de maximale theoretische efficientie?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Hoe dicht kunnen we windmolens bij elkaar plaatsen?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Windenergie in Nederland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Wat zijn de typische windkrachten?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Er zijn verschillende opties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Hoeveel windmolens kunnen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we op </a:t>
            </a:r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land plaatsen?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Wat zijn de offshore mogelijkheden?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Financiele aspecten</a:t>
            </a: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Wind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038600"/>
            <a:ext cx="236490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00175"/>
            <a:ext cx="32289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1447800" y="5791200"/>
            <a:ext cx="76962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81000" y="1219200"/>
            <a:ext cx="5334000" cy="4800600"/>
          </a:xfrm>
        </p:spPr>
        <p:txBody>
          <a:bodyPr/>
          <a:lstStyle/>
          <a:p>
            <a:r>
              <a:rPr lang="nl-NL" sz="1800" b="0" smtClean="0">
                <a:latin typeface="Calibri" pitchFamily="34" charset="0"/>
                <a:cs typeface="Calibri" pitchFamily="34" charset="0"/>
              </a:rPr>
              <a:t>Gebruik de kinetische energie van luchtmoleculen</a:t>
            </a:r>
            <a:endParaRPr lang="en-US" sz="1800" b="0" smtClean="0"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Beschouw de massa lucht die door een lus gaat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Net voordat de lucht erdoor gaat hebben we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Even later is al deze massa door de lus gegaan</a:t>
            </a:r>
          </a:p>
          <a:p>
            <a:r>
              <a:rPr lang="en-US" sz="1800" b="0" smtClean="0">
                <a:latin typeface="Calibri" pitchFamily="34" charset="0"/>
                <a:cs typeface="Calibri" pitchFamily="34" charset="0"/>
              </a:rPr>
              <a:t>Hoeveel energie gaat er door de lus?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Enkele definities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Doorsnede van de lus is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Dichtheid van de lucht is </a:t>
            </a:r>
            <a:r>
              <a:rPr lang="en-US" sz="1000" i="1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Snelheid van de lucht is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</a:t>
            </a:r>
          </a:p>
          <a:p>
            <a:pPr lvl="1"/>
            <a:r>
              <a:rPr lang="en-US" sz="1400" b="0" smtClean="0">
                <a:latin typeface="Calibri" pitchFamily="34" charset="0"/>
                <a:cs typeface="Calibri" pitchFamily="34" charset="0"/>
              </a:rPr>
              <a:t>Natuurkunde geeft dan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Massa door de lus per tijdseenheid </a:t>
            </a:r>
            <a:r>
              <a:rPr lang="en-US" sz="1000" i="1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 = Avt</a:t>
            </a:r>
            <a:r>
              <a:rPr lang="en-US" sz="1000" i="1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r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Kinetische energie van deze massa lucht is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Delen door de tijd geeft het vermogen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Herkent u dit?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Dit is hetzelfde als het energieverlies van                                                            een auto door luchtweerstand!</a:t>
            </a:r>
          </a:p>
          <a:p>
            <a:pPr lvl="2"/>
            <a:r>
              <a:rPr lang="en-US" sz="100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Zie les 2</a:t>
            </a:r>
          </a:p>
          <a:p>
            <a:pPr lvl="2"/>
            <a:endParaRPr lang="en-US" sz="1000" b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en-US" smtClean="0">
              <a:latin typeface="Calibri" pitchFamily="34" charset="0"/>
              <a:cs typeface="Calibri" pitchFamily="34" charset="0"/>
            </a:endParaRPr>
          </a:p>
          <a:p>
            <a:endParaRPr lang="nl-NL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Hoe werkt een windmolen?</a:t>
            </a:r>
            <a:endParaRPr lang="en-US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552576"/>
            <a:ext cx="3214688" cy="13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048000"/>
            <a:ext cx="3214688" cy="13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95800"/>
            <a:ext cx="3214688" cy="146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144225"/>
            <a:ext cx="2743200" cy="64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953000"/>
            <a:ext cx="1752600" cy="741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4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14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1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50230</TotalTime>
  <Words>3548</Words>
  <Application>Microsoft Office PowerPoint</Application>
  <PresentationFormat>Brief (216 x 279 mm)</PresentationFormat>
  <Paragraphs>667</Paragraphs>
  <Slides>55</Slides>
  <Notes>2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55</vt:i4>
      </vt:variant>
    </vt:vector>
  </HeadingPairs>
  <TitlesOfParts>
    <vt:vector size="58" baseType="lpstr">
      <vt:lpstr>Default Design</vt:lpstr>
      <vt:lpstr>Photo Editor Photo</vt:lpstr>
      <vt:lpstr>Equation</vt:lpstr>
      <vt:lpstr>Dia 1</vt:lpstr>
      <vt:lpstr>Dia 2</vt:lpstr>
      <vt:lpstr>Energiebalans NL</vt:lpstr>
      <vt:lpstr>Aanvoer en verbruik NL</vt:lpstr>
      <vt:lpstr>Binnenlands verbruik</vt:lpstr>
      <vt:lpstr>Huishoudelijk verbruik</vt:lpstr>
      <vt:lpstr>Windenergie</vt:lpstr>
      <vt:lpstr>Wind</vt:lpstr>
      <vt:lpstr>Hoe werkt een windmolen?</vt:lpstr>
      <vt:lpstr>Vermogen per rotor opppervlak</vt:lpstr>
      <vt:lpstr>Maximale efficiëntie - 1</vt:lpstr>
      <vt:lpstr>Maximale efficiëntie - 2</vt:lpstr>
      <vt:lpstr>Windpark – wat is de pakkingsgraad?</vt:lpstr>
      <vt:lpstr>Dia 14</vt:lpstr>
      <vt:lpstr>Windpark – wat is de pakkingsgraad?</vt:lpstr>
      <vt:lpstr>Windturbines</vt:lpstr>
      <vt:lpstr>Nederland</vt:lpstr>
      <vt:lpstr>Windenergie in Nederland</vt:lpstr>
      <vt:lpstr>Status windenergie in NL</vt:lpstr>
      <vt:lpstr>Wind turbines</vt:lpstr>
      <vt:lpstr>Principe turbine</vt:lpstr>
      <vt:lpstr>Vesta V90</vt:lpstr>
      <vt:lpstr>Enercon E126</vt:lpstr>
      <vt:lpstr>Dia 24</vt:lpstr>
      <vt:lpstr>Dia 25</vt:lpstr>
      <vt:lpstr>Dia 26</vt:lpstr>
      <vt:lpstr>Kleine windturbines</vt:lpstr>
      <vt:lpstr>Nederland</vt:lpstr>
      <vt:lpstr>Nederland</vt:lpstr>
      <vt:lpstr>Nederland</vt:lpstr>
      <vt:lpstr>Hoeveel windenergie hebben we?</vt:lpstr>
      <vt:lpstr>Off-shore windenergie </vt:lpstr>
      <vt:lpstr>Wereldwijd</vt:lpstr>
      <vt:lpstr>Wereldcapaciteit windenergie</vt:lpstr>
      <vt:lpstr>Wat kost windenergie?</vt:lpstr>
      <vt:lpstr>Risico’s met turbines</vt:lpstr>
      <vt:lpstr>Risico’s met turbines</vt:lpstr>
      <vt:lpstr>Turbine</vt:lpstr>
      <vt:lpstr>Turbine</vt:lpstr>
      <vt:lpstr>Windpark Estinnes in Belgie</vt:lpstr>
      <vt:lpstr>Zonne-energie</vt:lpstr>
      <vt:lpstr>Zonne-energie en PV</vt:lpstr>
      <vt:lpstr>Zonneboiler – voorbeeld </vt:lpstr>
      <vt:lpstr>Fysica van een zonnecel</vt:lpstr>
      <vt:lpstr>Materialen voor PV cellen</vt:lpstr>
      <vt:lpstr>Fotovoltaische  energie</vt:lpstr>
      <vt:lpstr>PV oefening</vt:lpstr>
      <vt:lpstr>Efficiëntie van PV cel</vt:lpstr>
      <vt:lpstr>Vooruitgang PV efficiënties</vt:lpstr>
      <vt:lpstr>PV sprookje</vt:lpstr>
      <vt:lpstr>Biomassa</vt:lpstr>
      <vt:lpstr>Biomassa</vt:lpstr>
      <vt:lpstr>Gewassen</vt:lpstr>
      <vt:lpstr>Oefening biomassa</vt:lpstr>
      <vt:lpstr>Conclusie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Prof.dr van den Brand</cp:lastModifiedBy>
  <cp:revision>2249</cp:revision>
  <cp:lastPrinted>2002-09-13T18:52:55Z</cp:lastPrinted>
  <dcterms:created xsi:type="dcterms:W3CDTF">2001-01-08T10:28:24Z</dcterms:created>
  <dcterms:modified xsi:type="dcterms:W3CDTF">2014-05-16T08:54:20Z</dcterms:modified>
</cp:coreProperties>
</file>