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Default Extension="bin" ContentType="application/vnd.openxmlformats-officedocument.oleObject"/>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113"/>
  </p:notesMasterIdLst>
  <p:handoutMasterIdLst>
    <p:handoutMasterId r:id="rId114"/>
  </p:handoutMasterIdLst>
  <p:sldIdLst>
    <p:sldId id="1216" r:id="rId2"/>
    <p:sldId id="1217" r:id="rId3"/>
    <p:sldId id="1266" r:id="rId4"/>
    <p:sldId id="1144" r:id="rId5"/>
    <p:sldId id="1145" r:id="rId6"/>
    <p:sldId id="1146" r:id="rId7"/>
    <p:sldId id="1066" r:id="rId8"/>
    <p:sldId id="1067" r:id="rId9"/>
    <p:sldId id="1069" r:id="rId10"/>
    <p:sldId id="1062" r:id="rId11"/>
    <p:sldId id="1063" r:id="rId12"/>
    <p:sldId id="1187" r:id="rId13"/>
    <p:sldId id="1233" r:id="rId14"/>
    <p:sldId id="1188" r:id="rId15"/>
    <p:sldId id="1189" r:id="rId16"/>
    <p:sldId id="1190" r:id="rId17"/>
    <p:sldId id="1192" r:id="rId18"/>
    <p:sldId id="1193" r:id="rId19"/>
    <p:sldId id="1194" r:id="rId20"/>
    <p:sldId id="1195" r:id="rId21"/>
    <p:sldId id="1196" r:id="rId22"/>
    <p:sldId id="1197" r:id="rId23"/>
    <p:sldId id="1198" r:id="rId24"/>
    <p:sldId id="1199" r:id="rId25"/>
    <p:sldId id="1200" r:id="rId26"/>
    <p:sldId id="1201" r:id="rId27"/>
    <p:sldId id="1202" r:id="rId28"/>
    <p:sldId id="1203" r:id="rId29"/>
    <p:sldId id="1204" r:id="rId30"/>
    <p:sldId id="1205" r:id="rId31"/>
    <p:sldId id="1206" r:id="rId32"/>
    <p:sldId id="1208" r:id="rId33"/>
    <p:sldId id="1209" r:id="rId34"/>
    <p:sldId id="1210" r:id="rId35"/>
    <p:sldId id="1211" r:id="rId36"/>
    <p:sldId id="1212" r:id="rId37"/>
    <p:sldId id="1213" r:id="rId38"/>
    <p:sldId id="1214" r:id="rId39"/>
    <p:sldId id="1215" r:id="rId40"/>
    <p:sldId id="1073" r:id="rId41"/>
    <p:sldId id="1074" r:id="rId42"/>
    <p:sldId id="1075" r:id="rId43"/>
    <p:sldId id="1076" r:id="rId44"/>
    <p:sldId id="1077" r:id="rId45"/>
    <p:sldId id="1078" r:id="rId46"/>
    <p:sldId id="1079" r:id="rId47"/>
    <p:sldId id="1080" r:id="rId48"/>
    <p:sldId id="1081" r:id="rId49"/>
    <p:sldId id="1135" r:id="rId50"/>
    <p:sldId id="1136" r:id="rId51"/>
    <p:sldId id="1137" r:id="rId52"/>
    <p:sldId id="1138" r:id="rId53"/>
    <p:sldId id="1139" r:id="rId54"/>
    <p:sldId id="1140" r:id="rId55"/>
    <p:sldId id="1141" r:id="rId56"/>
    <p:sldId id="1142" r:id="rId57"/>
    <p:sldId id="1143" r:id="rId58"/>
    <p:sldId id="1265" r:id="rId59"/>
    <p:sldId id="1156" r:id="rId60"/>
    <p:sldId id="1157" r:id="rId61"/>
    <p:sldId id="1158" r:id="rId62"/>
    <p:sldId id="1159" r:id="rId63"/>
    <p:sldId id="1160" r:id="rId64"/>
    <p:sldId id="1161" r:id="rId65"/>
    <p:sldId id="1162" r:id="rId66"/>
    <p:sldId id="1163" r:id="rId67"/>
    <p:sldId id="1164" r:id="rId68"/>
    <p:sldId id="1165" r:id="rId69"/>
    <p:sldId id="1175" r:id="rId70"/>
    <p:sldId id="1176" r:id="rId71"/>
    <p:sldId id="1177" r:id="rId72"/>
    <p:sldId id="1178" r:id="rId73"/>
    <p:sldId id="1179" r:id="rId74"/>
    <p:sldId id="1180" r:id="rId75"/>
    <p:sldId id="1181" r:id="rId76"/>
    <p:sldId id="1182" r:id="rId77"/>
    <p:sldId id="1183" r:id="rId78"/>
    <p:sldId id="1184" r:id="rId79"/>
    <p:sldId id="1185" r:id="rId80"/>
    <p:sldId id="1186" r:id="rId81"/>
    <p:sldId id="1234" r:id="rId82"/>
    <p:sldId id="1235" r:id="rId83"/>
    <p:sldId id="1236" r:id="rId84"/>
    <p:sldId id="1237" r:id="rId85"/>
    <p:sldId id="1238" r:id="rId86"/>
    <p:sldId id="1239" r:id="rId87"/>
    <p:sldId id="1240" r:id="rId88"/>
    <p:sldId id="1241" r:id="rId89"/>
    <p:sldId id="1242" r:id="rId90"/>
    <p:sldId id="1243" r:id="rId91"/>
    <p:sldId id="1244" r:id="rId92"/>
    <p:sldId id="1245" r:id="rId93"/>
    <p:sldId id="1246" r:id="rId94"/>
    <p:sldId id="1247" r:id="rId95"/>
    <p:sldId id="1248" r:id="rId96"/>
    <p:sldId id="1249" r:id="rId97"/>
    <p:sldId id="1250" r:id="rId98"/>
    <p:sldId id="1251" r:id="rId99"/>
    <p:sldId id="1252" r:id="rId100"/>
    <p:sldId id="1253" r:id="rId101"/>
    <p:sldId id="1254" r:id="rId102"/>
    <p:sldId id="1255" r:id="rId103"/>
    <p:sldId id="1256" r:id="rId104"/>
    <p:sldId id="1257" r:id="rId105"/>
    <p:sldId id="1258" r:id="rId106"/>
    <p:sldId id="1259" r:id="rId107"/>
    <p:sldId id="1260" r:id="rId108"/>
    <p:sldId id="1261" r:id="rId109"/>
    <p:sldId id="1262" r:id="rId110"/>
    <p:sldId id="1263" r:id="rId111"/>
    <p:sldId id="1264" r:id="rId112"/>
  </p:sldIdLst>
  <p:sldSz cx="9144000" cy="6858000" type="letter"/>
  <p:notesSz cx="7035800" cy="9194800"/>
  <p:defaultTextStyle>
    <a:defPPr>
      <a:defRPr lang="en-US"/>
    </a:defPPr>
    <a:lvl1pPr algn="l" rtl="0" fontAlgn="base">
      <a:spcBef>
        <a:spcPct val="0"/>
      </a:spcBef>
      <a:spcAft>
        <a:spcPct val="0"/>
      </a:spcAft>
      <a:defRPr kern="1200">
        <a:solidFill>
          <a:schemeClr val="tx1"/>
        </a:solidFill>
        <a:latin typeface="Symbol" pitchFamily="18" charset="2"/>
        <a:ea typeface="+mn-ea"/>
        <a:cs typeface="Arial" pitchFamily="34" charset="0"/>
      </a:defRPr>
    </a:lvl1pPr>
    <a:lvl2pPr marL="457200" algn="l" rtl="0" fontAlgn="base">
      <a:spcBef>
        <a:spcPct val="0"/>
      </a:spcBef>
      <a:spcAft>
        <a:spcPct val="0"/>
      </a:spcAft>
      <a:defRPr kern="1200">
        <a:solidFill>
          <a:schemeClr val="tx1"/>
        </a:solidFill>
        <a:latin typeface="Symbol" pitchFamily="18" charset="2"/>
        <a:ea typeface="+mn-ea"/>
        <a:cs typeface="Arial" pitchFamily="34" charset="0"/>
      </a:defRPr>
    </a:lvl2pPr>
    <a:lvl3pPr marL="914400" algn="l" rtl="0" fontAlgn="base">
      <a:spcBef>
        <a:spcPct val="0"/>
      </a:spcBef>
      <a:spcAft>
        <a:spcPct val="0"/>
      </a:spcAft>
      <a:defRPr kern="1200">
        <a:solidFill>
          <a:schemeClr val="tx1"/>
        </a:solidFill>
        <a:latin typeface="Symbol" pitchFamily="18" charset="2"/>
        <a:ea typeface="+mn-ea"/>
        <a:cs typeface="Arial" pitchFamily="34" charset="0"/>
      </a:defRPr>
    </a:lvl3pPr>
    <a:lvl4pPr marL="1371600" algn="l" rtl="0" fontAlgn="base">
      <a:spcBef>
        <a:spcPct val="0"/>
      </a:spcBef>
      <a:spcAft>
        <a:spcPct val="0"/>
      </a:spcAft>
      <a:defRPr kern="1200">
        <a:solidFill>
          <a:schemeClr val="tx1"/>
        </a:solidFill>
        <a:latin typeface="Symbol" pitchFamily="18" charset="2"/>
        <a:ea typeface="+mn-ea"/>
        <a:cs typeface="Arial" pitchFamily="34" charset="0"/>
      </a:defRPr>
    </a:lvl4pPr>
    <a:lvl5pPr marL="1828800" algn="l" rtl="0" fontAlgn="base">
      <a:spcBef>
        <a:spcPct val="0"/>
      </a:spcBef>
      <a:spcAft>
        <a:spcPct val="0"/>
      </a:spcAft>
      <a:defRPr kern="1200">
        <a:solidFill>
          <a:schemeClr val="tx1"/>
        </a:solidFill>
        <a:latin typeface="Symbol" pitchFamily="18" charset="2"/>
        <a:ea typeface="+mn-ea"/>
        <a:cs typeface="Arial" pitchFamily="34" charset="0"/>
      </a:defRPr>
    </a:lvl5pPr>
    <a:lvl6pPr marL="2286000" algn="l" defTabSz="914400" rtl="0" eaLnBrk="1" latinLnBrk="0" hangingPunct="1">
      <a:defRPr kern="1200">
        <a:solidFill>
          <a:schemeClr val="tx1"/>
        </a:solidFill>
        <a:latin typeface="Symbol" pitchFamily="18" charset="2"/>
        <a:ea typeface="+mn-ea"/>
        <a:cs typeface="Arial" pitchFamily="34" charset="0"/>
      </a:defRPr>
    </a:lvl6pPr>
    <a:lvl7pPr marL="2743200" algn="l" defTabSz="914400" rtl="0" eaLnBrk="1" latinLnBrk="0" hangingPunct="1">
      <a:defRPr kern="1200">
        <a:solidFill>
          <a:schemeClr val="tx1"/>
        </a:solidFill>
        <a:latin typeface="Symbol" pitchFamily="18" charset="2"/>
        <a:ea typeface="+mn-ea"/>
        <a:cs typeface="Arial" pitchFamily="34" charset="0"/>
      </a:defRPr>
    </a:lvl7pPr>
    <a:lvl8pPr marL="3200400" algn="l" defTabSz="914400" rtl="0" eaLnBrk="1" latinLnBrk="0" hangingPunct="1">
      <a:defRPr kern="1200">
        <a:solidFill>
          <a:schemeClr val="tx1"/>
        </a:solidFill>
        <a:latin typeface="Symbol" pitchFamily="18" charset="2"/>
        <a:ea typeface="+mn-ea"/>
        <a:cs typeface="Arial" pitchFamily="34" charset="0"/>
      </a:defRPr>
    </a:lvl8pPr>
    <a:lvl9pPr marL="3657600" algn="l" defTabSz="914400" rtl="0" eaLnBrk="1" latinLnBrk="0" hangingPunct="1">
      <a:defRPr kern="1200">
        <a:solidFill>
          <a:schemeClr val="tx1"/>
        </a:solidFill>
        <a:latin typeface="Symbol" pitchFamily="18" charset="2"/>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6600"/>
    <a:srgbClr val="FEFCAC"/>
    <a:srgbClr val="CCFF66"/>
    <a:srgbClr val="CC0000"/>
    <a:srgbClr val="003300"/>
    <a:srgbClr val="800000"/>
    <a:srgbClr val="00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autoAdjust="0"/>
  </p:normalViewPr>
  <p:slideViewPr>
    <p:cSldViewPr>
      <p:cViewPr varScale="1">
        <p:scale>
          <a:sx n="166" d="100"/>
          <a:sy n="166" d="100"/>
        </p:scale>
        <p:origin x="-1938" y="-11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5" d="100"/>
        <a:sy n="75"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09.wmf"/><Relationship Id="rId7" Type="http://schemas.openxmlformats.org/officeDocument/2006/relationships/image" Target="../media/image113.wmf"/><Relationship Id="rId2" Type="http://schemas.openxmlformats.org/officeDocument/2006/relationships/image" Target="../media/image108.wmf"/><Relationship Id="rId1" Type="http://schemas.openxmlformats.org/officeDocument/2006/relationships/image" Target="../media/image107.wmf"/><Relationship Id="rId6" Type="http://schemas.openxmlformats.org/officeDocument/2006/relationships/image" Target="../media/image112.wmf"/><Relationship Id="rId5" Type="http://schemas.openxmlformats.org/officeDocument/2006/relationships/image" Target="../media/image111.wmf"/><Relationship Id="rId4" Type="http://schemas.openxmlformats.org/officeDocument/2006/relationships/image" Target="../media/image110.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118.wmf"/><Relationship Id="rId3" Type="http://schemas.openxmlformats.org/officeDocument/2006/relationships/image" Target="../media/image116.wmf"/><Relationship Id="rId7" Type="http://schemas.openxmlformats.org/officeDocument/2006/relationships/image" Target="../media/image117.wmf"/><Relationship Id="rId12" Type="http://schemas.openxmlformats.org/officeDocument/2006/relationships/image" Target="../media/image122.wmf"/><Relationship Id="rId2" Type="http://schemas.openxmlformats.org/officeDocument/2006/relationships/image" Target="../media/image115.wmf"/><Relationship Id="rId1" Type="http://schemas.openxmlformats.org/officeDocument/2006/relationships/image" Target="../media/image114.wmf"/><Relationship Id="rId6" Type="http://schemas.openxmlformats.org/officeDocument/2006/relationships/image" Target="../media/image106.wmf"/><Relationship Id="rId11" Type="http://schemas.openxmlformats.org/officeDocument/2006/relationships/image" Target="../media/image121.wmf"/><Relationship Id="rId5" Type="http://schemas.openxmlformats.org/officeDocument/2006/relationships/image" Target="../media/image105.wmf"/><Relationship Id="rId10" Type="http://schemas.openxmlformats.org/officeDocument/2006/relationships/image" Target="../media/image120.wmf"/><Relationship Id="rId4" Type="http://schemas.openxmlformats.org/officeDocument/2006/relationships/image" Target="../media/image104.wmf"/><Relationship Id="rId9" Type="http://schemas.openxmlformats.org/officeDocument/2006/relationships/image" Target="../media/image119.w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133.wmf"/><Relationship Id="rId3" Type="http://schemas.openxmlformats.org/officeDocument/2006/relationships/image" Target="../media/image128.wmf"/><Relationship Id="rId7" Type="http://schemas.openxmlformats.org/officeDocument/2006/relationships/image" Target="../media/image132.wmf"/><Relationship Id="rId2" Type="http://schemas.openxmlformats.org/officeDocument/2006/relationships/image" Target="../media/image127.wmf"/><Relationship Id="rId1" Type="http://schemas.openxmlformats.org/officeDocument/2006/relationships/image" Target="../media/image126.wmf"/><Relationship Id="rId6" Type="http://schemas.openxmlformats.org/officeDocument/2006/relationships/image" Target="../media/image131.wmf"/><Relationship Id="rId5" Type="http://schemas.openxmlformats.org/officeDocument/2006/relationships/image" Target="../media/image130.wmf"/><Relationship Id="rId10" Type="http://schemas.openxmlformats.org/officeDocument/2006/relationships/image" Target="../media/image135.wmf"/><Relationship Id="rId4" Type="http://schemas.openxmlformats.org/officeDocument/2006/relationships/image" Target="../media/image129.wmf"/><Relationship Id="rId9" Type="http://schemas.openxmlformats.org/officeDocument/2006/relationships/image" Target="../media/image134.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39.wmf"/><Relationship Id="rId2" Type="http://schemas.openxmlformats.org/officeDocument/2006/relationships/image" Target="../media/image138.wmf"/><Relationship Id="rId1" Type="http://schemas.openxmlformats.org/officeDocument/2006/relationships/image" Target="../media/image137.wmf"/><Relationship Id="rId5" Type="http://schemas.openxmlformats.org/officeDocument/2006/relationships/image" Target="../media/image141.wmf"/><Relationship Id="rId4" Type="http://schemas.openxmlformats.org/officeDocument/2006/relationships/image" Target="../media/image140.w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149.wmf"/><Relationship Id="rId3" Type="http://schemas.openxmlformats.org/officeDocument/2006/relationships/image" Target="../media/image144.wmf"/><Relationship Id="rId7" Type="http://schemas.openxmlformats.org/officeDocument/2006/relationships/image" Target="../media/image148.wmf"/><Relationship Id="rId12" Type="http://schemas.openxmlformats.org/officeDocument/2006/relationships/image" Target="../media/image153.wmf"/><Relationship Id="rId2" Type="http://schemas.openxmlformats.org/officeDocument/2006/relationships/image" Target="../media/image143.wmf"/><Relationship Id="rId1" Type="http://schemas.openxmlformats.org/officeDocument/2006/relationships/image" Target="../media/image142.wmf"/><Relationship Id="rId6" Type="http://schemas.openxmlformats.org/officeDocument/2006/relationships/image" Target="../media/image147.wmf"/><Relationship Id="rId11" Type="http://schemas.openxmlformats.org/officeDocument/2006/relationships/image" Target="../media/image152.wmf"/><Relationship Id="rId5" Type="http://schemas.openxmlformats.org/officeDocument/2006/relationships/image" Target="../media/image146.wmf"/><Relationship Id="rId10" Type="http://schemas.openxmlformats.org/officeDocument/2006/relationships/image" Target="../media/image151.wmf"/><Relationship Id="rId4" Type="http://schemas.openxmlformats.org/officeDocument/2006/relationships/image" Target="../media/image145.wmf"/><Relationship Id="rId9" Type="http://schemas.openxmlformats.org/officeDocument/2006/relationships/image" Target="../media/image150.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57.wmf"/><Relationship Id="rId2" Type="http://schemas.openxmlformats.org/officeDocument/2006/relationships/image" Target="../media/image156.wmf"/><Relationship Id="rId1" Type="http://schemas.openxmlformats.org/officeDocument/2006/relationships/image" Target="../media/image155.wmf"/></Relationships>
</file>

<file path=ppt/drawings/_rels/vmlDrawing16.vml.rels><?xml version="1.0" encoding="UTF-8" standalone="yes"?>
<Relationships xmlns="http://schemas.openxmlformats.org/package/2006/relationships"><Relationship Id="rId8" Type="http://schemas.openxmlformats.org/officeDocument/2006/relationships/image" Target="../media/image278.wmf"/><Relationship Id="rId3" Type="http://schemas.openxmlformats.org/officeDocument/2006/relationships/image" Target="../media/image273.wmf"/><Relationship Id="rId7" Type="http://schemas.openxmlformats.org/officeDocument/2006/relationships/image" Target="../media/image277.wmf"/><Relationship Id="rId2" Type="http://schemas.openxmlformats.org/officeDocument/2006/relationships/image" Target="../media/image272.wmf"/><Relationship Id="rId1" Type="http://schemas.openxmlformats.org/officeDocument/2006/relationships/image" Target="../media/image271.wmf"/><Relationship Id="rId6" Type="http://schemas.openxmlformats.org/officeDocument/2006/relationships/image" Target="../media/image276.wmf"/><Relationship Id="rId5" Type="http://schemas.openxmlformats.org/officeDocument/2006/relationships/image" Target="../media/image275.wmf"/><Relationship Id="rId4" Type="http://schemas.openxmlformats.org/officeDocument/2006/relationships/image" Target="../media/image274.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81.wmf"/><Relationship Id="rId1" Type="http://schemas.openxmlformats.org/officeDocument/2006/relationships/image" Target="../media/image280.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285.wmf"/><Relationship Id="rId1" Type="http://schemas.openxmlformats.org/officeDocument/2006/relationships/image" Target="../media/image284.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8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wmf"/><Relationship Id="rId7" Type="http://schemas.openxmlformats.org/officeDocument/2006/relationships/image" Target="../media/image13.wmf"/><Relationship Id="rId2" Type="http://schemas.openxmlformats.org/officeDocument/2006/relationships/image" Target="../media/image8.wmf"/><Relationship Id="rId1" Type="http://schemas.openxmlformats.org/officeDocument/2006/relationships/image" Target="../media/image7.wmf"/><Relationship Id="rId6" Type="http://schemas.openxmlformats.org/officeDocument/2006/relationships/image" Target="../media/image12.wmf"/><Relationship Id="rId5" Type="http://schemas.openxmlformats.org/officeDocument/2006/relationships/image" Target="../media/image11.wmf"/><Relationship Id="rId4" Type="http://schemas.openxmlformats.org/officeDocument/2006/relationships/image" Target="../media/image10.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496.wmf"/><Relationship Id="rId2" Type="http://schemas.openxmlformats.org/officeDocument/2006/relationships/image" Target="../media/image10.wmf"/><Relationship Id="rId1" Type="http://schemas.openxmlformats.org/officeDocument/2006/relationships/image" Target="../media/image23.wmf"/><Relationship Id="rId6" Type="http://schemas.openxmlformats.org/officeDocument/2006/relationships/image" Target="../media/image499.wmf"/><Relationship Id="rId5" Type="http://schemas.openxmlformats.org/officeDocument/2006/relationships/image" Target="../media/image498.wmf"/><Relationship Id="rId4" Type="http://schemas.openxmlformats.org/officeDocument/2006/relationships/image" Target="../media/image497.wmf"/></Relationships>
</file>

<file path=ppt/drawings/_rels/vmlDrawing21.vml.rels><?xml version="1.0" encoding="UTF-8" standalone="yes"?>
<Relationships xmlns="http://schemas.openxmlformats.org/package/2006/relationships"><Relationship Id="rId8" Type="http://schemas.openxmlformats.org/officeDocument/2006/relationships/image" Target="../media/image506.wmf"/><Relationship Id="rId3" Type="http://schemas.openxmlformats.org/officeDocument/2006/relationships/image" Target="../media/image501.wmf"/><Relationship Id="rId7" Type="http://schemas.openxmlformats.org/officeDocument/2006/relationships/image" Target="../media/image505.wmf"/><Relationship Id="rId2" Type="http://schemas.openxmlformats.org/officeDocument/2006/relationships/image" Target="../media/image498.wmf"/><Relationship Id="rId1" Type="http://schemas.openxmlformats.org/officeDocument/2006/relationships/image" Target="../media/image500.wmf"/><Relationship Id="rId6" Type="http://schemas.openxmlformats.org/officeDocument/2006/relationships/image" Target="../media/image504.wmf"/><Relationship Id="rId5" Type="http://schemas.openxmlformats.org/officeDocument/2006/relationships/image" Target="../media/image503.wmf"/><Relationship Id="rId4" Type="http://schemas.openxmlformats.org/officeDocument/2006/relationships/image" Target="../media/image502.wmf"/><Relationship Id="rId9" Type="http://schemas.openxmlformats.org/officeDocument/2006/relationships/image" Target="../media/image50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10.wmf"/><Relationship Id="rId1" Type="http://schemas.openxmlformats.org/officeDocument/2006/relationships/image" Target="../media/image23.wmf"/><Relationship Id="rId5" Type="http://schemas.openxmlformats.org/officeDocument/2006/relationships/image" Target="../media/image26.wmf"/><Relationship Id="rId4"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11.wmf"/><Relationship Id="rId6" Type="http://schemas.openxmlformats.org/officeDocument/2006/relationships/image" Target="../media/image35.wmf"/><Relationship Id="rId5" Type="http://schemas.openxmlformats.org/officeDocument/2006/relationships/image" Target="../media/image34.wmf"/><Relationship Id="rId4" Type="http://schemas.openxmlformats.org/officeDocument/2006/relationships/image" Target="../media/image3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1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94.wmf"/><Relationship Id="rId7" Type="http://schemas.openxmlformats.org/officeDocument/2006/relationships/image" Target="../media/image98.wmf"/><Relationship Id="rId2" Type="http://schemas.openxmlformats.org/officeDocument/2006/relationships/image" Target="../media/image93.wmf"/><Relationship Id="rId1" Type="http://schemas.openxmlformats.org/officeDocument/2006/relationships/image" Target="../media/image92.wmf"/><Relationship Id="rId6" Type="http://schemas.openxmlformats.org/officeDocument/2006/relationships/image" Target="../media/image97.wmf"/><Relationship Id="rId5" Type="http://schemas.openxmlformats.org/officeDocument/2006/relationships/image" Target="../media/image96.wmf"/><Relationship Id="rId4" Type="http://schemas.openxmlformats.org/officeDocument/2006/relationships/image" Target="../media/image95.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106.wmf"/><Relationship Id="rId3" Type="http://schemas.openxmlformats.org/officeDocument/2006/relationships/image" Target="../media/image101.wmf"/><Relationship Id="rId7" Type="http://schemas.openxmlformats.org/officeDocument/2006/relationships/image" Target="../media/image105.wmf"/><Relationship Id="rId2" Type="http://schemas.openxmlformats.org/officeDocument/2006/relationships/image" Target="../media/image100.wmf"/><Relationship Id="rId1" Type="http://schemas.openxmlformats.org/officeDocument/2006/relationships/image" Target="../media/image99.wmf"/><Relationship Id="rId6" Type="http://schemas.openxmlformats.org/officeDocument/2006/relationships/image" Target="../media/image104.wmf"/><Relationship Id="rId5" Type="http://schemas.openxmlformats.org/officeDocument/2006/relationships/image" Target="../media/image103.wmf"/><Relationship Id="rId4" Type="http://schemas.openxmlformats.org/officeDocument/2006/relationships/image" Target="../media/image10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hdr" sz="quarter"/>
          </p:nvPr>
        </p:nvSpPr>
        <p:spPr bwMode="auto">
          <a:xfrm>
            <a:off x="0" y="0"/>
            <a:ext cx="3049588"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defTabSz="927100" eaLnBrk="0" hangingPunct="0">
              <a:defRPr sz="1200">
                <a:latin typeface="Arial" charset="0"/>
                <a:cs typeface="+mn-cs"/>
              </a:defRPr>
            </a:lvl1pPr>
          </a:lstStyle>
          <a:p>
            <a:pPr>
              <a:defRPr/>
            </a:pPr>
            <a:endParaRPr lang="en-US"/>
          </a:p>
        </p:txBody>
      </p:sp>
      <p:sp>
        <p:nvSpPr>
          <p:cNvPr id="158723" name="Rectangle 3"/>
          <p:cNvSpPr>
            <a:spLocks noGrp="1" noChangeArrowheads="1"/>
          </p:cNvSpPr>
          <p:nvPr>
            <p:ph type="dt" sz="quarter" idx="1"/>
          </p:nvPr>
        </p:nvSpPr>
        <p:spPr bwMode="auto">
          <a:xfrm>
            <a:off x="3986213" y="0"/>
            <a:ext cx="3049587"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algn="r" defTabSz="927100" eaLnBrk="0" hangingPunct="0">
              <a:defRPr sz="1200">
                <a:latin typeface="Arial" charset="0"/>
                <a:cs typeface="+mn-cs"/>
              </a:defRPr>
            </a:lvl1pPr>
          </a:lstStyle>
          <a:p>
            <a:pPr>
              <a:defRPr/>
            </a:pPr>
            <a:endParaRPr lang="en-US"/>
          </a:p>
        </p:txBody>
      </p:sp>
      <p:sp>
        <p:nvSpPr>
          <p:cNvPr id="158724" name="Rectangle 4"/>
          <p:cNvSpPr>
            <a:spLocks noGrp="1" noChangeArrowheads="1"/>
          </p:cNvSpPr>
          <p:nvPr>
            <p:ph type="ftr" sz="quarter" idx="2"/>
          </p:nvPr>
        </p:nvSpPr>
        <p:spPr bwMode="auto">
          <a:xfrm>
            <a:off x="0" y="8734425"/>
            <a:ext cx="3049588"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defTabSz="927100" eaLnBrk="0" hangingPunct="0">
              <a:defRPr sz="1200">
                <a:latin typeface="Arial" charset="0"/>
                <a:cs typeface="+mn-cs"/>
              </a:defRPr>
            </a:lvl1pPr>
          </a:lstStyle>
          <a:p>
            <a:pPr>
              <a:defRPr/>
            </a:pPr>
            <a:endParaRPr lang="en-US"/>
          </a:p>
        </p:txBody>
      </p:sp>
      <p:sp>
        <p:nvSpPr>
          <p:cNvPr id="158725" name="Rectangle 5"/>
          <p:cNvSpPr>
            <a:spLocks noGrp="1" noChangeArrowheads="1"/>
          </p:cNvSpPr>
          <p:nvPr>
            <p:ph type="sldNum" sz="quarter" idx="3"/>
          </p:nvPr>
        </p:nvSpPr>
        <p:spPr bwMode="auto">
          <a:xfrm>
            <a:off x="3986213" y="8734425"/>
            <a:ext cx="3049587"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algn="r" defTabSz="927100" eaLnBrk="0" hangingPunct="0">
              <a:defRPr sz="1200">
                <a:latin typeface="Arial" charset="0"/>
                <a:cs typeface="+mn-cs"/>
              </a:defRPr>
            </a:lvl1pPr>
          </a:lstStyle>
          <a:p>
            <a:pPr>
              <a:defRPr/>
            </a:pPr>
            <a:fld id="{3046680F-28CB-48FE-8920-032F41C41B82}" type="slidenum">
              <a:rPr lang="en-US"/>
              <a:pPr>
                <a:defRPr/>
              </a:pPr>
              <a:t>‹nr.›</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49588"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defTabSz="927100" eaLnBrk="0" hangingPunct="0">
              <a:defRPr sz="1200">
                <a:latin typeface="Times" pitchFamily="18" charset="0"/>
                <a:cs typeface="+mn-cs"/>
              </a:defRPr>
            </a:lvl1pPr>
          </a:lstStyle>
          <a:p>
            <a:pPr>
              <a:defRPr/>
            </a:pPr>
            <a:endParaRPr lang="en-US"/>
          </a:p>
        </p:txBody>
      </p:sp>
      <p:sp>
        <p:nvSpPr>
          <p:cNvPr id="19459" name="Rectangle 3"/>
          <p:cNvSpPr>
            <a:spLocks noGrp="1" noChangeArrowheads="1"/>
          </p:cNvSpPr>
          <p:nvPr>
            <p:ph type="dt" idx="1"/>
          </p:nvPr>
        </p:nvSpPr>
        <p:spPr bwMode="auto">
          <a:xfrm>
            <a:off x="3986213" y="0"/>
            <a:ext cx="3049587" cy="460375"/>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algn="r" defTabSz="927100" eaLnBrk="0" hangingPunct="0">
              <a:defRPr sz="1200">
                <a:latin typeface="Times" pitchFamily="18" charset="0"/>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219200" y="688975"/>
            <a:ext cx="4597400" cy="344805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38213" y="4367213"/>
            <a:ext cx="5159375" cy="4138612"/>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0" y="8734425"/>
            <a:ext cx="3049588"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defTabSz="927100" eaLnBrk="0" hangingPunct="0">
              <a:defRPr sz="1200">
                <a:latin typeface="Times" pitchFamily="18" charset="0"/>
                <a:cs typeface="+mn-cs"/>
              </a:defRPr>
            </a:lvl1pPr>
          </a:lstStyle>
          <a:p>
            <a:pPr>
              <a:defRPr/>
            </a:pPr>
            <a:endParaRPr lang="en-US"/>
          </a:p>
        </p:txBody>
      </p:sp>
      <p:sp>
        <p:nvSpPr>
          <p:cNvPr id="19463" name="Rectangle 7"/>
          <p:cNvSpPr>
            <a:spLocks noGrp="1" noChangeArrowheads="1"/>
          </p:cNvSpPr>
          <p:nvPr>
            <p:ph type="sldNum" sz="quarter" idx="5"/>
          </p:nvPr>
        </p:nvSpPr>
        <p:spPr bwMode="auto">
          <a:xfrm>
            <a:off x="3986213" y="8734425"/>
            <a:ext cx="3049587" cy="460375"/>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algn="r" defTabSz="927100" eaLnBrk="0" hangingPunct="0">
              <a:defRPr sz="1200">
                <a:latin typeface="Times" pitchFamily="18" charset="0"/>
                <a:cs typeface="+mn-cs"/>
              </a:defRPr>
            </a:lvl1pPr>
          </a:lstStyle>
          <a:p>
            <a:pPr>
              <a:defRPr/>
            </a:pPr>
            <a:fld id="{B69FBCE8-488B-42CC-A9BF-472CA028CE1A}" type="slidenum">
              <a:rPr lang="en-US"/>
              <a:pPr>
                <a:defRPr/>
              </a:pPr>
              <a:t>‹nr.›</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p:txBody>
          <a:bodyPr/>
          <a:lstStyle/>
          <a:p>
            <a:pPr>
              <a:defRPr/>
            </a:pPr>
            <a:fld id="{EE6DCC6F-50D6-4683-A002-B1C634B75D52}" type="slidenum">
              <a:rPr lang="en-US" smtClean="0">
                <a:latin typeface="Times"/>
              </a:rPr>
              <a:pPr>
                <a:defRPr/>
              </a:pPr>
              <a:t>1</a:t>
            </a:fld>
            <a:endParaRPr lang="en-US" smtClean="0">
              <a:latin typeface="Times"/>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endParaRPr lang="nl-NL" smtClean="0">
              <a:latin typeface="Time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111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12</a:t>
            </a:fld>
            <a:endParaRPr lang="en-US" smtClean="0">
              <a:latin typeface="Time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13</a:t>
            </a:fld>
            <a:endParaRPr lang="en-US" smtClean="0">
              <a:latin typeface="Time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14</a:t>
            </a:fld>
            <a:endParaRPr lang="en-US" smtClean="0">
              <a:latin typeface="Time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15</a:t>
            </a:fld>
            <a:endParaRPr lang="en-US" smtClean="0">
              <a:latin typeface="Time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16</a:t>
            </a:fld>
            <a:endParaRPr lang="en-US" smtClean="0">
              <a:latin typeface="Time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p>
            <a:pPr>
              <a:defRPr/>
            </a:pPr>
            <a:fld id="{74201979-7EB6-4C3E-871C-086A83C05166}" type="slidenum">
              <a:rPr lang="en-US" smtClean="0">
                <a:latin typeface="Times"/>
              </a:rPr>
              <a:pPr>
                <a:defRPr/>
              </a:pPr>
              <a:t>2</a:t>
            </a:fld>
            <a:endParaRPr lang="en-US" smtClean="0">
              <a:latin typeface="Times"/>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endParaRPr lang="nl-NL"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3</a:t>
            </a:fld>
            <a:endParaRPr lang="en-US" smtClean="0">
              <a:latin typeface="Time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33</a:t>
            </a:fld>
            <a:endParaRPr lang="en-US" smtClean="0">
              <a:latin typeface="Time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34</a:t>
            </a:fld>
            <a:endParaRPr lang="en-US" smtClean="0">
              <a:latin typeface="Time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35</a:t>
            </a:fld>
            <a:endParaRPr lang="en-US" smtClean="0">
              <a:latin typeface="Time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36</a:t>
            </a:fld>
            <a:endParaRPr lang="en-US" smtClean="0">
              <a:latin typeface="Time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42FD7166-3E7E-430D-BB70-B264B171BCDD}" type="slidenum">
              <a:rPr lang="en-US" smtClean="0"/>
              <a:pPr/>
              <a:t>59</a:t>
            </a:fld>
            <a:endParaRPr lang="en-US" smtClean="0"/>
          </a:p>
        </p:txBody>
      </p:sp>
      <p:sp>
        <p:nvSpPr>
          <p:cNvPr id="65539" name="Rectangle 2"/>
          <p:cNvSpPr>
            <a:spLocks noGrp="1" noRot="1" noChangeAspect="1" noChangeArrowheads="1" noTextEdit="1"/>
          </p:cNvSpPr>
          <p:nvPr>
            <p:ph type="sldImg"/>
          </p:nvPr>
        </p:nvSpPr>
        <p:spPr>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42FD7166-3E7E-430D-BB70-B264B171BCDD}" type="slidenum">
              <a:rPr lang="en-US" smtClean="0"/>
              <a:pPr/>
              <a:t>60</a:t>
            </a:fld>
            <a:endParaRPr lang="en-US" smtClean="0"/>
          </a:p>
        </p:txBody>
      </p:sp>
      <p:sp>
        <p:nvSpPr>
          <p:cNvPr id="65539" name="Rectangle 2"/>
          <p:cNvSpPr>
            <a:spLocks noGrp="1" noRot="1" noChangeAspect="1" noChangeArrowheads="1" noTextEdit="1"/>
          </p:cNvSpPr>
          <p:nvPr>
            <p:ph type="sldImg"/>
          </p:nvPr>
        </p:nvSpPr>
        <p:spPr>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FB8F408F-6994-4AFF-A586-0A3936783A47}" type="slidenum">
              <a:rPr lang="en-US" smtClean="0"/>
              <a:pPr/>
              <a:t>61</a:t>
            </a:fld>
            <a:endParaRPr lang="en-US" smtClean="0"/>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FB8F408F-6994-4AFF-A586-0A3936783A47}" type="slidenum">
              <a:rPr lang="en-US" smtClean="0"/>
              <a:pPr/>
              <a:t>62</a:t>
            </a:fld>
            <a:endParaRPr lang="en-US" smtClean="0"/>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88E3D45-D4B4-4142-8A02-B8B29CE19CB3}" type="slidenum">
              <a:rPr lang="en-US" smtClean="0"/>
              <a:pPr/>
              <a:t>63</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nl-NL"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88E3D45-D4B4-4142-8A02-B8B29CE19CB3}" type="slidenum">
              <a:rPr lang="en-US" smtClean="0"/>
              <a:pPr/>
              <a:t>64</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nl-NL"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88E3D45-D4B4-4142-8A02-B8B29CE19CB3}" type="slidenum">
              <a:rPr lang="en-US" smtClean="0"/>
              <a:pPr/>
              <a:t>65</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nl-NL"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88E3D45-D4B4-4142-8A02-B8B29CE19CB3}" type="slidenum">
              <a:rPr lang="en-US" smtClean="0"/>
              <a:pPr/>
              <a:t>66</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nl-NL"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88E3D45-D4B4-4142-8A02-B8B29CE19CB3}" type="slidenum">
              <a:rPr lang="en-US" smtClean="0"/>
              <a:pPr/>
              <a:t>67</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nl-NL"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FB8F408F-6994-4AFF-A586-0A3936783A47}" type="slidenum">
              <a:rPr lang="en-US" smtClean="0"/>
              <a:pPr/>
              <a:t>68</a:t>
            </a:fld>
            <a:endParaRPr lang="en-US" smtClean="0"/>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994B0A0-32ED-432B-83F8-DA7C3E8D44A7}" type="slidenum">
              <a:rPr lang="en-US" smtClean="0"/>
              <a:pPr>
                <a:defRPr/>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nl-NL" smtClean="0">
              <a:latin typeface="Times"/>
            </a:endParaRPr>
          </a:p>
        </p:txBody>
      </p:sp>
      <p:sp>
        <p:nvSpPr>
          <p:cNvPr id="44036" name="Slide Number Placeholder 3"/>
          <p:cNvSpPr>
            <a:spLocks noGrp="1"/>
          </p:cNvSpPr>
          <p:nvPr>
            <p:ph type="sldNum" sz="quarter" idx="5"/>
          </p:nvPr>
        </p:nvSpPr>
        <p:spPr/>
        <p:txBody>
          <a:bodyPr/>
          <a:lstStyle/>
          <a:p>
            <a:pPr>
              <a:defRPr/>
            </a:pPr>
            <a:fld id="{FE14AFBE-C2DA-4785-8CC8-575DC99ED259}" type="slidenum">
              <a:rPr lang="en-US" smtClean="0">
                <a:latin typeface="Times"/>
              </a:rPr>
              <a:pPr>
                <a:defRPr/>
              </a:pPr>
              <a:t>80</a:t>
            </a:fld>
            <a:endParaRPr lang="en-US" smtClean="0">
              <a:latin typeface="Time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E8B17D-8C93-41D9-8A61-6B88A2C7BEFF}" type="slidenum">
              <a:rPr lang="en-US" smtClean="0"/>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741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8"/>
          <p:cNvSpPr>
            <a:spLocks noGrp="1" noChangeArrowheads="1"/>
          </p:cNvSpPr>
          <p:nvPr>
            <p:ph type="dt" sz="half" idx="10"/>
          </p:nvPr>
        </p:nvSpPr>
        <p:spPr>
          <a:xfrm>
            <a:off x="685800" y="6248400"/>
            <a:ext cx="1905000" cy="457200"/>
          </a:xfrm>
        </p:spPr>
        <p:txBody>
          <a:bodyPr/>
          <a:lstStyle>
            <a:lvl1pPr>
              <a:defRPr sz="1400" b="0">
                <a:solidFill>
                  <a:srgbClr val="800000"/>
                </a:solidFill>
              </a:defRPr>
            </a:lvl1pPr>
          </a:lstStyle>
          <a:p>
            <a:pPr>
              <a:defRPr/>
            </a:pPr>
            <a:r>
              <a:rPr lang="en-US"/>
              <a:t>Najaar 2009</a:t>
            </a:r>
          </a:p>
        </p:txBody>
      </p:sp>
      <p:sp>
        <p:nvSpPr>
          <p:cNvPr id="5" name="Rectangle 9"/>
          <p:cNvSpPr>
            <a:spLocks noGrp="1" noChangeArrowheads="1"/>
          </p:cNvSpPr>
          <p:nvPr>
            <p:ph type="ftr" sz="quarter" idx="11"/>
          </p:nvPr>
        </p:nvSpPr>
        <p:spPr>
          <a:xfrm>
            <a:off x="3124200" y="6248400"/>
            <a:ext cx="2895600" cy="457200"/>
          </a:xfrm>
        </p:spPr>
        <p:txBody>
          <a:bodyPr/>
          <a:lstStyle>
            <a:lvl1pPr>
              <a:defRPr sz="1400" b="0">
                <a:solidFill>
                  <a:srgbClr val="800000"/>
                </a:solidFill>
              </a:defRPr>
            </a:lvl1pPr>
          </a:lstStyle>
          <a:p>
            <a:pPr>
              <a:defRPr/>
            </a:pPr>
            <a:r>
              <a:rPr lang="en-US"/>
              <a:t>Jo van den Brand</a:t>
            </a:r>
          </a:p>
        </p:txBody>
      </p:sp>
      <p:sp>
        <p:nvSpPr>
          <p:cNvPr id="6" name="Rectangle 10"/>
          <p:cNvSpPr>
            <a:spLocks noGrp="1" noChangeArrowheads="1"/>
          </p:cNvSpPr>
          <p:nvPr>
            <p:ph type="sldNum" sz="quarter" idx="12"/>
          </p:nvPr>
        </p:nvSpPr>
        <p:spPr>
          <a:xfrm>
            <a:off x="6553200" y="6248400"/>
            <a:ext cx="1905000" cy="457200"/>
          </a:xfrm>
        </p:spPr>
        <p:txBody>
          <a:bodyPr/>
          <a:lstStyle>
            <a:lvl1pPr>
              <a:defRPr sz="1400" b="0">
                <a:solidFill>
                  <a:schemeClr val="tx1"/>
                </a:solidFill>
              </a:defRPr>
            </a:lvl1pPr>
          </a:lstStyle>
          <a:p>
            <a:pPr>
              <a:defRPr/>
            </a:pPr>
            <a:fld id="{64C9FC26-3AFB-4582-A85F-8A59664394F1}" type="slidenum">
              <a:rPr lang="en-US"/>
              <a:pPr>
                <a:defRPr/>
              </a:pPr>
              <a:t>‹nr.›</a:t>
            </a:fld>
            <a:endParaRPr lang="en-US">
              <a:latin typeface="Times"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6018037A-869B-4D9F-86E5-B183D52ECAD0}" type="slidenum">
              <a:rPr lang="en-US"/>
              <a:pPr>
                <a:defRPr/>
              </a:pPr>
              <a:t>‹nr.›</a:t>
            </a:fld>
            <a:endParaRPr lang="en-US">
              <a:latin typeface="Times" pitchFamily="18"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457200"/>
            <a:ext cx="196215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457200"/>
            <a:ext cx="573405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DA130EDA-F8C2-4EA9-8E0E-CA5804E561B8}" type="slidenum">
              <a:rPr lang="en-US"/>
              <a:pPr>
                <a:defRPr/>
              </a:pPr>
              <a:t>‹nr.›</a:t>
            </a:fld>
            <a:endParaRPr lang="en-US">
              <a:latin typeface="Times" pitchFamily="18"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9A69E8A7-6AE7-4270-A79D-6BBA0BB8BCEB}" type="slidenum">
              <a:rPr lang="en-US"/>
              <a:pPr>
                <a:defRPr/>
              </a:pPr>
              <a:t>‹nr.›</a:t>
            </a:fld>
            <a:endParaRPr lang="en-US">
              <a:latin typeface="Times" pitchFamily="18"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7"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8" name="Rectangle 6"/>
          <p:cNvSpPr>
            <a:spLocks noGrp="1" noChangeArrowheads="1"/>
          </p:cNvSpPr>
          <p:nvPr>
            <p:ph type="sldNum" sz="quarter" idx="12"/>
          </p:nvPr>
        </p:nvSpPr>
        <p:spPr>
          <a:ln/>
        </p:spPr>
        <p:txBody>
          <a:bodyPr/>
          <a:lstStyle>
            <a:lvl1pPr>
              <a:defRPr/>
            </a:lvl1pPr>
          </a:lstStyle>
          <a:p>
            <a:pPr>
              <a:defRPr/>
            </a:pPr>
            <a:fld id="{32D3B94B-D739-48A3-849B-1A62EFC6B3B6}" type="slidenum">
              <a:rPr lang="en-US"/>
              <a:pPr>
                <a:defRPr/>
              </a:pPr>
              <a:t>‹nr.›</a:t>
            </a:fld>
            <a:endParaRPr lang="en-US">
              <a:latin typeface="Times" pitchFamily="18"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3D908B60-521F-4044-8CB8-2433A70C485D}" type="slidenum">
              <a:rPr lang="en-US"/>
              <a:pPr>
                <a:defRPr/>
              </a:pPr>
              <a:t>‹nr.›</a:t>
            </a:fld>
            <a:endParaRPr lang="en-US">
              <a:latin typeface="Times"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48822D70-CEFC-433C-A764-779E4D701B9C}" type="slidenum">
              <a:rPr lang="en-US"/>
              <a:pPr>
                <a:defRPr/>
              </a:pPr>
              <a:t>‹nr.›</a:t>
            </a:fld>
            <a:endParaRPr lang="en-US">
              <a:latin typeface="Times"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6" name="Rectangle 6"/>
          <p:cNvSpPr>
            <a:spLocks noGrp="1" noChangeArrowheads="1"/>
          </p:cNvSpPr>
          <p:nvPr>
            <p:ph type="sldNum" sz="quarter" idx="12"/>
          </p:nvPr>
        </p:nvSpPr>
        <p:spPr>
          <a:ln/>
        </p:spPr>
        <p:txBody>
          <a:bodyPr/>
          <a:lstStyle>
            <a:lvl1pPr>
              <a:defRPr/>
            </a:lvl1pPr>
          </a:lstStyle>
          <a:p>
            <a:pPr>
              <a:defRPr/>
            </a:pPr>
            <a:fld id="{AEA3F25C-10C7-455A-A994-B541E4C3BBFD}" type="slidenum">
              <a:rPr lang="en-US"/>
              <a:pPr>
                <a:defRPr/>
              </a:pPr>
              <a:t>‹nr.›</a:t>
            </a:fld>
            <a:endParaRPr lang="en-US">
              <a:latin typeface="Times"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33FAAD69-3F88-42AA-8037-D108AE691068}" type="slidenum">
              <a:rPr lang="en-US"/>
              <a:pPr>
                <a:defRPr/>
              </a:pPr>
              <a:t>‹nr.›</a:t>
            </a:fld>
            <a:endParaRPr lang="en-US">
              <a:latin typeface="Times"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9" name="Rectangle 6"/>
          <p:cNvSpPr>
            <a:spLocks noGrp="1" noChangeArrowheads="1"/>
          </p:cNvSpPr>
          <p:nvPr>
            <p:ph type="sldNum" sz="quarter" idx="12"/>
          </p:nvPr>
        </p:nvSpPr>
        <p:spPr>
          <a:ln/>
        </p:spPr>
        <p:txBody>
          <a:bodyPr/>
          <a:lstStyle>
            <a:lvl1pPr>
              <a:defRPr/>
            </a:lvl1pPr>
          </a:lstStyle>
          <a:p>
            <a:pPr>
              <a:defRPr/>
            </a:pPr>
            <a:fld id="{56082208-B276-44D4-BF14-D62165037657}" type="slidenum">
              <a:rPr lang="en-US"/>
              <a:pPr>
                <a:defRPr/>
              </a:pPr>
              <a:t>‹nr.›</a:t>
            </a:fld>
            <a:endParaRPr lang="en-US">
              <a:latin typeface="Times"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5" name="Rectangle 6"/>
          <p:cNvSpPr>
            <a:spLocks noGrp="1" noChangeArrowheads="1"/>
          </p:cNvSpPr>
          <p:nvPr>
            <p:ph type="sldNum" sz="quarter" idx="12"/>
          </p:nvPr>
        </p:nvSpPr>
        <p:spPr>
          <a:ln/>
        </p:spPr>
        <p:txBody>
          <a:bodyPr/>
          <a:lstStyle>
            <a:lvl1pPr>
              <a:defRPr/>
            </a:lvl1pPr>
          </a:lstStyle>
          <a:p>
            <a:pPr>
              <a:defRPr/>
            </a:pPr>
            <a:fld id="{30D99B92-A8A1-4F9F-B754-3031C4F3180C}" type="slidenum">
              <a:rPr lang="en-US"/>
              <a:pPr>
                <a:defRPr/>
              </a:pPr>
              <a:t>‹nr.›</a:t>
            </a:fld>
            <a:endParaRPr lang="en-US">
              <a:latin typeface="Times" pitchFamily="18"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4" name="Rectangle 6"/>
          <p:cNvSpPr>
            <a:spLocks noGrp="1" noChangeArrowheads="1"/>
          </p:cNvSpPr>
          <p:nvPr>
            <p:ph type="sldNum" sz="quarter" idx="12"/>
          </p:nvPr>
        </p:nvSpPr>
        <p:spPr>
          <a:ln/>
        </p:spPr>
        <p:txBody>
          <a:bodyPr/>
          <a:lstStyle>
            <a:lvl1pPr>
              <a:defRPr/>
            </a:lvl1pPr>
          </a:lstStyle>
          <a:p>
            <a:pPr>
              <a:defRPr/>
            </a:pPr>
            <a:fld id="{9A491C28-357C-4679-8476-A766647A6E3F}" type="slidenum">
              <a:rPr lang="en-US"/>
              <a:pPr>
                <a:defRPr/>
              </a:pPr>
              <a:t>‹nr.›</a:t>
            </a:fld>
            <a:endParaRPr lang="en-US">
              <a:latin typeface="Times"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AC460453-42AB-457D-BF37-B9AD1766E309}" type="slidenum">
              <a:rPr lang="en-US"/>
              <a:pPr>
                <a:defRPr/>
              </a:pPr>
              <a:t>‹nr.›</a:t>
            </a:fld>
            <a:endParaRPr lang="en-US">
              <a:latin typeface="Times" pitchFamily="18"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Najaar 2009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Jo van den Brand</a:t>
            </a:r>
          </a:p>
        </p:txBody>
      </p:sp>
      <p:sp>
        <p:nvSpPr>
          <p:cNvPr id="7" name="Rectangle 6"/>
          <p:cNvSpPr>
            <a:spLocks noGrp="1" noChangeArrowheads="1"/>
          </p:cNvSpPr>
          <p:nvPr>
            <p:ph type="sldNum" sz="quarter" idx="12"/>
          </p:nvPr>
        </p:nvSpPr>
        <p:spPr>
          <a:ln/>
        </p:spPr>
        <p:txBody>
          <a:bodyPr/>
          <a:lstStyle>
            <a:lvl1pPr>
              <a:defRPr/>
            </a:lvl1pPr>
          </a:lstStyle>
          <a:p>
            <a:pPr>
              <a:defRPr/>
            </a:pPr>
            <a:fld id="{4D0AEDDC-1637-4DF1-BDEF-0C99B57BAFBC}" type="slidenum">
              <a:rPr lang="en-US"/>
              <a:pPr>
                <a:defRPr/>
              </a:pPr>
              <a:t>‹nr.›</a:t>
            </a:fld>
            <a:endParaRPr lang="en-US">
              <a:latin typeface="Times"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vmlDrawing" Target="../drawings/vmlDrawing1.v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762000" y="457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685800" y="1981200"/>
            <a:ext cx="7772400" cy="4114800"/>
          </a:xfrm>
          <a:prstGeom prst="rect">
            <a:avLst/>
          </a:prstGeom>
          <a:noFill/>
          <a:ln w="19050">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858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b="1">
                <a:solidFill>
                  <a:schemeClr val="tx2"/>
                </a:solidFill>
                <a:latin typeface="+mj-lt"/>
                <a:cs typeface="+mn-cs"/>
              </a:defRPr>
            </a:lvl1pPr>
          </a:lstStyle>
          <a:p>
            <a:pPr>
              <a:defRPr/>
            </a:pPr>
            <a:r>
              <a:rPr lang="en-US"/>
              <a:t>Najaar 2009</a:t>
            </a:r>
          </a:p>
        </p:txBody>
      </p:sp>
      <p:sp>
        <p:nvSpPr>
          <p:cNvPr id="3" name="Rectangle 5"/>
          <p:cNvSpPr>
            <a:spLocks noGrp="1" noChangeArrowheads="1"/>
          </p:cNvSpPr>
          <p:nvPr>
            <p:ph type="ftr" sz="quarter" idx="3"/>
          </p:nvPr>
        </p:nvSpPr>
        <p:spPr bwMode="auto">
          <a:xfrm>
            <a:off x="3048000" y="6553200"/>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000" b="1">
                <a:solidFill>
                  <a:schemeClr val="tx2"/>
                </a:solidFill>
                <a:latin typeface="+mj-lt"/>
                <a:cs typeface="+mn-cs"/>
              </a:defRPr>
            </a:lvl1pPr>
          </a:lstStyle>
          <a:p>
            <a:pPr>
              <a:defRPr/>
            </a:pPr>
            <a:r>
              <a:rPr lang="en-US"/>
              <a:t>Jo van den Brand</a:t>
            </a:r>
          </a:p>
        </p:txBody>
      </p:sp>
      <p:sp>
        <p:nvSpPr>
          <p:cNvPr id="1030" name="Rectangle 6"/>
          <p:cNvSpPr>
            <a:spLocks noGrp="1" noChangeArrowheads="1"/>
          </p:cNvSpPr>
          <p:nvPr>
            <p:ph type="sldNum" sz="quarter" idx="4"/>
          </p:nvPr>
        </p:nvSpPr>
        <p:spPr bwMode="auto">
          <a:xfrm>
            <a:off x="655320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b="1">
                <a:solidFill>
                  <a:schemeClr val="tx2"/>
                </a:solidFill>
                <a:latin typeface="+mj-lt"/>
                <a:cs typeface="+mn-cs"/>
              </a:defRPr>
            </a:lvl1pPr>
          </a:lstStyle>
          <a:p>
            <a:pPr>
              <a:defRPr/>
            </a:pPr>
            <a:fld id="{EAE2A988-92F3-4916-AAC9-459C3F1B2C04}" type="slidenum">
              <a:rPr lang="en-US"/>
              <a:pPr>
                <a:defRPr/>
              </a:pPr>
              <a:t>‹nr.›</a:t>
            </a:fld>
            <a:endParaRPr lang="en-US">
              <a:latin typeface="Times" pitchFamily="18" charset="0"/>
            </a:endParaRPr>
          </a:p>
        </p:txBody>
      </p:sp>
      <p:pic>
        <p:nvPicPr>
          <p:cNvPr id="1033" name="Picture 9" descr="vu_www"/>
          <p:cNvPicPr>
            <a:picLocks noChangeAspect="1" noChangeArrowheads="1"/>
          </p:cNvPicPr>
          <p:nvPr userDrawn="1"/>
        </p:nvPicPr>
        <p:blipFill>
          <a:blip r:embed="rId17" cstate="print"/>
          <a:srcRect/>
          <a:stretch>
            <a:fillRect/>
          </a:stretch>
        </p:blipFill>
        <p:spPr bwMode="auto">
          <a:xfrm>
            <a:off x="0" y="5856288"/>
            <a:ext cx="1219200" cy="1001712"/>
          </a:xfrm>
          <a:prstGeom prst="rect">
            <a:avLst/>
          </a:prstGeom>
          <a:noFill/>
          <a:ln w="9525">
            <a:noFill/>
            <a:miter lim="800000"/>
            <a:headEnd/>
            <a:tailEnd/>
          </a:ln>
        </p:spPr>
      </p:pic>
      <p:graphicFrame>
        <p:nvGraphicFramePr>
          <p:cNvPr id="1026" name="Object 10"/>
          <p:cNvGraphicFramePr>
            <a:graphicFrameLocks noChangeAspect="1"/>
          </p:cNvGraphicFramePr>
          <p:nvPr/>
        </p:nvGraphicFramePr>
        <p:xfrm>
          <a:off x="7924800" y="6234113"/>
          <a:ext cx="1174750" cy="581025"/>
        </p:xfrm>
        <a:graphic>
          <a:graphicData uri="http://schemas.openxmlformats.org/presentationml/2006/ole">
            <p:oleObj spid="_x0000_s1026" name="Photo Editor Photo" r:id="rId18" imgW="1638529" imgH="809738" progId="">
              <p:embed/>
            </p:oleObj>
          </a:graphicData>
        </a:graphic>
      </p:graphicFrame>
    </p:spTree>
  </p:cSld>
  <p:clrMap bg1="lt1" tx1="dk1" bg2="lt2" tx2="dk2" accent1="accent1" accent2="accent2" accent3="accent3" accent4="accent4" accent5="accent5" accent6="accent6" hlink="hlink" folHlink="folHlink"/>
  <p:sldLayoutIdLst>
    <p:sldLayoutId id="2147484142"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 id="2147484140" r:id="rId13"/>
    <p:sldLayoutId id="2147484141" r:id="rId14"/>
  </p:sldLayoutIdLst>
  <p:hf hdr="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Rounded MT Bold" pitchFamily="34" charset="0"/>
        </a:defRPr>
      </a:lvl2pPr>
      <a:lvl3pPr algn="ctr" rtl="0" eaLnBrk="0" fontAlgn="base" hangingPunct="0">
        <a:spcBef>
          <a:spcPct val="0"/>
        </a:spcBef>
        <a:spcAft>
          <a:spcPct val="0"/>
        </a:spcAft>
        <a:defRPr sz="3200" b="1">
          <a:solidFill>
            <a:schemeClr val="tx2"/>
          </a:solidFill>
          <a:latin typeface="Arial Rounded MT Bold" pitchFamily="34" charset="0"/>
        </a:defRPr>
      </a:lvl3pPr>
      <a:lvl4pPr algn="ctr" rtl="0" eaLnBrk="0" fontAlgn="base" hangingPunct="0">
        <a:spcBef>
          <a:spcPct val="0"/>
        </a:spcBef>
        <a:spcAft>
          <a:spcPct val="0"/>
        </a:spcAft>
        <a:defRPr sz="3200" b="1">
          <a:solidFill>
            <a:schemeClr val="tx2"/>
          </a:solidFill>
          <a:latin typeface="Arial Rounded MT Bold" pitchFamily="34" charset="0"/>
        </a:defRPr>
      </a:lvl4pPr>
      <a:lvl5pPr algn="ctr" rtl="0" eaLnBrk="0" fontAlgn="base" hangingPunct="0">
        <a:spcBef>
          <a:spcPct val="0"/>
        </a:spcBef>
        <a:spcAft>
          <a:spcPct val="0"/>
        </a:spcAft>
        <a:defRPr sz="3200" b="1">
          <a:solidFill>
            <a:schemeClr val="tx2"/>
          </a:solidFill>
          <a:latin typeface="Arial Rounded MT Bold" pitchFamily="34" charset="0"/>
        </a:defRPr>
      </a:lvl5pPr>
      <a:lvl6pPr marL="457200" algn="ctr" rtl="0" eaLnBrk="0" fontAlgn="base" hangingPunct="0">
        <a:spcBef>
          <a:spcPct val="0"/>
        </a:spcBef>
        <a:spcAft>
          <a:spcPct val="0"/>
        </a:spcAft>
        <a:defRPr sz="3200" b="1">
          <a:solidFill>
            <a:schemeClr val="tx2"/>
          </a:solidFill>
          <a:latin typeface="Arial Rounded MT Bold" pitchFamily="34" charset="0"/>
        </a:defRPr>
      </a:lvl6pPr>
      <a:lvl7pPr marL="914400" algn="ctr" rtl="0" eaLnBrk="0" fontAlgn="base" hangingPunct="0">
        <a:spcBef>
          <a:spcPct val="0"/>
        </a:spcBef>
        <a:spcAft>
          <a:spcPct val="0"/>
        </a:spcAft>
        <a:defRPr sz="3200" b="1">
          <a:solidFill>
            <a:schemeClr val="tx2"/>
          </a:solidFill>
          <a:latin typeface="Arial Rounded MT Bold" pitchFamily="34" charset="0"/>
        </a:defRPr>
      </a:lvl7pPr>
      <a:lvl8pPr marL="1371600" algn="ctr" rtl="0" eaLnBrk="0" fontAlgn="base" hangingPunct="0">
        <a:spcBef>
          <a:spcPct val="0"/>
        </a:spcBef>
        <a:spcAft>
          <a:spcPct val="0"/>
        </a:spcAft>
        <a:defRPr sz="3200" b="1">
          <a:solidFill>
            <a:schemeClr val="tx2"/>
          </a:solidFill>
          <a:latin typeface="Arial Rounded MT Bold" pitchFamily="34" charset="0"/>
        </a:defRPr>
      </a:lvl8pPr>
      <a:lvl9pPr marL="1828800" algn="ctr" rtl="0" eaLnBrk="0" fontAlgn="base" hangingPunct="0">
        <a:spcBef>
          <a:spcPct val="0"/>
        </a:spcBef>
        <a:spcAft>
          <a:spcPct val="0"/>
        </a:spcAft>
        <a:defRPr sz="3200" b="1">
          <a:solidFill>
            <a:schemeClr val="tx2"/>
          </a:solidFill>
          <a:latin typeface="Arial Rounded MT Bold" pitchFamily="34"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1">
          <a:solidFill>
            <a:srgbClr val="000099"/>
          </a:solidFill>
          <a:latin typeface="+mn-lt"/>
        </a:defRPr>
      </a:lvl2pPr>
      <a:lvl3pPr marL="1143000" indent="-228600" algn="l" rtl="0" eaLnBrk="0" fontAlgn="base" hangingPunct="0">
        <a:spcBef>
          <a:spcPct val="20000"/>
        </a:spcBef>
        <a:spcAft>
          <a:spcPct val="0"/>
        </a:spcAft>
        <a:buChar char="•"/>
        <a:defRPr sz="2400" b="1">
          <a:solidFill>
            <a:srgbClr val="49B21A"/>
          </a:solidFill>
          <a:latin typeface="+mn-lt"/>
        </a:defRPr>
      </a:lvl3pPr>
      <a:lvl4pPr marL="1600200" indent="-228600" algn="l" rtl="0" eaLnBrk="0" fontAlgn="base" hangingPunct="0">
        <a:spcBef>
          <a:spcPct val="20000"/>
        </a:spcBef>
        <a:spcAft>
          <a:spcPct val="0"/>
        </a:spcAft>
        <a:buChar char="–"/>
        <a:defRPr sz="1600" b="1">
          <a:solidFill>
            <a:schemeClr val="tx1"/>
          </a:solidFill>
          <a:latin typeface="+mn-lt"/>
        </a:defRPr>
      </a:lvl4pPr>
      <a:lvl5pPr marL="2057400" indent="-228600" algn="l" rtl="0" eaLnBrk="0" fontAlgn="base" hangingPunct="0">
        <a:spcBef>
          <a:spcPct val="20000"/>
        </a:spcBef>
        <a:spcAft>
          <a:spcPct val="0"/>
        </a:spcAft>
        <a:buChar char="»"/>
        <a:defRPr sz="1000" b="1">
          <a:solidFill>
            <a:schemeClr val="tx1"/>
          </a:solidFill>
          <a:latin typeface="+mn-lt"/>
        </a:defRPr>
      </a:lvl5pPr>
      <a:lvl6pPr marL="2514600" indent="-228600" algn="l" rtl="0" eaLnBrk="0" fontAlgn="base" hangingPunct="0">
        <a:spcBef>
          <a:spcPct val="20000"/>
        </a:spcBef>
        <a:spcAft>
          <a:spcPct val="0"/>
        </a:spcAft>
        <a:buChar char="»"/>
        <a:defRPr sz="1000" b="1">
          <a:solidFill>
            <a:schemeClr val="tx1"/>
          </a:solidFill>
          <a:latin typeface="+mn-lt"/>
        </a:defRPr>
      </a:lvl6pPr>
      <a:lvl7pPr marL="2971800" indent="-228600" algn="l" rtl="0" eaLnBrk="0" fontAlgn="base" hangingPunct="0">
        <a:spcBef>
          <a:spcPct val="20000"/>
        </a:spcBef>
        <a:spcAft>
          <a:spcPct val="0"/>
        </a:spcAft>
        <a:buChar char="»"/>
        <a:defRPr sz="1000" b="1">
          <a:solidFill>
            <a:schemeClr val="tx1"/>
          </a:solidFill>
          <a:latin typeface="+mn-lt"/>
        </a:defRPr>
      </a:lvl7pPr>
      <a:lvl8pPr marL="3429000" indent="-228600" algn="l" rtl="0" eaLnBrk="0" fontAlgn="base" hangingPunct="0">
        <a:spcBef>
          <a:spcPct val="20000"/>
        </a:spcBef>
        <a:spcAft>
          <a:spcPct val="0"/>
        </a:spcAft>
        <a:buChar char="»"/>
        <a:defRPr sz="1000" b="1">
          <a:solidFill>
            <a:schemeClr val="tx1"/>
          </a:solidFill>
          <a:latin typeface="+mn-lt"/>
        </a:defRPr>
      </a:lvl8pPr>
      <a:lvl9pPr marL="3886200" indent="-228600" algn="l" rtl="0" eaLnBrk="0" fontAlgn="base" hangingPunct="0">
        <a:spcBef>
          <a:spcPct val="20000"/>
        </a:spcBef>
        <a:spcAft>
          <a:spcPct val="0"/>
        </a:spcAft>
        <a:buChar char="»"/>
        <a:defRPr sz="1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notesSlide" Target="../notesSlides/notesSlide10.xml"/><Relationship Id="rId7" Type="http://schemas.openxmlformats.org/officeDocument/2006/relationships/oleObject" Target="../embeddings/oleObject19.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oleObject" Target="../embeddings/oleObject18.bin"/><Relationship Id="rId5" Type="http://schemas.openxmlformats.org/officeDocument/2006/relationships/oleObject" Target="../embeddings/oleObject17.bin"/><Relationship Id="rId4" Type="http://schemas.openxmlformats.org/officeDocument/2006/relationships/oleObject" Target="../embeddings/oleObject16.bin"/><Relationship Id="rId9" Type="http://schemas.openxmlformats.org/officeDocument/2006/relationships/oleObject" Target="../embeddings/oleObject21.bin"/></Relationships>
</file>

<file path=ppt/slides/_rels/slide100.xml.rels><?xml version="1.0" encoding="UTF-8" standalone="yes"?>
<Relationships xmlns="http://schemas.openxmlformats.org/package/2006/relationships"><Relationship Id="rId8" Type="http://schemas.openxmlformats.org/officeDocument/2006/relationships/image" Target="../media/image400.png"/><Relationship Id="rId13" Type="http://schemas.openxmlformats.org/officeDocument/2006/relationships/image" Target="../media/image405.png"/><Relationship Id="rId3" Type="http://schemas.openxmlformats.org/officeDocument/2006/relationships/image" Target="../media/image395.png"/><Relationship Id="rId7" Type="http://schemas.openxmlformats.org/officeDocument/2006/relationships/image" Target="../media/image399.png"/><Relationship Id="rId12" Type="http://schemas.openxmlformats.org/officeDocument/2006/relationships/image" Target="../media/image404.png"/><Relationship Id="rId2" Type="http://schemas.openxmlformats.org/officeDocument/2006/relationships/notesSlide" Target="../notesSlides/notesSlide100.xml"/><Relationship Id="rId1" Type="http://schemas.openxmlformats.org/officeDocument/2006/relationships/slideLayout" Target="../slideLayouts/slideLayout6.xml"/><Relationship Id="rId6" Type="http://schemas.openxmlformats.org/officeDocument/2006/relationships/image" Target="../media/image398.png"/><Relationship Id="rId11" Type="http://schemas.openxmlformats.org/officeDocument/2006/relationships/image" Target="../media/image403.png"/><Relationship Id="rId5" Type="http://schemas.openxmlformats.org/officeDocument/2006/relationships/image" Target="../media/image397.png"/><Relationship Id="rId10" Type="http://schemas.openxmlformats.org/officeDocument/2006/relationships/image" Target="../media/image402.png"/><Relationship Id="rId4" Type="http://schemas.openxmlformats.org/officeDocument/2006/relationships/image" Target="../media/image396.png"/><Relationship Id="rId9" Type="http://schemas.openxmlformats.org/officeDocument/2006/relationships/image" Target="../media/image401.png"/><Relationship Id="rId14" Type="http://schemas.openxmlformats.org/officeDocument/2006/relationships/image" Target="../media/image406.png"/></Relationships>
</file>

<file path=ppt/slides/_rels/slide101.xml.rels><?xml version="1.0" encoding="UTF-8" standalone="yes"?>
<Relationships xmlns="http://schemas.openxmlformats.org/package/2006/relationships"><Relationship Id="rId8" Type="http://schemas.openxmlformats.org/officeDocument/2006/relationships/image" Target="../media/image410.png"/><Relationship Id="rId13" Type="http://schemas.openxmlformats.org/officeDocument/2006/relationships/image" Target="../media/image415.png"/><Relationship Id="rId3" Type="http://schemas.openxmlformats.org/officeDocument/2006/relationships/image" Target="../media/image395.png"/><Relationship Id="rId7" Type="http://schemas.openxmlformats.org/officeDocument/2006/relationships/image" Target="../media/image409.png"/><Relationship Id="rId12" Type="http://schemas.openxmlformats.org/officeDocument/2006/relationships/image" Target="../media/image414.png"/><Relationship Id="rId2" Type="http://schemas.openxmlformats.org/officeDocument/2006/relationships/notesSlide" Target="../notesSlides/notesSlide101.xml"/><Relationship Id="rId1" Type="http://schemas.openxmlformats.org/officeDocument/2006/relationships/slideLayout" Target="../slideLayouts/slideLayout6.xml"/><Relationship Id="rId6" Type="http://schemas.openxmlformats.org/officeDocument/2006/relationships/image" Target="../media/image408.png"/><Relationship Id="rId11" Type="http://schemas.openxmlformats.org/officeDocument/2006/relationships/image" Target="../media/image413.png"/><Relationship Id="rId5" Type="http://schemas.openxmlformats.org/officeDocument/2006/relationships/image" Target="../media/image407.png"/><Relationship Id="rId10" Type="http://schemas.openxmlformats.org/officeDocument/2006/relationships/image" Target="../media/image412.png"/><Relationship Id="rId4" Type="http://schemas.openxmlformats.org/officeDocument/2006/relationships/image" Target="../media/image401.png"/><Relationship Id="rId9" Type="http://schemas.openxmlformats.org/officeDocument/2006/relationships/image" Target="../media/image411.png"/><Relationship Id="rId14" Type="http://schemas.openxmlformats.org/officeDocument/2006/relationships/image" Target="../media/image416.png"/></Relationships>
</file>

<file path=ppt/slides/_rels/slide102.xml.rels><?xml version="1.0" encoding="UTF-8" standalone="yes"?>
<Relationships xmlns="http://schemas.openxmlformats.org/package/2006/relationships"><Relationship Id="rId8" Type="http://schemas.openxmlformats.org/officeDocument/2006/relationships/image" Target="../media/image397.png"/><Relationship Id="rId13" Type="http://schemas.openxmlformats.org/officeDocument/2006/relationships/image" Target="../media/image426.png"/><Relationship Id="rId18" Type="http://schemas.openxmlformats.org/officeDocument/2006/relationships/image" Target="../media/image431.png"/><Relationship Id="rId3" Type="http://schemas.openxmlformats.org/officeDocument/2006/relationships/image" Target="../media/image417.png"/><Relationship Id="rId7" Type="http://schemas.openxmlformats.org/officeDocument/2006/relationships/image" Target="../media/image421.png"/><Relationship Id="rId12" Type="http://schemas.openxmlformats.org/officeDocument/2006/relationships/image" Target="../media/image425.png"/><Relationship Id="rId17" Type="http://schemas.openxmlformats.org/officeDocument/2006/relationships/image" Target="../media/image430.png"/><Relationship Id="rId2" Type="http://schemas.openxmlformats.org/officeDocument/2006/relationships/notesSlide" Target="../notesSlides/notesSlide102.xml"/><Relationship Id="rId16" Type="http://schemas.openxmlformats.org/officeDocument/2006/relationships/image" Target="../media/image429.png"/><Relationship Id="rId1" Type="http://schemas.openxmlformats.org/officeDocument/2006/relationships/slideLayout" Target="../slideLayouts/slideLayout6.xml"/><Relationship Id="rId6" Type="http://schemas.openxmlformats.org/officeDocument/2006/relationships/image" Target="../media/image420.png"/><Relationship Id="rId11" Type="http://schemas.openxmlformats.org/officeDocument/2006/relationships/image" Target="../media/image424.png"/><Relationship Id="rId5" Type="http://schemas.openxmlformats.org/officeDocument/2006/relationships/image" Target="../media/image419.png"/><Relationship Id="rId15" Type="http://schemas.openxmlformats.org/officeDocument/2006/relationships/image" Target="../media/image428.png"/><Relationship Id="rId10" Type="http://schemas.openxmlformats.org/officeDocument/2006/relationships/image" Target="../media/image423.png"/><Relationship Id="rId4" Type="http://schemas.openxmlformats.org/officeDocument/2006/relationships/image" Target="../media/image418.png"/><Relationship Id="rId9" Type="http://schemas.openxmlformats.org/officeDocument/2006/relationships/image" Target="../media/image422.png"/><Relationship Id="rId14" Type="http://schemas.openxmlformats.org/officeDocument/2006/relationships/image" Target="../media/image427.png"/></Relationships>
</file>

<file path=ppt/slides/_rels/slide103.xml.rels><?xml version="1.0" encoding="UTF-8" standalone="yes"?>
<Relationships xmlns="http://schemas.openxmlformats.org/package/2006/relationships"><Relationship Id="rId8" Type="http://schemas.openxmlformats.org/officeDocument/2006/relationships/image" Target="../media/image434.png"/><Relationship Id="rId13" Type="http://schemas.openxmlformats.org/officeDocument/2006/relationships/image" Target="../media/image438.png"/><Relationship Id="rId3" Type="http://schemas.openxmlformats.org/officeDocument/2006/relationships/image" Target="../media/image432.png"/><Relationship Id="rId7" Type="http://schemas.openxmlformats.org/officeDocument/2006/relationships/image" Target="../media/image433.png"/><Relationship Id="rId12" Type="http://schemas.openxmlformats.org/officeDocument/2006/relationships/image" Target="../media/image437.png"/><Relationship Id="rId2" Type="http://schemas.openxmlformats.org/officeDocument/2006/relationships/notesSlide" Target="../notesSlides/notesSlide103.xml"/><Relationship Id="rId16" Type="http://schemas.openxmlformats.org/officeDocument/2006/relationships/image" Target="../media/image441.png"/><Relationship Id="rId1" Type="http://schemas.openxmlformats.org/officeDocument/2006/relationships/slideLayout" Target="../slideLayouts/slideLayout6.xml"/><Relationship Id="rId6" Type="http://schemas.openxmlformats.org/officeDocument/2006/relationships/image" Target="../media/image431.png"/><Relationship Id="rId11" Type="http://schemas.openxmlformats.org/officeDocument/2006/relationships/image" Target="../media/image430.png"/><Relationship Id="rId5" Type="http://schemas.openxmlformats.org/officeDocument/2006/relationships/image" Target="../media/image429.png"/><Relationship Id="rId15" Type="http://schemas.openxmlformats.org/officeDocument/2006/relationships/image" Target="../media/image440.png"/><Relationship Id="rId10" Type="http://schemas.openxmlformats.org/officeDocument/2006/relationships/image" Target="../media/image436.png"/><Relationship Id="rId4" Type="http://schemas.openxmlformats.org/officeDocument/2006/relationships/image" Target="../media/image425.png"/><Relationship Id="rId9" Type="http://schemas.openxmlformats.org/officeDocument/2006/relationships/image" Target="../media/image435.png"/><Relationship Id="rId14" Type="http://schemas.openxmlformats.org/officeDocument/2006/relationships/image" Target="../media/image439.png"/></Relationships>
</file>

<file path=ppt/slides/_rels/slide104.xml.rels><?xml version="1.0" encoding="UTF-8" standalone="yes"?>
<Relationships xmlns="http://schemas.openxmlformats.org/package/2006/relationships"><Relationship Id="rId8" Type="http://schemas.openxmlformats.org/officeDocument/2006/relationships/image" Target="../media/image445.png"/><Relationship Id="rId3" Type="http://schemas.openxmlformats.org/officeDocument/2006/relationships/image" Target="../media/image442.png"/><Relationship Id="rId7" Type="http://schemas.openxmlformats.org/officeDocument/2006/relationships/image" Target="../media/image444.png"/><Relationship Id="rId2" Type="http://schemas.openxmlformats.org/officeDocument/2006/relationships/notesSlide" Target="../notesSlides/notesSlide104.xml"/><Relationship Id="rId1" Type="http://schemas.openxmlformats.org/officeDocument/2006/relationships/slideLayout" Target="../slideLayouts/slideLayout6.xml"/><Relationship Id="rId6" Type="http://schemas.openxmlformats.org/officeDocument/2006/relationships/image" Target="../media/image427.png"/><Relationship Id="rId5" Type="http://schemas.openxmlformats.org/officeDocument/2006/relationships/image" Target="../media/image443.png"/><Relationship Id="rId10" Type="http://schemas.openxmlformats.org/officeDocument/2006/relationships/image" Target="../media/image447.png"/><Relationship Id="rId4" Type="http://schemas.openxmlformats.org/officeDocument/2006/relationships/image" Target="../media/image441.png"/><Relationship Id="rId9" Type="http://schemas.openxmlformats.org/officeDocument/2006/relationships/image" Target="../media/image446.png"/></Relationships>
</file>

<file path=ppt/slides/_rels/slide105.xml.rels><?xml version="1.0" encoding="UTF-8" standalone="yes"?>
<Relationships xmlns="http://schemas.openxmlformats.org/package/2006/relationships"><Relationship Id="rId8" Type="http://schemas.openxmlformats.org/officeDocument/2006/relationships/image" Target="../media/image452.png"/><Relationship Id="rId13" Type="http://schemas.openxmlformats.org/officeDocument/2006/relationships/image" Target="../media/image456.png"/><Relationship Id="rId3" Type="http://schemas.openxmlformats.org/officeDocument/2006/relationships/image" Target="../media/image448.png"/><Relationship Id="rId7" Type="http://schemas.openxmlformats.org/officeDocument/2006/relationships/image" Target="../media/image451.png"/><Relationship Id="rId12" Type="http://schemas.openxmlformats.org/officeDocument/2006/relationships/image" Target="../media/image455.png"/><Relationship Id="rId2" Type="http://schemas.openxmlformats.org/officeDocument/2006/relationships/notesSlide" Target="../notesSlides/notesSlide105.xml"/><Relationship Id="rId1" Type="http://schemas.openxmlformats.org/officeDocument/2006/relationships/slideLayout" Target="../slideLayouts/slideLayout6.xml"/><Relationship Id="rId6" Type="http://schemas.openxmlformats.org/officeDocument/2006/relationships/image" Target="../media/image450.png"/><Relationship Id="rId11" Type="http://schemas.openxmlformats.org/officeDocument/2006/relationships/image" Target="../media/image454.png"/><Relationship Id="rId5" Type="http://schemas.openxmlformats.org/officeDocument/2006/relationships/image" Target="../media/image419.png"/><Relationship Id="rId10" Type="http://schemas.openxmlformats.org/officeDocument/2006/relationships/image" Target="../media/image453.png"/><Relationship Id="rId4" Type="http://schemas.openxmlformats.org/officeDocument/2006/relationships/image" Target="../media/image449.png"/><Relationship Id="rId9" Type="http://schemas.openxmlformats.org/officeDocument/2006/relationships/image" Target="../media/image423.png"/></Relationships>
</file>

<file path=ppt/slides/_rels/slide106.xml.rels><?xml version="1.0" encoding="UTF-8" standalone="yes"?>
<Relationships xmlns="http://schemas.openxmlformats.org/package/2006/relationships"><Relationship Id="rId8" Type="http://schemas.openxmlformats.org/officeDocument/2006/relationships/image" Target="../media/image459.png"/><Relationship Id="rId13" Type="http://schemas.openxmlformats.org/officeDocument/2006/relationships/image" Target="../media/image464.png"/><Relationship Id="rId3" Type="http://schemas.openxmlformats.org/officeDocument/2006/relationships/image" Target="../media/image442.png"/><Relationship Id="rId7" Type="http://schemas.openxmlformats.org/officeDocument/2006/relationships/image" Target="../media/image458.png"/><Relationship Id="rId12" Type="http://schemas.openxmlformats.org/officeDocument/2006/relationships/image" Target="../media/image463.png"/><Relationship Id="rId2" Type="http://schemas.openxmlformats.org/officeDocument/2006/relationships/notesSlide" Target="../notesSlides/notesSlide106.xml"/><Relationship Id="rId1" Type="http://schemas.openxmlformats.org/officeDocument/2006/relationships/slideLayout" Target="../slideLayouts/slideLayout6.xml"/><Relationship Id="rId6" Type="http://schemas.openxmlformats.org/officeDocument/2006/relationships/image" Target="../media/image449.png"/><Relationship Id="rId11" Type="http://schemas.openxmlformats.org/officeDocument/2006/relationships/image" Target="../media/image462.png"/><Relationship Id="rId5" Type="http://schemas.openxmlformats.org/officeDocument/2006/relationships/image" Target="../media/image457.png"/><Relationship Id="rId10" Type="http://schemas.openxmlformats.org/officeDocument/2006/relationships/image" Target="../media/image461.png"/><Relationship Id="rId4" Type="http://schemas.openxmlformats.org/officeDocument/2006/relationships/image" Target="../media/image448.png"/><Relationship Id="rId9" Type="http://schemas.openxmlformats.org/officeDocument/2006/relationships/image" Target="../media/image460.png"/></Relationships>
</file>

<file path=ppt/slides/_rels/slide107.xml.rels><?xml version="1.0" encoding="UTF-8" standalone="yes"?>
<Relationships xmlns="http://schemas.openxmlformats.org/package/2006/relationships"><Relationship Id="rId8" Type="http://schemas.openxmlformats.org/officeDocument/2006/relationships/image" Target="../media/image470.png"/><Relationship Id="rId3" Type="http://schemas.openxmlformats.org/officeDocument/2006/relationships/image" Target="../media/image465.png"/><Relationship Id="rId7" Type="http://schemas.openxmlformats.org/officeDocument/2006/relationships/image" Target="../media/image469.png"/><Relationship Id="rId2" Type="http://schemas.openxmlformats.org/officeDocument/2006/relationships/notesSlide" Target="../notesSlides/notesSlide107.xml"/><Relationship Id="rId1" Type="http://schemas.openxmlformats.org/officeDocument/2006/relationships/slideLayout" Target="../slideLayouts/slideLayout6.xml"/><Relationship Id="rId6" Type="http://schemas.openxmlformats.org/officeDocument/2006/relationships/image" Target="../media/image468.png"/><Relationship Id="rId5" Type="http://schemas.openxmlformats.org/officeDocument/2006/relationships/image" Target="../media/image467.png"/><Relationship Id="rId10" Type="http://schemas.openxmlformats.org/officeDocument/2006/relationships/image" Target="../media/image472.png"/><Relationship Id="rId4" Type="http://schemas.openxmlformats.org/officeDocument/2006/relationships/image" Target="../media/image466.png"/><Relationship Id="rId9" Type="http://schemas.openxmlformats.org/officeDocument/2006/relationships/image" Target="../media/image471.png"/></Relationships>
</file>

<file path=ppt/slides/_rels/slide108.xml.rels><?xml version="1.0" encoding="UTF-8" standalone="yes"?>
<Relationships xmlns="http://schemas.openxmlformats.org/package/2006/relationships"><Relationship Id="rId8" Type="http://schemas.openxmlformats.org/officeDocument/2006/relationships/image" Target="../media/image478.png"/><Relationship Id="rId13" Type="http://schemas.openxmlformats.org/officeDocument/2006/relationships/image" Target="../media/image483.png"/><Relationship Id="rId3" Type="http://schemas.openxmlformats.org/officeDocument/2006/relationships/image" Target="../media/image473.png"/><Relationship Id="rId7" Type="http://schemas.openxmlformats.org/officeDocument/2006/relationships/image" Target="../media/image477.png"/><Relationship Id="rId12" Type="http://schemas.openxmlformats.org/officeDocument/2006/relationships/image" Target="../media/image482.png"/><Relationship Id="rId2" Type="http://schemas.openxmlformats.org/officeDocument/2006/relationships/notesSlide" Target="../notesSlides/notesSlide108.xml"/><Relationship Id="rId1" Type="http://schemas.openxmlformats.org/officeDocument/2006/relationships/slideLayout" Target="../slideLayouts/slideLayout6.xml"/><Relationship Id="rId6" Type="http://schemas.openxmlformats.org/officeDocument/2006/relationships/image" Target="../media/image476.png"/><Relationship Id="rId11" Type="http://schemas.openxmlformats.org/officeDocument/2006/relationships/image" Target="../media/image481.png"/><Relationship Id="rId5" Type="http://schemas.openxmlformats.org/officeDocument/2006/relationships/image" Target="../media/image475.png"/><Relationship Id="rId10" Type="http://schemas.openxmlformats.org/officeDocument/2006/relationships/image" Target="../media/image480.png"/><Relationship Id="rId4" Type="http://schemas.openxmlformats.org/officeDocument/2006/relationships/image" Target="../media/image474.png"/><Relationship Id="rId9" Type="http://schemas.openxmlformats.org/officeDocument/2006/relationships/image" Target="../media/image479.png"/><Relationship Id="rId14" Type="http://schemas.openxmlformats.org/officeDocument/2006/relationships/image" Target="../media/image484.png"/></Relationships>
</file>

<file path=ppt/slides/_rels/slide109.xml.rels><?xml version="1.0" encoding="UTF-8" standalone="yes"?>
<Relationships xmlns="http://schemas.openxmlformats.org/package/2006/relationships"><Relationship Id="rId8" Type="http://schemas.openxmlformats.org/officeDocument/2006/relationships/image" Target="../media/image490.png"/><Relationship Id="rId13" Type="http://schemas.openxmlformats.org/officeDocument/2006/relationships/image" Target="../media/image495.png"/><Relationship Id="rId3" Type="http://schemas.openxmlformats.org/officeDocument/2006/relationships/image" Target="../media/image485.png"/><Relationship Id="rId7" Type="http://schemas.openxmlformats.org/officeDocument/2006/relationships/image" Target="../media/image489.png"/><Relationship Id="rId12" Type="http://schemas.openxmlformats.org/officeDocument/2006/relationships/image" Target="../media/image494.png"/><Relationship Id="rId2" Type="http://schemas.openxmlformats.org/officeDocument/2006/relationships/notesSlide" Target="../notesSlides/notesSlide109.xml"/><Relationship Id="rId1" Type="http://schemas.openxmlformats.org/officeDocument/2006/relationships/slideLayout" Target="../slideLayouts/slideLayout6.xml"/><Relationship Id="rId6" Type="http://schemas.openxmlformats.org/officeDocument/2006/relationships/image" Target="../media/image488.png"/><Relationship Id="rId11" Type="http://schemas.openxmlformats.org/officeDocument/2006/relationships/image" Target="../media/image493.png"/><Relationship Id="rId5" Type="http://schemas.openxmlformats.org/officeDocument/2006/relationships/image" Target="../media/image487.png"/><Relationship Id="rId10" Type="http://schemas.openxmlformats.org/officeDocument/2006/relationships/image" Target="../media/image492.png"/><Relationship Id="rId4" Type="http://schemas.openxmlformats.org/officeDocument/2006/relationships/image" Target="../media/image486.png"/><Relationship Id="rId9" Type="http://schemas.openxmlformats.org/officeDocument/2006/relationships/image" Target="../media/image491.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1.xml"/><Relationship Id="rId7" Type="http://schemas.openxmlformats.org/officeDocument/2006/relationships/image" Target="../media/image40.png"/><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39.png"/><Relationship Id="rId11" Type="http://schemas.openxmlformats.org/officeDocument/2006/relationships/oleObject" Target="../embeddings/oleObject23.bin"/><Relationship Id="rId5" Type="http://schemas.openxmlformats.org/officeDocument/2006/relationships/image" Target="../media/image38.png"/><Relationship Id="rId10" Type="http://schemas.openxmlformats.org/officeDocument/2006/relationships/oleObject" Target="../embeddings/oleObject22.bin"/><Relationship Id="rId4" Type="http://schemas.openxmlformats.org/officeDocument/2006/relationships/image" Target="../media/image37.png"/><Relationship Id="rId9" Type="http://schemas.openxmlformats.org/officeDocument/2006/relationships/image" Target="../media/image42.png"/></Relationships>
</file>

<file path=ppt/slides/_rels/slide110.xml.rels><?xml version="1.0" encoding="UTF-8" standalone="yes"?>
<Relationships xmlns="http://schemas.openxmlformats.org/package/2006/relationships"><Relationship Id="rId8" Type="http://schemas.openxmlformats.org/officeDocument/2006/relationships/oleObject" Target="../embeddings/oleObject109.bin"/><Relationship Id="rId3" Type="http://schemas.openxmlformats.org/officeDocument/2006/relationships/notesSlide" Target="../notesSlides/notesSlide110.xml"/><Relationship Id="rId7" Type="http://schemas.openxmlformats.org/officeDocument/2006/relationships/oleObject" Target="../embeddings/oleObject108.bin"/><Relationship Id="rId2" Type="http://schemas.openxmlformats.org/officeDocument/2006/relationships/slideLayout" Target="../slideLayouts/slideLayout6.xml"/><Relationship Id="rId1" Type="http://schemas.openxmlformats.org/officeDocument/2006/relationships/vmlDrawing" Target="../drawings/vmlDrawing20.vml"/><Relationship Id="rId6" Type="http://schemas.openxmlformats.org/officeDocument/2006/relationships/oleObject" Target="../embeddings/oleObject107.bin"/><Relationship Id="rId5" Type="http://schemas.openxmlformats.org/officeDocument/2006/relationships/oleObject" Target="../embeddings/oleObject106.bin"/><Relationship Id="rId4" Type="http://schemas.openxmlformats.org/officeDocument/2006/relationships/oleObject" Target="../embeddings/oleObject105.bin"/><Relationship Id="rId9" Type="http://schemas.openxmlformats.org/officeDocument/2006/relationships/oleObject" Target="../embeddings/oleObject110.bin"/></Relationships>
</file>

<file path=ppt/slides/_rels/slide111.xml.rels><?xml version="1.0" encoding="UTF-8" standalone="yes"?>
<Relationships xmlns="http://schemas.openxmlformats.org/package/2006/relationships"><Relationship Id="rId8" Type="http://schemas.openxmlformats.org/officeDocument/2006/relationships/oleObject" Target="../embeddings/oleObject114.bin"/><Relationship Id="rId13" Type="http://schemas.openxmlformats.org/officeDocument/2006/relationships/oleObject" Target="../embeddings/oleObject117.bin"/><Relationship Id="rId3" Type="http://schemas.openxmlformats.org/officeDocument/2006/relationships/notesSlide" Target="../notesSlides/notesSlide111.xml"/><Relationship Id="rId7" Type="http://schemas.openxmlformats.org/officeDocument/2006/relationships/oleObject" Target="../embeddings/oleObject113.bin"/><Relationship Id="rId12" Type="http://schemas.openxmlformats.org/officeDocument/2006/relationships/oleObject" Target="../embeddings/oleObject116.bin"/><Relationship Id="rId2" Type="http://schemas.openxmlformats.org/officeDocument/2006/relationships/slideLayout" Target="../slideLayouts/slideLayout6.xml"/><Relationship Id="rId1" Type="http://schemas.openxmlformats.org/officeDocument/2006/relationships/vmlDrawing" Target="../drawings/vmlDrawing21.vml"/><Relationship Id="rId6" Type="http://schemas.openxmlformats.org/officeDocument/2006/relationships/oleObject" Target="../embeddings/oleObject112.bin"/><Relationship Id="rId11" Type="http://schemas.openxmlformats.org/officeDocument/2006/relationships/image" Target="../media/image510.png"/><Relationship Id="rId5" Type="http://schemas.openxmlformats.org/officeDocument/2006/relationships/oleObject" Target="../embeddings/oleObject111.bin"/><Relationship Id="rId15" Type="http://schemas.openxmlformats.org/officeDocument/2006/relationships/oleObject" Target="../embeddings/oleObject119.bin"/><Relationship Id="rId10" Type="http://schemas.openxmlformats.org/officeDocument/2006/relationships/image" Target="../media/image509.png"/><Relationship Id="rId4" Type="http://schemas.openxmlformats.org/officeDocument/2006/relationships/image" Target="../media/image508.png"/><Relationship Id="rId9" Type="http://schemas.openxmlformats.org/officeDocument/2006/relationships/oleObject" Target="../embeddings/oleObject115.bin"/><Relationship Id="rId14" Type="http://schemas.openxmlformats.org/officeDocument/2006/relationships/oleObject" Target="../embeddings/oleObject118.bin"/></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24.bin"/><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54.jpeg"/><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hyperlink" Target="mailto:jo@nikhef.nl"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www.nikhef.nl/~jo"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64.gif"/></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1.gif"/><Relationship Id="rId5" Type="http://schemas.openxmlformats.org/officeDocument/2006/relationships/image" Target="../media/image80.gif"/><Relationship Id="rId4" Type="http://schemas.openxmlformats.org/officeDocument/2006/relationships/image" Target="../media/image79.gif"/></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gif"/></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86.jpeg"/></Relationships>
</file>

<file path=ppt/slides/_rels/slide38.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89.jpeg"/><Relationship Id="rId4" Type="http://schemas.openxmlformats.org/officeDocument/2006/relationships/image" Target="../media/image88.jpeg"/></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4.xml"/><Relationship Id="rId7"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14.png"/><Relationship Id="rId5" Type="http://schemas.openxmlformats.org/officeDocument/2006/relationships/oleObject" Target="../embeddings/oleObject3.bin"/><Relationship Id="rId10" Type="http://schemas.openxmlformats.org/officeDocument/2006/relationships/oleObject" Target="../embeddings/oleObject8.bin"/><Relationship Id="rId4" Type="http://schemas.openxmlformats.org/officeDocument/2006/relationships/oleObject" Target="../embeddings/oleObject2.bin"/><Relationship Id="rId9" Type="http://schemas.openxmlformats.org/officeDocument/2006/relationships/oleObject" Target="../embeddings/oleObject7.bin"/></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notesSlide" Target="../notesSlides/notesSlide41.xml"/><Relationship Id="rId7" Type="http://schemas.openxmlformats.org/officeDocument/2006/relationships/oleObject" Target="../embeddings/oleObject28.bin"/><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oleObject" Target="../embeddings/oleObject27.bin"/><Relationship Id="rId5" Type="http://schemas.openxmlformats.org/officeDocument/2006/relationships/oleObject" Target="../embeddings/oleObject26.bin"/><Relationship Id="rId10" Type="http://schemas.openxmlformats.org/officeDocument/2006/relationships/oleObject" Target="../embeddings/oleObject31.bin"/><Relationship Id="rId4" Type="http://schemas.openxmlformats.org/officeDocument/2006/relationships/oleObject" Target="../embeddings/oleObject25.bin"/><Relationship Id="rId9" Type="http://schemas.openxmlformats.org/officeDocument/2006/relationships/oleObject" Target="../embeddings/oleObject30.bin"/></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36.bin"/><Relationship Id="rId3" Type="http://schemas.openxmlformats.org/officeDocument/2006/relationships/notesSlide" Target="../notesSlides/notesSlide42.xml"/><Relationship Id="rId7" Type="http://schemas.openxmlformats.org/officeDocument/2006/relationships/oleObject" Target="../embeddings/oleObject35.bin"/><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oleObject" Target="../embeddings/oleObject34.bin"/><Relationship Id="rId11" Type="http://schemas.openxmlformats.org/officeDocument/2006/relationships/oleObject" Target="../embeddings/oleObject39.bin"/><Relationship Id="rId5" Type="http://schemas.openxmlformats.org/officeDocument/2006/relationships/oleObject" Target="../embeddings/oleObject33.bin"/><Relationship Id="rId10" Type="http://schemas.openxmlformats.org/officeDocument/2006/relationships/oleObject" Target="../embeddings/oleObject38.bin"/><Relationship Id="rId4" Type="http://schemas.openxmlformats.org/officeDocument/2006/relationships/oleObject" Target="../embeddings/oleObject32.bin"/><Relationship Id="rId9" Type="http://schemas.openxmlformats.org/officeDocument/2006/relationships/oleObject" Target="../embeddings/oleObject37.bin"/></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44.bin"/><Relationship Id="rId3" Type="http://schemas.openxmlformats.org/officeDocument/2006/relationships/notesSlide" Target="../notesSlides/notesSlide43.xml"/><Relationship Id="rId7" Type="http://schemas.openxmlformats.org/officeDocument/2006/relationships/oleObject" Target="../embeddings/oleObject43.bin"/><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oleObject" Target="../embeddings/oleObject42.bin"/><Relationship Id="rId5" Type="http://schemas.openxmlformats.org/officeDocument/2006/relationships/oleObject" Target="../embeddings/oleObject41.bin"/><Relationship Id="rId10" Type="http://schemas.openxmlformats.org/officeDocument/2006/relationships/oleObject" Target="../embeddings/oleObject46.bin"/><Relationship Id="rId4" Type="http://schemas.openxmlformats.org/officeDocument/2006/relationships/oleObject" Target="../embeddings/oleObject40.bin"/><Relationship Id="rId9" Type="http://schemas.openxmlformats.org/officeDocument/2006/relationships/oleObject" Target="../embeddings/oleObject45.bin"/></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51.bin"/><Relationship Id="rId13" Type="http://schemas.openxmlformats.org/officeDocument/2006/relationships/image" Target="../media/image125.png"/><Relationship Id="rId18" Type="http://schemas.openxmlformats.org/officeDocument/2006/relationships/oleObject" Target="../embeddings/oleObject58.bin"/><Relationship Id="rId3" Type="http://schemas.openxmlformats.org/officeDocument/2006/relationships/notesSlide" Target="../notesSlides/notesSlide44.xml"/><Relationship Id="rId7" Type="http://schemas.openxmlformats.org/officeDocument/2006/relationships/oleObject" Target="../embeddings/oleObject50.bin"/><Relationship Id="rId12" Type="http://schemas.openxmlformats.org/officeDocument/2006/relationships/oleObject" Target="../embeddings/oleObject53.bin"/><Relationship Id="rId17" Type="http://schemas.openxmlformats.org/officeDocument/2006/relationships/oleObject" Target="../embeddings/oleObject57.bin"/><Relationship Id="rId2" Type="http://schemas.openxmlformats.org/officeDocument/2006/relationships/slideLayout" Target="../slideLayouts/slideLayout6.xml"/><Relationship Id="rId16" Type="http://schemas.openxmlformats.org/officeDocument/2006/relationships/oleObject" Target="../embeddings/oleObject56.bin"/><Relationship Id="rId20" Type="http://schemas.openxmlformats.org/officeDocument/2006/relationships/oleObject" Target="../embeddings/oleObject60.bin"/><Relationship Id="rId1" Type="http://schemas.openxmlformats.org/officeDocument/2006/relationships/vmlDrawing" Target="../drawings/vmlDrawing11.vml"/><Relationship Id="rId6" Type="http://schemas.openxmlformats.org/officeDocument/2006/relationships/oleObject" Target="../embeddings/oleObject49.bin"/><Relationship Id="rId11" Type="http://schemas.openxmlformats.org/officeDocument/2006/relationships/image" Target="../media/image124.png"/><Relationship Id="rId5" Type="http://schemas.openxmlformats.org/officeDocument/2006/relationships/oleObject" Target="../embeddings/oleObject48.bin"/><Relationship Id="rId15" Type="http://schemas.openxmlformats.org/officeDocument/2006/relationships/oleObject" Target="../embeddings/oleObject55.bin"/><Relationship Id="rId10" Type="http://schemas.openxmlformats.org/officeDocument/2006/relationships/image" Target="../media/image123.png"/><Relationship Id="rId19" Type="http://schemas.openxmlformats.org/officeDocument/2006/relationships/oleObject" Target="../embeddings/oleObject59.bin"/><Relationship Id="rId4" Type="http://schemas.openxmlformats.org/officeDocument/2006/relationships/oleObject" Target="../embeddings/oleObject47.bin"/><Relationship Id="rId9" Type="http://schemas.openxmlformats.org/officeDocument/2006/relationships/oleObject" Target="../embeddings/oleObject52.bin"/><Relationship Id="rId14" Type="http://schemas.openxmlformats.org/officeDocument/2006/relationships/oleObject" Target="../embeddings/oleObject54.bin"/></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64.bin"/><Relationship Id="rId13" Type="http://schemas.openxmlformats.org/officeDocument/2006/relationships/oleObject" Target="../embeddings/oleObject69.bin"/><Relationship Id="rId3" Type="http://schemas.openxmlformats.org/officeDocument/2006/relationships/notesSlide" Target="../notesSlides/notesSlide45.xml"/><Relationship Id="rId7" Type="http://schemas.openxmlformats.org/officeDocument/2006/relationships/oleObject" Target="../embeddings/oleObject63.bin"/><Relationship Id="rId12" Type="http://schemas.openxmlformats.org/officeDocument/2006/relationships/oleObject" Target="../embeddings/oleObject68.bin"/><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image" Target="../media/image136.png"/><Relationship Id="rId11" Type="http://schemas.openxmlformats.org/officeDocument/2006/relationships/oleObject" Target="../embeddings/oleObject67.bin"/><Relationship Id="rId5" Type="http://schemas.openxmlformats.org/officeDocument/2006/relationships/oleObject" Target="../embeddings/oleObject62.bin"/><Relationship Id="rId15" Type="http://schemas.openxmlformats.org/officeDocument/2006/relationships/oleObject" Target="../embeddings/oleObject71.bin"/><Relationship Id="rId10" Type="http://schemas.openxmlformats.org/officeDocument/2006/relationships/oleObject" Target="../embeddings/oleObject66.bin"/><Relationship Id="rId4" Type="http://schemas.openxmlformats.org/officeDocument/2006/relationships/oleObject" Target="../embeddings/oleObject61.bin"/><Relationship Id="rId9" Type="http://schemas.openxmlformats.org/officeDocument/2006/relationships/oleObject" Target="../embeddings/oleObject65.bin"/><Relationship Id="rId14" Type="http://schemas.openxmlformats.org/officeDocument/2006/relationships/oleObject" Target="../embeddings/oleObject70.bin"/></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76.bin"/><Relationship Id="rId3" Type="http://schemas.openxmlformats.org/officeDocument/2006/relationships/notesSlide" Target="../notesSlides/notesSlide46.xml"/><Relationship Id="rId7" Type="http://schemas.openxmlformats.org/officeDocument/2006/relationships/oleObject" Target="../embeddings/oleObject75.bin"/><Relationship Id="rId2" Type="http://schemas.openxmlformats.org/officeDocument/2006/relationships/slideLayout" Target="../slideLayouts/slideLayout6.xml"/><Relationship Id="rId1" Type="http://schemas.openxmlformats.org/officeDocument/2006/relationships/vmlDrawing" Target="../drawings/vmlDrawing13.vml"/><Relationship Id="rId6" Type="http://schemas.openxmlformats.org/officeDocument/2006/relationships/oleObject" Target="../embeddings/oleObject74.bin"/><Relationship Id="rId5" Type="http://schemas.openxmlformats.org/officeDocument/2006/relationships/oleObject" Target="../embeddings/oleObject73.bin"/><Relationship Id="rId4" Type="http://schemas.openxmlformats.org/officeDocument/2006/relationships/oleObject" Target="../embeddings/oleObject72.bin"/></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81.bin"/><Relationship Id="rId13" Type="http://schemas.openxmlformats.org/officeDocument/2006/relationships/image" Target="../media/image154.png"/><Relationship Id="rId3" Type="http://schemas.openxmlformats.org/officeDocument/2006/relationships/notesSlide" Target="../notesSlides/notesSlide47.xml"/><Relationship Id="rId7" Type="http://schemas.openxmlformats.org/officeDocument/2006/relationships/oleObject" Target="../embeddings/oleObject80.bin"/><Relationship Id="rId12" Type="http://schemas.openxmlformats.org/officeDocument/2006/relationships/oleObject" Target="../embeddings/oleObject85.bin"/><Relationship Id="rId2" Type="http://schemas.openxmlformats.org/officeDocument/2006/relationships/slideLayout" Target="../slideLayouts/slideLayout6.xml"/><Relationship Id="rId16" Type="http://schemas.openxmlformats.org/officeDocument/2006/relationships/oleObject" Target="../embeddings/oleObject88.bin"/><Relationship Id="rId1" Type="http://schemas.openxmlformats.org/officeDocument/2006/relationships/vmlDrawing" Target="../drawings/vmlDrawing14.vml"/><Relationship Id="rId6" Type="http://schemas.openxmlformats.org/officeDocument/2006/relationships/oleObject" Target="../embeddings/oleObject79.bin"/><Relationship Id="rId11" Type="http://schemas.openxmlformats.org/officeDocument/2006/relationships/oleObject" Target="../embeddings/oleObject84.bin"/><Relationship Id="rId5" Type="http://schemas.openxmlformats.org/officeDocument/2006/relationships/oleObject" Target="../embeddings/oleObject78.bin"/><Relationship Id="rId15" Type="http://schemas.openxmlformats.org/officeDocument/2006/relationships/oleObject" Target="../embeddings/oleObject87.bin"/><Relationship Id="rId10" Type="http://schemas.openxmlformats.org/officeDocument/2006/relationships/oleObject" Target="../embeddings/oleObject83.bin"/><Relationship Id="rId4" Type="http://schemas.openxmlformats.org/officeDocument/2006/relationships/oleObject" Target="../embeddings/oleObject77.bin"/><Relationship Id="rId9" Type="http://schemas.openxmlformats.org/officeDocument/2006/relationships/oleObject" Target="../embeddings/oleObject82.bin"/><Relationship Id="rId14" Type="http://schemas.openxmlformats.org/officeDocument/2006/relationships/oleObject" Target="../embeddings/oleObject86.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oleObject" Target="../embeddings/oleObject91.bin"/><Relationship Id="rId2" Type="http://schemas.openxmlformats.org/officeDocument/2006/relationships/slideLayout" Target="../slideLayouts/slideLayout6.xml"/><Relationship Id="rId1" Type="http://schemas.openxmlformats.org/officeDocument/2006/relationships/vmlDrawing" Target="../drawings/vmlDrawing15.vml"/><Relationship Id="rId6" Type="http://schemas.openxmlformats.org/officeDocument/2006/relationships/oleObject" Target="../embeddings/oleObject90.bin"/><Relationship Id="rId5" Type="http://schemas.openxmlformats.org/officeDocument/2006/relationships/image" Target="../media/image158.png"/><Relationship Id="rId4" Type="http://schemas.openxmlformats.org/officeDocument/2006/relationships/oleObject" Target="../embeddings/oleObject89.bin"/></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png"/><Relationship Id="rId7" Type="http://schemas.openxmlformats.org/officeDocument/2006/relationships/image" Target="../media/image163.png"/><Relationship Id="rId12" Type="http://schemas.openxmlformats.org/officeDocument/2006/relationships/image" Target="../media/image168.pn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162.png"/><Relationship Id="rId11" Type="http://schemas.openxmlformats.org/officeDocument/2006/relationships/image" Target="../media/image167.png"/><Relationship Id="rId5" Type="http://schemas.openxmlformats.org/officeDocument/2006/relationships/image" Target="../media/image161.png"/><Relationship Id="rId10" Type="http://schemas.openxmlformats.org/officeDocument/2006/relationships/image" Target="../media/image166.png"/><Relationship Id="rId4" Type="http://schemas.openxmlformats.org/officeDocument/2006/relationships/image" Target="../media/image160.png"/><Relationship Id="rId9" Type="http://schemas.openxmlformats.org/officeDocument/2006/relationships/image" Target="../media/image165.png"/></Relationships>
</file>

<file path=ppt/slides/_rels/slide51.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69.png"/><Relationship Id="rId7" Type="http://schemas.openxmlformats.org/officeDocument/2006/relationships/image" Target="../media/image173.png"/><Relationship Id="rId12" Type="http://schemas.openxmlformats.org/officeDocument/2006/relationships/image" Target="../media/image178.pn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172.png"/><Relationship Id="rId11" Type="http://schemas.openxmlformats.org/officeDocument/2006/relationships/image" Target="../media/image177.png"/><Relationship Id="rId5" Type="http://schemas.openxmlformats.org/officeDocument/2006/relationships/image" Target="../media/image171.png"/><Relationship Id="rId10" Type="http://schemas.openxmlformats.org/officeDocument/2006/relationships/image" Target="../media/image176.png"/><Relationship Id="rId4" Type="http://schemas.openxmlformats.org/officeDocument/2006/relationships/image" Target="../media/image170.png"/><Relationship Id="rId9" Type="http://schemas.openxmlformats.org/officeDocument/2006/relationships/image" Target="../media/image175.png"/></Relationships>
</file>

<file path=ppt/slides/_rels/slide52.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182.png"/><Relationship Id="rId5" Type="http://schemas.openxmlformats.org/officeDocument/2006/relationships/image" Target="../media/image181.png"/><Relationship Id="rId10" Type="http://schemas.openxmlformats.org/officeDocument/2006/relationships/image" Target="../media/image186.png"/><Relationship Id="rId4" Type="http://schemas.openxmlformats.org/officeDocument/2006/relationships/image" Target="../media/image180.png"/><Relationship Id="rId9" Type="http://schemas.openxmlformats.org/officeDocument/2006/relationships/image" Target="../media/image185.png"/></Relationships>
</file>

<file path=ppt/slides/_rels/slide53.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195.png"/><Relationship Id="rId3" Type="http://schemas.openxmlformats.org/officeDocument/2006/relationships/image" Target="../media/image182.png"/><Relationship Id="rId7" Type="http://schemas.openxmlformats.org/officeDocument/2006/relationships/image" Target="../media/image189.png"/><Relationship Id="rId12" Type="http://schemas.openxmlformats.org/officeDocument/2006/relationships/image" Target="../media/image194.pn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188.png"/><Relationship Id="rId11" Type="http://schemas.openxmlformats.org/officeDocument/2006/relationships/image" Target="../media/image193.png"/><Relationship Id="rId5" Type="http://schemas.openxmlformats.org/officeDocument/2006/relationships/image" Target="../media/image187.png"/><Relationship Id="rId15" Type="http://schemas.openxmlformats.org/officeDocument/2006/relationships/image" Target="../media/image167.png"/><Relationship Id="rId10" Type="http://schemas.openxmlformats.org/officeDocument/2006/relationships/image" Target="../media/image192.png"/><Relationship Id="rId4" Type="http://schemas.openxmlformats.org/officeDocument/2006/relationships/image" Target="../media/image183.png"/><Relationship Id="rId9" Type="http://schemas.openxmlformats.org/officeDocument/2006/relationships/image" Target="../media/image191.png"/><Relationship Id="rId14" Type="http://schemas.openxmlformats.org/officeDocument/2006/relationships/image" Target="../media/image170.png"/></Relationships>
</file>

<file path=ppt/slides/_rels/slide54.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96.png"/><Relationship Id="rId7" Type="http://schemas.openxmlformats.org/officeDocument/2006/relationships/image" Target="../media/image200.png"/><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199.png"/><Relationship Id="rId11" Type="http://schemas.openxmlformats.org/officeDocument/2006/relationships/image" Target="../media/image204.png"/><Relationship Id="rId5" Type="http://schemas.openxmlformats.org/officeDocument/2006/relationships/image" Target="../media/image198.png"/><Relationship Id="rId10" Type="http://schemas.openxmlformats.org/officeDocument/2006/relationships/image" Target="../media/image203.png"/><Relationship Id="rId4" Type="http://schemas.openxmlformats.org/officeDocument/2006/relationships/image" Target="../media/image197.png"/><Relationship Id="rId9" Type="http://schemas.openxmlformats.org/officeDocument/2006/relationships/image" Target="../media/image202.png"/></Relationships>
</file>

<file path=ppt/slides/_rels/slide55.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15.png"/><Relationship Id="rId3" Type="http://schemas.openxmlformats.org/officeDocument/2006/relationships/image" Target="../media/image205.png"/><Relationship Id="rId7" Type="http://schemas.openxmlformats.org/officeDocument/2006/relationships/image" Target="../media/image209.png"/><Relationship Id="rId12" Type="http://schemas.openxmlformats.org/officeDocument/2006/relationships/image" Target="../media/image214.png"/><Relationship Id="rId2" Type="http://schemas.openxmlformats.org/officeDocument/2006/relationships/notesSlide" Target="../notesSlides/notesSlide55.xml"/><Relationship Id="rId16" Type="http://schemas.openxmlformats.org/officeDocument/2006/relationships/image" Target="../media/image218.png"/><Relationship Id="rId1" Type="http://schemas.openxmlformats.org/officeDocument/2006/relationships/slideLayout" Target="../slideLayouts/slideLayout6.xml"/><Relationship Id="rId6" Type="http://schemas.openxmlformats.org/officeDocument/2006/relationships/image" Target="../media/image208.png"/><Relationship Id="rId11" Type="http://schemas.openxmlformats.org/officeDocument/2006/relationships/image" Target="../media/image213.png"/><Relationship Id="rId5" Type="http://schemas.openxmlformats.org/officeDocument/2006/relationships/image" Target="../media/image207.png"/><Relationship Id="rId15" Type="http://schemas.openxmlformats.org/officeDocument/2006/relationships/image" Target="../media/image217.png"/><Relationship Id="rId10" Type="http://schemas.openxmlformats.org/officeDocument/2006/relationships/image" Target="../media/image212.png"/><Relationship Id="rId4" Type="http://schemas.openxmlformats.org/officeDocument/2006/relationships/image" Target="../media/image206.png"/><Relationship Id="rId9" Type="http://schemas.openxmlformats.org/officeDocument/2006/relationships/image" Target="../media/image211.png"/><Relationship Id="rId14" Type="http://schemas.openxmlformats.org/officeDocument/2006/relationships/image" Target="../media/image216.png"/></Relationships>
</file>

<file path=ppt/slides/_rels/slide5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224.jpeg"/><Relationship Id="rId5" Type="http://schemas.openxmlformats.org/officeDocument/2006/relationships/image" Target="../media/image223.gif"/><Relationship Id="rId4" Type="http://schemas.openxmlformats.org/officeDocument/2006/relationships/image" Target="../media/image222.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225.jpeg"/><Relationship Id="rId7" Type="http://schemas.openxmlformats.org/officeDocument/2006/relationships/image" Target="../media/image229.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228.jpeg"/><Relationship Id="rId5" Type="http://schemas.openxmlformats.org/officeDocument/2006/relationships/image" Target="../media/image227.jpeg"/><Relationship Id="rId4" Type="http://schemas.openxmlformats.org/officeDocument/2006/relationships/image" Target="../media/image226.jpeg"/></Relationships>
</file>

<file path=ppt/slides/_rels/slide61.xml.rels><?xml version="1.0" encoding="UTF-8" standalone="yes"?>
<Relationships xmlns="http://schemas.openxmlformats.org/package/2006/relationships"><Relationship Id="rId8" Type="http://schemas.openxmlformats.org/officeDocument/2006/relationships/image" Target="../media/image235.jpeg"/><Relationship Id="rId3" Type="http://schemas.openxmlformats.org/officeDocument/2006/relationships/image" Target="../media/image230.jpeg"/><Relationship Id="rId7" Type="http://schemas.openxmlformats.org/officeDocument/2006/relationships/image" Target="../media/image234.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233.jpeg"/><Relationship Id="rId5" Type="http://schemas.openxmlformats.org/officeDocument/2006/relationships/image" Target="../media/image232.jpeg"/><Relationship Id="rId4" Type="http://schemas.openxmlformats.org/officeDocument/2006/relationships/image" Target="../media/image231.jpeg"/></Relationships>
</file>

<file path=ppt/slides/_rels/slide62.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237.png"/></Relationships>
</file>

<file path=ppt/slides/_rels/slide63.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239.png"/></Relationships>
</file>

<file path=ppt/slides/_rels/slide64.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241.png"/></Relationships>
</file>

<file path=ppt/slides/_rels/slide65.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245.png"/></Relationships>
</file>

<file path=ppt/slides/_rels/slide68.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247.png"/></Relationships>
</file>

<file path=ppt/slides/_rels/slide69.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24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70.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70.xml"/><Relationship Id="rId1" Type="http://schemas.openxmlformats.org/officeDocument/2006/relationships/slideLayout" Target="../slideLayouts/slideLayout6.xml"/><Relationship Id="rId5" Type="http://schemas.openxmlformats.org/officeDocument/2006/relationships/image" Target="../media/image252.jpeg"/><Relationship Id="rId4" Type="http://schemas.openxmlformats.org/officeDocument/2006/relationships/image" Target="../media/image251.jpeg"/></Relationships>
</file>

<file path=ppt/slides/_rels/slide71.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71.xml"/><Relationship Id="rId1" Type="http://schemas.openxmlformats.org/officeDocument/2006/relationships/slideLayout" Target="../slideLayouts/slideLayout6.xml"/><Relationship Id="rId6" Type="http://schemas.openxmlformats.org/officeDocument/2006/relationships/image" Target="../media/image256.png"/><Relationship Id="rId5" Type="http://schemas.openxmlformats.org/officeDocument/2006/relationships/image" Target="../media/image255.gif"/><Relationship Id="rId4" Type="http://schemas.openxmlformats.org/officeDocument/2006/relationships/image" Target="../media/image254.jpeg"/></Relationships>
</file>

<file path=ppt/slides/_rels/slide72.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259.png"/></Relationships>
</file>

<file path=ppt/slides/_rels/slide74.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image" Target="../media/image261.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263.jpeg"/></Relationships>
</file>

<file path=ppt/slides/_rels/slide77.xml.rels><?xml version="1.0" encoding="UTF-8" standalone="yes"?>
<Relationships xmlns="http://schemas.openxmlformats.org/package/2006/relationships"><Relationship Id="rId3" Type="http://schemas.openxmlformats.org/officeDocument/2006/relationships/image" Target="../media/image264.gif"/><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image" Target="../media/image266.jpeg"/></Relationships>
</file>

<file path=ppt/slides/_rels/slide79.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8.xml"/><Relationship Id="rId7" Type="http://schemas.openxmlformats.org/officeDocument/2006/relationships/oleObject" Target="../embeddings/oleObject14.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13.bin"/><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80.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270.png"/><Relationship Id="rId4" Type="http://schemas.openxmlformats.org/officeDocument/2006/relationships/image" Target="../media/image269.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8" Type="http://schemas.openxmlformats.org/officeDocument/2006/relationships/oleObject" Target="../embeddings/oleObject95.bin"/><Relationship Id="rId3" Type="http://schemas.openxmlformats.org/officeDocument/2006/relationships/notesSlide" Target="../notesSlides/notesSlide82.xml"/><Relationship Id="rId7" Type="http://schemas.openxmlformats.org/officeDocument/2006/relationships/oleObject" Target="../embeddings/oleObject94.bin"/><Relationship Id="rId12" Type="http://schemas.openxmlformats.org/officeDocument/2006/relationships/oleObject" Target="../embeddings/oleObject99.bin"/><Relationship Id="rId2" Type="http://schemas.openxmlformats.org/officeDocument/2006/relationships/slideLayout" Target="../slideLayouts/slideLayout6.xml"/><Relationship Id="rId1" Type="http://schemas.openxmlformats.org/officeDocument/2006/relationships/vmlDrawing" Target="../drawings/vmlDrawing16.vml"/><Relationship Id="rId6" Type="http://schemas.openxmlformats.org/officeDocument/2006/relationships/oleObject" Target="../embeddings/oleObject93.bin"/><Relationship Id="rId11" Type="http://schemas.openxmlformats.org/officeDocument/2006/relationships/oleObject" Target="../embeddings/oleObject98.bin"/><Relationship Id="rId5" Type="http://schemas.openxmlformats.org/officeDocument/2006/relationships/oleObject" Target="../embeddings/oleObject92.bin"/><Relationship Id="rId10" Type="http://schemas.openxmlformats.org/officeDocument/2006/relationships/oleObject" Target="../embeddings/oleObject97.bin"/><Relationship Id="rId4" Type="http://schemas.openxmlformats.org/officeDocument/2006/relationships/image" Target="../media/image279.png"/><Relationship Id="rId9" Type="http://schemas.openxmlformats.org/officeDocument/2006/relationships/oleObject" Target="../embeddings/oleObject96.bin"/></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7" Type="http://schemas.openxmlformats.org/officeDocument/2006/relationships/image" Target="../media/image283.png"/><Relationship Id="rId2" Type="http://schemas.openxmlformats.org/officeDocument/2006/relationships/slideLayout" Target="../slideLayouts/slideLayout6.xml"/><Relationship Id="rId1" Type="http://schemas.openxmlformats.org/officeDocument/2006/relationships/vmlDrawing" Target="../drawings/vmlDrawing17.vml"/><Relationship Id="rId6" Type="http://schemas.openxmlformats.org/officeDocument/2006/relationships/oleObject" Target="../embeddings/oleObject101.bin"/><Relationship Id="rId5" Type="http://schemas.openxmlformats.org/officeDocument/2006/relationships/oleObject" Target="../embeddings/oleObject100.bin"/><Relationship Id="rId4" Type="http://schemas.openxmlformats.org/officeDocument/2006/relationships/image" Target="../media/image282.png"/></Relationships>
</file>

<file path=ppt/slides/_rels/slide85.xml.rels><?xml version="1.0" encoding="UTF-8" standalone="yes"?>
<Relationships xmlns="http://schemas.openxmlformats.org/package/2006/relationships"><Relationship Id="rId8" Type="http://schemas.openxmlformats.org/officeDocument/2006/relationships/image" Target="../media/image288.png"/><Relationship Id="rId3" Type="http://schemas.openxmlformats.org/officeDocument/2006/relationships/notesSlide" Target="../notesSlides/notesSlide85.xml"/><Relationship Id="rId7" Type="http://schemas.openxmlformats.org/officeDocument/2006/relationships/image" Target="../media/image287.png"/><Relationship Id="rId2" Type="http://schemas.openxmlformats.org/officeDocument/2006/relationships/slideLayout" Target="../slideLayouts/slideLayout6.xml"/><Relationship Id="rId1" Type="http://schemas.openxmlformats.org/officeDocument/2006/relationships/vmlDrawing" Target="../drawings/vmlDrawing18.vml"/><Relationship Id="rId6" Type="http://schemas.openxmlformats.org/officeDocument/2006/relationships/oleObject" Target="../embeddings/oleObject103.bin"/><Relationship Id="rId5" Type="http://schemas.openxmlformats.org/officeDocument/2006/relationships/oleObject" Target="../embeddings/oleObject102.bin"/><Relationship Id="rId10" Type="http://schemas.openxmlformats.org/officeDocument/2006/relationships/image" Target="../media/image289.png"/><Relationship Id="rId4" Type="http://schemas.openxmlformats.org/officeDocument/2006/relationships/image" Target="../media/image286.png"/><Relationship Id="rId9" Type="http://schemas.openxmlformats.org/officeDocument/2006/relationships/image" Target="../media/image282.png"/></Relationships>
</file>

<file path=ppt/slides/_rels/slide86.xml.rels><?xml version="1.0" encoding="UTF-8" standalone="yes"?>
<Relationships xmlns="http://schemas.openxmlformats.org/package/2006/relationships"><Relationship Id="rId8" Type="http://schemas.openxmlformats.org/officeDocument/2006/relationships/image" Target="../media/image294.png"/><Relationship Id="rId3" Type="http://schemas.openxmlformats.org/officeDocument/2006/relationships/image" Target="../media/image283.png"/><Relationship Id="rId7" Type="http://schemas.openxmlformats.org/officeDocument/2006/relationships/image" Target="../media/image293.png"/><Relationship Id="rId2" Type="http://schemas.openxmlformats.org/officeDocument/2006/relationships/notesSlide" Target="../notesSlides/notesSlide86.xml"/><Relationship Id="rId1" Type="http://schemas.openxmlformats.org/officeDocument/2006/relationships/slideLayout" Target="../slideLayouts/slideLayout6.xml"/><Relationship Id="rId6" Type="http://schemas.openxmlformats.org/officeDocument/2006/relationships/image" Target="../media/image292.png"/><Relationship Id="rId11" Type="http://schemas.openxmlformats.org/officeDocument/2006/relationships/image" Target="../media/image297.png"/><Relationship Id="rId5" Type="http://schemas.openxmlformats.org/officeDocument/2006/relationships/image" Target="../media/image291.png"/><Relationship Id="rId10" Type="http://schemas.openxmlformats.org/officeDocument/2006/relationships/image" Target="../media/image296.png"/><Relationship Id="rId4" Type="http://schemas.openxmlformats.org/officeDocument/2006/relationships/image" Target="../media/image290.png"/><Relationship Id="rId9" Type="http://schemas.openxmlformats.org/officeDocument/2006/relationships/image" Target="../media/image295.png"/></Relationships>
</file>

<file path=ppt/slides/_rels/slide87.xml.rels><?xml version="1.0" encoding="UTF-8" standalone="yes"?>
<Relationships xmlns="http://schemas.openxmlformats.org/package/2006/relationships"><Relationship Id="rId8" Type="http://schemas.openxmlformats.org/officeDocument/2006/relationships/image" Target="../media/image303.png"/><Relationship Id="rId13" Type="http://schemas.openxmlformats.org/officeDocument/2006/relationships/image" Target="../media/image308.png"/><Relationship Id="rId3" Type="http://schemas.openxmlformats.org/officeDocument/2006/relationships/image" Target="../media/image298.png"/><Relationship Id="rId7" Type="http://schemas.openxmlformats.org/officeDocument/2006/relationships/image" Target="../media/image302.png"/><Relationship Id="rId12" Type="http://schemas.openxmlformats.org/officeDocument/2006/relationships/image" Target="../media/image307.png"/><Relationship Id="rId17" Type="http://schemas.openxmlformats.org/officeDocument/2006/relationships/image" Target="../media/image312.png"/><Relationship Id="rId2" Type="http://schemas.openxmlformats.org/officeDocument/2006/relationships/notesSlide" Target="../notesSlides/notesSlide87.xml"/><Relationship Id="rId16" Type="http://schemas.openxmlformats.org/officeDocument/2006/relationships/image" Target="../media/image311.png"/><Relationship Id="rId1" Type="http://schemas.openxmlformats.org/officeDocument/2006/relationships/slideLayout" Target="../slideLayouts/slideLayout6.xml"/><Relationship Id="rId6" Type="http://schemas.openxmlformats.org/officeDocument/2006/relationships/image" Target="../media/image301.png"/><Relationship Id="rId11" Type="http://schemas.openxmlformats.org/officeDocument/2006/relationships/image" Target="../media/image306.png"/><Relationship Id="rId5" Type="http://schemas.openxmlformats.org/officeDocument/2006/relationships/image" Target="../media/image300.png"/><Relationship Id="rId15" Type="http://schemas.openxmlformats.org/officeDocument/2006/relationships/image" Target="../media/image310.png"/><Relationship Id="rId10" Type="http://schemas.openxmlformats.org/officeDocument/2006/relationships/image" Target="../media/image305.png"/><Relationship Id="rId4" Type="http://schemas.openxmlformats.org/officeDocument/2006/relationships/image" Target="../media/image299.png"/><Relationship Id="rId9" Type="http://schemas.openxmlformats.org/officeDocument/2006/relationships/image" Target="../media/image304.png"/><Relationship Id="rId14" Type="http://schemas.openxmlformats.org/officeDocument/2006/relationships/image" Target="../media/image309.png"/></Relationships>
</file>

<file path=ppt/slides/_rels/slide88.xml.rels><?xml version="1.0" encoding="UTF-8" standalone="yes"?>
<Relationships xmlns="http://schemas.openxmlformats.org/package/2006/relationships"><Relationship Id="rId8" Type="http://schemas.openxmlformats.org/officeDocument/2006/relationships/image" Target="../media/image317.png"/><Relationship Id="rId13" Type="http://schemas.openxmlformats.org/officeDocument/2006/relationships/image" Target="../media/image322.png"/><Relationship Id="rId18" Type="http://schemas.openxmlformats.org/officeDocument/2006/relationships/image" Target="../media/image327.png"/><Relationship Id="rId3" Type="http://schemas.openxmlformats.org/officeDocument/2006/relationships/image" Target="../media/image313.png"/><Relationship Id="rId7" Type="http://schemas.openxmlformats.org/officeDocument/2006/relationships/image" Target="../media/image316.png"/><Relationship Id="rId12" Type="http://schemas.openxmlformats.org/officeDocument/2006/relationships/image" Target="../media/image321.png"/><Relationship Id="rId17" Type="http://schemas.openxmlformats.org/officeDocument/2006/relationships/image" Target="../media/image326.png"/><Relationship Id="rId2" Type="http://schemas.openxmlformats.org/officeDocument/2006/relationships/notesSlide" Target="../notesSlides/notesSlide88.xml"/><Relationship Id="rId16" Type="http://schemas.openxmlformats.org/officeDocument/2006/relationships/image" Target="../media/image325.png"/><Relationship Id="rId1" Type="http://schemas.openxmlformats.org/officeDocument/2006/relationships/slideLayout" Target="../slideLayouts/slideLayout6.xml"/><Relationship Id="rId6" Type="http://schemas.openxmlformats.org/officeDocument/2006/relationships/image" Target="../media/image315.png"/><Relationship Id="rId11" Type="http://schemas.openxmlformats.org/officeDocument/2006/relationships/image" Target="../media/image320.png"/><Relationship Id="rId5" Type="http://schemas.openxmlformats.org/officeDocument/2006/relationships/image" Target="../media/image314.png"/><Relationship Id="rId15" Type="http://schemas.openxmlformats.org/officeDocument/2006/relationships/image" Target="../media/image324.png"/><Relationship Id="rId10" Type="http://schemas.openxmlformats.org/officeDocument/2006/relationships/image" Target="../media/image319.png"/><Relationship Id="rId19" Type="http://schemas.openxmlformats.org/officeDocument/2006/relationships/image" Target="../media/image328.png"/><Relationship Id="rId4" Type="http://schemas.openxmlformats.org/officeDocument/2006/relationships/image" Target="../media/image311.png"/><Relationship Id="rId9" Type="http://schemas.openxmlformats.org/officeDocument/2006/relationships/image" Target="../media/image318.png"/><Relationship Id="rId14" Type="http://schemas.openxmlformats.org/officeDocument/2006/relationships/image" Target="../media/image323.png"/></Relationships>
</file>

<file path=ppt/slides/_rels/slide89.xml.rels><?xml version="1.0" encoding="UTF-8" standalone="yes"?>
<Relationships xmlns="http://schemas.openxmlformats.org/package/2006/relationships"><Relationship Id="rId8" Type="http://schemas.openxmlformats.org/officeDocument/2006/relationships/image" Target="../media/image332.png"/><Relationship Id="rId13" Type="http://schemas.openxmlformats.org/officeDocument/2006/relationships/image" Target="../media/image335.png"/><Relationship Id="rId18" Type="http://schemas.openxmlformats.org/officeDocument/2006/relationships/image" Target="../media/image339.png"/><Relationship Id="rId3" Type="http://schemas.openxmlformats.org/officeDocument/2006/relationships/image" Target="../media/image329.png"/><Relationship Id="rId7" Type="http://schemas.openxmlformats.org/officeDocument/2006/relationships/image" Target="../media/image331.png"/><Relationship Id="rId12" Type="http://schemas.openxmlformats.org/officeDocument/2006/relationships/image" Target="../media/image321.png"/><Relationship Id="rId17" Type="http://schemas.openxmlformats.org/officeDocument/2006/relationships/image" Target="../media/image338.png"/><Relationship Id="rId2" Type="http://schemas.openxmlformats.org/officeDocument/2006/relationships/notesSlide" Target="../notesSlides/notesSlide89.xml"/><Relationship Id="rId16" Type="http://schemas.openxmlformats.org/officeDocument/2006/relationships/image" Target="../media/image337.png"/><Relationship Id="rId20" Type="http://schemas.openxmlformats.org/officeDocument/2006/relationships/image" Target="../media/image341.png"/><Relationship Id="rId1" Type="http://schemas.openxmlformats.org/officeDocument/2006/relationships/slideLayout" Target="../slideLayouts/slideLayout6.xml"/><Relationship Id="rId6" Type="http://schemas.openxmlformats.org/officeDocument/2006/relationships/image" Target="../media/image330.png"/><Relationship Id="rId11" Type="http://schemas.openxmlformats.org/officeDocument/2006/relationships/image" Target="../media/image328.png"/><Relationship Id="rId5" Type="http://schemas.openxmlformats.org/officeDocument/2006/relationships/image" Target="../media/image324.png"/><Relationship Id="rId15" Type="http://schemas.openxmlformats.org/officeDocument/2006/relationships/image" Target="../media/image336.png"/><Relationship Id="rId10" Type="http://schemas.openxmlformats.org/officeDocument/2006/relationships/image" Target="../media/image334.png"/><Relationship Id="rId19" Type="http://schemas.openxmlformats.org/officeDocument/2006/relationships/image" Target="../media/image340.png"/><Relationship Id="rId4" Type="http://schemas.openxmlformats.org/officeDocument/2006/relationships/image" Target="../media/image322.png"/><Relationship Id="rId9" Type="http://schemas.openxmlformats.org/officeDocument/2006/relationships/image" Target="../media/image333.png"/><Relationship Id="rId14" Type="http://schemas.openxmlformats.org/officeDocument/2006/relationships/image" Target="../media/image317.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0.xml.rels><?xml version="1.0" encoding="UTF-8" standalone="yes"?>
<Relationships xmlns="http://schemas.openxmlformats.org/package/2006/relationships"><Relationship Id="rId8" Type="http://schemas.openxmlformats.org/officeDocument/2006/relationships/image" Target="../media/image346.png"/><Relationship Id="rId13" Type="http://schemas.openxmlformats.org/officeDocument/2006/relationships/image" Target="../media/image351.png"/><Relationship Id="rId18" Type="http://schemas.openxmlformats.org/officeDocument/2006/relationships/image" Target="../media/image356.png"/><Relationship Id="rId3" Type="http://schemas.openxmlformats.org/officeDocument/2006/relationships/image" Target="../media/image336.png"/><Relationship Id="rId7" Type="http://schemas.openxmlformats.org/officeDocument/2006/relationships/image" Target="../media/image345.png"/><Relationship Id="rId12" Type="http://schemas.openxmlformats.org/officeDocument/2006/relationships/image" Target="../media/image350.png"/><Relationship Id="rId17" Type="http://schemas.openxmlformats.org/officeDocument/2006/relationships/image" Target="../media/image355.png"/><Relationship Id="rId2" Type="http://schemas.openxmlformats.org/officeDocument/2006/relationships/notesSlide" Target="../notesSlides/notesSlide90.xml"/><Relationship Id="rId16" Type="http://schemas.openxmlformats.org/officeDocument/2006/relationships/image" Target="../media/image354.png"/><Relationship Id="rId20" Type="http://schemas.openxmlformats.org/officeDocument/2006/relationships/image" Target="../media/image358.png"/><Relationship Id="rId1" Type="http://schemas.openxmlformats.org/officeDocument/2006/relationships/slideLayout" Target="../slideLayouts/slideLayout6.xml"/><Relationship Id="rId6" Type="http://schemas.openxmlformats.org/officeDocument/2006/relationships/image" Target="../media/image344.png"/><Relationship Id="rId11" Type="http://schemas.openxmlformats.org/officeDocument/2006/relationships/image" Target="../media/image349.png"/><Relationship Id="rId5" Type="http://schemas.openxmlformats.org/officeDocument/2006/relationships/image" Target="../media/image343.png"/><Relationship Id="rId15" Type="http://schemas.openxmlformats.org/officeDocument/2006/relationships/image" Target="../media/image353.png"/><Relationship Id="rId10" Type="http://schemas.openxmlformats.org/officeDocument/2006/relationships/image" Target="../media/image348.png"/><Relationship Id="rId19" Type="http://schemas.openxmlformats.org/officeDocument/2006/relationships/image" Target="../media/image357.png"/><Relationship Id="rId4" Type="http://schemas.openxmlformats.org/officeDocument/2006/relationships/image" Target="../media/image342.png"/><Relationship Id="rId9" Type="http://schemas.openxmlformats.org/officeDocument/2006/relationships/image" Target="../media/image347.png"/><Relationship Id="rId14" Type="http://schemas.openxmlformats.org/officeDocument/2006/relationships/image" Target="../media/image352.png"/></Relationships>
</file>

<file path=ppt/slides/_rels/slide91.xml.rels><?xml version="1.0" encoding="UTF-8" standalone="yes"?>
<Relationships xmlns="http://schemas.openxmlformats.org/package/2006/relationships"><Relationship Id="rId8" Type="http://schemas.openxmlformats.org/officeDocument/2006/relationships/image" Target="../media/image364.png"/><Relationship Id="rId3" Type="http://schemas.openxmlformats.org/officeDocument/2006/relationships/image" Target="../media/image359.png"/><Relationship Id="rId7" Type="http://schemas.openxmlformats.org/officeDocument/2006/relationships/image" Target="../media/image363.png"/><Relationship Id="rId2" Type="http://schemas.openxmlformats.org/officeDocument/2006/relationships/notesSlide" Target="../notesSlides/notesSlide91.xml"/><Relationship Id="rId1" Type="http://schemas.openxmlformats.org/officeDocument/2006/relationships/slideLayout" Target="../slideLayouts/slideLayout6.xml"/><Relationship Id="rId6" Type="http://schemas.openxmlformats.org/officeDocument/2006/relationships/image" Target="../media/image362.png"/><Relationship Id="rId5" Type="http://schemas.openxmlformats.org/officeDocument/2006/relationships/image" Target="../media/image361.png"/><Relationship Id="rId4" Type="http://schemas.openxmlformats.org/officeDocument/2006/relationships/image" Target="../media/image360.png"/><Relationship Id="rId9" Type="http://schemas.openxmlformats.org/officeDocument/2006/relationships/image" Target="../media/image365.png"/></Relationships>
</file>

<file path=ppt/slides/_rels/slide92.xml.rels><?xml version="1.0" encoding="UTF-8" standalone="yes"?>
<Relationships xmlns="http://schemas.openxmlformats.org/package/2006/relationships"><Relationship Id="rId8" Type="http://schemas.openxmlformats.org/officeDocument/2006/relationships/image" Target="../media/image369.png"/><Relationship Id="rId13" Type="http://schemas.openxmlformats.org/officeDocument/2006/relationships/image" Target="../media/image374.png"/><Relationship Id="rId3" Type="http://schemas.openxmlformats.org/officeDocument/2006/relationships/image" Target="../media/image361.png"/><Relationship Id="rId7" Type="http://schemas.openxmlformats.org/officeDocument/2006/relationships/image" Target="../media/image368.png"/><Relationship Id="rId12" Type="http://schemas.openxmlformats.org/officeDocument/2006/relationships/image" Target="../media/image373.png"/><Relationship Id="rId17" Type="http://schemas.openxmlformats.org/officeDocument/2006/relationships/image" Target="../media/image378.png"/><Relationship Id="rId2" Type="http://schemas.openxmlformats.org/officeDocument/2006/relationships/notesSlide" Target="../notesSlides/notesSlide92.xml"/><Relationship Id="rId16" Type="http://schemas.openxmlformats.org/officeDocument/2006/relationships/image" Target="../media/image377.png"/><Relationship Id="rId1" Type="http://schemas.openxmlformats.org/officeDocument/2006/relationships/slideLayout" Target="../slideLayouts/slideLayout6.xml"/><Relationship Id="rId6" Type="http://schemas.openxmlformats.org/officeDocument/2006/relationships/image" Target="../media/image367.png"/><Relationship Id="rId11" Type="http://schemas.openxmlformats.org/officeDocument/2006/relationships/image" Target="../media/image372.png"/><Relationship Id="rId5" Type="http://schemas.openxmlformats.org/officeDocument/2006/relationships/image" Target="../media/image366.png"/><Relationship Id="rId15" Type="http://schemas.openxmlformats.org/officeDocument/2006/relationships/image" Target="../media/image376.png"/><Relationship Id="rId10" Type="http://schemas.openxmlformats.org/officeDocument/2006/relationships/image" Target="../media/image371.png"/><Relationship Id="rId4" Type="http://schemas.openxmlformats.org/officeDocument/2006/relationships/image" Target="../media/image362.png"/><Relationship Id="rId9" Type="http://schemas.openxmlformats.org/officeDocument/2006/relationships/image" Target="../media/image370.png"/><Relationship Id="rId14" Type="http://schemas.openxmlformats.org/officeDocument/2006/relationships/image" Target="../media/image375.png"/></Relationships>
</file>

<file path=ppt/slides/_rels/slide93.xml.rels><?xml version="1.0" encoding="UTF-8" standalone="yes"?>
<Relationships xmlns="http://schemas.openxmlformats.org/package/2006/relationships"><Relationship Id="rId3" Type="http://schemas.openxmlformats.org/officeDocument/2006/relationships/image" Target="../media/image378.png"/><Relationship Id="rId7" Type="http://schemas.openxmlformats.org/officeDocument/2006/relationships/image" Target="../media/image382.png"/><Relationship Id="rId2" Type="http://schemas.openxmlformats.org/officeDocument/2006/relationships/notesSlide" Target="../notesSlides/notesSlide93.xml"/><Relationship Id="rId1" Type="http://schemas.openxmlformats.org/officeDocument/2006/relationships/slideLayout" Target="../slideLayouts/slideLayout6.xml"/><Relationship Id="rId6" Type="http://schemas.openxmlformats.org/officeDocument/2006/relationships/image" Target="../media/image381.png"/><Relationship Id="rId5" Type="http://schemas.openxmlformats.org/officeDocument/2006/relationships/image" Target="../media/image380.png"/><Relationship Id="rId4" Type="http://schemas.openxmlformats.org/officeDocument/2006/relationships/image" Target="../media/image379.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8" Type="http://schemas.openxmlformats.org/officeDocument/2006/relationships/image" Target="../media/image311.png"/><Relationship Id="rId3" Type="http://schemas.openxmlformats.org/officeDocument/2006/relationships/image" Target="../media/image378.png"/><Relationship Id="rId7" Type="http://schemas.openxmlformats.org/officeDocument/2006/relationships/image" Target="../media/image382.png"/><Relationship Id="rId2" Type="http://schemas.openxmlformats.org/officeDocument/2006/relationships/notesSlide" Target="../notesSlides/notesSlide95.xml"/><Relationship Id="rId1" Type="http://schemas.openxmlformats.org/officeDocument/2006/relationships/slideLayout" Target="../slideLayouts/slideLayout6.xml"/><Relationship Id="rId6" Type="http://schemas.openxmlformats.org/officeDocument/2006/relationships/image" Target="../media/image381.png"/><Relationship Id="rId5" Type="http://schemas.openxmlformats.org/officeDocument/2006/relationships/image" Target="../media/image380.png"/><Relationship Id="rId10" Type="http://schemas.openxmlformats.org/officeDocument/2006/relationships/image" Target="../media/image314.png"/><Relationship Id="rId4" Type="http://schemas.openxmlformats.org/officeDocument/2006/relationships/image" Target="../media/image379.png"/><Relationship Id="rId9" Type="http://schemas.openxmlformats.org/officeDocument/2006/relationships/image" Target="../media/image335.png"/></Relationships>
</file>

<file path=ppt/slides/_rels/slide96.xml.rels><?xml version="1.0" encoding="UTF-8" standalone="yes"?>
<Relationships xmlns="http://schemas.openxmlformats.org/package/2006/relationships"><Relationship Id="rId8" Type="http://schemas.openxmlformats.org/officeDocument/2006/relationships/image" Target="../media/image387.png"/><Relationship Id="rId3" Type="http://schemas.openxmlformats.org/officeDocument/2006/relationships/notesSlide" Target="../notesSlides/notesSlide96.xml"/><Relationship Id="rId7" Type="http://schemas.openxmlformats.org/officeDocument/2006/relationships/image" Target="../media/image386.png"/><Relationship Id="rId2" Type="http://schemas.openxmlformats.org/officeDocument/2006/relationships/slideLayout" Target="../slideLayouts/slideLayout6.xml"/><Relationship Id="rId1" Type="http://schemas.openxmlformats.org/officeDocument/2006/relationships/vmlDrawing" Target="../drawings/vmlDrawing19.vml"/><Relationship Id="rId6" Type="http://schemas.openxmlformats.org/officeDocument/2006/relationships/image" Target="../media/image335.png"/><Relationship Id="rId11" Type="http://schemas.openxmlformats.org/officeDocument/2006/relationships/oleObject" Target="../embeddings/oleObject104.bin"/><Relationship Id="rId5" Type="http://schemas.openxmlformats.org/officeDocument/2006/relationships/image" Target="../media/image385.png"/><Relationship Id="rId10" Type="http://schemas.openxmlformats.org/officeDocument/2006/relationships/image" Target="../media/image330.png"/><Relationship Id="rId4" Type="http://schemas.openxmlformats.org/officeDocument/2006/relationships/image" Target="../media/image384.png"/><Relationship Id="rId9" Type="http://schemas.openxmlformats.org/officeDocument/2006/relationships/image" Target="../media/image388.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8" Type="http://schemas.openxmlformats.org/officeDocument/2006/relationships/image" Target="../media/image393.png"/><Relationship Id="rId3" Type="http://schemas.openxmlformats.org/officeDocument/2006/relationships/image" Target="../media/image356.png"/><Relationship Id="rId7" Type="http://schemas.openxmlformats.org/officeDocument/2006/relationships/image" Target="../media/image392.png"/><Relationship Id="rId2" Type="http://schemas.openxmlformats.org/officeDocument/2006/relationships/notesSlide" Target="../notesSlides/notesSlide98.xml"/><Relationship Id="rId1" Type="http://schemas.openxmlformats.org/officeDocument/2006/relationships/slideLayout" Target="../slideLayouts/slideLayout6.xml"/><Relationship Id="rId6" Type="http://schemas.openxmlformats.org/officeDocument/2006/relationships/image" Target="../media/image391.png"/><Relationship Id="rId5" Type="http://schemas.openxmlformats.org/officeDocument/2006/relationships/image" Target="../media/image390.png"/><Relationship Id="rId4" Type="http://schemas.openxmlformats.org/officeDocument/2006/relationships/image" Target="../media/image389.png"/></Relationships>
</file>

<file path=ppt/slides/_rels/slide99.xml.rels><?xml version="1.0" encoding="UTF-8" standalone="yes"?>
<Relationships xmlns="http://schemas.openxmlformats.org/package/2006/relationships"><Relationship Id="rId3" Type="http://schemas.openxmlformats.org/officeDocument/2006/relationships/image" Target="../media/image394.pn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subTitle" idx="1"/>
          </p:nvPr>
        </p:nvSpPr>
        <p:spPr>
          <a:xfrm>
            <a:off x="381000" y="3810000"/>
            <a:ext cx="8458200" cy="2895600"/>
          </a:xfrm>
        </p:spPr>
        <p:txBody>
          <a:bodyPr/>
          <a:lstStyle/>
          <a:p>
            <a:endParaRPr lang="en-US" sz="1800" dirty="0" smtClean="0">
              <a:solidFill>
                <a:schemeClr val="tx2"/>
              </a:solidFill>
              <a:ea typeface="Arial Unicode MS" pitchFamily="34" charset="-128"/>
              <a:cs typeface="Arial Unicode MS" pitchFamily="34" charset="-128"/>
            </a:endParaRPr>
          </a:p>
          <a:p>
            <a:r>
              <a:rPr lang="en-US" sz="1800" dirty="0" smtClean="0">
                <a:solidFill>
                  <a:schemeClr val="tx2"/>
                </a:solidFill>
                <a:ea typeface="Arial Unicode MS" pitchFamily="34" charset="-128"/>
                <a:cs typeface="Arial Unicode MS" pitchFamily="34" charset="-128"/>
              </a:rPr>
              <a:t> </a:t>
            </a:r>
          </a:p>
          <a:p>
            <a:endParaRPr lang="en-US" sz="1800" dirty="0" smtClean="0">
              <a:solidFill>
                <a:schemeClr val="tx2"/>
              </a:solidFill>
              <a:ea typeface="Arial Unicode MS" pitchFamily="34" charset="-128"/>
              <a:cs typeface="Arial Unicode MS" pitchFamily="34" charset="-128"/>
            </a:endParaRPr>
          </a:p>
          <a:p>
            <a:endParaRPr lang="en-US" sz="1800" dirty="0" smtClean="0">
              <a:solidFill>
                <a:schemeClr val="tx2"/>
              </a:solidFill>
              <a:ea typeface="Arial Unicode MS" pitchFamily="34" charset="-128"/>
              <a:cs typeface="Arial Unicode MS" pitchFamily="34" charset="-128"/>
            </a:endParaRPr>
          </a:p>
          <a:p>
            <a:r>
              <a:rPr lang="en-US" sz="1800" dirty="0" smtClean="0">
                <a:solidFill>
                  <a:schemeClr val="tx2"/>
                </a:solidFill>
                <a:latin typeface="Calibri" pitchFamily="34" charset="0"/>
                <a:ea typeface="Arial Unicode MS" pitchFamily="34" charset="-128"/>
                <a:cs typeface="Calibri" pitchFamily="34" charset="0"/>
              </a:rPr>
              <a:t>Jo van </a:t>
            </a:r>
            <a:r>
              <a:rPr lang="en-US" sz="1800" smtClean="0">
                <a:solidFill>
                  <a:schemeClr val="tx2"/>
                </a:solidFill>
                <a:latin typeface="Calibri" pitchFamily="34" charset="0"/>
                <a:ea typeface="Arial Unicode MS" pitchFamily="34" charset="-128"/>
                <a:cs typeface="Calibri" pitchFamily="34" charset="0"/>
              </a:rPr>
              <a:t>den Brand en </a:t>
            </a:r>
            <a:r>
              <a:rPr lang="en-US" sz="1800" smtClean="0">
                <a:solidFill>
                  <a:schemeClr val="tx2"/>
                </a:solidFill>
                <a:latin typeface="Calibri" pitchFamily="34" charset="0"/>
                <a:ea typeface="Arial Unicode MS" pitchFamily="34" charset="-128"/>
                <a:cs typeface="Calibri" pitchFamily="34" charset="0"/>
              </a:rPr>
              <a:t>Jacco de Vries</a:t>
            </a:r>
            <a:endParaRPr lang="en-US" sz="1800" dirty="0" smtClean="0">
              <a:solidFill>
                <a:schemeClr val="tx2"/>
              </a:solidFill>
              <a:latin typeface="Calibri" pitchFamily="34" charset="0"/>
              <a:ea typeface="Arial Unicode MS" pitchFamily="34" charset="-128"/>
              <a:cs typeface="Calibri" pitchFamily="34" charset="0"/>
            </a:endParaRPr>
          </a:p>
          <a:p>
            <a:r>
              <a:rPr lang="en-US" sz="1800" b="0" i="1" dirty="0" smtClean="0">
                <a:solidFill>
                  <a:schemeClr val="tx2"/>
                </a:solidFill>
                <a:latin typeface="Calibri" pitchFamily="34" charset="0"/>
                <a:ea typeface="Arial Unicode MS" pitchFamily="34" charset="-128"/>
                <a:cs typeface="Calibri" pitchFamily="34" charset="0"/>
              </a:rPr>
              <a:t>www.nikhef.nl</a:t>
            </a:r>
            <a:r>
              <a:rPr lang="en-US" sz="1800" b="0" i="1" smtClean="0">
                <a:solidFill>
                  <a:schemeClr val="tx2"/>
                </a:solidFill>
                <a:latin typeface="Calibri" pitchFamily="34" charset="0"/>
                <a:ea typeface="Arial Unicode MS" pitchFamily="34" charset="-128"/>
                <a:cs typeface="Calibri" pitchFamily="34" charset="0"/>
              </a:rPr>
              <a:t>/~jo/energie</a:t>
            </a:r>
            <a:endParaRPr lang="en-US" sz="1800" b="0" i="1" dirty="0" smtClean="0">
              <a:solidFill>
                <a:schemeClr val="tx2"/>
              </a:solidFill>
              <a:latin typeface="Calibri" pitchFamily="34" charset="0"/>
              <a:ea typeface="Arial Unicode MS" pitchFamily="34" charset="-128"/>
              <a:cs typeface="Calibri" pitchFamily="34" charset="0"/>
            </a:endParaRPr>
          </a:p>
          <a:p>
            <a:r>
              <a:rPr lang="en-US" sz="1800" smtClean="0">
                <a:solidFill>
                  <a:schemeClr val="tx2"/>
                </a:solidFill>
                <a:latin typeface="Calibri" pitchFamily="34" charset="0"/>
                <a:ea typeface="Arial Unicode MS" pitchFamily="34" charset="-128"/>
                <a:cs typeface="Calibri" pitchFamily="34" charset="0"/>
              </a:rPr>
              <a:t>9 mei 2014</a:t>
            </a:r>
            <a:endParaRPr lang="en-US" sz="1800" dirty="0" smtClean="0">
              <a:solidFill>
                <a:schemeClr val="tx2"/>
              </a:solidFill>
              <a:latin typeface="Calibri" pitchFamily="34" charset="0"/>
              <a:ea typeface="Arial Unicode MS" pitchFamily="34" charset="-128"/>
              <a:cs typeface="Calibri" pitchFamily="34" charset="0"/>
            </a:endParaRPr>
          </a:p>
        </p:txBody>
      </p:sp>
      <p:sp>
        <p:nvSpPr>
          <p:cNvPr id="3075" name="Rectangle 6"/>
          <p:cNvSpPr>
            <a:spLocks noChangeArrowheads="1"/>
          </p:cNvSpPr>
          <p:nvPr/>
        </p:nvSpPr>
        <p:spPr bwMode="auto">
          <a:xfrm>
            <a:off x="533400" y="914400"/>
            <a:ext cx="7924800" cy="1200329"/>
          </a:xfrm>
          <a:prstGeom prst="rect">
            <a:avLst/>
          </a:prstGeom>
          <a:noFill/>
          <a:ln w="9525">
            <a:noFill/>
            <a:miter lim="800000"/>
            <a:headEnd/>
            <a:tailEnd/>
          </a:ln>
        </p:spPr>
        <p:txBody>
          <a:bodyPr>
            <a:spAutoFit/>
          </a:bodyPr>
          <a:lstStyle/>
          <a:p>
            <a:pPr algn="ctr" eaLnBrk="0" hangingPunct="0"/>
            <a:r>
              <a:rPr lang="en-US" sz="3600" b="1">
                <a:solidFill>
                  <a:srgbClr val="000099"/>
                </a:solidFill>
                <a:latin typeface="Arial Rounded MT Bold" pitchFamily="34" charset="0"/>
              </a:rPr>
              <a:t> </a:t>
            </a:r>
            <a:r>
              <a:rPr lang="en-US" sz="4000" b="1" smtClean="0">
                <a:solidFill>
                  <a:srgbClr val="000099"/>
                </a:solidFill>
                <a:latin typeface="Arial Rounded MT Bold" pitchFamily="34" charset="0"/>
              </a:rPr>
              <a:t>Energie</a:t>
            </a:r>
            <a:endParaRPr lang="en-US" sz="4400" b="1" i="1" dirty="0">
              <a:solidFill>
                <a:srgbClr val="000099"/>
              </a:solidFill>
              <a:latin typeface="Arial Rounded MT Bold" pitchFamily="34" charset="0"/>
            </a:endParaRPr>
          </a:p>
          <a:p>
            <a:pPr algn="ctr" eaLnBrk="0" hangingPunct="0"/>
            <a:r>
              <a:rPr lang="en-US" sz="3200" b="1" i="1" smtClean="0">
                <a:solidFill>
                  <a:schemeClr val="hlink"/>
                </a:solidFill>
                <a:latin typeface="Arial" pitchFamily="34" charset="0"/>
                <a:cs typeface="Times New Roman" pitchFamily="18" charset="0"/>
              </a:rPr>
              <a:t>FEW cursus</a:t>
            </a:r>
            <a:endParaRPr lang="en-US" sz="3200" b="1" i="1" dirty="0">
              <a:solidFill>
                <a:schemeClr val="hlink"/>
              </a:solidFill>
              <a:latin typeface="Arial" pitchFamily="34" charset="0"/>
              <a:cs typeface="Times New Roman" pitchFamily="18" charset="0"/>
            </a:endParaRPr>
          </a:p>
        </p:txBody>
      </p:sp>
      <p:pic>
        <p:nvPicPr>
          <p:cNvPr id="3076" name="Picture 9" descr="bigbang"/>
          <p:cNvPicPr>
            <a:picLocks noChangeAspect="1" noChangeArrowheads="1" noCrop="1"/>
          </p:cNvPicPr>
          <p:nvPr/>
        </p:nvPicPr>
        <p:blipFill>
          <a:blip r:embed="rId3" cstate="print"/>
          <a:srcRect/>
          <a:stretch>
            <a:fillRect/>
          </a:stretch>
        </p:blipFill>
        <p:spPr bwMode="auto">
          <a:xfrm>
            <a:off x="2743200" y="2438400"/>
            <a:ext cx="3657600" cy="2286000"/>
          </a:xfrm>
          <a:prstGeom prst="rect">
            <a:avLst/>
          </a:prstGeom>
          <a:noFill/>
          <a:ln w="9525">
            <a:noFill/>
            <a:miter lim="800000"/>
            <a:headEnd/>
            <a:tailEnd/>
          </a:ln>
        </p:spPr>
      </p:pic>
      <p:sp>
        <p:nvSpPr>
          <p:cNvPr id="5" name="Tekstvak 4"/>
          <p:cNvSpPr txBox="1"/>
          <p:nvPr/>
        </p:nvSpPr>
        <p:spPr>
          <a:xfrm>
            <a:off x="7266627" y="6550223"/>
            <a:ext cx="1877373" cy="307777"/>
          </a:xfrm>
          <a:prstGeom prst="rect">
            <a:avLst/>
          </a:prstGeom>
          <a:noFill/>
        </p:spPr>
        <p:txBody>
          <a:bodyPr wrap="none" rtlCol="0">
            <a:spAutoFit/>
          </a:bodyPr>
          <a:lstStyle/>
          <a:p>
            <a:r>
              <a:rPr lang="nl-NL" sz="1400" smtClean="0">
                <a:latin typeface="+mn-lt"/>
              </a:rPr>
              <a:t>Week 4, </a:t>
            </a:r>
            <a:r>
              <a:rPr lang="nl-NL" sz="1400" dirty="0" err="1" smtClean="0">
                <a:latin typeface="+mn-lt"/>
              </a:rPr>
              <a:t>jo</a:t>
            </a:r>
            <a:r>
              <a:rPr lang="nl-NL" sz="1400" dirty="0" smtClean="0">
                <a:latin typeface="+mn-lt"/>
              </a:rPr>
              <a:t>@</a:t>
            </a:r>
            <a:r>
              <a:rPr lang="nl-NL" sz="1400" dirty="0" err="1" smtClean="0">
                <a:latin typeface="+mn-lt"/>
              </a:rPr>
              <a:t>nikhef.nl</a:t>
            </a:r>
            <a:endParaRPr lang="nl-NL" sz="1400" dirty="0">
              <a:latin typeface="+mn-l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152400" y="0"/>
            <a:ext cx="8991600" cy="990600"/>
          </a:xfrm>
          <a:noFill/>
          <a:ln/>
        </p:spPr>
        <p:txBody>
          <a:bodyPr/>
          <a:lstStyle/>
          <a:p>
            <a:r>
              <a:rPr lang="en-GB" i="1" kern="1200" dirty="0" smtClean="0">
                <a:solidFill>
                  <a:srgbClr val="000099"/>
                </a:solidFill>
                <a:latin typeface="Calibri" pitchFamily="34" charset="0"/>
                <a:ea typeface="+mn-ea"/>
                <a:cs typeface="Calibri" pitchFamily="34" charset="0"/>
              </a:rPr>
              <a:t>Thermal utilization factor</a:t>
            </a:r>
            <a:endParaRPr lang="en-US" i="1" kern="1200" dirty="0">
              <a:solidFill>
                <a:srgbClr val="000099"/>
              </a:solidFill>
              <a:latin typeface="Calibri" pitchFamily="34" charset="0"/>
              <a:ea typeface="+mn-ea"/>
              <a:cs typeface="Calibri" pitchFamily="34" charset="0"/>
            </a:endParaRPr>
          </a:p>
        </p:txBody>
      </p:sp>
      <p:sp>
        <p:nvSpPr>
          <p:cNvPr id="31" name="TextBox 30"/>
          <p:cNvSpPr txBox="1"/>
          <p:nvPr/>
        </p:nvSpPr>
        <p:spPr>
          <a:xfrm>
            <a:off x="5754931" y="2924176"/>
            <a:ext cx="3244606" cy="307777"/>
          </a:xfrm>
          <a:prstGeom prst="rect">
            <a:avLst/>
          </a:prstGeom>
          <a:solidFill>
            <a:srgbClr val="FEFCAC"/>
          </a:solidFill>
        </p:spPr>
        <p:txBody>
          <a:bodyPr wrap="none" rtlCol="0">
            <a:spAutoFit/>
          </a:bodyPr>
          <a:lstStyle/>
          <a:p>
            <a:r>
              <a:rPr lang="en-US" sz="1400" dirty="0" smtClean="0">
                <a:latin typeface="Calibri" pitchFamily="34" charset="0"/>
                <a:cs typeface="Calibri" pitchFamily="34" charset="0"/>
              </a:rPr>
              <a:t>(</a:t>
            </a:r>
            <a:r>
              <a:rPr lang="en-US" sz="1400" dirty="0" err="1" smtClean="0">
                <a:latin typeface="Calibri" pitchFamily="34" charset="0"/>
                <a:cs typeface="Calibri" pitchFamily="34" charset="0"/>
              </a:rPr>
              <a:t>ruimtelijk</a:t>
            </a:r>
            <a:r>
              <a:rPr lang="en-US" sz="1400" dirty="0" smtClean="0">
                <a:latin typeface="Calibri" pitchFamily="34" charset="0"/>
                <a:cs typeface="Calibri" pitchFamily="34" charset="0"/>
              </a:rPr>
              <a:t> </a:t>
            </a:r>
            <a:r>
              <a:rPr lang="en-US" sz="1400" dirty="0" err="1" smtClean="0">
                <a:latin typeface="Calibri" pitchFamily="34" charset="0"/>
                <a:cs typeface="Calibri" pitchFamily="34" charset="0"/>
              </a:rPr>
              <a:t>gemiddelde</a:t>
            </a:r>
            <a:r>
              <a:rPr lang="en-US" sz="1400" dirty="0" smtClean="0">
                <a:latin typeface="Calibri" pitchFamily="34" charset="0"/>
                <a:cs typeface="Calibri" pitchFamily="34" charset="0"/>
              </a:rPr>
              <a:t> </a:t>
            </a:r>
            <a:r>
              <a:rPr lang="en-US" sz="1400" dirty="0" err="1" smtClean="0">
                <a:latin typeface="Calibri" pitchFamily="34" charset="0"/>
                <a:cs typeface="Calibri" pitchFamily="34" charset="0"/>
              </a:rPr>
              <a:t>thermische</a:t>
            </a:r>
            <a:r>
              <a:rPr lang="en-US" sz="1400" dirty="0" smtClean="0">
                <a:latin typeface="Calibri" pitchFamily="34" charset="0"/>
                <a:cs typeface="Calibri" pitchFamily="34" charset="0"/>
              </a:rPr>
              <a:t> </a:t>
            </a:r>
            <a:r>
              <a:rPr lang="en-US" sz="1400" dirty="0" err="1" smtClean="0">
                <a:latin typeface="Calibri" pitchFamily="34" charset="0"/>
                <a:cs typeface="Calibri" pitchFamily="34" charset="0"/>
              </a:rPr>
              <a:t>fluxen</a:t>
            </a:r>
            <a:r>
              <a:rPr lang="en-US" sz="1400" dirty="0" smtClean="0">
                <a:latin typeface="Calibri" pitchFamily="34" charset="0"/>
                <a:cs typeface="Calibri" pitchFamily="34" charset="0"/>
              </a:rPr>
              <a:t>)</a:t>
            </a:r>
            <a:endParaRPr lang="en-US" sz="1400" dirty="0">
              <a:latin typeface="Calibri" pitchFamily="34" charset="0"/>
              <a:cs typeface="Calibri" pitchFamily="34" charset="0"/>
            </a:endParaRPr>
          </a:p>
        </p:txBody>
      </p:sp>
      <p:graphicFrame>
        <p:nvGraphicFramePr>
          <p:cNvPr id="285698" name="Object 2"/>
          <p:cNvGraphicFramePr>
            <a:graphicFrameLocks noChangeAspect="1"/>
          </p:cNvGraphicFramePr>
          <p:nvPr/>
        </p:nvGraphicFramePr>
        <p:xfrm>
          <a:off x="3322637" y="1121568"/>
          <a:ext cx="4602163" cy="631825"/>
        </p:xfrm>
        <a:graphic>
          <a:graphicData uri="http://schemas.openxmlformats.org/presentationml/2006/ole">
            <p:oleObj spid="_x0000_s285698" name="Equation" r:id="rId4" imgW="3073320" imgH="419040" progId="Equation.DSMT4">
              <p:embed/>
            </p:oleObj>
          </a:graphicData>
        </a:graphic>
      </p:graphicFrame>
      <p:sp>
        <p:nvSpPr>
          <p:cNvPr id="17" name="TextBox 17"/>
          <p:cNvSpPr txBox="1"/>
          <p:nvPr/>
        </p:nvSpPr>
        <p:spPr>
          <a:xfrm>
            <a:off x="533400" y="1219200"/>
            <a:ext cx="7924800" cy="369332"/>
          </a:xfrm>
          <a:prstGeom prst="rect">
            <a:avLst/>
          </a:prstGeom>
          <a:noFill/>
        </p:spPr>
        <p:txBody>
          <a:bodyPr wrap="square">
            <a:spAutoFit/>
          </a:bodyPr>
          <a:lstStyle/>
          <a:p>
            <a:pPr>
              <a:defRPr/>
            </a:pPr>
            <a:r>
              <a:rPr lang="en-US" dirty="0" smtClean="0">
                <a:latin typeface="Calibri" pitchFamily="34" charset="0"/>
                <a:cs typeface="Calibri" pitchFamily="34" charset="0"/>
              </a:rPr>
              <a:t>Thermal utilization factor</a:t>
            </a:r>
            <a:endParaRPr lang="en-US" dirty="0">
              <a:latin typeface="Calibri" pitchFamily="34" charset="0"/>
              <a:cs typeface="Calibri" pitchFamily="34" charset="0"/>
            </a:endParaRPr>
          </a:p>
        </p:txBody>
      </p:sp>
      <p:graphicFrame>
        <p:nvGraphicFramePr>
          <p:cNvPr id="285699" name="Object 3"/>
          <p:cNvGraphicFramePr>
            <a:graphicFrameLocks noChangeAspect="1"/>
          </p:cNvGraphicFramePr>
          <p:nvPr/>
        </p:nvGraphicFramePr>
        <p:xfrm>
          <a:off x="3657600" y="1905000"/>
          <a:ext cx="4752975" cy="939800"/>
        </p:xfrm>
        <a:graphic>
          <a:graphicData uri="http://schemas.openxmlformats.org/presentationml/2006/ole">
            <p:oleObj spid="_x0000_s285699" name="Equation" r:id="rId5" imgW="2958840" imgH="583920" progId="Equation.DSMT4">
              <p:embed/>
            </p:oleObj>
          </a:graphicData>
        </a:graphic>
      </p:graphicFrame>
      <p:sp>
        <p:nvSpPr>
          <p:cNvPr id="19" name="TextBox 17"/>
          <p:cNvSpPr txBox="1"/>
          <p:nvPr/>
        </p:nvSpPr>
        <p:spPr>
          <a:xfrm>
            <a:off x="533400" y="1840468"/>
            <a:ext cx="3352800" cy="923330"/>
          </a:xfrm>
          <a:prstGeom prst="rect">
            <a:avLst/>
          </a:prstGeom>
          <a:noFill/>
        </p:spPr>
        <p:txBody>
          <a:bodyPr wrap="square">
            <a:spAutoFit/>
          </a:bodyPr>
          <a:lstStyle/>
          <a:p>
            <a:pPr>
              <a:defRPr/>
            </a:pPr>
            <a:r>
              <a:rPr lang="en-US" dirty="0" err="1" smtClean="0">
                <a:latin typeface="Calibri" pitchFamily="34" charset="0"/>
                <a:cs typeface="Calibri" pitchFamily="34" charset="0"/>
              </a:rPr>
              <a:t>Alle</a:t>
            </a:r>
            <a:r>
              <a:rPr lang="en-US" dirty="0" smtClean="0">
                <a:latin typeface="Calibri" pitchFamily="34" charset="0"/>
                <a:cs typeface="Calibri" pitchFamily="34" charset="0"/>
              </a:rPr>
              <a:t> </a:t>
            </a:r>
            <a:r>
              <a:rPr lang="en-US" dirty="0" err="1" smtClean="0">
                <a:latin typeface="Calibri" pitchFamily="34" charset="0"/>
                <a:cs typeface="Calibri" pitchFamily="34" charset="0"/>
              </a:rPr>
              <a:t>thermische</a:t>
            </a:r>
            <a:r>
              <a:rPr lang="en-US" dirty="0" smtClean="0">
                <a:latin typeface="Calibri" pitchFamily="34" charset="0"/>
                <a:cs typeface="Calibri" pitchFamily="34" charset="0"/>
              </a:rPr>
              <a:t> </a:t>
            </a:r>
            <a:r>
              <a:rPr lang="en-US" dirty="0" err="1" smtClean="0">
                <a:latin typeface="Calibri" pitchFamily="34" charset="0"/>
                <a:cs typeface="Calibri" pitchFamily="34" charset="0"/>
              </a:rPr>
              <a:t>neutronen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worden</a:t>
            </a:r>
            <a:r>
              <a:rPr lang="en-US" dirty="0" smtClean="0">
                <a:latin typeface="Calibri" pitchFamily="34" charset="0"/>
                <a:cs typeface="Calibri" pitchFamily="34" charset="0"/>
              </a:rPr>
              <a:t> in fuel of moderator </a:t>
            </a:r>
            <a:r>
              <a:rPr lang="en-US" dirty="0" err="1" smtClean="0">
                <a:latin typeface="Calibri" pitchFamily="34" charset="0"/>
                <a:cs typeface="Calibri" pitchFamily="34" charset="0"/>
              </a:rPr>
              <a:t>geabsorbeerd</a:t>
            </a:r>
            <a:endParaRPr lang="en-US" dirty="0">
              <a:latin typeface="Calibri" pitchFamily="34" charset="0"/>
              <a:cs typeface="Calibri" pitchFamily="34" charset="0"/>
            </a:endParaRPr>
          </a:p>
        </p:txBody>
      </p:sp>
      <p:sp>
        <p:nvSpPr>
          <p:cNvPr id="20" name="TextBox 17"/>
          <p:cNvSpPr txBox="1"/>
          <p:nvPr/>
        </p:nvSpPr>
        <p:spPr>
          <a:xfrm>
            <a:off x="533400" y="2886670"/>
            <a:ext cx="3352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Definieer</a:t>
            </a:r>
            <a:endParaRPr lang="en-US" dirty="0">
              <a:latin typeface="Calibri" pitchFamily="34" charset="0"/>
              <a:cs typeface="Calibri" pitchFamily="34" charset="0"/>
            </a:endParaRPr>
          </a:p>
        </p:txBody>
      </p:sp>
      <p:graphicFrame>
        <p:nvGraphicFramePr>
          <p:cNvPr id="285700" name="Object 4"/>
          <p:cNvGraphicFramePr>
            <a:graphicFrameLocks noChangeAspect="1"/>
          </p:cNvGraphicFramePr>
          <p:nvPr/>
        </p:nvGraphicFramePr>
        <p:xfrm>
          <a:off x="1620838" y="2866228"/>
          <a:ext cx="4017962" cy="469900"/>
        </p:xfrm>
        <a:graphic>
          <a:graphicData uri="http://schemas.openxmlformats.org/presentationml/2006/ole">
            <p:oleObj spid="_x0000_s285700" name="Equation" r:id="rId6" imgW="2501640" imgH="291960" progId="Equation.DSMT4">
              <p:embed/>
            </p:oleObj>
          </a:graphicData>
        </a:graphic>
      </p:graphicFrame>
      <p:sp>
        <p:nvSpPr>
          <p:cNvPr id="22" name="TextBox 17"/>
          <p:cNvSpPr txBox="1"/>
          <p:nvPr/>
        </p:nvSpPr>
        <p:spPr>
          <a:xfrm>
            <a:off x="533400" y="3364468"/>
            <a:ext cx="3352800" cy="369332"/>
          </a:xfrm>
          <a:prstGeom prst="rect">
            <a:avLst/>
          </a:prstGeom>
          <a:noFill/>
        </p:spPr>
        <p:txBody>
          <a:bodyPr wrap="square">
            <a:spAutoFit/>
          </a:bodyPr>
          <a:lstStyle/>
          <a:p>
            <a:pPr>
              <a:defRPr/>
            </a:pPr>
            <a:r>
              <a:rPr lang="en-US" dirty="0" smtClean="0">
                <a:latin typeface="Calibri" pitchFamily="34" charset="0"/>
                <a:cs typeface="Calibri" pitchFamily="34" charset="0"/>
              </a:rPr>
              <a:t>Dan</a:t>
            </a:r>
            <a:endParaRPr lang="en-US" dirty="0">
              <a:latin typeface="Calibri" pitchFamily="34" charset="0"/>
              <a:cs typeface="Calibri" pitchFamily="34" charset="0"/>
            </a:endParaRPr>
          </a:p>
        </p:txBody>
      </p:sp>
      <p:graphicFrame>
        <p:nvGraphicFramePr>
          <p:cNvPr id="285701" name="Object 5"/>
          <p:cNvGraphicFramePr>
            <a:graphicFrameLocks noChangeAspect="1"/>
          </p:cNvGraphicFramePr>
          <p:nvPr/>
        </p:nvGraphicFramePr>
        <p:xfrm>
          <a:off x="1198563" y="3352800"/>
          <a:ext cx="6650037" cy="469900"/>
        </p:xfrm>
        <a:graphic>
          <a:graphicData uri="http://schemas.openxmlformats.org/presentationml/2006/ole">
            <p:oleObj spid="_x0000_s285701" name="Equation" r:id="rId7" imgW="4140000" imgH="291960" progId="Equation.DSMT4">
              <p:embed/>
            </p:oleObj>
          </a:graphicData>
        </a:graphic>
      </p:graphicFrame>
      <p:sp>
        <p:nvSpPr>
          <p:cNvPr id="24" name="TextBox 17"/>
          <p:cNvSpPr txBox="1"/>
          <p:nvPr/>
        </p:nvSpPr>
        <p:spPr>
          <a:xfrm>
            <a:off x="533400" y="4174092"/>
            <a:ext cx="3352800" cy="369332"/>
          </a:xfrm>
          <a:prstGeom prst="rect">
            <a:avLst/>
          </a:prstGeom>
          <a:noFill/>
        </p:spPr>
        <p:txBody>
          <a:bodyPr wrap="square">
            <a:spAutoFit/>
          </a:bodyPr>
          <a:lstStyle/>
          <a:p>
            <a:pPr>
              <a:defRPr/>
            </a:pPr>
            <a:r>
              <a:rPr lang="en-US" dirty="0" smtClean="0">
                <a:latin typeface="Calibri" pitchFamily="34" charset="0"/>
                <a:cs typeface="Calibri" pitchFamily="34" charset="0"/>
              </a:rPr>
              <a:t>We </a:t>
            </a:r>
            <a:r>
              <a:rPr lang="en-US" dirty="0" err="1" smtClean="0">
                <a:latin typeface="Calibri" pitchFamily="34" charset="0"/>
                <a:cs typeface="Calibri" pitchFamily="34" charset="0"/>
              </a:rPr>
              <a:t>vinden</a:t>
            </a:r>
            <a:endParaRPr lang="en-US" dirty="0">
              <a:latin typeface="Calibri" pitchFamily="34" charset="0"/>
              <a:cs typeface="Calibri" pitchFamily="34" charset="0"/>
            </a:endParaRPr>
          </a:p>
        </p:txBody>
      </p:sp>
      <p:grpSp>
        <p:nvGrpSpPr>
          <p:cNvPr id="33" name="Groep 32"/>
          <p:cNvGrpSpPr/>
          <p:nvPr/>
        </p:nvGrpSpPr>
        <p:grpSpPr>
          <a:xfrm>
            <a:off x="2438400" y="4024312"/>
            <a:ext cx="2667000" cy="790575"/>
            <a:chOff x="2438400" y="4024312"/>
            <a:chExt cx="2667000" cy="790575"/>
          </a:xfrm>
        </p:grpSpPr>
        <p:sp>
          <p:nvSpPr>
            <p:cNvPr id="30" name="Rounded Rectangle 27"/>
            <p:cNvSpPr/>
            <p:nvPr/>
          </p:nvSpPr>
          <p:spPr bwMode="auto">
            <a:xfrm>
              <a:off x="2438400" y="4024312"/>
              <a:ext cx="2667000" cy="762000"/>
            </a:xfrm>
            <a:prstGeom prst="roundRect">
              <a:avLst/>
            </a:prstGeom>
            <a:solidFill>
              <a:schemeClr val="bg1"/>
            </a:solidFill>
            <a:ln w="9525" cap="flat" cmpd="sng" algn="ctr">
              <a:noFill/>
              <a:prstDash val="solid"/>
              <a:round/>
              <a:headEnd type="none" w="med" len="med"/>
              <a:tailEnd type="none" w="med" len="med"/>
            </a:ln>
            <a:effectLst>
              <a:glow rad="228600">
                <a:schemeClr val="accent4">
                  <a:satMod val="175000"/>
                  <a:alpha val="40000"/>
                </a:schemeClr>
              </a:glow>
            </a:effectLst>
          </p:spPr>
          <p:txBody>
            <a:bodyPr/>
            <a:lstStyle/>
            <a:p>
              <a:pPr eaLnBrk="0" hangingPunct="0">
                <a:defRPr/>
              </a:pPr>
              <a:endParaRPr lang="en-US">
                <a:latin typeface="Calibri" pitchFamily="34" charset="0"/>
                <a:cs typeface="Calibri" pitchFamily="34" charset="0"/>
              </a:endParaRPr>
            </a:p>
          </p:txBody>
        </p:sp>
        <p:graphicFrame>
          <p:nvGraphicFramePr>
            <p:cNvPr id="285702" name="Object 6"/>
            <p:cNvGraphicFramePr>
              <a:graphicFrameLocks noChangeAspect="1"/>
            </p:cNvGraphicFramePr>
            <p:nvPr/>
          </p:nvGraphicFramePr>
          <p:xfrm>
            <a:off x="2514600" y="4038600"/>
            <a:ext cx="2487612" cy="776287"/>
          </p:xfrm>
          <a:graphic>
            <a:graphicData uri="http://schemas.openxmlformats.org/presentationml/2006/ole">
              <p:oleObj spid="_x0000_s285702" name="Equation" r:id="rId8" imgW="1549080" imgH="482400" progId="Equation.DSMT4">
                <p:embed/>
              </p:oleObj>
            </a:graphicData>
          </a:graphic>
        </p:graphicFrame>
      </p:grpSp>
      <p:sp>
        <p:nvSpPr>
          <p:cNvPr id="27" name="TextBox 17"/>
          <p:cNvSpPr txBox="1"/>
          <p:nvPr/>
        </p:nvSpPr>
        <p:spPr>
          <a:xfrm>
            <a:off x="533400" y="4964668"/>
            <a:ext cx="4267200" cy="369332"/>
          </a:xfrm>
          <a:prstGeom prst="rect">
            <a:avLst/>
          </a:prstGeom>
          <a:noFill/>
        </p:spPr>
        <p:txBody>
          <a:bodyPr wrap="square">
            <a:spAutoFit/>
          </a:bodyPr>
          <a:lstStyle/>
          <a:p>
            <a:pPr>
              <a:defRPr/>
            </a:pPr>
            <a:r>
              <a:rPr lang="en-US" dirty="0" smtClean="0">
                <a:latin typeface="Calibri" pitchFamily="34" charset="0"/>
                <a:cs typeface="Calibri" pitchFamily="34" charset="0"/>
              </a:rPr>
              <a:t>Met thermal disadvantage factor</a:t>
            </a:r>
            <a:endParaRPr lang="en-US" dirty="0">
              <a:latin typeface="Calibri" pitchFamily="34" charset="0"/>
              <a:cs typeface="Calibri" pitchFamily="34" charset="0"/>
            </a:endParaRPr>
          </a:p>
        </p:txBody>
      </p:sp>
      <p:graphicFrame>
        <p:nvGraphicFramePr>
          <p:cNvPr id="285703" name="Object 7"/>
          <p:cNvGraphicFramePr>
            <a:graphicFrameLocks noChangeAspect="1"/>
          </p:cNvGraphicFramePr>
          <p:nvPr/>
        </p:nvGraphicFramePr>
        <p:xfrm>
          <a:off x="4048125" y="4994275"/>
          <a:ext cx="1285875" cy="388938"/>
        </p:xfrm>
        <a:graphic>
          <a:graphicData uri="http://schemas.openxmlformats.org/presentationml/2006/ole">
            <p:oleObj spid="_x0000_s285703" name="Equation" r:id="rId9" imgW="799920" imgH="241200" progId="Equation.DSMT4">
              <p:embed/>
            </p:oleObj>
          </a:graphicData>
        </a:graphic>
      </p:graphicFrame>
      <p:sp>
        <p:nvSpPr>
          <p:cNvPr id="34" name="TextBox 17"/>
          <p:cNvSpPr txBox="1"/>
          <p:nvPr/>
        </p:nvSpPr>
        <p:spPr>
          <a:xfrm>
            <a:off x="533400" y="5562600"/>
            <a:ext cx="7315200" cy="646331"/>
          </a:xfrm>
          <a:prstGeom prst="rect">
            <a:avLst/>
          </a:prstGeom>
          <a:noFill/>
        </p:spPr>
        <p:txBody>
          <a:bodyPr wrap="square">
            <a:spAutoFit/>
          </a:bodyPr>
          <a:lstStyle/>
          <a:p>
            <a:pPr>
              <a:defRPr/>
            </a:pPr>
            <a:r>
              <a:rPr lang="en-US" dirty="0" smtClean="0">
                <a:latin typeface="Calibri" pitchFamily="34" charset="0"/>
                <a:cs typeface="Calibri" pitchFamily="34" charset="0"/>
              </a:rPr>
              <a:t>Hoe </a:t>
            </a:r>
            <a:r>
              <a:rPr lang="en-US" dirty="0" err="1" smtClean="0">
                <a:latin typeface="Calibri" pitchFamily="34" charset="0"/>
                <a:cs typeface="Calibri" pitchFamily="34" charset="0"/>
              </a:rPr>
              <a:t>meer</a:t>
            </a:r>
            <a:r>
              <a:rPr lang="en-US" dirty="0" smtClean="0">
                <a:latin typeface="Calibri" pitchFamily="34" charset="0"/>
                <a:cs typeface="Calibri" pitchFamily="34" charset="0"/>
              </a:rPr>
              <a:t> </a:t>
            </a:r>
            <a:r>
              <a:rPr lang="en-US" dirty="0" err="1" smtClean="0">
                <a:latin typeface="Calibri" pitchFamily="34" charset="0"/>
                <a:cs typeface="Calibri" pitchFamily="34" charset="0"/>
              </a:rPr>
              <a:t>neutronen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gecaptured</a:t>
            </a:r>
            <a:r>
              <a:rPr lang="en-US" dirty="0" smtClean="0">
                <a:latin typeface="Calibri" pitchFamily="34" charset="0"/>
                <a:cs typeface="Calibri" pitchFamily="34" charset="0"/>
              </a:rPr>
              <a:t> </a:t>
            </a:r>
            <a:r>
              <a:rPr lang="en-US" dirty="0" err="1" smtClean="0">
                <a:latin typeface="Calibri" pitchFamily="34" charset="0"/>
                <a:cs typeface="Calibri" pitchFamily="34" charset="0"/>
              </a:rPr>
              <a:t>worden</a:t>
            </a:r>
            <a:r>
              <a:rPr lang="en-US" dirty="0" smtClean="0">
                <a:latin typeface="Calibri" pitchFamily="34" charset="0"/>
                <a:cs typeface="Calibri" pitchFamily="34" charset="0"/>
              </a:rPr>
              <a:t> in de moderator (</a:t>
            </a:r>
            <a:r>
              <a:rPr lang="en-US" dirty="0" err="1" smtClean="0">
                <a:latin typeface="Calibri" pitchFamily="34" charset="0"/>
                <a:cs typeface="Calibri" pitchFamily="34" charset="0"/>
              </a:rPr>
              <a:t>vanwege</a:t>
            </a:r>
            <a:r>
              <a:rPr lang="en-US" dirty="0" smtClean="0">
                <a:latin typeface="Calibri" pitchFamily="34" charset="0"/>
                <a:cs typeface="Calibri" pitchFamily="34" charset="0"/>
              </a:rPr>
              <a:t> de </a:t>
            </a:r>
            <a:r>
              <a:rPr lang="en-US" dirty="0" err="1" smtClean="0">
                <a:latin typeface="Calibri" pitchFamily="34" charset="0"/>
                <a:cs typeface="Calibri" pitchFamily="34" charset="0"/>
              </a:rPr>
              <a:t>grotere</a:t>
            </a:r>
            <a:r>
              <a:rPr lang="en-US" dirty="0" smtClean="0">
                <a:latin typeface="Calibri" pitchFamily="34" charset="0"/>
                <a:cs typeface="Calibri" pitchFamily="34" charset="0"/>
              </a:rPr>
              <a:t> flux </a:t>
            </a:r>
            <a:r>
              <a:rPr lang="en-US" dirty="0" err="1" smtClean="0">
                <a:latin typeface="Calibri" pitchFamily="34" charset="0"/>
                <a:cs typeface="Calibri" pitchFamily="34" charset="0"/>
              </a:rPr>
              <a:t>daar</a:t>
            </a:r>
            <a:r>
              <a:rPr lang="en-US" dirty="0" smtClean="0">
                <a:latin typeface="Calibri" pitchFamily="34" charset="0"/>
                <a:cs typeface="Calibri" pitchFamily="34" charset="0"/>
              </a:rPr>
              <a:t>), hoe minder </a:t>
            </a:r>
            <a:r>
              <a:rPr lang="en-US" dirty="0" err="1" smtClean="0">
                <a:latin typeface="Calibri" pitchFamily="34" charset="0"/>
                <a:cs typeface="Calibri" pitchFamily="34" charset="0"/>
              </a:rPr>
              <a:t>er</a:t>
            </a:r>
            <a:r>
              <a:rPr lang="en-US" dirty="0" smtClean="0">
                <a:latin typeface="Calibri" pitchFamily="34" charset="0"/>
                <a:cs typeface="Calibri" pitchFamily="34" charset="0"/>
              </a:rPr>
              <a:t> </a:t>
            </a:r>
            <a:r>
              <a:rPr lang="en-US" dirty="0" err="1" smtClean="0">
                <a:latin typeface="Calibri" pitchFamily="34" charset="0"/>
                <a:cs typeface="Calibri" pitchFamily="34" charset="0"/>
              </a:rPr>
              <a:t>splijting</a:t>
            </a:r>
            <a:r>
              <a:rPr lang="en-US" dirty="0" smtClean="0">
                <a:latin typeface="Calibri" pitchFamily="34" charset="0"/>
                <a:cs typeface="Calibri" pitchFamily="34" charset="0"/>
              </a:rPr>
              <a:t> </a:t>
            </a:r>
            <a:r>
              <a:rPr lang="en-US" dirty="0" err="1" smtClean="0">
                <a:latin typeface="Calibri" pitchFamily="34" charset="0"/>
                <a:cs typeface="Calibri" pitchFamily="34" charset="0"/>
              </a:rPr>
              <a:t>kunnen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veroorzaken</a:t>
            </a:r>
            <a:r>
              <a:rPr lang="en-US" dirty="0" smtClean="0">
                <a:latin typeface="Calibri" pitchFamily="34" charset="0"/>
                <a:cs typeface="Calibri" pitchFamily="34" charset="0"/>
              </a:rPr>
              <a:t> in de fuel</a:t>
            </a:r>
            <a:endParaRPr lang="en-US" dirty="0">
              <a:latin typeface="Calibri" pitchFamily="34"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5" presetClass="entr" presetSubtype="10" fill="hold" nodeType="withEffect">
                                  <p:stCondLst>
                                    <p:cond delay="0"/>
                                  </p:stCondLst>
                                  <p:childTnLst>
                                    <p:set>
                                      <p:cBhvr>
                                        <p:cTn id="9" dur="1" fill="hold">
                                          <p:stCondLst>
                                            <p:cond delay="0"/>
                                          </p:stCondLst>
                                        </p:cTn>
                                        <p:tgtEl>
                                          <p:spTgt spid="285698"/>
                                        </p:tgtEl>
                                        <p:attrNameLst>
                                          <p:attrName>style.visibility</p:attrName>
                                        </p:attrNameLst>
                                      </p:cBhvr>
                                      <p:to>
                                        <p:strVal val="visible"/>
                                      </p:to>
                                    </p:set>
                                    <p:animEffect transition="in" filter="checkerboard(across)">
                                      <p:cBhvr>
                                        <p:cTn id="10" dur="500"/>
                                        <p:tgtEl>
                                          <p:spTgt spid="28569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heckerboard(across)">
                                      <p:cBhvr>
                                        <p:cTn id="15" dur="500"/>
                                        <p:tgtEl>
                                          <p:spTgt spid="19"/>
                                        </p:tgtEl>
                                      </p:cBhvr>
                                    </p:animEffect>
                                  </p:childTnLst>
                                </p:cTn>
                              </p:par>
                              <p:par>
                                <p:cTn id="16" presetID="5" presetClass="entr" presetSubtype="10" fill="hold" nodeType="withEffect">
                                  <p:stCondLst>
                                    <p:cond delay="0"/>
                                  </p:stCondLst>
                                  <p:childTnLst>
                                    <p:set>
                                      <p:cBhvr>
                                        <p:cTn id="17" dur="1" fill="hold">
                                          <p:stCondLst>
                                            <p:cond delay="0"/>
                                          </p:stCondLst>
                                        </p:cTn>
                                        <p:tgtEl>
                                          <p:spTgt spid="285699"/>
                                        </p:tgtEl>
                                        <p:attrNameLst>
                                          <p:attrName>style.visibility</p:attrName>
                                        </p:attrNameLst>
                                      </p:cBhvr>
                                      <p:to>
                                        <p:strVal val="visible"/>
                                      </p:to>
                                    </p:set>
                                    <p:animEffect transition="in" filter="checkerboard(across)">
                                      <p:cBhvr>
                                        <p:cTn id="18" dur="500"/>
                                        <p:tgtEl>
                                          <p:spTgt spid="285699"/>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heckerboard(across)">
                                      <p:cBhvr>
                                        <p:cTn id="23" dur="500"/>
                                        <p:tgtEl>
                                          <p:spTgt spid="20"/>
                                        </p:tgtEl>
                                      </p:cBhvr>
                                    </p:animEffect>
                                  </p:childTnLst>
                                </p:cTn>
                              </p:par>
                              <p:par>
                                <p:cTn id="24" presetID="5" presetClass="entr" presetSubtype="10" fill="hold" nodeType="withEffect">
                                  <p:stCondLst>
                                    <p:cond delay="0"/>
                                  </p:stCondLst>
                                  <p:childTnLst>
                                    <p:set>
                                      <p:cBhvr>
                                        <p:cTn id="25" dur="1" fill="hold">
                                          <p:stCondLst>
                                            <p:cond delay="0"/>
                                          </p:stCondLst>
                                        </p:cTn>
                                        <p:tgtEl>
                                          <p:spTgt spid="285700"/>
                                        </p:tgtEl>
                                        <p:attrNameLst>
                                          <p:attrName>style.visibility</p:attrName>
                                        </p:attrNameLst>
                                      </p:cBhvr>
                                      <p:to>
                                        <p:strVal val="visible"/>
                                      </p:to>
                                    </p:set>
                                    <p:animEffect transition="in" filter="checkerboard(across)">
                                      <p:cBhvr>
                                        <p:cTn id="26" dur="500"/>
                                        <p:tgtEl>
                                          <p:spTgt spid="285700"/>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checkerboard(across)">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heckerboard(across)">
                                      <p:cBhvr>
                                        <p:cTn id="36" dur="500"/>
                                        <p:tgtEl>
                                          <p:spTgt spid="22"/>
                                        </p:tgtEl>
                                      </p:cBhvr>
                                    </p:animEffect>
                                  </p:childTnLst>
                                </p:cTn>
                              </p:par>
                              <p:par>
                                <p:cTn id="37" presetID="5" presetClass="entr" presetSubtype="10" fill="hold" nodeType="withEffect">
                                  <p:stCondLst>
                                    <p:cond delay="0"/>
                                  </p:stCondLst>
                                  <p:childTnLst>
                                    <p:set>
                                      <p:cBhvr>
                                        <p:cTn id="38" dur="1" fill="hold">
                                          <p:stCondLst>
                                            <p:cond delay="0"/>
                                          </p:stCondLst>
                                        </p:cTn>
                                        <p:tgtEl>
                                          <p:spTgt spid="285701"/>
                                        </p:tgtEl>
                                        <p:attrNameLst>
                                          <p:attrName>style.visibility</p:attrName>
                                        </p:attrNameLst>
                                      </p:cBhvr>
                                      <p:to>
                                        <p:strVal val="visible"/>
                                      </p:to>
                                    </p:set>
                                    <p:animEffect transition="in" filter="checkerboard(across)">
                                      <p:cBhvr>
                                        <p:cTn id="39" dur="500"/>
                                        <p:tgtEl>
                                          <p:spTgt spid="285701"/>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checkerboard(across)">
                                      <p:cBhvr>
                                        <p:cTn id="44" dur="500"/>
                                        <p:tgtEl>
                                          <p:spTgt spid="24"/>
                                        </p:tgtEl>
                                      </p:cBhvr>
                                    </p:animEffect>
                                  </p:childTnLst>
                                </p:cTn>
                              </p:par>
                              <p:par>
                                <p:cTn id="45" presetID="5" presetClass="entr" presetSubtype="1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checkerboard(across)">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checkerboard(across)">
                                      <p:cBhvr>
                                        <p:cTn id="52" dur="500"/>
                                        <p:tgtEl>
                                          <p:spTgt spid="27"/>
                                        </p:tgtEl>
                                      </p:cBhvr>
                                    </p:animEffect>
                                  </p:childTnLst>
                                </p:cTn>
                              </p:par>
                              <p:par>
                                <p:cTn id="53" presetID="5" presetClass="entr" presetSubtype="10" fill="hold" nodeType="withEffect">
                                  <p:stCondLst>
                                    <p:cond delay="0"/>
                                  </p:stCondLst>
                                  <p:childTnLst>
                                    <p:set>
                                      <p:cBhvr>
                                        <p:cTn id="54" dur="1" fill="hold">
                                          <p:stCondLst>
                                            <p:cond delay="0"/>
                                          </p:stCondLst>
                                        </p:cTn>
                                        <p:tgtEl>
                                          <p:spTgt spid="285703"/>
                                        </p:tgtEl>
                                        <p:attrNameLst>
                                          <p:attrName>style.visibility</p:attrName>
                                        </p:attrNameLst>
                                      </p:cBhvr>
                                      <p:to>
                                        <p:strVal val="visible"/>
                                      </p:to>
                                    </p:set>
                                    <p:animEffect transition="in" filter="checkerboard(across)">
                                      <p:cBhvr>
                                        <p:cTn id="55" dur="500"/>
                                        <p:tgtEl>
                                          <p:spTgt spid="285703"/>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checkerboard(across)">
                                      <p:cBhvr>
                                        <p:cTn id="6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7" grpId="0"/>
      <p:bldP spid="19" grpId="0"/>
      <p:bldP spid="20" grpId="0"/>
      <p:bldP spid="22" grpId="0"/>
      <p:bldP spid="24" grpId="0"/>
      <p:bldP spid="27" grpId="0"/>
      <p:bldP spid="3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41" name="Picture 9"/>
          <p:cNvPicPr>
            <a:picLocks noChangeAspect="1" noChangeArrowheads="1"/>
          </p:cNvPicPr>
          <p:nvPr/>
        </p:nvPicPr>
        <p:blipFill>
          <a:blip r:embed="rId3" cstate="print"/>
          <a:srcRect/>
          <a:stretch>
            <a:fillRect/>
          </a:stretch>
        </p:blipFill>
        <p:spPr bwMode="auto">
          <a:xfrm>
            <a:off x="4219576" y="4024312"/>
            <a:ext cx="1790700" cy="586047"/>
          </a:xfrm>
          <a:prstGeom prst="rect">
            <a:avLst/>
          </a:prstGeom>
          <a:noFill/>
          <a:ln w="9525">
            <a:noFill/>
            <a:miter lim="800000"/>
            <a:headEnd/>
            <a:tailEnd/>
          </a:ln>
        </p:spPr>
      </p:pic>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smtClean="0">
                <a:solidFill>
                  <a:srgbClr val="000099"/>
                </a:solidFill>
                <a:latin typeface="Calibri" pitchFamily="34" charset="0"/>
                <a:cs typeface="Calibri" pitchFamily="34" charset="0"/>
              </a:rPr>
              <a:t>Eindige cilindrische </a:t>
            </a:r>
            <a:r>
              <a:rPr lang="en-GB" i="1" kern="1200" dirty="0" smtClean="0">
                <a:solidFill>
                  <a:srgbClr val="000099"/>
                </a:solidFill>
                <a:latin typeface="Calibri" pitchFamily="34" charset="0"/>
                <a:cs typeface="Calibri" pitchFamily="34" charset="0"/>
              </a:rPr>
              <a:t>core</a:t>
            </a:r>
            <a:endParaRPr lang="en-US" i="1" kern="1200" dirty="0">
              <a:solidFill>
                <a:srgbClr val="000099"/>
              </a:solidFill>
              <a:latin typeface="Calibri" pitchFamily="34" charset="0"/>
              <a:cs typeface="Calibri" pitchFamily="34" charset="0"/>
            </a:endParaRPr>
          </a:p>
        </p:txBody>
      </p:sp>
      <p:sp>
        <p:nvSpPr>
          <p:cNvPr id="22" name="TextBox 17"/>
          <p:cNvSpPr txBox="1"/>
          <p:nvPr/>
        </p:nvSpPr>
        <p:spPr>
          <a:xfrm>
            <a:off x="533400" y="1219200"/>
            <a:ext cx="6096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Vermogensdichtheid</a:t>
            </a:r>
            <a:r>
              <a:rPr lang="en-US" dirty="0" smtClean="0">
                <a:latin typeface="Calibri" pitchFamily="34" charset="0"/>
                <a:cs typeface="Calibri" pitchFamily="34" charset="0"/>
              </a:rPr>
              <a:t> [ W / cm3 ]</a:t>
            </a:r>
          </a:p>
        </p:txBody>
      </p:sp>
      <p:sp>
        <p:nvSpPr>
          <p:cNvPr id="41" name="TextBox 17"/>
          <p:cNvSpPr txBox="1"/>
          <p:nvPr/>
        </p:nvSpPr>
        <p:spPr>
          <a:xfrm>
            <a:off x="533400" y="1600200"/>
            <a:ext cx="4191000" cy="646331"/>
          </a:xfrm>
          <a:prstGeom prst="rect">
            <a:avLst/>
          </a:prstGeom>
          <a:noFill/>
        </p:spPr>
        <p:txBody>
          <a:bodyPr wrap="square">
            <a:spAutoFit/>
          </a:bodyPr>
          <a:lstStyle/>
          <a:p>
            <a:pPr>
              <a:defRPr/>
            </a:pPr>
            <a:r>
              <a:rPr lang="en-US" dirty="0" smtClean="0">
                <a:latin typeface="Calibri" pitchFamily="34" charset="0"/>
                <a:cs typeface="Calibri" pitchFamily="34" charset="0"/>
              </a:rPr>
              <a:t>In </a:t>
            </a:r>
            <a:r>
              <a:rPr lang="en-US" dirty="0" err="1" smtClean="0">
                <a:latin typeface="Calibri" pitchFamily="34" charset="0"/>
                <a:cs typeface="Calibri" pitchFamily="34" charset="0"/>
              </a:rPr>
              <a:t>een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kritische</a:t>
            </a:r>
            <a:r>
              <a:rPr lang="en-US" dirty="0" smtClean="0">
                <a:latin typeface="Calibri" pitchFamily="34" charset="0"/>
                <a:cs typeface="Calibri" pitchFamily="34" charset="0"/>
              </a:rPr>
              <a:t> reactor is flux </a:t>
            </a:r>
            <a:r>
              <a:rPr lang="en-US" dirty="0" err="1" smtClean="0">
                <a:latin typeface="Calibri" pitchFamily="34" charset="0"/>
                <a:cs typeface="Calibri" pitchFamily="34" charset="0"/>
              </a:rPr>
              <a:t>evenredig</a:t>
            </a:r>
            <a:r>
              <a:rPr lang="en-US" dirty="0" smtClean="0">
                <a:latin typeface="Calibri" pitchFamily="34" charset="0"/>
                <a:cs typeface="Calibri" pitchFamily="34" charset="0"/>
              </a:rPr>
              <a:t> met </a:t>
            </a:r>
            <a:r>
              <a:rPr lang="en-US" dirty="0" err="1" smtClean="0">
                <a:latin typeface="Calibri" pitchFamily="34" charset="0"/>
                <a:cs typeface="Calibri" pitchFamily="34" charset="0"/>
              </a:rPr>
              <a:t>vermogen</a:t>
            </a:r>
            <a:endParaRPr lang="en-US" i="1" dirty="0" smtClean="0">
              <a:latin typeface="Calibri" pitchFamily="34" charset="0"/>
              <a:cs typeface="Calibri" pitchFamily="34" charset="0"/>
            </a:endParaRPr>
          </a:p>
        </p:txBody>
      </p:sp>
      <p:sp>
        <p:nvSpPr>
          <p:cNvPr id="40" name="TextBox 17"/>
          <p:cNvSpPr txBox="1"/>
          <p:nvPr/>
        </p:nvSpPr>
        <p:spPr>
          <a:xfrm>
            <a:off x="533400" y="2983468"/>
            <a:ext cx="6781800" cy="369332"/>
          </a:xfrm>
          <a:prstGeom prst="rect">
            <a:avLst/>
          </a:prstGeom>
          <a:noFill/>
        </p:spPr>
        <p:txBody>
          <a:bodyPr wrap="square">
            <a:spAutoFit/>
          </a:bodyPr>
          <a:lstStyle/>
          <a:p>
            <a:pPr>
              <a:defRPr/>
            </a:pPr>
            <a:r>
              <a:rPr lang="en-US" dirty="0" smtClean="0">
                <a:latin typeface="Calibri" pitchFamily="34" charset="0"/>
                <a:cs typeface="Calibri" pitchFamily="34" charset="0"/>
              </a:rPr>
              <a:t>Core averaged power density</a:t>
            </a:r>
            <a:endParaRPr lang="en-US" i="1" dirty="0" smtClean="0">
              <a:latin typeface="Calibri" pitchFamily="34" charset="0"/>
              <a:cs typeface="Calibri" pitchFamily="34" charset="0"/>
            </a:endParaRPr>
          </a:p>
        </p:txBody>
      </p:sp>
      <p:sp>
        <p:nvSpPr>
          <p:cNvPr id="42" name="TextBox 17"/>
          <p:cNvSpPr txBox="1"/>
          <p:nvPr/>
        </p:nvSpPr>
        <p:spPr>
          <a:xfrm>
            <a:off x="533400" y="3545444"/>
            <a:ext cx="73152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Cilindrische</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geometrie</a:t>
            </a:r>
            <a:endParaRPr lang="en-US" sz="1600" dirty="0" smtClean="0">
              <a:latin typeface="Calibri" pitchFamily="34" charset="0"/>
              <a:cs typeface="Calibri" pitchFamily="34" charset="0"/>
            </a:endParaRPr>
          </a:p>
        </p:txBody>
      </p:sp>
      <p:sp>
        <p:nvSpPr>
          <p:cNvPr id="24" name="TextBox 17"/>
          <p:cNvSpPr txBox="1"/>
          <p:nvPr/>
        </p:nvSpPr>
        <p:spPr>
          <a:xfrm>
            <a:off x="533400" y="2528648"/>
            <a:ext cx="7239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Voor</a:t>
            </a:r>
            <a:r>
              <a:rPr lang="en-US" dirty="0" smtClean="0">
                <a:latin typeface="Calibri" pitchFamily="34" charset="0"/>
                <a:cs typeface="Calibri" pitchFamily="34" charset="0"/>
              </a:rPr>
              <a:t> </a:t>
            </a:r>
            <a:r>
              <a:rPr lang="en-US" dirty="0" err="1" smtClean="0">
                <a:latin typeface="Calibri" pitchFamily="34" charset="0"/>
                <a:cs typeface="Calibri" pitchFamily="34" charset="0"/>
              </a:rPr>
              <a:t>cilindrische</a:t>
            </a:r>
            <a:r>
              <a:rPr lang="en-US" dirty="0" smtClean="0">
                <a:latin typeface="Calibri" pitchFamily="34" charset="0"/>
                <a:cs typeface="Calibri" pitchFamily="34" charset="0"/>
              </a:rPr>
              <a:t> reactor</a:t>
            </a:r>
            <a:endParaRPr lang="en-US" sz="1600" dirty="0" smtClean="0">
              <a:latin typeface="Calibri" pitchFamily="34" charset="0"/>
              <a:cs typeface="Calibri" pitchFamily="34" charset="0"/>
            </a:endParaRPr>
          </a:p>
        </p:txBody>
      </p:sp>
      <p:sp>
        <p:nvSpPr>
          <p:cNvPr id="25" name="Rechteraccolade 24"/>
          <p:cNvSpPr/>
          <p:nvPr/>
        </p:nvSpPr>
        <p:spPr bwMode="auto">
          <a:xfrm rot="5400000">
            <a:off x="5562600" y="1219200"/>
            <a:ext cx="228600" cy="990600"/>
          </a:xfrm>
          <a:prstGeom prst="rightBrac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sp>
        <p:nvSpPr>
          <p:cNvPr id="27" name="TextBox 17"/>
          <p:cNvSpPr txBox="1"/>
          <p:nvPr/>
        </p:nvSpPr>
        <p:spPr>
          <a:xfrm>
            <a:off x="533400" y="4114800"/>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Normering</a:t>
            </a:r>
            <a:r>
              <a:rPr lang="en-US" dirty="0" smtClean="0">
                <a:latin typeface="Calibri" pitchFamily="34" charset="0"/>
                <a:cs typeface="Calibri" pitchFamily="34" charset="0"/>
              </a:rPr>
              <a:t>                                  en</a:t>
            </a:r>
            <a:endParaRPr lang="en-US" sz="1600" dirty="0" smtClean="0">
              <a:latin typeface="Calibri" pitchFamily="34" charset="0"/>
              <a:cs typeface="Calibri" pitchFamily="34" charset="0"/>
            </a:endParaRPr>
          </a:p>
        </p:txBody>
      </p:sp>
      <p:sp>
        <p:nvSpPr>
          <p:cNvPr id="30" name="TextBox 17"/>
          <p:cNvSpPr txBox="1"/>
          <p:nvPr/>
        </p:nvSpPr>
        <p:spPr>
          <a:xfrm>
            <a:off x="533400" y="4583668"/>
            <a:ext cx="7620000" cy="369332"/>
          </a:xfrm>
          <a:prstGeom prst="rect">
            <a:avLst/>
          </a:prstGeom>
          <a:noFill/>
        </p:spPr>
        <p:txBody>
          <a:bodyPr wrap="square">
            <a:spAutoFit/>
          </a:bodyPr>
          <a:lstStyle/>
          <a:p>
            <a:pPr>
              <a:defRPr/>
            </a:pPr>
            <a:r>
              <a:rPr lang="en-US" dirty="0" smtClean="0">
                <a:latin typeface="Calibri" pitchFamily="34" charset="0"/>
                <a:cs typeface="Calibri" pitchFamily="34" charset="0"/>
              </a:rPr>
              <a:t>Power </a:t>
            </a:r>
            <a:r>
              <a:rPr lang="en-US" smtClean="0">
                <a:latin typeface="Calibri" pitchFamily="34" charset="0"/>
                <a:cs typeface="Calibri" pitchFamily="34" charset="0"/>
              </a:rPr>
              <a:t>peaking factor                      </a:t>
            </a:r>
            <a:r>
              <a:rPr lang="en-US" dirty="0" smtClean="0">
                <a:latin typeface="Calibri" pitchFamily="34" charset="0"/>
                <a:cs typeface="Calibri" pitchFamily="34" charset="0"/>
              </a:rPr>
              <a:t>met </a:t>
            </a:r>
            <a:r>
              <a:rPr lang="en-US" dirty="0" err="1" smtClean="0">
                <a:latin typeface="Calibri" pitchFamily="34" charset="0"/>
                <a:cs typeface="Calibri" pitchFamily="34" charset="0"/>
              </a:rPr>
              <a:t>radiale</a:t>
            </a:r>
            <a:r>
              <a:rPr lang="en-US" dirty="0" smtClean="0">
                <a:latin typeface="Calibri" pitchFamily="34" charset="0"/>
                <a:cs typeface="Calibri" pitchFamily="34" charset="0"/>
              </a:rPr>
              <a:t> en </a:t>
            </a:r>
            <a:r>
              <a:rPr lang="en-US" dirty="0" err="1" smtClean="0">
                <a:latin typeface="Calibri" pitchFamily="34" charset="0"/>
                <a:cs typeface="Calibri" pitchFamily="34" charset="0"/>
              </a:rPr>
              <a:t>axiale</a:t>
            </a:r>
            <a:r>
              <a:rPr lang="en-US" dirty="0" smtClean="0">
                <a:latin typeface="Calibri" pitchFamily="34" charset="0"/>
                <a:cs typeface="Calibri" pitchFamily="34" charset="0"/>
              </a:rPr>
              <a:t> peaking</a:t>
            </a:r>
            <a:endParaRPr lang="en-US" sz="1600" dirty="0" smtClean="0">
              <a:latin typeface="Calibri" pitchFamily="34" charset="0"/>
              <a:cs typeface="Calibri" pitchFamily="34" charset="0"/>
            </a:endParaRPr>
          </a:p>
        </p:txBody>
      </p:sp>
      <p:sp>
        <p:nvSpPr>
          <p:cNvPr id="31" name="TextBox 17"/>
          <p:cNvSpPr txBox="1"/>
          <p:nvPr/>
        </p:nvSpPr>
        <p:spPr>
          <a:xfrm>
            <a:off x="533400" y="4964668"/>
            <a:ext cx="7620000" cy="800219"/>
          </a:xfrm>
          <a:prstGeom prst="rect">
            <a:avLst/>
          </a:prstGeom>
          <a:noFill/>
        </p:spPr>
        <p:txBody>
          <a:bodyPr wrap="square">
            <a:spAutoFit/>
          </a:bodyPr>
          <a:lstStyle/>
          <a:p>
            <a:pPr>
              <a:defRPr/>
            </a:pPr>
            <a:r>
              <a:rPr lang="en-US" dirty="0" smtClean="0">
                <a:latin typeface="Calibri" pitchFamily="34" charset="0"/>
                <a:cs typeface="Calibri" pitchFamily="34" charset="0"/>
              </a:rPr>
              <a:t>Local peaking factor </a:t>
            </a:r>
            <a:r>
              <a:rPr lang="en-US" i="1" dirty="0" smtClean="0">
                <a:latin typeface="Calibri" pitchFamily="34" charset="0"/>
                <a:cs typeface="Calibri" pitchFamily="34" charset="0"/>
              </a:rPr>
              <a:t>F</a:t>
            </a:r>
            <a:r>
              <a:rPr lang="en-US" baseline="-25000" dirty="0" smtClean="0">
                <a:latin typeface="Calibri" pitchFamily="34" charset="0"/>
                <a:cs typeface="Calibri" pitchFamily="34" charset="0"/>
              </a:rPr>
              <a:t>l</a:t>
            </a:r>
          </a:p>
          <a:p>
            <a:pPr lvl="1">
              <a:defRPr/>
            </a:pPr>
            <a:r>
              <a:rPr lang="en-US" sz="1400" dirty="0" smtClean="0">
                <a:latin typeface="Calibri" pitchFamily="34" charset="0"/>
                <a:cs typeface="Calibri" pitchFamily="34" charset="0"/>
              </a:rPr>
              <a:t>Fuel element manufacturing tolerances</a:t>
            </a:r>
          </a:p>
          <a:p>
            <a:pPr lvl="1">
              <a:defRPr/>
            </a:pPr>
            <a:r>
              <a:rPr lang="en-US" sz="1400" dirty="0" smtClean="0">
                <a:latin typeface="Calibri" pitchFamily="34" charset="0"/>
                <a:cs typeface="Calibri" pitchFamily="34" charset="0"/>
              </a:rPr>
              <a:t>Local control and instrumentation perturbations</a:t>
            </a:r>
          </a:p>
        </p:txBody>
      </p:sp>
      <p:sp>
        <p:nvSpPr>
          <p:cNvPr id="32" name="TextBox 17"/>
          <p:cNvSpPr txBox="1"/>
          <p:nvPr/>
        </p:nvSpPr>
        <p:spPr>
          <a:xfrm>
            <a:off x="533400" y="5829181"/>
            <a:ext cx="7620000" cy="800219"/>
          </a:xfrm>
          <a:prstGeom prst="rect">
            <a:avLst/>
          </a:prstGeom>
          <a:noFill/>
        </p:spPr>
        <p:txBody>
          <a:bodyPr wrap="square">
            <a:spAutoFit/>
          </a:bodyPr>
          <a:lstStyle/>
          <a:p>
            <a:pPr>
              <a:defRPr/>
            </a:pPr>
            <a:r>
              <a:rPr lang="en-US" dirty="0" smtClean="0">
                <a:latin typeface="Calibri" pitchFamily="34" charset="0"/>
                <a:cs typeface="Calibri" pitchFamily="34" charset="0"/>
              </a:rPr>
              <a:t>Flatten power distribution (</a:t>
            </a:r>
            <a:r>
              <a:rPr lang="en-US" dirty="0" err="1" smtClean="0">
                <a:latin typeface="Calibri" pitchFamily="34" charset="0"/>
                <a:cs typeface="Calibri" pitchFamily="34" charset="0"/>
              </a:rPr>
              <a:t>reduceer</a:t>
            </a:r>
            <a:r>
              <a:rPr lang="en-US" dirty="0" smtClean="0">
                <a:latin typeface="Calibri" pitchFamily="34" charset="0"/>
                <a:cs typeface="Calibri" pitchFamily="34" charset="0"/>
              </a:rPr>
              <a:t> peaking)</a:t>
            </a:r>
          </a:p>
          <a:p>
            <a:pPr lvl="1">
              <a:defRPr/>
            </a:pPr>
            <a:r>
              <a:rPr lang="en-US" sz="1400" dirty="0" err="1" smtClean="0">
                <a:latin typeface="Calibri" pitchFamily="34" charset="0"/>
                <a:cs typeface="Calibri" pitchFamily="34" charset="0"/>
              </a:rPr>
              <a:t>Meerdere</a:t>
            </a:r>
            <a:r>
              <a:rPr lang="en-US" sz="1400" dirty="0" smtClean="0">
                <a:latin typeface="Calibri" pitchFamily="34" charset="0"/>
                <a:cs typeface="Calibri" pitchFamily="34" charset="0"/>
              </a:rPr>
              <a:t> </a:t>
            </a:r>
            <a:r>
              <a:rPr lang="en-US" sz="1400" dirty="0" err="1" smtClean="0">
                <a:latin typeface="Calibri" pitchFamily="34" charset="0"/>
                <a:cs typeface="Calibri" pitchFamily="34" charset="0"/>
              </a:rPr>
              <a:t>radiële</a:t>
            </a:r>
            <a:r>
              <a:rPr lang="en-US" sz="1400" dirty="0" smtClean="0">
                <a:latin typeface="Calibri" pitchFamily="34" charset="0"/>
                <a:cs typeface="Calibri" pitchFamily="34" charset="0"/>
              </a:rPr>
              <a:t> zone’s met </a:t>
            </a:r>
            <a:r>
              <a:rPr lang="en-US" sz="1400" dirty="0" err="1" smtClean="0">
                <a:latin typeface="Calibri" pitchFamily="34" charset="0"/>
                <a:cs typeface="Calibri" pitchFamily="34" charset="0"/>
              </a:rPr>
              <a:t>verschillende</a:t>
            </a:r>
            <a:r>
              <a:rPr lang="en-US" sz="1400" dirty="0" smtClean="0">
                <a:latin typeface="Calibri" pitchFamily="34" charset="0"/>
                <a:cs typeface="Calibri" pitchFamily="34" charset="0"/>
              </a:rPr>
              <a:t> fuel enrichment</a:t>
            </a:r>
          </a:p>
          <a:p>
            <a:pPr lvl="1">
              <a:defRPr/>
            </a:pPr>
            <a:r>
              <a:rPr lang="en-US" sz="1400" dirty="0" smtClean="0">
                <a:latin typeface="Calibri" pitchFamily="34" charset="0"/>
                <a:cs typeface="Calibri" pitchFamily="34" charset="0"/>
              </a:rPr>
              <a:t>Partially inserted control-rod banks</a:t>
            </a:r>
          </a:p>
        </p:txBody>
      </p:sp>
      <p:pic>
        <p:nvPicPr>
          <p:cNvPr id="351235" name="Picture 3"/>
          <p:cNvPicPr>
            <a:picLocks noChangeAspect="1" noChangeArrowheads="1"/>
          </p:cNvPicPr>
          <p:nvPr/>
        </p:nvPicPr>
        <p:blipFill>
          <a:blip r:embed="rId4" cstate="print"/>
          <a:srcRect/>
          <a:stretch>
            <a:fillRect/>
          </a:stretch>
        </p:blipFill>
        <p:spPr bwMode="auto">
          <a:xfrm>
            <a:off x="4018614" y="1269208"/>
            <a:ext cx="2153586" cy="304800"/>
          </a:xfrm>
          <a:prstGeom prst="rect">
            <a:avLst/>
          </a:prstGeom>
          <a:noFill/>
          <a:ln w="9525">
            <a:noFill/>
            <a:miter lim="800000"/>
            <a:headEnd/>
            <a:tailEnd/>
          </a:ln>
        </p:spPr>
      </p:pic>
      <p:sp>
        <p:nvSpPr>
          <p:cNvPr id="29" name="Tekstvak 28"/>
          <p:cNvSpPr txBox="1"/>
          <p:nvPr/>
        </p:nvSpPr>
        <p:spPr>
          <a:xfrm>
            <a:off x="5790538" y="1828800"/>
            <a:ext cx="1557734" cy="338554"/>
          </a:xfrm>
          <a:prstGeom prst="rect">
            <a:avLst/>
          </a:prstGeom>
          <a:solidFill>
            <a:srgbClr val="FFFFCC"/>
          </a:solidFill>
        </p:spPr>
        <p:txBody>
          <a:bodyPr wrap="none" rtlCol="0">
            <a:spAutoFit/>
          </a:bodyPr>
          <a:lstStyle/>
          <a:p>
            <a:r>
              <a:rPr lang="nl-NL" sz="1600" dirty="0" smtClean="0">
                <a:latin typeface="Calibri" pitchFamily="34" charset="0"/>
                <a:cs typeface="Calibri" pitchFamily="34" charset="0"/>
              </a:rPr>
              <a:t># </a:t>
            </a:r>
            <a:r>
              <a:rPr lang="nl-NL" sz="1600" dirty="0" err="1" smtClean="0">
                <a:latin typeface="Calibri" pitchFamily="34" charset="0"/>
                <a:cs typeface="Calibri" pitchFamily="34" charset="0"/>
              </a:rPr>
              <a:t>fission</a:t>
            </a:r>
            <a:r>
              <a:rPr lang="nl-NL" sz="1600" dirty="0" smtClean="0">
                <a:latin typeface="Calibri" pitchFamily="34" charset="0"/>
                <a:cs typeface="Calibri" pitchFamily="34" charset="0"/>
              </a:rPr>
              <a:t> / cm</a:t>
            </a:r>
            <a:r>
              <a:rPr lang="nl-NL" sz="1600" baseline="30000" dirty="0" smtClean="0">
                <a:latin typeface="Calibri" pitchFamily="34" charset="0"/>
                <a:cs typeface="Calibri" pitchFamily="34" charset="0"/>
              </a:rPr>
              <a:t>3</a:t>
            </a:r>
            <a:r>
              <a:rPr lang="nl-NL" sz="1600" dirty="0" smtClean="0">
                <a:latin typeface="Calibri" pitchFamily="34" charset="0"/>
                <a:cs typeface="Calibri" pitchFamily="34" charset="0"/>
              </a:rPr>
              <a:t> /s</a:t>
            </a:r>
          </a:p>
        </p:txBody>
      </p:sp>
      <p:cxnSp>
        <p:nvCxnSpPr>
          <p:cNvPr id="34" name="Rechte verbindingslijn met pijl 33"/>
          <p:cNvCxnSpPr/>
          <p:nvPr/>
        </p:nvCxnSpPr>
        <p:spPr bwMode="auto">
          <a:xfrm rot="5400000" flipH="1" flipV="1">
            <a:off x="4702968" y="1981200"/>
            <a:ext cx="7620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5" name="Tekstvak 34"/>
          <p:cNvSpPr txBox="1"/>
          <p:nvPr/>
        </p:nvSpPr>
        <p:spPr>
          <a:xfrm>
            <a:off x="5029200" y="2252246"/>
            <a:ext cx="1293046" cy="338554"/>
          </a:xfrm>
          <a:prstGeom prst="rect">
            <a:avLst/>
          </a:prstGeom>
          <a:solidFill>
            <a:srgbClr val="FFFFCC"/>
          </a:solidFill>
        </p:spPr>
        <p:txBody>
          <a:bodyPr wrap="none" rtlCol="0">
            <a:spAutoFit/>
          </a:bodyPr>
          <a:lstStyle/>
          <a:p>
            <a:r>
              <a:rPr lang="nl-NL" sz="1600" dirty="0" smtClean="0">
                <a:latin typeface="Calibri" pitchFamily="34" charset="0"/>
                <a:cs typeface="Calibri" pitchFamily="34" charset="0"/>
              </a:rPr>
              <a:t># </a:t>
            </a:r>
            <a:r>
              <a:rPr lang="nl-NL" sz="1600" dirty="0" err="1" smtClean="0">
                <a:latin typeface="Calibri" pitchFamily="34" charset="0"/>
                <a:cs typeface="Calibri" pitchFamily="34" charset="0"/>
              </a:rPr>
              <a:t>Ws</a:t>
            </a:r>
            <a:r>
              <a:rPr lang="nl-NL" sz="1600" dirty="0" smtClean="0">
                <a:latin typeface="Calibri" pitchFamily="34" charset="0"/>
                <a:cs typeface="Calibri" pitchFamily="34" charset="0"/>
              </a:rPr>
              <a:t> / </a:t>
            </a:r>
            <a:r>
              <a:rPr lang="nl-NL" sz="1600" dirty="0" err="1" smtClean="0">
                <a:latin typeface="Calibri" pitchFamily="34" charset="0"/>
                <a:cs typeface="Calibri" pitchFamily="34" charset="0"/>
              </a:rPr>
              <a:t>fission</a:t>
            </a:r>
            <a:endParaRPr lang="nl-NL" sz="1600" dirty="0" smtClean="0">
              <a:latin typeface="Calibri" pitchFamily="34" charset="0"/>
              <a:cs typeface="Calibri" pitchFamily="34" charset="0"/>
            </a:endParaRPr>
          </a:p>
        </p:txBody>
      </p:sp>
      <p:pic>
        <p:nvPicPr>
          <p:cNvPr id="351236" name="Picture 4"/>
          <p:cNvPicPr>
            <a:picLocks noChangeAspect="1" noChangeArrowheads="1"/>
          </p:cNvPicPr>
          <p:nvPr/>
        </p:nvPicPr>
        <p:blipFill>
          <a:blip r:embed="rId5" cstate="print"/>
          <a:srcRect/>
          <a:stretch>
            <a:fillRect/>
          </a:stretch>
        </p:blipFill>
        <p:spPr bwMode="auto">
          <a:xfrm>
            <a:off x="3124201" y="2589447"/>
            <a:ext cx="2286000" cy="282222"/>
          </a:xfrm>
          <a:prstGeom prst="rect">
            <a:avLst/>
          </a:prstGeom>
          <a:noFill/>
          <a:ln w="9525">
            <a:noFill/>
            <a:miter lim="800000"/>
            <a:headEnd/>
            <a:tailEnd/>
          </a:ln>
        </p:spPr>
      </p:pic>
      <p:pic>
        <p:nvPicPr>
          <p:cNvPr id="351237" name="Picture 5"/>
          <p:cNvPicPr>
            <a:picLocks noChangeAspect="1" noChangeArrowheads="1"/>
          </p:cNvPicPr>
          <p:nvPr/>
        </p:nvPicPr>
        <p:blipFill>
          <a:blip r:embed="rId6" cstate="print"/>
          <a:srcRect/>
          <a:stretch>
            <a:fillRect/>
          </a:stretch>
        </p:blipFill>
        <p:spPr bwMode="auto">
          <a:xfrm>
            <a:off x="3705224" y="2950368"/>
            <a:ext cx="1781175" cy="512393"/>
          </a:xfrm>
          <a:prstGeom prst="rect">
            <a:avLst/>
          </a:prstGeom>
          <a:noFill/>
          <a:ln w="9525">
            <a:noFill/>
            <a:miter lim="800000"/>
            <a:headEnd/>
            <a:tailEnd/>
          </a:ln>
        </p:spPr>
      </p:pic>
      <p:pic>
        <p:nvPicPr>
          <p:cNvPr id="351238" name="Picture 6"/>
          <p:cNvPicPr>
            <a:picLocks noChangeAspect="1" noChangeArrowheads="1"/>
          </p:cNvPicPr>
          <p:nvPr/>
        </p:nvPicPr>
        <p:blipFill>
          <a:blip r:embed="rId7" cstate="print"/>
          <a:srcRect/>
          <a:stretch>
            <a:fillRect/>
          </a:stretch>
        </p:blipFill>
        <p:spPr bwMode="auto">
          <a:xfrm>
            <a:off x="2976564" y="3510073"/>
            <a:ext cx="1409700" cy="499952"/>
          </a:xfrm>
          <a:prstGeom prst="rect">
            <a:avLst/>
          </a:prstGeom>
          <a:noFill/>
          <a:ln w="9525">
            <a:noFill/>
            <a:miter lim="800000"/>
            <a:headEnd/>
            <a:tailEnd/>
          </a:ln>
        </p:spPr>
      </p:pic>
      <p:sp>
        <p:nvSpPr>
          <p:cNvPr id="36" name="Rechteraccolade 35"/>
          <p:cNvSpPr/>
          <p:nvPr/>
        </p:nvSpPr>
        <p:spPr bwMode="auto">
          <a:xfrm>
            <a:off x="5486400" y="3048000"/>
            <a:ext cx="228600" cy="990600"/>
          </a:xfrm>
          <a:prstGeom prst="rightBrac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pic>
        <p:nvPicPr>
          <p:cNvPr id="351239" name="Picture 7"/>
          <p:cNvPicPr>
            <a:picLocks noChangeAspect="1" noChangeArrowheads="1"/>
          </p:cNvPicPr>
          <p:nvPr/>
        </p:nvPicPr>
        <p:blipFill>
          <a:blip r:embed="rId8" cstate="print"/>
          <a:srcRect/>
          <a:stretch>
            <a:fillRect/>
          </a:stretch>
        </p:blipFill>
        <p:spPr bwMode="auto">
          <a:xfrm>
            <a:off x="5831680" y="3276601"/>
            <a:ext cx="3276600" cy="541712"/>
          </a:xfrm>
          <a:prstGeom prst="rect">
            <a:avLst/>
          </a:prstGeom>
          <a:noFill/>
          <a:ln w="9525">
            <a:noFill/>
            <a:miter lim="800000"/>
            <a:headEnd/>
            <a:tailEnd/>
          </a:ln>
        </p:spPr>
      </p:pic>
      <p:pic>
        <p:nvPicPr>
          <p:cNvPr id="351240" name="Picture 8"/>
          <p:cNvPicPr>
            <a:picLocks noChangeAspect="1" noChangeArrowheads="1"/>
          </p:cNvPicPr>
          <p:nvPr/>
        </p:nvPicPr>
        <p:blipFill>
          <a:blip r:embed="rId9" cstate="print"/>
          <a:srcRect/>
          <a:stretch>
            <a:fillRect/>
          </a:stretch>
        </p:blipFill>
        <p:spPr bwMode="auto">
          <a:xfrm>
            <a:off x="1876425" y="4017168"/>
            <a:ext cx="1781175" cy="565586"/>
          </a:xfrm>
          <a:prstGeom prst="rect">
            <a:avLst/>
          </a:prstGeom>
          <a:noFill/>
          <a:ln w="9525">
            <a:noFill/>
            <a:miter lim="800000"/>
            <a:headEnd/>
            <a:tailEnd/>
          </a:ln>
        </p:spPr>
      </p:pic>
      <p:pic>
        <p:nvPicPr>
          <p:cNvPr id="351242" name="Picture 10"/>
          <p:cNvPicPr>
            <a:picLocks noChangeAspect="1" noChangeArrowheads="1"/>
          </p:cNvPicPr>
          <p:nvPr/>
        </p:nvPicPr>
        <p:blipFill>
          <a:blip r:embed="rId10" cstate="print"/>
          <a:srcRect/>
          <a:stretch>
            <a:fillRect/>
          </a:stretch>
        </p:blipFill>
        <p:spPr bwMode="auto">
          <a:xfrm>
            <a:off x="2667000" y="4648200"/>
            <a:ext cx="990600" cy="285750"/>
          </a:xfrm>
          <a:prstGeom prst="rect">
            <a:avLst/>
          </a:prstGeom>
          <a:noFill/>
          <a:ln w="9525">
            <a:noFill/>
            <a:miter lim="800000"/>
            <a:headEnd/>
            <a:tailEnd/>
          </a:ln>
        </p:spPr>
      </p:pic>
      <p:pic>
        <p:nvPicPr>
          <p:cNvPr id="351243" name="Picture 11"/>
          <p:cNvPicPr>
            <a:picLocks noChangeAspect="1" noChangeArrowheads="1"/>
          </p:cNvPicPr>
          <p:nvPr/>
        </p:nvPicPr>
        <p:blipFill>
          <a:blip r:embed="rId11" cstate="print"/>
          <a:srcRect/>
          <a:stretch>
            <a:fillRect/>
          </a:stretch>
        </p:blipFill>
        <p:spPr bwMode="auto">
          <a:xfrm>
            <a:off x="7048500" y="4241008"/>
            <a:ext cx="1409700" cy="332286"/>
          </a:xfrm>
          <a:prstGeom prst="rect">
            <a:avLst/>
          </a:prstGeom>
          <a:noFill/>
          <a:ln w="9525">
            <a:noFill/>
            <a:miter lim="800000"/>
            <a:headEnd/>
            <a:tailEnd/>
          </a:ln>
        </p:spPr>
      </p:pic>
      <p:pic>
        <p:nvPicPr>
          <p:cNvPr id="351244" name="Picture 12"/>
          <p:cNvPicPr>
            <a:picLocks noChangeAspect="1" noChangeArrowheads="1"/>
          </p:cNvPicPr>
          <p:nvPr/>
        </p:nvPicPr>
        <p:blipFill>
          <a:blip r:embed="rId12" cstate="print"/>
          <a:srcRect/>
          <a:stretch>
            <a:fillRect/>
          </a:stretch>
        </p:blipFill>
        <p:spPr bwMode="auto">
          <a:xfrm>
            <a:off x="7086601" y="4650584"/>
            <a:ext cx="1371600" cy="287518"/>
          </a:xfrm>
          <a:prstGeom prst="rect">
            <a:avLst/>
          </a:prstGeom>
          <a:noFill/>
          <a:ln w="9525">
            <a:noFill/>
            <a:miter lim="800000"/>
            <a:headEnd/>
            <a:tailEnd/>
          </a:ln>
        </p:spPr>
      </p:pic>
      <p:pic>
        <p:nvPicPr>
          <p:cNvPr id="351245" name="Picture 13"/>
          <p:cNvPicPr>
            <a:picLocks noChangeAspect="1" noChangeArrowheads="1"/>
          </p:cNvPicPr>
          <p:nvPr/>
        </p:nvPicPr>
        <p:blipFill>
          <a:blip r:embed="rId13" cstate="print"/>
          <a:srcRect/>
          <a:stretch>
            <a:fillRect/>
          </a:stretch>
        </p:blipFill>
        <p:spPr bwMode="auto">
          <a:xfrm>
            <a:off x="6629400" y="4944305"/>
            <a:ext cx="2476500" cy="1837495"/>
          </a:xfrm>
          <a:prstGeom prst="rect">
            <a:avLst/>
          </a:prstGeom>
          <a:noFill/>
          <a:ln w="9525">
            <a:noFill/>
            <a:miter lim="800000"/>
            <a:headEnd/>
            <a:tailEnd/>
          </a:ln>
        </p:spPr>
      </p:pic>
      <p:pic>
        <p:nvPicPr>
          <p:cNvPr id="351246" name="Picture 14"/>
          <p:cNvPicPr>
            <a:picLocks noChangeAspect="1" noChangeArrowheads="1"/>
          </p:cNvPicPr>
          <p:nvPr/>
        </p:nvPicPr>
        <p:blipFill>
          <a:blip r:embed="rId14" cstate="print"/>
          <a:srcRect/>
          <a:stretch>
            <a:fillRect/>
          </a:stretch>
        </p:blipFill>
        <p:spPr bwMode="auto">
          <a:xfrm>
            <a:off x="4876800" y="5181600"/>
            <a:ext cx="1209675" cy="2762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par>
                                <p:cTn id="8" presetID="5" presetClass="entr" presetSubtype="10" fill="hold" nodeType="withEffect">
                                  <p:stCondLst>
                                    <p:cond delay="0"/>
                                  </p:stCondLst>
                                  <p:childTnLst>
                                    <p:set>
                                      <p:cBhvr>
                                        <p:cTn id="9" dur="1" fill="hold">
                                          <p:stCondLst>
                                            <p:cond delay="0"/>
                                          </p:stCondLst>
                                        </p:cTn>
                                        <p:tgtEl>
                                          <p:spTgt spid="351235"/>
                                        </p:tgtEl>
                                        <p:attrNameLst>
                                          <p:attrName>style.visibility</p:attrName>
                                        </p:attrNameLst>
                                      </p:cBhvr>
                                      <p:to>
                                        <p:strVal val="visible"/>
                                      </p:to>
                                    </p:set>
                                    <p:animEffect transition="in" filter="checkerboard(across)">
                                      <p:cBhvr>
                                        <p:cTn id="10" dur="500"/>
                                        <p:tgtEl>
                                          <p:spTgt spid="35123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heckerboard(across)">
                                      <p:cBhvr>
                                        <p:cTn id="15" dur="500"/>
                                        <p:tgtEl>
                                          <p:spTgt spid="25"/>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checkerboard(across)">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checkerboard(across)">
                                      <p:cBhvr>
                                        <p:cTn id="23" dur="500"/>
                                        <p:tgtEl>
                                          <p:spTgt spid="35"/>
                                        </p:tgtEl>
                                      </p:cBhvr>
                                    </p:animEffect>
                                  </p:childTnLst>
                                </p:cTn>
                              </p:par>
                              <p:par>
                                <p:cTn id="24" presetID="5" presetClass="entr" presetSubtype="1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checkerboard(across)">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checkerboard(across)">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checkerboard(across)">
                                      <p:cBhvr>
                                        <p:cTn id="36" dur="500"/>
                                        <p:tgtEl>
                                          <p:spTgt spid="24"/>
                                        </p:tgtEl>
                                      </p:cBhvr>
                                    </p:animEffect>
                                  </p:childTnLst>
                                </p:cTn>
                              </p:par>
                              <p:par>
                                <p:cTn id="37" presetID="5" presetClass="entr" presetSubtype="10" fill="hold" nodeType="withEffect">
                                  <p:stCondLst>
                                    <p:cond delay="0"/>
                                  </p:stCondLst>
                                  <p:childTnLst>
                                    <p:set>
                                      <p:cBhvr>
                                        <p:cTn id="38" dur="1" fill="hold">
                                          <p:stCondLst>
                                            <p:cond delay="0"/>
                                          </p:stCondLst>
                                        </p:cTn>
                                        <p:tgtEl>
                                          <p:spTgt spid="351236"/>
                                        </p:tgtEl>
                                        <p:attrNameLst>
                                          <p:attrName>style.visibility</p:attrName>
                                        </p:attrNameLst>
                                      </p:cBhvr>
                                      <p:to>
                                        <p:strVal val="visible"/>
                                      </p:to>
                                    </p:set>
                                    <p:animEffect transition="in" filter="checkerboard(across)">
                                      <p:cBhvr>
                                        <p:cTn id="39" dur="500"/>
                                        <p:tgtEl>
                                          <p:spTgt spid="351236"/>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checkerboard(across)">
                                      <p:cBhvr>
                                        <p:cTn id="44" dur="500"/>
                                        <p:tgtEl>
                                          <p:spTgt spid="40"/>
                                        </p:tgtEl>
                                      </p:cBhvr>
                                    </p:animEffect>
                                  </p:childTnLst>
                                </p:cTn>
                              </p:par>
                              <p:par>
                                <p:cTn id="45" presetID="5" presetClass="entr" presetSubtype="10" fill="hold" nodeType="withEffect">
                                  <p:stCondLst>
                                    <p:cond delay="0"/>
                                  </p:stCondLst>
                                  <p:childTnLst>
                                    <p:set>
                                      <p:cBhvr>
                                        <p:cTn id="46" dur="1" fill="hold">
                                          <p:stCondLst>
                                            <p:cond delay="0"/>
                                          </p:stCondLst>
                                        </p:cTn>
                                        <p:tgtEl>
                                          <p:spTgt spid="351237"/>
                                        </p:tgtEl>
                                        <p:attrNameLst>
                                          <p:attrName>style.visibility</p:attrName>
                                        </p:attrNameLst>
                                      </p:cBhvr>
                                      <p:to>
                                        <p:strVal val="visible"/>
                                      </p:to>
                                    </p:set>
                                    <p:animEffect transition="in" filter="checkerboard(across)">
                                      <p:cBhvr>
                                        <p:cTn id="47" dur="500"/>
                                        <p:tgtEl>
                                          <p:spTgt spid="351237"/>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checkerboard(across)">
                                      <p:cBhvr>
                                        <p:cTn id="52" dur="500"/>
                                        <p:tgtEl>
                                          <p:spTgt spid="42"/>
                                        </p:tgtEl>
                                      </p:cBhvr>
                                    </p:animEffect>
                                  </p:childTnLst>
                                </p:cTn>
                              </p:par>
                              <p:par>
                                <p:cTn id="53" presetID="5" presetClass="entr" presetSubtype="10" fill="hold" nodeType="withEffect">
                                  <p:stCondLst>
                                    <p:cond delay="0"/>
                                  </p:stCondLst>
                                  <p:childTnLst>
                                    <p:set>
                                      <p:cBhvr>
                                        <p:cTn id="54" dur="1" fill="hold">
                                          <p:stCondLst>
                                            <p:cond delay="0"/>
                                          </p:stCondLst>
                                        </p:cTn>
                                        <p:tgtEl>
                                          <p:spTgt spid="351238"/>
                                        </p:tgtEl>
                                        <p:attrNameLst>
                                          <p:attrName>style.visibility</p:attrName>
                                        </p:attrNameLst>
                                      </p:cBhvr>
                                      <p:to>
                                        <p:strVal val="visible"/>
                                      </p:to>
                                    </p:set>
                                    <p:animEffect transition="in" filter="checkerboard(across)">
                                      <p:cBhvr>
                                        <p:cTn id="55" dur="500"/>
                                        <p:tgtEl>
                                          <p:spTgt spid="351238"/>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checkerboard(across)">
                                      <p:cBhvr>
                                        <p:cTn id="60" dur="500"/>
                                        <p:tgtEl>
                                          <p:spTgt spid="36"/>
                                        </p:tgtEl>
                                      </p:cBhvr>
                                    </p:animEffect>
                                  </p:childTnLst>
                                </p:cTn>
                              </p:par>
                              <p:par>
                                <p:cTn id="61" presetID="5" presetClass="entr" presetSubtype="10" fill="hold" nodeType="withEffect">
                                  <p:stCondLst>
                                    <p:cond delay="0"/>
                                  </p:stCondLst>
                                  <p:childTnLst>
                                    <p:set>
                                      <p:cBhvr>
                                        <p:cTn id="62" dur="1" fill="hold">
                                          <p:stCondLst>
                                            <p:cond delay="0"/>
                                          </p:stCondLst>
                                        </p:cTn>
                                        <p:tgtEl>
                                          <p:spTgt spid="351239"/>
                                        </p:tgtEl>
                                        <p:attrNameLst>
                                          <p:attrName>style.visibility</p:attrName>
                                        </p:attrNameLst>
                                      </p:cBhvr>
                                      <p:to>
                                        <p:strVal val="visible"/>
                                      </p:to>
                                    </p:set>
                                    <p:animEffect transition="in" filter="checkerboard(across)">
                                      <p:cBhvr>
                                        <p:cTn id="63" dur="500"/>
                                        <p:tgtEl>
                                          <p:spTgt spid="351239"/>
                                        </p:tgtEl>
                                      </p:cBhvr>
                                    </p:animEffec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checkerboard(across)">
                                      <p:cBhvr>
                                        <p:cTn id="68" dur="500"/>
                                        <p:tgtEl>
                                          <p:spTgt spid="27"/>
                                        </p:tgtEl>
                                      </p:cBhvr>
                                    </p:animEffect>
                                  </p:childTnLst>
                                </p:cTn>
                              </p:par>
                              <p:par>
                                <p:cTn id="69" presetID="5" presetClass="entr" presetSubtype="10" fill="hold" nodeType="withEffect">
                                  <p:stCondLst>
                                    <p:cond delay="0"/>
                                  </p:stCondLst>
                                  <p:childTnLst>
                                    <p:set>
                                      <p:cBhvr>
                                        <p:cTn id="70" dur="1" fill="hold">
                                          <p:stCondLst>
                                            <p:cond delay="0"/>
                                          </p:stCondLst>
                                        </p:cTn>
                                        <p:tgtEl>
                                          <p:spTgt spid="351241"/>
                                        </p:tgtEl>
                                        <p:attrNameLst>
                                          <p:attrName>style.visibility</p:attrName>
                                        </p:attrNameLst>
                                      </p:cBhvr>
                                      <p:to>
                                        <p:strVal val="visible"/>
                                      </p:to>
                                    </p:set>
                                    <p:animEffect transition="in" filter="checkerboard(across)">
                                      <p:cBhvr>
                                        <p:cTn id="71" dur="500"/>
                                        <p:tgtEl>
                                          <p:spTgt spid="351241"/>
                                        </p:tgtEl>
                                      </p:cBhvr>
                                    </p:animEffect>
                                  </p:childTnLst>
                                </p:cTn>
                              </p:par>
                              <p:par>
                                <p:cTn id="72" presetID="5" presetClass="entr" presetSubtype="10" fill="hold" nodeType="withEffect">
                                  <p:stCondLst>
                                    <p:cond delay="0"/>
                                  </p:stCondLst>
                                  <p:childTnLst>
                                    <p:set>
                                      <p:cBhvr>
                                        <p:cTn id="73" dur="1" fill="hold">
                                          <p:stCondLst>
                                            <p:cond delay="0"/>
                                          </p:stCondLst>
                                        </p:cTn>
                                        <p:tgtEl>
                                          <p:spTgt spid="351240"/>
                                        </p:tgtEl>
                                        <p:attrNameLst>
                                          <p:attrName>style.visibility</p:attrName>
                                        </p:attrNameLst>
                                      </p:cBhvr>
                                      <p:to>
                                        <p:strVal val="visible"/>
                                      </p:to>
                                    </p:set>
                                    <p:animEffect transition="in" filter="checkerboard(across)">
                                      <p:cBhvr>
                                        <p:cTn id="74" dur="500"/>
                                        <p:tgtEl>
                                          <p:spTgt spid="351240"/>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checkerboard(across)">
                                      <p:cBhvr>
                                        <p:cTn id="79" dur="500"/>
                                        <p:tgtEl>
                                          <p:spTgt spid="30"/>
                                        </p:tgtEl>
                                      </p:cBhvr>
                                    </p:animEffect>
                                  </p:childTnLst>
                                </p:cTn>
                              </p:par>
                              <p:par>
                                <p:cTn id="80" presetID="5" presetClass="entr" presetSubtype="10" fill="hold" nodeType="withEffect">
                                  <p:stCondLst>
                                    <p:cond delay="0"/>
                                  </p:stCondLst>
                                  <p:childTnLst>
                                    <p:set>
                                      <p:cBhvr>
                                        <p:cTn id="81" dur="1" fill="hold">
                                          <p:stCondLst>
                                            <p:cond delay="0"/>
                                          </p:stCondLst>
                                        </p:cTn>
                                        <p:tgtEl>
                                          <p:spTgt spid="351242"/>
                                        </p:tgtEl>
                                        <p:attrNameLst>
                                          <p:attrName>style.visibility</p:attrName>
                                        </p:attrNameLst>
                                      </p:cBhvr>
                                      <p:to>
                                        <p:strVal val="visible"/>
                                      </p:to>
                                    </p:set>
                                    <p:animEffect transition="in" filter="checkerboard(across)">
                                      <p:cBhvr>
                                        <p:cTn id="82" dur="500"/>
                                        <p:tgtEl>
                                          <p:spTgt spid="351242"/>
                                        </p:tgtEl>
                                      </p:cBhvr>
                                    </p:animEffect>
                                  </p:childTnLst>
                                </p:cTn>
                              </p:par>
                              <p:par>
                                <p:cTn id="83" presetID="5" presetClass="entr" presetSubtype="10" fill="hold" nodeType="withEffect">
                                  <p:stCondLst>
                                    <p:cond delay="0"/>
                                  </p:stCondLst>
                                  <p:childTnLst>
                                    <p:set>
                                      <p:cBhvr>
                                        <p:cTn id="84" dur="1" fill="hold">
                                          <p:stCondLst>
                                            <p:cond delay="0"/>
                                          </p:stCondLst>
                                        </p:cTn>
                                        <p:tgtEl>
                                          <p:spTgt spid="351243"/>
                                        </p:tgtEl>
                                        <p:attrNameLst>
                                          <p:attrName>style.visibility</p:attrName>
                                        </p:attrNameLst>
                                      </p:cBhvr>
                                      <p:to>
                                        <p:strVal val="visible"/>
                                      </p:to>
                                    </p:set>
                                    <p:animEffect transition="in" filter="checkerboard(across)">
                                      <p:cBhvr>
                                        <p:cTn id="85" dur="500"/>
                                        <p:tgtEl>
                                          <p:spTgt spid="351243"/>
                                        </p:tgtEl>
                                      </p:cBhvr>
                                    </p:animEffect>
                                  </p:childTnLst>
                                </p:cTn>
                              </p:par>
                              <p:par>
                                <p:cTn id="86" presetID="5" presetClass="entr" presetSubtype="10" fill="hold" nodeType="withEffect">
                                  <p:stCondLst>
                                    <p:cond delay="0"/>
                                  </p:stCondLst>
                                  <p:childTnLst>
                                    <p:set>
                                      <p:cBhvr>
                                        <p:cTn id="87" dur="1" fill="hold">
                                          <p:stCondLst>
                                            <p:cond delay="0"/>
                                          </p:stCondLst>
                                        </p:cTn>
                                        <p:tgtEl>
                                          <p:spTgt spid="351244"/>
                                        </p:tgtEl>
                                        <p:attrNameLst>
                                          <p:attrName>style.visibility</p:attrName>
                                        </p:attrNameLst>
                                      </p:cBhvr>
                                      <p:to>
                                        <p:strVal val="visible"/>
                                      </p:to>
                                    </p:set>
                                    <p:animEffect transition="in" filter="checkerboard(across)">
                                      <p:cBhvr>
                                        <p:cTn id="88" dur="500"/>
                                        <p:tgtEl>
                                          <p:spTgt spid="351244"/>
                                        </p:tgtEl>
                                      </p:cBhvr>
                                    </p:animEffect>
                                  </p:childTnLst>
                                </p:cTn>
                              </p:par>
                            </p:childTnLst>
                          </p:cTn>
                        </p:par>
                      </p:childTnLst>
                    </p:cTn>
                  </p:par>
                  <p:par>
                    <p:cTn id="89" fill="hold">
                      <p:stCondLst>
                        <p:cond delay="indefinite"/>
                      </p:stCondLst>
                      <p:childTnLst>
                        <p:par>
                          <p:cTn id="90" fill="hold">
                            <p:stCondLst>
                              <p:cond delay="0"/>
                            </p:stCondLst>
                            <p:childTnLst>
                              <p:par>
                                <p:cTn id="91" presetID="5" presetClass="entr" presetSubtype="10" fill="hold" grpId="0" nodeType="click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checkerboard(across)">
                                      <p:cBhvr>
                                        <p:cTn id="93" dur="500"/>
                                        <p:tgtEl>
                                          <p:spTgt spid="31"/>
                                        </p:tgtEl>
                                      </p:cBhvr>
                                    </p:animEffect>
                                  </p:childTnLst>
                                </p:cTn>
                              </p:par>
                            </p:childTnLst>
                          </p:cTn>
                        </p:par>
                      </p:childTnLst>
                    </p:cTn>
                  </p:par>
                  <p:par>
                    <p:cTn id="94" fill="hold">
                      <p:stCondLst>
                        <p:cond delay="indefinite"/>
                      </p:stCondLst>
                      <p:childTnLst>
                        <p:par>
                          <p:cTn id="95" fill="hold">
                            <p:stCondLst>
                              <p:cond delay="0"/>
                            </p:stCondLst>
                            <p:childTnLst>
                              <p:par>
                                <p:cTn id="96" presetID="5" presetClass="entr" presetSubtype="10" fill="hold" grpId="0" nodeType="click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checkerboard(across)">
                                      <p:cBhvr>
                                        <p:cTn id="98" dur="500"/>
                                        <p:tgtEl>
                                          <p:spTgt spid="32"/>
                                        </p:tgtEl>
                                      </p:cBhvr>
                                    </p:animEffect>
                                  </p:childTnLst>
                                </p:cTn>
                              </p:par>
                            </p:childTnLst>
                          </p:cTn>
                        </p:par>
                      </p:childTnLst>
                    </p:cTn>
                  </p:par>
                  <p:par>
                    <p:cTn id="99" fill="hold">
                      <p:stCondLst>
                        <p:cond delay="indefinite"/>
                      </p:stCondLst>
                      <p:childTnLst>
                        <p:par>
                          <p:cTn id="100" fill="hold">
                            <p:stCondLst>
                              <p:cond delay="0"/>
                            </p:stCondLst>
                            <p:childTnLst>
                              <p:par>
                                <p:cTn id="101" presetID="5" presetClass="entr" presetSubtype="10" fill="hold" nodeType="clickEffect">
                                  <p:stCondLst>
                                    <p:cond delay="0"/>
                                  </p:stCondLst>
                                  <p:childTnLst>
                                    <p:set>
                                      <p:cBhvr>
                                        <p:cTn id="102" dur="1" fill="hold">
                                          <p:stCondLst>
                                            <p:cond delay="0"/>
                                          </p:stCondLst>
                                        </p:cTn>
                                        <p:tgtEl>
                                          <p:spTgt spid="351246"/>
                                        </p:tgtEl>
                                        <p:attrNameLst>
                                          <p:attrName>style.visibility</p:attrName>
                                        </p:attrNameLst>
                                      </p:cBhvr>
                                      <p:to>
                                        <p:strVal val="visible"/>
                                      </p:to>
                                    </p:set>
                                    <p:animEffect transition="in" filter="checkerboard(across)">
                                      <p:cBhvr>
                                        <p:cTn id="103" dur="500"/>
                                        <p:tgtEl>
                                          <p:spTgt spid="351246"/>
                                        </p:tgtEl>
                                      </p:cBhvr>
                                    </p:animEffect>
                                  </p:childTnLst>
                                </p:cTn>
                              </p:par>
                              <p:par>
                                <p:cTn id="104" presetID="5" presetClass="entr" presetSubtype="10" fill="hold" nodeType="withEffect">
                                  <p:stCondLst>
                                    <p:cond delay="0"/>
                                  </p:stCondLst>
                                  <p:childTnLst>
                                    <p:set>
                                      <p:cBhvr>
                                        <p:cTn id="105" dur="1" fill="hold">
                                          <p:stCondLst>
                                            <p:cond delay="0"/>
                                          </p:stCondLst>
                                        </p:cTn>
                                        <p:tgtEl>
                                          <p:spTgt spid="351245"/>
                                        </p:tgtEl>
                                        <p:attrNameLst>
                                          <p:attrName>style.visibility</p:attrName>
                                        </p:attrNameLst>
                                      </p:cBhvr>
                                      <p:to>
                                        <p:strVal val="visible"/>
                                      </p:to>
                                    </p:set>
                                    <p:animEffect transition="in" filter="checkerboard(across)">
                                      <p:cBhvr>
                                        <p:cTn id="106" dur="500"/>
                                        <p:tgtEl>
                                          <p:spTgt spid="351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1" grpId="0"/>
      <p:bldP spid="40" grpId="0"/>
      <p:bldP spid="42" grpId="0"/>
      <p:bldP spid="24" grpId="0"/>
      <p:bldP spid="25" grpId="0" animBg="1"/>
      <p:bldP spid="27" grpId="0"/>
      <p:bldP spid="30" grpId="0"/>
      <p:bldP spid="31" grpId="0"/>
      <p:bldP spid="32" grpId="0"/>
      <p:bldP spid="29" grpId="0" animBg="1"/>
      <p:bldP spid="35" grpId="0" animBg="1"/>
      <p:bldP spid="3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41" name="Picture 9"/>
          <p:cNvPicPr>
            <a:picLocks noChangeAspect="1" noChangeArrowheads="1"/>
          </p:cNvPicPr>
          <p:nvPr/>
        </p:nvPicPr>
        <p:blipFill>
          <a:blip r:embed="rId3" cstate="print"/>
          <a:srcRect/>
          <a:stretch>
            <a:fillRect/>
          </a:stretch>
        </p:blipFill>
        <p:spPr bwMode="auto">
          <a:xfrm>
            <a:off x="5676900" y="2662239"/>
            <a:ext cx="1790700" cy="586047"/>
          </a:xfrm>
          <a:prstGeom prst="rect">
            <a:avLst/>
          </a:prstGeom>
          <a:noFill/>
          <a:ln w="9525">
            <a:noFill/>
            <a:miter lim="800000"/>
            <a:headEnd/>
            <a:tailEnd/>
          </a:ln>
        </p:spPr>
      </p:pic>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dirty="0" err="1" smtClean="0">
                <a:solidFill>
                  <a:srgbClr val="000099"/>
                </a:solidFill>
                <a:latin typeface="Calibri" pitchFamily="34" charset="0"/>
                <a:cs typeface="Calibri" pitchFamily="34" charset="0"/>
              </a:rPr>
              <a:t>Voorbeeld</a:t>
            </a:r>
            <a:r>
              <a:rPr lang="en-GB" i="1" kern="1200" smtClean="0">
                <a:solidFill>
                  <a:srgbClr val="000099"/>
                </a:solidFill>
                <a:latin typeface="Calibri" pitchFamily="34" charset="0"/>
                <a:cs typeface="Calibri" pitchFamily="34" charset="0"/>
              </a:rPr>
              <a:t>: uniforme cilindrische </a:t>
            </a:r>
            <a:r>
              <a:rPr lang="en-GB" i="1" kern="1200" dirty="0" smtClean="0">
                <a:solidFill>
                  <a:srgbClr val="000099"/>
                </a:solidFill>
                <a:latin typeface="Calibri" pitchFamily="34" charset="0"/>
                <a:cs typeface="Calibri" pitchFamily="34" charset="0"/>
              </a:rPr>
              <a:t>core</a:t>
            </a:r>
            <a:endParaRPr lang="en-US" i="1" kern="1200" dirty="0">
              <a:solidFill>
                <a:srgbClr val="000099"/>
              </a:solidFill>
              <a:latin typeface="Calibri" pitchFamily="34" charset="0"/>
              <a:cs typeface="Calibri" pitchFamily="34" charset="0"/>
            </a:endParaRPr>
          </a:p>
        </p:txBody>
      </p:sp>
      <p:sp>
        <p:nvSpPr>
          <p:cNvPr id="22" name="TextBox 17"/>
          <p:cNvSpPr txBox="1"/>
          <p:nvPr/>
        </p:nvSpPr>
        <p:spPr>
          <a:xfrm>
            <a:off x="533400" y="1219200"/>
            <a:ext cx="6096000" cy="369332"/>
          </a:xfrm>
          <a:prstGeom prst="rect">
            <a:avLst/>
          </a:prstGeom>
          <a:noFill/>
        </p:spPr>
        <p:txBody>
          <a:bodyPr wrap="square">
            <a:spAutoFit/>
          </a:bodyPr>
          <a:lstStyle/>
          <a:p>
            <a:pPr>
              <a:defRPr/>
            </a:pPr>
            <a:r>
              <a:rPr lang="en-US" dirty="0" smtClean="0">
                <a:latin typeface="Calibri" pitchFamily="34" charset="0"/>
                <a:cs typeface="Calibri" pitchFamily="34" charset="0"/>
              </a:rPr>
              <a:t>Flux in </a:t>
            </a:r>
            <a:r>
              <a:rPr lang="en-US" dirty="0" err="1" smtClean="0">
                <a:latin typeface="Calibri" pitchFamily="34" charset="0"/>
                <a:cs typeface="Calibri" pitchFamily="34" charset="0"/>
              </a:rPr>
              <a:t>uniforme</a:t>
            </a:r>
            <a:r>
              <a:rPr lang="en-US" dirty="0" smtClean="0">
                <a:latin typeface="Calibri" pitchFamily="34" charset="0"/>
                <a:cs typeface="Calibri" pitchFamily="34" charset="0"/>
              </a:rPr>
              <a:t> core</a:t>
            </a:r>
          </a:p>
        </p:txBody>
      </p:sp>
      <p:sp>
        <p:nvSpPr>
          <p:cNvPr id="41" name="TextBox 17"/>
          <p:cNvSpPr txBox="1"/>
          <p:nvPr/>
        </p:nvSpPr>
        <p:spPr>
          <a:xfrm>
            <a:off x="533400" y="1600200"/>
            <a:ext cx="6477000" cy="369332"/>
          </a:xfrm>
          <a:prstGeom prst="rect">
            <a:avLst/>
          </a:prstGeom>
          <a:noFill/>
        </p:spPr>
        <p:txBody>
          <a:bodyPr wrap="square">
            <a:spAutoFit/>
          </a:bodyPr>
          <a:lstStyle/>
          <a:p>
            <a:pPr>
              <a:defRPr/>
            </a:pPr>
            <a:r>
              <a:rPr lang="en-US" dirty="0" smtClean="0">
                <a:latin typeface="Calibri" pitchFamily="34" charset="0"/>
                <a:cs typeface="Calibri" pitchFamily="34" charset="0"/>
              </a:rPr>
              <a:t>Power density distributions                                         en      </a:t>
            </a:r>
            <a:endParaRPr lang="en-US" i="1" dirty="0" smtClean="0">
              <a:latin typeface="Calibri" pitchFamily="34" charset="0"/>
              <a:cs typeface="Calibri" pitchFamily="34" charset="0"/>
            </a:endParaRPr>
          </a:p>
        </p:txBody>
      </p:sp>
      <p:sp>
        <p:nvSpPr>
          <p:cNvPr id="24" name="TextBox 17"/>
          <p:cNvSpPr txBox="1"/>
          <p:nvPr/>
        </p:nvSpPr>
        <p:spPr>
          <a:xfrm>
            <a:off x="533400" y="2350295"/>
            <a:ext cx="7239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Normalisatie</a:t>
            </a:r>
            <a:r>
              <a:rPr lang="en-US" dirty="0" smtClean="0">
                <a:latin typeface="Calibri" pitchFamily="34" charset="0"/>
                <a:cs typeface="Calibri" pitchFamily="34" charset="0"/>
              </a:rPr>
              <a:t> </a:t>
            </a:r>
            <a:r>
              <a:rPr lang="en-US" dirty="0" err="1" smtClean="0">
                <a:latin typeface="Calibri" pitchFamily="34" charset="0"/>
                <a:cs typeface="Calibri" pitchFamily="34" charset="0"/>
              </a:rPr>
              <a:t>coefficienten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volgen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uit</a:t>
            </a:r>
            <a:endParaRPr lang="en-US" sz="1600" dirty="0" smtClean="0">
              <a:latin typeface="Calibri" pitchFamily="34" charset="0"/>
              <a:cs typeface="Calibri" pitchFamily="34" charset="0"/>
            </a:endParaRPr>
          </a:p>
        </p:txBody>
      </p:sp>
      <p:sp>
        <p:nvSpPr>
          <p:cNvPr id="27" name="TextBox 17"/>
          <p:cNvSpPr txBox="1"/>
          <p:nvPr/>
        </p:nvSpPr>
        <p:spPr>
          <a:xfrm>
            <a:off x="533400" y="2752727"/>
            <a:ext cx="7620000" cy="369332"/>
          </a:xfrm>
          <a:prstGeom prst="rect">
            <a:avLst/>
          </a:prstGeom>
          <a:noFill/>
        </p:spPr>
        <p:txBody>
          <a:bodyPr wrap="square">
            <a:spAutoFit/>
          </a:bodyPr>
          <a:lstStyle/>
          <a:p>
            <a:pPr>
              <a:defRPr/>
            </a:pPr>
            <a:r>
              <a:rPr lang="en-US" dirty="0" smtClean="0">
                <a:latin typeface="Calibri" pitchFamily="34" charset="0"/>
                <a:cs typeface="Calibri" pitchFamily="34" charset="0"/>
              </a:rPr>
              <a:t>                                                  en</a:t>
            </a:r>
            <a:endParaRPr lang="en-US" sz="1600" dirty="0" smtClean="0">
              <a:latin typeface="Calibri" pitchFamily="34" charset="0"/>
              <a:cs typeface="Calibri" pitchFamily="34" charset="0"/>
            </a:endParaRPr>
          </a:p>
        </p:txBody>
      </p:sp>
      <p:sp>
        <p:nvSpPr>
          <p:cNvPr id="30" name="TextBox 17"/>
          <p:cNvSpPr txBox="1"/>
          <p:nvPr/>
        </p:nvSpPr>
        <p:spPr>
          <a:xfrm>
            <a:off x="533400" y="4190763"/>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Deze</a:t>
            </a:r>
            <a:r>
              <a:rPr lang="en-US" dirty="0" smtClean="0">
                <a:latin typeface="Calibri" pitchFamily="34" charset="0"/>
                <a:cs typeface="Calibri" pitchFamily="34" charset="0"/>
              </a:rPr>
              <a:t> </a:t>
            </a:r>
            <a:r>
              <a:rPr lang="en-US" dirty="0" err="1" smtClean="0">
                <a:latin typeface="Calibri" pitchFamily="34" charset="0"/>
                <a:cs typeface="Calibri" pitchFamily="34" charset="0"/>
              </a:rPr>
              <a:t>integralen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hebben</a:t>
            </a:r>
            <a:r>
              <a:rPr lang="en-US" dirty="0" smtClean="0">
                <a:latin typeface="Calibri" pitchFamily="34" charset="0"/>
                <a:cs typeface="Calibri" pitchFamily="34" charset="0"/>
              </a:rPr>
              <a:t> we al </a:t>
            </a:r>
            <a:r>
              <a:rPr lang="en-US" dirty="0" err="1" smtClean="0">
                <a:latin typeface="Calibri" pitchFamily="34" charset="0"/>
                <a:cs typeface="Calibri" pitchFamily="34" charset="0"/>
              </a:rPr>
              <a:t>eens</a:t>
            </a:r>
            <a:r>
              <a:rPr lang="en-US" dirty="0" smtClean="0">
                <a:latin typeface="Calibri" pitchFamily="34" charset="0"/>
                <a:cs typeface="Calibri" pitchFamily="34" charset="0"/>
              </a:rPr>
              <a:t> </a:t>
            </a:r>
            <a:r>
              <a:rPr lang="en-US" dirty="0" err="1" smtClean="0">
                <a:latin typeface="Calibri" pitchFamily="34" charset="0"/>
                <a:cs typeface="Calibri" pitchFamily="34" charset="0"/>
              </a:rPr>
              <a:t>uitgerekend</a:t>
            </a:r>
            <a:r>
              <a:rPr lang="en-US" dirty="0" smtClean="0">
                <a:latin typeface="Calibri" pitchFamily="34" charset="0"/>
                <a:cs typeface="Calibri" pitchFamily="34" charset="0"/>
              </a:rPr>
              <a:t>. </a:t>
            </a:r>
            <a:r>
              <a:rPr lang="en-US" dirty="0" err="1" smtClean="0">
                <a:latin typeface="Calibri" pitchFamily="34" charset="0"/>
                <a:cs typeface="Calibri" pitchFamily="34" charset="0"/>
              </a:rPr>
              <a:t>Er</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geldt</a:t>
            </a:r>
            <a:endParaRPr lang="en-US" sz="1600" dirty="0" smtClean="0">
              <a:latin typeface="Calibri" pitchFamily="34" charset="0"/>
              <a:cs typeface="Calibri" pitchFamily="34" charset="0"/>
            </a:endParaRPr>
          </a:p>
        </p:txBody>
      </p:sp>
      <p:sp>
        <p:nvSpPr>
          <p:cNvPr id="31" name="TextBox 17"/>
          <p:cNvSpPr txBox="1"/>
          <p:nvPr/>
        </p:nvSpPr>
        <p:spPr>
          <a:xfrm>
            <a:off x="533400" y="4979076"/>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Zowel</a:t>
            </a:r>
            <a:r>
              <a:rPr lang="en-US" dirty="0" smtClean="0">
                <a:latin typeface="Calibri" pitchFamily="34" charset="0"/>
                <a:cs typeface="Calibri" pitchFamily="34" charset="0"/>
              </a:rPr>
              <a:t> Bessel </a:t>
            </a:r>
            <a:r>
              <a:rPr lang="en-US" dirty="0" err="1" smtClean="0">
                <a:latin typeface="Calibri" pitchFamily="34" charset="0"/>
                <a:cs typeface="Calibri" pitchFamily="34" charset="0"/>
              </a:rPr>
              <a:t>functie</a:t>
            </a:r>
            <a:r>
              <a:rPr lang="en-US" dirty="0" smtClean="0">
                <a:latin typeface="Calibri" pitchFamily="34" charset="0"/>
                <a:cs typeface="Calibri" pitchFamily="34" charset="0"/>
              </a:rPr>
              <a:t> </a:t>
            </a:r>
            <a:r>
              <a:rPr lang="en-US" dirty="0" err="1" smtClean="0">
                <a:latin typeface="Calibri" pitchFamily="34" charset="0"/>
                <a:cs typeface="Calibri" pitchFamily="34" charset="0"/>
              </a:rPr>
              <a:t>als</a:t>
            </a:r>
            <a:r>
              <a:rPr lang="en-US" dirty="0" smtClean="0">
                <a:latin typeface="Calibri" pitchFamily="34" charset="0"/>
                <a:cs typeface="Calibri" pitchFamily="34" charset="0"/>
              </a:rPr>
              <a:t> </a:t>
            </a:r>
            <a:r>
              <a:rPr lang="en-US" dirty="0" err="1" smtClean="0">
                <a:latin typeface="Calibri" pitchFamily="34" charset="0"/>
                <a:cs typeface="Calibri" pitchFamily="34" charset="0"/>
              </a:rPr>
              <a:t>cosinus</a:t>
            </a:r>
            <a:r>
              <a:rPr lang="en-US" dirty="0" smtClean="0">
                <a:latin typeface="Calibri" pitchFamily="34" charset="0"/>
                <a:cs typeface="Calibri" pitchFamily="34" charset="0"/>
              </a:rPr>
              <a:t> </a:t>
            </a:r>
            <a:r>
              <a:rPr lang="en-US" dirty="0" err="1" smtClean="0">
                <a:latin typeface="Calibri" pitchFamily="34" charset="0"/>
                <a:cs typeface="Calibri" pitchFamily="34" charset="0"/>
              </a:rPr>
              <a:t>hebben</a:t>
            </a:r>
            <a:r>
              <a:rPr lang="en-US" dirty="0" smtClean="0">
                <a:latin typeface="Calibri" pitchFamily="34" charset="0"/>
                <a:cs typeface="Calibri" pitchFamily="34" charset="0"/>
              </a:rPr>
              <a:t> maximum </a:t>
            </a:r>
            <a:r>
              <a:rPr lang="en-US" dirty="0" err="1" smtClean="0">
                <a:latin typeface="Calibri" pitchFamily="34" charset="0"/>
                <a:cs typeface="Calibri" pitchFamily="34" charset="0"/>
              </a:rPr>
              <a:t>waarde</a:t>
            </a:r>
            <a:r>
              <a:rPr lang="en-US" dirty="0" smtClean="0">
                <a:latin typeface="Calibri" pitchFamily="34" charset="0"/>
                <a:cs typeface="Calibri" pitchFamily="34" charset="0"/>
              </a:rPr>
              <a:t> 1</a:t>
            </a:r>
            <a:endParaRPr lang="en-US" sz="1400" dirty="0" smtClean="0">
              <a:latin typeface="Calibri" pitchFamily="34" charset="0"/>
              <a:cs typeface="Calibri" pitchFamily="34" charset="0"/>
            </a:endParaRPr>
          </a:p>
        </p:txBody>
      </p:sp>
      <p:sp>
        <p:nvSpPr>
          <p:cNvPr id="32" name="TextBox 17"/>
          <p:cNvSpPr txBox="1"/>
          <p:nvPr/>
        </p:nvSpPr>
        <p:spPr>
          <a:xfrm>
            <a:off x="533400" y="5398295"/>
            <a:ext cx="7620000" cy="369332"/>
          </a:xfrm>
          <a:prstGeom prst="rect">
            <a:avLst/>
          </a:prstGeom>
          <a:noFill/>
        </p:spPr>
        <p:txBody>
          <a:bodyPr wrap="square">
            <a:spAutoFit/>
          </a:bodyPr>
          <a:lstStyle/>
          <a:p>
            <a:pPr>
              <a:defRPr/>
            </a:pPr>
            <a:r>
              <a:rPr lang="en-US" dirty="0" smtClean="0">
                <a:latin typeface="Calibri" pitchFamily="34" charset="0"/>
                <a:cs typeface="Calibri" pitchFamily="34" charset="0"/>
              </a:rPr>
              <a:t>Peaking </a:t>
            </a:r>
            <a:r>
              <a:rPr lang="en-US" dirty="0" err="1" smtClean="0">
                <a:latin typeface="Calibri" pitchFamily="34" charset="0"/>
                <a:cs typeface="Calibri" pitchFamily="34" charset="0"/>
              </a:rPr>
              <a:t>factoren</a:t>
            </a:r>
            <a:r>
              <a:rPr lang="en-US" dirty="0" smtClean="0">
                <a:latin typeface="Calibri" pitchFamily="34" charset="0"/>
                <a:cs typeface="Calibri" pitchFamily="34" charset="0"/>
              </a:rPr>
              <a:t>:</a:t>
            </a:r>
            <a:endParaRPr lang="en-US" sz="1400" dirty="0" smtClean="0">
              <a:latin typeface="Calibri" pitchFamily="34" charset="0"/>
              <a:cs typeface="Calibri" pitchFamily="34" charset="0"/>
            </a:endParaRPr>
          </a:p>
        </p:txBody>
      </p:sp>
      <p:pic>
        <p:nvPicPr>
          <p:cNvPr id="351240" name="Picture 8"/>
          <p:cNvPicPr>
            <a:picLocks noChangeAspect="1" noChangeArrowheads="1"/>
          </p:cNvPicPr>
          <p:nvPr/>
        </p:nvPicPr>
        <p:blipFill>
          <a:blip r:embed="rId4" cstate="print"/>
          <a:srcRect/>
          <a:stretch>
            <a:fillRect/>
          </a:stretch>
        </p:blipFill>
        <p:spPr bwMode="auto">
          <a:xfrm>
            <a:off x="1876425" y="2655095"/>
            <a:ext cx="1781175" cy="565586"/>
          </a:xfrm>
          <a:prstGeom prst="rect">
            <a:avLst/>
          </a:prstGeom>
          <a:noFill/>
          <a:ln w="9525">
            <a:noFill/>
            <a:miter lim="800000"/>
            <a:headEnd/>
            <a:tailEnd/>
          </a:ln>
        </p:spPr>
      </p:pic>
      <p:pic>
        <p:nvPicPr>
          <p:cNvPr id="352258" name="Picture 2"/>
          <p:cNvPicPr>
            <a:picLocks noChangeAspect="1" noChangeArrowheads="1"/>
          </p:cNvPicPr>
          <p:nvPr/>
        </p:nvPicPr>
        <p:blipFill>
          <a:blip r:embed="rId5" cstate="print"/>
          <a:srcRect/>
          <a:stretch>
            <a:fillRect/>
          </a:stretch>
        </p:blipFill>
        <p:spPr bwMode="auto">
          <a:xfrm>
            <a:off x="2819400" y="1281112"/>
            <a:ext cx="2457450" cy="277156"/>
          </a:xfrm>
          <a:prstGeom prst="rect">
            <a:avLst/>
          </a:prstGeom>
          <a:noFill/>
          <a:ln w="9525">
            <a:noFill/>
            <a:miter lim="800000"/>
            <a:headEnd/>
            <a:tailEnd/>
          </a:ln>
        </p:spPr>
      </p:pic>
      <p:pic>
        <p:nvPicPr>
          <p:cNvPr id="352259" name="Picture 3"/>
          <p:cNvPicPr>
            <a:picLocks noChangeAspect="1" noChangeArrowheads="1"/>
          </p:cNvPicPr>
          <p:nvPr/>
        </p:nvPicPr>
        <p:blipFill>
          <a:blip r:embed="rId6" cstate="print"/>
          <a:srcRect/>
          <a:stretch>
            <a:fillRect/>
          </a:stretch>
        </p:blipFill>
        <p:spPr bwMode="auto">
          <a:xfrm>
            <a:off x="3429000" y="1655842"/>
            <a:ext cx="2286000" cy="289775"/>
          </a:xfrm>
          <a:prstGeom prst="rect">
            <a:avLst/>
          </a:prstGeom>
          <a:noFill/>
          <a:ln w="9525">
            <a:noFill/>
            <a:miter lim="800000"/>
            <a:headEnd/>
            <a:tailEnd/>
          </a:ln>
        </p:spPr>
      </p:pic>
      <p:pic>
        <p:nvPicPr>
          <p:cNvPr id="352260" name="Picture 4"/>
          <p:cNvPicPr>
            <a:picLocks noChangeAspect="1" noChangeArrowheads="1"/>
          </p:cNvPicPr>
          <p:nvPr/>
        </p:nvPicPr>
        <p:blipFill>
          <a:blip r:embed="rId7" cstate="print"/>
          <a:srcRect/>
          <a:stretch>
            <a:fillRect/>
          </a:stretch>
        </p:blipFill>
        <p:spPr bwMode="auto">
          <a:xfrm>
            <a:off x="6400800" y="1662112"/>
            <a:ext cx="2109787" cy="270941"/>
          </a:xfrm>
          <a:prstGeom prst="rect">
            <a:avLst/>
          </a:prstGeom>
          <a:noFill/>
          <a:ln w="9525">
            <a:noFill/>
            <a:miter lim="800000"/>
            <a:headEnd/>
            <a:tailEnd/>
          </a:ln>
        </p:spPr>
      </p:pic>
      <p:cxnSp>
        <p:nvCxnSpPr>
          <p:cNvPr id="33" name="Rechte verbindingslijn met pijl 32"/>
          <p:cNvCxnSpPr/>
          <p:nvPr/>
        </p:nvCxnSpPr>
        <p:spPr bwMode="auto">
          <a:xfrm>
            <a:off x="838200" y="3574255"/>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pic>
        <p:nvPicPr>
          <p:cNvPr id="352261" name="Picture 5"/>
          <p:cNvPicPr>
            <a:picLocks noChangeAspect="1" noChangeArrowheads="1"/>
          </p:cNvPicPr>
          <p:nvPr/>
        </p:nvPicPr>
        <p:blipFill>
          <a:blip r:embed="rId8" cstate="print"/>
          <a:srcRect/>
          <a:stretch>
            <a:fillRect/>
          </a:stretch>
        </p:blipFill>
        <p:spPr bwMode="auto">
          <a:xfrm>
            <a:off x="1683544" y="3324223"/>
            <a:ext cx="2733675" cy="538575"/>
          </a:xfrm>
          <a:prstGeom prst="rect">
            <a:avLst/>
          </a:prstGeom>
          <a:noFill/>
          <a:ln w="9525">
            <a:noFill/>
            <a:miter lim="800000"/>
            <a:headEnd/>
            <a:tailEnd/>
          </a:ln>
        </p:spPr>
      </p:pic>
      <p:pic>
        <p:nvPicPr>
          <p:cNvPr id="352262" name="Picture 6"/>
          <p:cNvPicPr>
            <a:picLocks noChangeAspect="1" noChangeArrowheads="1"/>
          </p:cNvPicPr>
          <p:nvPr/>
        </p:nvPicPr>
        <p:blipFill>
          <a:blip r:embed="rId9" cstate="print"/>
          <a:srcRect/>
          <a:stretch>
            <a:fillRect/>
          </a:stretch>
        </p:blipFill>
        <p:spPr bwMode="auto">
          <a:xfrm>
            <a:off x="5715000" y="3297496"/>
            <a:ext cx="2743200" cy="600608"/>
          </a:xfrm>
          <a:prstGeom prst="rect">
            <a:avLst/>
          </a:prstGeom>
          <a:noFill/>
          <a:ln w="9525">
            <a:noFill/>
            <a:miter lim="800000"/>
            <a:headEnd/>
            <a:tailEnd/>
          </a:ln>
        </p:spPr>
      </p:pic>
      <p:pic>
        <p:nvPicPr>
          <p:cNvPr id="352263" name="Picture 7"/>
          <p:cNvPicPr>
            <a:picLocks noChangeAspect="1" noChangeArrowheads="1"/>
          </p:cNvPicPr>
          <p:nvPr/>
        </p:nvPicPr>
        <p:blipFill>
          <a:blip r:embed="rId10" cstate="print"/>
          <a:srcRect/>
          <a:stretch>
            <a:fillRect/>
          </a:stretch>
        </p:blipFill>
        <p:spPr bwMode="auto">
          <a:xfrm>
            <a:off x="1600200" y="4560095"/>
            <a:ext cx="2514600" cy="305080"/>
          </a:xfrm>
          <a:prstGeom prst="rect">
            <a:avLst/>
          </a:prstGeom>
          <a:noFill/>
          <a:ln w="9525">
            <a:noFill/>
            <a:miter lim="800000"/>
            <a:headEnd/>
            <a:tailEnd/>
          </a:ln>
        </p:spPr>
      </p:pic>
      <p:pic>
        <p:nvPicPr>
          <p:cNvPr id="352264" name="Picture 8"/>
          <p:cNvPicPr>
            <a:picLocks noChangeAspect="1" noChangeArrowheads="1"/>
          </p:cNvPicPr>
          <p:nvPr/>
        </p:nvPicPr>
        <p:blipFill>
          <a:blip r:embed="rId11" cstate="print"/>
          <a:srcRect/>
          <a:stretch>
            <a:fillRect/>
          </a:stretch>
        </p:blipFill>
        <p:spPr bwMode="auto">
          <a:xfrm>
            <a:off x="5715000" y="4574383"/>
            <a:ext cx="2443162" cy="314325"/>
          </a:xfrm>
          <a:prstGeom prst="rect">
            <a:avLst/>
          </a:prstGeom>
          <a:noFill/>
          <a:ln w="9525">
            <a:noFill/>
            <a:miter lim="800000"/>
            <a:headEnd/>
            <a:tailEnd/>
          </a:ln>
        </p:spPr>
      </p:pic>
      <p:pic>
        <p:nvPicPr>
          <p:cNvPr id="352265" name="Picture 9"/>
          <p:cNvPicPr>
            <a:picLocks noChangeAspect="1" noChangeArrowheads="1"/>
          </p:cNvPicPr>
          <p:nvPr/>
        </p:nvPicPr>
        <p:blipFill>
          <a:blip r:embed="rId12" cstate="print"/>
          <a:srcRect/>
          <a:stretch>
            <a:fillRect/>
          </a:stretch>
        </p:blipFill>
        <p:spPr bwMode="auto">
          <a:xfrm>
            <a:off x="2431256" y="5483240"/>
            <a:ext cx="990600" cy="251074"/>
          </a:xfrm>
          <a:prstGeom prst="rect">
            <a:avLst/>
          </a:prstGeom>
          <a:noFill/>
          <a:ln w="9525">
            <a:noFill/>
            <a:miter lim="800000"/>
            <a:headEnd/>
            <a:tailEnd/>
          </a:ln>
        </p:spPr>
      </p:pic>
      <p:pic>
        <p:nvPicPr>
          <p:cNvPr id="352266" name="Picture 10"/>
          <p:cNvPicPr>
            <a:picLocks noChangeAspect="1" noChangeArrowheads="1"/>
          </p:cNvPicPr>
          <p:nvPr/>
        </p:nvPicPr>
        <p:blipFill>
          <a:blip r:embed="rId13" cstate="print"/>
          <a:srcRect/>
          <a:stretch>
            <a:fillRect/>
          </a:stretch>
        </p:blipFill>
        <p:spPr bwMode="auto">
          <a:xfrm>
            <a:off x="2422586" y="5791200"/>
            <a:ext cx="992124" cy="228600"/>
          </a:xfrm>
          <a:prstGeom prst="rect">
            <a:avLst/>
          </a:prstGeom>
          <a:noFill/>
          <a:ln w="9525">
            <a:noFill/>
            <a:miter lim="800000"/>
            <a:headEnd/>
            <a:tailEnd/>
          </a:ln>
        </p:spPr>
      </p:pic>
      <p:sp>
        <p:nvSpPr>
          <p:cNvPr id="43" name="Rechteraccolade 42"/>
          <p:cNvSpPr/>
          <p:nvPr/>
        </p:nvSpPr>
        <p:spPr bwMode="auto">
          <a:xfrm>
            <a:off x="3581400" y="5474495"/>
            <a:ext cx="228600" cy="533400"/>
          </a:xfrm>
          <a:prstGeom prst="rightBrac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pic>
        <p:nvPicPr>
          <p:cNvPr id="352267" name="Picture 11"/>
          <p:cNvPicPr>
            <a:picLocks noChangeAspect="1" noChangeArrowheads="1"/>
          </p:cNvPicPr>
          <p:nvPr/>
        </p:nvPicPr>
        <p:blipFill>
          <a:blip r:embed="rId14" cstate="print"/>
          <a:srcRect/>
          <a:stretch>
            <a:fillRect/>
          </a:stretch>
        </p:blipFill>
        <p:spPr bwMode="auto">
          <a:xfrm>
            <a:off x="4038600" y="5626895"/>
            <a:ext cx="1219200" cy="293166"/>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par>
                                <p:cTn id="8" presetID="5" presetClass="entr" presetSubtype="10" fill="hold" nodeType="withEffect">
                                  <p:stCondLst>
                                    <p:cond delay="0"/>
                                  </p:stCondLst>
                                  <p:childTnLst>
                                    <p:set>
                                      <p:cBhvr>
                                        <p:cTn id="9" dur="1" fill="hold">
                                          <p:stCondLst>
                                            <p:cond delay="0"/>
                                          </p:stCondLst>
                                        </p:cTn>
                                        <p:tgtEl>
                                          <p:spTgt spid="352258"/>
                                        </p:tgtEl>
                                        <p:attrNameLst>
                                          <p:attrName>style.visibility</p:attrName>
                                        </p:attrNameLst>
                                      </p:cBhvr>
                                      <p:to>
                                        <p:strVal val="visible"/>
                                      </p:to>
                                    </p:set>
                                    <p:animEffect transition="in" filter="checkerboard(across)">
                                      <p:cBhvr>
                                        <p:cTn id="10" dur="500"/>
                                        <p:tgtEl>
                                          <p:spTgt spid="35225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checkerboard(across)">
                                      <p:cBhvr>
                                        <p:cTn id="15" dur="500"/>
                                        <p:tgtEl>
                                          <p:spTgt spid="41"/>
                                        </p:tgtEl>
                                      </p:cBhvr>
                                    </p:animEffect>
                                  </p:childTnLst>
                                </p:cTn>
                              </p:par>
                              <p:par>
                                <p:cTn id="16" presetID="5" presetClass="entr" presetSubtype="10" fill="hold" nodeType="withEffect">
                                  <p:stCondLst>
                                    <p:cond delay="0"/>
                                  </p:stCondLst>
                                  <p:childTnLst>
                                    <p:set>
                                      <p:cBhvr>
                                        <p:cTn id="17" dur="1" fill="hold">
                                          <p:stCondLst>
                                            <p:cond delay="0"/>
                                          </p:stCondLst>
                                        </p:cTn>
                                        <p:tgtEl>
                                          <p:spTgt spid="352259"/>
                                        </p:tgtEl>
                                        <p:attrNameLst>
                                          <p:attrName>style.visibility</p:attrName>
                                        </p:attrNameLst>
                                      </p:cBhvr>
                                      <p:to>
                                        <p:strVal val="visible"/>
                                      </p:to>
                                    </p:set>
                                    <p:animEffect transition="in" filter="checkerboard(across)">
                                      <p:cBhvr>
                                        <p:cTn id="18" dur="500"/>
                                        <p:tgtEl>
                                          <p:spTgt spid="352259"/>
                                        </p:tgtEl>
                                      </p:cBhvr>
                                    </p:animEffect>
                                  </p:childTnLst>
                                </p:cTn>
                              </p:par>
                              <p:par>
                                <p:cTn id="19" presetID="5" presetClass="entr" presetSubtype="10" fill="hold" nodeType="withEffect">
                                  <p:stCondLst>
                                    <p:cond delay="0"/>
                                  </p:stCondLst>
                                  <p:childTnLst>
                                    <p:set>
                                      <p:cBhvr>
                                        <p:cTn id="20" dur="1" fill="hold">
                                          <p:stCondLst>
                                            <p:cond delay="0"/>
                                          </p:stCondLst>
                                        </p:cTn>
                                        <p:tgtEl>
                                          <p:spTgt spid="352260"/>
                                        </p:tgtEl>
                                        <p:attrNameLst>
                                          <p:attrName>style.visibility</p:attrName>
                                        </p:attrNameLst>
                                      </p:cBhvr>
                                      <p:to>
                                        <p:strVal val="visible"/>
                                      </p:to>
                                    </p:set>
                                    <p:animEffect transition="in" filter="checkerboard(across)">
                                      <p:cBhvr>
                                        <p:cTn id="21" dur="500"/>
                                        <p:tgtEl>
                                          <p:spTgt spid="352260"/>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checkerboard(across)">
                                      <p:cBhvr>
                                        <p:cTn id="26" dur="500"/>
                                        <p:tgtEl>
                                          <p:spTgt spid="24"/>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checkerboard(across)">
                                      <p:cBhvr>
                                        <p:cTn id="29" dur="500"/>
                                        <p:tgtEl>
                                          <p:spTgt spid="27"/>
                                        </p:tgtEl>
                                      </p:cBhvr>
                                    </p:animEffect>
                                  </p:childTnLst>
                                </p:cTn>
                              </p:par>
                              <p:par>
                                <p:cTn id="30" presetID="5" presetClass="entr" presetSubtype="10" fill="hold" nodeType="withEffect">
                                  <p:stCondLst>
                                    <p:cond delay="0"/>
                                  </p:stCondLst>
                                  <p:childTnLst>
                                    <p:set>
                                      <p:cBhvr>
                                        <p:cTn id="31" dur="1" fill="hold">
                                          <p:stCondLst>
                                            <p:cond delay="0"/>
                                          </p:stCondLst>
                                        </p:cTn>
                                        <p:tgtEl>
                                          <p:spTgt spid="351240"/>
                                        </p:tgtEl>
                                        <p:attrNameLst>
                                          <p:attrName>style.visibility</p:attrName>
                                        </p:attrNameLst>
                                      </p:cBhvr>
                                      <p:to>
                                        <p:strVal val="visible"/>
                                      </p:to>
                                    </p:set>
                                    <p:animEffect transition="in" filter="checkerboard(across)">
                                      <p:cBhvr>
                                        <p:cTn id="32" dur="500"/>
                                        <p:tgtEl>
                                          <p:spTgt spid="351240"/>
                                        </p:tgtEl>
                                      </p:cBhvr>
                                    </p:animEffect>
                                  </p:childTnLst>
                                </p:cTn>
                              </p:par>
                              <p:par>
                                <p:cTn id="33" presetID="5" presetClass="entr" presetSubtype="10" fill="hold" nodeType="withEffect">
                                  <p:stCondLst>
                                    <p:cond delay="0"/>
                                  </p:stCondLst>
                                  <p:childTnLst>
                                    <p:set>
                                      <p:cBhvr>
                                        <p:cTn id="34" dur="1" fill="hold">
                                          <p:stCondLst>
                                            <p:cond delay="0"/>
                                          </p:stCondLst>
                                        </p:cTn>
                                        <p:tgtEl>
                                          <p:spTgt spid="351241"/>
                                        </p:tgtEl>
                                        <p:attrNameLst>
                                          <p:attrName>style.visibility</p:attrName>
                                        </p:attrNameLst>
                                      </p:cBhvr>
                                      <p:to>
                                        <p:strVal val="visible"/>
                                      </p:to>
                                    </p:set>
                                    <p:animEffect transition="in" filter="checkerboard(across)">
                                      <p:cBhvr>
                                        <p:cTn id="35" dur="500"/>
                                        <p:tgtEl>
                                          <p:spTgt spid="351241"/>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checkerboard(across)">
                                      <p:cBhvr>
                                        <p:cTn id="40" dur="500"/>
                                        <p:tgtEl>
                                          <p:spTgt spid="33"/>
                                        </p:tgtEl>
                                      </p:cBhvr>
                                    </p:animEffect>
                                  </p:childTnLst>
                                </p:cTn>
                              </p:par>
                              <p:par>
                                <p:cTn id="41" presetID="5" presetClass="entr" presetSubtype="10" fill="hold" nodeType="withEffect">
                                  <p:stCondLst>
                                    <p:cond delay="0"/>
                                  </p:stCondLst>
                                  <p:childTnLst>
                                    <p:set>
                                      <p:cBhvr>
                                        <p:cTn id="42" dur="1" fill="hold">
                                          <p:stCondLst>
                                            <p:cond delay="0"/>
                                          </p:stCondLst>
                                        </p:cTn>
                                        <p:tgtEl>
                                          <p:spTgt spid="352261"/>
                                        </p:tgtEl>
                                        <p:attrNameLst>
                                          <p:attrName>style.visibility</p:attrName>
                                        </p:attrNameLst>
                                      </p:cBhvr>
                                      <p:to>
                                        <p:strVal val="visible"/>
                                      </p:to>
                                    </p:set>
                                    <p:animEffect transition="in" filter="checkerboard(across)">
                                      <p:cBhvr>
                                        <p:cTn id="43" dur="500"/>
                                        <p:tgtEl>
                                          <p:spTgt spid="352261"/>
                                        </p:tgtEl>
                                      </p:cBhvr>
                                    </p:animEffect>
                                  </p:childTnLst>
                                </p:cTn>
                              </p:par>
                              <p:par>
                                <p:cTn id="44" presetID="5" presetClass="entr" presetSubtype="10" fill="hold" nodeType="withEffect">
                                  <p:stCondLst>
                                    <p:cond delay="0"/>
                                  </p:stCondLst>
                                  <p:childTnLst>
                                    <p:set>
                                      <p:cBhvr>
                                        <p:cTn id="45" dur="1" fill="hold">
                                          <p:stCondLst>
                                            <p:cond delay="0"/>
                                          </p:stCondLst>
                                        </p:cTn>
                                        <p:tgtEl>
                                          <p:spTgt spid="352262"/>
                                        </p:tgtEl>
                                        <p:attrNameLst>
                                          <p:attrName>style.visibility</p:attrName>
                                        </p:attrNameLst>
                                      </p:cBhvr>
                                      <p:to>
                                        <p:strVal val="visible"/>
                                      </p:to>
                                    </p:set>
                                    <p:animEffect transition="in" filter="checkerboard(across)">
                                      <p:cBhvr>
                                        <p:cTn id="46" dur="500"/>
                                        <p:tgtEl>
                                          <p:spTgt spid="352262"/>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checkerboard(across)">
                                      <p:cBhvr>
                                        <p:cTn id="51" dur="500"/>
                                        <p:tgtEl>
                                          <p:spTgt spid="30"/>
                                        </p:tgtEl>
                                      </p:cBhvr>
                                    </p:animEffect>
                                  </p:childTnLst>
                                </p:cTn>
                              </p:par>
                              <p:par>
                                <p:cTn id="52" presetID="5" presetClass="entr" presetSubtype="10" fill="hold" nodeType="withEffect">
                                  <p:stCondLst>
                                    <p:cond delay="0"/>
                                  </p:stCondLst>
                                  <p:childTnLst>
                                    <p:set>
                                      <p:cBhvr>
                                        <p:cTn id="53" dur="1" fill="hold">
                                          <p:stCondLst>
                                            <p:cond delay="0"/>
                                          </p:stCondLst>
                                        </p:cTn>
                                        <p:tgtEl>
                                          <p:spTgt spid="352263"/>
                                        </p:tgtEl>
                                        <p:attrNameLst>
                                          <p:attrName>style.visibility</p:attrName>
                                        </p:attrNameLst>
                                      </p:cBhvr>
                                      <p:to>
                                        <p:strVal val="visible"/>
                                      </p:to>
                                    </p:set>
                                    <p:animEffect transition="in" filter="checkerboard(across)">
                                      <p:cBhvr>
                                        <p:cTn id="54" dur="500"/>
                                        <p:tgtEl>
                                          <p:spTgt spid="352263"/>
                                        </p:tgtEl>
                                      </p:cBhvr>
                                    </p:animEffect>
                                  </p:childTnLst>
                                </p:cTn>
                              </p:par>
                              <p:par>
                                <p:cTn id="55" presetID="5" presetClass="entr" presetSubtype="10" fill="hold" nodeType="withEffect">
                                  <p:stCondLst>
                                    <p:cond delay="0"/>
                                  </p:stCondLst>
                                  <p:childTnLst>
                                    <p:set>
                                      <p:cBhvr>
                                        <p:cTn id="56" dur="1" fill="hold">
                                          <p:stCondLst>
                                            <p:cond delay="0"/>
                                          </p:stCondLst>
                                        </p:cTn>
                                        <p:tgtEl>
                                          <p:spTgt spid="352264"/>
                                        </p:tgtEl>
                                        <p:attrNameLst>
                                          <p:attrName>style.visibility</p:attrName>
                                        </p:attrNameLst>
                                      </p:cBhvr>
                                      <p:to>
                                        <p:strVal val="visible"/>
                                      </p:to>
                                    </p:set>
                                    <p:animEffect transition="in" filter="checkerboard(across)">
                                      <p:cBhvr>
                                        <p:cTn id="57" dur="500"/>
                                        <p:tgtEl>
                                          <p:spTgt spid="352264"/>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checkerboard(across)">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checkerboard(across)">
                                      <p:cBhvr>
                                        <p:cTn id="67" dur="500"/>
                                        <p:tgtEl>
                                          <p:spTgt spid="32"/>
                                        </p:tgtEl>
                                      </p:cBhvr>
                                    </p:animEffect>
                                  </p:childTnLst>
                                </p:cTn>
                              </p:par>
                              <p:par>
                                <p:cTn id="68" presetID="5" presetClass="entr" presetSubtype="10" fill="hold" nodeType="withEffect">
                                  <p:stCondLst>
                                    <p:cond delay="0"/>
                                  </p:stCondLst>
                                  <p:childTnLst>
                                    <p:set>
                                      <p:cBhvr>
                                        <p:cTn id="69" dur="1" fill="hold">
                                          <p:stCondLst>
                                            <p:cond delay="0"/>
                                          </p:stCondLst>
                                        </p:cTn>
                                        <p:tgtEl>
                                          <p:spTgt spid="352265"/>
                                        </p:tgtEl>
                                        <p:attrNameLst>
                                          <p:attrName>style.visibility</p:attrName>
                                        </p:attrNameLst>
                                      </p:cBhvr>
                                      <p:to>
                                        <p:strVal val="visible"/>
                                      </p:to>
                                    </p:set>
                                    <p:animEffect transition="in" filter="checkerboard(across)">
                                      <p:cBhvr>
                                        <p:cTn id="70" dur="500"/>
                                        <p:tgtEl>
                                          <p:spTgt spid="352265"/>
                                        </p:tgtEl>
                                      </p:cBhvr>
                                    </p:animEffect>
                                  </p:childTnLst>
                                </p:cTn>
                              </p:par>
                              <p:par>
                                <p:cTn id="71" presetID="5" presetClass="entr" presetSubtype="10" fill="hold" nodeType="withEffect">
                                  <p:stCondLst>
                                    <p:cond delay="0"/>
                                  </p:stCondLst>
                                  <p:childTnLst>
                                    <p:set>
                                      <p:cBhvr>
                                        <p:cTn id="72" dur="1" fill="hold">
                                          <p:stCondLst>
                                            <p:cond delay="0"/>
                                          </p:stCondLst>
                                        </p:cTn>
                                        <p:tgtEl>
                                          <p:spTgt spid="352266"/>
                                        </p:tgtEl>
                                        <p:attrNameLst>
                                          <p:attrName>style.visibility</p:attrName>
                                        </p:attrNameLst>
                                      </p:cBhvr>
                                      <p:to>
                                        <p:strVal val="visible"/>
                                      </p:to>
                                    </p:set>
                                    <p:animEffect transition="in" filter="checkerboard(across)">
                                      <p:cBhvr>
                                        <p:cTn id="73" dur="500"/>
                                        <p:tgtEl>
                                          <p:spTgt spid="352266"/>
                                        </p:tgtEl>
                                      </p:cBhvr>
                                    </p:animEffect>
                                  </p:childTnLst>
                                </p:cTn>
                              </p:par>
                            </p:childTnLst>
                          </p:cTn>
                        </p:par>
                      </p:childTnLst>
                    </p:cTn>
                  </p:par>
                  <p:par>
                    <p:cTn id="74" fill="hold">
                      <p:stCondLst>
                        <p:cond delay="indefinite"/>
                      </p:stCondLst>
                      <p:childTnLst>
                        <p:par>
                          <p:cTn id="75" fill="hold">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checkerboard(across)">
                                      <p:cBhvr>
                                        <p:cTn id="78" dur="500"/>
                                        <p:tgtEl>
                                          <p:spTgt spid="43"/>
                                        </p:tgtEl>
                                      </p:cBhvr>
                                    </p:animEffect>
                                  </p:childTnLst>
                                </p:cTn>
                              </p:par>
                              <p:par>
                                <p:cTn id="79" presetID="5" presetClass="entr" presetSubtype="10" fill="hold" nodeType="withEffect">
                                  <p:stCondLst>
                                    <p:cond delay="0"/>
                                  </p:stCondLst>
                                  <p:childTnLst>
                                    <p:set>
                                      <p:cBhvr>
                                        <p:cTn id="80" dur="1" fill="hold">
                                          <p:stCondLst>
                                            <p:cond delay="0"/>
                                          </p:stCondLst>
                                        </p:cTn>
                                        <p:tgtEl>
                                          <p:spTgt spid="352267"/>
                                        </p:tgtEl>
                                        <p:attrNameLst>
                                          <p:attrName>style.visibility</p:attrName>
                                        </p:attrNameLst>
                                      </p:cBhvr>
                                      <p:to>
                                        <p:strVal val="visible"/>
                                      </p:to>
                                    </p:set>
                                    <p:animEffect transition="in" filter="checkerboard(across)">
                                      <p:cBhvr>
                                        <p:cTn id="81" dur="500"/>
                                        <p:tgtEl>
                                          <p:spTgt spid="352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1" grpId="0"/>
      <p:bldP spid="24" grpId="0"/>
      <p:bldP spid="27" grpId="0"/>
      <p:bldP spid="30" grpId="0"/>
      <p:bldP spid="31" grpId="0"/>
      <p:bldP spid="32" grpId="0"/>
      <p:bldP spid="4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smtClean="0">
                <a:solidFill>
                  <a:srgbClr val="000099"/>
                </a:solidFill>
                <a:latin typeface="Calibri" pitchFamily="34" charset="0"/>
                <a:cs typeface="Calibri" pitchFamily="34" charset="0"/>
              </a:rPr>
              <a:t>Warmtetransport</a:t>
            </a:r>
            <a:endParaRPr lang="en-US" i="1" kern="1200" dirty="0">
              <a:solidFill>
                <a:srgbClr val="000099"/>
              </a:solidFill>
              <a:latin typeface="Calibri" pitchFamily="34" charset="0"/>
              <a:cs typeface="Calibri" pitchFamily="34" charset="0"/>
            </a:endParaRPr>
          </a:p>
        </p:txBody>
      </p:sp>
      <p:sp>
        <p:nvSpPr>
          <p:cNvPr id="22" name="TextBox 17"/>
          <p:cNvSpPr txBox="1"/>
          <p:nvPr/>
        </p:nvSpPr>
        <p:spPr>
          <a:xfrm>
            <a:off x="533400" y="1219200"/>
            <a:ext cx="6400800" cy="369332"/>
          </a:xfrm>
          <a:prstGeom prst="rect">
            <a:avLst/>
          </a:prstGeom>
          <a:noFill/>
        </p:spPr>
        <p:txBody>
          <a:bodyPr wrap="square">
            <a:spAutoFit/>
          </a:bodyPr>
          <a:lstStyle/>
          <a:p>
            <a:pPr>
              <a:defRPr/>
            </a:pPr>
            <a:r>
              <a:rPr lang="en-US" dirty="0" smtClean="0">
                <a:latin typeface="Calibri" pitchFamily="34" charset="0"/>
                <a:cs typeface="Calibri" pitchFamily="34" charset="0"/>
              </a:rPr>
              <a:t>Fuel – coolant model: </a:t>
            </a:r>
            <a:r>
              <a:rPr lang="en-US" dirty="0" err="1" smtClean="0">
                <a:latin typeface="Calibri" pitchFamily="34" charset="0"/>
                <a:cs typeface="Calibri" pitchFamily="34" charset="0"/>
              </a:rPr>
              <a:t>goed</a:t>
            </a:r>
            <a:r>
              <a:rPr lang="en-US" dirty="0" smtClean="0">
                <a:latin typeface="Calibri" pitchFamily="34" charset="0"/>
                <a:cs typeface="Calibri" pitchFamily="34" charset="0"/>
              </a:rPr>
              <a:t> </a:t>
            </a:r>
            <a:r>
              <a:rPr lang="en-US" dirty="0" err="1" smtClean="0">
                <a:latin typeface="Calibri" pitchFamily="34" charset="0"/>
                <a:cs typeface="Calibri" pitchFamily="34" charset="0"/>
              </a:rPr>
              <a:t>voor</a:t>
            </a:r>
            <a:r>
              <a:rPr lang="en-US" dirty="0" smtClean="0">
                <a:latin typeface="Calibri" pitchFamily="34" charset="0"/>
                <a:cs typeface="Calibri" pitchFamily="34" charset="0"/>
              </a:rPr>
              <a:t> </a:t>
            </a:r>
            <a:r>
              <a:rPr lang="en-US" dirty="0" err="1" smtClean="0">
                <a:latin typeface="Calibri" pitchFamily="34" charset="0"/>
                <a:cs typeface="Calibri" pitchFamily="34" charset="0"/>
              </a:rPr>
              <a:t>thermische</a:t>
            </a:r>
            <a:r>
              <a:rPr lang="en-US" dirty="0" smtClean="0">
                <a:latin typeface="Calibri" pitchFamily="34" charset="0"/>
                <a:cs typeface="Calibri" pitchFamily="34" charset="0"/>
              </a:rPr>
              <a:t> en fast reactors</a:t>
            </a:r>
          </a:p>
        </p:txBody>
      </p:sp>
      <p:sp>
        <p:nvSpPr>
          <p:cNvPr id="41" name="TextBox 17"/>
          <p:cNvSpPr txBox="1"/>
          <p:nvPr/>
        </p:nvSpPr>
        <p:spPr>
          <a:xfrm>
            <a:off x="533400" y="1571624"/>
            <a:ext cx="8610600" cy="369332"/>
          </a:xfrm>
          <a:prstGeom prst="rect">
            <a:avLst/>
          </a:prstGeom>
          <a:noFill/>
        </p:spPr>
        <p:txBody>
          <a:bodyPr wrap="square">
            <a:spAutoFit/>
          </a:bodyPr>
          <a:lstStyle/>
          <a:p>
            <a:pPr>
              <a:defRPr/>
            </a:pPr>
            <a:r>
              <a:rPr lang="en-US" dirty="0" smtClean="0">
                <a:latin typeface="Calibri" pitchFamily="34" charset="0"/>
                <a:cs typeface="Calibri" pitchFamily="34" charset="0"/>
              </a:rPr>
              <a:t>Thermal power per unit length van fuel </a:t>
            </a:r>
            <a:r>
              <a:rPr lang="en-US" smtClean="0">
                <a:latin typeface="Calibri" pitchFamily="34" charset="0"/>
                <a:cs typeface="Calibri" pitchFamily="34" charset="0"/>
              </a:rPr>
              <a:t>element                </a:t>
            </a:r>
            <a:r>
              <a:rPr lang="en-US" dirty="0" smtClean="0">
                <a:latin typeface="Calibri" pitchFamily="34" charset="0"/>
                <a:cs typeface="Calibri" pitchFamily="34" charset="0"/>
              </a:rPr>
              <a:t>(linear heat rate in W/cm)</a:t>
            </a:r>
            <a:endParaRPr lang="en-US" i="1" dirty="0" smtClean="0">
              <a:latin typeface="Calibri" pitchFamily="34" charset="0"/>
              <a:cs typeface="Calibri" pitchFamily="34" charset="0"/>
            </a:endParaRPr>
          </a:p>
        </p:txBody>
      </p:sp>
      <p:sp>
        <p:nvSpPr>
          <p:cNvPr id="24" name="TextBox 17"/>
          <p:cNvSpPr txBox="1"/>
          <p:nvPr/>
        </p:nvSpPr>
        <p:spPr>
          <a:xfrm>
            <a:off x="533400" y="2133600"/>
            <a:ext cx="7239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Voor</a:t>
            </a:r>
            <a:r>
              <a:rPr lang="en-US" dirty="0" smtClean="0">
                <a:latin typeface="Calibri" pitchFamily="34" charset="0"/>
                <a:cs typeface="Calibri" pitchFamily="34" charset="0"/>
              </a:rPr>
              <a:t> </a:t>
            </a:r>
            <a:r>
              <a:rPr lang="en-US" dirty="0" err="1" smtClean="0">
                <a:latin typeface="Calibri" pitchFamily="34" charset="0"/>
                <a:cs typeface="Calibri" pitchFamily="34" charset="0"/>
              </a:rPr>
              <a:t>cilindrisch</a:t>
            </a:r>
            <a:r>
              <a:rPr lang="en-US" dirty="0" smtClean="0">
                <a:latin typeface="Calibri" pitchFamily="34" charset="0"/>
                <a:cs typeface="Calibri" pitchFamily="34" charset="0"/>
              </a:rPr>
              <a:t> element met </a:t>
            </a:r>
            <a:r>
              <a:rPr lang="en-US" dirty="0" err="1" smtClean="0">
                <a:latin typeface="Calibri" pitchFamily="34" charset="0"/>
                <a:cs typeface="Calibri" pitchFamily="34" charset="0"/>
              </a:rPr>
              <a:t>straal</a:t>
            </a:r>
            <a:r>
              <a:rPr lang="en-US" dirty="0" smtClean="0">
                <a:latin typeface="Calibri" pitchFamily="34" charset="0"/>
                <a:cs typeface="Calibri" pitchFamily="34" charset="0"/>
              </a:rPr>
              <a:t> </a:t>
            </a:r>
            <a:r>
              <a:rPr lang="en-US" i="1" dirty="0" smtClean="0">
                <a:latin typeface="Calibri" pitchFamily="34" charset="0"/>
                <a:cs typeface="Calibri" pitchFamily="34" charset="0"/>
              </a:rPr>
              <a:t>a </a:t>
            </a:r>
            <a:r>
              <a:rPr lang="en-US" dirty="0" err="1" smtClean="0">
                <a:latin typeface="Calibri" pitchFamily="34" charset="0"/>
                <a:cs typeface="Calibri" pitchFamily="34" charset="0"/>
              </a:rPr>
              <a:t>geldt</a:t>
            </a:r>
            <a:endParaRPr lang="en-US" sz="1600" dirty="0" smtClean="0">
              <a:latin typeface="Calibri" pitchFamily="34" charset="0"/>
              <a:cs typeface="Calibri" pitchFamily="34" charset="0"/>
            </a:endParaRPr>
          </a:p>
        </p:txBody>
      </p:sp>
      <p:sp>
        <p:nvSpPr>
          <p:cNvPr id="27" name="TextBox 17"/>
          <p:cNvSpPr txBox="1"/>
          <p:nvPr/>
        </p:nvSpPr>
        <p:spPr>
          <a:xfrm>
            <a:off x="533400" y="2590800"/>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Oppervlak</a:t>
            </a:r>
            <a:r>
              <a:rPr lang="en-US" dirty="0" smtClean="0">
                <a:latin typeface="Calibri" pitchFamily="34" charset="0"/>
                <a:cs typeface="Calibri" pitchFamily="34" charset="0"/>
              </a:rPr>
              <a:t> van lattice cell met 1 fuel rod</a:t>
            </a:r>
            <a:endParaRPr lang="en-US" sz="1600" dirty="0" smtClean="0">
              <a:latin typeface="Calibri" pitchFamily="34" charset="0"/>
              <a:cs typeface="Calibri" pitchFamily="34" charset="0"/>
            </a:endParaRPr>
          </a:p>
        </p:txBody>
      </p:sp>
      <p:sp>
        <p:nvSpPr>
          <p:cNvPr id="30" name="TextBox 17"/>
          <p:cNvSpPr txBox="1"/>
          <p:nvPr/>
        </p:nvSpPr>
        <p:spPr>
          <a:xfrm>
            <a:off x="533400" y="3505200"/>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Combineren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geeft</a:t>
            </a:r>
            <a:endParaRPr lang="en-US" sz="1600" dirty="0" smtClean="0">
              <a:latin typeface="Calibri" pitchFamily="34" charset="0"/>
              <a:cs typeface="Calibri" pitchFamily="34" charset="0"/>
            </a:endParaRPr>
          </a:p>
        </p:txBody>
      </p:sp>
      <p:sp>
        <p:nvSpPr>
          <p:cNvPr id="31" name="TextBox 17"/>
          <p:cNvSpPr txBox="1"/>
          <p:nvPr/>
        </p:nvSpPr>
        <p:spPr>
          <a:xfrm>
            <a:off x="533400" y="3886200"/>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Aanname</a:t>
            </a:r>
            <a:r>
              <a:rPr lang="en-US" dirty="0" smtClean="0">
                <a:latin typeface="Calibri" pitchFamily="34" charset="0"/>
                <a:cs typeface="Calibri" pitchFamily="34" charset="0"/>
              </a:rPr>
              <a:t>: reactor met </a:t>
            </a:r>
            <a:r>
              <a:rPr lang="en-US" i="1" dirty="0" smtClean="0">
                <a:latin typeface="Calibri" pitchFamily="34" charset="0"/>
                <a:cs typeface="Calibri" pitchFamily="34" charset="0"/>
              </a:rPr>
              <a:t>N</a:t>
            </a:r>
            <a:r>
              <a:rPr lang="en-US" dirty="0" smtClean="0">
                <a:latin typeface="Calibri" pitchFamily="34" charset="0"/>
                <a:cs typeface="Calibri" pitchFamily="34" charset="0"/>
              </a:rPr>
              <a:t> </a:t>
            </a:r>
            <a:r>
              <a:rPr lang="en-US" dirty="0" err="1" smtClean="0">
                <a:latin typeface="Calibri" pitchFamily="34" charset="0"/>
                <a:cs typeface="Calibri" pitchFamily="34" charset="0"/>
              </a:rPr>
              <a:t>identieke</a:t>
            </a:r>
            <a:r>
              <a:rPr lang="en-US" dirty="0" smtClean="0">
                <a:latin typeface="Calibri" pitchFamily="34" charset="0"/>
                <a:cs typeface="Calibri" pitchFamily="34" charset="0"/>
              </a:rPr>
              <a:t> </a:t>
            </a:r>
            <a:r>
              <a:rPr lang="en-US" dirty="0" err="1" smtClean="0">
                <a:latin typeface="Calibri" pitchFamily="34" charset="0"/>
                <a:cs typeface="Calibri" pitchFamily="34" charset="0"/>
              </a:rPr>
              <a:t>cellen</a:t>
            </a:r>
            <a:endParaRPr lang="en-US" sz="1400" dirty="0" smtClean="0">
              <a:latin typeface="Calibri" pitchFamily="34" charset="0"/>
              <a:cs typeface="Calibri" pitchFamily="34" charset="0"/>
            </a:endParaRPr>
          </a:p>
        </p:txBody>
      </p:sp>
      <p:sp>
        <p:nvSpPr>
          <p:cNvPr id="32" name="TextBox 17"/>
          <p:cNvSpPr txBox="1"/>
          <p:nvPr/>
        </p:nvSpPr>
        <p:spPr>
          <a:xfrm>
            <a:off x="533400" y="5029200"/>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Temperatuurverschil</a:t>
            </a:r>
            <a:r>
              <a:rPr lang="en-US" dirty="0" smtClean="0">
                <a:latin typeface="Calibri" pitchFamily="34" charset="0"/>
                <a:cs typeface="Calibri" pitchFamily="34" charset="0"/>
              </a:rPr>
              <a:t> </a:t>
            </a:r>
            <a:r>
              <a:rPr lang="en-US" dirty="0" err="1" smtClean="0">
                <a:latin typeface="Calibri" pitchFamily="34" charset="0"/>
                <a:cs typeface="Calibri" pitchFamily="34" charset="0"/>
              </a:rPr>
              <a:t>tussen</a:t>
            </a:r>
            <a:r>
              <a:rPr lang="en-US" dirty="0" smtClean="0">
                <a:latin typeface="Calibri" pitchFamily="34" charset="0"/>
                <a:cs typeface="Calibri" pitchFamily="34" charset="0"/>
              </a:rPr>
              <a:t> fuel en coolant</a:t>
            </a:r>
            <a:endParaRPr lang="en-US" sz="1400" dirty="0" smtClean="0">
              <a:latin typeface="Calibri" pitchFamily="34" charset="0"/>
              <a:cs typeface="Calibri" pitchFamily="34" charset="0"/>
            </a:endParaRPr>
          </a:p>
        </p:txBody>
      </p:sp>
      <p:cxnSp>
        <p:nvCxnSpPr>
          <p:cNvPr id="33" name="Rechte verbindingslijn met pijl 32"/>
          <p:cNvCxnSpPr/>
          <p:nvPr/>
        </p:nvCxnSpPr>
        <p:spPr bwMode="auto">
          <a:xfrm>
            <a:off x="5181600" y="3733800"/>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pic>
        <p:nvPicPr>
          <p:cNvPr id="353282" name="Picture 2"/>
          <p:cNvPicPr>
            <a:picLocks noChangeAspect="1" noChangeArrowheads="1"/>
          </p:cNvPicPr>
          <p:nvPr/>
        </p:nvPicPr>
        <p:blipFill>
          <a:blip r:embed="rId3" cstate="print"/>
          <a:srcRect/>
          <a:stretch>
            <a:fillRect/>
          </a:stretch>
        </p:blipFill>
        <p:spPr bwMode="auto">
          <a:xfrm>
            <a:off x="5181600" y="1654968"/>
            <a:ext cx="647700" cy="230104"/>
          </a:xfrm>
          <a:prstGeom prst="rect">
            <a:avLst/>
          </a:prstGeom>
          <a:noFill/>
          <a:ln w="9525">
            <a:noFill/>
            <a:miter lim="800000"/>
            <a:headEnd/>
            <a:tailEnd/>
          </a:ln>
        </p:spPr>
      </p:pic>
      <p:sp>
        <p:nvSpPr>
          <p:cNvPr id="28" name="TextBox 17"/>
          <p:cNvSpPr txBox="1"/>
          <p:nvPr/>
        </p:nvSpPr>
        <p:spPr>
          <a:xfrm>
            <a:off x="533400" y="1840468"/>
            <a:ext cx="8610600" cy="369332"/>
          </a:xfrm>
          <a:prstGeom prst="rect">
            <a:avLst/>
          </a:prstGeom>
          <a:noFill/>
        </p:spPr>
        <p:txBody>
          <a:bodyPr wrap="square">
            <a:spAutoFit/>
          </a:bodyPr>
          <a:lstStyle/>
          <a:p>
            <a:pPr>
              <a:defRPr/>
            </a:pPr>
            <a:r>
              <a:rPr lang="en-US" dirty="0" smtClean="0">
                <a:latin typeface="Calibri" pitchFamily="34" charset="0"/>
                <a:cs typeface="Calibri" pitchFamily="34" charset="0"/>
              </a:rPr>
              <a:t>Surface </a:t>
            </a:r>
            <a:r>
              <a:rPr lang="en-US" smtClean="0">
                <a:latin typeface="Calibri" pitchFamily="34" charset="0"/>
                <a:cs typeface="Calibri" pitchFamily="34" charset="0"/>
              </a:rPr>
              <a:t>heat flux                </a:t>
            </a:r>
            <a:r>
              <a:rPr lang="en-US" dirty="0" smtClean="0">
                <a:latin typeface="Calibri" pitchFamily="34" charset="0"/>
                <a:cs typeface="Calibri" pitchFamily="34" charset="0"/>
              </a:rPr>
              <a:t>in W/cm</a:t>
            </a:r>
            <a:r>
              <a:rPr lang="en-US" baseline="30000" dirty="0" smtClean="0">
                <a:latin typeface="Calibri" pitchFamily="34" charset="0"/>
                <a:cs typeface="Calibri" pitchFamily="34" charset="0"/>
              </a:rPr>
              <a:t>2</a:t>
            </a:r>
            <a:endParaRPr lang="en-US" i="1" baseline="30000" dirty="0" smtClean="0">
              <a:latin typeface="Calibri" pitchFamily="34" charset="0"/>
              <a:cs typeface="Calibri" pitchFamily="34" charset="0"/>
            </a:endParaRPr>
          </a:p>
        </p:txBody>
      </p:sp>
      <p:pic>
        <p:nvPicPr>
          <p:cNvPr id="353283" name="Picture 3"/>
          <p:cNvPicPr>
            <a:picLocks noChangeAspect="1" noChangeArrowheads="1"/>
          </p:cNvPicPr>
          <p:nvPr/>
        </p:nvPicPr>
        <p:blipFill>
          <a:blip r:embed="rId4" cstate="print"/>
          <a:srcRect/>
          <a:stretch>
            <a:fillRect/>
          </a:stretch>
        </p:blipFill>
        <p:spPr bwMode="auto">
          <a:xfrm>
            <a:off x="2265946" y="1926432"/>
            <a:ext cx="629654" cy="228600"/>
          </a:xfrm>
          <a:prstGeom prst="rect">
            <a:avLst/>
          </a:prstGeom>
          <a:noFill/>
          <a:ln w="9525">
            <a:noFill/>
            <a:miter lim="800000"/>
            <a:headEnd/>
            <a:tailEnd/>
          </a:ln>
        </p:spPr>
      </p:pic>
      <p:pic>
        <p:nvPicPr>
          <p:cNvPr id="353284" name="Picture 4"/>
          <p:cNvPicPr>
            <a:picLocks noChangeAspect="1" noChangeArrowheads="1"/>
          </p:cNvPicPr>
          <p:nvPr/>
        </p:nvPicPr>
        <p:blipFill>
          <a:blip r:embed="rId5" cstate="print"/>
          <a:srcRect/>
          <a:stretch>
            <a:fillRect/>
          </a:stretch>
        </p:blipFill>
        <p:spPr bwMode="auto">
          <a:xfrm>
            <a:off x="5055392" y="2097880"/>
            <a:ext cx="1914525" cy="460143"/>
          </a:xfrm>
          <a:prstGeom prst="rect">
            <a:avLst/>
          </a:prstGeom>
          <a:noFill/>
          <a:ln w="9525">
            <a:noFill/>
            <a:miter lim="800000"/>
            <a:headEnd/>
            <a:tailEnd/>
          </a:ln>
        </p:spPr>
      </p:pic>
      <p:pic>
        <p:nvPicPr>
          <p:cNvPr id="353285" name="Picture 5"/>
          <p:cNvPicPr>
            <a:picLocks noChangeAspect="1" noChangeArrowheads="1"/>
          </p:cNvPicPr>
          <p:nvPr/>
        </p:nvPicPr>
        <p:blipFill>
          <a:blip r:embed="rId6" cstate="print"/>
          <a:srcRect/>
          <a:stretch>
            <a:fillRect/>
          </a:stretch>
        </p:blipFill>
        <p:spPr bwMode="auto">
          <a:xfrm>
            <a:off x="4419600" y="2667000"/>
            <a:ext cx="495300" cy="252413"/>
          </a:xfrm>
          <a:prstGeom prst="rect">
            <a:avLst/>
          </a:prstGeom>
          <a:noFill/>
          <a:ln w="9525">
            <a:noFill/>
            <a:miter lim="800000"/>
            <a:headEnd/>
            <a:tailEnd/>
          </a:ln>
        </p:spPr>
      </p:pic>
      <p:sp>
        <p:nvSpPr>
          <p:cNvPr id="34" name="TextBox 17"/>
          <p:cNvSpPr txBox="1"/>
          <p:nvPr/>
        </p:nvSpPr>
        <p:spPr>
          <a:xfrm>
            <a:off x="533400" y="2907268"/>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Thermische</a:t>
            </a:r>
            <a:r>
              <a:rPr lang="en-US" dirty="0" smtClean="0">
                <a:latin typeface="Calibri" pitchFamily="34" charset="0"/>
                <a:cs typeface="Calibri" pitchFamily="34" charset="0"/>
              </a:rPr>
              <a:t> power </a:t>
            </a:r>
            <a:r>
              <a:rPr lang="en-US" dirty="0" err="1" smtClean="0">
                <a:latin typeface="Calibri" pitchFamily="34" charset="0"/>
                <a:cs typeface="Calibri" pitchFamily="34" charset="0"/>
              </a:rPr>
              <a:t>geproduceerd</a:t>
            </a:r>
            <a:r>
              <a:rPr lang="en-US" dirty="0" smtClean="0">
                <a:latin typeface="Calibri" pitchFamily="34" charset="0"/>
                <a:cs typeface="Calibri" pitchFamily="34" charset="0"/>
              </a:rPr>
              <a:t> per unit core volume is</a:t>
            </a:r>
            <a:endParaRPr lang="en-US" sz="1600" dirty="0" smtClean="0">
              <a:latin typeface="Calibri" pitchFamily="34" charset="0"/>
              <a:cs typeface="Calibri" pitchFamily="34" charset="0"/>
            </a:endParaRPr>
          </a:p>
        </p:txBody>
      </p:sp>
      <p:pic>
        <p:nvPicPr>
          <p:cNvPr id="353286" name="Picture 6"/>
          <p:cNvPicPr>
            <a:picLocks noChangeAspect="1" noChangeArrowheads="1"/>
          </p:cNvPicPr>
          <p:nvPr/>
        </p:nvPicPr>
        <p:blipFill>
          <a:blip r:embed="rId7" cstate="print"/>
          <a:srcRect/>
          <a:stretch>
            <a:fillRect/>
          </a:stretch>
        </p:blipFill>
        <p:spPr bwMode="auto">
          <a:xfrm>
            <a:off x="6477000" y="2971800"/>
            <a:ext cx="2271712" cy="267785"/>
          </a:xfrm>
          <a:prstGeom prst="rect">
            <a:avLst/>
          </a:prstGeom>
          <a:noFill/>
          <a:ln w="9525">
            <a:noFill/>
            <a:miter lim="800000"/>
            <a:headEnd/>
            <a:tailEnd/>
          </a:ln>
        </p:spPr>
      </p:pic>
      <p:sp>
        <p:nvSpPr>
          <p:cNvPr id="36" name="TextBox 17"/>
          <p:cNvSpPr txBox="1"/>
          <p:nvPr/>
        </p:nvSpPr>
        <p:spPr>
          <a:xfrm>
            <a:off x="533400" y="3200400"/>
            <a:ext cx="7239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Voor</a:t>
            </a:r>
            <a:r>
              <a:rPr lang="en-US" dirty="0" smtClean="0">
                <a:latin typeface="Calibri" pitchFamily="34" charset="0"/>
                <a:cs typeface="Calibri" pitchFamily="34" charset="0"/>
              </a:rPr>
              <a:t> </a:t>
            </a:r>
            <a:r>
              <a:rPr lang="en-US" dirty="0" err="1" smtClean="0">
                <a:latin typeface="Calibri" pitchFamily="34" charset="0"/>
                <a:cs typeface="Calibri" pitchFamily="34" charset="0"/>
              </a:rPr>
              <a:t>cilindrische</a:t>
            </a:r>
            <a:r>
              <a:rPr lang="en-US" dirty="0" smtClean="0">
                <a:latin typeface="Calibri" pitchFamily="34" charset="0"/>
                <a:cs typeface="Calibri" pitchFamily="34" charset="0"/>
              </a:rPr>
              <a:t> reactor</a:t>
            </a:r>
            <a:endParaRPr lang="en-US" sz="1600" dirty="0" smtClean="0">
              <a:latin typeface="Calibri" pitchFamily="34" charset="0"/>
              <a:cs typeface="Calibri" pitchFamily="34" charset="0"/>
            </a:endParaRPr>
          </a:p>
        </p:txBody>
      </p:sp>
      <p:pic>
        <p:nvPicPr>
          <p:cNvPr id="37" name="Picture 4"/>
          <p:cNvPicPr>
            <a:picLocks noChangeAspect="1" noChangeArrowheads="1"/>
          </p:cNvPicPr>
          <p:nvPr/>
        </p:nvPicPr>
        <p:blipFill>
          <a:blip r:embed="rId8" cstate="print"/>
          <a:srcRect/>
          <a:stretch>
            <a:fillRect/>
          </a:stretch>
        </p:blipFill>
        <p:spPr bwMode="auto">
          <a:xfrm>
            <a:off x="3124201" y="3261199"/>
            <a:ext cx="2286000" cy="282222"/>
          </a:xfrm>
          <a:prstGeom prst="rect">
            <a:avLst/>
          </a:prstGeom>
          <a:noFill/>
          <a:ln w="9525">
            <a:noFill/>
            <a:miter lim="800000"/>
            <a:headEnd/>
            <a:tailEnd/>
          </a:ln>
        </p:spPr>
      </p:pic>
      <p:pic>
        <p:nvPicPr>
          <p:cNvPr id="353287" name="Picture 7"/>
          <p:cNvPicPr>
            <a:picLocks noChangeAspect="1" noChangeArrowheads="1"/>
          </p:cNvPicPr>
          <p:nvPr/>
        </p:nvPicPr>
        <p:blipFill>
          <a:blip r:embed="rId9" cstate="print"/>
          <a:srcRect/>
          <a:stretch>
            <a:fillRect/>
          </a:stretch>
        </p:blipFill>
        <p:spPr bwMode="auto">
          <a:xfrm>
            <a:off x="2514600" y="3581400"/>
            <a:ext cx="2552700" cy="269651"/>
          </a:xfrm>
          <a:prstGeom prst="rect">
            <a:avLst/>
          </a:prstGeom>
          <a:noFill/>
          <a:ln w="9525">
            <a:noFill/>
            <a:miter lim="800000"/>
            <a:headEnd/>
            <a:tailEnd/>
          </a:ln>
        </p:spPr>
      </p:pic>
      <p:pic>
        <p:nvPicPr>
          <p:cNvPr id="353288" name="Picture 8"/>
          <p:cNvPicPr>
            <a:picLocks noChangeAspect="1" noChangeArrowheads="1"/>
          </p:cNvPicPr>
          <p:nvPr/>
        </p:nvPicPr>
        <p:blipFill>
          <a:blip r:embed="rId10" cstate="print"/>
          <a:srcRect/>
          <a:stretch>
            <a:fillRect/>
          </a:stretch>
        </p:blipFill>
        <p:spPr bwMode="auto">
          <a:xfrm>
            <a:off x="5943601" y="3482274"/>
            <a:ext cx="2514600" cy="482506"/>
          </a:xfrm>
          <a:prstGeom prst="rect">
            <a:avLst/>
          </a:prstGeom>
          <a:noFill/>
          <a:ln w="9525">
            <a:noFill/>
            <a:miter lim="800000"/>
            <a:headEnd/>
            <a:tailEnd/>
          </a:ln>
        </p:spPr>
      </p:pic>
      <p:pic>
        <p:nvPicPr>
          <p:cNvPr id="353289" name="Picture 9"/>
          <p:cNvPicPr>
            <a:picLocks noChangeAspect="1" noChangeArrowheads="1"/>
          </p:cNvPicPr>
          <p:nvPr/>
        </p:nvPicPr>
        <p:blipFill>
          <a:blip r:embed="rId11" cstate="print"/>
          <a:srcRect/>
          <a:stretch>
            <a:fillRect/>
          </a:stretch>
        </p:blipFill>
        <p:spPr bwMode="auto">
          <a:xfrm>
            <a:off x="4822032" y="3948112"/>
            <a:ext cx="2195512" cy="276109"/>
          </a:xfrm>
          <a:prstGeom prst="rect">
            <a:avLst/>
          </a:prstGeom>
          <a:noFill/>
          <a:ln w="9525">
            <a:noFill/>
            <a:miter lim="800000"/>
            <a:headEnd/>
            <a:tailEnd/>
          </a:ln>
        </p:spPr>
      </p:pic>
      <p:sp>
        <p:nvSpPr>
          <p:cNvPr id="38" name="TextBox 17"/>
          <p:cNvSpPr txBox="1"/>
          <p:nvPr/>
        </p:nvSpPr>
        <p:spPr>
          <a:xfrm>
            <a:off x="533400" y="4288396"/>
            <a:ext cx="7620000" cy="369332"/>
          </a:xfrm>
          <a:prstGeom prst="rect">
            <a:avLst/>
          </a:prstGeom>
          <a:noFill/>
        </p:spPr>
        <p:txBody>
          <a:bodyPr wrap="square">
            <a:spAutoFit/>
          </a:bodyPr>
          <a:lstStyle/>
          <a:p>
            <a:pPr>
              <a:defRPr/>
            </a:pPr>
            <a:r>
              <a:rPr lang="en-US" dirty="0" smtClean="0">
                <a:latin typeface="Calibri" pitchFamily="34" charset="0"/>
                <a:cs typeface="Calibri" pitchFamily="34" charset="0"/>
              </a:rPr>
              <a:t>Dan </a:t>
            </a:r>
            <a:r>
              <a:rPr lang="en-US" dirty="0" err="1" smtClean="0">
                <a:latin typeface="Calibri" pitchFamily="34" charset="0"/>
                <a:cs typeface="Calibri" pitchFamily="34" charset="0"/>
              </a:rPr>
              <a:t>geldt</a:t>
            </a:r>
            <a:endParaRPr lang="en-US" sz="1400" dirty="0" smtClean="0">
              <a:latin typeface="Calibri" pitchFamily="34" charset="0"/>
              <a:cs typeface="Calibri" pitchFamily="34" charset="0"/>
            </a:endParaRPr>
          </a:p>
        </p:txBody>
      </p:sp>
      <p:pic>
        <p:nvPicPr>
          <p:cNvPr id="353290" name="Picture 10"/>
          <p:cNvPicPr>
            <a:picLocks noChangeAspect="1" noChangeArrowheads="1"/>
          </p:cNvPicPr>
          <p:nvPr/>
        </p:nvPicPr>
        <p:blipFill>
          <a:blip r:embed="rId12" cstate="print"/>
          <a:srcRect/>
          <a:stretch>
            <a:fillRect/>
          </a:stretch>
        </p:blipFill>
        <p:spPr bwMode="auto">
          <a:xfrm>
            <a:off x="1828800" y="4191000"/>
            <a:ext cx="2543175" cy="552450"/>
          </a:xfrm>
          <a:prstGeom prst="rect">
            <a:avLst/>
          </a:prstGeom>
          <a:noFill/>
          <a:ln w="9525">
            <a:noFill/>
            <a:miter lim="800000"/>
            <a:headEnd/>
            <a:tailEnd/>
          </a:ln>
        </p:spPr>
      </p:pic>
      <p:sp>
        <p:nvSpPr>
          <p:cNvPr id="40" name="Ovaal 39"/>
          <p:cNvSpPr/>
          <p:nvPr/>
        </p:nvSpPr>
        <p:spPr bwMode="auto">
          <a:xfrm>
            <a:off x="2774168" y="4481512"/>
            <a:ext cx="609600" cy="3048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sp>
        <p:nvSpPr>
          <p:cNvPr id="42" name="Tekstvak 41"/>
          <p:cNvSpPr txBox="1"/>
          <p:nvPr/>
        </p:nvSpPr>
        <p:spPr>
          <a:xfrm>
            <a:off x="3399496" y="4724400"/>
            <a:ext cx="1805302" cy="307777"/>
          </a:xfrm>
          <a:prstGeom prst="rect">
            <a:avLst/>
          </a:prstGeom>
          <a:solidFill>
            <a:srgbClr val="FFFFCC"/>
          </a:solidFill>
        </p:spPr>
        <p:txBody>
          <a:bodyPr wrap="none" rtlCol="0">
            <a:spAutoFit/>
          </a:bodyPr>
          <a:lstStyle/>
          <a:p>
            <a:r>
              <a:rPr lang="nl-NL" sz="1400" dirty="0" smtClean="0">
                <a:latin typeface="Calibri" pitchFamily="34" charset="0"/>
                <a:cs typeface="Calibri" pitchFamily="34" charset="0"/>
              </a:rPr>
              <a:t>Totale lengte </a:t>
            </a:r>
            <a:r>
              <a:rPr lang="nl-NL" sz="1400" dirty="0" err="1" smtClean="0">
                <a:latin typeface="Calibri" pitchFamily="34" charset="0"/>
                <a:cs typeface="Calibri" pitchFamily="34" charset="0"/>
              </a:rPr>
              <a:t>fuel</a:t>
            </a:r>
            <a:r>
              <a:rPr lang="nl-NL" sz="1400" dirty="0" smtClean="0">
                <a:latin typeface="Calibri" pitchFamily="34" charset="0"/>
                <a:cs typeface="Calibri" pitchFamily="34" charset="0"/>
              </a:rPr>
              <a:t> </a:t>
            </a:r>
            <a:r>
              <a:rPr lang="nl-NL" sz="1400" dirty="0" err="1" smtClean="0">
                <a:latin typeface="Calibri" pitchFamily="34" charset="0"/>
                <a:cs typeface="Calibri" pitchFamily="34" charset="0"/>
              </a:rPr>
              <a:t>rods</a:t>
            </a:r>
            <a:endParaRPr lang="nl-NL" sz="1400" dirty="0" smtClean="0">
              <a:latin typeface="Calibri" pitchFamily="34" charset="0"/>
              <a:cs typeface="Calibri" pitchFamily="34" charset="0"/>
            </a:endParaRPr>
          </a:p>
        </p:txBody>
      </p:sp>
      <p:pic>
        <p:nvPicPr>
          <p:cNvPr id="353291" name="Picture 11"/>
          <p:cNvPicPr>
            <a:picLocks noChangeAspect="1" noChangeArrowheads="1"/>
          </p:cNvPicPr>
          <p:nvPr/>
        </p:nvPicPr>
        <p:blipFill>
          <a:blip r:embed="rId13" cstate="print"/>
          <a:srcRect/>
          <a:stretch>
            <a:fillRect/>
          </a:stretch>
        </p:blipFill>
        <p:spPr bwMode="auto">
          <a:xfrm>
            <a:off x="5029200" y="5093172"/>
            <a:ext cx="3048000" cy="317028"/>
          </a:xfrm>
          <a:prstGeom prst="rect">
            <a:avLst/>
          </a:prstGeom>
          <a:noFill/>
          <a:ln w="9525">
            <a:noFill/>
            <a:miter lim="800000"/>
            <a:headEnd/>
            <a:tailEnd/>
          </a:ln>
        </p:spPr>
      </p:pic>
      <p:sp>
        <p:nvSpPr>
          <p:cNvPr id="44" name="Rechteraccolade 43"/>
          <p:cNvSpPr/>
          <p:nvPr/>
        </p:nvSpPr>
        <p:spPr bwMode="auto">
          <a:xfrm rot="5400000">
            <a:off x="5295900" y="5067300"/>
            <a:ext cx="228600" cy="762000"/>
          </a:xfrm>
          <a:prstGeom prst="rightBrac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sp>
        <p:nvSpPr>
          <p:cNvPr id="45" name="Tekstvak 44"/>
          <p:cNvSpPr txBox="1"/>
          <p:nvPr/>
        </p:nvSpPr>
        <p:spPr>
          <a:xfrm>
            <a:off x="2590800" y="5559623"/>
            <a:ext cx="2545890" cy="307777"/>
          </a:xfrm>
          <a:prstGeom prst="rect">
            <a:avLst/>
          </a:prstGeom>
          <a:solidFill>
            <a:srgbClr val="FFFFCC"/>
          </a:solidFill>
        </p:spPr>
        <p:txBody>
          <a:bodyPr wrap="none" rtlCol="0">
            <a:spAutoFit/>
          </a:bodyPr>
          <a:lstStyle/>
          <a:p>
            <a:r>
              <a:rPr lang="nl-NL" sz="1400" dirty="0" smtClean="0">
                <a:latin typeface="Calibri" pitchFamily="34" charset="0"/>
                <a:cs typeface="Calibri" pitchFamily="34" charset="0"/>
              </a:rPr>
              <a:t>Gemiddeld over </a:t>
            </a:r>
            <a:r>
              <a:rPr lang="nl-NL" sz="1400" dirty="0" smtClean="0">
                <a:cs typeface="Calibri" pitchFamily="34" charset="0"/>
              </a:rPr>
              <a:t>p</a:t>
            </a:r>
            <a:r>
              <a:rPr lang="nl-NL" sz="1400" dirty="0" smtClean="0">
                <a:latin typeface="Calibri" pitchFamily="34" charset="0"/>
                <a:cs typeface="Calibri" pitchFamily="34" charset="0"/>
              </a:rPr>
              <a:t>a</a:t>
            </a:r>
            <a:r>
              <a:rPr lang="nl-NL" sz="1400" baseline="30000" dirty="0" smtClean="0">
                <a:latin typeface="Calibri" pitchFamily="34" charset="0"/>
                <a:cs typeface="Calibri" pitchFamily="34" charset="0"/>
              </a:rPr>
              <a:t>2</a:t>
            </a:r>
            <a:r>
              <a:rPr lang="nl-NL" sz="1400" dirty="0" smtClean="0">
                <a:latin typeface="Calibri" pitchFamily="34" charset="0"/>
                <a:cs typeface="Calibri" pitchFamily="34" charset="0"/>
              </a:rPr>
              <a:t> van </a:t>
            </a:r>
            <a:r>
              <a:rPr lang="nl-NL" sz="1400" dirty="0" err="1" smtClean="0">
                <a:latin typeface="Calibri" pitchFamily="34" charset="0"/>
                <a:cs typeface="Calibri" pitchFamily="34" charset="0"/>
              </a:rPr>
              <a:t>fuel</a:t>
            </a:r>
            <a:r>
              <a:rPr lang="nl-NL" sz="1400" dirty="0" smtClean="0">
                <a:latin typeface="Calibri" pitchFamily="34" charset="0"/>
                <a:cs typeface="Calibri" pitchFamily="34" charset="0"/>
              </a:rPr>
              <a:t> </a:t>
            </a:r>
            <a:r>
              <a:rPr lang="nl-NL" sz="1400" dirty="0" err="1" smtClean="0">
                <a:latin typeface="Calibri" pitchFamily="34" charset="0"/>
                <a:cs typeface="Calibri" pitchFamily="34" charset="0"/>
              </a:rPr>
              <a:t>rod</a:t>
            </a:r>
            <a:endParaRPr lang="nl-NL" sz="1400" dirty="0" smtClean="0">
              <a:latin typeface="Calibri" pitchFamily="34" charset="0"/>
              <a:cs typeface="Calibri" pitchFamily="34" charset="0"/>
            </a:endParaRPr>
          </a:p>
        </p:txBody>
      </p:sp>
      <p:sp>
        <p:nvSpPr>
          <p:cNvPr id="46" name="Rechteraccolade 45"/>
          <p:cNvSpPr/>
          <p:nvPr/>
        </p:nvSpPr>
        <p:spPr bwMode="auto">
          <a:xfrm rot="5400000">
            <a:off x="6362700" y="5067300"/>
            <a:ext cx="228600" cy="762000"/>
          </a:xfrm>
          <a:prstGeom prst="rightBrac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sp>
        <p:nvSpPr>
          <p:cNvPr id="47" name="Tekstvak 46"/>
          <p:cNvSpPr txBox="1"/>
          <p:nvPr/>
        </p:nvSpPr>
        <p:spPr>
          <a:xfrm>
            <a:off x="6561871" y="5562600"/>
            <a:ext cx="2170402" cy="307777"/>
          </a:xfrm>
          <a:prstGeom prst="rect">
            <a:avLst/>
          </a:prstGeom>
          <a:solidFill>
            <a:srgbClr val="FFFFCC"/>
          </a:solidFill>
        </p:spPr>
        <p:txBody>
          <a:bodyPr wrap="none" rtlCol="0">
            <a:spAutoFit/>
          </a:bodyPr>
          <a:lstStyle/>
          <a:p>
            <a:r>
              <a:rPr lang="nl-NL" sz="1400" dirty="0" smtClean="0">
                <a:latin typeface="Calibri" pitchFamily="34" charset="0"/>
                <a:cs typeface="Calibri" pitchFamily="34" charset="0"/>
              </a:rPr>
              <a:t>Gemiddeld over koelkanaal</a:t>
            </a:r>
          </a:p>
        </p:txBody>
      </p:sp>
      <p:cxnSp>
        <p:nvCxnSpPr>
          <p:cNvPr id="48" name="Rechte verbindingslijn met pijl 47"/>
          <p:cNvCxnSpPr/>
          <p:nvPr/>
        </p:nvCxnSpPr>
        <p:spPr bwMode="auto">
          <a:xfrm rot="5400000">
            <a:off x="7085806" y="4910932"/>
            <a:ext cx="306388"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sp>
        <p:nvSpPr>
          <p:cNvPr id="50" name="Tekstvak 49"/>
          <p:cNvSpPr txBox="1"/>
          <p:nvPr/>
        </p:nvSpPr>
        <p:spPr>
          <a:xfrm>
            <a:off x="6934200" y="4267200"/>
            <a:ext cx="1842940" cy="523220"/>
          </a:xfrm>
          <a:prstGeom prst="rect">
            <a:avLst/>
          </a:prstGeom>
          <a:solidFill>
            <a:srgbClr val="FFFFCC"/>
          </a:solidFill>
        </p:spPr>
        <p:txBody>
          <a:bodyPr wrap="none" rtlCol="0">
            <a:spAutoFit/>
          </a:bodyPr>
          <a:lstStyle/>
          <a:p>
            <a:r>
              <a:rPr lang="nl-NL" sz="1400" dirty="0" smtClean="0">
                <a:latin typeface="Calibri" pitchFamily="34" charset="0"/>
                <a:cs typeface="Calibri" pitchFamily="34" charset="0"/>
              </a:rPr>
              <a:t>Thermische weerstand</a:t>
            </a:r>
          </a:p>
          <a:p>
            <a:r>
              <a:rPr lang="nl-NL" sz="1400" dirty="0" smtClean="0">
                <a:latin typeface="Calibri" pitchFamily="34" charset="0"/>
                <a:cs typeface="Calibri" pitchFamily="34" charset="0"/>
              </a:rPr>
              <a:t>(1/warmte geleiding)</a:t>
            </a:r>
          </a:p>
        </p:txBody>
      </p:sp>
      <p:sp>
        <p:nvSpPr>
          <p:cNvPr id="51" name="TextBox 17"/>
          <p:cNvSpPr txBox="1"/>
          <p:nvPr/>
        </p:nvSpPr>
        <p:spPr>
          <a:xfrm>
            <a:off x="533400" y="5879068"/>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Er</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geldt</a:t>
            </a:r>
            <a:endParaRPr lang="en-US" sz="1400" dirty="0" smtClean="0">
              <a:latin typeface="Calibri" pitchFamily="34" charset="0"/>
              <a:cs typeface="Calibri" pitchFamily="34" charset="0"/>
            </a:endParaRPr>
          </a:p>
        </p:txBody>
      </p:sp>
      <p:pic>
        <p:nvPicPr>
          <p:cNvPr id="353292" name="Picture 12"/>
          <p:cNvPicPr>
            <a:picLocks noChangeAspect="1" noChangeArrowheads="1"/>
          </p:cNvPicPr>
          <p:nvPr/>
        </p:nvPicPr>
        <p:blipFill>
          <a:blip r:embed="rId14" cstate="print"/>
          <a:srcRect/>
          <a:stretch>
            <a:fillRect/>
          </a:stretch>
        </p:blipFill>
        <p:spPr bwMode="auto">
          <a:xfrm>
            <a:off x="1524000" y="5935272"/>
            <a:ext cx="3581400" cy="313128"/>
          </a:xfrm>
          <a:prstGeom prst="rect">
            <a:avLst/>
          </a:prstGeom>
          <a:noFill/>
          <a:ln w="9525">
            <a:noFill/>
            <a:miter lim="800000"/>
            <a:headEnd/>
            <a:tailEnd/>
          </a:ln>
        </p:spPr>
      </p:pic>
      <p:pic>
        <p:nvPicPr>
          <p:cNvPr id="353293" name="Picture 13"/>
          <p:cNvPicPr>
            <a:picLocks noChangeAspect="1" noChangeArrowheads="1"/>
          </p:cNvPicPr>
          <p:nvPr/>
        </p:nvPicPr>
        <p:blipFill>
          <a:blip r:embed="rId15" cstate="print"/>
          <a:srcRect/>
          <a:stretch>
            <a:fillRect/>
          </a:stretch>
        </p:blipFill>
        <p:spPr bwMode="auto">
          <a:xfrm>
            <a:off x="2738229" y="6386512"/>
            <a:ext cx="1147971" cy="471488"/>
          </a:xfrm>
          <a:prstGeom prst="rect">
            <a:avLst/>
          </a:prstGeom>
          <a:noFill/>
          <a:ln w="9525">
            <a:noFill/>
            <a:miter lim="800000"/>
            <a:headEnd/>
            <a:tailEnd/>
          </a:ln>
        </p:spPr>
      </p:pic>
      <p:sp>
        <p:nvSpPr>
          <p:cNvPr id="55" name="Tekstvak 54"/>
          <p:cNvSpPr txBox="1"/>
          <p:nvPr/>
        </p:nvSpPr>
        <p:spPr>
          <a:xfrm>
            <a:off x="533400" y="6324600"/>
            <a:ext cx="2133600" cy="523220"/>
          </a:xfrm>
          <a:prstGeom prst="rect">
            <a:avLst/>
          </a:prstGeom>
          <a:solidFill>
            <a:srgbClr val="FFFFCC"/>
          </a:solidFill>
        </p:spPr>
        <p:txBody>
          <a:bodyPr wrap="square" rtlCol="0">
            <a:spAutoFit/>
          </a:bodyPr>
          <a:lstStyle/>
          <a:p>
            <a:r>
              <a:rPr lang="nl-NL" sz="1400" dirty="0" smtClean="0">
                <a:latin typeface="Calibri" pitchFamily="34" charset="0"/>
                <a:cs typeface="Calibri" pitchFamily="34" charset="0"/>
              </a:rPr>
              <a:t>Thermische weerstand reactor core</a:t>
            </a:r>
          </a:p>
        </p:txBody>
      </p:sp>
      <p:cxnSp>
        <p:nvCxnSpPr>
          <p:cNvPr id="52" name="Rechte verbindingslijn met pijl 51"/>
          <p:cNvCxnSpPr/>
          <p:nvPr/>
        </p:nvCxnSpPr>
        <p:spPr bwMode="auto">
          <a:xfrm rot="5400000" flipH="1" flipV="1">
            <a:off x="3735388" y="6399212"/>
            <a:ext cx="303212"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cxnSp>
        <p:nvCxnSpPr>
          <p:cNvPr id="56" name="Rechte verbindingslijn met pijl 55"/>
          <p:cNvCxnSpPr/>
          <p:nvPr/>
        </p:nvCxnSpPr>
        <p:spPr bwMode="auto">
          <a:xfrm>
            <a:off x="4876800" y="6400800"/>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pic>
        <p:nvPicPr>
          <p:cNvPr id="353294" name="Picture 14"/>
          <p:cNvPicPr>
            <a:picLocks noChangeAspect="1" noChangeArrowheads="1"/>
          </p:cNvPicPr>
          <p:nvPr/>
        </p:nvPicPr>
        <p:blipFill>
          <a:blip r:embed="rId16" cstate="print"/>
          <a:srcRect/>
          <a:stretch>
            <a:fillRect/>
          </a:stretch>
        </p:blipFill>
        <p:spPr bwMode="auto">
          <a:xfrm>
            <a:off x="5638800" y="6248400"/>
            <a:ext cx="1371600" cy="318112"/>
          </a:xfrm>
          <a:prstGeom prst="rect">
            <a:avLst/>
          </a:prstGeom>
          <a:noFill/>
          <a:ln w="9525">
            <a:noFill/>
            <a:miter lim="800000"/>
            <a:headEnd/>
            <a:tailEnd/>
          </a:ln>
        </p:spPr>
      </p:pic>
      <p:pic>
        <p:nvPicPr>
          <p:cNvPr id="58" name="Picture 9"/>
          <p:cNvPicPr>
            <a:picLocks noChangeAspect="1" noChangeArrowheads="1"/>
          </p:cNvPicPr>
          <p:nvPr/>
        </p:nvPicPr>
        <p:blipFill>
          <a:blip r:embed="rId17" cstate="print"/>
          <a:srcRect/>
          <a:stretch>
            <a:fillRect/>
          </a:stretch>
        </p:blipFill>
        <p:spPr bwMode="auto">
          <a:xfrm>
            <a:off x="7910512" y="6458989"/>
            <a:ext cx="1219200" cy="399011"/>
          </a:xfrm>
          <a:prstGeom prst="rect">
            <a:avLst/>
          </a:prstGeom>
          <a:noFill/>
          <a:ln w="9525">
            <a:noFill/>
            <a:miter lim="800000"/>
            <a:headEnd/>
            <a:tailEnd/>
          </a:ln>
        </p:spPr>
      </p:pic>
      <p:pic>
        <p:nvPicPr>
          <p:cNvPr id="59" name="Picture 8"/>
          <p:cNvPicPr>
            <a:picLocks noChangeAspect="1" noChangeArrowheads="1"/>
          </p:cNvPicPr>
          <p:nvPr/>
        </p:nvPicPr>
        <p:blipFill>
          <a:blip r:embed="rId18" cstate="print"/>
          <a:srcRect/>
          <a:stretch>
            <a:fillRect/>
          </a:stretch>
        </p:blipFill>
        <p:spPr bwMode="auto">
          <a:xfrm>
            <a:off x="7841455" y="6065665"/>
            <a:ext cx="1295401" cy="411335"/>
          </a:xfrm>
          <a:prstGeom prst="rect">
            <a:avLst/>
          </a:prstGeom>
          <a:noFill/>
          <a:ln w="9525">
            <a:noFill/>
            <a:miter lim="800000"/>
            <a:headEnd/>
            <a:tailEnd/>
          </a:ln>
        </p:spPr>
      </p:pic>
      <p:sp>
        <p:nvSpPr>
          <p:cNvPr id="60" name="Tekstvak 59"/>
          <p:cNvSpPr txBox="1"/>
          <p:nvPr/>
        </p:nvSpPr>
        <p:spPr>
          <a:xfrm>
            <a:off x="5593017" y="6553200"/>
            <a:ext cx="1937390" cy="307777"/>
          </a:xfrm>
          <a:prstGeom prst="rect">
            <a:avLst/>
          </a:prstGeom>
          <a:solidFill>
            <a:srgbClr val="FFFFCC"/>
          </a:solidFill>
        </p:spPr>
        <p:txBody>
          <a:bodyPr wrap="none" rtlCol="0">
            <a:spAutoFit/>
          </a:bodyPr>
          <a:lstStyle/>
          <a:p>
            <a:r>
              <a:rPr lang="nl-NL" sz="1400" dirty="0" smtClean="0">
                <a:latin typeface="Calibri" pitchFamily="34" charset="0"/>
                <a:cs typeface="Calibri" pitchFamily="34" charset="0"/>
              </a:rPr>
              <a:t>Gemiddeld over volume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checkerboard(across)">
                                      <p:cBhvr>
                                        <p:cTn id="12" dur="500"/>
                                        <p:tgtEl>
                                          <p:spTgt spid="41"/>
                                        </p:tgtEl>
                                      </p:cBhvr>
                                    </p:animEffect>
                                  </p:childTnLst>
                                </p:cTn>
                              </p:par>
                              <p:par>
                                <p:cTn id="13" presetID="5" presetClass="entr" presetSubtype="10" fill="hold" nodeType="withEffect">
                                  <p:stCondLst>
                                    <p:cond delay="0"/>
                                  </p:stCondLst>
                                  <p:childTnLst>
                                    <p:set>
                                      <p:cBhvr>
                                        <p:cTn id="14" dur="1" fill="hold">
                                          <p:stCondLst>
                                            <p:cond delay="0"/>
                                          </p:stCondLst>
                                        </p:cTn>
                                        <p:tgtEl>
                                          <p:spTgt spid="353282"/>
                                        </p:tgtEl>
                                        <p:attrNameLst>
                                          <p:attrName>style.visibility</p:attrName>
                                        </p:attrNameLst>
                                      </p:cBhvr>
                                      <p:to>
                                        <p:strVal val="visible"/>
                                      </p:to>
                                    </p:set>
                                    <p:animEffect transition="in" filter="checkerboard(across)">
                                      <p:cBhvr>
                                        <p:cTn id="15" dur="500"/>
                                        <p:tgtEl>
                                          <p:spTgt spid="353282"/>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checkerboard(across)">
                                      <p:cBhvr>
                                        <p:cTn id="20" dur="500"/>
                                        <p:tgtEl>
                                          <p:spTgt spid="28"/>
                                        </p:tgtEl>
                                      </p:cBhvr>
                                    </p:animEffect>
                                  </p:childTnLst>
                                </p:cTn>
                              </p:par>
                              <p:par>
                                <p:cTn id="21" presetID="5" presetClass="entr" presetSubtype="10" fill="hold" nodeType="withEffect">
                                  <p:stCondLst>
                                    <p:cond delay="0"/>
                                  </p:stCondLst>
                                  <p:childTnLst>
                                    <p:set>
                                      <p:cBhvr>
                                        <p:cTn id="22" dur="1" fill="hold">
                                          <p:stCondLst>
                                            <p:cond delay="0"/>
                                          </p:stCondLst>
                                        </p:cTn>
                                        <p:tgtEl>
                                          <p:spTgt spid="353283"/>
                                        </p:tgtEl>
                                        <p:attrNameLst>
                                          <p:attrName>style.visibility</p:attrName>
                                        </p:attrNameLst>
                                      </p:cBhvr>
                                      <p:to>
                                        <p:strVal val="visible"/>
                                      </p:to>
                                    </p:set>
                                    <p:animEffect transition="in" filter="checkerboard(across)">
                                      <p:cBhvr>
                                        <p:cTn id="23" dur="500"/>
                                        <p:tgtEl>
                                          <p:spTgt spid="353283"/>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checkerboard(across)">
                                      <p:cBhvr>
                                        <p:cTn id="28" dur="500"/>
                                        <p:tgtEl>
                                          <p:spTgt spid="24"/>
                                        </p:tgtEl>
                                      </p:cBhvr>
                                    </p:animEffect>
                                  </p:childTnLst>
                                </p:cTn>
                              </p:par>
                              <p:par>
                                <p:cTn id="29" presetID="5" presetClass="entr" presetSubtype="10" fill="hold" nodeType="withEffect">
                                  <p:stCondLst>
                                    <p:cond delay="0"/>
                                  </p:stCondLst>
                                  <p:childTnLst>
                                    <p:set>
                                      <p:cBhvr>
                                        <p:cTn id="30" dur="1" fill="hold">
                                          <p:stCondLst>
                                            <p:cond delay="0"/>
                                          </p:stCondLst>
                                        </p:cTn>
                                        <p:tgtEl>
                                          <p:spTgt spid="353284"/>
                                        </p:tgtEl>
                                        <p:attrNameLst>
                                          <p:attrName>style.visibility</p:attrName>
                                        </p:attrNameLst>
                                      </p:cBhvr>
                                      <p:to>
                                        <p:strVal val="visible"/>
                                      </p:to>
                                    </p:set>
                                    <p:animEffect transition="in" filter="checkerboard(across)">
                                      <p:cBhvr>
                                        <p:cTn id="31" dur="500"/>
                                        <p:tgtEl>
                                          <p:spTgt spid="353284"/>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checkerboard(across)">
                                      <p:cBhvr>
                                        <p:cTn id="36" dur="500"/>
                                        <p:tgtEl>
                                          <p:spTgt spid="27"/>
                                        </p:tgtEl>
                                      </p:cBhvr>
                                    </p:animEffect>
                                  </p:childTnLst>
                                </p:cTn>
                              </p:par>
                              <p:par>
                                <p:cTn id="37" presetID="5" presetClass="entr" presetSubtype="10" fill="hold" nodeType="withEffect">
                                  <p:stCondLst>
                                    <p:cond delay="0"/>
                                  </p:stCondLst>
                                  <p:childTnLst>
                                    <p:set>
                                      <p:cBhvr>
                                        <p:cTn id="38" dur="1" fill="hold">
                                          <p:stCondLst>
                                            <p:cond delay="0"/>
                                          </p:stCondLst>
                                        </p:cTn>
                                        <p:tgtEl>
                                          <p:spTgt spid="353285"/>
                                        </p:tgtEl>
                                        <p:attrNameLst>
                                          <p:attrName>style.visibility</p:attrName>
                                        </p:attrNameLst>
                                      </p:cBhvr>
                                      <p:to>
                                        <p:strVal val="visible"/>
                                      </p:to>
                                    </p:set>
                                    <p:animEffect transition="in" filter="checkerboard(across)">
                                      <p:cBhvr>
                                        <p:cTn id="39" dur="500"/>
                                        <p:tgtEl>
                                          <p:spTgt spid="353285"/>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checkerboard(across)">
                                      <p:cBhvr>
                                        <p:cTn id="44" dur="500"/>
                                        <p:tgtEl>
                                          <p:spTgt spid="34"/>
                                        </p:tgtEl>
                                      </p:cBhvr>
                                    </p:animEffect>
                                  </p:childTnLst>
                                </p:cTn>
                              </p:par>
                              <p:par>
                                <p:cTn id="45" presetID="5" presetClass="entr" presetSubtype="10" fill="hold" nodeType="withEffect">
                                  <p:stCondLst>
                                    <p:cond delay="0"/>
                                  </p:stCondLst>
                                  <p:childTnLst>
                                    <p:set>
                                      <p:cBhvr>
                                        <p:cTn id="46" dur="1" fill="hold">
                                          <p:stCondLst>
                                            <p:cond delay="0"/>
                                          </p:stCondLst>
                                        </p:cTn>
                                        <p:tgtEl>
                                          <p:spTgt spid="353286"/>
                                        </p:tgtEl>
                                        <p:attrNameLst>
                                          <p:attrName>style.visibility</p:attrName>
                                        </p:attrNameLst>
                                      </p:cBhvr>
                                      <p:to>
                                        <p:strVal val="visible"/>
                                      </p:to>
                                    </p:set>
                                    <p:animEffect transition="in" filter="checkerboard(across)">
                                      <p:cBhvr>
                                        <p:cTn id="47" dur="500"/>
                                        <p:tgtEl>
                                          <p:spTgt spid="353286"/>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checkerboard(across)">
                                      <p:cBhvr>
                                        <p:cTn id="52" dur="500"/>
                                        <p:tgtEl>
                                          <p:spTgt spid="36"/>
                                        </p:tgtEl>
                                      </p:cBhvr>
                                    </p:animEffect>
                                  </p:childTnLst>
                                </p:cTn>
                              </p:par>
                              <p:par>
                                <p:cTn id="53" presetID="5" presetClass="entr" presetSubtype="1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checkerboard(across)">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checkerboard(across)">
                                      <p:cBhvr>
                                        <p:cTn id="60" dur="500"/>
                                        <p:tgtEl>
                                          <p:spTgt spid="30"/>
                                        </p:tgtEl>
                                      </p:cBhvr>
                                    </p:animEffect>
                                  </p:childTnLst>
                                </p:cTn>
                              </p:par>
                              <p:par>
                                <p:cTn id="61" presetID="5" presetClass="entr" presetSubtype="10" fill="hold" nodeType="withEffect">
                                  <p:stCondLst>
                                    <p:cond delay="0"/>
                                  </p:stCondLst>
                                  <p:childTnLst>
                                    <p:set>
                                      <p:cBhvr>
                                        <p:cTn id="62" dur="1" fill="hold">
                                          <p:stCondLst>
                                            <p:cond delay="0"/>
                                          </p:stCondLst>
                                        </p:cTn>
                                        <p:tgtEl>
                                          <p:spTgt spid="353287"/>
                                        </p:tgtEl>
                                        <p:attrNameLst>
                                          <p:attrName>style.visibility</p:attrName>
                                        </p:attrNameLst>
                                      </p:cBhvr>
                                      <p:to>
                                        <p:strVal val="visible"/>
                                      </p:to>
                                    </p:set>
                                    <p:animEffect transition="in" filter="checkerboard(across)">
                                      <p:cBhvr>
                                        <p:cTn id="63" dur="500"/>
                                        <p:tgtEl>
                                          <p:spTgt spid="353287"/>
                                        </p:tgtEl>
                                      </p:cBhvr>
                                    </p:animEffec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nodeType="click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checkerboard(across)">
                                      <p:cBhvr>
                                        <p:cTn id="68" dur="500"/>
                                        <p:tgtEl>
                                          <p:spTgt spid="33"/>
                                        </p:tgtEl>
                                      </p:cBhvr>
                                    </p:animEffect>
                                  </p:childTnLst>
                                </p:cTn>
                              </p:par>
                              <p:par>
                                <p:cTn id="69" presetID="5" presetClass="entr" presetSubtype="10" fill="hold" nodeType="withEffect">
                                  <p:stCondLst>
                                    <p:cond delay="0"/>
                                  </p:stCondLst>
                                  <p:childTnLst>
                                    <p:set>
                                      <p:cBhvr>
                                        <p:cTn id="70" dur="1" fill="hold">
                                          <p:stCondLst>
                                            <p:cond delay="0"/>
                                          </p:stCondLst>
                                        </p:cTn>
                                        <p:tgtEl>
                                          <p:spTgt spid="353288"/>
                                        </p:tgtEl>
                                        <p:attrNameLst>
                                          <p:attrName>style.visibility</p:attrName>
                                        </p:attrNameLst>
                                      </p:cBhvr>
                                      <p:to>
                                        <p:strVal val="visible"/>
                                      </p:to>
                                    </p:set>
                                    <p:animEffect transition="in" filter="checkerboard(across)">
                                      <p:cBhvr>
                                        <p:cTn id="71" dur="500"/>
                                        <p:tgtEl>
                                          <p:spTgt spid="353288"/>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checkerboard(across)">
                                      <p:cBhvr>
                                        <p:cTn id="76" dur="500"/>
                                        <p:tgtEl>
                                          <p:spTgt spid="31"/>
                                        </p:tgtEl>
                                      </p:cBhvr>
                                    </p:animEffect>
                                  </p:childTnLst>
                                </p:cTn>
                              </p:par>
                              <p:par>
                                <p:cTn id="77" presetID="5" presetClass="entr" presetSubtype="10" fill="hold" nodeType="withEffect">
                                  <p:stCondLst>
                                    <p:cond delay="0"/>
                                  </p:stCondLst>
                                  <p:childTnLst>
                                    <p:set>
                                      <p:cBhvr>
                                        <p:cTn id="78" dur="1" fill="hold">
                                          <p:stCondLst>
                                            <p:cond delay="0"/>
                                          </p:stCondLst>
                                        </p:cTn>
                                        <p:tgtEl>
                                          <p:spTgt spid="353289"/>
                                        </p:tgtEl>
                                        <p:attrNameLst>
                                          <p:attrName>style.visibility</p:attrName>
                                        </p:attrNameLst>
                                      </p:cBhvr>
                                      <p:to>
                                        <p:strVal val="visible"/>
                                      </p:to>
                                    </p:set>
                                    <p:animEffect transition="in" filter="checkerboard(across)">
                                      <p:cBhvr>
                                        <p:cTn id="79" dur="500"/>
                                        <p:tgtEl>
                                          <p:spTgt spid="353289"/>
                                        </p:tgtEl>
                                      </p:cBhvr>
                                    </p:animEffect>
                                  </p:childTnLst>
                                </p:cTn>
                              </p:par>
                            </p:childTnLst>
                          </p:cTn>
                        </p:par>
                      </p:childTnLst>
                    </p:cTn>
                  </p:par>
                  <p:par>
                    <p:cTn id="80" fill="hold">
                      <p:stCondLst>
                        <p:cond delay="indefinite"/>
                      </p:stCondLst>
                      <p:childTnLst>
                        <p:par>
                          <p:cTn id="81" fill="hold">
                            <p:stCondLst>
                              <p:cond delay="0"/>
                            </p:stCondLst>
                            <p:childTnLst>
                              <p:par>
                                <p:cTn id="82" presetID="5" presetClass="entr" presetSubtype="10" fill="hold" grpId="0" nodeType="click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checkerboard(across)">
                                      <p:cBhvr>
                                        <p:cTn id="84" dur="500"/>
                                        <p:tgtEl>
                                          <p:spTgt spid="38"/>
                                        </p:tgtEl>
                                      </p:cBhvr>
                                    </p:animEffect>
                                  </p:childTnLst>
                                </p:cTn>
                              </p:par>
                              <p:par>
                                <p:cTn id="85" presetID="5" presetClass="entr" presetSubtype="10" fill="hold" nodeType="withEffect">
                                  <p:stCondLst>
                                    <p:cond delay="0"/>
                                  </p:stCondLst>
                                  <p:childTnLst>
                                    <p:set>
                                      <p:cBhvr>
                                        <p:cTn id="86" dur="1" fill="hold">
                                          <p:stCondLst>
                                            <p:cond delay="0"/>
                                          </p:stCondLst>
                                        </p:cTn>
                                        <p:tgtEl>
                                          <p:spTgt spid="353290"/>
                                        </p:tgtEl>
                                        <p:attrNameLst>
                                          <p:attrName>style.visibility</p:attrName>
                                        </p:attrNameLst>
                                      </p:cBhvr>
                                      <p:to>
                                        <p:strVal val="visible"/>
                                      </p:to>
                                    </p:set>
                                    <p:animEffect transition="in" filter="checkerboard(across)">
                                      <p:cBhvr>
                                        <p:cTn id="87" dur="500"/>
                                        <p:tgtEl>
                                          <p:spTgt spid="353290"/>
                                        </p:tgtEl>
                                      </p:cBhvr>
                                    </p:animEffect>
                                  </p:childTnLst>
                                </p:cTn>
                              </p:par>
                            </p:childTnLst>
                          </p:cTn>
                        </p:par>
                      </p:childTnLst>
                    </p:cTn>
                  </p:par>
                  <p:par>
                    <p:cTn id="88" fill="hold">
                      <p:stCondLst>
                        <p:cond delay="indefinite"/>
                      </p:stCondLst>
                      <p:childTnLst>
                        <p:par>
                          <p:cTn id="89" fill="hold">
                            <p:stCondLst>
                              <p:cond delay="0"/>
                            </p:stCondLst>
                            <p:childTnLst>
                              <p:par>
                                <p:cTn id="90" presetID="5" presetClass="entr" presetSubtype="10"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checkerboard(across)">
                                      <p:cBhvr>
                                        <p:cTn id="92" dur="500"/>
                                        <p:tgtEl>
                                          <p:spTgt spid="40"/>
                                        </p:tgtEl>
                                      </p:cBhvr>
                                    </p:animEffect>
                                  </p:childTnLst>
                                </p:cTn>
                              </p:par>
                              <p:par>
                                <p:cTn id="93" presetID="5" presetClass="entr" presetSubtype="10" fill="hold" grpId="0" nodeType="with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checkerboard(across)">
                                      <p:cBhvr>
                                        <p:cTn id="95" dur="500"/>
                                        <p:tgtEl>
                                          <p:spTgt spid="42"/>
                                        </p:tgtEl>
                                      </p:cBhvr>
                                    </p:animEffect>
                                  </p:childTnLst>
                                </p:cTn>
                              </p:par>
                            </p:childTnLst>
                          </p:cTn>
                        </p:par>
                      </p:childTnLst>
                    </p:cTn>
                  </p:par>
                  <p:par>
                    <p:cTn id="96" fill="hold">
                      <p:stCondLst>
                        <p:cond delay="indefinite"/>
                      </p:stCondLst>
                      <p:childTnLst>
                        <p:par>
                          <p:cTn id="97" fill="hold">
                            <p:stCondLst>
                              <p:cond delay="0"/>
                            </p:stCondLst>
                            <p:childTnLst>
                              <p:par>
                                <p:cTn id="98" presetID="5" presetClass="entr" presetSubtype="10" fill="hold" grpId="0" nodeType="clickEffect">
                                  <p:stCondLst>
                                    <p:cond delay="0"/>
                                  </p:stCondLst>
                                  <p:childTnLst>
                                    <p:set>
                                      <p:cBhvr>
                                        <p:cTn id="99" dur="1" fill="hold">
                                          <p:stCondLst>
                                            <p:cond delay="0"/>
                                          </p:stCondLst>
                                        </p:cTn>
                                        <p:tgtEl>
                                          <p:spTgt spid="32"/>
                                        </p:tgtEl>
                                        <p:attrNameLst>
                                          <p:attrName>style.visibility</p:attrName>
                                        </p:attrNameLst>
                                      </p:cBhvr>
                                      <p:to>
                                        <p:strVal val="visible"/>
                                      </p:to>
                                    </p:set>
                                    <p:animEffect transition="in" filter="checkerboard(across)">
                                      <p:cBhvr>
                                        <p:cTn id="100" dur="500"/>
                                        <p:tgtEl>
                                          <p:spTgt spid="32"/>
                                        </p:tgtEl>
                                      </p:cBhvr>
                                    </p:animEffect>
                                  </p:childTnLst>
                                </p:cTn>
                              </p:par>
                              <p:par>
                                <p:cTn id="101" presetID="5" presetClass="entr" presetSubtype="10" fill="hold" nodeType="withEffect">
                                  <p:stCondLst>
                                    <p:cond delay="0"/>
                                  </p:stCondLst>
                                  <p:childTnLst>
                                    <p:set>
                                      <p:cBhvr>
                                        <p:cTn id="102" dur="1" fill="hold">
                                          <p:stCondLst>
                                            <p:cond delay="0"/>
                                          </p:stCondLst>
                                        </p:cTn>
                                        <p:tgtEl>
                                          <p:spTgt spid="353291"/>
                                        </p:tgtEl>
                                        <p:attrNameLst>
                                          <p:attrName>style.visibility</p:attrName>
                                        </p:attrNameLst>
                                      </p:cBhvr>
                                      <p:to>
                                        <p:strVal val="visible"/>
                                      </p:to>
                                    </p:set>
                                    <p:animEffect transition="in" filter="checkerboard(across)">
                                      <p:cBhvr>
                                        <p:cTn id="103" dur="500"/>
                                        <p:tgtEl>
                                          <p:spTgt spid="353291"/>
                                        </p:tgtEl>
                                      </p:cBhvr>
                                    </p:animEffect>
                                  </p:childTnLst>
                                </p:cTn>
                              </p:par>
                            </p:childTnLst>
                          </p:cTn>
                        </p:par>
                      </p:childTnLst>
                    </p:cTn>
                  </p:par>
                  <p:par>
                    <p:cTn id="104" fill="hold">
                      <p:stCondLst>
                        <p:cond delay="indefinite"/>
                      </p:stCondLst>
                      <p:childTnLst>
                        <p:par>
                          <p:cTn id="105" fill="hold">
                            <p:stCondLst>
                              <p:cond delay="0"/>
                            </p:stCondLst>
                            <p:childTnLst>
                              <p:par>
                                <p:cTn id="106" presetID="5" presetClass="entr" presetSubtype="10" fill="hold" grpId="0" nodeType="clickEffect">
                                  <p:stCondLst>
                                    <p:cond delay="0"/>
                                  </p:stCondLst>
                                  <p:childTnLst>
                                    <p:set>
                                      <p:cBhvr>
                                        <p:cTn id="107" dur="1" fill="hold">
                                          <p:stCondLst>
                                            <p:cond delay="0"/>
                                          </p:stCondLst>
                                        </p:cTn>
                                        <p:tgtEl>
                                          <p:spTgt spid="44"/>
                                        </p:tgtEl>
                                        <p:attrNameLst>
                                          <p:attrName>style.visibility</p:attrName>
                                        </p:attrNameLst>
                                      </p:cBhvr>
                                      <p:to>
                                        <p:strVal val="visible"/>
                                      </p:to>
                                    </p:set>
                                    <p:animEffect transition="in" filter="checkerboard(across)">
                                      <p:cBhvr>
                                        <p:cTn id="108" dur="500"/>
                                        <p:tgtEl>
                                          <p:spTgt spid="44"/>
                                        </p:tgtEl>
                                      </p:cBhvr>
                                    </p:animEffect>
                                  </p:childTnLst>
                                </p:cTn>
                              </p:par>
                              <p:par>
                                <p:cTn id="109" presetID="5" presetClass="entr" presetSubtype="10" fill="hold" grpId="0" nodeType="withEffect">
                                  <p:stCondLst>
                                    <p:cond delay="0"/>
                                  </p:stCondLst>
                                  <p:childTnLst>
                                    <p:set>
                                      <p:cBhvr>
                                        <p:cTn id="110" dur="1" fill="hold">
                                          <p:stCondLst>
                                            <p:cond delay="0"/>
                                          </p:stCondLst>
                                        </p:cTn>
                                        <p:tgtEl>
                                          <p:spTgt spid="45"/>
                                        </p:tgtEl>
                                        <p:attrNameLst>
                                          <p:attrName>style.visibility</p:attrName>
                                        </p:attrNameLst>
                                      </p:cBhvr>
                                      <p:to>
                                        <p:strVal val="visible"/>
                                      </p:to>
                                    </p:set>
                                    <p:animEffect transition="in" filter="checkerboard(across)">
                                      <p:cBhvr>
                                        <p:cTn id="111" dur="500"/>
                                        <p:tgtEl>
                                          <p:spTgt spid="45"/>
                                        </p:tgtEl>
                                      </p:cBhvr>
                                    </p:animEffect>
                                  </p:childTnLst>
                                </p:cTn>
                              </p:par>
                            </p:childTnLst>
                          </p:cTn>
                        </p:par>
                      </p:childTnLst>
                    </p:cTn>
                  </p:par>
                  <p:par>
                    <p:cTn id="112" fill="hold">
                      <p:stCondLst>
                        <p:cond delay="indefinite"/>
                      </p:stCondLst>
                      <p:childTnLst>
                        <p:par>
                          <p:cTn id="113" fill="hold">
                            <p:stCondLst>
                              <p:cond delay="0"/>
                            </p:stCondLst>
                            <p:childTnLst>
                              <p:par>
                                <p:cTn id="114" presetID="5" presetClass="entr" presetSubtype="10" fill="hold" grpId="0" nodeType="clickEffect">
                                  <p:stCondLst>
                                    <p:cond delay="0"/>
                                  </p:stCondLst>
                                  <p:childTnLst>
                                    <p:set>
                                      <p:cBhvr>
                                        <p:cTn id="115" dur="1" fill="hold">
                                          <p:stCondLst>
                                            <p:cond delay="0"/>
                                          </p:stCondLst>
                                        </p:cTn>
                                        <p:tgtEl>
                                          <p:spTgt spid="46"/>
                                        </p:tgtEl>
                                        <p:attrNameLst>
                                          <p:attrName>style.visibility</p:attrName>
                                        </p:attrNameLst>
                                      </p:cBhvr>
                                      <p:to>
                                        <p:strVal val="visible"/>
                                      </p:to>
                                    </p:set>
                                    <p:animEffect transition="in" filter="checkerboard(across)">
                                      <p:cBhvr>
                                        <p:cTn id="116" dur="500"/>
                                        <p:tgtEl>
                                          <p:spTgt spid="46"/>
                                        </p:tgtEl>
                                      </p:cBhvr>
                                    </p:animEffect>
                                  </p:childTnLst>
                                </p:cTn>
                              </p:par>
                              <p:par>
                                <p:cTn id="117" presetID="5" presetClass="entr" presetSubtype="10" fill="hold" grpId="0" nodeType="withEffect">
                                  <p:stCondLst>
                                    <p:cond delay="0"/>
                                  </p:stCondLst>
                                  <p:childTnLst>
                                    <p:set>
                                      <p:cBhvr>
                                        <p:cTn id="118" dur="1" fill="hold">
                                          <p:stCondLst>
                                            <p:cond delay="0"/>
                                          </p:stCondLst>
                                        </p:cTn>
                                        <p:tgtEl>
                                          <p:spTgt spid="47"/>
                                        </p:tgtEl>
                                        <p:attrNameLst>
                                          <p:attrName>style.visibility</p:attrName>
                                        </p:attrNameLst>
                                      </p:cBhvr>
                                      <p:to>
                                        <p:strVal val="visible"/>
                                      </p:to>
                                    </p:set>
                                    <p:animEffect transition="in" filter="checkerboard(across)">
                                      <p:cBhvr>
                                        <p:cTn id="119" dur="500"/>
                                        <p:tgtEl>
                                          <p:spTgt spid="47"/>
                                        </p:tgtEl>
                                      </p:cBhvr>
                                    </p:animEffect>
                                  </p:childTnLst>
                                </p:cTn>
                              </p:par>
                            </p:childTnLst>
                          </p:cTn>
                        </p:par>
                      </p:childTnLst>
                    </p:cTn>
                  </p:par>
                  <p:par>
                    <p:cTn id="120" fill="hold">
                      <p:stCondLst>
                        <p:cond delay="indefinite"/>
                      </p:stCondLst>
                      <p:childTnLst>
                        <p:par>
                          <p:cTn id="121" fill="hold">
                            <p:stCondLst>
                              <p:cond delay="0"/>
                            </p:stCondLst>
                            <p:childTnLst>
                              <p:par>
                                <p:cTn id="122" presetID="5" presetClass="entr" presetSubtype="10" fill="hold" nodeType="clickEffect">
                                  <p:stCondLst>
                                    <p:cond delay="0"/>
                                  </p:stCondLst>
                                  <p:childTnLst>
                                    <p:set>
                                      <p:cBhvr>
                                        <p:cTn id="123" dur="1" fill="hold">
                                          <p:stCondLst>
                                            <p:cond delay="0"/>
                                          </p:stCondLst>
                                        </p:cTn>
                                        <p:tgtEl>
                                          <p:spTgt spid="48"/>
                                        </p:tgtEl>
                                        <p:attrNameLst>
                                          <p:attrName>style.visibility</p:attrName>
                                        </p:attrNameLst>
                                      </p:cBhvr>
                                      <p:to>
                                        <p:strVal val="visible"/>
                                      </p:to>
                                    </p:set>
                                    <p:animEffect transition="in" filter="checkerboard(across)">
                                      <p:cBhvr>
                                        <p:cTn id="124" dur="500"/>
                                        <p:tgtEl>
                                          <p:spTgt spid="48"/>
                                        </p:tgtEl>
                                      </p:cBhvr>
                                    </p:animEffect>
                                  </p:childTnLst>
                                </p:cTn>
                              </p:par>
                              <p:par>
                                <p:cTn id="125" presetID="5" presetClass="entr" presetSubtype="10" fill="hold" grpId="0" nodeType="withEffect">
                                  <p:stCondLst>
                                    <p:cond delay="0"/>
                                  </p:stCondLst>
                                  <p:childTnLst>
                                    <p:set>
                                      <p:cBhvr>
                                        <p:cTn id="126" dur="1" fill="hold">
                                          <p:stCondLst>
                                            <p:cond delay="0"/>
                                          </p:stCondLst>
                                        </p:cTn>
                                        <p:tgtEl>
                                          <p:spTgt spid="50"/>
                                        </p:tgtEl>
                                        <p:attrNameLst>
                                          <p:attrName>style.visibility</p:attrName>
                                        </p:attrNameLst>
                                      </p:cBhvr>
                                      <p:to>
                                        <p:strVal val="visible"/>
                                      </p:to>
                                    </p:set>
                                    <p:animEffect transition="in" filter="checkerboard(across)">
                                      <p:cBhvr>
                                        <p:cTn id="127" dur="500"/>
                                        <p:tgtEl>
                                          <p:spTgt spid="50"/>
                                        </p:tgtEl>
                                      </p:cBhvr>
                                    </p:animEffect>
                                  </p:childTnLst>
                                </p:cTn>
                              </p:par>
                            </p:childTnLst>
                          </p:cTn>
                        </p:par>
                      </p:childTnLst>
                    </p:cTn>
                  </p:par>
                  <p:par>
                    <p:cTn id="128" fill="hold">
                      <p:stCondLst>
                        <p:cond delay="indefinite"/>
                      </p:stCondLst>
                      <p:childTnLst>
                        <p:par>
                          <p:cTn id="129" fill="hold">
                            <p:stCondLst>
                              <p:cond delay="0"/>
                            </p:stCondLst>
                            <p:childTnLst>
                              <p:par>
                                <p:cTn id="130" presetID="5" presetClass="entr" presetSubtype="10" fill="hold" grpId="0" nodeType="click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checkerboard(across)">
                                      <p:cBhvr>
                                        <p:cTn id="132" dur="500"/>
                                        <p:tgtEl>
                                          <p:spTgt spid="51"/>
                                        </p:tgtEl>
                                      </p:cBhvr>
                                    </p:animEffect>
                                  </p:childTnLst>
                                </p:cTn>
                              </p:par>
                              <p:par>
                                <p:cTn id="133" presetID="5" presetClass="entr" presetSubtype="10" fill="hold" nodeType="withEffect">
                                  <p:stCondLst>
                                    <p:cond delay="0"/>
                                  </p:stCondLst>
                                  <p:childTnLst>
                                    <p:set>
                                      <p:cBhvr>
                                        <p:cTn id="134" dur="1" fill="hold">
                                          <p:stCondLst>
                                            <p:cond delay="0"/>
                                          </p:stCondLst>
                                        </p:cTn>
                                        <p:tgtEl>
                                          <p:spTgt spid="353292"/>
                                        </p:tgtEl>
                                        <p:attrNameLst>
                                          <p:attrName>style.visibility</p:attrName>
                                        </p:attrNameLst>
                                      </p:cBhvr>
                                      <p:to>
                                        <p:strVal val="visible"/>
                                      </p:to>
                                    </p:set>
                                    <p:animEffect transition="in" filter="checkerboard(across)">
                                      <p:cBhvr>
                                        <p:cTn id="135" dur="500"/>
                                        <p:tgtEl>
                                          <p:spTgt spid="353292"/>
                                        </p:tgtEl>
                                      </p:cBhvr>
                                    </p:animEffect>
                                  </p:childTnLst>
                                </p:cTn>
                              </p:par>
                            </p:childTnLst>
                          </p:cTn>
                        </p:par>
                      </p:childTnLst>
                    </p:cTn>
                  </p:par>
                  <p:par>
                    <p:cTn id="136" fill="hold">
                      <p:stCondLst>
                        <p:cond delay="indefinite"/>
                      </p:stCondLst>
                      <p:childTnLst>
                        <p:par>
                          <p:cTn id="137" fill="hold">
                            <p:stCondLst>
                              <p:cond delay="0"/>
                            </p:stCondLst>
                            <p:childTnLst>
                              <p:par>
                                <p:cTn id="138" presetID="5" presetClass="entr" presetSubtype="10" fill="hold" nodeType="clickEffect">
                                  <p:stCondLst>
                                    <p:cond delay="0"/>
                                  </p:stCondLst>
                                  <p:childTnLst>
                                    <p:set>
                                      <p:cBhvr>
                                        <p:cTn id="139" dur="1" fill="hold">
                                          <p:stCondLst>
                                            <p:cond delay="0"/>
                                          </p:stCondLst>
                                        </p:cTn>
                                        <p:tgtEl>
                                          <p:spTgt spid="52"/>
                                        </p:tgtEl>
                                        <p:attrNameLst>
                                          <p:attrName>style.visibility</p:attrName>
                                        </p:attrNameLst>
                                      </p:cBhvr>
                                      <p:to>
                                        <p:strVal val="visible"/>
                                      </p:to>
                                    </p:set>
                                    <p:animEffect transition="in" filter="checkerboard(across)">
                                      <p:cBhvr>
                                        <p:cTn id="140" dur="500"/>
                                        <p:tgtEl>
                                          <p:spTgt spid="52"/>
                                        </p:tgtEl>
                                      </p:cBhvr>
                                    </p:animEffect>
                                  </p:childTnLst>
                                </p:cTn>
                              </p:par>
                              <p:par>
                                <p:cTn id="141" presetID="5" presetClass="entr" presetSubtype="10" fill="hold" nodeType="withEffect">
                                  <p:stCondLst>
                                    <p:cond delay="0"/>
                                  </p:stCondLst>
                                  <p:childTnLst>
                                    <p:set>
                                      <p:cBhvr>
                                        <p:cTn id="142" dur="1" fill="hold">
                                          <p:stCondLst>
                                            <p:cond delay="0"/>
                                          </p:stCondLst>
                                        </p:cTn>
                                        <p:tgtEl>
                                          <p:spTgt spid="353293"/>
                                        </p:tgtEl>
                                        <p:attrNameLst>
                                          <p:attrName>style.visibility</p:attrName>
                                        </p:attrNameLst>
                                      </p:cBhvr>
                                      <p:to>
                                        <p:strVal val="visible"/>
                                      </p:to>
                                    </p:set>
                                    <p:animEffect transition="in" filter="checkerboard(across)">
                                      <p:cBhvr>
                                        <p:cTn id="143" dur="500"/>
                                        <p:tgtEl>
                                          <p:spTgt spid="353293"/>
                                        </p:tgtEl>
                                      </p:cBhvr>
                                    </p:animEffect>
                                  </p:childTnLst>
                                </p:cTn>
                              </p:par>
                              <p:par>
                                <p:cTn id="144" presetID="5" presetClass="entr" presetSubtype="10" fill="hold" grpId="0" nodeType="withEffect">
                                  <p:stCondLst>
                                    <p:cond delay="0"/>
                                  </p:stCondLst>
                                  <p:childTnLst>
                                    <p:set>
                                      <p:cBhvr>
                                        <p:cTn id="145" dur="1" fill="hold">
                                          <p:stCondLst>
                                            <p:cond delay="0"/>
                                          </p:stCondLst>
                                        </p:cTn>
                                        <p:tgtEl>
                                          <p:spTgt spid="55"/>
                                        </p:tgtEl>
                                        <p:attrNameLst>
                                          <p:attrName>style.visibility</p:attrName>
                                        </p:attrNameLst>
                                      </p:cBhvr>
                                      <p:to>
                                        <p:strVal val="visible"/>
                                      </p:to>
                                    </p:set>
                                    <p:animEffect transition="in" filter="checkerboard(across)">
                                      <p:cBhvr>
                                        <p:cTn id="146" dur="500"/>
                                        <p:tgtEl>
                                          <p:spTgt spid="55"/>
                                        </p:tgtEl>
                                      </p:cBhvr>
                                    </p:animEffect>
                                  </p:childTnLst>
                                </p:cTn>
                              </p:par>
                            </p:childTnLst>
                          </p:cTn>
                        </p:par>
                      </p:childTnLst>
                    </p:cTn>
                  </p:par>
                  <p:par>
                    <p:cTn id="147" fill="hold">
                      <p:stCondLst>
                        <p:cond delay="indefinite"/>
                      </p:stCondLst>
                      <p:childTnLst>
                        <p:par>
                          <p:cTn id="148" fill="hold">
                            <p:stCondLst>
                              <p:cond delay="0"/>
                            </p:stCondLst>
                            <p:childTnLst>
                              <p:par>
                                <p:cTn id="149" presetID="5" presetClass="entr" presetSubtype="10" fill="hold" nodeType="clickEffect">
                                  <p:stCondLst>
                                    <p:cond delay="0"/>
                                  </p:stCondLst>
                                  <p:childTnLst>
                                    <p:set>
                                      <p:cBhvr>
                                        <p:cTn id="150" dur="1" fill="hold">
                                          <p:stCondLst>
                                            <p:cond delay="0"/>
                                          </p:stCondLst>
                                        </p:cTn>
                                        <p:tgtEl>
                                          <p:spTgt spid="56"/>
                                        </p:tgtEl>
                                        <p:attrNameLst>
                                          <p:attrName>style.visibility</p:attrName>
                                        </p:attrNameLst>
                                      </p:cBhvr>
                                      <p:to>
                                        <p:strVal val="visible"/>
                                      </p:to>
                                    </p:set>
                                    <p:animEffect transition="in" filter="checkerboard(across)">
                                      <p:cBhvr>
                                        <p:cTn id="151" dur="500"/>
                                        <p:tgtEl>
                                          <p:spTgt spid="56"/>
                                        </p:tgtEl>
                                      </p:cBhvr>
                                    </p:animEffect>
                                  </p:childTnLst>
                                </p:cTn>
                              </p:par>
                              <p:par>
                                <p:cTn id="152" presetID="5" presetClass="entr" presetSubtype="10" fill="hold" nodeType="withEffect">
                                  <p:stCondLst>
                                    <p:cond delay="0"/>
                                  </p:stCondLst>
                                  <p:childTnLst>
                                    <p:set>
                                      <p:cBhvr>
                                        <p:cTn id="153" dur="1" fill="hold">
                                          <p:stCondLst>
                                            <p:cond delay="0"/>
                                          </p:stCondLst>
                                        </p:cTn>
                                        <p:tgtEl>
                                          <p:spTgt spid="353294"/>
                                        </p:tgtEl>
                                        <p:attrNameLst>
                                          <p:attrName>style.visibility</p:attrName>
                                        </p:attrNameLst>
                                      </p:cBhvr>
                                      <p:to>
                                        <p:strVal val="visible"/>
                                      </p:to>
                                    </p:set>
                                    <p:animEffect transition="in" filter="checkerboard(across)">
                                      <p:cBhvr>
                                        <p:cTn id="154" dur="500"/>
                                        <p:tgtEl>
                                          <p:spTgt spid="353294"/>
                                        </p:tgtEl>
                                      </p:cBhvr>
                                    </p:animEffect>
                                  </p:childTnLst>
                                </p:cTn>
                              </p:par>
                              <p:par>
                                <p:cTn id="155" presetID="5" presetClass="entr" presetSubtype="10" fill="hold" grpId="0" nodeType="withEffect">
                                  <p:stCondLst>
                                    <p:cond delay="0"/>
                                  </p:stCondLst>
                                  <p:childTnLst>
                                    <p:set>
                                      <p:cBhvr>
                                        <p:cTn id="156" dur="1" fill="hold">
                                          <p:stCondLst>
                                            <p:cond delay="0"/>
                                          </p:stCondLst>
                                        </p:cTn>
                                        <p:tgtEl>
                                          <p:spTgt spid="60"/>
                                        </p:tgtEl>
                                        <p:attrNameLst>
                                          <p:attrName>style.visibility</p:attrName>
                                        </p:attrNameLst>
                                      </p:cBhvr>
                                      <p:to>
                                        <p:strVal val="visible"/>
                                      </p:to>
                                    </p:set>
                                    <p:animEffect transition="in" filter="checkerboard(across)">
                                      <p:cBhvr>
                                        <p:cTn id="157" dur="500"/>
                                        <p:tgtEl>
                                          <p:spTgt spid="60"/>
                                        </p:tgtEl>
                                      </p:cBhvr>
                                    </p:animEffect>
                                  </p:childTnLst>
                                </p:cTn>
                              </p:par>
                              <p:par>
                                <p:cTn id="158" presetID="5" presetClass="entr" presetSubtype="10" fill="hold" nodeType="withEffect">
                                  <p:stCondLst>
                                    <p:cond delay="0"/>
                                  </p:stCondLst>
                                  <p:childTnLst>
                                    <p:set>
                                      <p:cBhvr>
                                        <p:cTn id="159" dur="1" fill="hold">
                                          <p:stCondLst>
                                            <p:cond delay="0"/>
                                          </p:stCondLst>
                                        </p:cTn>
                                        <p:tgtEl>
                                          <p:spTgt spid="59"/>
                                        </p:tgtEl>
                                        <p:attrNameLst>
                                          <p:attrName>style.visibility</p:attrName>
                                        </p:attrNameLst>
                                      </p:cBhvr>
                                      <p:to>
                                        <p:strVal val="visible"/>
                                      </p:to>
                                    </p:set>
                                    <p:animEffect transition="in" filter="checkerboard(across)">
                                      <p:cBhvr>
                                        <p:cTn id="160" dur="500"/>
                                        <p:tgtEl>
                                          <p:spTgt spid="59"/>
                                        </p:tgtEl>
                                      </p:cBhvr>
                                    </p:animEffect>
                                  </p:childTnLst>
                                </p:cTn>
                              </p:par>
                              <p:par>
                                <p:cTn id="161" presetID="5" presetClass="entr" presetSubtype="10" fill="hold" nodeType="withEffect">
                                  <p:stCondLst>
                                    <p:cond delay="0"/>
                                  </p:stCondLst>
                                  <p:childTnLst>
                                    <p:set>
                                      <p:cBhvr>
                                        <p:cTn id="162" dur="1" fill="hold">
                                          <p:stCondLst>
                                            <p:cond delay="0"/>
                                          </p:stCondLst>
                                        </p:cTn>
                                        <p:tgtEl>
                                          <p:spTgt spid="58"/>
                                        </p:tgtEl>
                                        <p:attrNameLst>
                                          <p:attrName>style.visibility</p:attrName>
                                        </p:attrNameLst>
                                      </p:cBhvr>
                                      <p:to>
                                        <p:strVal val="visible"/>
                                      </p:to>
                                    </p:set>
                                    <p:animEffect transition="in" filter="checkerboard(across)">
                                      <p:cBhvr>
                                        <p:cTn id="16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1" grpId="0"/>
      <p:bldP spid="24" grpId="0"/>
      <p:bldP spid="27" grpId="0"/>
      <p:bldP spid="30" grpId="0"/>
      <p:bldP spid="31" grpId="0"/>
      <p:bldP spid="32" grpId="0"/>
      <p:bldP spid="28" grpId="0"/>
      <p:bldP spid="34" grpId="0"/>
      <p:bldP spid="36" grpId="0"/>
      <p:bldP spid="38" grpId="0"/>
      <p:bldP spid="40" grpId="0" animBg="1"/>
      <p:bldP spid="42" grpId="0" animBg="1"/>
      <p:bldP spid="44" grpId="0" animBg="1"/>
      <p:bldP spid="45" grpId="0" animBg="1"/>
      <p:bldP spid="46" grpId="0" animBg="1"/>
      <p:bldP spid="47" grpId="0" animBg="1"/>
      <p:bldP spid="50" grpId="0" animBg="1"/>
      <p:bldP spid="51" grpId="0"/>
      <p:bldP spid="55" grpId="0" animBg="1"/>
      <p:bldP spid="60"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33" name="Picture 9"/>
          <p:cNvPicPr>
            <a:picLocks noChangeAspect="1" noChangeArrowheads="1"/>
          </p:cNvPicPr>
          <p:nvPr/>
        </p:nvPicPr>
        <p:blipFill>
          <a:blip r:embed="rId3" cstate="print"/>
          <a:srcRect/>
          <a:stretch>
            <a:fillRect/>
          </a:stretch>
        </p:blipFill>
        <p:spPr bwMode="auto">
          <a:xfrm>
            <a:off x="4260056" y="5110160"/>
            <a:ext cx="1295400" cy="396977"/>
          </a:xfrm>
          <a:prstGeom prst="rect">
            <a:avLst/>
          </a:prstGeom>
          <a:noFill/>
          <a:ln w="9525">
            <a:noFill/>
            <a:miter lim="800000"/>
            <a:headEnd/>
            <a:tailEnd/>
          </a:ln>
        </p:spPr>
      </p:pic>
      <p:pic>
        <p:nvPicPr>
          <p:cNvPr id="53" name="Picture 10"/>
          <p:cNvPicPr>
            <a:picLocks noChangeAspect="1" noChangeArrowheads="1"/>
          </p:cNvPicPr>
          <p:nvPr/>
        </p:nvPicPr>
        <p:blipFill>
          <a:blip r:embed="rId4" cstate="print"/>
          <a:srcRect/>
          <a:stretch>
            <a:fillRect/>
          </a:stretch>
        </p:blipFill>
        <p:spPr bwMode="auto">
          <a:xfrm>
            <a:off x="1752600" y="2058148"/>
            <a:ext cx="2057400" cy="446926"/>
          </a:xfrm>
          <a:prstGeom prst="rect">
            <a:avLst/>
          </a:prstGeom>
          <a:noFill/>
          <a:ln w="9525">
            <a:noFill/>
            <a:miter lim="800000"/>
            <a:headEnd/>
            <a:tailEnd/>
          </a:ln>
        </p:spPr>
      </p:pic>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smtClean="0">
                <a:solidFill>
                  <a:srgbClr val="000099"/>
                </a:solidFill>
                <a:latin typeface="Calibri" pitchFamily="34" charset="0"/>
                <a:cs typeface="Calibri" pitchFamily="34" charset="0"/>
              </a:rPr>
              <a:t>Warmtetransport</a:t>
            </a:r>
            <a:endParaRPr lang="en-US" i="1" kern="1200" dirty="0">
              <a:solidFill>
                <a:srgbClr val="000099"/>
              </a:solidFill>
              <a:latin typeface="Calibri" pitchFamily="34" charset="0"/>
              <a:cs typeface="Calibri" pitchFamily="34" charset="0"/>
            </a:endParaRPr>
          </a:p>
        </p:txBody>
      </p:sp>
      <p:sp>
        <p:nvSpPr>
          <p:cNvPr id="22" name="TextBox 17"/>
          <p:cNvSpPr txBox="1"/>
          <p:nvPr/>
        </p:nvSpPr>
        <p:spPr>
          <a:xfrm>
            <a:off x="533400" y="1219200"/>
            <a:ext cx="6400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Warmtebalans</a:t>
            </a:r>
            <a:r>
              <a:rPr lang="en-US" dirty="0" smtClean="0">
                <a:latin typeface="Calibri" pitchFamily="34" charset="0"/>
                <a:cs typeface="Calibri" pitchFamily="34" charset="0"/>
              </a:rPr>
              <a:t> </a:t>
            </a:r>
            <a:r>
              <a:rPr lang="en-US" dirty="0" err="1" smtClean="0">
                <a:latin typeface="Calibri" pitchFamily="34" charset="0"/>
                <a:cs typeface="Calibri" pitchFamily="34" charset="0"/>
              </a:rPr>
              <a:t>voor</a:t>
            </a:r>
            <a:r>
              <a:rPr lang="en-US" dirty="0" smtClean="0">
                <a:latin typeface="Calibri" pitchFamily="34" charset="0"/>
                <a:cs typeface="Calibri" pitchFamily="34" charset="0"/>
              </a:rPr>
              <a:t> </a:t>
            </a:r>
            <a:r>
              <a:rPr lang="en-US" dirty="0" err="1" smtClean="0">
                <a:latin typeface="Calibri" pitchFamily="34" charset="0"/>
                <a:cs typeface="Calibri" pitchFamily="34" charset="0"/>
              </a:rPr>
              <a:t>een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roostercel</a:t>
            </a:r>
            <a:endParaRPr lang="en-US" dirty="0" smtClean="0">
              <a:latin typeface="Calibri" pitchFamily="34" charset="0"/>
              <a:cs typeface="Calibri" pitchFamily="34" charset="0"/>
            </a:endParaRPr>
          </a:p>
        </p:txBody>
      </p:sp>
      <p:sp>
        <p:nvSpPr>
          <p:cNvPr id="24" name="TextBox 17"/>
          <p:cNvSpPr txBox="1"/>
          <p:nvPr/>
        </p:nvSpPr>
        <p:spPr>
          <a:xfrm>
            <a:off x="533400" y="2093120"/>
            <a:ext cx="7239000" cy="369332"/>
          </a:xfrm>
          <a:prstGeom prst="rect">
            <a:avLst/>
          </a:prstGeom>
          <a:noFill/>
        </p:spPr>
        <p:txBody>
          <a:bodyPr wrap="square">
            <a:spAutoFit/>
          </a:bodyPr>
          <a:lstStyle/>
          <a:p>
            <a:pPr>
              <a:defRPr/>
            </a:pPr>
            <a:r>
              <a:rPr lang="en-US" dirty="0" smtClean="0">
                <a:latin typeface="Calibri" pitchFamily="34" charset="0"/>
                <a:cs typeface="Calibri" pitchFamily="34" charset="0"/>
              </a:rPr>
              <a:t>We </a:t>
            </a:r>
            <a:r>
              <a:rPr lang="en-US" dirty="0" err="1" smtClean="0">
                <a:latin typeface="Calibri" pitchFamily="34" charset="0"/>
                <a:cs typeface="Calibri" pitchFamily="34" charset="0"/>
              </a:rPr>
              <a:t>hadden</a:t>
            </a:r>
            <a:endParaRPr lang="en-US" sz="1600" dirty="0" smtClean="0">
              <a:latin typeface="Calibri" pitchFamily="34" charset="0"/>
              <a:cs typeface="Calibri" pitchFamily="34" charset="0"/>
            </a:endParaRPr>
          </a:p>
        </p:txBody>
      </p:sp>
      <p:sp>
        <p:nvSpPr>
          <p:cNvPr id="27" name="TextBox 17"/>
          <p:cNvSpPr txBox="1"/>
          <p:nvPr/>
        </p:nvSpPr>
        <p:spPr>
          <a:xfrm>
            <a:off x="533400" y="2619376"/>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Dit</a:t>
            </a:r>
            <a:r>
              <a:rPr lang="en-US" dirty="0" smtClean="0">
                <a:latin typeface="Calibri" pitchFamily="34" charset="0"/>
                <a:cs typeface="Calibri" pitchFamily="34" charset="0"/>
              </a:rPr>
              <a:t> </a:t>
            </a:r>
            <a:r>
              <a:rPr lang="en-US" dirty="0" err="1" smtClean="0">
                <a:latin typeface="Calibri" pitchFamily="34" charset="0"/>
                <a:cs typeface="Calibri" pitchFamily="34" charset="0"/>
              </a:rPr>
              <a:t>levert</a:t>
            </a:r>
            <a:r>
              <a:rPr lang="en-US" dirty="0" smtClean="0">
                <a:latin typeface="Calibri" pitchFamily="34" charset="0"/>
                <a:cs typeface="Calibri" pitchFamily="34" charset="0"/>
              </a:rPr>
              <a:t> </a:t>
            </a:r>
            <a:r>
              <a:rPr lang="en-US" dirty="0" err="1" smtClean="0">
                <a:latin typeface="Calibri" pitchFamily="34" charset="0"/>
                <a:cs typeface="Calibri" pitchFamily="34" charset="0"/>
              </a:rPr>
              <a:t>voor</a:t>
            </a:r>
            <a:r>
              <a:rPr lang="en-US" dirty="0" smtClean="0">
                <a:latin typeface="Calibri" pitchFamily="34" charset="0"/>
                <a:cs typeface="Calibri" pitchFamily="34" charset="0"/>
              </a:rPr>
              <a:t> </a:t>
            </a:r>
            <a:r>
              <a:rPr lang="en-US" dirty="0" err="1" smtClean="0">
                <a:latin typeface="Calibri" pitchFamily="34" charset="0"/>
                <a:cs typeface="Calibri" pitchFamily="34" charset="0"/>
              </a:rPr>
              <a:t>uitgaand</a:t>
            </a:r>
            <a:r>
              <a:rPr lang="en-US" dirty="0" smtClean="0">
                <a:latin typeface="Calibri" pitchFamily="34" charset="0"/>
                <a:cs typeface="Calibri" pitchFamily="34" charset="0"/>
              </a:rPr>
              <a:t> </a:t>
            </a:r>
            <a:r>
              <a:rPr lang="en-US" dirty="0" err="1" smtClean="0">
                <a:latin typeface="Calibri" pitchFamily="34" charset="0"/>
                <a:cs typeface="Calibri" pitchFamily="34" charset="0"/>
              </a:rPr>
              <a:t>koelwater</a:t>
            </a:r>
            <a:endParaRPr lang="en-US" sz="1600" dirty="0" smtClean="0">
              <a:latin typeface="Calibri" pitchFamily="34" charset="0"/>
              <a:cs typeface="Calibri" pitchFamily="34" charset="0"/>
            </a:endParaRPr>
          </a:p>
        </p:txBody>
      </p:sp>
      <p:sp>
        <p:nvSpPr>
          <p:cNvPr id="30" name="TextBox 17"/>
          <p:cNvSpPr txBox="1"/>
          <p:nvPr/>
        </p:nvSpPr>
        <p:spPr>
          <a:xfrm>
            <a:off x="533400" y="3505200"/>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Combineren</a:t>
            </a:r>
            <a:r>
              <a:rPr lang="en-US" dirty="0" smtClean="0">
                <a:latin typeface="Calibri" pitchFamily="34" charset="0"/>
                <a:cs typeface="Calibri" pitchFamily="34" charset="0"/>
              </a:rPr>
              <a:t> met</a:t>
            </a:r>
            <a:endParaRPr lang="en-US" sz="1600" dirty="0" smtClean="0">
              <a:latin typeface="Calibri" pitchFamily="34" charset="0"/>
              <a:cs typeface="Calibri" pitchFamily="34" charset="0"/>
            </a:endParaRPr>
          </a:p>
        </p:txBody>
      </p:sp>
      <p:sp>
        <p:nvSpPr>
          <p:cNvPr id="31" name="TextBox 17"/>
          <p:cNvSpPr txBox="1"/>
          <p:nvPr/>
        </p:nvSpPr>
        <p:spPr>
          <a:xfrm>
            <a:off x="533400" y="3974068"/>
            <a:ext cx="6019800" cy="646331"/>
          </a:xfrm>
          <a:prstGeom prst="rect">
            <a:avLst/>
          </a:prstGeom>
          <a:noFill/>
        </p:spPr>
        <p:txBody>
          <a:bodyPr wrap="square">
            <a:spAutoFit/>
          </a:bodyPr>
          <a:lstStyle/>
          <a:p>
            <a:pPr>
              <a:defRPr/>
            </a:pPr>
            <a:r>
              <a:rPr lang="en-US" dirty="0" smtClean="0">
                <a:latin typeface="Calibri" pitchFamily="34" charset="0"/>
                <a:cs typeface="Calibri" pitchFamily="34" charset="0"/>
              </a:rPr>
              <a:t>De </a:t>
            </a:r>
            <a:r>
              <a:rPr lang="en-US" dirty="0" err="1" smtClean="0">
                <a:latin typeface="Calibri" pitchFamily="34" charset="0"/>
                <a:cs typeface="Calibri" pitchFamily="34" charset="0"/>
              </a:rPr>
              <a:t>gemiddelde</a:t>
            </a:r>
            <a:r>
              <a:rPr lang="en-US" dirty="0" smtClean="0">
                <a:latin typeface="Calibri" pitchFamily="34" charset="0"/>
                <a:cs typeface="Calibri" pitchFamily="34" charset="0"/>
              </a:rPr>
              <a:t> </a:t>
            </a:r>
            <a:r>
              <a:rPr lang="en-US" dirty="0" err="1" smtClean="0">
                <a:latin typeface="Calibri" pitchFamily="34" charset="0"/>
                <a:cs typeface="Calibri" pitchFamily="34" charset="0"/>
              </a:rPr>
              <a:t>temperatuur</a:t>
            </a:r>
            <a:r>
              <a:rPr lang="en-US" dirty="0" smtClean="0">
                <a:latin typeface="Calibri" pitchFamily="34" charset="0"/>
                <a:cs typeface="Calibri" pitchFamily="34" charset="0"/>
              </a:rPr>
              <a:t> van het </a:t>
            </a:r>
            <a:r>
              <a:rPr lang="en-US" dirty="0" err="1" smtClean="0">
                <a:latin typeface="Calibri" pitchFamily="34" charset="0"/>
                <a:cs typeface="Calibri" pitchFamily="34" charset="0"/>
              </a:rPr>
              <a:t>uitgaande</a:t>
            </a:r>
            <a:r>
              <a:rPr lang="en-US" dirty="0" smtClean="0">
                <a:latin typeface="Calibri" pitchFamily="34" charset="0"/>
                <a:cs typeface="Calibri" pitchFamily="34" charset="0"/>
              </a:rPr>
              <a:t> </a:t>
            </a:r>
            <a:r>
              <a:rPr lang="en-US" dirty="0" err="1" smtClean="0">
                <a:latin typeface="Calibri" pitchFamily="34" charset="0"/>
                <a:cs typeface="Calibri" pitchFamily="34" charset="0"/>
              </a:rPr>
              <a:t>koelwater</a:t>
            </a:r>
            <a:r>
              <a:rPr lang="en-US" dirty="0" smtClean="0">
                <a:latin typeface="Calibri" pitchFamily="34" charset="0"/>
                <a:cs typeface="Calibri" pitchFamily="34" charset="0"/>
              </a:rPr>
              <a:t> </a:t>
            </a:r>
            <a:r>
              <a:rPr lang="en-US" dirty="0" err="1" smtClean="0">
                <a:latin typeface="Calibri" pitchFamily="34" charset="0"/>
                <a:cs typeface="Calibri" pitchFamily="34" charset="0"/>
              </a:rPr>
              <a:t>vinden</a:t>
            </a:r>
            <a:r>
              <a:rPr lang="en-US" dirty="0" smtClean="0">
                <a:latin typeface="Calibri" pitchFamily="34" charset="0"/>
                <a:cs typeface="Calibri" pitchFamily="34" charset="0"/>
              </a:rPr>
              <a:t> we door </a:t>
            </a:r>
            <a:r>
              <a:rPr lang="en-US" dirty="0" err="1" smtClean="0">
                <a:latin typeface="Calibri" pitchFamily="34" charset="0"/>
                <a:cs typeface="Calibri" pitchFamily="34" charset="0"/>
              </a:rPr>
              <a:t>integratie</a:t>
            </a:r>
            <a:r>
              <a:rPr lang="en-US" dirty="0" smtClean="0">
                <a:latin typeface="Calibri" pitchFamily="34" charset="0"/>
                <a:cs typeface="Calibri" pitchFamily="34" charset="0"/>
              </a:rPr>
              <a:t> over de </a:t>
            </a:r>
            <a:r>
              <a:rPr lang="en-US" dirty="0" err="1" smtClean="0">
                <a:latin typeface="Calibri" pitchFamily="34" charset="0"/>
                <a:cs typeface="Calibri" pitchFamily="34" charset="0"/>
              </a:rPr>
              <a:t>doorsnede</a:t>
            </a:r>
            <a:r>
              <a:rPr lang="en-US" dirty="0" smtClean="0">
                <a:latin typeface="Calibri" pitchFamily="34" charset="0"/>
                <a:cs typeface="Calibri" pitchFamily="34" charset="0"/>
              </a:rPr>
              <a:t> van de kern</a:t>
            </a:r>
            <a:endParaRPr lang="en-US" sz="1400" dirty="0" smtClean="0">
              <a:latin typeface="Calibri" pitchFamily="34" charset="0"/>
              <a:cs typeface="Calibri" pitchFamily="34" charset="0"/>
            </a:endParaRPr>
          </a:p>
        </p:txBody>
      </p:sp>
      <p:sp>
        <p:nvSpPr>
          <p:cNvPr id="32" name="TextBox 17"/>
          <p:cNvSpPr txBox="1"/>
          <p:nvPr/>
        </p:nvSpPr>
        <p:spPr>
          <a:xfrm>
            <a:off x="533400" y="4648200"/>
            <a:ext cx="7620000" cy="369332"/>
          </a:xfrm>
          <a:prstGeom prst="rect">
            <a:avLst/>
          </a:prstGeom>
          <a:noFill/>
        </p:spPr>
        <p:txBody>
          <a:bodyPr wrap="square">
            <a:spAutoFit/>
          </a:bodyPr>
          <a:lstStyle/>
          <a:p>
            <a:pPr>
              <a:defRPr/>
            </a:pPr>
            <a:r>
              <a:rPr lang="en-US" smtClean="0">
                <a:latin typeface="Calibri" pitchFamily="34" charset="0"/>
                <a:cs typeface="Calibri" pitchFamily="34" charset="0"/>
              </a:rPr>
              <a:t>Met                            </a:t>
            </a:r>
            <a:r>
              <a:rPr lang="en-US" dirty="0" err="1" smtClean="0">
                <a:latin typeface="Calibri" pitchFamily="34" charset="0"/>
                <a:cs typeface="Calibri" pitchFamily="34" charset="0"/>
              </a:rPr>
              <a:t>vinden</a:t>
            </a:r>
            <a:r>
              <a:rPr lang="en-US" dirty="0" smtClean="0">
                <a:latin typeface="Calibri" pitchFamily="34" charset="0"/>
                <a:cs typeface="Calibri" pitchFamily="34" charset="0"/>
              </a:rPr>
              <a:t> we </a:t>
            </a:r>
            <a:endParaRPr lang="en-US" sz="1400" dirty="0" smtClean="0">
              <a:latin typeface="Calibri" pitchFamily="34" charset="0"/>
              <a:cs typeface="Calibri" pitchFamily="34" charset="0"/>
            </a:endParaRPr>
          </a:p>
        </p:txBody>
      </p:sp>
      <p:cxnSp>
        <p:nvCxnSpPr>
          <p:cNvPr id="33" name="Rechte verbindingslijn met pijl 32"/>
          <p:cNvCxnSpPr/>
          <p:nvPr/>
        </p:nvCxnSpPr>
        <p:spPr bwMode="auto">
          <a:xfrm>
            <a:off x="4038600" y="3733800"/>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sp>
        <p:nvSpPr>
          <p:cNvPr id="28" name="TextBox 17"/>
          <p:cNvSpPr txBox="1"/>
          <p:nvPr/>
        </p:nvSpPr>
        <p:spPr>
          <a:xfrm>
            <a:off x="533400" y="1688068"/>
            <a:ext cx="8610600" cy="369332"/>
          </a:xfrm>
          <a:prstGeom prst="rect">
            <a:avLst/>
          </a:prstGeom>
          <a:noFill/>
        </p:spPr>
        <p:txBody>
          <a:bodyPr wrap="square">
            <a:spAutoFit/>
          </a:bodyPr>
          <a:lstStyle/>
          <a:p>
            <a:pPr>
              <a:defRPr/>
            </a:pPr>
            <a:r>
              <a:rPr lang="en-US" dirty="0" smtClean="0">
                <a:latin typeface="Calibri" pitchFamily="34" charset="0"/>
                <a:cs typeface="Calibri" pitchFamily="34" charset="0"/>
              </a:rPr>
              <a:t>Massa </a:t>
            </a:r>
            <a:r>
              <a:rPr lang="en-US" smtClean="0">
                <a:latin typeface="Calibri" pitchFamily="34" charset="0"/>
                <a:cs typeface="Calibri" pitchFamily="34" charset="0"/>
              </a:rPr>
              <a:t>flow rate            </a:t>
            </a:r>
            <a:r>
              <a:rPr lang="en-US" dirty="0" smtClean="0">
                <a:latin typeface="Calibri" pitchFamily="34" charset="0"/>
                <a:cs typeface="Calibri" pitchFamily="34" charset="0"/>
              </a:rPr>
              <a:t>in [ kg/s ]</a:t>
            </a:r>
            <a:endParaRPr lang="en-US" i="1" baseline="30000" dirty="0" smtClean="0">
              <a:latin typeface="Calibri" pitchFamily="34" charset="0"/>
              <a:cs typeface="Calibri" pitchFamily="34" charset="0"/>
            </a:endParaRPr>
          </a:p>
        </p:txBody>
      </p:sp>
      <p:sp>
        <p:nvSpPr>
          <p:cNvPr id="36" name="TextBox 17"/>
          <p:cNvSpPr txBox="1"/>
          <p:nvPr/>
        </p:nvSpPr>
        <p:spPr>
          <a:xfrm>
            <a:off x="533400" y="3114672"/>
            <a:ext cx="7239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Reactorkern</a:t>
            </a:r>
            <a:r>
              <a:rPr lang="en-US" dirty="0" smtClean="0">
                <a:latin typeface="Calibri" pitchFamily="34" charset="0"/>
                <a:cs typeface="Calibri" pitchFamily="34" charset="0"/>
              </a:rPr>
              <a:t> </a:t>
            </a:r>
            <a:r>
              <a:rPr lang="en-US" err="1" smtClean="0">
                <a:latin typeface="Calibri" pitchFamily="34" charset="0"/>
                <a:cs typeface="Calibri" pitchFamily="34" charset="0"/>
              </a:rPr>
              <a:t>massa</a:t>
            </a:r>
            <a:r>
              <a:rPr lang="en-US" smtClean="0">
                <a:latin typeface="Calibri" pitchFamily="34" charset="0"/>
                <a:cs typeface="Calibri" pitchFamily="34" charset="0"/>
              </a:rPr>
              <a:t> flow                        </a:t>
            </a:r>
            <a:r>
              <a:rPr lang="en-US" dirty="0" smtClean="0">
                <a:latin typeface="Calibri" pitchFamily="34" charset="0"/>
                <a:cs typeface="Calibri" pitchFamily="34" charset="0"/>
              </a:rPr>
              <a:t>door de </a:t>
            </a:r>
            <a:r>
              <a:rPr lang="en-US" i="1" dirty="0" smtClean="0">
                <a:latin typeface="Calibri" pitchFamily="34" charset="0"/>
                <a:cs typeface="Calibri" pitchFamily="34" charset="0"/>
              </a:rPr>
              <a:t>N</a:t>
            </a:r>
            <a:r>
              <a:rPr lang="en-US" dirty="0" smtClean="0">
                <a:latin typeface="Calibri" pitchFamily="34" charset="0"/>
                <a:cs typeface="Calibri" pitchFamily="34" charset="0"/>
              </a:rPr>
              <a:t> </a:t>
            </a:r>
            <a:r>
              <a:rPr lang="en-US" dirty="0" err="1" smtClean="0">
                <a:latin typeface="Calibri" pitchFamily="34" charset="0"/>
                <a:cs typeface="Calibri" pitchFamily="34" charset="0"/>
              </a:rPr>
              <a:t>identieke</a:t>
            </a:r>
            <a:r>
              <a:rPr lang="en-US" dirty="0" smtClean="0">
                <a:latin typeface="Calibri" pitchFamily="34" charset="0"/>
                <a:cs typeface="Calibri" pitchFamily="34" charset="0"/>
              </a:rPr>
              <a:t> </a:t>
            </a:r>
            <a:r>
              <a:rPr lang="en-US" dirty="0" err="1" smtClean="0">
                <a:latin typeface="Calibri" pitchFamily="34" charset="0"/>
                <a:cs typeface="Calibri" pitchFamily="34" charset="0"/>
              </a:rPr>
              <a:t>koelkanalen</a:t>
            </a:r>
            <a:endParaRPr lang="en-US" sz="1600" dirty="0" smtClean="0">
              <a:latin typeface="Calibri" pitchFamily="34" charset="0"/>
              <a:cs typeface="Calibri" pitchFamily="34" charset="0"/>
            </a:endParaRPr>
          </a:p>
        </p:txBody>
      </p:sp>
      <p:sp>
        <p:nvSpPr>
          <p:cNvPr id="50" name="Tekstvak 49"/>
          <p:cNvSpPr txBox="1"/>
          <p:nvPr/>
        </p:nvSpPr>
        <p:spPr>
          <a:xfrm>
            <a:off x="6781800" y="1981200"/>
            <a:ext cx="1981200" cy="523220"/>
          </a:xfrm>
          <a:prstGeom prst="rect">
            <a:avLst/>
          </a:prstGeom>
          <a:solidFill>
            <a:srgbClr val="FFFFCC"/>
          </a:solidFill>
        </p:spPr>
        <p:txBody>
          <a:bodyPr wrap="square" rtlCol="0">
            <a:spAutoFit/>
          </a:bodyPr>
          <a:lstStyle/>
          <a:p>
            <a:r>
              <a:rPr lang="nl-NL" sz="1400" dirty="0" smtClean="0">
                <a:latin typeface="Calibri" pitchFamily="34" charset="0"/>
                <a:cs typeface="Calibri" pitchFamily="34" charset="0"/>
              </a:rPr>
              <a:t>Warmte geproduceerd in </a:t>
            </a:r>
            <a:r>
              <a:rPr lang="nl-NL" sz="1400" dirty="0" err="1" smtClean="0">
                <a:latin typeface="Calibri" pitchFamily="34" charset="0"/>
                <a:cs typeface="Calibri" pitchFamily="34" charset="0"/>
              </a:rPr>
              <a:t>fuel</a:t>
            </a:r>
            <a:r>
              <a:rPr lang="nl-NL" sz="1400" dirty="0" smtClean="0">
                <a:latin typeface="Calibri" pitchFamily="34" charset="0"/>
                <a:cs typeface="Calibri" pitchFamily="34" charset="0"/>
              </a:rPr>
              <a:t> element</a:t>
            </a:r>
          </a:p>
        </p:txBody>
      </p:sp>
      <p:sp>
        <p:nvSpPr>
          <p:cNvPr id="51" name="TextBox 17"/>
          <p:cNvSpPr txBox="1"/>
          <p:nvPr/>
        </p:nvSpPr>
        <p:spPr>
          <a:xfrm>
            <a:off x="533400" y="5105400"/>
            <a:ext cx="7620000" cy="369332"/>
          </a:xfrm>
          <a:prstGeom prst="rect">
            <a:avLst/>
          </a:prstGeom>
          <a:noFill/>
        </p:spPr>
        <p:txBody>
          <a:bodyPr wrap="square">
            <a:spAutoFit/>
          </a:bodyPr>
          <a:lstStyle/>
          <a:p>
            <a:pPr>
              <a:defRPr/>
            </a:pPr>
            <a:r>
              <a:rPr lang="en-US" err="1" smtClean="0">
                <a:latin typeface="Calibri" pitchFamily="34" charset="0"/>
                <a:cs typeface="Calibri" pitchFamily="34" charset="0"/>
              </a:rPr>
              <a:t>Gemiddelde</a:t>
            </a:r>
            <a:r>
              <a:rPr lang="en-US" smtClean="0">
                <a:latin typeface="Calibri" pitchFamily="34" charset="0"/>
                <a:cs typeface="Calibri" pitchFamily="34" charset="0"/>
              </a:rPr>
              <a:t> koelwatertemperatuur</a:t>
            </a:r>
            <a:endParaRPr lang="en-US" sz="1400" dirty="0" smtClean="0">
              <a:latin typeface="Calibri" pitchFamily="34" charset="0"/>
              <a:cs typeface="Calibri" pitchFamily="34" charset="0"/>
            </a:endParaRPr>
          </a:p>
        </p:txBody>
      </p:sp>
      <p:sp>
        <p:nvSpPr>
          <p:cNvPr id="55" name="Tekstvak 54"/>
          <p:cNvSpPr txBox="1"/>
          <p:nvPr/>
        </p:nvSpPr>
        <p:spPr>
          <a:xfrm>
            <a:off x="4495800" y="6258580"/>
            <a:ext cx="4419600" cy="523220"/>
          </a:xfrm>
          <a:prstGeom prst="rect">
            <a:avLst/>
          </a:prstGeom>
          <a:solidFill>
            <a:srgbClr val="FFFFCC"/>
          </a:solidFill>
        </p:spPr>
        <p:txBody>
          <a:bodyPr wrap="square" rtlCol="0">
            <a:spAutoFit/>
          </a:bodyPr>
          <a:lstStyle/>
          <a:p>
            <a:r>
              <a:rPr lang="nl-NL" sz="1400" dirty="0" smtClean="0">
                <a:latin typeface="Calibri" pitchFamily="34" charset="0"/>
                <a:cs typeface="Calibri" pitchFamily="34" charset="0"/>
              </a:rPr>
              <a:t>Gemiddelde temperatuur van </a:t>
            </a:r>
            <a:r>
              <a:rPr lang="nl-NL" sz="1400" dirty="0" err="1" smtClean="0">
                <a:latin typeface="Calibri" pitchFamily="34" charset="0"/>
                <a:cs typeface="Calibri" pitchFamily="34" charset="0"/>
              </a:rPr>
              <a:t>fuel</a:t>
            </a:r>
            <a:r>
              <a:rPr lang="nl-NL" sz="1400" dirty="0" smtClean="0">
                <a:latin typeface="Calibri" pitchFamily="34" charset="0"/>
                <a:cs typeface="Calibri" pitchFamily="34" charset="0"/>
              </a:rPr>
              <a:t> en koelmiddel is later nodig om </a:t>
            </a:r>
            <a:r>
              <a:rPr lang="nl-NL" sz="1400" dirty="0" err="1" smtClean="0">
                <a:latin typeface="Calibri" pitchFamily="34" charset="0"/>
                <a:cs typeface="Calibri" pitchFamily="34" charset="0"/>
              </a:rPr>
              <a:t>reactivity</a:t>
            </a:r>
            <a:r>
              <a:rPr lang="nl-NL" sz="1400" dirty="0" smtClean="0">
                <a:latin typeface="Calibri" pitchFamily="34" charset="0"/>
                <a:cs typeface="Calibri" pitchFamily="34" charset="0"/>
              </a:rPr>
              <a:t> feedback te modelleren.</a:t>
            </a:r>
          </a:p>
        </p:txBody>
      </p:sp>
      <p:cxnSp>
        <p:nvCxnSpPr>
          <p:cNvPr id="52" name="Rechte verbindingslijn met pijl 51"/>
          <p:cNvCxnSpPr/>
          <p:nvPr/>
        </p:nvCxnSpPr>
        <p:spPr bwMode="auto">
          <a:xfrm rot="5400000" flipH="1" flipV="1">
            <a:off x="6859588" y="1827212"/>
            <a:ext cx="303212"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cxnSp>
        <p:nvCxnSpPr>
          <p:cNvPr id="56" name="Rechte verbindingslijn met pijl 55"/>
          <p:cNvCxnSpPr/>
          <p:nvPr/>
        </p:nvCxnSpPr>
        <p:spPr bwMode="auto">
          <a:xfrm>
            <a:off x="990600" y="6326984"/>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pic>
        <p:nvPicPr>
          <p:cNvPr id="353294" name="Picture 14"/>
          <p:cNvPicPr>
            <a:picLocks noChangeAspect="1" noChangeArrowheads="1"/>
          </p:cNvPicPr>
          <p:nvPr/>
        </p:nvPicPr>
        <p:blipFill>
          <a:blip r:embed="rId5" cstate="print"/>
          <a:srcRect/>
          <a:stretch>
            <a:fillRect/>
          </a:stretch>
        </p:blipFill>
        <p:spPr bwMode="auto">
          <a:xfrm>
            <a:off x="1883568" y="5536644"/>
            <a:ext cx="1371600" cy="318112"/>
          </a:xfrm>
          <a:prstGeom prst="rect">
            <a:avLst/>
          </a:prstGeom>
          <a:noFill/>
          <a:ln w="9525">
            <a:noFill/>
            <a:miter lim="800000"/>
            <a:headEnd/>
            <a:tailEnd/>
          </a:ln>
        </p:spPr>
      </p:pic>
      <p:pic>
        <p:nvPicPr>
          <p:cNvPr id="59" name="Picture 8"/>
          <p:cNvPicPr>
            <a:picLocks noChangeAspect="1" noChangeArrowheads="1"/>
          </p:cNvPicPr>
          <p:nvPr/>
        </p:nvPicPr>
        <p:blipFill>
          <a:blip r:embed="rId6" cstate="print"/>
          <a:srcRect/>
          <a:stretch>
            <a:fillRect/>
          </a:stretch>
        </p:blipFill>
        <p:spPr bwMode="auto">
          <a:xfrm>
            <a:off x="1066800" y="4648200"/>
            <a:ext cx="1295401" cy="411335"/>
          </a:xfrm>
          <a:prstGeom prst="rect">
            <a:avLst/>
          </a:prstGeom>
          <a:noFill/>
          <a:ln w="9525">
            <a:noFill/>
            <a:miter lim="800000"/>
            <a:headEnd/>
            <a:tailEnd/>
          </a:ln>
        </p:spPr>
      </p:pic>
      <p:pic>
        <p:nvPicPr>
          <p:cNvPr id="359426" name="Picture 2"/>
          <p:cNvPicPr>
            <a:picLocks noChangeAspect="1" noChangeArrowheads="1"/>
          </p:cNvPicPr>
          <p:nvPr/>
        </p:nvPicPr>
        <p:blipFill>
          <a:blip r:embed="rId7" cstate="print"/>
          <a:srcRect/>
          <a:stretch>
            <a:fillRect/>
          </a:stretch>
        </p:blipFill>
        <p:spPr bwMode="auto">
          <a:xfrm>
            <a:off x="4495800" y="1153034"/>
            <a:ext cx="3200400" cy="547178"/>
          </a:xfrm>
          <a:prstGeom prst="rect">
            <a:avLst/>
          </a:prstGeom>
          <a:noFill/>
          <a:ln w="9525">
            <a:noFill/>
            <a:miter lim="800000"/>
            <a:headEnd/>
            <a:tailEnd/>
          </a:ln>
        </p:spPr>
      </p:pic>
      <p:sp>
        <p:nvSpPr>
          <p:cNvPr id="49" name="Tekstvak 48"/>
          <p:cNvSpPr txBox="1"/>
          <p:nvPr/>
        </p:nvSpPr>
        <p:spPr>
          <a:xfrm>
            <a:off x="5334000" y="1828800"/>
            <a:ext cx="1143000" cy="523220"/>
          </a:xfrm>
          <a:prstGeom prst="rect">
            <a:avLst/>
          </a:prstGeom>
          <a:solidFill>
            <a:srgbClr val="FFFFCC"/>
          </a:solidFill>
        </p:spPr>
        <p:txBody>
          <a:bodyPr wrap="square" rtlCol="0">
            <a:spAutoFit/>
          </a:bodyPr>
          <a:lstStyle/>
          <a:p>
            <a:r>
              <a:rPr lang="nl-NL" sz="1400" dirty="0" smtClean="0">
                <a:latin typeface="Calibri" pitchFamily="34" charset="0"/>
                <a:cs typeface="Calibri" pitchFamily="34" charset="0"/>
              </a:rPr>
              <a:t>Opwarming koelmiddel</a:t>
            </a:r>
          </a:p>
        </p:txBody>
      </p:sp>
      <p:pic>
        <p:nvPicPr>
          <p:cNvPr id="359427" name="Picture 3"/>
          <p:cNvPicPr>
            <a:picLocks noChangeAspect="1" noChangeArrowheads="1"/>
          </p:cNvPicPr>
          <p:nvPr/>
        </p:nvPicPr>
        <p:blipFill>
          <a:blip r:embed="rId8" cstate="print"/>
          <a:srcRect/>
          <a:stretch>
            <a:fillRect/>
          </a:stretch>
        </p:blipFill>
        <p:spPr bwMode="auto">
          <a:xfrm>
            <a:off x="2133600" y="1730829"/>
            <a:ext cx="478741" cy="314325"/>
          </a:xfrm>
          <a:prstGeom prst="rect">
            <a:avLst/>
          </a:prstGeom>
          <a:noFill/>
          <a:ln w="9525">
            <a:noFill/>
            <a:miter lim="800000"/>
            <a:headEnd/>
            <a:tailEnd/>
          </a:ln>
        </p:spPr>
      </p:pic>
      <p:pic>
        <p:nvPicPr>
          <p:cNvPr id="359428" name="Picture 4"/>
          <p:cNvPicPr>
            <a:picLocks noChangeAspect="1" noChangeArrowheads="1"/>
          </p:cNvPicPr>
          <p:nvPr/>
        </p:nvPicPr>
        <p:blipFill>
          <a:blip r:embed="rId9" cstate="print"/>
          <a:srcRect/>
          <a:stretch>
            <a:fillRect/>
          </a:stretch>
        </p:blipFill>
        <p:spPr bwMode="auto">
          <a:xfrm>
            <a:off x="4267200" y="2534429"/>
            <a:ext cx="3733800" cy="589771"/>
          </a:xfrm>
          <a:prstGeom prst="rect">
            <a:avLst/>
          </a:prstGeom>
          <a:noFill/>
          <a:ln w="9525">
            <a:noFill/>
            <a:miter lim="800000"/>
            <a:headEnd/>
            <a:tailEnd/>
          </a:ln>
        </p:spPr>
      </p:pic>
      <p:pic>
        <p:nvPicPr>
          <p:cNvPr id="359429" name="Picture 5"/>
          <p:cNvPicPr>
            <a:picLocks noChangeAspect="1" noChangeArrowheads="1"/>
          </p:cNvPicPr>
          <p:nvPr/>
        </p:nvPicPr>
        <p:blipFill>
          <a:blip r:embed="rId10" cstate="print"/>
          <a:srcRect/>
          <a:stretch>
            <a:fillRect/>
          </a:stretch>
        </p:blipFill>
        <p:spPr bwMode="auto">
          <a:xfrm>
            <a:off x="2971800" y="3178968"/>
            <a:ext cx="1071561" cy="250170"/>
          </a:xfrm>
          <a:prstGeom prst="rect">
            <a:avLst/>
          </a:prstGeom>
          <a:noFill/>
          <a:ln w="9525">
            <a:noFill/>
            <a:miter lim="800000"/>
            <a:headEnd/>
            <a:tailEnd/>
          </a:ln>
        </p:spPr>
      </p:pic>
      <p:pic>
        <p:nvPicPr>
          <p:cNvPr id="54" name="Picture 9"/>
          <p:cNvPicPr>
            <a:picLocks noChangeAspect="1" noChangeArrowheads="1"/>
          </p:cNvPicPr>
          <p:nvPr/>
        </p:nvPicPr>
        <p:blipFill>
          <a:blip r:embed="rId11" cstate="print"/>
          <a:srcRect/>
          <a:stretch>
            <a:fillRect/>
          </a:stretch>
        </p:blipFill>
        <p:spPr bwMode="auto">
          <a:xfrm>
            <a:off x="2438400" y="3505200"/>
            <a:ext cx="1219200" cy="399011"/>
          </a:xfrm>
          <a:prstGeom prst="rect">
            <a:avLst/>
          </a:prstGeom>
          <a:noFill/>
          <a:ln w="9525">
            <a:noFill/>
            <a:miter lim="800000"/>
            <a:headEnd/>
            <a:tailEnd/>
          </a:ln>
        </p:spPr>
      </p:pic>
      <p:pic>
        <p:nvPicPr>
          <p:cNvPr id="359430" name="Picture 6"/>
          <p:cNvPicPr>
            <a:picLocks noChangeAspect="1" noChangeArrowheads="1"/>
          </p:cNvPicPr>
          <p:nvPr/>
        </p:nvPicPr>
        <p:blipFill>
          <a:blip r:embed="rId12" cstate="print"/>
          <a:srcRect/>
          <a:stretch>
            <a:fillRect/>
          </a:stretch>
        </p:blipFill>
        <p:spPr bwMode="auto">
          <a:xfrm>
            <a:off x="4767264" y="3471864"/>
            <a:ext cx="2466975" cy="609600"/>
          </a:xfrm>
          <a:prstGeom prst="rect">
            <a:avLst/>
          </a:prstGeom>
          <a:noFill/>
          <a:ln w="9525">
            <a:noFill/>
            <a:miter lim="800000"/>
            <a:headEnd/>
            <a:tailEnd/>
          </a:ln>
        </p:spPr>
      </p:pic>
      <p:pic>
        <p:nvPicPr>
          <p:cNvPr id="359431" name="Picture 7"/>
          <p:cNvPicPr>
            <a:picLocks noChangeAspect="1" noChangeArrowheads="1"/>
          </p:cNvPicPr>
          <p:nvPr/>
        </p:nvPicPr>
        <p:blipFill>
          <a:blip r:embed="rId13" cstate="print"/>
          <a:srcRect/>
          <a:stretch>
            <a:fillRect/>
          </a:stretch>
        </p:blipFill>
        <p:spPr bwMode="auto">
          <a:xfrm>
            <a:off x="6531769" y="4316048"/>
            <a:ext cx="838199" cy="270239"/>
          </a:xfrm>
          <a:prstGeom prst="rect">
            <a:avLst/>
          </a:prstGeom>
          <a:noFill/>
          <a:ln w="9525">
            <a:noFill/>
            <a:miter lim="800000"/>
            <a:headEnd/>
            <a:tailEnd/>
          </a:ln>
        </p:spPr>
      </p:pic>
      <p:pic>
        <p:nvPicPr>
          <p:cNvPr id="359432" name="Picture 8"/>
          <p:cNvPicPr>
            <a:picLocks noChangeAspect="1" noChangeArrowheads="1"/>
          </p:cNvPicPr>
          <p:nvPr/>
        </p:nvPicPr>
        <p:blipFill>
          <a:blip r:embed="rId14" cstate="print"/>
          <a:srcRect/>
          <a:stretch>
            <a:fillRect/>
          </a:stretch>
        </p:blipFill>
        <p:spPr bwMode="auto">
          <a:xfrm>
            <a:off x="3657601" y="4666456"/>
            <a:ext cx="1295399" cy="431800"/>
          </a:xfrm>
          <a:prstGeom prst="rect">
            <a:avLst/>
          </a:prstGeom>
          <a:noFill/>
          <a:ln w="9525">
            <a:noFill/>
            <a:miter lim="800000"/>
            <a:headEnd/>
            <a:tailEnd/>
          </a:ln>
        </p:spPr>
      </p:pic>
      <p:sp>
        <p:nvSpPr>
          <p:cNvPr id="44" name="Rechteraccolade 43"/>
          <p:cNvSpPr/>
          <p:nvPr/>
        </p:nvSpPr>
        <p:spPr bwMode="auto">
          <a:xfrm rot="5400000">
            <a:off x="5143500" y="952500"/>
            <a:ext cx="228600" cy="1524000"/>
          </a:xfrm>
          <a:prstGeom prst="rightBrac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sp>
        <p:nvSpPr>
          <p:cNvPr id="57" name="Rechteraccolade 56"/>
          <p:cNvSpPr/>
          <p:nvPr/>
        </p:nvSpPr>
        <p:spPr bwMode="auto">
          <a:xfrm>
            <a:off x="5638800" y="4764880"/>
            <a:ext cx="228600" cy="647700"/>
          </a:xfrm>
          <a:prstGeom prst="rightBrac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grpSp>
        <p:nvGrpSpPr>
          <p:cNvPr id="2" name="Groep 37"/>
          <p:cNvGrpSpPr/>
          <p:nvPr/>
        </p:nvGrpSpPr>
        <p:grpSpPr>
          <a:xfrm>
            <a:off x="6858000" y="4822032"/>
            <a:ext cx="1600200" cy="609600"/>
            <a:chOff x="6858000" y="4822032"/>
            <a:chExt cx="1600200" cy="609600"/>
          </a:xfrm>
        </p:grpSpPr>
        <p:sp>
          <p:nvSpPr>
            <p:cNvPr id="63" name="Rounded Rectangle 27"/>
            <p:cNvSpPr/>
            <p:nvPr/>
          </p:nvSpPr>
          <p:spPr bwMode="auto">
            <a:xfrm>
              <a:off x="6858000" y="4822032"/>
              <a:ext cx="1600200" cy="609600"/>
            </a:xfrm>
            <a:prstGeom prst="roundRect">
              <a:avLst/>
            </a:prstGeom>
            <a:solidFill>
              <a:schemeClr val="bg1"/>
            </a:solidFill>
            <a:ln w="9525" cap="flat" cmpd="sng" algn="ctr">
              <a:noFill/>
              <a:prstDash val="solid"/>
              <a:round/>
              <a:headEnd type="none" w="med" len="med"/>
              <a:tailEnd type="none" w="med" len="med"/>
            </a:ln>
            <a:effectLst>
              <a:glow rad="228600">
                <a:schemeClr val="accent4">
                  <a:satMod val="175000"/>
                  <a:alpha val="40000"/>
                </a:schemeClr>
              </a:glow>
            </a:effectLst>
          </p:spPr>
          <p:txBody>
            <a:bodyPr/>
            <a:lstStyle/>
            <a:p>
              <a:pPr eaLnBrk="0" hangingPunct="0">
                <a:defRPr/>
              </a:pPr>
              <a:endParaRPr lang="en-US">
                <a:latin typeface="Calibri" pitchFamily="34" charset="0"/>
                <a:cs typeface="Calibri" pitchFamily="34" charset="0"/>
              </a:endParaRPr>
            </a:p>
          </p:txBody>
        </p:sp>
        <p:pic>
          <p:nvPicPr>
            <p:cNvPr id="359434" name="Picture 10"/>
            <p:cNvPicPr>
              <a:picLocks noChangeAspect="1" noChangeArrowheads="1"/>
            </p:cNvPicPr>
            <p:nvPr/>
          </p:nvPicPr>
          <p:blipFill>
            <a:blip r:embed="rId15" cstate="print"/>
            <a:srcRect/>
            <a:stretch>
              <a:fillRect/>
            </a:stretch>
          </p:blipFill>
          <p:spPr bwMode="auto">
            <a:xfrm>
              <a:off x="6941345" y="4883548"/>
              <a:ext cx="1447800" cy="476491"/>
            </a:xfrm>
            <a:prstGeom prst="rect">
              <a:avLst/>
            </a:prstGeom>
            <a:noFill/>
            <a:ln w="9525">
              <a:noFill/>
              <a:miter lim="800000"/>
              <a:headEnd/>
              <a:tailEnd/>
            </a:ln>
          </p:spPr>
        </p:pic>
      </p:grpSp>
      <p:sp>
        <p:nvSpPr>
          <p:cNvPr id="61" name="TextBox 17"/>
          <p:cNvSpPr txBox="1"/>
          <p:nvPr/>
        </p:nvSpPr>
        <p:spPr>
          <a:xfrm>
            <a:off x="533400" y="5486400"/>
            <a:ext cx="7620000" cy="369332"/>
          </a:xfrm>
          <a:prstGeom prst="rect">
            <a:avLst/>
          </a:prstGeom>
          <a:noFill/>
        </p:spPr>
        <p:txBody>
          <a:bodyPr wrap="square">
            <a:spAutoFit/>
          </a:bodyPr>
          <a:lstStyle/>
          <a:p>
            <a:pPr>
              <a:defRPr/>
            </a:pPr>
            <a:r>
              <a:rPr lang="en-US" dirty="0" smtClean="0">
                <a:latin typeface="Calibri" pitchFamily="34" charset="0"/>
                <a:cs typeface="Calibri" pitchFamily="34" charset="0"/>
              </a:rPr>
              <a:t>We </a:t>
            </a:r>
            <a:r>
              <a:rPr lang="en-US" dirty="0" err="1" smtClean="0">
                <a:latin typeface="Calibri" pitchFamily="34" charset="0"/>
                <a:cs typeface="Calibri" pitchFamily="34" charset="0"/>
              </a:rPr>
              <a:t>hadden</a:t>
            </a:r>
            <a:endParaRPr lang="en-US" sz="1400" dirty="0" smtClean="0">
              <a:latin typeface="Calibri" pitchFamily="34" charset="0"/>
              <a:cs typeface="Calibri" pitchFamily="34" charset="0"/>
            </a:endParaRPr>
          </a:p>
        </p:txBody>
      </p:sp>
      <p:grpSp>
        <p:nvGrpSpPr>
          <p:cNvPr id="3" name="Groep 38"/>
          <p:cNvGrpSpPr/>
          <p:nvPr/>
        </p:nvGrpSpPr>
        <p:grpSpPr>
          <a:xfrm>
            <a:off x="1752600" y="6019800"/>
            <a:ext cx="2286000" cy="609600"/>
            <a:chOff x="1752600" y="6019800"/>
            <a:chExt cx="2286000" cy="609600"/>
          </a:xfrm>
        </p:grpSpPr>
        <p:sp>
          <p:nvSpPr>
            <p:cNvPr id="65" name="Rounded Rectangle 27"/>
            <p:cNvSpPr/>
            <p:nvPr/>
          </p:nvSpPr>
          <p:spPr bwMode="auto">
            <a:xfrm>
              <a:off x="1752600" y="6019800"/>
              <a:ext cx="2286000" cy="609600"/>
            </a:xfrm>
            <a:prstGeom prst="roundRect">
              <a:avLst/>
            </a:prstGeom>
            <a:solidFill>
              <a:schemeClr val="bg1"/>
            </a:solidFill>
            <a:ln w="9525" cap="flat" cmpd="sng" algn="ctr">
              <a:noFill/>
              <a:prstDash val="solid"/>
              <a:round/>
              <a:headEnd type="none" w="med" len="med"/>
              <a:tailEnd type="none" w="med" len="med"/>
            </a:ln>
            <a:effectLst>
              <a:glow rad="228600">
                <a:schemeClr val="accent4">
                  <a:satMod val="175000"/>
                  <a:alpha val="40000"/>
                </a:schemeClr>
              </a:glow>
            </a:effectLst>
          </p:spPr>
          <p:txBody>
            <a:bodyPr/>
            <a:lstStyle/>
            <a:p>
              <a:pPr eaLnBrk="0" hangingPunct="0">
                <a:defRPr/>
              </a:pPr>
              <a:endParaRPr lang="en-US">
                <a:latin typeface="Calibri" pitchFamily="34" charset="0"/>
                <a:cs typeface="Calibri" pitchFamily="34" charset="0"/>
              </a:endParaRPr>
            </a:p>
          </p:txBody>
        </p:sp>
        <p:pic>
          <p:nvPicPr>
            <p:cNvPr id="359435" name="Picture 11"/>
            <p:cNvPicPr>
              <a:picLocks noChangeAspect="1" noChangeArrowheads="1"/>
            </p:cNvPicPr>
            <p:nvPr/>
          </p:nvPicPr>
          <p:blipFill>
            <a:blip r:embed="rId16" cstate="print"/>
            <a:srcRect/>
            <a:stretch>
              <a:fillRect/>
            </a:stretch>
          </p:blipFill>
          <p:spPr bwMode="auto">
            <a:xfrm>
              <a:off x="1828800" y="6096000"/>
              <a:ext cx="2133600" cy="492654"/>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par>
                                <p:cTn id="8" presetID="5" presetClass="entr" presetSubtype="10" fill="hold" nodeType="withEffect">
                                  <p:stCondLst>
                                    <p:cond delay="0"/>
                                  </p:stCondLst>
                                  <p:childTnLst>
                                    <p:set>
                                      <p:cBhvr>
                                        <p:cTn id="9" dur="1" fill="hold">
                                          <p:stCondLst>
                                            <p:cond delay="0"/>
                                          </p:stCondLst>
                                        </p:cTn>
                                        <p:tgtEl>
                                          <p:spTgt spid="359426"/>
                                        </p:tgtEl>
                                        <p:attrNameLst>
                                          <p:attrName>style.visibility</p:attrName>
                                        </p:attrNameLst>
                                      </p:cBhvr>
                                      <p:to>
                                        <p:strVal val="visible"/>
                                      </p:to>
                                    </p:set>
                                    <p:animEffect transition="in" filter="checkerboard(across)">
                                      <p:cBhvr>
                                        <p:cTn id="10" dur="500"/>
                                        <p:tgtEl>
                                          <p:spTgt spid="35942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checkerboard(across)">
                                      <p:cBhvr>
                                        <p:cTn id="15" dur="500"/>
                                        <p:tgtEl>
                                          <p:spTgt spid="4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checkerboard(across)">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checkerboard(across)">
                                      <p:cBhvr>
                                        <p:cTn id="23" dur="500"/>
                                        <p:tgtEl>
                                          <p:spTgt spid="52"/>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checkerboard(across)">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checkerboard(across)">
                                      <p:cBhvr>
                                        <p:cTn id="31" dur="500"/>
                                        <p:tgtEl>
                                          <p:spTgt spid="28"/>
                                        </p:tgtEl>
                                      </p:cBhvr>
                                    </p:animEffect>
                                  </p:childTnLst>
                                </p:cTn>
                              </p:par>
                              <p:par>
                                <p:cTn id="32" presetID="5" presetClass="entr" presetSubtype="10" fill="hold" nodeType="withEffect">
                                  <p:stCondLst>
                                    <p:cond delay="0"/>
                                  </p:stCondLst>
                                  <p:childTnLst>
                                    <p:set>
                                      <p:cBhvr>
                                        <p:cTn id="33" dur="1" fill="hold">
                                          <p:stCondLst>
                                            <p:cond delay="0"/>
                                          </p:stCondLst>
                                        </p:cTn>
                                        <p:tgtEl>
                                          <p:spTgt spid="359427"/>
                                        </p:tgtEl>
                                        <p:attrNameLst>
                                          <p:attrName>style.visibility</p:attrName>
                                        </p:attrNameLst>
                                      </p:cBhvr>
                                      <p:to>
                                        <p:strVal val="visible"/>
                                      </p:to>
                                    </p:set>
                                    <p:animEffect transition="in" filter="checkerboard(across)">
                                      <p:cBhvr>
                                        <p:cTn id="34" dur="500"/>
                                        <p:tgtEl>
                                          <p:spTgt spid="359427"/>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checkerboard(across)">
                                      <p:cBhvr>
                                        <p:cTn id="39" dur="500"/>
                                        <p:tgtEl>
                                          <p:spTgt spid="24"/>
                                        </p:tgtEl>
                                      </p:cBhvr>
                                    </p:animEffect>
                                  </p:childTnLst>
                                </p:cTn>
                              </p:par>
                              <p:par>
                                <p:cTn id="40" presetID="5" presetClass="entr" presetSubtype="10" fill="hold" nodeType="with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checkerboard(across)">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checkerboard(across)">
                                      <p:cBhvr>
                                        <p:cTn id="47" dur="500"/>
                                        <p:tgtEl>
                                          <p:spTgt spid="27"/>
                                        </p:tgtEl>
                                      </p:cBhvr>
                                    </p:animEffect>
                                  </p:childTnLst>
                                </p:cTn>
                              </p:par>
                              <p:par>
                                <p:cTn id="48" presetID="5" presetClass="entr" presetSubtype="10" fill="hold" nodeType="withEffect">
                                  <p:stCondLst>
                                    <p:cond delay="0"/>
                                  </p:stCondLst>
                                  <p:childTnLst>
                                    <p:set>
                                      <p:cBhvr>
                                        <p:cTn id="49" dur="1" fill="hold">
                                          <p:stCondLst>
                                            <p:cond delay="0"/>
                                          </p:stCondLst>
                                        </p:cTn>
                                        <p:tgtEl>
                                          <p:spTgt spid="359428"/>
                                        </p:tgtEl>
                                        <p:attrNameLst>
                                          <p:attrName>style.visibility</p:attrName>
                                        </p:attrNameLst>
                                      </p:cBhvr>
                                      <p:to>
                                        <p:strVal val="visible"/>
                                      </p:to>
                                    </p:set>
                                    <p:animEffect transition="in" filter="checkerboard(across)">
                                      <p:cBhvr>
                                        <p:cTn id="50" dur="500"/>
                                        <p:tgtEl>
                                          <p:spTgt spid="359428"/>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checkerboard(across)">
                                      <p:cBhvr>
                                        <p:cTn id="55" dur="500"/>
                                        <p:tgtEl>
                                          <p:spTgt spid="36"/>
                                        </p:tgtEl>
                                      </p:cBhvr>
                                    </p:animEffect>
                                  </p:childTnLst>
                                </p:cTn>
                              </p:par>
                              <p:par>
                                <p:cTn id="56" presetID="5" presetClass="entr" presetSubtype="10" fill="hold" nodeType="withEffect">
                                  <p:stCondLst>
                                    <p:cond delay="0"/>
                                  </p:stCondLst>
                                  <p:childTnLst>
                                    <p:set>
                                      <p:cBhvr>
                                        <p:cTn id="57" dur="1" fill="hold">
                                          <p:stCondLst>
                                            <p:cond delay="0"/>
                                          </p:stCondLst>
                                        </p:cTn>
                                        <p:tgtEl>
                                          <p:spTgt spid="359429"/>
                                        </p:tgtEl>
                                        <p:attrNameLst>
                                          <p:attrName>style.visibility</p:attrName>
                                        </p:attrNameLst>
                                      </p:cBhvr>
                                      <p:to>
                                        <p:strVal val="visible"/>
                                      </p:to>
                                    </p:set>
                                    <p:animEffect transition="in" filter="checkerboard(across)">
                                      <p:cBhvr>
                                        <p:cTn id="58" dur="500"/>
                                        <p:tgtEl>
                                          <p:spTgt spid="359429"/>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checkerboard(across)">
                                      <p:cBhvr>
                                        <p:cTn id="63" dur="500"/>
                                        <p:tgtEl>
                                          <p:spTgt spid="30"/>
                                        </p:tgtEl>
                                      </p:cBhvr>
                                    </p:animEffect>
                                  </p:childTnLst>
                                </p:cTn>
                              </p:par>
                              <p:par>
                                <p:cTn id="64" presetID="5" presetClass="entr" presetSubtype="10" fill="hold" nodeType="with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checkerboard(across)">
                                      <p:cBhvr>
                                        <p:cTn id="66" dur="500"/>
                                        <p:tgtEl>
                                          <p:spTgt spid="54"/>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checkerboard(across)">
                                      <p:cBhvr>
                                        <p:cTn id="71" dur="500"/>
                                        <p:tgtEl>
                                          <p:spTgt spid="33"/>
                                        </p:tgtEl>
                                      </p:cBhvr>
                                    </p:animEffect>
                                  </p:childTnLst>
                                </p:cTn>
                              </p:par>
                              <p:par>
                                <p:cTn id="72" presetID="5" presetClass="entr" presetSubtype="10" fill="hold" nodeType="withEffect">
                                  <p:stCondLst>
                                    <p:cond delay="0"/>
                                  </p:stCondLst>
                                  <p:childTnLst>
                                    <p:set>
                                      <p:cBhvr>
                                        <p:cTn id="73" dur="1" fill="hold">
                                          <p:stCondLst>
                                            <p:cond delay="0"/>
                                          </p:stCondLst>
                                        </p:cTn>
                                        <p:tgtEl>
                                          <p:spTgt spid="359430"/>
                                        </p:tgtEl>
                                        <p:attrNameLst>
                                          <p:attrName>style.visibility</p:attrName>
                                        </p:attrNameLst>
                                      </p:cBhvr>
                                      <p:to>
                                        <p:strVal val="visible"/>
                                      </p:to>
                                    </p:set>
                                    <p:animEffect transition="in" filter="checkerboard(across)">
                                      <p:cBhvr>
                                        <p:cTn id="74" dur="500"/>
                                        <p:tgtEl>
                                          <p:spTgt spid="359430"/>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checkerboard(across)">
                                      <p:cBhvr>
                                        <p:cTn id="79" dur="500"/>
                                        <p:tgtEl>
                                          <p:spTgt spid="31"/>
                                        </p:tgtEl>
                                      </p:cBhvr>
                                    </p:animEffect>
                                  </p:childTnLst>
                                </p:cTn>
                              </p:par>
                              <p:par>
                                <p:cTn id="80" presetID="5" presetClass="entr" presetSubtype="10" fill="hold" nodeType="withEffect">
                                  <p:stCondLst>
                                    <p:cond delay="0"/>
                                  </p:stCondLst>
                                  <p:childTnLst>
                                    <p:set>
                                      <p:cBhvr>
                                        <p:cTn id="81" dur="1" fill="hold">
                                          <p:stCondLst>
                                            <p:cond delay="0"/>
                                          </p:stCondLst>
                                        </p:cTn>
                                        <p:tgtEl>
                                          <p:spTgt spid="359431"/>
                                        </p:tgtEl>
                                        <p:attrNameLst>
                                          <p:attrName>style.visibility</p:attrName>
                                        </p:attrNameLst>
                                      </p:cBhvr>
                                      <p:to>
                                        <p:strVal val="visible"/>
                                      </p:to>
                                    </p:set>
                                    <p:animEffect transition="in" filter="checkerboard(across)">
                                      <p:cBhvr>
                                        <p:cTn id="82" dur="500"/>
                                        <p:tgtEl>
                                          <p:spTgt spid="359431"/>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ntr" presetSubtype="1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checkerboard(across)">
                                      <p:cBhvr>
                                        <p:cTn id="87" dur="500"/>
                                        <p:tgtEl>
                                          <p:spTgt spid="32"/>
                                        </p:tgtEl>
                                      </p:cBhvr>
                                    </p:animEffect>
                                  </p:childTnLst>
                                </p:cTn>
                              </p:par>
                              <p:par>
                                <p:cTn id="88" presetID="5" presetClass="entr" presetSubtype="10" fill="hold" nodeType="with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checkerboard(across)">
                                      <p:cBhvr>
                                        <p:cTn id="90" dur="500"/>
                                        <p:tgtEl>
                                          <p:spTgt spid="59"/>
                                        </p:tgtEl>
                                      </p:cBhvr>
                                    </p:animEffect>
                                  </p:childTnLst>
                                </p:cTn>
                              </p:par>
                              <p:par>
                                <p:cTn id="91" presetID="5" presetClass="entr" presetSubtype="10" fill="hold" nodeType="withEffect">
                                  <p:stCondLst>
                                    <p:cond delay="0"/>
                                  </p:stCondLst>
                                  <p:childTnLst>
                                    <p:set>
                                      <p:cBhvr>
                                        <p:cTn id="92" dur="1" fill="hold">
                                          <p:stCondLst>
                                            <p:cond delay="0"/>
                                          </p:stCondLst>
                                        </p:cTn>
                                        <p:tgtEl>
                                          <p:spTgt spid="359432"/>
                                        </p:tgtEl>
                                        <p:attrNameLst>
                                          <p:attrName>style.visibility</p:attrName>
                                        </p:attrNameLst>
                                      </p:cBhvr>
                                      <p:to>
                                        <p:strVal val="visible"/>
                                      </p:to>
                                    </p:set>
                                    <p:animEffect transition="in" filter="checkerboard(across)">
                                      <p:cBhvr>
                                        <p:cTn id="93" dur="500"/>
                                        <p:tgtEl>
                                          <p:spTgt spid="359432"/>
                                        </p:tgtEl>
                                      </p:cBhvr>
                                    </p:animEffect>
                                  </p:childTnLst>
                                </p:cTn>
                              </p:par>
                            </p:childTnLst>
                          </p:cTn>
                        </p:par>
                      </p:childTnLst>
                    </p:cTn>
                  </p:par>
                  <p:par>
                    <p:cTn id="94" fill="hold">
                      <p:stCondLst>
                        <p:cond delay="indefinite"/>
                      </p:stCondLst>
                      <p:childTnLst>
                        <p:par>
                          <p:cTn id="95" fill="hold">
                            <p:stCondLst>
                              <p:cond delay="0"/>
                            </p:stCondLst>
                            <p:childTnLst>
                              <p:par>
                                <p:cTn id="96" presetID="5" presetClass="entr" presetSubtype="10" fill="hold" grpId="0" nodeType="clickEffect">
                                  <p:stCondLst>
                                    <p:cond delay="0"/>
                                  </p:stCondLst>
                                  <p:childTnLst>
                                    <p:set>
                                      <p:cBhvr>
                                        <p:cTn id="97" dur="1" fill="hold">
                                          <p:stCondLst>
                                            <p:cond delay="0"/>
                                          </p:stCondLst>
                                        </p:cTn>
                                        <p:tgtEl>
                                          <p:spTgt spid="51"/>
                                        </p:tgtEl>
                                        <p:attrNameLst>
                                          <p:attrName>style.visibility</p:attrName>
                                        </p:attrNameLst>
                                      </p:cBhvr>
                                      <p:to>
                                        <p:strVal val="visible"/>
                                      </p:to>
                                    </p:set>
                                    <p:animEffect transition="in" filter="checkerboard(across)">
                                      <p:cBhvr>
                                        <p:cTn id="98" dur="500"/>
                                        <p:tgtEl>
                                          <p:spTgt spid="51"/>
                                        </p:tgtEl>
                                      </p:cBhvr>
                                    </p:animEffect>
                                  </p:childTnLst>
                                </p:cTn>
                              </p:par>
                              <p:par>
                                <p:cTn id="99" presetID="5" presetClass="entr" presetSubtype="10" fill="hold" nodeType="withEffect">
                                  <p:stCondLst>
                                    <p:cond delay="0"/>
                                  </p:stCondLst>
                                  <p:childTnLst>
                                    <p:set>
                                      <p:cBhvr>
                                        <p:cTn id="100" dur="1" fill="hold">
                                          <p:stCondLst>
                                            <p:cond delay="0"/>
                                          </p:stCondLst>
                                        </p:cTn>
                                        <p:tgtEl>
                                          <p:spTgt spid="359433"/>
                                        </p:tgtEl>
                                        <p:attrNameLst>
                                          <p:attrName>style.visibility</p:attrName>
                                        </p:attrNameLst>
                                      </p:cBhvr>
                                      <p:to>
                                        <p:strVal val="visible"/>
                                      </p:to>
                                    </p:set>
                                    <p:animEffect transition="in" filter="checkerboard(across)">
                                      <p:cBhvr>
                                        <p:cTn id="101" dur="500"/>
                                        <p:tgtEl>
                                          <p:spTgt spid="359433"/>
                                        </p:tgtEl>
                                      </p:cBhvr>
                                    </p:animEffect>
                                  </p:childTnLst>
                                </p:cTn>
                              </p:par>
                            </p:childTnLst>
                          </p:cTn>
                        </p:par>
                      </p:childTnLst>
                    </p:cTn>
                  </p:par>
                  <p:par>
                    <p:cTn id="102" fill="hold">
                      <p:stCondLst>
                        <p:cond delay="indefinite"/>
                      </p:stCondLst>
                      <p:childTnLst>
                        <p:par>
                          <p:cTn id="103" fill="hold">
                            <p:stCondLst>
                              <p:cond delay="0"/>
                            </p:stCondLst>
                            <p:childTnLst>
                              <p:par>
                                <p:cTn id="104" presetID="5" presetClass="entr" presetSubtype="10" fill="hold" grpId="0" nodeType="clickEffect">
                                  <p:stCondLst>
                                    <p:cond delay="0"/>
                                  </p:stCondLst>
                                  <p:childTnLst>
                                    <p:set>
                                      <p:cBhvr>
                                        <p:cTn id="105" dur="1" fill="hold">
                                          <p:stCondLst>
                                            <p:cond delay="0"/>
                                          </p:stCondLst>
                                        </p:cTn>
                                        <p:tgtEl>
                                          <p:spTgt spid="57"/>
                                        </p:tgtEl>
                                        <p:attrNameLst>
                                          <p:attrName>style.visibility</p:attrName>
                                        </p:attrNameLst>
                                      </p:cBhvr>
                                      <p:to>
                                        <p:strVal val="visible"/>
                                      </p:to>
                                    </p:set>
                                    <p:animEffect transition="in" filter="checkerboard(across)">
                                      <p:cBhvr>
                                        <p:cTn id="106" dur="500"/>
                                        <p:tgtEl>
                                          <p:spTgt spid="57"/>
                                        </p:tgtEl>
                                      </p:cBhvr>
                                    </p:animEffect>
                                  </p:childTnLst>
                                </p:cTn>
                              </p:par>
                              <p:par>
                                <p:cTn id="107" presetID="5" presetClass="entr" presetSubtype="10" fill="hold" nodeType="withEffect">
                                  <p:stCondLst>
                                    <p:cond delay="0"/>
                                  </p:stCondLst>
                                  <p:childTnLst>
                                    <p:set>
                                      <p:cBhvr>
                                        <p:cTn id="108" dur="1" fill="hold">
                                          <p:stCondLst>
                                            <p:cond delay="0"/>
                                          </p:stCondLst>
                                        </p:cTn>
                                        <p:tgtEl>
                                          <p:spTgt spid="2"/>
                                        </p:tgtEl>
                                        <p:attrNameLst>
                                          <p:attrName>style.visibility</p:attrName>
                                        </p:attrNameLst>
                                      </p:cBhvr>
                                      <p:to>
                                        <p:strVal val="visible"/>
                                      </p:to>
                                    </p:set>
                                    <p:animEffect transition="in" filter="checkerboard(across)">
                                      <p:cBhvr>
                                        <p:cTn id="109" dur="500"/>
                                        <p:tgtEl>
                                          <p:spTgt spid="2"/>
                                        </p:tgtEl>
                                      </p:cBhvr>
                                    </p:animEffect>
                                  </p:childTnLst>
                                </p:cTn>
                              </p:par>
                            </p:childTnLst>
                          </p:cTn>
                        </p:par>
                      </p:childTnLst>
                    </p:cTn>
                  </p:par>
                  <p:par>
                    <p:cTn id="110" fill="hold">
                      <p:stCondLst>
                        <p:cond delay="indefinite"/>
                      </p:stCondLst>
                      <p:childTnLst>
                        <p:par>
                          <p:cTn id="111" fill="hold">
                            <p:stCondLst>
                              <p:cond delay="0"/>
                            </p:stCondLst>
                            <p:childTnLst>
                              <p:par>
                                <p:cTn id="112" presetID="5" presetClass="entr" presetSubtype="10" fill="hold" grpId="0" nodeType="clickEffect">
                                  <p:stCondLst>
                                    <p:cond delay="0"/>
                                  </p:stCondLst>
                                  <p:childTnLst>
                                    <p:set>
                                      <p:cBhvr>
                                        <p:cTn id="113" dur="1" fill="hold">
                                          <p:stCondLst>
                                            <p:cond delay="0"/>
                                          </p:stCondLst>
                                        </p:cTn>
                                        <p:tgtEl>
                                          <p:spTgt spid="61"/>
                                        </p:tgtEl>
                                        <p:attrNameLst>
                                          <p:attrName>style.visibility</p:attrName>
                                        </p:attrNameLst>
                                      </p:cBhvr>
                                      <p:to>
                                        <p:strVal val="visible"/>
                                      </p:to>
                                    </p:set>
                                    <p:animEffect transition="in" filter="checkerboard(across)">
                                      <p:cBhvr>
                                        <p:cTn id="114" dur="500"/>
                                        <p:tgtEl>
                                          <p:spTgt spid="61"/>
                                        </p:tgtEl>
                                      </p:cBhvr>
                                    </p:animEffect>
                                  </p:childTnLst>
                                </p:cTn>
                              </p:par>
                              <p:par>
                                <p:cTn id="115" presetID="5" presetClass="entr" presetSubtype="10" fill="hold" nodeType="withEffect">
                                  <p:stCondLst>
                                    <p:cond delay="0"/>
                                  </p:stCondLst>
                                  <p:childTnLst>
                                    <p:set>
                                      <p:cBhvr>
                                        <p:cTn id="116" dur="1" fill="hold">
                                          <p:stCondLst>
                                            <p:cond delay="0"/>
                                          </p:stCondLst>
                                        </p:cTn>
                                        <p:tgtEl>
                                          <p:spTgt spid="353294"/>
                                        </p:tgtEl>
                                        <p:attrNameLst>
                                          <p:attrName>style.visibility</p:attrName>
                                        </p:attrNameLst>
                                      </p:cBhvr>
                                      <p:to>
                                        <p:strVal val="visible"/>
                                      </p:to>
                                    </p:set>
                                    <p:animEffect transition="in" filter="checkerboard(across)">
                                      <p:cBhvr>
                                        <p:cTn id="117" dur="500"/>
                                        <p:tgtEl>
                                          <p:spTgt spid="353294"/>
                                        </p:tgtEl>
                                      </p:cBhvr>
                                    </p:animEffect>
                                  </p:childTnLst>
                                </p:cTn>
                              </p:par>
                            </p:childTnLst>
                          </p:cTn>
                        </p:par>
                      </p:childTnLst>
                    </p:cTn>
                  </p:par>
                  <p:par>
                    <p:cTn id="118" fill="hold">
                      <p:stCondLst>
                        <p:cond delay="indefinite"/>
                      </p:stCondLst>
                      <p:childTnLst>
                        <p:par>
                          <p:cTn id="119" fill="hold">
                            <p:stCondLst>
                              <p:cond delay="0"/>
                            </p:stCondLst>
                            <p:childTnLst>
                              <p:par>
                                <p:cTn id="120" presetID="5" presetClass="entr" presetSubtype="10" fill="hold" nodeType="clickEffect">
                                  <p:stCondLst>
                                    <p:cond delay="0"/>
                                  </p:stCondLst>
                                  <p:childTnLst>
                                    <p:set>
                                      <p:cBhvr>
                                        <p:cTn id="121" dur="1" fill="hold">
                                          <p:stCondLst>
                                            <p:cond delay="0"/>
                                          </p:stCondLst>
                                        </p:cTn>
                                        <p:tgtEl>
                                          <p:spTgt spid="56"/>
                                        </p:tgtEl>
                                        <p:attrNameLst>
                                          <p:attrName>style.visibility</p:attrName>
                                        </p:attrNameLst>
                                      </p:cBhvr>
                                      <p:to>
                                        <p:strVal val="visible"/>
                                      </p:to>
                                    </p:set>
                                    <p:animEffect transition="in" filter="checkerboard(across)">
                                      <p:cBhvr>
                                        <p:cTn id="122" dur="500"/>
                                        <p:tgtEl>
                                          <p:spTgt spid="56"/>
                                        </p:tgtEl>
                                      </p:cBhvr>
                                    </p:animEffect>
                                  </p:childTnLst>
                                </p:cTn>
                              </p:par>
                              <p:par>
                                <p:cTn id="123" presetID="5" presetClass="entr" presetSubtype="10" fill="hold" nodeType="withEffect">
                                  <p:stCondLst>
                                    <p:cond delay="0"/>
                                  </p:stCondLst>
                                  <p:childTnLst>
                                    <p:set>
                                      <p:cBhvr>
                                        <p:cTn id="124" dur="1" fill="hold">
                                          <p:stCondLst>
                                            <p:cond delay="0"/>
                                          </p:stCondLst>
                                        </p:cTn>
                                        <p:tgtEl>
                                          <p:spTgt spid="3"/>
                                        </p:tgtEl>
                                        <p:attrNameLst>
                                          <p:attrName>style.visibility</p:attrName>
                                        </p:attrNameLst>
                                      </p:cBhvr>
                                      <p:to>
                                        <p:strVal val="visible"/>
                                      </p:to>
                                    </p:set>
                                    <p:animEffect transition="in" filter="checkerboard(across)">
                                      <p:cBhvr>
                                        <p:cTn id="125" dur="500"/>
                                        <p:tgtEl>
                                          <p:spTgt spid="3"/>
                                        </p:tgtEl>
                                      </p:cBhvr>
                                    </p:animEffect>
                                  </p:childTnLst>
                                </p:cTn>
                              </p:par>
                            </p:childTnLst>
                          </p:cTn>
                        </p:par>
                      </p:childTnLst>
                    </p:cTn>
                  </p:par>
                  <p:par>
                    <p:cTn id="126" fill="hold">
                      <p:stCondLst>
                        <p:cond delay="indefinite"/>
                      </p:stCondLst>
                      <p:childTnLst>
                        <p:par>
                          <p:cTn id="127" fill="hold">
                            <p:stCondLst>
                              <p:cond delay="0"/>
                            </p:stCondLst>
                            <p:childTnLst>
                              <p:par>
                                <p:cTn id="128" presetID="5" presetClass="entr" presetSubtype="10" fill="hold" grpId="0" nodeType="clickEffect">
                                  <p:stCondLst>
                                    <p:cond delay="0"/>
                                  </p:stCondLst>
                                  <p:childTnLst>
                                    <p:set>
                                      <p:cBhvr>
                                        <p:cTn id="129" dur="1" fill="hold">
                                          <p:stCondLst>
                                            <p:cond delay="0"/>
                                          </p:stCondLst>
                                        </p:cTn>
                                        <p:tgtEl>
                                          <p:spTgt spid="55"/>
                                        </p:tgtEl>
                                        <p:attrNameLst>
                                          <p:attrName>style.visibility</p:attrName>
                                        </p:attrNameLst>
                                      </p:cBhvr>
                                      <p:to>
                                        <p:strVal val="visible"/>
                                      </p:to>
                                    </p:set>
                                    <p:animEffect transition="in" filter="checkerboard(across)">
                                      <p:cBhvr>
                                        <p:cTn id="13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7" grpId="0"/>
      <p:bldP spid="30" grpId="0"/>
      <p:bldP spid="31" grpId="0"/>
      <p:bldP spid="32" grpId="0"/>
      <p:bldP spid="28" grpId="0"/>
      <p:bldP spid="36" grpId="0"/>
      <p:bldP spid="50" grpId="0" animBg="1"/>
      <p:bldP spid="51" grpId="0"/>
      <p:bldP spid="55" grpId="0" animBg="1"/>
      <p:bldP spid="49" grpId="0" animBg="1"/>
      <p:bldP spid="44" grpId="0" animBg="1"/>
      <p:bldP spid="57" grpId="0" animBg="1"/>
      <p:bldP spid="61"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p:cNvPicPr>
            <a:picLocks noChangeAspect="1" noChangeArrowheads="1"/>
          </p:cNvPicPr>
          <p:nvPr/>
        </p:nvPicPr>
        <p:blipFill>
          <a:blip r:embed="rId3" cstate="print"/>
          <a:srcRect/>
          <a:stretch>
            <a:fillRect/>
          </a:stretch>
        </p:blipFill>
        <p:spPr bwMode="auto">
          <a:xfrm>
            <a:off x="4114800" y="1165934"/>
            <a:ext cx="2133600" cy="562851"/>
          </a:xfrm>
          <a:prstGeom prst="rect">
            <a:avLst/>
          </a:prstGeom>
          <a:noFill/>
          <a:ln w="9525">
            <a:noFill/>
            <a:miter lim="800000"/>
            <a:headEnd/>
            <a:tailEnd/>
          </a:ln>
        </p:spPr>
      </p:pic>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smtClean="0">
                <a:solidFill>
                  <a:srgbClr val="000099"/>
                </a:solidFill>
                <a:latin typeface="Calibri" pitchFamily="34" charset="0"/>
                <a:cs typeface="Calibri" pitchFamily="34" charset="0"/>
              </a:rPr>
              <a:t>Warmtetransport</a:t>
            </a:r>
            <a:endParaRPr lang="en-US" i="1" kern="1200" dirty="0">
              <a:solidFill>
                <a:srgbClr val="000099"/>
              </a:solidFill>
              <a:latin typeface="Calibri" pitchFamily="34" charset="0"/>
              <a:cs typeface="Calibri" pitchFamily="34" charset="0"/>
            </a:endParaRPr>
          </a:p>
        </p:txBody>
      </p:sp>
      <p:sp>
        <p:nvSpPr>
          <p:cNvPr id="22" name="TextBox 17"/>
          <p:cNvSpPr txBox="1"/>
          <p:nvPr/>
        </p:nvSpPr>
        <p:spPr>
          <a:xfrm>
            <a:off x="533400" y="1219200"/>
            <a:ext cx="6400800" cy="369332"/>
          </a:xfrm>
          <a:prstGeom prst="rect">
            <a:avLst/>
          </a:prstGeom>
          <a:noFill/>
        </p:spPr>
        <p:txBody>
          <a:bodyPr wrap="square">
            <a:spAutoFit/>
          </a:bodyPr>
          <a:lstStyle/>
          <a:p>
            <a:pPr>
              <a:defRPr/>
            </a:pPr>
            <a:r>
              <a:rPr lang="en-US" smtClean="0">
                <a:latin typeface="Calibri" pitchFamily="34" charset="0"/>
                <a:cs typeface="Calibri" pitchFamily="34" charset="0"/>
              </a:rPr>
              <a:t>Maximum koelwatertemperatuur</a:t>
            </a:r>
            <a:endParaRPr lang="en-US" dirty="0" smtClean="0">
              <a:latin typeface="Calibri" pitchFamily="34" charset="0"/>
              <a:cs typeface="Calibri" pitchFamily="34" charset="0"/>
            </a:endParaRPr>
          </a:p>
        </p:txBody>
      </p:sp>
      <p:sp>
        <p:nvSpPr>
          <p:cNvPr id="24" name="TextBox 17"/>
          <p:cNvSpPr txBox="1"/>
          <p:nvPr/>
        </p:nvSpPr>
        <p:spPr>
          <a:xfrm>
            <a:off x="533400" y="2352436"/>
            <a:ext cx="7239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Maximaal</a:t>
            </a:r>
            <a:r>
              <a:rPr lang="en-US" dirty="0" smtClean="0">
                <a:latin typeface="Calibri" pitchFamily="34" charset="0"/>
                <a:cs typeface="Calibri" pitchFamily="34" charset="0"/>
              </a:rPr>
              <a:t> </a:t>
            </a:r>
            <a:r>
              <a:rPr lang="en-US" dirty="0" err="1" smtClean="0">
                <a:latin typeface="Calibri" pitchFamily="34" charset="0"/>
                <a:cs typeface="Calibri" pitchFamily="34" charset="0"/>
              </a:rPr>
              <a:t>temperatuurverschil</a:t>
            </a:r>
            <a:r>
              <a:rPr lang="en-US" dirty="0" smtClean="0">
                <a:latin typeface="Calibri" pitchFamily="34" charset="0"/>
                <a:cs typeface="Calibri" pitchFamily="34" charset="0"/>
              </a:rPr>
              <a:t> </a:t>
            </a:r>
            <a:r>
              <a:rPr lang="en-US" dirty="0" err="1" smtClean="0">
                <a:latin typeface="Calibri" pitchFamily="34" charset="0"/>
                <a:cs typeface="Calibri" pitchFamily="34" charset="0"/>
              </a:rPr>
              <a:t>uit</a:t>
            </a:r>
            <a:r>
              <a:rPr lang="en-US" dirty="0" smtClean="0">
                <a:latin typeface="Calibri" pitchFamily="34" charset="0"/>
                <a:cs typeface="Calibri" pitchFamily="34" charset="0"/>
              </a:rPr>
              <a:t> </a:t>
            </a:r>
            <a:endParaRPr lang="en-US" sz="1600" dirty="0" smtClean="0">
              <a:latin typeface="Calibri" pitchFamily="34" charset="0"/>
              <a:cs typeface="Calibri" pitchFamily="34" charset="0"/>
            </a:endParaRPr>
          </a:p>
        </p:txBody>
      </p:sp>
      <p:sp>
        <p:nvSpPr>
          <p:cNvPr id="30" name="TextBox 17"/>
          <p:cNvSpPr txBox="1"/>
          <p:nvPr/>
        </p:nvSpPr>
        <p:spPr>
          <a:xfrm>
            <a:off x="533400" y="3505200"/>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Combineren</a:t>
            </a:r>
            <a:r>
              <a:rPr lang="en-US" dirty="0" smtClean="0">
                <a:latin typeface="Calibri" pitchFamily="34" charset="0"/>
                <a:cs typeface="Calibri" pitchFamily="34" charset="0"/>
              </a:rPr>
              <a:t> met</a:t>
            </a:r>
            <a:endParaRPr lang="en-US" sz="1600" dirty="0" smtClean="0">
              <a:latin typeface="Calibri" pitchFamily="34" charset="0"/>
              <a:cs typeface="Calibri" pitchFamily="34" charset="0"/>
            </a:endParaRPr>
          </a:p>
        </p:txBody>
      </p:sp>
      <p:sp>
        <p:nvSpPr>
          <p:cNvPr id="32" name="TextBox 17"/>
          <p:cNvSpPr txBox="1"/>
          <p:nvPr/>
        </p:nvSpPr>
        <p:spPr>
          <a:xfrm>
            <a:off x="533400" y="4648200"/>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Voor</a:t>
            </a:r>
            <a:r>
              <a:rPr lang="en-US" dirty="0" smtClean="0">
                <a:latin typeface="Calibri" pitchFamily="34" charset="0"/>
                <a:cs typeface="Calibri" pitchFamily="34" charset="0"/>
              </a:rPr>
              <a:t> </a:t>
            </a:r>
            <a:r>
              <a:rPr lang="en-US" dirty="0" err="1" smtClean="0">
                <a:latin typeface="Calibri" pitchFamily="34" charset="0"/>
                <a:cs typeface="Calibri" pitchFamily="34" charset="0"/>
              </a:rPr>
              <a:t>vloeistof</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gekoelde</a:t>
            </a:r>
            <a:r>
              <a:rPr lang="en-US" dirty="0" smtClean="0">
                <a:latin typeface="Calibri" pitchFamily="34" charset="0"/>
                <a:cs typeface="Calibri" pitchFamily="34" charset="0"/>
              </a:rPr>
              <a:t> </a:t>
            </a:r>
            <a:r>
              <a:rPr lang="en-US" dirty="0" err="1" smtClean="0">
                <a:latin typeface="Calibri" pitchFamily="34" charset="0"/>
                <a:cs typeface="Calibri" pitchFamily="34" charset="0"/>
              </a:rPr>
              <a:t>reactoren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geldt</a:t>
            </a:r>
            <a:endParaRPr lang="en-US" sz="1400" dirty="0" smtClean="0">
              <a:latin typeface="Calibri" pitchFamily="34" charset="0"/>
              <a:cs typeface="Calibri" pitchFamily="34" charset="0"/>
            </a:endParaRPr>
          </a:p>
        </p:txBody>
      </p:sp>
      <p:cxnSp>
        <p:nvCxnSpPr>
          <p:cNvPr id="33" name="Rechte verbindingslijn met pijl 32"/>
          <p:cNvCxnSpPr/>
          <p:nvPr/>
        </p:nvCxnSpPr>
        <p:spPr bwMode="auto">
          <a:xfrm>
            <a:off x="4267200" y="2936080"/>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sp>
        <p:nvSpPr>
          <p:cNvPr id="50" name="Tekstvak 49"/>
          <p:cNvSpPr txBox="1"/>
          <p:nvPr/>
        </p:nvSpPr>
        <p:spPr>
          <a:xfrm>
            <a:off x="5431632" y="1924048"/>
            <a:ext cx="1981200" cy="307777"/>
          </a:xfrm>
          <a:prstGeom prst="rect">
            <a:avLst/>
          </a:prstGeom>
          <a:solidFill>
            <a:srgbClr val="FFFFCC"/>
          </a:solidFill>
        </p:spPr>
        <p:txBody>
          <a:bodyPr wrap="square" rtlCol="0">
            <a:spAutoFit/>
          </a:bodyPr>
          <a:lstStyle/>
          <a:p>
            <a:r>
              <a:rPr lang="nl-NL" sz="1400" dirty="0" smtClean="0">
                <a:latin typeface="Calibri" pitchFamily="34" charset="0"/>
                <a:cs typeface="Calibri" pitchFamily="34" charset="0"/>
              </a:rPr>
              <a:t>Radiale </a:t>
            </a:r>
            <a:r>
              <a:rPr lang="nl-NL" sz="1400" dirty="0" err="1" smtClean="0">
                <a:latin typeface="Calibri" pitchFamily="34" charset="0"/>
                <a:cs typeface="Calibri" pitchFamily="34" charset="0"/>
              </a:rPr>
              <a:t>peaking</a:t>
            </a:r>
            <a:r>
              <a:rPr lang="nl-NL" sz="1400" dirty="0" smtClean="0">
                <a:latin typeface="Calibri" pitchFamily="34" charset="0"/>
                <a:cs typeface="Calibri" pitchFamily="34" charset="0"/>
              </a:rPr>
              <a:t> factor</a:t>
            </a:r>
          </a:p>
        </p:txBody>
      </p:sp>
      <p:sp>
        <p:nvSpPr>
          <p:cNvPr id="51" name="TextBox 17"/>
          <p:cNvSpPr txBox="1"/>
          <p:nvPr/>
        </p:nvSpPr>
        <p:spPr>
          <a:xfrm>
            <a:off x="533400" y="5105400"/>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Gemiddelde</a:t>
            </a:r>
            <a:r>
              <a:rPr lang="en-US" dirty="0" smtClean="0">
                <a:latin typeface="Calibri" pitchFamily="34" charset="0"/>
                <a:cs typeface="Calibri" pitchFamily="34" charset="0"/>
              </a:rPr>
              <a:t> </a:t>
            </a:r>
            <a:r>
              <a:rPr lang="en-US" dirty="0" err="1" smtClean="0">
                <a:latin typeface="Calibri" pitchFamily="34" charset="0"/>
                <a:cs typeface="Calibri" pitchFamily="34" charset="0"/>
              </a:rPr>
              <a:t>koelwater</a:t>
            </a:r>
            <a:r>
              <a:rPr lang="en-US" dirty="0" smtClean="0">
                <a:latin typeface="Calibri" pitchFamily="34" charset="0"/>
                <a:cs typeface="Calibri" pitchFamily="34" charset="0"/>
              </a:rPr>
              <a:t> </a:t>
            </a:r>
            <a:r>
              <a:rPr lang="en-US" dirty="0" err="1" smtClean="0">
                <a:latin typeface="Calibri" pitchFamily="34" charset="0"/>
                <a:cs typeface="Calibri" pitchFamily="34" charset="0"/>
              </a:rPr>
              <a:t>temperatuur</a:t>
            </a:r>
            <a:endParaRPr lang="en-US" sz="1400" dirty="0" smtClean="0">
              <a:latin typeface="Calibri" pitchFamily="34" charset="0"/>
              <a:cs typeface="Calibri" pitchFamily="34" charset="0"/>
            </a:endParaRPr>
          </a:p>
        </p:txBody>
      </p:sp>
      <p:sp>
        <p:nvSpPr>
          <p:cNvPr id="55" name="Tekstvak 54"/>
          <p:cNvSpPr txBox="1"/>
          <p:nvPr/>
        </p:nvSpPr>
        <p:spPr>
          <a:xfrm>
            <a:off x="6553200" y="4648200"/>
            <a:ext cx="2362200" cy="307777"/>
          </a:xfrm>
          <a:prstGeom prst="rect">
            <a:avLst/>
          </a:prstGeom>
          <a:solidFill>
            <a:srgbClr val="FFFFCC"/>
          </a:solidFill>
        </p:spPr>
        <p:txBody>
          <a:bodyPr wrap="square" rtlCol="0">
            <a:spAutoFit/>
          </a:bodyPr>
          <a:lstStyle/>
          <a:p>
            <a:r>
              <a:rPr lang="nl-NL" sz="1400" dirty="0" smtClean="0">
                <a:latin typeface="Calibri" pitchFamily="34" charset="0"/>
                <a:cs typeface="Calibri" pitchFamily="34" charset="0"/>
              </a:rPr>
              <a:t>Maximum </a:t>
            </a:r>
            <a:r>
              <a:rPr lang="nl-NL" sz="1400" dirty="0" err="1" smtClean="0">
                <a:latin typeface="Calibri" pitchFamily="34" charset="0"/>
                <a:cs typeface="Calibri" pitchFamily="34" charset="0"/>
              </a:rPr>
              <a:t>fuel</a:t>
            </a:r>
            <a:r>
              <a:rPr lang="nl-NL" sz="1400" dirty="0" smtClean="0">
                <a:latin typeface="Calibri" pitchFamily="34" charset="0"/>
                <a:cs typeface="Calibri" pitchFamily="34" charset="0"/>
              </a:rPr>
              <a:t> temperatuur</a:t>
            </a:r>
          </a:p>
        </p:txBody>
      </p:sp>
      <p:cxnSp>
        <p:nvCxnSpPr>
          <p:cNvPr id="52" name="Rechte verbindingslijn met pijl 51"/>
          <p:cNvCxnSpPr/>
          <p:nvPr/>
        </p:nvCxnSpPr>
        <p:spPr bwMode="auto">
          <a:xfrm rot="5400000" flipH="1" flipV="1">
            <a:off x="5509420" y="1770060"/>
            <a:ext cx="303212"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cxnSp>
        <p:nvCxnSpPr>
          <p:cNvPr id="56" name="Rechte verbindingslijn met pijl 55"/>
          <p:cNvCxnSpPr/>
          <p:nvPr/>
        </p:nvCxnSpPr>
        <p:spPr bwMode="auto">
          <a:xfrm>
            <a:off x="4267200" y="4191000"/>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pic>
        <p:nvPicPr>
          <p:cNvPr id="359435" name="Picture 11"/>
          <p:cNvPicPr>
            <a:picLocks noChangeAspect="1" noChangeArrowheads="1"/>
          </p:cNvPicPr>
          <p:nvPr/>
        </p:nvPicPr>
        <p:blipFill>
          <a:blip r:embed="rId4" cstate="print"/>
          <a:srcRect/>
          <a:stretch>
            <a:fillRect/>
          </a:stretch>
        </p:blipFill>
        <p:spPr bwMode="auto">
          <a:xfrm>
            <a:off x="2409824" y="3476624"/>
            <a:ext cx="2133600" cy="492654"/>
          </a:xfrm>
          <a:prstGeom prst="rect">
            <a:avLst/>
          </a:prstGeom>
          <a:noFill/>
          <a:ln w="9525">
            <a:noFill/>
            <a:miter lim="800000"/>
            <a:headEnd/>
            <a:tailEnd/>
          </a:ln>
        </p:spPr>
      </p:pic>
      <p:pic>
        <p:nvPicPr>
          <p:cNvPr id="360451" name="Picture 3"/>
          <p:cNvPicPr>
            <a:picLocks noChangeAspect="1" noChangeArrowheads="1"/>
          </p:cNvPicPr>
          <p:nvPr/>
        </p:nvPicPr>
        <p:blipFill>
          <a:blip r:embed="rId5" cstate="print"/>
          <a:srcRect/>
          <a:stretch>
            <a:fillRect/>
          </a:stretch>
        </p:blipFill>
        <p:spPr bwMode="auto">
          <a:xfrm>
            <a:off x="5029200" y="2743200"/>
            <a:ext cx="3605212" cy="364900"/>
          </a:xfrm>
          <a:prstGeom prst="rect">
            <a:avLst/>
          </a:prstGeom>
          <a:noFill/>
          <a:ln w="9525">
            <a:noFill/>
            <a:miter lim="800000"/>
            <a:headEnd/>
            <a:tailEnd/>
          </a:ln>
        </p:spPr>
      </p:pic>
      <p:pic>
        <p:nvPicPr>
          <p:cNvPr id="40" name="Picture 12"/>
          <p:cNvPicPr>
            <a:picLocks noChangeAspect="1" noChangeArrowheads="1"/>
          </p:cNvPicPr>
          <p:nvPr/>
        </p:nvPicPr>
        <p:blipFill>
          <a:blip r:embed="rId6" cstate="print"/>
          <a:srcRect/>
          <a:stretch>
            <a:fillRect/>
          </a:stretch>
        </p:blipFill>
        <p:spPr bwMode="auto">
          <a:xfrm>
            <a:off x="4112416" y="2412208"/>
            <a:ext cx="3581400" cy="313128"/>
          </a:xfrm>
          <a:prstGeom prst="rect">
            <a:avLst/>
          </a:prstGeom>
          <a:noFill/>
          <a:ln w="9525">
            <a:noFill/>
            <a:miter lim="800000"/>
            <a:headEnd/>
            <a:tailEnd/>
          </a:ln>
        </p:spPr>
      </p:pic>
      <p:sp>
        <p:nvSpPr>
          <p:cNvPr id="41" name="Tekstvak 40"/>
          <p:cNvSpPr txBox="1"/>
          <p:nvPr/>
        </p:nvSpPr>
        <p:spPr>
          <a:xfrm>
            <a:off x="5029200" y="3426023"/>
            <a:ext cx="2667000" cy="307777"/>
          </a:xfrm>
          <a:prstGeom prst="rect">
            <a:avLst/>
          </a:prstGeom>
          <a:solidFill>
            <a:srgbClr val="FFFFCC"/>
          </a:solidFill>
        </p:spPr>
        <p:txBody>
          <a:bodyPr wrap="square" rtlCol="0">
            <a:spAutoFit/>
          </a:bodyPr>
          <a:lstStyle/>
          <a:p>
            <a:r>
              <a:rPr lang="nl-NL" sz="1400" dirty="0" smtClean="0">
                <a:latin typeface="Calibri" pitchFamily="34" charset="0"/>
                <a:cs typeface="Calibri" pitchFamily="34" charset="0"/>
              </a:rPr>
              <a:t>Hiervoor moeten we </a:t>
            </a:r>
            <a:r>
              <a:rPr lang="nl-NL" sz="1400" i="1" dirty="0" smtClean="0">
                <a:latin typeface="Calibri" pitchFamily="34" charset="0"/>
                <a:cs typeface="Calibri" pitchFamily="34" charset="0"/>
              </a:rPr>
              <a:t>T</a:t>
            </a:r>
            <a:r>
              <a:rPr lang="nl-NL" sz="1400" baseline="-25000" dirty="0" smtClean="0">
                <a:latin typeface="Calibri" pitchFamily="34" charset="0"/>
                <a:cs typeface="Calibri" pitchFamily="34" charset="0"/>
              </a:rPr>
              <a:t>c</a:t>
            </a:r>
            <a:r>
              <a:rPr lang="nl-NL" sz="1400" dirty="0" smtClean="0">
                <a:latin typeface="Calibri" pitchFamily="34" charset="0"/>
                <a:cs typeface="Calibri" pitchFamily="34" charset="0"/>
              </a:rPr>
              <a:t> weten!</a:t>
            </a:r>
          </a:p>
        </p:txBody>
      </p:sp>
      <p:cxnSp>
        <p:nvCxnSpPr>
          <p:cNvPr id="42" name="Rechte verbindingslijn met pijl 41"/>
          <p:cNvCxnSpPr/>
          <p:nvPr/>
        </p:nvCxnSpPr>
        <p:spPr bwMode="auto">
          <a:xfrm rot="5400000" flipH="1" flipV="1">
            <a:off x="5106988" y="3272035"/>
            <a:ext cx="303212"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grpSp>
        <p:nvGrpSpPr>
          <p:cNvPr id="2" name="Groep 27"/>
          <p:cNvGrpSpPr/>
          <p:nvPr/>
        </p:nvGrpSpPr>
        <p:grpSpPr>
          <a:xfrm>
            <a:off x="5029200" y="3924304"/>
            <a:ext cx="3200400" cy="533400"/>
            <a:chOff x="5029200" y="3924304"/>
            <a:chExt cx="3200400" cy="533400"/>
          </a:xfrm>
        </p:grpSpPr>
        <p:sp>
          <p:nvSpPr>
            <p:cNvPr id="63" name="Rounded Rectangle 27"/>
            <p:cNvSpPr/>
            <p:nvPr/>
          </p:nvSpPr>
          <p:spPr bwMode="auto">
            <a:xfrm>
              <a:off x="5029200" y="3924304"/>
              <a:ext cx="3200400" cy="533400"/>
            </a:xfrm>
            <a:prstGeom prst="roundRect">
              <a:avLst/>
            </a:prstGeom>
            <a:solidFill>
              <a:schemeClr val="bg1"/>
            </a:solidFill>
            <a:ln w="9525" cap="flat" cmpd="sng" algn="ctr">
              <a:noFill/>
              <a:prstDash val="solid"/>
              <a:round/>
              <a:headEnd type="none" w="med" len="med"/>
              <a:tailEnd type="none" w="med" len="med"/>
            </a:ln>
            <a:effectLst>
              <a:glow rad="228600">
                <a:schemeClr val="accent4">
                  <a:satMod val="175000"/>
                  <a:alpha val="40000"/>
                </a:schemeClr>
              </a:glow>
            </a:effectLst>
          </p:spPr>
          <p:txBody>
            <a:bodyPr/>
            <a:lstStyle/>
            <a:p>
              <a:pPr eaLnBrk="0" hangingPunct="0">
                <a:defRPr/>
              </a:pPr>
              <a:endParaRPr lang="en-US">
                <a:latin typeface="Calibri" pitchFamily="34" charset="0"/>
                <a:cs typeface="Calibri" pitchFamily="34" charset="0"/>
              </a:endParaRPr>
            </a:p>
          </p:txBody>
        </p:sp>
        <p:pic>
          <p:nvPicPr>
            <p:cNvPr id="360452" name="Picture 4"/>
            <p:cNvPicPr>
              <a:picLocks noChangeAspect="1" noChangeArrowheads="1"/>
            </p:cNvPicPr>
            <p:nvPr/>
          </p:nvPicPr>
          <p:blipFill>
            <a:blip r:embed="rId7" cstate="print"/>
            <a:srcRect/>
            <a:stretch>
              <a:fillRect/>
            </a:stretch>
          </p:blipFill>
          <p:spPr bwMode="auto">
            <a:xfrm>
              <a:off x="5105400" y="3962400"/>
              <a:ext cx="3009900" cy="494049"/>
            </a:xfrm>
            <a:prstGeom prst="rect">
              <a:avLst/>
            </a:prstGeom>
            <a:noFill/>
            <a:ln w="9525">
              <a:noFill/>
              <a:miter lim="800000"/>
              <a:headEnd/>
              <a:tailEnd/>
            </a:ln>
          </p:spPr>
        </p:pic>
      </p:grpSp>
      <p:grpSp>
        <p:nvGrpSpPr>
          <p:cNvPr id="3" name="Groep 28"/>
          <p:cNvGrpSpPr/>
          <p:nvPr/>
        </p:nvGrpSpPr>
        <p:grpSpPr>
          <a:xfrm>
            <a:off x="4648200" y="4953000"/>
            <a:ext cx="2286000" cy="685800"/>
            <a:chOff x="4648200" y="4876800"/>
            <a:chExt cx="2286000" cy="685800"/>
          </a:xfrm>
        </p:grpSpPr>
        <p:sp>
          <p:nvSpPr>
            <p:cNvPr id="65" name="Rounded Rectangle 27"/>
            <p:cNvSpPr/>
            <p:nvPr/>
          </p:nvSpPr>
          <p:spPr bwMode="auto">
            <a:xfrm>
              <a:off x="4648200" y="4876800"/>
              <a:ext cx="2286000" cy="685800"/>
            </a:xfrm>
            <a:prstGeom prst="roundRect">
              <a:avLst/>
            </a:prstGeom>
            <a:solidFill>
              <a:schemeClr val="bg1"/>
            </a:solidFill>
            <a:ln w="9525" cap="flat" cmpd="sng" algn="ctr">
              <a:noFill/>
              <a:prstDash val="solid"/>
              <a:round/>
              <a:headEnd type="none" w="med" len="med"/>
              <a:tailEnd type="none" w="med" len="med"/>
            </a:ln>
            <a:effectLst>
              <a:glow rad="228600">
                <a:schemeClr val="accent4">
                  <a:satMod val="175000"/>
                  <a:alpha val="40000"/>
                </a:schemeClr>
              </a:glow>
            </a:effectLst>
          </p:spPr>
          <p:txBody>
            <a:bodyPr/>
            <a:lstStyle/>
            <a:p>
              <a:pPr eaLnBrk="0" hangingPunct="0">
                <a:defRPr/>
              </a:pPr>
              <a:endParaRPr lang="en-US">
                <a:latin typeface="Calibri" pitchFamily="34" charset="0"/>
                <a:cs typeface="Calibri" pitchFamily="34" charset="0"/>
              </a:endParaRPr>
            </a:p>
          </p:txBody>
        </p:sp>
        <p:pic>
          <p:nvPicPr>
            <p:cNvPr id="360453" name="Picture 5"/>
            <p:cNvPicPr>
              <a:picLocks noChangeAspect="1" noChangeArrowheads="1"/>
            </p:cNvPicPr>
            <p:nvPr/>
          </p:nvPicPr>
          <p:blipFill>
            <a:blip r:embed="rId8" cstate="print"/>
            <a:srcRect/>
            <a:stretch>
              <a:fillRect/>
            </a:stretch>
          </p:blipFill>
          <p:spPr bwMode="auto">
            <a:xfrm>
              <a:off x="4724400" y="4931568"/>
              <a:ext cx="2152650" cy="574580"/>
            </a:xfrm>
            <a:prstGeom prst="rect">
              <a:avLst/>
            </a:prstGeom>
            <a:noFill/>
            <a:ln w="9525">
              <a:noFill/>
              <a:miter lim="800000"/>
              <a:headEnd/>
              <a:tailEnd/>
            </a:ln>
          </p:spPr>
        </p:pic>
      </p:grpSp>
      <p:sp>
        <p:nvSpPr>
          <p:cNvPr id="45" name="TextBox 17"/>
          <p:cNvSpPr txBox="1"/>
          <p:nvPr/>
        </p:nvSpPr>
        <p:spPr>
          <a:xfrm>
            <a:off x="533400" y="5879068"/>
            <a:ext cx="7620000" cy="369332"/>
          </a:xfrm>
          <a:prstGeom prst="rect">
            <a:avLst/>
          </a:prstGeom>
          <a:noFill/>
        </p:spPr>
        <p:txBody>
          <a:bodyPr wrap="square">
            <a:spAutoFit/>
          </a:bodyPr>
          <a:lstStyle/>
          <a:p>
            <a:pPr>
              <a:defRPr/>
            </a:pPr>
            <a:r>
              <a:rPr lang="en-US" err="1" smtClean="0">
                <a:latin typeface="Calibri" pitchFamily="34" charset="0"/>
                <a:cs typeface="Calibri" pitchFamily="34" charset="0"/>
              </a:rPr>
              <a:t>Thermische</a:t>
            </a:r>
            <a:r>
              <a:rPr lang="en-US" smtClean="0">
                <a:latin typeface="Calibri" pitchFamily="34" charset="0"/>
                <a:cs typeface="Calibri" pitchFamily="34" charset="0"/>
              </a:rPr>
              <a:t> weerstand                           gebruikt         </a:t>
            </a:r>
            <a:r>
              <a:rPr lang="en-US" dirty="0" err="1" smtClean="0">
                <a:latin typeface="Calibri" pitchFamily="34" charset="0"/>
                <a:cs typeface="Calibri" pitchFamily="34" charset="0"/>
              </a:rPr>
              <a:t>gemiddeld</a:t>
            </a:r>
            <a:r>
              <a:rPr lang="en-US" dirty="0" smtClean="0">
                <a:latin typeface="Calibri" pitchFamily="34" charset="0"/>
                <a:cs typeface="Calibri" pitchFamily="34" charset="0"/>
              </a:rPr>
              <a:t> over fuel rod</a:t>
            </a:r>
          </a:p>
        </p:txBody>
      </p:sp>
      <p:sp>
        <p:nvSpPr>
          <p:cNvPr id="46" name="TextBox 17"/>
          <p:cNvSpPr txBox="1"/>
          <p:nvPr/>
        </p:nvSpPr>
        <p:spPr>
          <a:xfrm>
            <a:off x="533400" y="6260068"/>
            <a:ext cx="78486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Hoogste</a:t>
            </a:r>
            <a:r>
              <a:rPr lang="en-US" dirty="0" smtClean="0">
                <a:latin typeface="Calibri" pitchFamily="34" charset="0"/>
                <a:cs typeface="Calibri" pitchFamily="34" charset="0"/>
              </a:rPr>
              <a:t> </a:t>
            </a:r>
            <a:r>
              <a:rPr lang="en-US" dirty="0" err="1" smtClean="0">
                <a:latin typeface="Calibri" pitchFamily="34" charset="0"/>
                <a:cs typeface="Calibri" pitchFamily="34" charset="0"/>
              </a:rPr>
              <a:t>temperatuur</a:t>
            </a:r>
            <a:r>
              <a:rPr lang="en-US" dirty="0" smtClean="0">
                <a:latin typeface="Calibri" pitchFamily="34" charset="0"/>
                <a:cs typeface="Calibri" pitchFamily="34" charset="0"/>
              </a:rPr>
              <a:t> in fuel rod (center line) </a:t>
            </a:r>
            <a:r>
              <a:rPr lang="en-US" dirty="0" err="1" smtClean="0">
                <a:latin typeface="Calibri" pitchFamily="34" charset="0"/>
                <a:cs typeface="Calibri" pitchFamily="34" charset="0"/>
              </a:rPr>
              <a:t>geeft</a:t>
            </a:r>
            <a:r>
              <a:rPr lang="en-US" dirty="0" smtClean="0">
                <a:latin typeface="Calibri" pitchFamily="34" charset="0"/>
                <a:cs typeface="Calibri" pitchFamily="34" charset="0"/>
              </a:rPr>
              <a:t> </a:t>
            </a:r>
            <a:r>
              <a:rPr lang="en-US" dirty="0" err="1" smtClean="0">
                <a:latin typeface="Calibri" pitchFamily="34" charset="0"/>
                <a:cs typeface="Calibri" pitchFamily="34" charset="0"/>
              </a:rPr>
              <a:t>limiet</a:t>
            </a:r>
            <a:r>
              <a:rPr lang="en-US" dirty="0" smtClean="0">
                <a:latin typeface="Calibri" pitchFamily="34" charset="0"/>
                <a:cs typeface="Calibri" pitchFamily="34" charset="0"/>
              </a:rPr>
              <a:t> op linear heat rate</a:t>
            </a:r>
          </a:p>
        </p:txBody>
      </p:sp>
      <p:pic>
        <p:nvPicPr>
          <p:cNvPr id="360454" name="Picture 6"/>
          <p:cNvPicPr>
            <a:picLocks noChangeAspect="1" noChangeArrowheads="1"/>
          </p:cNvPicPr>
          <p:nvPr/>
        </p:nvPicPr>
        <p:blipFill>
          <a:blip r:embed="rId9" cstate="print"/>
          <a:srcRect/>
          <a:stretch>
            <a:fillRect/>
          </a:stretch>
        </p:blipFill>
        <p:spPr bwMode="auto">
          <a:xfrm>
            <a:off x="2819400" y="5965032"/>
            <a:ext cx="1185862" cy="257429"/>
          </a:xfrm>
          <a:prstGeom prst="rect">
            <a:avLst/>
          </a:prstGeom>
          <a:noFill/>
          <a:ln w="9525">
            <a:noFill/>
            <a:miter lim="800000"/>
            <a:headEnd/>
            <a:tailEnd/>
          </a:ln>
        </p:spPr>
      </p:pic>
      <p:pic>
        <p:nvPicPr>
          <p:cNvPr id="360455" name="Picture 7"/>
          <p:cNvPicPr>
            <a:picLocks noChangeAspect="1" noChangeArrowheads="1"/>
          </p:cNvPicPr>
          <p:nvPr/>
        </p:nvPicPr>
        <p:blipFill>
          <a:blip r:embed="rId10" cstate="print"/>
          <a:srcRect/>
          <a:stretch>
            <a:fillRect/>
          </a:stretch>
        </p:blipFill>
        <p:spPr bwMode="auto">
          <a:xfrm>
            <a:off x="5007768" y="5953416"/>
            <a:ext cx="304800" cy="281709"/>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par>
                                <p:cTn id="8" presetID="5" presetClass="entr" presetSubtype="10" fill="hold" nodeType="withEffect">
                                  <p:stCondLst>
                                    <p:cond delay="0"/>
                                  </p:stCondLst>
                                  <p:childTnLst>
                                    <p:set>
                                      <p:cBhvr>
                                        <p:cTn id="9" dur="1" fill="hold">
                                          <p:stCondLst>
                                            <p:cond delay="0"/>
                                          </p:stCondLst>
                                        </p:cTn>
                                        <p:tgtEl>
                                          <p:spTgt spid="360450"/>
                                        </p:tgtEl>
                                        <p:attrNameLst>
                                          <p:attrName>style.visibility</p:attrName>
                                        </p:attrNameLst>
                                      </p:cBhvr>
                                      <p:to>
                                        <p:strVal val="visible"/>
                                      </p:to>
                                    </p:set>
                                    <p:animEffect transition="in" filter="checkerboard(across)">
                                      <p:cBhvr>
                                        <p:cTn id="10" dur="500"/>
                                        <p:tgtEl>
                                          <p:spTgt spid="36045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checkerboard(across)">
                                      <p:cBhvr>
                                        <p:cTn id="15" dur="500"/>
                                        <p:tgtEl>
                                          <p:spTgt spid="52"/>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checkerboard(across)">
                                      <p:cBhvr>
                                        <p:cTn id="18" dur="500"/>
                                        <p:tgtEl>
                                          <p:spTgt spid="5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checkerboard(across)">
                                      <p:cBhvr>
                                        <p:cTn id="23" dur="500"/>
                                        <p:tgtEl>
                                          <p:spTgt spid="24"/>
                                        </p:tgtEl>
                                      </p:cBhvr>
                                    </p:animEffect>
                                  </p:childTnLst>
                                </p:cTn>
                              </p:par>
                              <p:par>
                                <p:cTn id="24" presetID="5" presetClass="entr" presetSubtype="10"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checkerboard(across)">
                                      <p:cBhvr>
                                        <p:cTn id="31" dur="500"/>
                                        <p:tgtEl>
                                          <p:spTgt spid="33"/>
                                        </p:tgtEl>
                                      </p:cBhvr>
                                    </p:animEffect>
                                  </p:childTnLst>
                                </p:cTn>
                              </p:par>
                              <p:par>
                                <p:cTn id="32" presetID="5" presetClass="entr" presetSubtype="10" fill="hold" nodeType="withEffect">
                                  <p:stCondLst>
                                    <p:cond delay="0"/>
                                  </p:stCondLst>
                                  <p:childTnLst>
                                    <p:set>
                                      <p:cBhvr>
                                        <p:cTn id="33" dur="1" fill="hold">
                                          <p:stCondLst>
                                            <p:cond delay="0"/>
                                          </p:stCondLst>
                                        </p:cTn>
                                        <p:tgtEl>
                                          <p:spTgt spid="360451"/>
                                        </p:tgtEl>
                                        <p:attrNameLst>
                                          <p:attrName>style.visibility</p:attrName>
                                        </p:attrNameLst>
                                      </p:cBhvr>
                                      <p:to>
                                        <p:strVal val="visible"/>
                                      </p:to>
                                    </p:set>
                                    <p:animEffect transition="in" filter="checkerboard(across)">
                                      <p:cBhvr>
                                        <p:cTn id="34" dur="500"/>
                                        <p:tgtEl>
                                          <p:spTgt spid="360451"/>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checkerboard(across)">
                                      <p:cBhvr>
                                        <p:cTn id="39" dur="500"/>
                                        <p:tgtEl>
                                          <p:spTgt spid="42"/>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checkerboard(across)">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checkerboard(across)">
                                      <p:cBhvr>
                                        <p:cTn id="47" dur="500"/>
                                        <p:tgtEl>
                                          <p:spTgt spid="30"/>
                                        </p:tgtEl>
                                      </p:cBhvr>
                                    </p:animEffect>
                                  </p:childTnLst>
                                </p:cTn>
                              </p:par>
                              <p:par>
                                <p:cTn id="48" presetID="5" presetClass="entr" presetSubtype="10" fill="hold" nodeType="withEffect">
                                  <p:stCondLst>
                                    <p:cond delay="0"/>
                                  </p:stCondLst>
                                  <p:childTnLst>
                                    <p:set>
                                      <p:cBhvr>
                                        <p:cTn id="49" dur="1" fill="hold">
                                          <p:stCondLst>
                                            <p:cond delay="0"/>
                                          </p:stCondLst>
                                        </p:cTn>
                                        <p:tgtEl>
                                          <p:spTgt spid="359435"/>
                                        </p:tgtEl>
                                        <p:attrNameLst>
                                          <p:attrName>style.visibility</p:attrName>
                                        </p:attrNameLst>
                                      </p:cBhvr>
                                      <p:to>
                                        <p:strVal val="visible"/>
                                      </p:to>
                                    </p:set>
                                    <p:animEffect transition="in" filter="checkerboard(across)">
                                      <p:cBhvr>
                                        <p:cTn id="50" dur="500"/>
                                        <p:tgtEl>
                                          <p:spTgt spid="359435"/>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nodeType="click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checkerboard(across)">
                                      <p:cBhvr>
                                        <p:cTn id="55" dur="500"/>
                                        <p:tgtEl>
                                          <p:spTgt spid="56"/>
                                        </p:tgtEl>
                                      </p:cBhvr>
                                    </p:animEffect>
                                  </p:childTnLst>
                                </p:cTn>
                              </p:par>
                              <p:par>
                                <p:cTn id="56" presetID="5" presetClass="entr" presetSubtype="10" fill="hold"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checkerboard(across)">
                                      <p:cBhvr>
                                        <p:cTn id="58" dur="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checkerboard(across)">
                                      <p:cBhvr>
                                        <p:cTn id="63" dur="500"/>
                                        <p:tgtEl>
                                          <p:spTgt spid="32"/>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checkerboard(across)">
                                      <p:cBhvr>
                                        <p:cTn id="66" dur="500"/>
                                        <p:tgtEl>
                                          <p:spTgt spid="55"/>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checkerboard(across)">
                                      <p:cBhvr>
                                        <p:cTn id="71" dur="500"/>
                                        <p:tgtEl>
                                          <p:spTgt spid="51"/>
                                        </p:tgtEl>
                                      </p:cBhvr>
                                    </p:animEffect>
                                  </p:childTnLst>
                                </p:cTn>
                              </p:par>
                              <p:par>
                                <p:cTn id="72" presetID="5" presetClass="entr" presetSubtype="10" fill="hold" nodeType="with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checkerboard(across)">
                                      <p:cBhvr>
                                        <p:cTn id="74" dur="500"/>
                                        <p:tgtEl>
                                          <p:spTgt spid="3"/>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checkerboard(across)">
                                      <p:cBhvr>
                                        <p:cTn id="79" dur="500"/>
                                        <p:tgtEl>
                                          <p:spTgt spid="45"/>
                                        </p:tgtEl>
                                      </p:cBhvr>
                                    </p:animEffect>
                                  </p:childTnLst>
                                </p:cTn>
                              </p:par>
                              <p:par>
                                <p:cTn id="80" presetID="5" presetClass="entr" presetSubtype="10" fill="hold" nodeType="withEffect">
                                  <p:stCondLst>
                                    <p:cond delay="0"/>
                                  </p:stCondLst>
                                  <p:childTnLst>
                                    <p:set>
                                      <p:cBhvr>
                                        <p:cTn id="81" dur="1" fill="hold">
                                          <p:stCondLst>
                                            <p:cond delay="0"/>
                                          </p:stCondLst>
                                        </p:cTn>
                                        <p:tgtEl>
                                          <p:spTgt spid="360454"/>
                                        </p:tgtEl>
                                        <p:attrNameLst>
                                          <p:attrName>style.visibility</p:attrName>
                                        </p:attrNameLst>
                                      </p:cBhvr>
                                      <p:to>
                                        <p:strVal val="visible"/>
                                      </p:to>
                                    </p:set>
                                    <p:animEffect transition="in" filter="checkerboard(across)">
                                      <p:cBhvr>
                                        <p:cTn id="82" dur="500"/>
                                        <p:tgtEl>
                                          <p:spTgt spid="360454"/>
                                        </p:tgtEl>
                                      </p:cBhvr>
                                    </p:animEffect>
                                  </p:childTnLst>
                                </p:cTn>
                              </p:par>
                              <p:par>
                                <p:cTn id="83" presetID="5" presetClass="entr" presetSubtype="10" fill="hold" nodeType="withEffect">
                                  <p:stCondLst>
                                    <p:cond delay="0"/>
                                  </p:stCondLst>
                                  <p:childTnLst>
                                    <p:set>
                                      <p:cBhvr>
                                        <p:cTn id="84" dur="1" fill="hold">
                                          <p:stCondLst>
                                            <p:cond delay="0"/>
                                          </p:stCondLst>
                                        </p:cTn>
                                        <p:tgtEl>
                                          <p:spTgt spid="360455"/>
                                        </p:tgtEl>
                                        <p:attrNameLst>
                                          <p:attrName>style.visibility</p:attrName>
                                        </p:attrNameLst>
                                      </p:cBhvr>
                                      <p:to>
                                        <p:strVal val="visible"/>
                                      </p:to>
                                    </p:set>
                                    <p:animEffect transition="in" filter="checkerboard(across)">
                                      <p:cBhvr>
                                        <p:cTn id="85" dur="500"/>
                                        <p:tgtEl>
                                          <p:spTgt spid="360455"/>
                                        </p:tgtEl>
                                      </p:cBhvr>
                                    </p:animEffect>
                                  </p:childTnLst>
                                </p:cTn>
                              </p:par>
                            </p:childTnLst>
                          </p:cTn>
                        </p:par>
                      </p:childTnLst>
                    </p:cTn>
                  </p:par>
                  <p:par>
                    <p:cTn id="86" fill="hold">
                      <p:stCondLst>
                        <p:cond delay="indefinite"/>
                      </p:stCondLst>
                      <p:childTnLst>
                        <p:par>
                          <p:cTn id="87" fill="hold">
                            <p:stCondLst>
                              <p:cond delay="0"/>
                            </p:stCondLst>
                            <p:childTnLst>
                              <p:par>
                                <p:cTn id="88" presetID="5" presetClass="entr" presetSubtype="10" fill="hold" grpId="0" nodeType="click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checkerboard(across)">
                                      <p:cBhvr>
                                        <p:cTn id="9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30" grpId="0"/>
      <p:bldP spid="32" grpId="0"/>
      <p:bldP spid="50" grpId="0" animBg="1"/>
      <p:bldP spid="51" grpId="0"/>
      <p:bldP spid="55" grpId="0" animBg="1"/>
      <p:bldP spid="41" grpId="0" animBg="1"/>
      <p:bldP spid="45" grpId="0"/>
      <p:bldP spid="46"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dirty="0" err="1" smtClean="0">
                <a:solidFill>
                  <a:srgbClr val="000099"/>
                </a:solidFill>
                <a:latin typeface="Calibri" pitchFamily="34" charset="0"/>
                <a:cs typeface="Calibri" pitchFamily="34" charset="0"/>
              </a:rPr>
              <a:t>Voorbeeld</a:t>
            </a:r>
            <a:r>
              <a:rPr lang="en-GB" i="1" kern="1200" dirty="0" smtClean="0">
                <a:solidFill>
                  <a:srgbClr val="000099"/>
                </a:solidFill>
                <a:latin typeface="Calibri" pitchFamily="34" charset="0"/>
                <a:cs typeface="Calibri" pitchFamily="34" charset="0"/>
              </a:rPr>
              <a:t>: PWR</a:t>
            </a:r>
            <a:endParaRPr lang="en-US" i="1" kern="1200" dirty="0">
              <a:solidFill>
                <a:srgbClr val="000099"/>
              </a:solidFill>
              <a:latin typeface="Calibri" pitchFamily="34" charset="0"/>
              <a:cs typeface="Calibri" pitchFamily="34" charset="0"/>
            </a:endParaRPr>
          </a:p>
        </p:txBody>
      </p:sp>
      <p:sp>
        <p:nvSpPr>
          <p:cNvPr id="22" name="TextBox 17"/>
          <p:cNvSpPr txBox="1"/>
          <p:nvPr/>
        </p:nvSpPr>
        <p:spPr>
          <a:xfrm>
            <a:off x="533400" y="1219200"/>
            <a:ext cx="6400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Specificaties</a:t>
            </a:r>
            <a:endParaRPr lang="en-US" dirty="0" smtClean="0">
              <a:latin typeface="Calibri" pitchFamily="34" charset="0"/>
              <a:cs typeface="Calibri" pitchFamily="34" charset="0"/>
            </a:endParaRPr>
          </a:p>
        </p:txBody>
      </p:sp>
      <p:sp>
        <p:nvSpPr>
          <p:cNvPr id="30" name="TextBox 17"/>
          <p:cNvSpPr txBox="1"/>
          <p:nvPr/>
        </p:nvSpPr>
        <p:spPr>
          <a:xfrm>
            <a:off x="533400" y="2743200"/>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Dit</a:t>
            </a:r>
            <a:r>
              <a:rPr lang="en-US" dirty="0" smtClean="0">
                <a:latin typeface="Calibri" pitchFamily="34" charset="0"/>
                <a:cs typeface="Calibri" pitchFamily="34" charset="0"/>
              </a:rPr>
              <a:t> </a:t>
            </a:r>
            <a:r>
              <a:rPr lang="en-US" dirty="0" err="1" smtClean="0">
                <a:latin typeface="Calibri" pitchFamily="34" charset="0"/>
                <a:cs typeface="Calibri" pitchFamily="34" charset="0"/>
              </a:rPr>
              <a:t>bepaalt</a:t>
            </a:r>
            <a:endParaRPr lang="en-US" sz="1600" dirty="0" smtClean="0">
              <a:latin typeface="Calibri" pitchFamily="34" charset="0"/>
              <a:cs typeface="Calibri" pitchFamily="34" charset="0"/>
            </a:endParaRPr>
          </a:p>
        </p:txBody>
      </p:sp>
      <p:sp>
        <p:nvSpPr>
          <p:cNvPr id="32" name="TextBox 17"/>
          <p:cNvSpPr txBox="1"/>
          <p:nvPr/>
        </p:nvSpPr>
        <p:spPr>
          <a:xfrm>
            <a:off x="533400" y="4343400"/>
            <a:ext cx="7620000" cy="369332"/>
          </a:xfrm>
          <a:prstGeom prst="rect">
            <a:avLst/>
          </a:prstGeom>
          <a:noFill/>
        </p:spPr>
        <p:txBody>
          <a:bodyPr wrap="square">
            <a:spAutoFit/>
          </a:bodyPr>
          <a:lstStyle/>
          <a:p>
            <a:pPr>
              <a:defRPr/>
            </a:pPr>
            <a:r>
              <a:rPr lang="en-US" dirty="0" smtClean="0">
                <a:latin typeface="Calibri" pitchFamily="34" charset="0"/>
                <a:cs typeface="Calibri" pitchFamily="34" charset="0"/>
              </a:rPr>
              <a:t>Fuel radius:</a:t>
            </a:r>
            <a:endParaRPr lang="en-US" sz="1400" dirty="0" smtClean="0">
              <a:latin typeface="Calibri" pitchFamily="34" charset="0"/>
              <a:cs typeface="Calibri" pitchFamily="34" charset="0"/>
            </a:endParaRPr>
          </a:p>
        </p:txBody>
      </p:sp>
      <p:cxnSp>
        <p:nvCxnSpPr>
          <p:cNvPr id="33" name="Rechte verbindingslijn met pijl 32"/>
          <p:cNvCxnSpPr/>
          <p:nvPr/>
        </p:nvCxnSpPr>
        <p:spPr bwMode="auto">
          <a:xfrm rot="10800000">
            <a:off x="6084096" y="1495424"/>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sp>
        <p:nvSpPr>
          <p:cNvPr id="51" name="TextBox 17"/>
          <p:cNvSpPr txBox="1"/>
          <p:nvPr/>
        </p:nvSpPr>
        <p:spPr>
          <a:xfrm>
            <a:off x="533400" y="4876800"/>
            <a:ext cx="7620000" cy="369332"/>
          </a:xfrm>
          <a:prstGeom prst="rect">
            <a:avLst/>
          </a:prstGeom>
          <a:noFill/>
        </p:spPr>
        <p:txBody>
          <a:bodyPr wrap="square">
            <a:spAutoFit/>
          </a:bodyPr>
          <a:lstStyle/>
          <a:p>
            <a:pPr>
              <a:defRPr/>
            </a:pPr>
            <a:r>
              <a:rPr lang="en-US" dirty="0" smtClean="0">
                <a:latin typeface="Calibri" pitchFamily="34" charset="0"/>
                <a:cs typeface="Calibri" pitchFamily="34" charset="0"/>
              </a:rPr>
              <a:t>Lattice (</a:t>
            </a:r>
            <a:r>
              <a:rPr lang="en-US" dirty="0" err="1" smtClean="0">
                <a:latin typeface="Calibri" pitchFamily="34" charset="0"/>
                <a:cs typeface="Calibri" pitchFamily="34" charset="0"/>
              </a:rPr>
              <a:t>vierkant</a:t>
            </a:r>
            <a:r>
              <a:rPr lang="en-US" dirty="0" smtClean="0">
                <a:latin typeface="Calibri" pitchFamily="34" charset="0"/>
                <a:cs typeface="Calibri" pitchFamily="34" charset="0"/>
              </a:rPr>
              <a:t>) pitch:</a:t>
            </a:r>
            <a:endParaRPr lang="en-US" sz="1400" dirty="0" smtClean="0">
              <a:latin typeface="Calibri" pitchFamily="34" charset="0"/>
              <a:cs typeface="Calibri" pitchFamily="34" charset="0"/>
            </a:endParaRPr>
          </a:p>
        </p:txBody>
      </p:sp>
      <p:cxnSp>
        <p:nvCxnSpPr>
          <p:cNvPr id="56" name="Rechte verbindingslijn met pijl 55"/>
          <p:cNvCxnSpPr/>
          <p:nvPr/>
        </p:nvCxnSpPr>
        <p:spPr bwMode="auto">
          <a:xfrm>
            <a:off x="2590800" y="1676400"/>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sp>
        <p:nvSpPr>
          <p:cNvPr id="41" name="Tekstvak 40"/>
          <p:cNvSpPr txBox="1"/>
          <p:nvPr/>
        </p:nvSpPr>
        <p:spPr>
          <a:xfrm>
            <a:off x="6705600" y="1238248"/>
            <a:ext cx="2057400" cy="307777"/>
          </a:xfrm>
          <a:prstGeom prst="rect">
            <a:avLst/>
          </a:prstGeom>
          <a:solidFill>
            <a:srgbClr val="FFFFCC"/>
          </a:solidFill>
        </p:spPr>
        <p:txBody>
          <a:bodyPr wrap="square" rtlCol="0">
            <a:spAutoFit/>
          </a:bodyPr>
          <a:lstStyle/>
          <a:p>
            <a:r>
              <a:rPr lang="nl-NL" sz="1400" dirty="0" smtClean="0">
                <a:latin typeface="Calibri" pitchFamily="34" charset="0"/>
                <a:cs typeface="Calibri" pitchFamily="34" charset="0"/>
              </a:rPr>
              <a:t>Energiemaatschappij</a:t>
            </a:r>
          </a:p>
        </p:txBody>
      </p:sp>
      <p:sp>
        <p:nvSpPr>
          <p:cNvPr id="45" name="TextBox 17"/>
          <p:cNvSpPr txBox="1"/>
          <p:nvPr/>
        </p:nvSpPr>
        <p:spPr>
          <a:xfrm>
            <a:off x="533400" y="5562600"/>
            <a:ext cx="7620000" cy="369332"/>
          </a:xfrm>
          <a:prstGeom prst="rect">
            <a:avLst/>
          </a:prstGeom>
          <a:noFill/>
        </p:spPr>
        <p:txBody>
          <a:bodyPr wrap="square">
            <a:spAutoFit/>
          </a:bodyPr>
          <a:lstStyle/>
          <a:p>
            <a:pPr>
              <a:defRPr/>
            </a:pPr>
            <a:r>
              <a:rPr lang="en-US" dirty="0" smtClean="0">
                <a:latin typeface="Calibri" pitchFamily="34" charset="0"/>
                <a:cs typeface="Calibri" pitchFamily="34" charset="0"/>
              </a:rPr>
              <a:t>Core volume:</a:t>
            </a:r>
          </a:p>
        </p:txBody>
      </p:sp>
      <p:pic>
        <p:nvPicPr>
          <p:cNvPr id="361474" name="Picture 2"/>
          <p:cNvPicPr>
            <a:picLocks noChangeAspect="1" noChangeArrowheads="1"/>
          </p:cNvPicPr>
          <p:nvPr/>
        </p:nvPicPr>
        <p:blipFill>
          <a:blip r:embed="rId3" cstate="print"/>
          <a:srcRect/>
          <a:stretch>
            <a:fillRect/>
          </a:stretch>
        </p:blipFill>
        <p:spPr bwMode="auto">
          <a:xfrm>
            <a:off x="3264696" y="1447800"/>
            <a:ext cx="2716491" cy="1066800"/>
          </a:xfrm>
          <a:prstGeom prst="rect">
            <a:avLst/>
          </a:prstGeom>
          <a:noFill/>
          <a:ln w="9525">
            <a:noFill/>
            <a:miter lim="800000"/>
            <a:headEnd/>
            <a:tailEnd/>
          </a:ln>
        </p:spPr>
      </p:pic>
      <p:sp>
        <p:nvSpPr>
          <p:cNvPr id="55" name="Tekstvak 54"/>
          <p:cNvSpPr txBox="1"/>
          <p:nvPr/>
        </p:nvSpPr>
        <p:spPr>
          <a:xfrm>
            <a:off x="1371600" y="1600200"/>
            <a:ext cx="1371600" cy="307777"/>
          </a:xfrm>
          <a:prstGeom prst="rect">
            <a:avLst/>
          </a:prstGeom>
          <a:solidFill>
            <a:srgbClr val="FFFFCC"/>
          </a:solidFill>
        </p:spPr>
        <p:txBody>
          <a:bodyPr wrap="square" rtlCol="0">
            <a:spAutoFit/>
          </a:bodyPr>
          <a:lstStyle/>
          <a:p>
            <a:r>
              <a:rPr lang="nl-NL" sz="1400" dirty="0" smtClean="0">
                <a:latin typeface="Calibri" pitchFamily="34" charset="0"/>
                <a:cs typeface="Calibri" pitchFamily="34" charset="0"/>
              </a:rPr>
              <a:t>Reactorfysica</a:t>
            </a:r>
          </a:p>
        </p:txBody>
      </p:sp>
      <p:cxnSp>
        <p:nvCxnSpPr>
          <p:cNvPr id="31" name="Rechte verbindingslijn met pijl 30"/>
          <p:cNvCxnSpPr/>
          <p:nvPr/>
        </p:nvCxnSpPr>
        <p:spPr bwMode="auto">
          <a:xfrm rot="10800000">
            <a:off x="6096000" y="1866303"/>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sp>
        <p:nvSpPr>
          <p:cNvPr id="34" name="Tekstvak 33"/>
          <p:cNvSpPr txBox="1"/>
          <p:nvPr/>
        </p:nvSpPr>
        <p:spPr>
          <a:xfrm>
            <a:off x="6717504" y="1609127"/>
            <a:ext cx="2057400" cy="523220"/>
          </a:xfrm>
          <a:prstGeom prst="rect">
            <a:avLst/>
          </a:prstGeom>
          <a:solidFill>
            <a:srgbClr val="FFFFCC"/>
          </a:solidFill>
        </p:spPr>
        <p:txBody>
          <a:bodyPr wrap="square" rtlCol="0">
            <a:spAutoFit/>
          </a:bodyPr>
          <a:lstStyle/>
          <a:p>
            <a:r>
              <a:rPr lang="nl-NL" sz="1400" dirty="0" smtClean="0">
                <a:latin typeface="Calibri" pitchFamily="34" charset="0"/>
                <a:cs typeface="Calibri" pitchFamily="34" charset="0"/>
              </a:rPr>
              <a:t>Thermische geleiding en </a:t>
            </a:r>
            <a:r>
              <a:rPr lang="nl-NL" sz="1400" dirty="0" err="1" smtClean="0">
                <a:latin typeface="Calibri" pitchFamily="34" charset="0"/>
                <a:cs typeface="Calibri" pitchFamily="34" charset="0"/>
              </a:rPr>
              <a:t>smelt-temperatuur</a:t>
            </a:r>
            <a:endParaRPr lang="nl-NL" sz="1400" dirty="0" smtClean="0">
              <a:latin typeface="Calibri" pitchFamily="34" charset="0"/>
              <a:cs typeface="Calibri" pitchFamily="34" charset="0"/>
            </a:endParaRPr>
          </a:p>
        </p:txBody>
      </p:sp>
      <p:cxnSp>
        <p:nvCxnSpPr>
          <p:cNvPr id="35" name="Rechte verbindingslijn met pijl 34"/>
          <p:cNvCxnSpPr/>
          <p:nvPr/>
        </p:nvCxnSpPr>
        <p:spPr bwMode="auto">
          <a:xfrm>
            <a:off x="2590800" y="2047279"/>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sp>
        <p:nvSpPr>
          <p:cNvPr id="36" name="Tekstvak 35"/>
          <p:cNvSpPr txBox="1"/>
          <p:nvPr/>
        </p:nvSpPr>
        <p:spPr>
          <a:xfrm>
            <a:off x="1295400" y="1971079"/>
            <a:ext cx="1447800" cy="307777"/>
          </a:xfrm>
          <a:prstGeom prst="rect">
            <a:avLst/>
          </a:prstGeom>
          <a:solidFill>
            <a:srgbClr val="FFFFCC"/>
          </a:solidFill>
        </p:spPr>
        <p:txBody>
          <a:bodyPr wrap="square" rtlCol="0">
            <a:spAutoFit/>
          </a:bodyPr>
          <a:lstStyle/>
          <a:p>
            <a:r>
              <a:rPr lang="nl-NL" sz="1400" dirty="0" smtClean="0">
                <a:latin typeface="Calibri" pitchFamily="34" charset="0"/>
                <a:cs typeface="Calibri" pitchFamily="34" charset="0"/>
              </a:rPr>
              <a:t>Voorkom koken</a:t>
            </a:r>
          </a:p>
        </p:txBody>
      </p:sp>
      <p:cxnSp>
        <p:nvCxnSpPr>
          <p:cNvPr id="37" name="Rechte verbindingslijn met pijl 36"/>
          <p:cNvCxnSpPr/>
          <p:nvPr/>
        </p:nvCxnSpPr>
        <p:spPr bwMode="auto">
          <a:xfrm rot="10800000">
            <a:off x="6096000" y="2246172"/>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sp>
        <p:nvSpPr>
          <p:cNvPr id="38" name="Tekstvak 37"/>
          <p:cNvSpPr txBox="1"/>
          <p:nvPr/>
        </p:nvSpPr>
        <p:spPr>
          <a:xfrm>
            <a:off x="6717504" y="2174732"/>
            <a:ext cx="2057400" cy="307777"/>
          </a:xfrm>
          <a:prstGeom prst="rect">
            <a:avLst/>
          </a:prstGeom>
          <a:solidFill>
            <a:srgbClr val="FFFFCC"/>
          </a:solidFill>
        </p:spPr>
        <p:txBody>
          <a:bodyPr wrap="square" rtlCol="0">
            <a:spAutoFit/>
          </a:bodyPr>
          <a:lstStyle/>
          <a:p>
            <a:r>
              <a:rPr lang="nl-NL" sz="1400" dirty="0" smtClean="0">
                <a:latin typeface="Calibri" pitchFamily="34" charset="0"/>
                <a:cs typeface="Calibri" pitchFamily="34" charset="0"/>
              </a:rPr>
              <a:t>Thermodynamica</a:t>
            </a:r>
          </a:p>
        </p:txBody>
      </p:sp>
      <p:cxnSp>
        <p:nvCxnSpPr>
          <p:cNvPr id="39" name="Rechte verbindingslijn met pijl 38"/>
          <p:cNvCxnSpPr/>
          <p:nvPr/>
        </p:nvCxnSpPr>
        <p:spPr bwMode="auto">
          <a:xfrm>
            <a:off x="2590800" y="2416375"/>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sp>
        <p:nvSpPr>
          <p:cNvPr id="43" name="Tekstvak 42"/>
          <p:cNvSpPr txBox="1"/>
          <p:nvPr/>
        </p:nvSpPr>
        <p:spPr>
          <a:xfrm>
            <a:off x="1295400" y="2340175"/>
            <a:ext cx="1447800" cy="307777"/>
          </a:xfrm>
          <a:prstGeom prst="rect">
            <a:avLst/>
          </a:prstGeom>
          <a:solidFill>
            <a:srgbClr val="FFFFCC"/>
          </a:solidFill>
        </p:spPr>
        <p:txBody>
          <a:bodyPr wrap="square" rtlCol="0">
            <a:spAutoFit/>
          </a:bodyPr>
          <a:lstStyle/>
          <a:p>
            <a:r>
              <a:rPr lang="nl-NL" sz="1400" dirty="0" smtClean="0">
                <a:latin typeface="Calibri" pitchFamily="34" charset="0"/>
                <a:cs typeface="Calibri" pitchFamily="34" charset="0"/>
              </a:rPr>
              <a:t>Voorkom koken</a:t>
            </a:r>
          </a:p>
        </p:txBody>
      </p:sp>
      <p:pic>
        <p:nvPicPr>
          <p:cNvPr id="361475" name="Picture 3"/>
          <p:cNvPicPr>
            <a:picLocks noChangeAspect="1" noChangeArrowheads="1"/>
          </p:cNvPicPr>
          <p:nvPr/>
        </p:nvPicPr>
        <p:blipFill>
          <a:blip r:embed="rId4" cstate="print"/>
          <a:srcRect/>
          <a:stretch>
            <a:fillRect/>
          </a:stretch>
        </p:blipFill>
        <p:spPr bwMode="auto">
          <a:xfrm>
            <a:off x="2057400" y="2895600"/>
            <a:ext cx="2405062" cy="1294537"/>
          </a:xfrm>
          <a:prstGeom prst="rect">
            <a:avLst/>
          </a:prstGeom>
          <a:noFill/>
          <a:ln w="9525">
            <a:noFill/>
            <a:miter lim="800000"/>
            <a:headEnd/>
            <a:tailEnd/>
          </a:ln>
        </p:spPr>
      </p:pic>
      <p:pic>
        <p:nvPicPr>
          <p:cNvPr id="44" name="Picture 4"/>
          <p:cNvPicPr>
            <a:picLocks noChangeAspect="1" noChangeArrowheads="1"/>
          </p:cNvPicPr>
          <p:nvPr/>
        </p:nvPicPr>
        <p:blipFill>
          <a:blip r:embed="rId5" cstate="print"/>
          <a:srcRect/>
          <a:stretch>
            <a:fillRect/>
          </a:stretch>
        </p:blipFill>
        <p:spPr bwMode="auto">
          <a:xfrm>
            <a:off x="1971675" y="4307680"/>
            <a:ext cx="1914525" cy="460143"/>
          </a:xfrm>
          <a:prstGeom prst="rect">
            <a:avLst/>
          </a:prstGeom>
          <a:noFill/>
          <a:ln w="9525">
            <a:noFill/>
            <a:miter lim="800000"/>
            <a:headEnd/>
            <a:tailEnd/>
          </a:ln>
        </p:spPr>
      </p:pic>
      <p:cxnSp>
        <p:nvCxnSpPr>
          <p:cNvPr id="47" name="Rechte verbindingslijn met pijl 46"/>
          <p:cNvCxnSpPr/>
          <p:nvPr/>
        </p:nvCxnSpPr>
        <p:spPr bwMode="auto">
          <a:xfrm>
            <a:off x="4038600" y="4548980"/>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pic>
        <p:nvPicPr>
          <p:cNvPr id="361476" name="Picture 4"/>
          <p:cNvPicPr>
            <a:picLocks noChangeAspect="1" noChangeArrowheads="1"/>
          </p:cNvPicPr>
          <p:nvPr/>
        </p:nvPicPr>
        <p:blipFill>
          <a:blip r:embed="rId6" cstate="print"/>
          <a:srcRect/>
          <a:stretch>
            <a:fillRect/>
          </a:stretch>
        </p:blipFill>
        <p:spPr bwMode="auto">
          <a:xfrm>
            <a:off x="4910254" y="4324352"/>
            <a:ext cx="3014546" cy="457200"/>
          </a:xfrm>
          <a:prstGeom prst="rect">
            <a:avLst/>
          </a:prstGeom>
          <a:noFill/>
          <a:ln w="9525">
            <a:noFill/>
            <a:miter lim="800000"/>
            <a:headEnd/>
            <a:tailEnd/>
          </a:ln>
        </p:spPr>
      </p:pic>
      <p:pic>
        <p:nvPicPr>
          <p:cNvPr id="361477" name="Picture 5"/>
          <p:cNvPicPr>
            <a:picLocks noChangeAspect="1" noChangeArrowheads="1"/>
          </p:cNvPicPr>
          <p:nvPr/>
        </p:nvPicPr>
        <p:blipFill>
          <a:blip r:embed="rId7" cstate="print"/>
          <a:srcRect/>
          <a:stretch>
            <a:fillRect/>
          </a:stretch>
        </p:blipFill>
        <p:spPr bwMode="auto">
          <a:xfrm>
            <a:off x="2967041" y="4965118"/>
            <a:ext cx="2533648" cy="237901"/>
          </a:xfrm>
          <a:prstGeom prst="rect">
            <a:avLst/>
          </a:prstGeom>
          <a:noFill/>
          <a:ln w="9525">
            <a:noFill/>
            <a:miter lim="800000"/>
            <a:headEnd/>
            <a:tailEnd/>
          </a:ln>
        </p:spPr>
      </p:pic>
      <p:cxnSp>
        <p:nvCxnSpPr>
          <p:cNvPr id="48" name="Rechte verbindingslijn met pijl 47"/>
          <p:cNvCxnSpPr/>
          <p:nvPr/>
        </p:nvCxnSpPr>
        <p:spPr bwMode="auto">
          <a:xfrm>
            <a:off x="4038600" y="5403852"/>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pic>
        <p:nvPicPr>
          <p:cNvPr id="361478" name="Picture 6"/>
          <p:cNvPicPr>
            <a:picLocks noChangeAspect="1" noChangeArrowheads="1"/>
          </p:cNvPicPr>
          <p:nvPr/>
        </p:nvPicPr>
        <p:blipFill>
          <a:blip r:embed="rId8" cstate="print"/>
          <a:srcRect/>
          <a:stretch>
            <a:fillRect/>
          </a:stretch>
        </p:blipFill>
        <p:spPr bwMode="auto">
          <a:xfrm>
            <a:off x="4876800" y="5222080"/>
            <a:ext cx="4038600" cy="339322"/>
          </a:xfrm>
          <a:prstGeom prst="rect">
            <a:avLst/>
          </a:prstGeom>
          <a:noFill/>
          <a:ln w="9525">
            <a:noFill/>
            <a:miter lim="800000"/>
            <a:headEnd/>
            <a:tailEnd/>
          </a:ln>
        </p:spPr>
      </p:pic>
      <p:pic>
        <p:nvPicPr>
          <p:cNvPr id="49" name="Picture 8"/>
          <p:cNvPicPr>
            <a:picLocks noChangeAspect="1" noChangeArrowheads="1"/>
          </p:cNvPicPr>
          <p:nvPr/>
        </p:nvPicPr>
        <p:blipFill>
          <a:blip r:embed="rId9" cstate="print"/>
          <a:srcRect/>
          <a:stretch>
            <a:fillRect/>
          </a:stretch>
        </p:blipFill>
        <p:spPr bwMode="auto">
          <a:xfrm>
            <a:off x="2057400" y="5549646"/>
            <a:ext cx="2209800" cy="424020"/>
          </a:xfrm>
          <a:prstGeom prst="rect">
            <a:avLst/>
          </a:prstGeom>
          <a:noFill/>
          <a:ln w="9525">
            <a:noFill/>
            <a:miter lim="800000"/>
            <a:headEnd/>
            <a:tailEnd/>
          </a:ln>
        </p:spPr>
      </p:pic>
      <p:cxnSp>
        <p:nvCxnSpPr>
          <p:cNvPr id="53" name="Rechte verbindingslijn met pijl 52"/>
          <p:cNvCxnSpPr/>
          <p:nvPr/>
        </p:nvCxnSpPr>
        <p:spPr bwMode="auto">
          <a:xfrm rot="-5400000">
            <a:off x="2666206" y="6320829"/>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grpSp>
        <p:nvGrpSpPr>
          <p:cNvPr id="2" name="Groep 56"/>
          <p:cNvGrpSpPr/>
          <p:nvPr/>
        </p:nvGrpSpPr>
        <p:grpSpPr>
          <a:xfrm>
            <a:off x="1981200" y="6397823"/>
            <a:ext cx="1066800" cy="307777"/>
            <a:chOff x="1752600" y="6400800"/>
            <a:chExt cx="1066800" cy="307777"/>
          </a:xfrm>
        </p:grpSpPr>
        <p:sp>
          <p:nvSpPr>
            <p:cNvPr id="54" name="Tekstvak 53"/>
            <p:cNvSpPr txBox="1"/>
            <p:nvPr/>
          </p:nvSpPr>
          <p:spPr>
            <a:xfrm>
              <a:off x="1752600" y="6400800"/>
              <a:ext cx="1066800" cy="307777"/>
            </a:xfrm>
            <a:prstGeom prst="rect">
              <a:avLst/>
            </a:prstGeom>
            <a:solidFill>
              <a:srgbClr val="FFFFCC"/>
            </a:solidFill>
          </p:spPr>
          <p:txBody>
            <a:bodyPr wrap="square" rtlCol="0">
              <a:spAutoFit/>
            </a:bodyPr>
            <a:lstStyle/>
            <a:p>
              <a:endParaRPr lang="nl-NL" sz="1400" dirty="0" smtClean="0">
                <a:latin typeface="Calibri" pitchFamily="34" charset="0"/>
                <a:cs typeface="Calibri" pitchFamily="34" charset="0"/>
              </a:endParaRPr>
            </a:p>
          </p:txBody>
        </p:sp>
        <p:pic>
          <p:nvPicPr>
            <p:cNvPr id="361480" name="Picture 8"/>
            <p:cNvPicPr>
              <a:picLocks noChangeAspect="1" noChangeArrowheads="1"/>
            </p:cNvPicPr>
            <p:nvPr/>
          </p:nvPicPr>
          <p:blipFill>
            <a:blip r:embed="rId10" cstate="print"/>
            <a:srcRect/>
            <a:stretch>
              <a:fillRect/>
            </a:stretch>
          </p:blipFill>
          <p:spPr bwMode="auto">
            <a:xfrm>
              <a:off x="1828800" y="6434136"/>
              <a:ext cx="885825" cy="231615"/>
            </a:xfrm>
            <a:prstGeom prst="rect">
              <a:avLst/>
            </a:prstGeom>
            <a:noFill/>
            <a:ln w="9525">
              <a:noFill/>
              <a:miter lim="800000"/>
              <a:headEnd/>
              <a:tailEnd/>
            </a:ln>
          </p:spPr>
        </p:pic>
      </p:grpSp>
      <p:sp>
        <p:nvSpPr>
          <p:cNvPr id="59" name="Rechteraccolade 58"/>
          <p:cNvSpPr/>
          <p:nvPr/>
        </p:nvSpPr>
        <p:spPr bwMode="auto">
          <a:xfrm rot="5400000">
            <a:off x="3734992" y="5713808"/>
            <a:ext cx="226216" cy="685800"/>
          </a:xfrm>
          <a:prstGeom prst="rightBrac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pic>
        <p:nvPicPr>
          <p:cNvPr id="361481" name="Picture 9"/>
          <p:cNvPicPr>
            <a:picLocks noChangeAspect="1" noChangeArrowheads="1"/>
          </p:cNvPicPr>
          <p:nvPr/>
        </p:nvPicPr>
        <p:blipFill>
          <a:blip r:embed="rId11" cstate="print"/>
          <a:srcRect/>
          <a:stretch>
            <a:fillRect/>
          </a:stretch>
        </p:blipFill>
        <p:spPr bwMode="auto">
          <a:xfrm>
            <a:off x="3581400" y="6324600"/>
            <a:ext cx="771525" cy="191044"/>
          </a:xfrm>
          <a:prstGeom prst="rect">
            <a:avLst/>
          </a:prstGeom>
          <a:noFill/>
          <a:ln w="9525">
            <a:noFill/>
            <a:miter lim="800000"/>
            <a:headEnd/>
            <a:tailEnd/>
          </a:ln>
        </p:spPr>
      </p:pic>
      <p:pic>
        <p:nvPicPr>
          <p:cNvPr id="361482" name="Picture 10"/>
          <p:cNvPicPr>
            <a:picLocks noChangeAspect="1" noChangeArrowheads="1"/>
          </p:cNvPicPr>
          <p:nvPr/>
        </p:nvPicPr>
        <p:blipFill>
          <a:blip r:embed="rId12" cstate="print"/>
          <a:srcRect/>
          <a:stretch>
            <a:fillRect/>
          </a:stretch>
        </p:blipFill>
        <p:spPr bwMode="auto">
          <a:xfrm>
            <a:off x="3581400" y="6541248"/>
            <a:ext cx="762000" cy="179716"/>
          </a:xfrm>
          <a:prstGeom prst="rect">
            <a:avLst/>
          </a:prstGeom>
          <a:noFill/>
          <a:ln w="9525">
            <a:noFill/>
            <a:miter lim="800000"/>
            <a:headEnd/>
            <a:tailEnd/>
          </a:ln>
        </p:spPr>
      </p:pic>
      <p:cxnSp>
        <p:nvCxnSpPr>
          <p:cNvPr id="60" name="Rechte verbindingslijn met pijl 59"/>
          <p:cNvCxnSpPr/>
          <p:nvPr/>
        </p:nvCxnSpPr>
        <p:spPr bwMode="auto">
          <a:xfrm>
            <a:off x="4391024" y="5775324"/>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pic>
        <p:nvPicPr>
          <p:cNvPr id="361483" name="Picture 11"/>
          <p:cNvPicPr>
            <a:picLocks noChangeAspect="1" noChangeArrowheads="1"/>
          </p:cNvPicPr>
          <p:nvPr/>
        </p:nvPicPr>
        <p:blipFill>
          <a:blip r:embed="rId13" cstate="print"/>
          <a:srcRect/>
          <a:stretch>
            <a:fillRect/>
          </a:stretch>
        </p:blipFill>
        <p:spPr bwMode="auto">
          <a:xfrm>
            <a:off x="5060152" y="5664992"/>
            <a:ext cx="4060448" cy="457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par>
                                <p:cTn id="8" presetID="5" presetClass="entr" presetSubtype="10" fill="hold" nodeType="withEffect">
                                  <p:stCondLst>
                                    <p:cond delay="0"/>
                                  </p:stCondLst>
                                  <p:childTnLst>
                                    <p:set>
                                      <p:cBhvr>
                                        <p:cTn id="9" dur="1" fill="hold">
                                          <p:stCondLst>
                                            <p:cond delay="0"/>
                                          </p:stCondLst>
                                        </p:cTn>
                                        <p:tgtEl>
                                          <p:spTgt spid="361474"/>
                                        </p:tgtEl>
                                        <p:attrNameLst>
                                          <p:attrName>style.visibility</p:attrName>
                                        </p:attrNameLst>
                                      </p:cBhvr>
                                      <p:to>
                                        <p:strVal val="visible"/>
                                      </p:to>
                                    </p:set>
                                    <p:animEffect transition="in" filter="checkerboard(across)">
                                      <p:cBhvr>
                                        <p:cTn id="10" dur="500"/>
                                        <p:tgtEl>
                                          <p:spTgt spid="36147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checkerboard(across)">
                                      <p:cBhvr>
                                        <p:cTn id="15" dur="500"/>
                                        <p:tgtEl>
                                          <p:spTgt spid="33"/>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checkerboard(across)">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checkerboard(across)">
                                      <p:cBhvr>
                                        <p:cTn id="23" dur="500"/>
                                        <p:tgtEl>
                                          <p:spTgt spid="56"/>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checkerboard(across)">
                                      <p:cBhvr>
                                        <p:cTn id="26" dur="500"/>
                                        <p:tgtEl>
                                          <p:spTgt spid="55"/>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checkerboard(across)">
                                      <p:cBhvr>
                                        <p:cTn id="31" dur="500"/>
                                        <p:tgtEl>
                                          <p:spTgt spid="31"/>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checkerboard(across)">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checkerboard(across)">
                                      <p:cBhvr>
                                        <p:cTn id="39" dur="500"/>
                                        <p:tgtEl>
                                          <p:spTgt spid="35"/>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checkerboard(across)">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checkerboard(across)">
                                      <p:cBhvr>
                                        <p:cTn id="47" dur="500"/>
                                        <p:tgtEl>
                                          <p:spTgt spid="37"/>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checkerboard(across)">
                                      <p:cBhvr>
                                        <p:cTn id="50" dur="5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checkerboard(across)">
                                      <p:cBhvr>
                                        <p:cTn id="55" dur="500"/>
                                        <p:tgtEl>
                                          <p:spTgt spid="39"/>
                                        </p:tgtEl>
                                      </p:cBhvr>
                                    </p:animEffect>
                                  </p:childTnLst>
                                </p:cTn>
                              </p:par>
                              <p:par>
                                <p:cTn id="56" presetID="5" presetClass="entr" presetSubtype="10" fill="hold" grpId="0" nodeType="with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checkerboard(across)">
                                      <p:cBhvr>
                                        <p:cTn id="58" dur="500"/>
                                        <p:tgtEl>
                                          <p:spTgt spid="43"/>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checkerboard(across)">
                                      <p:cBhvr>
                                        <p:cTn id="63" dur="500"/>
                                        <p:tgtEl>
                                          <p:spTgt spid="30"/>
                                        </p:tgtEl>
                                      </p:cBhvr>
                                    </p:animEffect>
                                  </p:childTnLst>
                                </p:cTn>
                              </p:par>
                              <p:par>
                                <p:cTn id="64" presetID="5" presetClass="entr" presetSubtype="10" fill="hold" nodeType="withEffect">
                                  <p:stCondLst>
                                    <p:cond delay="0"/>
                                  </p:stCondLst>
                                  <p:childTnLst>
                                    <p:set>
                                      <p:cBhvr>
                                        <p:cTn id="65" dur="1" fill="hold">
                                          <p:stCondLst>
                                            <p:cond delay="0"/>
                                          </p:stCondLst>
                                        </p:cTn>
                                        <p:tgtEl>
                                          <p:spTgt spid="361475"/>
                                        </p:tgtEl>
                                        <p:attrNameLst>
                                          <p:attrName>style.visibility</p:attrName>
                                        </p:attrNameLst>
                                      </p:cBhvr>
                                      <p:to>
                                        <p:strVal val="visible"/>
                                      </p:to>
                                    </p:set>
                                    <p:animEffect transition="in" filter="checkerboard(across)">
                                      <p:cBhvr>
                                        <p:cTn id="66" dur="500"/>
                                        <p:tgtEl>
                                          <p:spTgt spid="361475"/>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checkerboard(across)">
                                      <p:cBhvr>
                                        <p:cTn id="71" dur="500"/>
                                        <p:tgtEl>
                                          <p:spTgt spid="32"/>
                                        </p:tgtEl>
                                      </p:cBhvr>
                                    </p:animEffect>
                                  </p:childTnLst>
                                </p:cTn>
                              </p:par>
                              <p:par>
                                <p:cTn id="72" presetID="5" presetClass="entr" presetSubtype="10" fill="hold" nodeType="with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checkerboard(across)">
                                      <p:cBhvr>
                                        <p:cTn id="74" dur="500"/>
                                        <p:tgtEl>
                                          <p:spTgt spid="44"/>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nodeType="click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checkerboard(across)">
                                      <p:cBhvr>
                                        <p:cTn id="79" dur="500"/>
                                        <p:tgtEl>
                                          <p:spTgt spid="47"/>
                                        </p:tgtEl>
                                      </p:cBhvr>
                                    </p:animEffect>
                                  </p:childTnLst>
                                </p:cTn>
                              </p:par>
                              <p:par>
                                <p:cTn id="80" presetID="5" presetClass="entr" presetSubtype="10" fill="hold" nodeType="withEffect">
                                  <p:stCondLst>
                                    <p:cond delay="0"/>
                                  </p:stCondLst>
                                  <p:childTnLst>
                                    <p:set>
                                      <p:cBhvr>
                                        <p:cTn id="81" dur="1" fill="hold">
                                          <p:stCondLst>
                                            <p:cond delay="0"/>
                                          </p:stCondLst>
                                        </p:cTn>
                                        <p:tgtEl>
                                          <p:spTgt spid="361476"/>
                                        </p:tgtEl>
                                        <p:attrNameLst>
                                          <p:attrName>style.visibility</p:attrName>
                                        </p:attrNameLst>
                                      </p:cBhvr>
                                      <p:to>
                                        <p:strVal val="visible"/>
                                      </p:to>
                                    </p:set>
                                    <p:animEffect transition="in" filter="checkerboard(across)">
                                      <p:cBhvr>
                                        <p:cTn id="82" dur="500"/>
                                        <p:tgtEl>
                                          <p:spTgt spid="361476"/>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ntr" presetSubtype="10" fill="hold" grpId="0" nodeType="clickEffect">
                                  <p:stCondLst>
                                    <p:cond delay="0"/>
                                  </p:stCondLst>
                                  <p:childTnLst>
                                    <p:set>
                                      <p:cBhvr>
                                        <p:cTn id="86" dur="1" fill="hold">
                                          <p:stCondLst>
                                            <p:cond delay="0"/>
                                          </p:stCondLst>
                                        </p:cTn>
                                        <p:tgtEl>
                                          <p:spTgt spid="51"/>
                                        </p:tgtEl>
                                        <p:attrNameLst>
                                          <p:attrName>style.visibility</p:attrName>
                                        </p:attrNameLst>
                                      </p:cBhvr>
                                      <p:to>
                                        <p:strVal val="visible"/>
                                      </p:to>
                                    </p:set>
                                    <p:animEffect transition="in" filter="checkerboard(across)">
                                      <p:cBhvr>
                                        <p:cTn id="87" dur="500"/>
                                        <p:tgtEl>
                                          <p:spTgt spid="51"/>
                                        </p:tgtEl>
                                      </p:cBhvr>
                                    </p:animEffect>
                                  </p:childTnLst>
                                </p:cTn>
                              </p:par>
                              <p:par>
                                <p:cTn id="88" presetID="5" presetClass="entr" presetSubtype="10" fill="hold" nodeType="withEffect">
                                  <p:stCondLst>
                                    <p:cond delay="0"/>
                                  </p:stCondLst>
                                  <p:childTnLst>
                                    <p:set>
                                      <p:cBhvr>
                                        <p:cTn id="89" dur="1" fill="hold">
                                          <p:stCondLst>
                                            <p:cond delay="0"/>
                                          </p:stCondLst>
                                        </p:cTn>
                                        <p:tgtEl>
                                          <p:spTgt spid="361477"/>
                                        </p:tgtEl>
                                        <p:attrNameLst>
                                          <p:attrName>style.visibility</p:attrName>
                                        </p:attrNameLst>
                                      </p:cBhvr>
                                      <p:to>
                                        <p:strVal val="visible"/>
                                      </p:to>
                                    </p:set>
                                    <p:animEffect transition="in" filter="checkerboard(across)">
                                      <p:cBhvr>
                                        <p:cTn id="90" dur="500"/>
                                        <p:tgtEl>
                                          <p:spTgt spid="361477"/>
                                        </p:tgtEl>
                                      </p:cBhvr>
                                    </p:animEffect>
                                  </p:childTnLst>
                                </p:cTn>
                              </p:par>
                            </p:childTnLst>
                          </p:cTn>
                        </p:par>
                      </p:childTnLst>
                    </p:cTn>
                  </p:par>
                  <p:par>
                    <p:cTn id="91" fill="hold">
                      <p:stCondLst>
                        <p:cond delay="indefinite"/>
                      </p:stCondLst>
                      <p:childTnLst>
                        <p:par>
                          <p:cTn id="92" fill="hold">
                            <p:stCondLst>
                              <p:cond delay="0"/>
                            </p:stCondLst>
                            <p:childTnLst>
                              <p:par>
                                <p:cTn id="93" presetID="5" presetClass="entr" presetSubtype="10" fill="hold" nodeType="clickEffect">
                                  <p:stCondLst>
                                    <p:cond delay="0"/>
                                  </p:stCondLst>
                                  <p:childTnLst>
                                    <p:set>
                                      <p:cBhvr>
                                        <p:cTn id="94" dur="1" fill="hold">
                                          <p:stCondLst>
                                            <p:cond delay="0"/>
                                          </p:stCondLst>
                                        </p:cTn>
                                        <p:tgtEl>
                                          <p:spTgt spid="48"/>
                                        </p:tgtEl>
                                        <p:attrNameLst>
                                          <p:attrName>style.visibility</p:attrName>
                                        </p:attrNameLst>
                                      </p:cBhvr>
                                      <p:to>
                                        <p:strVal val="visible"/>
                                      </p:to>
                                    </p:set>
                                    <p:animEffect transition="in" filter="checkerboard(across)">
                                      <p:cBhvr>
                                        <p:cTn id="95" dur="500"/>
                                        <p:tgtEl>
                                          <p:spTgt spid="48"/>
                                        </p:tgtEl>
                                      </p:cBhvr>
                                    </p:animEffect>
                                  </p:childTnLst>
                                </p:cTn>
                              </p:par>
                              <p:par>
                                <p:cTn id="96" presetID="5" presetClass="entr" presetSubtype="10" fill="hold" nodeType="withEffect">
                                  <p:stCondLst>
                                    <p:cond delay="0"/>
                                  </p:stCondLst>
                                  <p:childTnLst>
                                    <p:set>
                                      <p:cBhvr>
                                        <p:cTn id="97" dur="1" fill="hold">
                                          <p:stCondLst>
                                            <p:cond delay="0"/>
                                          </p:stCondLst>
                                        </p:cTn>
                                        <p:tgtEl>
                                          <p:spTgt spid="361478"/>
                                        </p:tgtEl>
                                        <p:attrNameLst>
                                          <p:attrName>style.visibility</p:attrName>
                                        </p:attrNameLst>
                                      </p:cBhvr>
                                      <p:to>
                                        <p:strVal val="visible"/>
                                      </p:to>
                                    </p:set>
                                    <p:animEffect transition="in" filter="checkerboard(across)">
                                      <p:cBhvr>
                                        <p:cTn id="98" dur="500"/>
                                        <p:tgtEl>
                                          <p:spTgt spid="361478"/>
                                        </p:tgtEl>
                                      </p:cBhvr>
                                    </p:animEffect>
                                  </p:childTnLst>
                                </p:cTn>
                              </p:par>
                            </p:childTnLst>
                          </p:cTn>
                        </p:par>
                      </p:childTnLst>
                    </p:cTn>
                  </p:par>
                  <p:par>
                    <p:cTn id="99" fill="hold">
                      <p:stCondLst>
                        <p:cond delay="indefinite"/>
                      </p:stCondLst>
                      <p:childTnLst>
                        <p:par>
                          <p:cTn id="100" fill="hold">
                            <p:stCondLst>
                              <p:cond delay="0"/>
                            </p:stCondLst>
                            <p:childTnLst>
                              <p:par>
                                <p:cTn id="101" presetID="5" presetClass="entr" presetSubtype="1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animEffect transition="in" filter="checkerboard(across)">
                                      <p:cBhvr>
                                        <p:cTn id="103" dur="500"/>
                                        <p:tgtEl>
                                          <p:spTgt spid="45"/>
                                        </p:tgtEl>
                                      </p:cBhvr>
                                    </p:animEffect>
                                  </p:childTnLst>
                                </p:cTn>
                              </p:par>
                              <p:par>
                                <p:cTn id="104" presetID="5" presetClass="entr" presetSubtype="10" fill="hold" nodeType="with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checkerboard(across)">
                                      <p:cBhvr>
                                        <p:cTn id="106" dur="500"/>
                                        <p:tgtEl>
                                          <p:spTgt spid="49"/>
                                        </p:tgtEl>
                                      </p:cBhvr>
                                    </p:animEffect>
                                  </p:childTnLst>
                                </p:cTn>
                              </p:par>
                            </p:childTnLst>
                          </p:cTn>
                        </p:par>
                      </p:childTnLst>
                    </p:cTn>
                  </p:par>
                  <p:par>
                    <p:cTn id="107" fill="hold">
                      <p:stCondLst>
                        <p:cond delay="indefinite"/>
                      </p:stCondLst>
                      <p:childTnLst>
                        <p:par>
                          <p:cTn id="108" fill="hold">
                            <p:stCondLst>
                              <p:cond delay="0"/>
                            </p:stCondLst>
                            <p:childTnLst>
                              <p:par>
                                <p:cTn id="109" presetID="5" presetClass="entr" presetSubtype="10" fill="hold" nodeType="clickEffect">
                                  <p:stCondLst>
                                    <p:cond delay="0"/>
                                  </p:stCondLst>
                                  <p:childTnLst>
                                    <p:set>
                                      <p:cBhvr>
                                        <p:cTn id="110" dur="1" fill="hold">
                                          <p:stCondLst>
                                            <p:cond delay="0"/>
                                          </p:stCondLst>
                                        </p:cTn>
                                        <p:tgtEl>
                                          <p:spTgt spid="53"/>
                                        </p:tgtEl>
                                        <p:attrNameLst>
                                          <p:attrName>style.visibility</p:attrName>
                                        </p:attrNameLst>
                                      </p:cBhvr>
                                      <p:to>
                                        <p:strVal val="visible"/>
                                      </p:to>
                                    </p:set>
                                    <p:animEffect transition="in" filter="checkerboard(across)">
                                      <p:cBhvr>
                                        <p:cTn id="111" dur="500"/>
                                        <p:tgtEl>
                                          <p:spTgt spid="53"/>
                                        </p:tgtEl>
                                      </p:cBhvr>
                                    </p:animEffect>
                                  </p:childTnLst>
                                </p:cTn>
                              </p:par>
                              <p:par>
                                <p:cTn id="112" presetID="5" presetClass="entr" presetSubtype="10" fill="hold" nodeType="withEffect">
                                  <p:stCondLst>
                                    <p:cond delay="0"/>
                                  </p:stCondLst>
                                  <p:childTnLst>
                                    <p:set>
                                      <p:cBhvr>
                                        <p:cTn id="113" dur="1" fill="hold">
                                          <p:stCondLst>
                                            <p:cond delay="0"/>
                                          </p:stCondLst>
                                        </p:cTn>
                                        <p:tgtEl>
                                          <p:spTgt spid="2"/>
                                        </p:tgtEl>
                                        <p:attrNameLst>
                                          <p:attrName>style.visibility</p:attrName>
                                        </p:attrNameLst>
                                      </p:cBhvr>
                                      <p:to>
                                        <p:strVal val="visible"/>
                                      </p:to>
                                    </p:set>
                                    <p:animEffect transition="in" filter="checkerboard(across)">
                                      <p:cBhvr>
                                        <p:cTn id="114" dur="500"/>
                                        <p:tgtEl>
                                          <p:spTgt spid="2"/>
                                        </p:tgtEl>
                                      </p:cBhvr>
                                    </p:animEffect>
                                  </p:childTnLst>
                                </p:cTn>
                              </p:par>
                            </p:childTnLst>
                          </p:cTn>
                        </p:par>
                      </p:childTnLst>
                    </p:cTn>
                  </p:par>
                  <p:par>
                    <p:cTn id="115" fill="hold">
                      <p:stCondLst>
                        <p:cond delay="indefinite"/>
                      </p:stCondLst>
                      <p:childTnLst>
                        <p:par>
                          <p:cTn id="116" fill="hold">
                            <p:stCondLst>
                              <p:cond delay="0"/>
                            </p:stCondLst>
                            <p:childTnLst>
                              <p:par>
                                <p:cTn id="117" presetID="5" presetClass="entr" presetSubtype="10" fill="hold" grpId="0" nodeType="clickEffect">
                                  <p:stCondLst>
                                    <p:cond delay="0"/>
                                  </p:stCondLst>
                                  <p:childTnLst>
                                    <p:set>
                                      <p:cBhvr>
                                        <p:cTn id="118" dur="1" fill="hold">
                                          <p:stCondLst>
                                            <p:cond delay="0"/>
                                          </p:stCondLst>
                                        </p:cTn>
                                        <p:tgtEl>
                                          <p:spTgt spid="59"/>
                                        </p:tgtEl>
                                        <p:attrNameLst>
                                          <p:attrName>style.visibility</p:attrName>
                                        </p:attrNameLst>
                                      </p:cBhvr>
                                      <p:to>
                                        <p:strVal val="visible"/>
                                      </p:to>
                                    </p:set>
                                    <p:animEffect transition="in" filter="checkerboard(across)">
                                      <p:cBhvr>
                                        <p:cTn id="119" dur="500"/>
                                        <p:tgtEl>
                                          <p:spTgt spid="59"/>
                                        </p:tgtEl>
                                      </p:cBhvr>
                                    </p:animEffect>
                                  </p:childTnLst>
                                </p:cTn>
                              </p:par>
                              <p:par>
                                <p:cTn id="120" presetID="5" presetClass="entr" presetSubtype="10" fill="hold" nodeType="withEffect">
                                  <p:stCondLst>
                                    <p:cond delay="0"/>
                                  </p:stCondLst>
                                  <p:childTnLst>
                                    <p:set>
                                      <p:cBhvr>
                                        <p:cTn id="121" dur="1" fill="hold">
                                          <p:stCondLst>
                                            <p:cond delay="0"/>
                                          </p:stCondLst>
                                        </p:cTn>
                                        <p:tgtEl>
                                          <p:spTgt spid="361481"/>
                                        </p:tgtEl>
                                        <p:attrNameLst>
                                          <p:attrName>style.visibility</p:attrName>
                                        </p:attrNameLst>
                                      </p:cBhvr>
                                      <p:to>
                                        <p:strVal val="visible"/>
                                      </p:to>
                                    </p:set>
                                    <p:animEffect transition="in" filter="checkerboard(across)">
                                      <p:cBhvr>
                                        <p:cTn id="122" dur="500"/>
                                        <p:tgtEl>
                                          <p:spTgt spid="361481"/>
                                        </p:tgtEl>
                                      </p:cBhvr>
                                    </p:animEffect>
                                  </p:childTnLst>
                                </p:cTn>
                              </p:par>
                              <p:par>
                                <p:cTn id="123" presetID="5" presetClass="entr" presetSubtype="10" fill="hold" nodeType="withEffect">
                                  <p:stCondLst>
                                    <p:cond delay="0"/>
                                  </p:stCondLst>
                                  <p:childTnLst>
                                    <p:set>
                                      <p:cBhvr>
                                        <p:cTn id="124" dur="1" fill="hold">
                                          <p:stCondLst>
                                            <p:cond delay="0"/>
                                          </p:stCondLst>
                                        </p:cTn>
                                        <p:tgtEl>
                                          <p:spTgt spid="361482"/>
                                        </p:tgtEl>
                                        <p:attrNameLst>
                                          <p:attrName>style.visibility</p:attrName>
                                        </p:attrNameLst>
                                      </p:cBhvr>
                                      <p:to>
                                        <p:strVal val="visible"/>
                                      </p:to>
                                    </p:set>
                                    <p:animEffect transition="in" filter="checkerboard(across)">
                                      <p:cBhvr>
                                        <p:cTn id="125" dur="500"/>
                                        <p:tgtEl>
                                          <p:spTgt spid="361482"/>
                                        </p:tgtEl>
                                      </p:cBhvr>
                                    </p:animEffect>
                                  </p:childTnLst>
                                </p:cTn>
                              </p:par>
                            </p:childTnLst>
                          </p:cTn>
                        </p:par>
                      </p:childTnLst>
                    </p:cTn>
                  </p:par>
                  <p:par>
                    <p:cTn id="126" fill="hold">
                      <p:stCondLst>
                        <p:cond delay="indefinite"/>
                      </p:stCondLst>
                      <p:childTnLst>
                        <p:par>
                          <p:cTn id="127" fill="hold">
                            <p:stCondLst>
                              <p:cond delay="0"/>
                            </p:stCondLst>
                            <p:childTnLst>
                              <p:par>
                                <p:cTn id="128" presetID="5" presetClass="entr" presetSubtype="10" fill="hold" nodeType="clickEffect">
                                  <p:stCondLst>
                                    <p:cond delay="0"/>
                                  </p:stCondLst>
                                  <p:childTnLst>
                                    <p:set>
                                      <p:cBhvr>
                                        <p:cTn id="129" dur="1" fill="hold">
                                          <p:stCondLst>
                                            <p:cond delay="0"/>
                                          </p:stCondLst>
                                        </p:cTn>
                                        <p:tgtEl>
                                          <p:spTgt spid="60"/>
                                        </p:tgtEl>
                                        <p:attrNameLst>
                                          <p:attrName>style.visibility</p:attrName>
                                        </p:attrNameLst>
                                      </p:cBhvr>
                                      <p:to>
                                        <p:strVal val="visible"/>
                                      </p:to>
                                    </p:set>
                                    <p:animEffect transition="in" filter="checkerboard(across)">
                                      <p:cBhvr>
                                        <p:cTn id="130" dur="500"/>
                                        <p:tgtEl>
                                          <p:spTgt spid="60"/>
                                        </p:tgtEl>
                                      </p:cBhvr>
                                    </p:animEffect>
                                  </p:childTnLst>
                                </p:cTn>
                              </p:par>
                              <p:par>
                                <p:cTn id="131" presetID="5" presetClass="entr" presetSubtype="10" fill="hold" nodeType="withEffect">
                                  <p:stCondLst>
                                    <p:cond delay="0"/>
                                  </p:stCondLst>
                                  <p:childTnLst>
                                    <p:set>
                                      <p:cBhvr>
                                        <p:cTn id="132" dur="1" fill="hold">
                                          <p:stCondLst>
                                            <p:cond delay="0"/>
                                          </p:stCondLst>
                                        </p:cTn>
                                        <p:tgtEl>
                                          <p:spTgt spid="361483"/>
                                        </p:tgtEl>
                                        <p:attrNameLst>
                                          <p:attrName>style.visibility</p:attrName>
                                        </p:attrNameLst>
                                      </p:cBhvr>
                                      <p:to>
                                        <p:strVal val="visible"/>
                                      </p:to>
                                    </p:set>
                                    <p:animEffect transition="in" filter="checkerboard(across)">
                                      <p:cBhvr>
                                        <p:cTn id="133" dur="500"/>
                                        <p:tgtEl>
                                          <p:spTgt spid="361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0" grpId="0"/>
      <p:bldP spid="32" grpId="0"/>
      <p:bldP spid="51" grpId="0"/>
      <p:bldP spid="41" grpId="0" animBg="1"/>
      <p:bldP spid="45" grpId="0"/>
      <p:bldP spid="55" grpId="0" animBg="1"/>
      <p:bldP spid="34" grpId="0" animBg="1"/>
      <p:bldP spid="36" grpId="0" animBg="1"/>
      <p:bldP spid="38" grpId="0" animBg="1"/>
      <p:bldP spid="43" grpId="0" animBg="1"/>
      <p:bldP spid="59"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2"/>
          <p:cNvPicPr>
            <a:picLocks noChangeAspect="1" noChangeArrowheads="1"/>
          </p:cNvPicPr>
          <p:nvPr/>
        </p:nvPicPr>
        <p:blipFill>
          <a:blip r:embed="rId3" cstate="print"/>
          <a:srcRect/>
          <a:stretch>
            <a:fillRect/>
          </a:stretch>
        </p:blipFill>
        <p:spPr bwMode="auto">
          <a:xfrm>
            <a:off x="2209800" y="4028519"/>
            <a:ext cx="1828800" cy="482444"/>
          </a:xfrm>
          <a:prstGeom prst="rect">
            <a:avLst/>
          </a:prstGeom>
          <a:noFill/>
          <a:ln w="9525">
            <a:noFill/>
            <a:miter lim="800000"/>
            <a:headEnd/>
            <a:tailEnd/>
          </a:ln>
        </p:spPr>
      </p:pic>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p>
        </p:txBody>
      </p:sp>
      <p:sp>
        <p:nvSpPr>
          <p:cNvPr id="644098" name="Rectangle 2"/>
          <p:cNvSpPr>
            <a:spLocks noGrp="1" noChangeArrowheads="1"/>
          </p:cNvSpPr>
          <p:nvPr>
            <p:ph type="title"/>
          </p:nvPr>
        </p:nvSpPr>
        <p:spPr>
          <a:xfrm>
            <a:off x="0" y="0"/>
            <a:ext cx="9144000" cy="990600"/>
          </a:xfrm>
          <a:noFill/>
          <a:ln/>
        </p:spPr>
        <p:txBody>
          <a:bodyPr/>
          <a:lstStyle/>
          <a:p>
            <a:r>
              <a:rPr lang="en-GB" i="1" kern="1200" dirty="0" err="1" smtClean="0">
                <a:solidFill>
                  <a:srgbClr val="000099"/>
                </a:solidFill>
              </a:rPr>
              <a:t>Voorbeeld</a:t>
            </a:r>
            <a:r>
              <a:rPr lang="en-GB" i="1" kern="1200" dirty="0" smtClean="0">
                <a:solidFill>
                  <a:srgbClr val="000099"/>
                </a:solidFill>
              </a:rPr>
              <a:t>: PWR</a:t>
            </a:r>
            <a:endParaRPr lang="en-US" i="1" kern="1200" dirty="0">
              <a:solidFill>
                <a:srgbClr val="000099"/>
              </a:solidFill>
            </a:endParaRPr>
          </a:p>
        </p:txBody>
      </p:sp>
      <p:sp>
        <p:nvSpPr>
          <p:cNvPr id="22" name="TextBox 17"/>
          <p:cNvSpPr txBox="1"/>
          <p:nvPr/>
        </p:nvSpPr>
        <p:spPr>
          <a:xfrm>
            <a:off x="533400" y="1219200"/>
            <a:ext cx="6400800" cy="369332"/>
          </a:xfrm>
          <a:prstGeom prst="rect">
            <a:avLst/>
          </a:prstGeom>
          <a:noFill/>
        </p:spPr>
        <p:txBody>
          <a:bodyPr wrap="square">
            <a:spAutoFit/>
          </a:bodyPr>
          <a:lstStyle/>
          <a:p>
            <a:pPr>
              <a:defRPr/>
            </a:pPr>
            <a:r>
              <a:rPr lang="en-US" dirty="0" err="1" smtClean="0">
                <a:latin typeface="+mn-lt"/>
              </a:rPr>
              <a:t>Specificaties</a:t>
            </a:r>
            <a:endParaRPr lang="en-US" dirty="0" smtClean="0">
              <a:latin typeface="+mn-lt"/>
            </a:endParaRPr>
          </a:p>
        </p:txBody>
      </p:sp>
      <p:sp>
        <p:nvSpPr>
          <p:cNvPr id="32" name="TextBox 17"/>
          <p:cNvSpPr txBox="1"/>
          <p:nvPr/>
        </p:nvSpPr>
        <p:spPr>
          <a:xfrm>
            <a:off x="533400" y="2702720"/>
            <a:ext cx="7620000" cy="369332"/>
          </a:xfrm>
          <a:prstGeom prst="rect">
            <a:avLst/>
          </a:prstGeom>
          <a:noFill/>
        </p:spPr>
        <p:txBody>
          <a:bodyPr wrap="square">
            <a:spAutoFit/>
          </a:bodyPr>
          <a:lstStyle/>
          <a:p>
            <a:pPr>
              <a:defRPr/>
            </a:pPr>
            <a:r>
              <a:rPr lang="en-US" i="1" dirty="0" smtClean="0">
                <a:latin typeface="+mn-lt"/>
              </a:rPr>
              <a:t>H/D = 1</a:t>
            </a:r>
            <a:r>
              <a:rPr lang="en-US" dirty="0" smtClean="0">
                <a:latin typeface="+mn-lt"/>
              </a:rPr>
              <a:t>:</a:t>
            </a:r>
            <a:endParaRPr lang="en-US" sz="1400" dirty="0" smtClean="0"/>
          </a:p>
        </p:txBody>
      </p:sp>
      <p:sp>
        <p:nvSpPr>
          <p:cNvPr id="51" name="TextBox 17"/>
          <p:cNvSpPr txBox="1"/>
          <p:nvPr/>
        </p:nvSpPr>
        <p:spPr>
          <a:xfrm>
            <a:off x="533400" y="3135868"/>
            <a:ext cx="7620000" cy="369332"/>
          </a:xfrm>
          <a:prstGeom prst="rect">
            <a:avLst/>
          </a:prstGeom>
          <a:noFill/>
        </p:spPr>
        <p:txBody>
          <a:bodyPr wrap="square">
            <a:spAutoFit/>
          </a:bodyPr>
          <a:lstStyle/>
          <a:p>
            <a:pPr>
              <a:defRPr/>
            </a:pPr>
            <a:r>
              <a:rPr lang="en-US" dirty="0" err="1" smtClean="0">
                <a:latin typeface="+mn-lt"/>
              </a:rPr>
              <a:t>Vermogensdichtheid</a:t>
            </a:r>
            <a:r>
              <a:rPr lang="en-US" dirty="0" smtClean="0">
                <a:latin typeface="+mn-lt"/>
              </a:rPr>
              <a:t>:</a:t>
            </a:r>
            <a:endParaRPr lang="en-US" sz="1400" dirty="0" smtClean="0"/>
          </a:p>
        </p:txBody>
      </p:sp>
      <p:sp>
        <p:nvSpPr>
          <p:cNvPr id="45" name="TextBox 17"/>
          <p:cNvSpPr txBox="1"/>
          <p:nvPr/>
        </p:nvSpPr>
        <p:spPr>
          <a:xfrm>
            <a:off x="533400" y="5867400"/>
            <a:ext cx="7620000" cy="646331"/>
          </a:xfrm>
          <a:prstGeom prst="rect">
            <a:avLst/>
          </a:prstGeom>
          <a:noFill/>
        </p:spPr>
        <p:txBody>
          <a:bodyPr wrap="square">
            <a:spAutoFit/>
          </a:bodyPr>
          <a:lstStyle/>
          <a:p>
            <a:pPr>
              <a:defRPr/>
            </a:pPr>
            <a:r>
              <a:rPr lang="en-US" dirty="0" err="1" smtClean="0">
                <a:latin typeface="+mn-lt"/>
              </a:rPr>
              <a:t>Overige</a:t>
            </a:r>
            <a:r>
              <a:rPr lang="en-US" dirty="0" smtClean="0">
                <a:latin typeface="+mn-lt"/>
              </a:rPr>
              <a:t> parameters: </a:t>
            </a:r>
            <a:r>
              <a:rPr lang="en-US" dirty="0" err="1" smtClean="0">
                <a:latin typeface="+mn-lt"/>
              </a:rPr>
              <a:t>verrijkingsfactor</a:t>
            </a:r>
            <a:r>
              <a:rPr lang="en-US" dirty="0" smtClean="0">
                <a:latin typeface="+mn-lt"/>
              </a:rPr>
              <a:t>, control </a:t>
            </a:r>
            <a:r>
              <a:rPr lang="en-US" dirty="0" err="1" smtClean="0">
                <a:latin typeface="+mn-lt"/>
              </a:rPr>
              <a:t>poisson</a:t>
            </a:r>
            <a:r>
              <a:rPr lang="en-US" dirty="0" smtClean="0">
                <a:latin typeface="+mn-lt"/>
              </a:rPr>
              <a:t>, control rods (die </a:t>
            </a:r>
            <a:r>
              <a:rPr lang="en-US" dirty="0" err="1" smtClean="0">
                <a:latin typeface="+mn-lt"/>
              </a:rPr>
              <a:t>nemen</a:t>
            </a:r>
            <a:r>
              <a:rPr lang="en-US" dirty="0" smtClean="0">
                <a:latin typeface="+mn-lt"/>
              </a:rPr>
              <a:t> volume in). </a:t>
            </a:r>
            <a:r>
              <a:rPr lang="en-US" dirty="0" err="1" smtClean="0">
                <a:latin typeface="+mn-lt"/>
              </a:rPr>
              <a:t>Een</a:t>
            </a:r>
            <a:r>
              <a:rPr lang="en-US" dirty="0" smtClean="0">
                <a:latin typeface="+mn-lt"/>
              </a:rPr>
              <a:t> </a:t>
            </a:r>
            <a:r>
              <a:rPr lang="en-US" dirty="0" err="1" smtClean="0">
                <a:latin typeface="+mn-lt"/>
              </a:rPr>
              <a:t>iteratief</a:t>
            </a:r>
            <a:r>
              <a:rPr lang="en-US" dirty="0" smtClean="0">
                <a:latin typeface="+mn-lt"/>
              </a:rPr>
              <a:t> engineering </a:t>
            </a:r>
            <a:r>
              <a:rPr lang="en-US" dirty="0" err="1" smtClean="0">
                <a:latin typeface="+mn-lt"/>
              </a:rPr>
              <a:t>proces</a:t>
            </a:r>
            <a:r>
              <a:rPr lang="en-US" dirty="0" smtClean="0">
                <a:latin typeface="+mn-lt"/>
              </a:rPr>
              <a:t>.</a:t>
            </a:r>
          </a:p>
        </p:txBody>
      </p:sp>
      <p:pic>
        <p:nvPicPr>
          <p:cNvPr id="361474" name="Picture 2"/>
          <p:cNvPicPr>
            <a:picLocks noChangeAspect="1" noChangeArrowheads="1"/>
          </p:cNvPicPr>
          <p:nvPr/>
        </p:nvPicPr>
        <p:blipFill>
          <a:blip r:embed="rId4" cstate="print"/>
          <a:srcRect/>
          <a:stretch>
            <a:fillRect/>
          </a:stretch>
        </p:blipFill>
        <p:spPr bwMode="auto">
          <a:xfrm>
            <a:off x="2133600" y="1447800"/>
            <a:ext cx="2716491" cy="1066800"/>
          </a:xfrm>
          <a:prstGeom prst="rect">
            <a:avLst/>
          </a:prstGeom>
          <a:noFill/>
          <a:ln w="9525">
            <a:noFill/>
            <a:miter lim="800000"/>
            <a:headEnd/>
            <a:tailEnd/>
          </a:ln>
        </p:spPr>
      </p:pic>
      <p:cxnSp>
        <p:nvCxnSpPr>
          <p:cNvPr id="48" name="Rechte verbindingslijn met pijl 47"/>
          <p:cNvCxnSpPr/>
          <p:nvPr/>
        </p:nvCxnSpPr>
        <p:spPr bwMode="auto">
          <a:xfrm>
            <a:off x="3429000" y="2895600"/>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cxnSp>
        <p:nvCxnSpPr>
          <p:cNvPr id="53" name="Rechte verbindingslijn met pijl 52"/>
          <p:cNvCxnSpPr/>
          <p:nvPr/>
        </p:nvCxnSpPr>
        <p:spPr bwMode="auto">
          <a:xfrm rot="-5400000">
            <a:off x="3429794" y="5409406"/>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sp>
        <p:nvSpPr>
          <p:cNvPr id="54" name="Tekstvak 53"/>
          <p:cNvSpPr txBox="1"/>
          <p:nvPr/>
        </p:nvSpPr>
        <p:spPr>
          <a:xfrm>
            <a:off x="1295400" y="5209401"/>
            <a:ext cx="2286000" cy="276999"/>
          </a:xfrm>
          <a:prstGeom prst="rect">
            <a:avLst/>
          </a:prstGeom>
          <a:solidFill>
            <a:srgbClr val="FFFFCC"/>
          </a:solidFill>
        </p:spPr>
        <p:txBody>
          <a:bodyPr wrap="square" rtlCol="0">
            <a:spAutoFit/>
          </a:bodyPr>
          <a:lstStyle/>
          <a:p>
            <a:r>
              <a:rPr lang="nl-NL" sz="1200" dirty="0" smtClean="0">
                <a:latin typeface="+mn-lt"/>
              </a:rPr>
              <a:t>Dichtheid (300 </a:t>
            </a:r>
            <a:r>
              <a:rPr lang="nl-NL" sz="1200" baseline="30000" dirty="0" err="1" smtClean="0">
                <a:latin typeface="+mn-lt"/>
              </a:rPr>
              <a:t>o</a:t>
            </a:r>
            <a:r>
              <a:rPr lang="nl-NL" sz="1200" dirty="0" err="1" smtClean="0">
                <a:latin typeface="+mn-lt"/>
              </a:rPr>
              <a:t>C</a:t>
            </a:r>
            <a:r>
              <a:rPr lang="nl-NL" sz="1200" dirty="0" smtClean="0">
                <a:latin typeface="+mn-lt"/>
              </a:rPr>
              <a:t>: 0.676 g/ml)</a:t>
            </a:r>
          </a:p>
        </p:txBody>
      </p:sp>
      <p:pic>
        <p:nvPicPr>
          <p:cNvPr id="362498" name="Picture 2"/>
          <p:cNvPicPr>
            <a:picLocks noChangeAspect="1" noChangeArrowheads="1"/>
          </p:cNvPicPr>
          <p:nvPr/>
        </p:nvPicPr>
        <p:blipFill>
          <a:blip r:embed="rId5" cstate="print"/>
          <a:srcRect/>
          <a:stretch>
            <a:fillRect/>
          </a:stretch>
        </p:blipFill>
        <p:spPr bwMode="auto">
          <a:xfrm>
            <a:off x="1654968" y="2728912"/>
            <a:ext cx="1479177" cy="304800"/>
          </a:xfrm>
          <a:prstGeom prst="rect">
            <a:avLst/>
          </a:prstGeom>
          <a:noFill/>
          <a:ln w="9525">
            <a:noFill/>
            <a:miter lim="800000"/>
            <a:headEnd/>
            <a:tailEnd/>
          </a:ln>
        </p:spPr>
      </p:pic>
      <p:pic>
        <p:nvPicPr>
          <p:cNvPr id="40" name="Picture 3"/>
          <p:cNvPicPr>
            <a:picLocks noChangeAspect="1" noChangeArrowheads="1"/>
          </p:cNvPicPr>
          <p:nvPr/>
        </p:nvPicPr>
        <p:blipFill>
          <a:blip r:embed="rId6" cstate="print"/>
          <a:srcRect/>
          <a:stretch>
            <a:fillRect/>
          </a:stretch>
        </p:blipFill>
        <p:spPr bwMode="auto">
          <a:xfrm>
            <a:off x="5486400" y="1371601"/>
            <a:ext cx="2123528" cy="1143000"/>
          </a:xfrm>
          <a:prstGeom prst="rect">
            <a:avLst/>
          </a:prstGeom>
          <a:noFill/>
          <a:ln w="9525">
            <a:noFill/>
            <a:miter lim="800000"/>
            <a:headEnd/>
            <a:tailEnd/>
          </a:ln>
        </p:spPr>
      </p:pic>
      <p:pic>
        <p:nvPicPr>
          <p:cNvPr id="362499" name="Picture 3"/>
          <p:cNvPicPr>
            <a:picLocks noChangeAspect="1" noChangeArrowheads="1"/>
          </p:cNvPicPr>
          <p:nvPr/>
        </p:nvPicPr>
        <p:blipFill>
          <a:blip r:embed="rId7" cstate="print"/>
          <a:srcRect/>
          <a:stretch>
            <a:fillRect/>
          </a:stretch>
        </p:blipFill>
        <p:spPr bwMode="auto">
          <a:xfrm>
            <a:off x="4171952" y="2776536"/>
            <a:ext cx="4876800" cy="268414"/>
          </a:xfrm>
          <a:prstGeom prst="rect">
            <a:avLst/>
          </a:prstGeom>
          <a:noFill/>
          <a:ln w="9525">
            <a:noFill/>
            <a:miter lim="800000"/>
            <a:headEnd/>
            <a:tailEnd/>
          </a:ln>
        </p:spPr>
      </p:pic>
      <p:pic>
        <p:nvPicPr>
          <p:cNvPr id="362500" name="Picture 4"/>
          <p:cNvPicPr>
            <a:picLocks noChangeAspect="1" noChangeArrowheads="1"/>
          </p:cNvPicPr>
          <p:nvPr/>
        </p:nvPicPr>
        <p:blipFill>
          <a:blip r:embed="rId8" cstate="print"/>
          <a:srcRect/>
          <a:stretch>
            <a:fillRect/>
          </a:stretch>
        </p:blipFill>
        <p:spPr bwMode="auto">
          <a:xfrm>
            <a:off x="2895600" y="3193255"/>
            <a:ext cx="5791200" cy="265007"/>
          </a:xfrm>
          <a:prstGeom prst="rect">
            <a:avLst/>
          </a:prstGeom>
          <a:noFill/>
          <a:ln w="9525">
            <a:noFill/>
            <a:miter lim="800000"/>
            <a:headEnd/>
            <a:tailEnd/>
          </a:ln>
        </p:spPr>
      </p:pic>
      <p:sp>
        <p:nvSpPr>
          <p:cNvPr id="46" name="TextBox 17"/>
          <p:cNvSpPr txBox="1"/>
          <p:nvPr/>
        </p:nvSpPr>
        <p:spPr>
          <a:xfrm>
            <a:off x="533400" y="3559732"/>
            <a:ext cx="7620000" cy="369332"/>
          </a:xfrm>
          <a:prstGeom prst="rect">
            <a:avLst/>
          </a:prstGeom>
          <a:noFill/>
        </p:spPr>
        <p:txBody>
          <a:bodyPr wrap="square">
            <a:spAutoFit/>
          </a:bodyPr>
          <a:lstStyle/>
          <a:p>
            <a:pPr>
              <a:defRPr/>
            </a:pPr>
            <a:r>
              <a:rPr lang="en-US" dirty="0" smtClean="0">
                <a:latin typeface="+mn-lt"/>
              </a:rPr>
              <a:t># </a:t>
            </a:r>
            <a:r>
              <a:rPr lang="en-US" dirty="0" err="1" smtClean="0">
                <a:latin typeface="+mn-lt"/>
              </a:rPr>
              <a:t>brandstofelementen</a:t>
            </a:r>
            <a:r>
              <a:rPr lang="en-US" dirty="0" smtClean="0">
                <a:latin typeface="+mn-lt"/>
              </a:rPr>
              <a:t>:</a:t>
            </a:r>
            <a:endParaRPr lang="en-US" sz="1400" dirty="0" smtClean="0"/>
          </a:p>
        </p:txBody>
      </p:sp>
      <p:pic>
        <p:nvPicPr>
          <p:cNvPr id="362501" name="Picture 5"/>
          <p:cNvPicPr>
            <a:picLocks noChangeAspect="1" noChangeArrowheads="1"/>
          </p:cNvPicPr>
          <p:nvPr/>
        </p:nvPicPr>
        <p:blipFill>
          <a:blip r:embed="rId9" cstate="print"/>
          <a:srcRect/>
          <a:stretch>
            <a:fillRect/>
          </a:stretch>
        </p:blipFill>
        <p:spPr bwMode="auto">
          <a:xfrm>
            <a:off x="3048000" y="3505200"/>
            <a:ext cx="3558148" cy="495300"/>
          </a:xfrm>
          <a:prstGeom prst="rect">
            <a:avLst/>
          </a:prstGeom>
          <a:noFill/>
          <a:ln w="9525">
            <a:noFill/>
            <a:miter lim="800000"/>
            <a:headEnd/>
            <a:tailEnd/>
          </a:ln>
        </p:spPr>
      </p:pic>
      <p:sp>
        <p:nvSpPr>
          <p:cNvPr id="50" name="TextBox 17"/>
          <p:cNvSpPr txBox="1"/>
          <p:nvPr/>
        </p:nvSpPr>
        <p:spPr>
          <a:xfrm>
            <a:off x="533400" y="4050268"/>
            <a:ext cx="7620000" cy="369332"/>
          </a:xfrm>
          <a:prstGeom prst="rect">
            <a:avLst/>
          </a:prstGeom>
          <a:noFill/>
        </p:spPr>
        <p:txBody>
          <a:bodyPr wrap="square">
            <a:spAutoFit/>
          </a:bodyPr>
          <a:lstStyle/>
          <a:p>
            <a:pPr>
              <a:defRPr/>
            </a:pPr>
            <a:r>
              <a:rPr lang="en-US" dirty="0" err="1" smtClean="0">
                <a:latin typeface="+mn-lt"/>
              </a:rPr>
              <a:t>Vloeistofdebiet</a:t>
            </a:r>
            <a:r>
              <a:rPr lang="en-US" dirty="0" smtClean="0">
                <a:latin typeface="+mn-lt"/>
              </a:rPr>
              <a:t>:</a:t>
            </a:r>
            <a:endParaRPr lang="en-US" sz="1400" dirty="0" smtClean="0"/>
          </a:p>
        </p:txBody>
      </p:sp>
      <p:cxnSp>
        <p:nvCxnSpPr>
          <p:cNvPr id="57" name="Rechte verbindingslijn met pijl 56"/>
          <p:cNvCxnSpPr/>
          <p:nvPr/>
        </p:nvCxnSpPr>
        <p:spPr bwMode="auto">
          <a:xfrm>
            <a:off x="4169568" y="4262440"/>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pic>
        <p:nvPicPr>
          <p:cNvPr id="362502" name="Picture 6"/>
          <p:cNvPicPr>
            <a:picLocks noChangeAspect="1" noChangeArrowheads="1"/>
          </p:cNvPicPr>
          <p:nvPr/>
        </p:nvPicPr>
        <p:blipFill>
          <a:blip r:embed="rId10" cstate="print"/>
          <a:srcRect/>
          <a:stretch>
            <a:fillRect/>
          </a:stretch>
        </p:blipFill>
        <p:spPr bwMode="auto">
          <a:xfrm>
            <a:off x="4938712" y="4064792"/>
            <a:ext cx="3506425" cy="695325"/>
          </a:xfrm>
          <a:prstGeom prst="rect">
            <a:avLst/>
          </a:prstGeom>
          <a:noFill/>
          <a:ln w="9525">
            <a:noFill/>
            <a:miter lim="800000"/>
            <a:headEnd/>
            <a:tailEnd/>
          </a:ln>
        </p:spPr>
      </p:pic>
      <p:sp>
        <p:nvSpPr>
          <p:cNvPr id="58" name="TextBox 17"/>
          <p:cNvSpPr txBox="1"/>
          <p:nvPr/>
        </p:nvSpPr>
        <p:spPr>
          <a:xfrm>
            <a:off x="533400" y="4736068"/>
            <a:ext cx="7620000" cy="369332"/>
          </a:xfrm>
          <a:prstGeom prst="rect">
            <a:avLst/>
          </a:prstGeom>
          <a:noFill/>
        </p:spPr>
        <p:txBody>
          <a:bodyPr wrap="square">
            <a:spAutoFit/>
          </a:bodyPr>
          <a:lstStyle/>
          <a:p>
            <a:pPr>
              <a:defRPr/>
            </a:pPr>
            <a:r>
              <a:rPr lang="en-US" dirty="0" err="1" smtClean="0">
                <a:latin typeface="+mn-lt"/>
              </a:rPr>
              <a:t>Snelheid</a:t>
            </a:r>
            <a:r>
              <a:rPr lang="en-US" dirty="0" smtClean="0">
                <a:latin typeface="+mn-lt"/>
              </a:rPr>
              <a:t> </a:t>
            </a:r>
            <a:r>
              <a:rPr lang="en-US" dirty="0" err="1" smtClean="0">
                <a:latin typeface="+mn-lt"/>
              </a:rPr>
              <a:t>koelvloeistof</a:t>
            </a:r>
            <a:r>
              <a:rPr lang="en-US" dirty="0" smtClean="0">
                <a:latin typeface="+mn-lt"/>
              </a:rPr>
              <a:t>:</a:t>
            </a:r>
            <a:endParaRPr lang="en-US" sz="1400" dirty="0" smtClean="0"/>
          </a:p>
        </p:txBody>
      </p:sp>
      <p:pic>
        <p:nvPicPr>
          <p:cNvPr id="362503" name="Picture 7"/>
          <p:cNvPicPr>
            <a:picLocks noChangeAspect="1" noChangeArrowheads="1"/>
          </p:cNvPicPr>
          <p:nvPr/>
        </p:nvPicPr>
        <p:blipFill>
          <a:blip r:embed="rId11" cstate="print"/>
          <a:srcRect/>
          <a:stretch>
            <a:fillRect/>
          </a:stretch>
        </p:blipFill>
        <p:spPr bwMode="auto">
          <a:xfrm>
            <a:off x="2971800" y="4800600"/>
            <a:ext cx="1285875" cy="278756"/>
          </a:xfrm>
          <a:prstGeom prst="rect">
            <a:avLst/>
          </a:prstGeom>
          <a:noFill/>
          <a:ln w="9525">
            <a:noFill/>
            <a:miter lim="800000"/>
            <a:headEnd/>
            <a:tailEnd/>
          </a:ln>
        </p:spPr>
      </p:pic>
      <p:pic>
        <p:nvPicPr>
          <p:cNvPr id="362504" name="Picture 8"/>
          <p:cNvPicPr>
            <a:picLocks noChangeAspect="1" noChangeArrowheads="1"/>
          </p:cNvPicPr>
          <p:nvPr/>
        </p:nvPicPr>
        <p:blipFill>
          <a:blip r:embed="rId12" cstate="print"/>
          <a:srcRect/>
          <a:stretch>
            <a:fillRect/>
          </a:stretch>
        </p:blipFill>
        <p:spPr bwMode="auto">
          <a:xfrm>
            <a:off x="2352675" y="5637218"/>
            <a:ext cx="1685925" cy="206369"/>
          </a:xfrm>
          <a:prstGeom prst="rect">
            <a:avLst/>
          </a:prstGeom>
          <a:noFill/>
          <a:ln w="9525">
            <a:noFill/>
            <a:miter lim="800000"/>
            <a:headEnd/>
            <a:tailEnd/>
          </a:ln>
        </p:spPr>
      </p:pic>
      <p:cxnSp>
        <p:nvCxnSpPr>
          <p:cNvPr id="61" name="Rechte verbindingslijn met pijl 60"/>
          <p:cNvCxnSpPr/>
          <p:nvPr/>
        </p:nvCxnSpPr>
        <p:spPr bwMode="auto">
          <a:xfrm>
            <a:off x="4724400" y="5408612"/>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pic>
        <p:nvPicPr>
          <p:cNvPr id="362505" name="Picture 9"/>
          <p:cNvPicPr>
            <a:picLocks noChangeAspect="1" noChangeArrowheads="1"/>
          </p:cNvPicPr>
          <p:nvPr/>
        </p:nvPicPr>
        <p:blipFill>
          <a:blip r:embed="rId13" cstate="print"/>
          <a:srcRect/>
          <a:stretch>
            <a:fillRect/>
          </a:stretch>
        </p:blipFill>
        <p:spPr bwMode="auto">
          <a:xfrm>
            <a:off x="5486400" y="5181599"/>
            <a:ext cx="3637192" cy="609601"/>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par>
                                <p:cTn id="8" presetID="5" presetClass="entr" presetSubtype="10" fill="hold" nodeType="withEffect">
                                  <p:stCondLst>
                                    <p:cond delay="0"/>
                                  </p:stCondLst>
                                  <p:childTnLst>
                                    <p:set>
                                      <p:cBhvr>
                                        <p:cTn id="9" dur="1" fill="hold">
                                          <p:stCondLst>
                                            <p:cond delay="0"/>
                                          </p:stCondLst>
                                        </p:cTn>
                                        <p:tgtEl>
                                          <p:spTgt spid="361474"/>
                                        </p:tgtEl>
                                        <p:attrNameLst>
                                          <p:attrName>style.visibility</p:attrName>
                                        </p:attrNameLst>
                                      </p:cBhvr>
                                      <p:to>
                                        <p:strVal val="visible"/>
                                      </p:to>
                                    </p:set>
                                    <p:animEffect transition="in" filter="checkerboard(across)">
                                      <p:cBhvr>
                                        <p:cTn id="10" dur="500"/>
                                        <p:tgtEl>
                                          <p:spTgt spid="36147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checkerboard(across)">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checkerboard(across)">
                                      <p:cBhvr>
                                        <p:cTn id="20" dur="500"/>
                                        <p:tgtEl>
                                          <p:spTgt spid="32"/>
                                        </p:tgtEl>
                                      </p:cBhvr>
                                    </p:animEffect>
                                  </p:childTnLst>
                                </p:cTn>
                              </p:par>
                              <p:par>
                                <p:cTn id="21" presetID="5" presetClass="entr" presetSubtype="10" fill="hold" nodeType="withEffect">
                                  <p:stCondLst>
                                    <p:cond delay="0"/>
                                  </p:stCondLst>
                                  <p:childTnLst>
                                    <p:set>
                                      <p:cBhvr>
                                        <p:cTn id="22" dur="1" fill="hold">
                                          <p:stCondLst>
                                            <p:cond delay="0"/>
                                          </p:stCondLst>
                                        </p:cTn>
                                        <p:tgtEl>
                                          <p:spTgt spid="362498"/>
                                        </p:tgtEl>
                                        <p:attrNameLst>
                                          <p:attrName>style.visibility</p:attrName>
                                        </p:attrNameLst>
                                      </p:cBhvr>
                                      <p:to>
                                        <p:strVal val="visible"/>
                                      </p:to>
                                    </p:set>
                                    <p:animEffect transition="in" filter="checkerboard(across)">
                                      <p:cBhvr>
                                        <p:cTn id="23" dur="500"/>
                                        <p:tgtEl>
                                          <p:spTgt spid="362498"/>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checkerboard(across)">
                                      <p:cBhvr>
                                        <p:cTn id="28" dur="500"/>
                                        <p:tgtEl>
                                          <p:spTgt spid="48"/>
                                        </p:tgtEl>
                                      </p:cBhvr>
                                    </p:animEffect>
                                  </p:childTnLst>
                                </p:cTn>
                              </p:par>
                              <p:par>
                                <p:cTn id="29" presetID="5" presetClass="entr" presetSubtype="10" fill="hold" nodeType="withEffect">
                                  <p:stCondLst>
                                    <p:cond delay="0"/>
                                  </p:stCondLst>
                                  <p:childTnLst>
                                    <p:set>
                                      <p:cBhvr>
                                        <p:cTn id="30" dur="1" fill="hold">
                                          <p:stCondLst>
                                            <p:cond delay="0"/>
                                          </p:stCondLst>
                                        </p:cTn>
                                        <p:tgtEl>
                                          <p:spTgt spid="362499"/>
                                        </p:tgtEl>
                                        <p:attrNameLst>
                                          <p:attrName>style.visibility</p:attrName>
                                        </p:attrNameLst>
                                      </p:cBhvr>
                                      <p:to>
                                        <p:strVal val="visible"/>
                                      </p:to>
                                    </p:set>
                                    <p:animEffect transition="in" filter="checkerboard(across)">
                                      <p:cBhvr>
                                        <p:cTn id="31" dur="500"/>
                                        <p:tgtEl>
                                          <p:spTgt spid="362499"/>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checkerboard(across)">
                                      <p:cBhvr>
                                        <p:cTn id="36" dur="500"/>
                                        <p:tgtEl>
                                          <p:spTgt spid="51"/>
                                        </p:tgtEl>
                                      </p:cBhvr>
                                    </p:animEffect>
                                  </p:childTnLst>
                                </p:cTn>
                              </p:par>
                              <p:par>
                                <p:cTn id="37" presetID="5" presetClass="entr" presetSubtype="10" fill="hold" nodeType="withEffect">
                                  <p:stCondLst>
                                    <p:cond delay="0"/>
                                  </p:stCondLst>
                                  <p:childTnLst>
                                    <p:set>
                                      <p:cBhvr>
                                        <p:cTn id="38" dur="1" fill="hold">
                                          <p:stCondLst>
                                            <p:cond delay="0"/>
                                          </p:stCondLst>
                                        </p:cTn>
                                        <p:tgtEl>
                                          <p:spTgt spid="362500"/>
                                        </p:tgtEl>
                                        <p:attrNameLst>
                                          <p:attrName>style.visibility</p:attrName>
                                        </p:attrNameLst>
                                      </p:cBhvr>
                                      <p:to>
                                        <p:strVal val="visible"/>
                                      </p:to>
                                    </p:set>
                                    <p:animEffect transition="in" filter="checkerboard(across)">
                                      <p:cBhvr>
                                        <p:cTn id="39" dur="500"/>
                                        <p:tgtEl>
                                          <p:spTgt spid="362500"/>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checkerboard(across)">
                                      <p:cBhvr>
                                        <p:cTn id="44" dur="500"/>
                                        <p:tgtEl>
                                          <p:spTgt spid="46"/>
                                        </p:tgtEl>
                                      </p:cBhvr>
                                    </p:animEffect>
                                  </p:childTnLst>
                                </p:cTn>
                              </p:par>
                              <p:par>
                                <p:cTn id="45" presetID="5" presetClass="entr" presetSubtype="10" fill="hold" nodeType="withEffect">
                                  <p:stCondLst>
                                    <p:cond delay="0"/>
                                  </p:stCondLst>
                                  <p:childTnLst>
                                    <p:set>
                                      <p:cBhvr>
                                        <p:cTn id="46" dur="1" fill="hold">
                                          <p:stCondLst>
                                            <p:cond delay="0"/>
                                          </p:stCondLst>
                                        </p:cTn>
                                        <p:tgtEl>
                                          <p:spTgt spid="362501"/>
                                        </p:tgtEl>
                                        <p:attrNameLst>
                                          <p:attrName>style.visibility</p:attrName>
                                        </p:attrNameLst>
                                      </p:cBhvr>
                                      <p:to>
                                        <p:strVal val="visible"/>
                                      </p:to>
                                    </p:set>
                                    <p:animEffect transition="in" filter="checkerboard(across)">
                                      <p:cBhvr>
                                        <p:cTn id="47" dur="500"/>
                                        <p:tgtEl>
                                          <p:spTgt spid="362501"/>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checkerboard(across)">
                                      <p:cBhvr>
                                        <p:cTn id="52" dur="500"/>
                                        <p:tgtEl>
                                          <p:spTgt spid="50"/>
                                        </p:tgtEl>
                                      </p:cBhvr>
                                    </p:animEffect>
                                  </p:childTnLst>
                                </p:cTn>
                              </p:par>
                              <p:par>
                                <p:cTn id="53" presetID="5" presetClass="entr" presetSubtype="10"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checkerboard(across)">
                                      <p:cBhvr>
                                        <p:cTn id="55" dur="500"/>
                                        <p:tgtEl>
                                          <p:spTgt spid="52"/>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nodeType="clickEffect">
                                  <p:stCondLst>
                                    <p:cond delay="0"/>
                                  </p:stCondLst>
                                  <p:childTnLst>
                                    <p:set>
                                      <p:cBhvr>
                                        <p:cTn id="59" dur="1" fill="hold">
                                          <p:stCondLst>
                                            <p:cond delay="0"/>
                                          </p:stCondLst>
                                        </p:cTn>
                                        <p:tgtEl>
                                          <p:spTgt spid="57"/>
                                        </p:tgtEl>
                                        <p:attrNameLst>
                                          <p:attrName>style.visibility</p:attrName>
                                        </p:attrNameLst>
                                      </p:cBhvr>
                                      <p:to>
                                        <p:strVal val="visible"/>
                                      </p:to>
                                    </p:set>
                                    <p:animEffect transition="in" filter="checkerboard(across)">
                                      <p:cBhvr>
                                        <p:cTn id="60" dur="500"/>
                                        <p:tgtEl>
                                          <p:spTgt spid="57"/>
                                        </p:tgtEl>
                                      </p:cBhvr>
                                    </p:animEffect>
                                  </p:childTnLst>
                                </p:cTn>
                              </p:par>
                              <p:par>
                                <p:cTn id="61" presetID="5" presetClass="entr" presetSubtype="10" fill="hold" nodeType="withEffect">
                                  <p:stCondLst>
                                    <p:cond delay="0"/>
                                  </p:stCondLst>
                                  <p:childTnLst>
                                    <p:set>
                                      <p:cBhvr>
                                        <p:cTn id="62" dur="1" fill="hold">
                                          <p:stCondLst>
                                            <p:cond delay="0"/>
                                          </p:stCondLst>
                                        </p:cTn>
                                        <p:tgtEl>
                                          <p:spTgt spid="362502"/>
                                        </p:tgtEl>
                                        <p:attrNameLst>
                                          <p:attrName>style.visibility</p:attrName>
                                        </p:attrNameLst>
                                      </p:cBhvr>
                                      <p:to>
                                        <p:strVal val="visible"/>
                                      </p:to>
                                    </p:set>
                                    <p:animEffect transition="in" filter="checkerboard(across)">
                                      <p:cBhvr>
                                        <p:cTn id="63" dur="500"/>
                                        <p:tgtEl>
                                          <p:spTgt spid="362502"/>
                                        </p:tgtEl>
                                      </p:cBhvr>
                                    </p:animEffec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58"/>
                                        </p:tgtEl>
                                        <p:attrNameLst>
                                          <p:attrName>style.visibility</p:attrName>
                                        </p:attrNameLst>
                                      </p:cBhvr>
                                      <p:to>
                                        <p:strVal val="visible"/>
                                      </p:to>
                                    </p:set>
                                    <p:animEffect transition="in" filter="checkerboard(across)">
                                      <p:cBhvr>
                                        <p:cTn id="68" dur="500"/>
                                        <p:tgtEl>
                                          <p:spTgt spid="58"/>
                                        </p:tgtEl>
                                      </p:cBhvr>
                                    </p:animEffect>
                                  </p:childTnLst>
                                </p:cTn>
                              </p:par>
                              <p:par>
                                <p:cTn id="69" presetID="5" presetClass="entr" presetSubtype="10" fill="hold" nodeType="withEffect">
                                  <p:stCondLst>
                                    <p:cond delay="0"/>
                                  </p:stCondLst>
                                  <p:childTnLst>
                                    <p:set>
                                      <p:cBhvr>
                                        <p:cTn id="70" dur="1" fill="hold">
                                          <p:stCondLst>
                                            <p:cond delay="0"/>
                                          </p:stCondLst>
                                        </p:cTn>
                                        <p:tgtEl>
                                          <p:spTgt spid="362503"/>
                                        </p:tgtEl>
                                        <p:attrNameLst>
                                          <p:attrName>style.visibility</p:attrName>
                                        </p:attrNameLst>
                                      </p:cBhvr>
                                      <p:to>
                                        <p:strVal val="visible"/>
                                      </p:to>
                                    </p:set>
                                    <p:animEffect transition="in" filter="checkerboard(across)">
                                      <p:cBhvr>
                                        <p:cTn id="71" dur="500"/>
                                        <p:tgtEl>
                                          <p:spTgt spid="362503"/>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nodeType="clickEffect">
                                  <p:stCondLst>
                                    <p:cond delay="0"/>
                                  </p:stCondLst>
                                  <p:childTnLst>
                                    <p:set>
                                      <p:cBhvr>
                                        <p:cTn id="75" dur="1" fill="hold">
                                          <p:stCondLst>
                                            <p:cond delay="0"/>
                                          </p:stCondLst>
                                        </p:cTn>
                                        <p:tgtEl>
                                          <p:spTgt spid="53"/>
                                        </p:tgtEl>
                                        <p:attrNameLst>
                                          <p:attrName>style.visibility</p:attrName>
                                        </p:attrNameLst>
                                      </p:cBhvr>
                                      <p:to>
                                        <p:strVal val="visible"/>
                                      </p:to>
                                    </p:set>
                                    <p:animEffect transition="in" filter="checkerboard(across)">
                                      <p:cBhvr>
                                        <p:cTn id="76" dur="500"/>
                                        <p:tgtEl>
                                          <p:spTgt spid="53"/>
                                        </p:tgtEl>
                                      </p:cBhvr>
                                    </p:animEffect>
                                  </p:childTnLst>
                                </p:cTn>
                              </p:par>
                              <p:par>
                                <p:cTn id="77" presetID="5" presetClass="entr" presetSubtype="10" fill="hold" nodeType="withEffect">
                                  <p:stCondLst>
                                    <p:cond delay="0"/>
                                  </p:stCondLst>
                                  <p:childTnLst>
                                    <p:set>
                                      <p:cBhvr>
                                        <p:cTn id="78" dur="1" fill="hold">
                                          <p:stCondLst>
                                            <p:cond delay="0"/>
                                          </p:stCondLst>
                                        </p:cTn>
                                        <p:tgtEl>
                                          <p:spTgt spid="362504"/>
                                        </p:tgtEl>
                                        <p:attrNameLst>
                                          <p:attrName>style.visibility</p:attrName>
                                        </p:attrNameLst>
                                      </p:cBhvr>
                                      <p:to>
                                        <p:strVal val="visible"/>
                                      </p:to>
                                    </p:set>
                                    <p:animEffect transition="in" filter="checkerboard(across)">
                                      <p:cBhvr>
                                        <p:cTn id="79" dur="500"/>
                                        <p:tgtEl>
                                          <p:spTgt spid="362504"/>
                                        </p:tgtEl>
                                      </p:cBhvr>
                                    </p:animEffect>
                                  </p:childTnLst>
                                </p:cTn>
                              </p:par>
                            </p:childTnLst>
                          </p:cTn>
                        </p:par>
                      </p:childTnLst>
                    </p:cTn>
                  </p:par>
                  <p:par>
                    <p:cTn id="80" fill="hold">
                      <p:stCondLst>
                        <p:cond delay="indefinite"/>
                      </p:stCondLst>
                      <p:childTnLst>
                        <p:par>
                          <p:cTn id="81" fill="hold">
                            <p:stCondLst>
                              <p:cond delay="0"/>
                            </p:stCondLst>
                            <p:childTnLst>
                              <p:par>
                                <p:cTn id="82" presetID="5" presetClass="entr" presetSubtype="10" fill="hold" grpId="0" nodeType="click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checkerboard(across)">
                                      <p:cBhvr>
                                        <p:cTn id="84" dur="500"/>
                                        <p:tgtEl>
                                          <p:spTgt spid="54"/>
                                        </p:tgtEl>
                                      </p:cBhvr>
                                    </p:animEffect>
                                  </p:childTnLst>
                                </p:cTn>
                              </p:par>
                            </p:childTnLst>
                          </p:cTn>
                        </p:par>
                      </p:childTnLst>
                    </p:cTn>
                  </p:par>
                  <p:par>
                    <p:cTn id="85" fill="hold">
                      <p:stCondLst>
                        <p:cond delay="indefinite"/>
                      </p:stCondLst>
                      <p:childTnLst>
                        <p:par>
                          <p:cTn id="86" fill="hold">
                            <p:stCondLst>
                              <p:cond delay="0"/>
                            </p:stCondLst>
                            <p:childTnLst>
                              <p:par>
                                <p:cTn id="87" presetID="5" presetClass="entr" presetSubtype="10" fill="hold" nodeType="clickEffect">
                                  <p:stCondLst>
                                    <p:cond delay="0"/>
                                  </p:stCondLst>
                                  <p:childTnLst>
                                    <p:set>
                                      <p:cBhvr>
                                        <p:cTn id="88" dur="1" fill="hold">
                                          <p:stCondLst>
                                            <p:cond delay="0"/>
                                          </p:stCondLst>
                                        </p:cTn>
                                        <p:tgtEl>
                                          <p:spTgt spid="61"/>
                                        </p:tgtEl>
                                        <p:attrNameLst>
                                          <p:attrName>style.visibility</p:attrName>
                                        </p:attrNameLst>
                                      </p:cBhvr>
                                      <p:to>
                                        <p:strVal val="visible"/>
                                      </p:to>
                                    </p:set>
                                    <p:animEffect transition="in" filter="checkerboard(across)">
                                      <p:cBhvr>
                                        <p:cTn id="89" dur="500"/>
                                        <p:tgtEl>
                                          <p:spTgt spid="61"/>
                                        </p:tgtEl>
                                      </p:cBhvr>
                                    </p:animEffect>
                                  </p:childTnLst>
                                </p:cTn>
                              </p:par>
                              <p:par>
                                <p:cTn id="90" presetID="5" presetClass="entr" presetSubtype="10" fill="hold" nodeType="withEffect">
                                  <p:stCondLst>
                                    <p:cond delay="0"/>
                                  </p:stCondLst>
                                  <p:childTnLst>
                                    <p:set>
                                      <p:cBhvr>
                                        <p:cTn id="91" dur="1" fill="hold">
                                          <p:stCondLst>
                                            <p:cond delay="0"/>
                                          </p:stCondLst>
                                        </p:cTn>
                                        <p:tgtEl>
                                          <p:spTgt spid="362505"/>
                                        </p:tgtEl>
                                        <p:attrNameLst>
                                          <p:attrName>style.visibility</p:attrName>
                                        </p:attrNameLst>
                                      </p:cBhvr>
                                      <p:to>
                                        <p:strVal val="visible"/>
                                      </p:to>
                                    </p:set>
                                    <p:animEffect transition="in" filter="checkerboard(across)">
                                      <p:cBhvr>
                                        <p:cTn id="92" dur="500"/>
                                        <p:tgtEl>
                                          <p:spTgt spid="362505"/>
                                        </p:tgtEl>
                                      </p:cBhvr>
                                    </p:animEffect>
                                  </p:childTnLst>
                                </p:cTn>
                              </p:par>
                            </p:childTnLst>
                          </p:cTn>
                        </p:par>
                      </p:childTnLst>
                    </p:cTn>
                  </p:par>
                  <p:par>
                    <p:cTn id="93" fill="hold">
                      <p:stCondLst>
                        <p:cond delay="indefinite"/>
                      </p:stCondLst>
                      <p:childTnLst>
                        <p:par>
                          <p:cTn id="94" fill="hold">
                            <p:stCondLst>
                              <p:cond delay="0"/>
                            </p:stCondLst>
                            <p:childTnLst>
                              <p:par>
                                <p:cTn id="95" presetID="5" presetClass="entr" presetSubtype="10"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checkerboard(across)">
                                      <p:cBhvr>
                                        <p:cTn id="9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p:bldP spid="51" grpId="0"/>
      <p:bldP spid="45" grpId="0"/>
      <p:bldP spid="54" grpId="0" animBg="1"/>
      <p:bldP spid="46" grpId="0"/>
      <p:bldP spid="50" grpId="0"/>
      <p:bldP spid="58"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dirty="0" err="1" smtClean="0">
                <a:solidFill>
                  <a:srgbClr val="000099"/>
                </a:solidFill>
                <a:latin typeface="Calibri" pitchFamily="34" charset="0"/>
                <a:cs typeface="Calibri" pitchFamily="34" charset="0"/>
              </a:rPr>
              <a:t>Thermische</a:t>
            </a:r>
            <a:r>
              <a:rPr lang="en-GB" i="1" kern="1200" dirty="0" smtClean="0">
                <a:solidFill>
                  <a:srgbClr val="000099"/>
                </a:solidFill>
                <a:latin typeface="Calibri" pitchFamily="34" charset="0"/>
                <a:cs typeface="Calibri" pitchFamily="34" charset="0"/>
              </a:rPr>
              <a:t> transients</a:t>
            </a:r>
            <a:endParaRPr lang="en-US" i="1" kern="1200" dirty="0">
              <a:solidFill>
                <a:srgbClr val="000099"/>
              </a:solidFill>
              <a:latin typeface="Calibri" pitchFamily="34" charset="0"/>
              <a:cs typeface="Calibri" pitchFamily="34" charset="0"/>
            </a:endParaRPr>
          </a:p>
        </p:txBody>
      </p:sp>
      <p:sp>
        <p:nvSpPr>
          <p:cNvPr id="22" name="TextBox 17"/>
          <p:cNvSpPr txBox="1"/>
          <p:nvPr/>
        </p:nvSpPr>
        <p:spPr>
          <a:xfrm>
            <a:off x="533400" y="1219200"/>
            <a:ext cx="6400800" cy="369332"/>
          </a:xfrm>
          <a:prstGeom prst="rect">
            <a:avLst/>
          </a:prstGeom>
          <a:noFill/>
        </p:spPr>
        <p:txBody>
          <a:bodyPr wrap="square">
            <a:spAutoFit/>
          </a:bodyPr>
          <a:lstStyle/>
          <a:p>
            <a:pPr>
              <a:defRPr/>
            </a:pPr>
            <a:r>
              <a:rPr lang="en-US" dirty="0" smtClean="0">
                <a:latin typeface="Calibri" pitchFamily="34" charset="0"/>
                <a:cs typeface="Calibri" pitchFamily="34" charset="0"/>
              </a:rPr>
              <a:t>Steady state </a:t>
            </a:r>
            <a:r>
              <a:rPr lang="en-US" dirty="0" err="1" smtClean="0">
                <a:latin typeface="Calibri" pitchFamily="34" charset="0"/>
                <a:cs typeface="Calibri" pitchFamily="34" charset="0"/>
              </a:rPr>
              <a:t>condities</a:t>
            </a:r>
            <a:endParaRPr lang="en-US" dirty="0" smtClean="0">
              <a:latin typeface="Calibri" pitchFamily="34" charset="0"/>
              <a:cs typeface="Calibri" pitchFamily="34" charset="0"/>
            </a:endParaRPr>
          </a:p>
        </p:txBody>
      </p:sp>
      <p:sp>
        <p:nvSpPr>
          <p:cNvPr id="32" name="TextBox 17"/>
          <p:cNvSpPr txBox="1"/>
          <p:nvPr/>
        </p:nvSpPr>
        <p:spPr>
          <a:xfrm>
            <a:off x="533400" y="2145268"/>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Combineer</a:t>
            </a:r>
            <a:r>
              <a:rPr lang="en-US" dirty="0" smtClean="0">
                <a:latin typeface="Calibri" pitchFamily="34" charset="0"/>
                <a:cs typeface="Calibri" pitchFamily="34" charset="0"/>
              </a:rPr>
              <a:t> </a:t>
            </a:r>
            <a:r>
              <a:rPr lang="en-US" dirty="0" err="1" smtClean="0">
                <a:latin typeface="Calibri" pitchFamily="34" charset="0"/>
                <a:cs typeface="Calibri" pitchFamily="34" charset="0"/>
              </a:rPr>
              <a:t>beide</a:t>
            </a:r>
            <a:r>
              <a:rPr lang="en-US" dirty="0" smtClean="0">
                <a:latin typeface="Calibri" pitchFamily="34" charset="0"/>
                <a:cs typeface="Calibri" pitchFamily="34" charset="0"/>
              </a:rPr>
              <a:t> </a:t>
            </a:r>
            <a:r>
              <a:rPr lang="en-US" dirty="0" err="1" smtClean="0">
                <a:latin typeface="Calibri" pitchFamily="34" charset="0"/>
                <a:cs typeface="Calibri" pitchFamily="34" charset="0"/>
              </a:rPr>
              <a:t>situaties</a:t>
            </a:r>
            <a:r>
              <a:rPr lang="en-US" dirty="0" smtClean="0">
                <a:latin typeface="Calibri" pitchFamily="34" charset="0"/>
                <a:cs typeface="Calibri" pitchFamily="34" charset="0"/>
              </a:rPr>
              <a:t> in </a:t>
            </a:r>
            <a:r>
              <a:rPr lang="en-US" i="1" dirty="0" smtClean="0">
                <a:latin typeface="Calibri" pitchFamily="34" charset="0"/>
                <a:cs typeface="Calibri" pitchFamily="34" charset="0"/>
              </a:rPr>
              <a:t>lumped-parameter model</a:t>
            </a:r>
            <a:endParaRPr lang="en-US" sz="1400" dirty="0" smtClean="0">
              <a:latin typeface="Calibri" pitchFamily="34" charset="0"/>
              <a:cs typeface="Calibri" pitchFamily="34" charset="0"/>
            </a:endParaRPr>
          </a:p>
        </p:txBody>
      </p:sp>
      <p:sp>
        <p:nvSpPr>
          <p:cNvPr id="54" name="Tekstvak 53"/>
          <p:cNvSpPr txBox="1"/>
          <p:nvPr/>
        </p:nvSpPr>
        <p:spPr>
          <a:xfrm>
            <a:off x="3886200" y="3200400"/>
            <a:ext cx="1447800" cy="276999"/>
          </a:xfrm>
          <a:prstGeom prst="rect">
            <a:avLst/>
          </a:prstGeom>
          <a:solidFill>
            <a:srgbClr val="FFFFCC"/>
          </a:solidFill>
        </p:spPr>
        <p:txBody>
          <a:bodyPr wrap="square" rtlCol="0">
            <a:spAutoFit/>
          </a:bodyPr>
          <a:lstStyle/>
          <a:p>
            <a:r>
              <a:rPr lang="nl-NL" sz="1200" dirty="0" smtClean="0">
                <a:latin typeface="Calibri" pitchFamily="34" charset="0"/>
                <a:cs typeface="Calibri" pitchFamily="34" charset="0"/>
              </a:rPr>
              <a:t>= 0 in </a:t>
            </a:r>
            <a:r>
              <a:rPr lang="nl-NL" sz="1200" dirty="0" err="1" smtClean="0">
                <a:latin typeface="Calibri" pitchFamily="34" charset="0"/>
                <a:cs typeface="Calibri" pitchFamily="34" charset="0"/>
              </a:rPr>
              <a:t>steady</a:t>
            </a:r>
            <a:r>
              <a:rPr lang="nl-NL" sz="1200" dirty="0" smtClean="0">
                <a:latin typeface="Calibri" pitchFamily="34" charset="0"/>
                <a:cs typeface="Calibri" pitchFamily="34" charset="0"/>
              </a:rPr>
              <a:t> state</a:t>
            </a:r>
          </a:p>
        </p:txBody>
      </p:sp>
      <p:sp>
        <p:nvSpPr>
          <p:cNvPr id="46" name="TextBox 17"/>
          <p:cNvSpPr txBox="1"/>
          <p:nvPr/>
        </p:nvSpPr>
        <p:spPr>
          <a:xfrm>
            <a:off x="533400" y="3559732"/>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Schrijf</a:t>
            </a:r>
            <a:r>
              <a:rPr lang="en-US" dirty="0" smtClean="0">
                <a:latin typeface="Calibri" pitchFamily="34" charset="0"/>
                <a:cs typeface="Calibri" pitchFamily="34" charset="0"/>
              </a:rPr>
              <a:t> </a:t>
            </a:r>
            <a:r>
              <a:rPr lang="en-US" dirty="0" err="1" smtClean="0">
                <a:latin typeface="Calibri" pitchFamily="34" charset="0"/>
                <a:cs typeface="Calibri" pitchFamily="34" charset="0"/>
              </a:rPr>
              <a:t>als</a:t>
            </a:r>
            <a:endParaRPr lang="en-US" sz="1400" dirty="0" smtClean="0">
              <a:latin typeface="Calibri" pitchFamily="34" charset="0"/>
              <a:cs typeface="Calibri" pitchFamily="34" charset="0"/>
            </a:endParaRPr>
          </a:p>
        </p:txBody>
      </p:sp>
      <p:sp>
        <p:nvSpPr>
          <p:cNvPr id="58" name="TextBox 17"/>
          <p:cNvSpPr txBox="1"/>
          <p:nvPr/>
        </p:nvSpPr>
        <p:spPr>
          <a:xfrm>
            <a:off x="533400" y="4736068"/>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Voorbeeld</a:t>
            </a:r>
            <a:r>
              <a:rPr lang="en-US" dirty="0" smtClean="0">
                <a:latin typeface="Calibri" pitchFamily="34" charset="0"/>
                <a:cs typeface="Calibri" pitchFamily="34" charset="0"/>
              </a:rPr>
              <a:t>: reactor shutdown</a:t>
            </a:r>
            <a:endParaRPr lang="en-US" sz="1400" dirty="0" smtClean="0">
              <a:latin typeface="Calibri" pitchFamily="34" charset="0"/>
              <a:cs typeface="Calibri" pitchFamily="34" charset="0"/>
            </a:endParaRPr>
          </a:p>
        </p:txBody>
      </p:sp>
      <p:pic>
        <p:nvPicPr>
          <p:cNvPr id="363522" name="Picture 2"/>
          <p:cNvPicPr>
            <a:picLocks noChangeAspect="1" noChangeArrowheads="1"/>
          </p:cNvPicPr>
          <p:nvPr/>
        </p:nvPicPr>
        <p:blipFill>
          <a:blip r:embed="rId3" cstate="print"/>
          <a:srcRect/>
          <a:stretch>
            <a:fillRect/>
          </a:stretch>
        </p:blipFill>
        <p:spPr bwMode="auto">
          <a:xfrm>
            <a:off x="2962275" y="1287454"/>
            <a:ext cx="1609725" cy="279409"/>
          </a:xfrm>
          <a:prstGeom prst="rect">
            <a:avLst/>
          </a:prstGeom>
          <a:noFill/>
          <a:ln w="9525">
            <a:noFill/>
            <a:miter lim="800000"/>
            <a:headEnd/>
            <a:tailEnd/>
          </a:ln>
        </p:spPr>
      </p:pic>
      <p:sp>
        <p:nvSpPr>
          <p:cNvPr id="28" name="TextBox 17"/>
          <p:cNvSpPr txBox="1"/>
          <p:nvPr/>
        </p:nvSpPr>
        <p:spPr>
          <a:xfrm>
            <a:off x="533400" y="1657116"/>
            <a:ext cx="6400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Uitval</a:t>
            </a:r>
            <a:r>
              <a:rPr lang="en-US" dirty="0" smtClean="0">
                <a:latin typeface="Calibri" pitchFamily="34" charset="0"/>
                <a:cs typeface="Calibri" pitchFamily="34" charset="0"/>
              </a:rPr>
              <a:t> </a:t>
            </a:r>
            <a:r>
              <a:rPr lang="en-US" dirty="0" err="1" smtClean="0">
                <a:latin typeface="Calibri" pitchFamily="34" charset="0"/>
                <a:cs typeface="Calibri" pitchFamily="34" charset="0"/>
              </a:rPr>
              <a:t>koelinstallatie</a:t>
            </a:r>
            <a:endParaRPr lang="en-US" dirty="0" smtClean="0">
              <a:latin typeface="Calibri" pitchFamily="34" charset="0"/>
              <a:cs typeface="Calibri" pitchFamily="34" charset="0"/>
            </a:endParaRPr>
          </a:p>
        </p:txBody>
      </p:sp>
      <p:pic>
        <p:nvPicPr>
          <p:cNvPr id="363523" name="Picture 3"/>
          <p:cNvPicPr>
            <a:picLocks noChangeAspect="1" noChangeArrowheads="1"/>
          </p:cNvPicPr>
          <p:nvPr/>
        </p:nvPicPr>
        <p:blipFill>
          <a:blip r:embed="rId4" cstate="print"/>
          <a:srcRect/>
          <a:stretch>
            <a:fillRect/>
          </a:stretch>
        </p:blipFill>
        <p:spPr bwMode="auto">
          <a:xfrm>
            <a:off x="2819400" y="1600200"/>
            <a:ext cx="1981200" cy="510848"/>
          </a:xfrm>
          <a:prstGeom prst="rect">
            <a:avLst/>
          </a:prstGeom>
          <a:noFill/>
          <a:ln w="9525">
            <a:noFill/>
            <a:miter lim="800000"/>
            <a:headEnd/>
            <a:tailEnd/>
          </a:ln>
        </p:spPr>
      </p:pic>
      <p:pic>
        <p:nvPicPr>
          <p:cNvPr id="363524" name="Picture 4"/>
          <p:cNvPicPr>
            <a:picLocks noChangeAspect="1" noChangeArrowheads="1"/>
          </p:cNvPicPr>
          <p:nvPr/>
        </p:nvPicPr>
        <p:blipFill>
          <a:blip r:embed="rId5" cstate="print"/>
          <a:srcRect/>
          <a:stretch>
            <a:fillRect/>
          </a:stretch>
        </p:blipFill>
        <p:spPr bwMode="auto">
          <a:xfrm>
            <a:off x="4343400" y="2514600"/>
            <a:ext cx="3505200" cy="501307"/>
          </a:xfrm>
          <a:prstGeom prst="rect">
            <a:avLst/>
          </a:prstGeom>
          <a:noFill/>
          <a:ln w="9525">
            <a:noFill/>
            <a:miter lim="800000"/>
            <a:headEnd/>
            <a:tailEnd/>
          </a:ln>
        </p:spPr>
      </p:pic>
      <p:sp>
        <p:nvSpPr>
          <p:cNvPr id="31" name="Rechteraccolade 30"/>
          <p:cNvSpPr/>
          <p:nvPr/>
        </p:nvSpPr>
        <p:spPr bwMode="auto">
          <a:xfrm rot="5400000">
            <a:off x="5008960" y="2768200"/>
            <a:ext cx="226216" cy="685800"/>
          </a:xfrm>
          <a:prstGeom prst="rightBrac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sp>
        <p:nvSpPr>
          <p:cNvPr id="33" name="Ovaal 32"/>
          <p:cNvSpPr/>
          <p:nvPr/>
        </p:nvSpPr>
        <p:spPr bwMode="auto">
          <a:xfrm>
            <a:off x="6226968" y="2438400"/>
            <a:ext cx="381000" cy="6096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sp>
        <p:nvSpPr>
          <p:cNvPr id="34" name="Tekstvak 33"/>
          <p:cNvSpPr txBox="1"/>
          <p:nvPr/>
        </p:nvSpPr>
        <p:spPr>
          <a:xfrm>
            <a:off x="6172200" y="3200400"/>
            <a:ext cx="1752600" cy="276999"/>
          </a:xfrm>
          <a:prstGeom prst="rect">
            <a:avLst/>
          </a:prstGeom>
          <a:solidFill>
            <a:srgbClr val="FFFFCC"/>
          </a:solidFill>
        </p:spPr>
        <p:txBody>
          <a:bodyPr wrap="square" rtlCol="0">
            <a:spAutoFit/>
          </a:bodyPr>
          <a:lstStyle/>
          <a:p>
            <a:r>
              <a:rPr lang="nl-NL" sz="1200" dirty="0" smtClean="0">
                <a:latin typeface="Calibri" pitchFamily="34" charset="0"/>
                <a:cs typeface="Calibri" pitchFamily="34" charset="0"/>
              </a:rPr>
              <a:t>= 0 indien geen koeling</a:t>
            </a:r>
          </a:p>
        </p:txBody>
      </p:sp>
      <p:pic>
        <p:nvPicPr>
          <p:cNvPr id="363525" name="Picture 5"/>
          <p:cNvPicPr>
            <a:picLocks noChangeAspect="1" noChangeArrowheads="1"/>
          </p:cNvPicPr>
          <p:nvPr/>
        </p:nvPicPr>
        <p:blipFill>
          <a:blip r:embed="rId6" cstate="print"/>
          <a:srcRect/>
          <a:stretch>
            <a:fillRect/>
          </a:stretch>
        </p:blipFill>
        <p:spPr bwMode="auto">
          <a:xfrm>
            <a:off x="1752601" y="3510535"/>
            <a:ext cx="3581400" cy="544010"/>
          </a:xfrm>
          <a:prstGeom prst="rect">
            <a:avLst/>
          </a:prstGeom>
          <a:noFill/>
          <a:ln w="9525">
            <a:noFill/>
            <a:miter lim="800000"/>
            <a:headEnd/>
            <a:tailEnd/>
          </a:ln>
        </p:spPr>
      </p:pic>
      <p:sp>
        <p:nvSpPr>
          <p:cNvPr id="35" name="Rechteraccolade 34"/>
          <p:cNvSpPr/>
          <p:nvPr/>
        </p:nvSpPr>
        <p:spPr bwMode="auto">
          <a:xfrm rot="5400000">
            <a:off x="3027760" y="3742136"/>
            <a:ext cx="238120" cy="812008"/>
          </a:xfrm>
          <a:prstGeom prst="rightBrac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sp>
        <p:nvSpPr>
          <p:cNvPr id="36" name="Tekstvak 35"/>
          <p:cNvSpPr txBox="1"/>
          <p:nvPr/>
        </p:nvSpPr>
        <p:spPr>
          <a:xfrm>
            <a:off x="1828800" y="4295001"/>
            <a:ext cx="1752600" cy="276999"/>
          </a:xfrm>
          <a:prstGeom prst="rect">
            <a:avLst/>
          </a:prstGeom>
          <a:solidFill>
            <a:srgbClr val="FFFFCC"/>
          </a:solidFill>
        </p:spPr>
        <p:txBody>
          <a:bodyPr wrap="square" rtlCol="0">
            <a:spAutoFit/>
          </a:bodyPr>
          <a:lstStyle/>
          <a:p>
            <a:r>
              <a:rPr lang="nl-NL" sz="1200" dirty="0" err="1" smtClean="0">
                <a:latin typeface="Calibri" pitchFamily="34" charset="0"/>
                <a:cs typeface="Calibri" pitchFamily="34" charset="0"/>
              </a:rPr>
              <a:t>Adiabatic</a:t>
            </a:r>
            <a:r>
              <a:rPr lang="nl-NL" sz="1200" dirty="0" smtClean="0">
                <a:latin typeface="Calibri" pitchFamily="34" charset="0"/>
                <a:cs typeface="Calibri" pitchFamily="34" charset="0"/>
              </a:rPr>
              <a:t> </a:t>
            </a:r>
            <a:r>
              <a:rPr lang="nl-NL" sz="1200" dirty="0" err="1" smtClean="0">
                <a:latin typeface="Calibri" pitchFamily="34" charset="0"/>
                <a:cs typeface="Calibri" pitchFamily="34" charset="0"/>
              </a:rPr>
              <a:t>heatup</a:t>
            </a:r>
            <a:r>
              <a:rPr lang="nl-NL" sz="1200" dirty="0" smtClean="0">
                <a:latin typeface="Calibri" pitchFamily="34" charset="0"/>
                <a:cs typeface="Calibri" pitchFamily="34" charset="0"/>
              </a:rPr>
              <a:t> </a:t>
            </a:r>
            <a:r>
              <a:rPr lang="nl-NL" sz="1200" dirty="0" err="1" smtClean="0">
                <a:latin typeface="Calibri" pitchFamily="34" charset="0"/>
                <a:cs typeface="Calibri" pitchFamily="34" charset="0"/>
              </a:rPr>
              <a:t>rate</a:t>
            </a:r>
            <a:endParaRPr lang="nl-NL" sz="1200" dirty="0" smtClean="0">
              <a:latin typeface="Calibri" pitchFamily="34" charset="0"/>
              <a:cs typeface="Calibri" pitchFamily="34" charset="0"/>
            </a:endParaRPr>
          </a:p>
        </p:txBody>
      </p:sp>
      <p:sp>
        <p:nvSpPr>
          <p:cNvPr id="37" name="Ovaal 36"/>
          <p:cNvSpPr/>
          <p:nvPr/>
        </p:nvSpPr>
        <p:spPr bwMode="auto">
          <a:xfrm>
            <a:off x="3719512" y="3471864"/>
            <a:ext cx="381000" cy="6096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sp>
        <p:nvSpPr>
          <p:cNvPr id="38" name="Tekstvak 37"/>
          <p:cNvSpPr txBox="1"/>
          <p:nvPr/>
        </p:nvSpPr>
        <p:spPr>
          <a:xfrm>
            <a:off x="3962400" y="4295001"/>
            <a:ext cx="2209800" cy="276999"/>
          </a:xfrm>
          <a:prstGeom prst="rect">
            <a:avLst/>
          </a:prstGeom>
          <a:solidFill>
            <a:srgbClr val="FFFFCC"/>
          </a:solidFill>
        </p:spPr>
        <p:txBody>
          <a:bodyPr wrap="square" rtlCol="0">
            <a:spAutoFit/>
          </a:bodyPr>
          <a:lstStyle/>
          <a:p>
            <a:r>
              <a:rPr lang="nl-NL" sz="1200" dirty="0" smtClean="0">
                <a:latin typeface="Calibri" pitchFamily="34" charset="0"/>
                <a:cs typeface="Calibri" pitchFamily="34" charset="0"/>
              </a:rPr>
              <a:t>Core </a:t>
            </a:r>
            <a:r>
              <a:rPr lang="nl-NL" sz="1200" dirty="0" err="1" smtClean="0">
                <a:latin typeface="Calibri" pitchFamily="34" charset="0"/>
                <a:cs typeface="Calibri" pitchFamily="34" charset="0"/>
              </a:rPr>
              <a:t>thermal</a:t>
            </a:r>
            <a:r>
              <a:rPr lang="nl-NL" sz="1200" dirty="0" smtClean="0">
                <a:latin typeface="Calibri" pitchFamily="34" charset="0"/>
                <a:cs typeface="Calibri" pitchFamily="34" charset="0"/>
              </a:rPr>
              <a:t> time constant</a:t>
            </a:r>
          </a:p>
        </p:txBody>
      </p:sp>
      <p:pic>
        <p:nvPicPr>
          <p:cNvPr id="363526" name="Picture 6"/>
          <p:cNvPicPr>
            <a:picLocks noChangeAspect="1" noChangeArrowheads="1"/>
          </p:cNvPicPr>
          <p:nvPr/>
        </p:nvPicPr>
        <p:blipFill>
          <a:blip r:embed="rId7" cstate="print"/>
          <a:srcRect/>
          <a:stretch>
            <a:fillRect/>
          </a:stretch>
        </p:blipFill>
        <p:spPr bwMode="auto">
          <a:xfrm>
            <a:off x="6034089" y="4324818"/>
            <a:ext cx="914400" cy="244800"/>
          </a:xfrm>
          <a:prstGeom prst="rect">
            <a:avLst/>
          </a:prstGeom>
          <a:noFill/>
          <a:ln w="9525">
            <a:noFill/>
            <a:miter lim="800000"/>
            <a:headEnd/>
            <a:tailEnd/>
          </a:ln>
        </p:spPr>
      </p:pic>
      <p:sp>
        <p:nvSpPr>
          <p:cNvPr id="41" name="Tekstvak 40"/>
          <p:cNvSpPr txBox="1"/>
          <p:nvPr/>
        </p:nvSpPr>
        <p:spPr>
          <a:xfrm>
            <a:off x="6019800" y="4599801"/>
            <a:ext cx="2667000" cy="461665"/>
          </a:xfrm>
          <a:prstGeom prst="rect">
            <a:avLst/>
          </a:prstGeom>
          <a:solidFill>
            <a:srgbClr val="FFFFCC"/>
          </a:solidFill>
        </p:spPr>
        <p:txBody>
          <a:bodyPr wrap="square" rtlCol="0">
            <a:spAutoFit/>
          </a:bodyPr>
          <a:lstStyle/>
          <a:p>
            <a:r>
              <a:rPr lang="nl-NL" sz="1200" dirty="0" smtClean="0">
                <a:latin typeface="Calibri" pitchFamily="34" charset="0"/>
                <a:cs typeface="Calibri" pitchFamily="34" charset="0"/>
              </a:rPr>
              <a:t>Tijd nodig voor warmteoverdracht van </a:t>
            </a:r>
            <a:r>
              <a:rPr lang="nl-NL" sz="1200" dirty="0" err="1" smtClean="0">
                <a:latin typeface="Calibri" pitchFamily="34" charset="0"/>
                <a:cs typeface="Calibri" pitchFamily="34" charset="0"/>
              </a:rPr>
              <a:t>fuel</a:t>
            </a:r>
            <a:r>
              <a:rPr lang="nl-NL" sz="1200" dirty="0" smtClean="0">
                <a:latin typeface="Calibri" pitchFamily="34" charset="0"/>
                <a:cs typeface="Calibri" pitchFamily="34" charset="0"/>
              </a:rPr>
              <a:t> naar koelmiddel (paar secs)</a:t>
            </a:r>
          </a:p>
        </p:txBody>
      </p:sp>
      <p:pic>
        <p:nvPicPr>
          <p:cNvPr id="363527" name="Picture 7"/>
          <p:cNvPicPr>
            <a:picLocks noChangeAspect="1" noChangeArrowheads="1"/>
          </p:cNvPicPr>
          <p:nvPr/>
        </p:nvPicPr>
        <p:blipFill>
          <a:blip r:embed="rId8" cstate="print"/>
          <a:srcRect/>
          <a:stretch>
            <a:fillRect/>
          </a:stretch>
        </p:blipFill>
        <p:spPr bwMode="auto">
          <a:xfrm>
            <a:off x="1143000" y="5105400"/>
            <a:ext cx="3276600" cy="501520"/>
          </a:xfrm>
          <a:prstGeom prst="rect">
            <a:avLst/>
          </a:prstGeom>
          <a:noFill/>
          <a:ln w="9525">
            <a:noFill/>
            <a:miter lim="800000"/>
            <a:headEnd/>
            <a:tailEnd/>
          </a:ln>
        </p:spPr>
      </p:pic>
      <p:sp>
        <p:nvSpPr>
          <p:cNvPr id="42" name="TextBox 17"/>
          <p:cNvSpPr txBox="1"/>
          <p:nvPr/>
        </p:nvSpPr>
        <p:spPr>
          <a:xfrm>
            <a:off x="533400" y="5650468"/>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Randvoorwaarde</a:t>
            </a:r>
            <a:endParaRPr lang="en-US" sz="1400" dirty="0" smtClean="0">
              <a:latin typeface="Calibri" pitchFamily="34" charset="0"/>
              <a:cs typeface="Calibri" pitchFamily="34" charset="0"/>
            </a:endParaRPr>
          </a:p>
        </p:txBody>
      </p:sp>
      <p:grpSp>
        <p:nvGrpSpPr>
          <p:cNvPr id="2" name="Groep 46"/>
          <p:cNvGrpSpPr/>
          <p:nvPr/>
        </p:nvGrpSpPr>
        <p:grpSpPr>
          <a:xfrm>
            <a:off x="2514600" y="5703096"/>
            <a:ext cx="1757362" cy="294262"/>
            <a:chOff x="2514600" y="5703096"/>
            <a:chExt cx="1757362" cy="294262"/>
          </a:xfrm>
        </p:grpSpPr>
        <p:pic>
          <p:nvPicPr>
            <p:cNvPr id="363528" name="Picture 8"/>
            <p:cNvPicPr>
              <a:picLocks noChangeAspect="1" noChangeArrowheads="1"/>
            </p:cNvPicPr>
            <p:nvPr/>
          </p:nvPicPr>
          <p:blipFill>
            <a:blip r:embed="rId9" cstate="print"/>
            <a:srcRect/>
            <a:stretch>
              <a:fillRect/>
            </a:stretch>
          </p:blipFill>
          <p:spPr bwMode="auto">
            <a:xfrm>
              <a:off x="2514600" y="5715000"/>
              <a:ext cx="1757362" cy="282358"/>
            </a:xfrm>
            <a:prstGeom prst="rect">
              <a:avLst/>
            </a:prstGeom>
            <a:noFill/>
            <a:ln w="9525">
              <a:noFill/>
              <a:miter lim="800000"/>
              <a:headEnd/>
              <a:tailEnd/>
            </a:ln>
          </p:spPr>
        </p:pic>
        <p:sp>
          <p:nvSpPr>
            <p:cNvPr id="44" name="Rechthoek 43"/>
            <p:cNvSpPr/>
            <p:nvPr/>
          </p:nvSpPr>
          <p:spPr bwMode="auto">
            <a:xfrm>
              <a:off x="2728912" y="5703096"/>
              <a:ext cx="152400" cy="457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grpSp>
      <p:sp>
        <p:nvSpPr>
          <p:cNvPr id="49" name="Rechteraccolade 48"/>
          <p:cNvSpPr/>
          <p:nvPr/>
        </p:nvSpPr>
        <p:spPr bwMode="auto">
          <a:xfrm>
            <a:off x="4495800" y="5181600"/>
            <a:ext cx="238120" cy="812008"/>
          </a:xfrm>
          <a:prstGeom prst="rightBrac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pic>
        <p:nvPicPr>
          <p:cNvPr id="363529" name="Picture 9"/>
          <p:cNvPicPr>
            <a:picLocks noChangeAspect="1" noChangeArrowheads="1"/>
          </p:cNvPicPr>
          <p:nvPr/>
        </p:nvPicPr>
        <p:blipFill>
          <a:blip r:embed="rId10" cstate="print"/>
          <a:srcRect/>
          <a:stretch>
            <a:fillRect/>
          </a:stretch>
        </p:blipFill>
        <p:spPr bwMode="auto">
          <a:xfrm>
            <a:off x="4953001" y="5431633"/>
            <a:ext cx="2667000" cy="34641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par>
                                <p:cTn id="8" presetID="5" presetClass="entr" presetSubtype="10" fill="hold" nodeType="withEffect">
                                  <p:stCondLst>
                                    <p:cond delay="0"/>
                                  </p:stCondLst>
                                  <p:childTnLst>
                                    <p:set>
                                      <p:cBhvr>
                                        <p:cTn id="9" dur="1" fill="hold">
                                          <p:stCondLst>
                                            <p:cond delay="0"/>
                                          </p:stCondLst>
                                        </p:cTn>
                                        <p:tgtEl>
                                          <p:spTgt spid="363522"/>
                                        </p:tgtEl>
                                        <p:attrNameLst>
                                          <p:attrName>style.visibility</p:attrName>
                                        </p:attrNameLst>
                                      </p:cBhvr>
                                      <p:to>
                                        <p:strVal val="visible"/>
                                      </p:to>
                                    </p:set>
                                    <p:animEffect transition="in" filter="checkerboard(across)">
                                      <p:cBhvr>
                                        <p:cTn id="10" dur="500"/>
                                        <p:tgtEl>
                                          <p:spTgt spid="36352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checkerboard(across)">
                                      <p:cBhvr>
                                        <p:cTn id="15" dur="500"/>
                                        <p:tgtEl>
                                          <p:spTgt spid="28"/>
                                        </p:tgtEl>
                                      </p:cBhvr>
                                    </p:animEffect>
                                  </p:childTnLst>
                                </p:cTn>
                              </p:par>
                              <p:par>
                                <p:cTn id="16" presetID="5" presetClass="entr" presetSubtype="10" fill="hold" nodeType="withEffect">
                                  <p:stCondLst>
                                    <p:cond delay="0"/>
                                  </p:stCondLst>
                                  <p:childTnLst>
                                    <p:set>
                                      <p:cBhvr>
                                        <p:cTn id="17" dur="1" fill="hold">
                                          <p:stCondLst>
                                            <p:cond delay="0"/>
                                          </p:stCondLst>
                                        </p:cTn>
                                        <p:tgtEl>
                                          <p:spTgt spid="363523"/>
                                        </p:tgtEl>
                                        <p:attrNameLst>
                                          <p:attrName>style.visibility</p:attrName>
                                        </p:attrNameLst>
                                      </p:cBhvr>
                                      <p:to>
                                        <p:strVal val="visible"/>
                                      </p:to>
                                    </p:set>
                                    <p:animEffect transition="in" filter="checkerboard(across)">
                                      <p:cBhvr>
                                        <p:cTn id="18" dur="500"/>
                                        <p:tgtEl>
                                          <p:spTgt spid="363523"/>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checkerboard(across)">
                                      <p:cBhvr>
                                        <p:cTn id="23" dur="500"/>
                                        <p:tgtEl>
                                          <p:spTgt spid="32"/>
                                        </p:tgtEl>
                                      </p:cBhvr>
                                    </p:animEffect>
                                  </p:childTnLst>
                                </p:cTn>
                              </p:par>
                              <p:par>
                                <p:cTn id="24" presetID="5" presetClass="entr" presetSubtype="10" fill="hold" nodeType="withEffect">
                                  <p:stCondLst>
                                    <p:cond delay="0"/>
                                  </p:stCondLst>
                                  <p:childTnLst>
                                    <p:set>
                                      <p:cBhvr>
                                        <p:cTn id="25" dur="1" fill="hold">
                                          <p:stCondLst>
                                            <p:cond delay="0"/>
                                          </p:stCondLst>
                                        </p:cTn>
                                        <p:tgtEl>
                                          <p:spTgt spid="363524"/>
                                        </p:tgtEl>
                                        <p:attrNameLst>
                                          <p:attrName>style.visibility</p:attrName>
                                        </p:attrNameLst>
                                      </p:cBhvr>
                                      <p:to>
                                        <p:strVal val="visible"/>
                                      </p:to>
                                    </p:set>
                                    <p:animEffect transition="in" filter="checkerboard(across)">
                                      <p:cBhvr>
                                        <p:cTn id="26" dur="500"/>
                                        <p:tgtEl>
                                          <p:spTgt spid="363524"/>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checkerboard(across)">
                                      <p:cBhvr>
                                        <p:cTn id="31" dur="500"/>
                                        <p:tgtEl>
                                          <p:spTgt spid="31"/>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checkerboard(across)">
                                      <p:cBhvr>
                                        <p:cTn id="34" dur="500"/>
                                        <p:tgtEl>
                                          <p:spTgt spid="54"/>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checkerboard(across)">
                                      <p:cBhvr>
                                        <p:cTn id="39" dur="500"/>
                                        <p:tgtEl>
                                          <p:spTgt spid="33"/>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checkerboard(across)">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checkerboard(across)">
                                      <p:cBhvr>
                                        <p:cTn id="47" dur="500"/>
                                        <p:tgtEl>
                                          <p:spTgt spid="46"/>
                                        </p:tgtEl>
                                      </p:cBhvr>
                                    </p:animEffect>
                                  </p:childTnLst>
                                </p:cTn>
                              </p:par>
                              <p:par>
                                <p:cTn id="48" presetID="5" presetClass="entr" presetSubtype="10" fill="hold" nodeType="withEffect">
                                  <p:stCondLst>
                                    <p:cond delay="0"/>
                                  </p:stCondLst>
                                  <p:childTnLst>
                                    <p:set>
                                      <p:cBhvr>
                                        <p:cTn id="49" dur="1" fill="hold">
                                          <p:stCondLst>
                                            <p:cond delay="0"/>
                                          </p:stCondLst>
                                        </p:cTn>
                                        <p:tgtEl>
                                          <p:spTgt spid="363525"/>
                                        </p:tgtEl>
                                        <p:attrNameLst>
                                          <p:attrName>style.visibility</p:attrName>
                                        </p:attrNameLst>
                                      </p:cBhvr>
                                      <p:to>
                                        <p:strVal val="visible"/>
                                      </p:to>
                                    </p:set>
                                    <p:animEffect transition="in" filter="checkerboard(across)">
                                      <p:cBhvr>
                                        <p:cTn id="50" dur="500"/>
                                        <p:tgtEl>
                                          <p:spTgt spid="363525"/>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checkerboard(across)">
                                      <p:cBhvr>
                                        <p:cTn id="55" dur="500"/>
                                        <p:tgtEl>
                                          <p:spTgt spid="35"/>
                                        </p:tgtEl>
                                      </p:cBhvr>
                                    </p:animEffect>
                                  </p:childTnLst>
                                </p:cTn>
                              </p:par>
                              <p:par>
                                <p:cTn id="56" presetID="5" presetClass="entr" presetSubtype="1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checkerboard(across)">
                                      <p:cBhvr>
                                        <p:cTn id="58" dur="5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checkerboard(across)">
                                      <p:cBhvr>
                                        <p:cTn id="63" dur="500"/>
                                        <p:tgtEl>
                                          <p:spTgt spid="37"/>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checkerboard(across)">
                                      <p:cBhvr>
                                        <p:cTn id="66" dur="5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nodeType="clickEffect">
                                  <p:stCondLst>
                                    <p:cond delay="0"/>
                                  </p:stCondLst>
                                  <p:childTnLst>
                                    <p:set>
                                      <p:cBhvr>
                                        <p:cTn id="70" dur="1" fill="hold">
                                          <p:stCondLst>
                                            <p:cond delay="0"/>
                                          </p:stCondLst>
                                        </p:cTn>
                                        <p:tgtEl>
                                          <p:spTgt spid="363526"/>
                                        </p:tgtEl>
                                        <p:attrNameLst>
                                          <p:attrName>style.visibility</p:attrName>
                                        </p:attrNameLst>
                                      </p:cBhvr>
                                      <p:to>
                                        <p:strVal val="visible"/>
                                      </p:to>
                                    </p:set>
                                    <p:animEffect transition="in" filter="checkerboard(across)">
                                      <p:cBhvr>
                                        <p:cTn id="71" dur="500"/>
                                        <p:tgtEl>
                                          <p:spTgt spid="363526"/>
                                        </p:tgtEl>
                                      </p:cBhvr>
                                    </p:animEffect>
                                  </p:childTnLst>
                                </p:cTn>
                              </p:par>
                              <p:par>
                                <p:cTn id="72" presetID="5" presetClass="entr" presetSubtype="10"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checkerboard(across)">
                                      <p:cBhvr>
                                        <p:cTn id="74" dur="500"/>
                                        <p:tgtEl>
                                          <p:spTgt spid="41"/>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grpId="0" nodeType="clickEffect">
                                  <p:stCondLst>
                                    <p:cond delay="0"/>
                                  </p:stCondLst>
                                  <p:childTnLst>
                                    <p:set>
                                      <p:cBhvr>
                                        <p:cTn id="78" dur="1" fill="hold">
                                          <p:stCondLst>
                                            <p:cond delay="0"/>
                                          </p:stCondLst>
                                        </p:cTn>
                                        <p:tgtEl>
                                          <p:spTgt spid="58"/>
                                        </p:tgtEl>
                                        <p:attrNameLst>
                                          <p:attrName>style.visibility</p:attrName>
                                        </p:attrNameLst>
                                      </p:cBhvr>
                                      <p:to>
                                        <p:strVal val="visible"/>
                                      </p:to>
                                    </p:set>
                                    <p:animEffect transition="in" filter="checkerboard(across)">
                                      <p:cBhvr>
                                        <p:cTn id="79" dur="500"/>
                                        <p:tgtEl>
                                          <p:spTgt spid="58"/>
                                        </p:tgtEl>
                                      </p:cBhvr>
                                    </p:animEffect>
                                  </p:childTnLst>
                                </p:cTn>
                              </p:par>
                              <p:par>
                                <p:cTn id="80" presetID="5" presetClass="entr" presetSubtype="10" fill="hold" nodeType="withEffect">
                                  <p:stCondLst>
                                    <p:cond delay="0"/>
                                  </p:stCondLst>
                                  <p:childTnLst>
                                    <p:set>
                                      <p:cBhvr>
                                        <p:cTn id="81" dur="1" fill="hold">
                                          <p:stCondLst>
                                            <p:cond delay="0"/>
                                          </p:stCondLst>
                                        </p:cTn>
                                        <p:tgtEl>
                                          <p:spTgt spid="363527"/>
                                        </p:tgtEl>
                                        <p:attrNameLst>
                                          <p:attrName>style.visibility</p:attrName>
                                        </p:attrNameLst>
                                      </p:cBhvr>
                                      <p:to>
                                        <p:strVal val="visible"/>
                                      </p:to>
                                    </p:set>
                                    <p:animEffect transition="in" filter="checkerboard(across)">
                                      <p:cBhvr>
                                        <p:cTn id="82" dur="500"/>
                                        <p:tgtEl>
                                          <p:spTgt spid="363527"/>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ntr" presetSubtype="1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checkerboard(across)">
                                      <p:cBhvr>
                                        <p:cTn id="87" dur="500"/>
                                        <p:tgtEl>
                                          <p:spTgt spid="42"/>
                                        </p:tgtEl>
                                      </p:cBhvr>
                                    </p:animEffect>
                                  </p:childTnLst>
                                </p:cTn>
                              </p:par>
                              <p:par>
                                <p:cTn id="88" presetID="5" presetClass="entr" presetSubtype="10" fill="hold" nodeType="withEffect">
                                  <p:stCondLst>
                                    <p:cond delay="0"/>
                                  </p:stCondLst>
                                  <p:childTnLst>
                                    <p:set>
                                      <p:cBhvr>
                                        <p:cTn id="89" dur="1" fill="hold">
                                          <p:stCondLst>
                                            <p:cond delay="0"/>
                                          </p:stCondLst>
                                        </p:cTn>
                                        <p:tgtEl>
                                          <p:spTgt spid="2"/>
                                        </p:tgtEl>
                                        <p:attrNameLst>
                                          <p:attrName>style.visibility</p:attrName>
                                        </p:attrNameLst>
                                      </p:cBhvr>
                                      <p:to>
                                        <p:strVal val="visible"/>
                                      </p:to>
                                    </p:set>
                                    <p:animEffect transition="in" filter="checkerboard(across)">
                                      <p:cBhvr>
                                        <p:cTn id="90" dur="500"/>
                                        <p:tgtEl>
                                          <p:spTgt spid="2"/>
                                        </p:tgtEl>
                                      </p:cBhvr>
                                    </p:animEffect>
                                  </p:childTnLst>
                                </p:cTn>
                              </p:par>
                            </p:childTnLst>
                          </p:cTn>
                        </p:par>
                      </p:childTnLst>
                    </p:cTn>
                  </p:par>
                  <p:par>
                    <p:cTn id="91" fill="hold">
                      <p:stCondLst>
                        <p:cond delay="indefinite"/>
                      </p:stCondLst>
                      <p:childTnLst>
                        <p:par>
                          <p:cTn id="92" fill="hold">
                            <p:stCondLst>
                              <p:cond delay="0"/>
                            </p:stCondLst>
                            <p:childTnLst>
                              <p:par>
                                <p:cTn id="93" presetID="5" presetClass="entr" presetSubtype="10" fill="hold" grpId="0" nodeType="clickEffect">
                                  <p:stCondLst>
                                    <p:cond delay="0"/>
                                  </p:stCondLst>
                                  <p:childTnLst>
                                    <p:set>
                                      <p:cBhvr>
                                        <p:cTn id="94" dur="1" fill="hold">
                                          <p:stCondLst>
                                            <p:cond delay="0"/>
                                          </p:stCondLst>
                                        </p:cTn>
                                        <p:tgtEl>
                                          <p:spTgt spid="49"/>
                                        </p:tgtEl>
                                        <p:attrNameLst>
                                          <p:attrName>style.visibility</p:attrName>
                                        </p:attrNameLst>
                                      </p:cBhvr>
                                      <p:to>
                                        <p:strVal val="visible"/>
                                      </p:to>
                                    </p:set>
                                    <p:animEffect transition="in" filter="checkerboard(across)">
                                      <p:cBhvr>
                                        <p:cTn id="95" dur="500"/>
                                        <p:tgtEl>
                                          <p:spTgt spid="49"/>
                                        </p:tgtEl>
                                      </p:cBhvr>
                                    </p:animEffect>
                                  </p:childTnLst>
                                </p:cTn>
                              </p:par>
                              <p:par>
                                <p:cTn id="96" presetID="5" presetClass="entr" presetSubtype="10" fill="hold" nodeType="withEffect">
                                  <p:stCondLst>
                                    <p:cond delay="0"/>
                                  </p:stCondLst>
                                  <p:childTnLst>
                                    <p:set>
                                      <p:cBhvr>
                                        <p:cTn id="97" dur="1" fill="hold">
                                          <p:stCondLst>
                                            <p:cond delay="0"/>
                                          </p:stCondLst>
                                        </p:cTn>
                                        <p:tgtEl>
                                          <p:spTgt spid="363529"/>
                                        </p:tgtEl>
                                        <p:attrNameLst>
                                          <p:attrName>style.visibility</p:attrName>
                                        </p:attrNameLst>
                                      </p:cBhvr>
                                      <p:to>
                                        <p:strVal val="visible"/>
                                      </p:to>
                                    </p:set>
                                    <p:animEffect transition="in" filter="checkerboard(across)">
                                      <p:cBhvr>
                                        <p:cTn id="98" dur="500"/>
                                        <p:tgtEl>
                                          <p:spTgt spid="363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p:bldP spid="54" grpId="0" animBg="1"/>
      <p:bldP spid="46" grpId="0"/>
      <p:bldP spid="58" grpId="0"/>
      <p:bldP spid="28" grpId="0"/>
      <p:bldP spid="31" grpId="0" animBg="1"/>
      <p:bldP spid="33" grpId="0" animBg="1"/>
      <p:bldP spid="34" grpId="0" animBg="1"/>
      <p:bldP spid="35" grpId="0" animBg="1"/>
      <p:bldP spid="36" grpId="0" animBg="1"/>
      <p:bldP spid="37" grpId="0" animBg="1"/>
      <p:bldP spid="38" grpId="0" animBg="1"/>
      <p:bldP spid="41" grpId="0" animBg="1"/>
      <p:bldP spid="42" grpId="0"/>
      <p:bldP spid="49"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pic>
        <p:nvPicPr>
          <p:cNvPr id="342022" name="Picture 6"/>
          <p:cNvPicPr>
            <a:picLocks noChangeAspect="1" noChangeArrowheads="1"/>
          </p:cNvPicPr>
          <p:nvPr/>
        </p:nvPicPr>
        <p:blipFill>
          <a:blip r:embed="rId3" cstate="print"/>
          <a:srcRect/>
          <a:stretch>
            <a:fillRect/>
          </a:stretch>
        </p:blipFill>
        <p:spPr bwMode="auto">
          <a:xfrm>
            <a:off x="4495800" y="4727796"/>
            <a:ext cx="4648200" cy="2130204"/>
          </a:xfrm>
          <a:prstGeom prst="rect">
            <a:avLst/>
          </a:prstGeom>
          <a:noFill/>
          <a:ln w="9525">
            <a:noFill/>
            <a:miter lim="800000"/>
            <a:headEnd/>
            <a:tailEnd/>
          </a:ln>
        </p:spPr>
      </p:pic>
      <p:sp>
        <p:nvSpPr>
          <p:cNvPr id="644098" name="Rectangle 2"/>
          <p:cNvSpPr>
            <a:spLocks noGrp="1" noChangeArrowheads="1"/>
          </p:cNvSpPr>
          <p:nvPr>
            <p:ph type="title"/>
          </p:nvPr>
        </p:nvSpPr>
        <p:spPr>
          <a:xfrm>
            <a:off x="0" y="0"/>
            <a:ext cx="9144000" cy="990600"/>
          </a:xfrm>
          <a:noFill/>
          <a:ln/>
        </p:spPr>
        <p:txBody>
          <a:bodyPr/>
          <a:lstStyle/>
          <a:p>
            <a:r>
              <a:rPr lang="en-GB" i="1" kern="1200" dirty="0" err="1" smtClean="0">
                <a:solidFill>
                  <a:srgbClr val="000099"/>
                </a:solidFill>
                <a:latin typeface="Calibri" pitchFamily="34" charset="0"/>
                <a:ea typeface="+mn-ea"/>
                <a:cs typeface="Calibri" pitchFamily="34" charset="0"/>
              </a:rPr>
              <a:t>Diffusielengte</a:t>
            </a:r>
            <a:r>
              <a:rPr lang="en-GB" i="1" kern="1200" dirty="0" smtClean="0">
                <a:solidFill>
                  <a:srgbClr val="000099"/>
                </a:solidFill>
                <a:latin typeface="Calibri" pitchFamily="34" charset="0"/>
                <a:ea typeface="+mn-ea"/>
                <a:cs typeface="Calibri" pitchFamily="34" charset="0"/>
              </a:rPr>
              <a:t> </a:t>
            </a:r>
            <a:endParaRPr lang="en-US" i="1" kern="1200" dirty="0">
              <a:solidFill>
                <a:srgbClr val="000099"/>
              </a:solidFill>
              <a:latin typeface="Calibri" pitchFamily="34" charset="0"/>
              <a:ea typeface="+mn-ea"/>
              <a:cs typeface="Calibri" pitchFamily="34" charset="0"/>
            </a:endParaRPr>
          </a:p>
        </p:txBody>
      </p:sp>
      <p:sp>
        <p:nvSpPr>
          <p:cNvPr id="22" name="TextBox 17"/>
          <p:cNvSpPr txBox="1"/>
          <p:nvPr/>
        </p:nvSpPr>
        <p:spPr>
          <a:xfrm>
            <a:off x="533400" y="1219200"/>
            <a:ext cx="7924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Afstand</a:t>
            </a:r>
            <a:r>
              <a:rPr lang="en-US" dirty="0" smtClean="0">
                <a:latin typeface="Calibri" pitchFamily="34" charset="0"/>
                <a:cs typeface="Calibri" pitchFamily="34" charset="0"/>
              </a:rPr>
              <a:t> die </a:t>
            </a:r>
            <a:r>
              <a:rPr lang="en-US" dirty="0" err="1" smtClean="0">
                <a:latin typeface="Calibri" pitchFamily="34" charset="0"/>
                <a:cs typeface="Calibri" pitchFamily="34" charset="0"/>
              </a:rPr>
              <a:t>een</a:t>
            </a:r>
            <a:r>
              <a:rPr lang="en-US" dirty="0" smtClean="0">
                <a:latin typeface="Calibri" pitchFamily="34" charset="0"/>
                <a:cs typeface="Calibri" pitchFamily="34" charset="0"/>
              </a:rPr>
              <a:t> neutron </a:t>
            </a:r>
            <a:r>
              <a:rPr lang="en-US" dirty="0" err="1" smtClean="0">
                <a:latin typeface="Calibri" pitchFamily="34" charset="0"/>
                <a:cs typeface="Calibri" pitchFamily="34" charset="0"/>
              </a:rPr>
              <a:t>aflegt</a:t>
            </a:r>
            <a:r>
              <a:rPr lang="en-US" dirty="0" smtClean="0">
                <a:latin typeface="Calibri" pitchFamily="34" charset="0"/>
                <a:cs typeface="Calibri" pitchFamily="34" charset="0"/>
              </a:rPr>
              <a:t> van </a:t>
            </a:r>
            <a:r>
              <a:rPr lang="en-US" dirty="0" err="1" smtClean="0">
                <a:latin typeface="Calibri" pitchFamily="34" charset="0"/>
                <a:cs typeface="Calibri" pitchFamily="34" charset="0"/>
              </a:rPr>
              <a:t>geboorte</a:t>
            </a:r>
            <a:r>
              <a:rPr lang="en-US" dirty="0" smtClean="0">
                <a:latin typeface="Calibri" pitchFamily="34" charset="0"/>
                <a:cs typeface="Calibri" pitchFamily="34" charset="0"/>
              </a:rPr>
              <a:t> op </a:t>
            </a:r>
            <a:r>
              <a:rPr lang="en-US" i="1" dirty="0" smtClean="0">
                <a:latin typeface="Calibri" pitchFamily="34" charset="0"/>
                <a:cs typeface="Calibri" pitchFamily="34" charset="0"/>
              </a:rPr>
              <a:t>r = 0 </a:t>
            </a:r>
            <a:r>
              <a:rPr lang="en-US" dirty="0" smtClean="0">
                <a:latin typeface="Calibri" pitchFamily="34" charset="0"/>
                <a:cs typeface="Calibri" pitchFamily="34" charset="0"/>
              </a:rPr>
              <a:t>tot </a:t>
            </a:r>
            <a:r>
              <a:rPr lang="en-US" dirty="0" err="1" smtClean="0">
                <a:latin typeface="Calibri" pitchFamily="34" charset="0"/>
                <a:cs typeface="Calibri" pitchFamily="34" charset="0"/>
              </a:rPr>
              <a:t>absorptie</a:t>
            </a:r>
            <a:endParaRPr lang="en-US" dirty="0" smtClean="0">
              <a:latin typeface="Calibri" pitchFamily="34" charset="0"/>
              <a:cs typeface="Calibri" pitchFamily="34" charset="0"/>
            </a:endParaRPr>
          </a:p>
        </p:txBody>
      </p:sp>
      <p:sp>
        <p:nvSpPr>
          <p:cNvPr id="53" name="TextBox 17"/>
          <p:cNvSpPr txBox="1"/>
          <p:nvPr/>
        </p:nvSpPr>
        <p:spPr>
          <a:xfrm>
            <a:off x="533400" y="1840468"/>
            <a:ext cx="51816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Er</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geldt</a:t>
            </a:r>
            <a:endParaRPr lang="en-US" i="1" dirty="0" smtClean="0">
              <a:latin typeface="Calibri" pitchFamily="34" charset="0"/>
              <a:cs typeface="Calibri" pitchFamily="34" charset="0"/>
            </a:endParaRPr>
          </a:p>
        </p:txBody>
      </p:sp>
      <p:sp>
        <p:nvSpPr>
          <p:cNvPr id="30" name="TextBox 17"/>
          <p:cNvSpPr txBox="1"/>
          <p:nvPr/>
        </p:nvSpPr>
        <p:spPr>
          <a:xfrm>
            <a:off x="533400" y="2590800"/>
            <a:ext cx="5181600" cy="369332"/>
          </a:xfrm>
          <a:prstGeom prst="rect">
            <a:avLst/>
          </a:prstGeom>
          <a:noFill/>
        </p:spPr>
        <p:txBody>
          <a:bodyPr wrap="square">
            <a:spAutoFit/>
          </a:bodyPr>
          <a:lstStyle/>
          <a:p>
            <a:pPr>
              <a:defRPr/>
            </a:pPr>
            <a:r>
              <a:rPr lang="en-US" dirty="0" smtClean="0">
                <a:latin typeface="Calibri" pitchFamily="34" charset="0"/>
                <a:cs typeface="Calibri" pitchFamily="34" charset="0"/>
              </a:rPr>
              <a:t>Met</a:t>
            </a:r>
            <a:endParaRPr lang="en-US" sz="1600" dirty="0" smtClean="0">
              <a:latin typeface="Calibri" pitchFamily="34" charset="0"/>
              <a:cs typeface="Calibri" pitchFamily="34" charset="0"/>
            </a:endParaRPr>
          </a:p>
        </p:txBody>
      </p:sp>
      <p:sp>
        <p:nvSpPr>
          <p:cNvPr id="45" name="TextBox 17"/>
          <p:cNvSpPr txBox="1"/>
          <p:nvPr/>
        </p:nvSpPr>
        <p:spPr>
          <a:xfrm>
            <a:off x="533400" y="3383516"/>
            <a:ext cx="81534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Uitrekenen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levert</a:t>
            </a:r>
            <a:endParaRPr lang="en-US" baseline="-25000" dirty="0" smtClean="0">
              <a:latin typeface="Calibri" pitchFamily="34" charset="0"/>
              <a:cs typeface="Calibri" pitchFamily="34" charset="0"/>
            </a:endParaRPr>
          </a:p>
        </p:txBody>
      </p:sp>
      <p:sp>
        <p:nvSpPr>
          <p:cNvPr id="46" name="PIJL-RECHTS 45"/>
          <p:cNvSpPr/>
          <p:nvPr/>
        </p:nvSpPr>
        <p:spPr bwMode="auto">
          <a:xfrm>
            <a:off x="3581400" y="3371848"/>
            <a:ext cx="685800" cy="381000"/>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sp>
        <p:nvSpPr>
          <p:cNvPr id="37" name="TextBox 17"/>
          <p:cNvSpPr txBox="1"/>
          <p:nvPr/>
        </p:nvSpPr>
        <p:spPr>
          <a:xfrm>
            <a:off x="533400" y="4078069"/>
            <a:ext cx="81534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Diffusielengte</a:t>
            </a:r>
            <a:r>
              <a:rPr lang="en-US" dirty="0" smtClean="0">
                <a:latin typeface="Calibri" pitchFamily="34" charset="0"/>
                <a:cs typeface="Calibri" pitchFamily="34" charset="0"/>
              </a:rPr>
              <a:t> is </a:t>
            </a:r>
            <a:r>
              <a:rPr lang="en-US" dirty="0" err="1" smtClean="0">
                <a:latin typeface="Calibri" pitchFamily="34" charset="0"/>
                <a:cs typeface="Calibri" pitchFamily="34" charset="0"/>
              </a:rPr>
              <a:t>evenredig</a:t>
            </a:r>
            <a:r>
              <a:rPr lang="en-US" dirty="0" smtClean="0">
                <a:latin typeface="Calibri" pitchFamily="34" charset="0"/>
                <a:cs typeface="Calibri" pitchFamily="34" charset="0"/>
              </a:rPr>
              <a:t> met </a:t>
            </a:r>
            <a:r>
              <a:rPr lang="en-US" dirty="0" err="1" smtClean="0">
                <a:latin typeface="Calibri" pitchFamily="34" charset="0"/>
                <a:cs typeface="Calibri" pitchFamily="34" charset="0"/>
              </a:rPr>
              <a:t>rms</a:t>
            </a:r>
            <a:r>
              <a:rPr lang="en-US" dirty="0" smtClean="0">
                <a:latin typeface="Calibri" pitchFamily="34" charset="0"/>
                <a:cs typeface="Calibri" pitchFamily="34" charset="0"/>
              </a:rPr>
              <a:t> </a:t>
            </a:r>
            <a:r>
              <a:rPr lang="en-US" dirty="0" err="1" smtClean="0">
                <a:latin typeface="Calibri" pitchFamily="34" charset="0"/>
                <a:cs typeface="Calibri" pitchFamily="34" charset="0"/>
              </a:rPr>
              <a:t>diffusieafstand</a:t>
            </a:r>
            <a:r>
              <a:rPr lang="en-US" dirty="0" smtClean="0">
                <a:latin typeface="Calibri" pitchFamily="34" charset="0"/>
                <a:cs typeface="Calibri" pitchFamily="34" charset="0"/>
              </a:rPr>
              <a:t> van </a:t>
            </a:r>
            <a:r>
              <a:rPr lang="en-US" dirty="0" err="1" smtClean="0">
                <a:latin typeface="Calibri" pitchFamily="34" charset="0"/>
                <a:cs typeface="Calibri" pitchFamily="34" charset="0"/>
              </a:rPr>
              <a:t>geboorte</a:t>
            </a:r>
            <a:r>
              <a:rPr lang="en-US" dirty="0" smtClean="0">
                <a:latin typeface="Calibri" pitchFamily="34" charset="0"/>
                <a:cs typeface="Calibri" pitchFamily="34" charset="0"/>
              </a:rPr>
              <a:t> tot </a:t>
            </a:r>
            <a:r>
              <a:rPr lang="en-US" dirty="0" err="1" smtClean="0">
                <a:latin typeface="Calibri" pitchFamily="34" charset="0"/>
                <a:cs typeface="Calibri" pitchFamily="34" charset="0"/>
              </a:rPr>
              <a:t>absorptie</a:t>
            </a:r>
            <a:endParaRPr lang="en-US" dirty="0" smtClean="0">
              <a:latin typeface="Calibri" pitchFamily="34" charset="0"/>
              <a:cs typeface="Calibri" pitchFamily="34" charset="0"/>
            </a:endParaRPr>
          </a:p>
        </p:txBody>
      </p:sp>
      <p:sp>
        <p:nvSpPr>
          <p:cNvPr id="42" name="TextBox 17"/>
          <p:cNvSpPr txBox="1"/>
          <p:nvPr/>
        </p:nvSpPr>
        <p:spPr>
          <a:xfrm>
            <a:off x="533400" y="4459069"/>
            <a:ext cx="81534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Vrije</a:t>
            </a:r>
            <a:r>
              <a:rPr lang="en-US" dirty="0" smtClean="0">
                <a:latin typeface="Calibri" pitchFamily="34" charset="0"/>
                <a:cs typeface="Calibri" pitchFamily="34" charset="0"/>
              </a:rPr>
              <a:t> </a:t>
            </a:r>
            <a:r>
              <a:rPr lang="en-US" dirty="0" err="1" smtClean="0">
                <a:latin typeface="Calibri" pitchFamily="34" charset="0"/>
                <a:cs typeface="Calibri" pitchFamily="34" charset="0"/>
              </a:rPr>
              <a:t>weglengte</a:t>
            </a:r>
            <a:endParaRPr lang="en-US" dirty="0" smtClean="0">
              <a:latin typeface="Calibri" pitchFamily="34" charset="0"/>
              <a:cs typeface="Calibri" pitchFamily="34" charset="0"/>
            </a:endParaRPr>
          </a:p>
        </p:txBody>
      </p:sp>
      <p:sp>
        <p:nvSpPr>
          <p:cNvPr id="43" name="TextBox 17"/>
          <p:cNvSpPr txBox="1"/>
          <p:nvPr/>
        </p:nvSpPr>
        <p:spPr>
          <a:xfrm>
            <a:off x="533400" y="4800600"/>
            <a:ext cx="81534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Isotrope</a:t>
            </a:r>
            <a:r>
              <a:rPr lang="en-US" dirty="0" smtClean="0">
                <a:latin typeface="Calibri" pitchFamily="34" charset="0"/>
                <a:cs typeface="Calibri" pitchFamily="34" charset="0"/>
              </a:rPr>
              <a:t> </a:t>
            </a:r>
            <a:r>
              <a:rPr lang="en-US" dirty="0" err="1" smtClean="0">
                <a:latin typeface="Calibri" pitchFamily="34" charset="0"/>
                <a:cs typeface="Calibri" pitchFamily="34" charset="0"/>
              </a:rPr>
              <a:t>verstrooiing</a:t>
            </a:r>
            <a:endParaRPr lang="en-US" dirty="0" smtClean="0">
              <a:latin typeface="Calibri" pitchFamily="34" charset="0"/>
              <a:cs typeface="Calibri" pitchFamily="34" charset="0"/>
            </a:endParaRPr>
          </a:p>
        </p:txBody>
      </p:sp>
      <p:pic>
        <p:nvPicPr>
          <p:cNvPr id="341006" name="Picture 14"/>
          <p:cNvPicPr>
            <a:picLocks noChangeAspect="1" noChangeArrowheads="1"/>
          </p:cNvPicPr>
          <p:nvPr/>
        </p:nvPicPr>
        <p:blipFill>
          <a:blip r:embed="rId4" cstate="print"/>
          <a:srcRect/>
          <a:stretch>
            <a:fillRect/>
          </a:stretch>
        </p:blipFill>
        <p:spPr bwMode="auto">
          <a:xfrm>
            <a:off x="1143001" y="2535086"/>
            <a:ext cx="2362200" cy="507580"/>
          </a:xfrm>
          <a:prstGeom prst="rect">
            <a:avLst/>
          </a:prstGeom>
          <a:noFill/>
          <a:ln w="9525">
            <a:noFill/>
            <a:miter lim="800000"/>
            <a:headEnd/>
            <a:tailEnd/>
          </a:ln>
        </p:spPr>
      </p:pic>
      <p:pic>
        <p:nvPicPr>
          <p:cNvPr id="342018" name="Picture 2"/>
          <p:cNvPicPr>
            <a:picLocks noChangeAspect="1" noChangeArrowheads="1"/>
          </p:cNvPicPr>
          <p:nvPr/>
        </p:nvPicPr>
        <p:blipFill>
          <a:blip r:embed="rId5" cstate="print"/>
          <a:srcRect/>
          <a:stretch>
            <a:fillRect/>
          </a:stretch>
        </p:blipFill>
        <p:spPr bwMode="auto">
          <a:xfrm>
            <a:off x="1676400" y="1600200"/>
            <a:ext cx="1624012" cy="919748"/>
          </a:xfrm>
          <a:prstGeom prst="rect">
            <a:avLst/>
          </a:prstGeom>
          <a:noFill/>
          <a:ln w="9525">
            <a:noFill/>
            <a:miter lim="800000"/>
            <a:headEnd/>
            <a:tailEnd/>
          </a:ln>
        </p:spPr>
      </p:pic>
      <p:sp>
        <p:nvSpPr>
          <p:cNvPr id="33" name="Rechteraccolade 32"/>
          <p:cNvSpPr/>
          <p:nvPr/>
        </p:nvSpPr>
        <p:spPr bwMode="auto">
          <a:xfrm>
            <a:off x="3810000" y="1828800"/>
            <a:ext cx="228600" cy="1066800"/>
          </a:xfrm>
          <a:prstGeom prst="rightBrac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pic>
        <p:nvPicPr>
          <p:cNvPr id="342019" name="Picture 3"/>
          <p:cNvPicPr>
            <a:picLocks noChangeAspect="1" noChangeArrowheads="1"/>
          </p:cNvPicPr>
          <p:nvPr/>
        </p:nvPicPr>
        <p:blipFill>
          <a:blip r:embed="rId6" cstate="print"/>
          <a:srcRect/>
          <a:stretch>
            <a:fillRect/>
          </a:stretch>
        </p:blipFill>
        <p:spPr bwMode="auto">
          <a:xfrm>
            <a:off x="4200519" y="1895472"/>
            <a:ext cx="4825027" cy="928688"/>
          </a:xfrm>
          <a:prstGeom prst="rect">
            <a:avLst/>
          </a:prstGeom>
          <a:noFill/>
          <a:ln w="9525">
            <a:noFill/>
            <a:miter lim="800000"/>
            <a:headEnd/>
            <a:tailEnd/>
          </a:ln>
        </p:spPr>
      </p:pic>
      <p:pic>
        <p:nvPicPr>
          <p:cNvPr id="342020" name="Picture 4"/>
          <p:cNvPicPr>
            <a:picLocks noChangeAspect="1" noChangeArrowheads="1"/>
          </p:cNvPicPr>
          <p:nvPr/>
        </p:nvPicPr>
        <p:blipFill>
          <a:blip r:embed="rId7" cstate="print"/>
          <a:srcRect/>
          <a:stretch>
            <a:fillRect/>
          </a:stretch>
        </p:blipFill>
        <p:spPr bwMode="auto">
          <a:xfrm>
            <a:off x="2478880" y="3378991"/>
            <a:ext cx="874986" cy="352425"/>
          </a:xfrm>
          <a:prstGeom prst="rect">
            <a:avLst/>
          </a:prstGeom>
          <a:noFill/>
          <a:ln w="9525">
            <a:noFill/>
            <a:miter lim="800000"/>
            <a:headEnd/>
            <a:tailEnd/>
          </a:ln>
        </p:spPr>
      </p:pic>
      <p:grpSp>
        <p:nvGrpSpPr>
          <p:cNvPr id="2" name="Groep 37"/>
          <p:cNvGrpSpPr/>
          <p:nvPr/>
        </p:nvGrpSpPr>
        <p:grpSpPr>
          <a:xfrm>
            <a:off x="4572000" y="3217072"/>
            <a:ext cx="2590800" cy="669128"/>
            <a:chOff x="4383880" y="2974184"/>
            <a:chExt cx="2590800" cy="669128"/>
          </a:xfrm>
        </p:grpSpPr>
        <p:sp>
          <p:nvSpPr>
            <p:cNvPr id="54" name="Rounded Rectangle 27"/>
            <p:cNvSpPr/>
            <p:nvPr/>
          </p:nvSpPr>
          <p:spPr bwMode="auto">
            <a:xfrm>
              <a:off x="4383880" y="2974184"/>
              <a:ext cx="2590800" cy="669128"/>
            </a:xfrm>
            <a:prstGeom prst="roundRect">
              <a:avLst/>
            </a:prstGeom>
            <a:solidFill>
              <a:schemeClr val="bg1"/>
            </a:solidFill>
            <a:ln w="9525" cap="flat" cmpd="sng" algn="ctr">
              <a:noFill/>
              <a:prstDash val="solid"/>
              <a:round/>
              <a:headEnd type="none" w="med" len="med"/>
              <a:tailEnd type="none" w="med" len="med"/>
            </a:ln>
            <a:effectLst>
              <a:glow rad="228600">
                <a:schemeClr val="accent4">
                  <a:satMod val="175000"/>
                  <a:alpha val="40000"/>
                </a:schemeClr>
              </a:glow>
            </a:effectLst>
          </p:spPr>
          <p:txBody>
            <a:bodyPr/>
            <a:lstStyle/>
            <a:p>
              <a:pPr eaLnBrk="0" hangingPunct="0">
                <a:defRPr/>
              </a:pPr>
              <a:endParaRPr lang="en-US">
                <a:latin typeface="Calibri" pitchFamily="34" charset="0"/>
                <a:cs typeface="Calibri" pitchFamily="34" charset="0"/>
              </a:endParaRPr>
            </a:p>
          </p:txBody>
        </p:sp>
        <p:pic>
          <p:nvPicPr>
            <p:cNvPr id="342021" name="Picture 5"/>
            <p:cNvPicPr>
              <a:picLocks noChangeAspect="1" noChangeArrowheads="1"/>
            </p:cNvPicPr>
            <p:nvPr/>
          </p:nvPicPr>
          <p:blipFill>
            <a:blip r:embed="rId8" cstate="print"/>
            <a:srcRect/>
            <a:stretch>
              <a:fillRect/>
            </a:stretch>
          </p:blipFill>
          <p:spPr bwMode="auto">
            <a:xfrm>
              <a:off x="4481512" y="3012280"/>
              <a:ext cx="2371725" cy="565282"/>
            </a:xfrm>
            <a:prstGeom prst="rect">
              <a:avLst/>
            </a:prstGeom>
            <a:noFill/>
            <a:ln w="9525">
              <a:noFill/>
              <a:miter lim="800000"/>
              <a:headEnd/>
              <a:tailEnd/>
            </a:ln>
          </p:spPr>
        </p:pic>
      </p:grpSp>
      <p:pic>
        <p:nvPicPr>
          <p:cNvPr id="342023" name="Picture 7"/>
          <p:cNvPicPr>
            <a:picLocks noChangeAspect="1" noChangeArrowheads="1"/>
          </p:cNvPicPr>
          <p:nvPr/>
        </p:nvPicPr>
        <p:blipFill>
          <a:blip r:embed="rId9" cstate="print"/>
          <a:srcRect/>
          <a:stretch>
            <a:fillRect/>
          </a:stretch>
        </p:blipFill>
        <p:spPr bwMode="auto">
          <a:xfrm>
            <a:off x="2195512" y="4536280"/>
            <a:ext cx="838200" cy="237699"/>
          </a:xfrm>
          <a:prstGeom prst="rect">
            <a:avLst/>
          </a:prstGeom>
          <a:noFill/>
          <a:ln w="9525">
            <a:noFill/>
            <a:miter lim="800000"/>
            <a:headEnd/>
            <a:tailEnd/>
          </a:ln>
        </p:spPr>
      </p:pic>
      <p:pic>
        <p:nvPicPr>
          <p:cNvPr id="342024" name="Picture 8"/>
          <p:cNvPicPr>
            <a:picLocks noChangeAspect="1" noChangeArrowheads="1"/>
          </p:cNvPicPr>
          <p:nvPr/>
        </p:nvPicPr>
        <p:blipFill>
          <a:blip r:embed="rId10" cstate="print"/>
          <a:srcRect/>
          <a:stretch>
            <a:fillRect/>
          </a:stretch>
        </p:blipFill>
        <p:spPr bwMode="auto">
          <a:xfrm>
            <a:off x="2750345" y="4900180"/>
            <a:ext cx="1676399" cy="224268"/>
          </a:xfrm>
          <a:prstGeom prst="rect">
            <a:avLst/>
          </a:prstGeom>
          <a:noFill/>
          <a:ln w="9525">
            <a:noFill/>
            <a:miter lim="800000"/>
            <a:headEnd/>
            <a:tailEnd/>
          </a:ln>
        </p:spPr>
      </p:pic>
      <p:sp>
        <p:nvSpPr>
          <p:cNvPr id="41" name="TextBox 17"/>
          <p:cNvSpPr txBox="1"/>
          <p:nvPr/>
        </p:nvSpPr>
        <p:spPr>
          <a:xfrm>
            <a:off x="533400" y="5117068"/>
            <a:ext cx="8153400" cy="369332"/>
          </a:xfrm>
          <a:prstGeom prst="rect">
            <a:avLst/>
          </a:prstGeom>
          <a:noFill/>
        </p:spPr>
        <p:txBody>
          <a:bodyPr wrap="square">
            <a:spAutoFit/>
          </a:bodyPr>
          <a:lstStyle/>
          <a:p>
            <a:pPr>
              <a:defRPr/>
            </a:pPr>
            <a:r>
              <a:rPr lang="en-US" smtClean="0">
                <a:latin typeface="Calibri" pitchFamily="34" charset="0"/>
                <a:cs typeface="Calibri" pitchFamily="34" charset="0"/>
              </a:rPr>
              <a:t>Met                     </a:t>
            </a:r>
            <a:r>
              <a:rPr lang="en-US" dirty="0" smtClean="0">
                <a:latin typeface="Calibri" pitchFamily="34" charset="0"/>
                <a:cs typeface="Calibri" pitchFamily="34" charset="0"/>
              </a:rPr>
              <a:t>en</a:t>
            </a:r>
          </a:p>
        </p:txBody>
      </p:sp>
      <p:pic>
        <p:nvPicPr>
          <p:cNvPr id="342025" name="Picture 9"/>
          <p:cNvPicPr>
            <a:picLocks noChangeAspect="1" noChangeArrowheads="1"/>
          </p:cNvPicPr>
          <p:nvPr/>
        </p:nvPicPr>
        <p:blipFill>
          <a:blip r:embed="rId11" cstate="print"/>
          <a:srcRect/>
          <a:stretch>
            <a:fillRect/>
          </a:stretch>
        </p:blipFill>
        <p:spPr bwMode="auto">
          <a:xfrm>
            <a:off x="1066800" y="5181600"/>
            <a:ext cx="914400" cy="274320"/>
          </a:xfrm>
          <a:prstGeom prst="rect">
            <a:avLst/>
          </a:prstGeom>
          <a:noFill/>
          <a:ln w="9525">
            <a:noFill/>
            <a:miter lim="800000"/>
            <a:headEnd/>
            <a:tailEnd/>
          </a:ln>
        </p:spPr>
      </p:pic>
      <p:pic>
        <p:nvPicPr>
          <p:cNvPr id="342026" name="Picture 10"/>
          <p:cNvPicPr>
            <a:picLocks noChangeAspect="1" noChangeArrowheads="1"/>
          </p:cNvPicPr>
          <p:nvPr/>
        </p:nvPicPr>
        <p:blipFill>
          <a:blip r:embed="rId12" cstate="print"/>
          <a:srcRect/>
          <a:stretch>
            <a:fillRect/>
          </a:stretch>
        </p:blipFill>
        <p:spPr bwMode="auto">
          <a:xfrm>
            <a:off x="2514600" y="5181600"/>
            <a:ext cx="1371600" cy="276958"/>
          </a:xfrm>
          <a:prstGeom prst="rect">
            <a:avLst/>
          </a:prstGeom>
          <a:noFill/>
          <a:ln w="9525">
            <a:noFill/>
            <a:miter lim="800000"/>
            <a:headEnd/>
            <a:tailEnd/>
          </a:ln>
        </p:spPr>
      </p:pic>
      <p:sp>
        <p:nvSpPr>
          <p:cNvPr id="44" name="PIJL-RECHTS 43"/>
          <p:cNvSpPr/>
          <p:nvPr/>
        </p:nvSpPr>
        <p:spPr bwMode="auto">
          <a:xfrm>
            <a:off x="685800" y="5562600"/>
            <a:ext cx="685800" cy="381000"/>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pic>
        <p:nvPicPr>
          <p:cNvPr id="342027" name="Picture 11"/>
          <p:cNvPicPr>
            <a:picLocks noChangeAspect="1" noChangeArrowheads="1"/>
          </p:cNvPicPr>
          <p:nvPr/>
        </p:nvPicPr>
        <p:blipFill>
          <a:blip r:embed="rId13" cstate="print"/>
          <a:srcRect/>
          <a:stretch>
            <a:fillRect/>
          </a:stretch>
        </p:blipFill>
        <p:spPr bwMode="auto">
          <a:xfrm>
            <a:off x="1524000" y="5638800"/>
            <a:ext cx="2438400" cy="228600"/>
          </a:xfrm>
          <a:prstGeom prst="rect">
            <a:avLst/>
          </a:prstGeom>
          <a:noFill/>
          <a:ln w="9525">
            <a:noFill/>
            <a:miter lim="800000"/>
            <a:headEnd/>
            <a:tailEnd/>
          </a:ln>
        </p:spPr>
      </p:pic>
      <p:sp>
        <p:nvSpPr>
          <p:cNvPr id="47" name="TextBox 17"/>
          <p:cNvSpPr txBox="1"/>
          <p:nvPr/>
        </p:nvSpPr>
        <p:spPr>
          <a:xfrm>
            <a:off x="533400" y="6081476"/>
            <a:ext cx="81534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Dus</a:t>
            </a:r>
            <a:endParaRPr lang="en-US" dirty="0" smtClean="0">
              <a:latin typeface="Calibri" pitchFamily="34" charset="0"/>
              <a:cs typeface="Calibri" pitchFamily="34" charset="0"/>
            </a:endParaRPr>
          </a:p>
        </p:txBody>
      </p:sp>
      <p:grpSp>
        <p:nvGrpSpPr>
          <p:cNvPr id="3" name="Groep 51"/>
          <p:cNvGrpSpPr/>
          <p:nvPr/>
        </p:nvGrpSpPr>
        <p:grpSpPr>
          <a:xfrm>
            <a:off x="1309688" y="6053136"/>
            <a:ext cx="1981200" cy="457200"/>
            <a:chOff x="1309688" y="6053136"/>
            <a:chExt cx="1981200" cy="457200"/>
          </a:xfrm>
        </p:grpSpPr>
        <p:sp>
          <p:nvSpPr>
            <p:cNvPr id="49" name="Rounded Rectangle 27"/>
            <p:cNvSpPr/>
            <p:nvPr/>
          </p:nvSpPr>
          <p:spPr bwMode="auto">
            <a:xfrm>
              <a:off x="1309688" y="6053136"/>
              <a:ext cx="1981200" cy="457200"/>
            </a:xfrm>
            <a:prstGeom prst="roundRect">
              <a:avLst/>
            </a:prstGeom>
            <a:solidFill>
              <a:schemeClr val="bg1"/>
            </a:solidFill>
            <a:ln w="9525" cap="flat" cmpd="sng" algn="ctr">
              <a:noFill/>
              <a:prstDash val="solid"/>
              <a:round/>
              <a:headEnd type="none" w="med" len="med"/>
              <a:tailEnd type="none" w="med" len="med"/>
            </a:ln>
            <a:effectLst>
              <a:glow rad="228600">
                <a:schemeClr val="accent4">
                  <a:satMod val="175000"/>
                  <a:alpha val="40000"/>
                </a:schemeClr>
              </a:glow>
            </a:effectLst>
          </p:spPr>
          <p:txBody>
            <a:bodyPr/>
            <a:lstStyle/>
            <a:p>
              <a:pPr eaLnBrk="0" hangingPunct="0">
                <a:defRPr/>
              </a:pPr>
              <a:endParaRPr lang="en-US">
                <a:latin typeface="Calibri" pitchFamily="34" charset="0"/>
                <a:cs typeface="Calibri" pitchFamily="34" charset="0"/>
              </a:endParaRPr>
            </a:p>
          </p:txBody>
        </p:sp>
        <p:pic>
          <p:nvPicPr>
            <p:cNvPr id="342028" name="Picture 12"/>
            <p:cNvPicPr>
              <a:picLocks noChangeAspect="1" noChangeArrowheads="1"/>
            </p:cNvPicPr>
            <p:nvPr/>
          </p:nvPicPr>
          <p:blipFill>
            <a:blip r:embed="rId14" cstate="print"/>
            <a:srcRect/>
            <a:stretch>
              <a:fillRect/>
            </a:stretch>
          </p:blipFill>
          <p:spPr bwMode="auto">
            <a:xfrm>
              <a:off x="1371600" y="6105528"/>
              <a:ext cx="1824037" cy="349554"/>
            </a:xfrm>
            <a:prstGeom prst="rect">
              <a:avLst/>
            </a:prstGeom>
            <a:noFill/>
            <a:ln w="9525">
              <a:noFill/>
              <a:miter lim="800000"/>
              <a:headEnd/>
              <a:tailEnd/>
            </a:ln>
          </p:spPr>
        </p:pic>
      </p:grpSp>
      <p:sp>
        <p:nvSpPr>
          <p:cNvPr id="55" name="Tekstvak 54"/>
          <p:cNvSpPr txBox="1"/>
          <p:nvPr/>
        </p:nvSpPr>
        <p:spPr>
          <a:xfrm>
            <a:off x="3581400" y="6488668"/>
            <a:ext cx="1845570" cy="338554"/>
          </a:xfrm>
          <a:prstGeom prst="rect">
            <a:avLst/>
          </a:prstGeom>
          <a:solidFill>
            <a:srgbClr val="FFFFCC"/>
          </a:solidFill>
        </p:spPr>
        <p:txBody>
          <a:bodyPr wrap="none" rtlCol="0">
            <a:spAutoFit/>
          </a:bodyPr>
          <a:lstStyle/>
          <a:p>
            <a:r>
              <a:rPr lang="nl-NL" sz="1600" dirty="0" smtClean="0">
                <a:latin typeface="Calibri" pitchFamily="34" charset="0"/>
                <a:cs typeface="Calibri" pitchFamily="34" charset="0"/>
              </a:rPr>
              <a:t>Voorwaarde: </a:t>
            </a:r>
            <a:r>
              <a:rPr lang="nl-NL" sz="1600" i="1" dirty="0" smtClean="0">
                <a:latin typeface="Calibri" pitchFamily="34" charset="0"/>
                <a:cs typeface="Calibri" pitchFamily="34" charset="0"/>
              </a:rPr>
              <a:t>c &gt; 0.7</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checkerboard(across)">
                                      <p:cBhvr>
                                        <p:cTn id="12" dur="500"/>
                                        <p:tgtEl>
                                          <p:spTgt spid="53"/>
                                        </p:tgtEl>
                                      </p:cBhvr>
                                    </p:animEffect>
                                  </p:childTnLst>
                                </p:cTn>
                              </p:par>
                              <p:par>
                                <p:cTn id="13" presetID="5" presetClass="entr" presetSubtype="10" fill="hold" nodeType="withEffect">
                                  <p:stCondLst>
                                    <p:cond delay="0"/>
                                  </p:stCondLst>
                                  <p:childTnLst>
                                    <p:set>
                                      <p:cBhvr>
                                        <p:cTn id="14" dur="1" fill="hold">
                                          <p:stCondLst>
                                            <p:cond delay="0"/>
                                          </p:stCondLst>
                                        </p:cTn>
                                        <p:tgtEl>
                                          <p:spTgt spid="342018"/>
                                        </p:tgtEl>
                                        <p:attrNameLst>
                                          <p:attrName>style.visibility</p:attrName>
                                        </p:attrNameLst>
                                      </p:cBhvr>
                                      <p:to>
                                        <p:strVal val="visible"/>
                                      </p:to>
                                    </p:set>
                                    <p:animEffect transition="in" filter="checkerboard(across)">
                                      <p:cBhvr>
                                        <p:cTn id="15" dur="500"/>
                                        <p:tgtEl>
                                          <p:spTgt spid="342018"/>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checkerboard(across)">
                                      <p:cBhvr>
                                        <p:cTn id="20" dur="500"/>
                                        <p:tgtEl>
                                          <p:spTgt spid="30"/>
                                        </p:tgtEl>
                                      </p:cBhvr>
                                    </p:animEffect>
                                  </p:childTnLst>
                                </p:cTn>
                              </p:par>
                              <p:par>
                                <p:cTn id="21" presetID="5" presetClass="entr" presetSubtype="10" fill="hold" nodeType="withEffect">
                                  <p:stCondLst>
                                    <p:cond delay="0"/>
                                  </p:stCondLst>
                                  <p:childTnLst>
                                    <p:set>
                                      <p:cBhvr>
                                        <p:cTn id="22" dur="1" fill="hold">
                                          <p:stCondLst>
                                            <p:cond delay="0"/>
                                          </p:stCondLst>
                                        </p:cTn>
                                        <p:tgtEl>
                                          <p:spTgt spid="341006"/>
                                        </p:tgtEl>
                                        <p:attrNameLst>
                                          <p:attrName>style.visibility</p:attrName>
                                        </p:attrNameLst>
                                      </p:cBhvr>
                                      <p:to>
                                        <p:strVal val="visible"/>
                                      </p:to>
                                    </p:set>
                                    <p:animEffect transition="in" filter="checkerboard(across)">
                                      <p:cBhvr>
                                        <p:cTn id="23" dur="500"/>
                                        <p:tgtEl>
                                          <p:spTgt spid="341006"/>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checkerboard(across)">
                                      <p:cBhvr>
                                        <p:cTn id="28" dur="500"/>
                                        <p:tgtEl>
                                          <p:spTgt spid="33"/>
                                        </p:tgtEl>
                                      </p:cBhvr>
                                    </p:animEffect>
                                  </p:childTnLst>
                                </p:cTn>
                              </p:par>
                              <p:par>
                                <p:cTn id="29" presetID="5" presetClass="entr" presetSubtype="10" fill="hold" nodeType="withEffect">
                                  <p:stCondLst>
                                    <p:cond delay="0"/>
                                  </p:stCondLst>
                                  <p:childTnLst>
                                    <p:set>
                                      <p:cBhvr>
                                        <p:cTn id="30" dur="1" fill="hold">
                                          <p:stCondLst>
                                            <p:cond delay="0"/>
                                          </p:stCondLst>
                                        </p:cTn>
                                        <p:tgtEl>
                                          <p:spTgt spid="342019"/>
                                        </p:tgtEl>
                                        <p:attrNameLst>
                                          <p:attrName>style.visibility</p:attrName>
                                        </p:attrNameLst>
                                      </p:cBhvr>
                                      <p:to>
                                        <p:strVal val="visible"/>
                                      </p:to>
                                    </p:set>
                                    <p:animEffect transition="in" filter="checkerboard(across)">
                                      <p:cBhvr>
                                        <p:cTn id="31" dur="500"/>
                                        <p:tgtEl>
                                          <p:spTgt spid="342019"/>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checkerboard(across)">
                                      <p:cBhvr>
                                        <p:cTn id="36" dur="500"/>
                                        <p:tgtEl>
                                          <p:spTgt spid="45"/>
                                        </p:tgtEl>
                                      </p:cBhvr>
                                    </p:animEffect>
                                  </p:childTnLst>
                                </p:cTn>
                              </p:par>
                              <p:par>
                                <p:cTn id="37" presetID="5" presetClass="entr" presetSubtype="10" fill="hold" nodeType="withEffect">
                                  <p:stCondLst>
                                    <p:cond delay="0"/>
                                  </p:stCondLst>
                                  <p:childTnLst>
                                    <p:set>
                                      <p:cBhvr>
                                        <p:cTn id="38" dur="1" fill="hold">
                                          <p:stCondLst>
                                            <p:cond delay="0"/>
                                          </p:stCondLst>
                                        </p:cTn>
                                        <p:tgtEl>
                                          <p:spTgt spid="342020"/>
                                        </p:tgtEl>
                                        <p:attrNameLst>
                                          <p:attrName>style.visibility</p:attrName>
                                        </p:attrNameLst>
                                      </p:cBhvr>
                                      <p:to>
                                        <p:strVal val="visible"/>
                                      </p:to>
                                    </p:set>
                                    <p:animEffect transition="in" filter="checkerboard(across)">
                                      <p:cBhvr>
                                        <p:cTn id="39" dur="500"/>
                                        <p:tgtEl>
                                          <p:spTgt spid="342020"/>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checkerboard(across)">
                                      <p:cBhvr>
                                        <p:cTn id="44" dur="500"/>
                                        <p:tgtEl>
                                          <p:spTgt spid="46"/>
                                        </p:tgtEl>
                                      </p:cBhvr>
                                    </p:animEffect>
                                  </p:childTnLst>
                                </p:cTn>
                              </p:par>
                              <p:par>
                                <p:cTn id="45" presetID="5" presetClass="entr" presetSubtype="1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checkerboard(across)">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checkerboard(across)">
                                      <p:cBhvr>
                                        <p:cTn id="52" dur="500"/>
                                        <p:tgtEl>
                                          <p:spTgt spid="37"/>
                                        </p:tgtEl>
                                      </p:cBhvr>
                                    </p:animEffect>
                                  </p:childTnLst>
                                </p:cTn>
                              </p:par>
                              <p:par>
                                <p:cTn id="53" presetID="5" presetClass="entr" presetSubtype="10" fill="hold" nodeType="withEffect">
                                  <p:stCondLst>
                                    <p:cond delay="0"/>
                                  </p:stCondLst>
                                  <p:childTnLst>
                                    <p:set>
                                      <p:cBhvr>
                                        <p:cTn id="54" dur="1" fill="hold">
                                          <p:stCondLst>
                                            <p:cond delay="0"/>
                                          </p:stCondLst>
                                        </p:cTn>
                                        <p:tgtEl>
                                          <p:spTgt spid="342022"/>
                                        </p:tgtEl>
                                        <p:attrNameLst>
                                          <p:attrName>style.visibility</p:attrName>
                                        </p:attrNameLst>
                                      </p:cBhvr>
                                      <p:to>
                                        <p:strVal val="visible"/>
                                      </p:to>
                                    </p:set>
                                    <p:animEffect transition="in" filter="checkerboard(across)">
                                      <p:cBhvr>
                                        <p:cTn id="55" dur="500"/>
                                        <p:tgtEl>
                                          <p:spTgt spid="342022"/>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checkerboard(across)">
                                      <p:cBhvr>
                                        <p:cTn id="60" dur="500"/>
                                        <p:tgtEl>
                                          <p:spTgt spid="42"/>
                                        </p:tgtEl>
                                      </p:cBhvr>
                                    </p:animEffect>
                                  </p:childTnLst>
                                </p:cTn>
                              </p:par>
                              <p:par>
                                <p:cTn id="61" presetID="5" presetClass="entr" presetSubtype="10" fill="hold" nodeType="withEffect">
                                  <p:stCondLst>
                                    <p:cond delay="0"/>
                                  </p:stCondLst>
                                  <p:childTnLst>
                                    <p:set>
                                      <p:cBhvr>
                                        <p:cTn id="62" dur="1" fill="hold">
                                          <p:stCondLst>
                                            <p:cond delay="0"/>
                                          </p:stCondLst>
                                        </p:cTn>
                                        <p:tgtEl>
                                          <p:spTgt spid="342023"/>
                                        </p:tgtEl>
                                        <p:attrNameLst>
                                          <p:attrName>style.visibility</p:attrName>
                                        </p:attrNameLst>
                                      </p:cBhvr>
                                      <p:to>
                                        <p:strVal val="visible"/>
                                      </p:to>
                                    </p:set>
                                    <p:animEffect transition="in" filter="checkerboard(across)">
                                      <p:cBhvr>
                                        <p:cTn id="63" dur="500"/>
                                        <p:tgtEl>
                                          <p:spTgt spid="342023"/>
                                        </p:tgtEl>
                                      </p:cBhvr>
                                    </p:animEffec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checkerboard(across)">
                                      <p:cBhvr>
                                        <p:cTn id="68" dur="500"/>
                                        <p:tgtEl>
                                          <p:spTgt spid="43"/>
                                        </p:tgtEl>
                                      </p:cBhvr>
                                    </p:animEffect>
                                  </p:childTnLst>
                                </p:cTn>
                              </p:par>
                              <p:par>
                                <p:cTn id="69" presetID="5" presetClass="entr" presetSubtype="10" fill="hold" nodeType="withEffect">
                                  <p:stCondLst>
                                    <p:cond delay="0"/>
                                  </p:stCondLst>
                                  <p:childTnLst>
                                    <p:set>
                                      <p:cBhvr>
                                        <p:cTn id="70" dur="1" fill="hold">
                                          <p:stCondLst>
                                            <p:cond delay="0"/>
                                          </p:stCondLst>
                                        </p:cTn>
                                        <p:tgtEl>
                                          <p:spTgt spid="342024"/>
                                        </p:tgtEl>
                                        <p:attrNameLst>
                                          <p:attrName>style.visibility</p:attrName>
                                        </p:attrNameLst>
                                      </p:cBhvr>
                                      <p:to>
                                        <p:strVal val="visible"/>
                                      </p:to>
                                    </p:set>
                                    <p:animEffect transition="in" filter="checkerboard(across)">
                                      <p:cBhvr>
                                        <p:cTn id="71" dur="500"/>
                                        <p:tgtEl>
                                          <p:spTgt spid="342024"/>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checkerboard(across)">
                                      <p:cBhvr>
                                        <p:cTn id="76" dur="500"/>
                                        <p:tgtEl>
                                          <p:spTgt spid="41"/>
                                        </p:tgtEl>
                                      </p:cBhvr>
                                    </p:animEffect>
                                  </p:childTnLst>
                                </p:cTn>
                              </p:par>
                              <p:par>
                                <p:cTn id="77" presetID="5" presetClass="entr" presetSubtype="10" fill="hold" nodeType="withEffect">
                                  <p:stCondLst>
                                    <p:cond delay="0"/>
                                  </p:stCondLst>
                                  <p:childTnLst>
                                    <p:set>
                                      <p:cBhvr>
                                        <p:cTn id="78" dur="1" fill="hold">
                                          <p:stCondLst>
                                            <p:cond delay="0"/>
                                          </p:stCondLst>
                                        </p:cTn>
                                        <p:tgtEl>
                                          <p:spTgt spid="342025"/>
                                        </p:tgtEl>
                                        <p:attrNameLst>
                                          <p:attrName>style.visibility</p:attrName>
                                        </p:attrNameLst>
                                      </p:cBhvr>
                                      <p:to>
                                        <p:strVal val="visible"/>
                                      </p:to>
                                    </p:set>
                                    <p:animEffect transition="in" filter="checkerboard(across)">
                                      <p:cBhvr>
                                        <p:cTn id="79" dur="500"/>
                                        <p:tgtEl>
                                          <p:spTgt spid="342025"/>
                                        </p:tgtEl>
                                      </p:cBhvr>
                                    </p:animEffect>
                                  </p:childTnLst>
                                </p:cTn>
                              </p:par>
                              <p:par>
                                <p:cTn id="80" presetID="5" presetClass="entr" presetSubtype="10" fill="hold" nodeType="withEffect">
                                  <p:stCondLst>
                                    <p:cond delay="0"/>
                                  </p:stCondLst>
                                  <p:childTnLst>
                                    <p:set>
                                      <p:cBhvr>
                                        <p:cTn id="81" dur="1" fill="hold">
                                          <p:stCondLst>
                                            <p:cond delay="0"/>
                                          </p:stCondLst>
                                        </p:cTn>
                                        <p:tgtEl>
                                          <p:spTgt spid="342026"/>
                                        </p:tgtEl>
                                        <p:attrNameLst>
                                          <p:attrName>style.visibility</p:attrName>
                                        </p:attrNameLst>
                                      </p:cBhvr>
                                      <p:to>
                                        <p:strVal val="visible"/>
                                      </p:to>
                                    </p:set>
                                    <p:animEffect transition="in" filter="checkerboard(across)">
                                      <p:cBhvr>
                                        <p:cTn id="82" dur="500"/>
                                        <p:tgtEl>
                                          <p:spTgt spid="342026"/>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ntr" presetSubtype="10" fill="hold" grpId="0" nodeType="click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checkerboard(across)">
                                      <p:cBhvr>
                                        <p:cTn id="87" dur="500"/>
                                        <p:tgtEl>
                                          <p:spTgt spid="44"/>
                                        </p:tgtEl>
                                      </p:cBhvr>
                                    </p:animEffect>
                                  </p:childTnLst>
                                </p:cTn>
                              </p:par>
                              <p:par>
                                <p:cTn id="88" presetID="5" presetClass="entr" presetSubtype="10" fill="hold" nodeType="withEffect">
                                  <p:stCondLst>
                                    <p:cond delay="0"/>
                                  </p:stCondLst>
                                  <p:childTnLst>
                                    <p:set>
                                      <p:cBhvr>
                                        <p:cTn id="89" dur="1" fill="hold">
                                          <p:stCondLst>
                                            <p:cond delay="0"/>
                                          </p:stCondLst>
                                        </p:cTn>
                                        <p:tgtEl>
                                          <p:spTgt spid="342027"/>
                                        </p:tgtEl>
                                        <p:attrNameLst>
                                          <p:attrName>style.visibility</p:attrName>
                                        </p:attrNameLst>
                                      </p:cBhvr>
                                      <p:to>
                                        <p:strVal val="visible"/>
                                      </p:to>
                                    </p:set>
                                    <p:animEffect transition="in" filter="checkerboard(across)">
                                      <p:cBhvr>
                                        <p:cTn id="90" dur="500"/>
                                        <p:tgtEl>
                                          <p:spTgt spid="342027"/>
                                        </p:tgtEl>
                                      </p:cBhvr>
                                    </p:animEffect>
                                  </p:childTnLst>
                                </p:cTn>
                              </p:par>
                            </p:childTnLst>
                          </p:cTn>
                        </p:par>
                      </p:childTnLst>
                    </p:cTn>
                  </p:par>
                  <p:par>
                    <p:cTn id="91" fill="hold">
                      <p:stCondLst>
                        <p:cond delay="indefinite"/>
                      </p:stCondLst>
                      <p:childTnLst>
                        <p:par>
                          <p:cTn id="92" fill="hold">
                            <p:stCondLst>
                              <p:cond delay="0"/>
                            </p:stCondLst>
                            <p:childTnLst>
                              <p:par>
                                <p:cTn id="93" presetID="5" presetClass="entr" presetSubtype="10" fill="hold" grpId="0" nodeType="click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checkerboard(across)">
                                      <p:cBhvr>
                                        <p:cTn id="95" dur="500"/>
                                        <p:tgtEl>
                                          <p:spTgt spid="47"/>
                                        </p:tgtEl>
                                      </p:cBhvr>
                                    </p:animEffect>
                                  </p:childTnLst>
                                </p:cTn>
                              </p:par>
                              <p:par>
                                <p:cTn id="96" presetID="5" presetClass="entr" presetSubtype="10" fill="hold" nodeType="withEffect">
                                  <p:stCondLst>
                                    <p:cond delay="0"/>
                                  </p:stCondLst>
                                  <p:childTnLst>
                                    <p:set>
                                      <p:cBhvr>
                                        <p:cTn id="97" dur="1" fill="hold">
                                          <p:stCondLst>
                                            <p:cond delay="0"/>
                                          </p:stCondLst>
                                        </p:cTn>
                                        <p:tgtEl>
                                          <p:spTgt spid="3"/>
                                        </p:tgtEl>
                                        <p:attrNameLst>
                                          <p:attrName>style.visibility</p:attrName>
                                        </p:attrNameLst>
                                      </p:cBhvr>
                                      <p:to>
                                        <p:strVal val="visible"/>
                                      </p:to>
                                    </p:set>
                                    <p:animEffect transition="in" filter="checkerboard(across)">
                                      <p:cBhvr>
                                        <p:cTn id="98" dur="500"/>
                                        <p:tgtEl>
                                          <p:spTgt spid="3"/>
                                        </p:tgtEl>
                                      </p:cBhvr>
                                    </p:animEffect>
                                  </p:childTnLst>
                                </p:cTn>
                              </p:par>
                            </p:childTnLst>
                          </p:cTn>
                        </p:par>
                      </p:childTnLst>
                    </p:cTn>
                  </p:par>
                  <p:par>
                    <p:cTn id="99" fill="hold">
                      <p:stCondLst>
                        <p:cond delay="indefinite"/>
                      </p:stCondLst>
                      <p:childTnLst>
                        <p:par>
                          <p:cTn id="100" fill="hold">
                            <p:stCondLst>
                              <p:cond delay="0"/>
                            </p:stCondLst>
                            <p:childTnLst>
                              <p:par>
                                <p:cTn id="101" presetID="5" presetClass="entr" presetSubtype="10" fill="hold" grpId="0" nodeType="clickEffect">
                                  <p:stCondLst>
                                    <p:cond delay="0"/>
                                  </p:stCondLst>
                                  <p:childTnLst>
                                    <p:set>
                                      <p:cBhvr>
                                        <p:cTn id="102" dur="1" fill="hold">
                                          <p:stCondLst>
                                            <p:cond delay="0"/>
                                          </p:stCondLst>
                                        </p:cTn>
                                        <p:tgtEl>
                                          <p:spTgt spid="55"/>
                                        </p:tgtEl>
                                        <p:attrNameLst>
                                          <p:attrName>style.visibility</p:attrName>
                                        </p:attrNameLst>
                                      </p:cBhvr>
                                      <p:to>
                                        <p:strVal val="visible"/>
                                      </p:to>
                                    </p:set>
                                    <p:animEffect transition="in" filter="checkerboard(across)">
                                      <p:cBhvr>
                                        <p:cTn id="10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53" grpId="0"/>
      <p:bldP spid="30" grpId="0"/>
      <p:bldP spid="45" grpId="0"/>
      <p:bldP spid="46" grpId="0" animBg="1"/>
      <p:bldP spid="37" grpId="0"/>
      <p:bldP spid="42" grpId="0"/>
      <p:bldP spid="43" grpId="0"/>
      <p:bldP spid="33" grpId="0" animBg="1"/>
      <p:bldP spid="41" grpId="0"/>
      <p:bldP spid="44" grpId="0" animBg="1"/>
      <p:bldP spid="47" grpId="0"/>
      <p:bldP spid="55"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smtClean="0">
                <a:solidFill>
                  <a:srgbClr val="000099"/>
                </a:solidFill>
                <a:latin typeface="Calibri" pitchFamily="34" charset="0"/>
                <a:ea typeface="+mn-ea"/>
                <a:cs typeface="Calibri" pitchFamily="34" charset="0"/>
              </a:rPr>
              <a:t>Voorbeeld: kritische bolvormige reactor</a:t>
            </a:r>
            <a:endParaRPr lang="en-US" i="1" kern="1200" dirty="0">
              <a:solidFill>
                <a:srgbClr val="000099"/>
              </a:solidFill>
              <a:latin typeface="Calibri" pitchFamily="34" charset="0"/>
              <a:ea typeface="+mn-ea"/>
              <a:cs typeface="Calibri" pitchFamily="34" charset="0"/>
            </a:endParaRPr>
          </a:p>
        </p:txBody>
      </p:sp>
      <p:sp>
        <p:nvSpPr>
          <p:cNvPr id="22" name="TextBox 17"/>
          <p:cNvSpPr txBox="1"/>
          <p:nvPr/>
        </p:nvSpPr>
        <p:spPr>
          <a:xfrm>
            <a:off x="533400" y="1219200"/>
            <a:ext cx="7924800" cy="369332"/>
          </a:xfrm>
          <a:prstGeom prst="rect">
            <a:avLst/>
          </a:prstGeom>
          <a:noFill/>
        </p:spPr>
        <p:txBody>
          <a:bodyPr wrap="square">
            <a:spAutoFit/>
          </a:bodyPr>
          <a:lstStyle/>
          <a:p>
            <a:pPr>
              <a:defRPr/>
            </a:pPr>
            <a:r>
              <a:rPr lang="en-US" dirty="0" smtClean="0">
                <a:latin typeface="Calibri" pitchFamily="34" charset="0"/>
                <a:cs typeface="Calibri" pitchFamily="34" charset="0"/>
              </a:rPr>
              <a:t>Flux </a:t>
            </a:r>
            <a:r>
              <a:rPr lang="en-US" dirty="0" err="1" smtClean="0">
                <a:latin typeface="Calibri" pitchFamily="34" charset="0"/>
                <a:cs typeface="Calibri" pitchFamily="34" charset="0"/>
              </a:rPr>
              <a:t>neemt</a:t>
            </a:r>
            <a:r>
              <a:rPr lang="en-US" dirty="0" smtClean="0">
                <a:latin typeface="Calibri" pitchFamily="34" charset="0"/>
                <a:cs typeface="Calibri" pitchFamily="34" charset="0"/>
              </a:rPr>
              <a:t> toe met </a:t>
            </a:r>
            <a:r>
              <a:rPr lang="en-US" dirty="0" err="1" smtClean="0">
                <a:latin typeface="Calibri" pitchFamily="34" charset="0"/>
                <a:cs typeface="Calibri" pitchFamily="34" charset="0"/>
              </a:rPr>
              <a:t>toenemende</a:t>
            </a:r>
            <a:endParaRPr lang="en-US" dirty="0" smtClean="0">
              <a:latin typeface="Calibri" pitchFamily="34" charset="0"/>
              <a:cs typeface="Calibri" pitchFamily="34" charset="0"/>
            </a:endParaRPr>
          </a:p>
        </p:txBody>
      </p:sp>
      <p:sp>
        <p:nvSpPr>
          <p:cNvPr id="37" name="TextBox 17"/>
          <p:cNvSpPr txBox="1"/>
          <p:nvPr/>
        </p:nvSpPr>
        <p:spPr>
          <a:xfrm>
            <a:off x="533400" y="2514600"/>
            <a:ext cx="8153400" cy="369332"/>
          </a:xfrm>
          <a:prstGeom prst="rect">
            <a:avLst/>
          </a:prstGeom>
          <a:noFill/>
        </p:spPr>
        <p:txBody>
          <a:bodyPr wrap="square">
            <a:spAutoFit/>
          </a:bodyPr>
          <a:lstStyle/>
          <a:p>
            <a:pPr>
              <a:defRPr/>
            </a:pPr>
            <a:r>
              <a:rPr lang="en-US" dirty="0" smtClean="0">
                <a:latin typeface="Calibri" pitchFamily="34" charset="0"/>
                <a:cs typeface="Calibri" pitchFamily="34" charset="0"/>
              </a:rPr>
              <a:t>We </a:t>
            </a:r>
            <a:r>
              <a:rPr lang="en-US" dirty="0" err="1" smtClean="0">
                <a:latin typeface="Calibri" pitchFamily="34" charset="0"/>
                <a:cs typeface="Calibri" pitchFamily="34" charset="0"/>
              </a:rPr>
              <a:t>verwachten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dat</a:t>
            </a:r>
            <a:r>
              <a:rPr lang="en-US" dirty="0" smtClean="0">
                <a:latin typeface="Calibri" pitchFamily="34" charset="0"/>
                <a:cs typeface="Calibri" pitchFamily="34" charset="0"/>
              </a:rPr>
              <a:t> de </a:t>
            </a:r>
            <a:r>
              <a:rPr lang="en-US" dirty="0" err="1" smtClean="0">
                <a:latin typeface="Calibri" pitchFamily="34" charset="0"/>
                <a:cs typeface="Calibri" pitchFamily="34" charset="0"/>
              </a:rPr>
              <a:t>uitdrukking</a:t>
            </a:r>
            <a:r>
              <a:rPr lang="en-US" dirty="0" smtClean="0">
                <a:latin typeface="Calibri" pitchFamily="34" charset="0"/>
                <a:cs typeface="Calibri" pitchFamily="34" charset="0"/>
              </a:rPr>
              <a:t> </a:t>
            </a:r>
            <a:r>
              <a:rPr lang="en-US" dirty="0" err="1" smtClean="0">
                <a:latin typeface="Calibri" pitchFamily="34" charset="0"/>
                <a:cs typeface="Calibri" pitchFamily="34" charset="0"/>
              </a:rPr>
              <a:t>voor</a:t>
            </a:r>
            <a:r>
              <a:rPr lang="en-US" dirty="0" smtClean="0">
                <a:latin typeface="Calibri" pitchFamily="34" charset="0"/>
                <a:cs typeface="Calibri" pitchFamily="34" charset="0"/>
              </a:rPr>
              <a:t> de flux </a:t>
            </a:r>
            <a:r>
              <a:rPr lang="en-US" dirty="0" err="1" smtClean="0">
                <a:latin typeface="Calibri" pitchFamily="34" charset="0"/>
                <a:cs typeface="Calibri" pitchFamily="34" charset="0"/>
              </a:rPr>
              <a:t>singulier</a:t>
            </a:r>
            <a:r>
              <a:rPr lang="en-US" dirty="0" smtClean="0">
                <a:latin typeface="Calibri" pitchFamily="34" charset="0"/>
                <a:cs typeface="Calibri" pitchFamily="34" charset="0"/>
              </a:rPr>
              <a:t> </a:t>
            </a:r>
            <a:r>
              <a:rPr lang="en-US" dirty="0" err="1" smtClean="0">
                <a:latin typeface="Calibri" pitchFamily="34" charset="0"/>
                <a:cs typeface="Calibri" pitchFamily="34" charset="0"/>
              </a:rPr>
              <a:t>wordt</a:t>
            </a:r>
            <a:endParaRPr lang="en-US" dirty="0" smtClean="0">
              <a:latin typeface="Calibri" pitchFamily="34" charset="0"/>
              <a:cs typeface="Calibri" pitchFamily="34" charset="0"/>
            </a:endParaRPr>
          </a:p>
        </p:txBody>
      </p:sp>
      <p:sp>
        <p:nvSpPr>
          <p:cNvPr id="42" name="TextBox 17"/>
          <p:cNvSpPr txBox="1"/>
          <p:nvPr/>
        </p:nvSpPr>
        <p:spPr>
          <a:xfrm>
            <a:off x="533400" y="2971800"/>
            <a:ext cx="8153400" cy="369332"/>
          </a:xfrm>
          <a:prstGeom prst="rect">
            <a:avLst/>
          </a:prstGeom>
          <a:noFill/>
        </p:spPr>
        <p:txBody>
          <a:bodyPr wrap="square">
            <a:spAutoFit/>
          </a:bodyPr>
          <a:lstStyle/>
          <a:p>
            <a:pPr>
              <a:defRPr/>
            </a:pPr>
            <a:r>
              <a:rPr lang="en-US" dirty="0" smtClean="0">
                <a:latin typeface="Calibri" pitchFamily="34" charset="0"/>
                <a:cs typeface="Calibri" pitchFamily="34" charset="0"/>
              </a:rPr>
              <a:t>Criticality condition </a:t>
            </a:r>
            <a:r>
              <a:rPr lang="en-US" dirty="0" err="1" smtClean="0">
                <a:latin typeface="Calibri" pitchFamily="34" charset="0"/>
                <a:cs typeface="Calibri" pitchFamily="34" charset="0"/>
              </a:rPr>
              <a:t>voor</a:t>
            </a:r>
            <a:r>
              <a:rPr lang="en-US" dirty="0" smtClean="0">
                <a:latin typeface="Calibri" pitchFamily="34" charset="0"/>
                <a:cs typeface="Calibri" pitchFamily="34" charset="0"/>
              </a:rPr>
              <a:t> </a:t>
            </a:r>
            <a:r>
              <a:rPr lang="en-US" dirty="0" err="1" smtClean="0">
                <a:latin typeface="Calibri" pitchFamily="34" charset="0"/>
                <a:cs typeface="Calibri" pitchFamily="34" charset="0"/>
              </a:rPr>
              <a:t>eindige</a:t>
            </a:r>
            <a:r>
              <a:rPr lang="en-US" dirty="0" smtClean="0">
                <a:latin typeface="Calibri" pitchFamily="34" charset="0"/>
                <a:cs typeface="Calibri" pitchFamily="34" charset="0"/>
              </a:rPr>
              <a:t> reactor</a:t>
            </a:r>
          </a:p>
        </p:txBody>
      </p:sp>
      <p:sp>
        <p:nvSpPr>
          <p:cNvPr id="43" name="TextBox 17"/>
          <p:cNvSpPr txBox="1"/>
          <p:nvPr/>
        </p:nvSpPr>
        <p:spPr>
          <a:xfrm>
            <a:off x="533400" y="3390904"/>
            <a:ext cx="81534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Voor</a:t>
            </a:r>
            <a:r>
              <a:rPr lang="en-US" dirty="0" smtClean="0">
                <a:latin typeface="Calibri" pitchFamily="34" charset="0"/>
                <a:cs typeface="Calibri" pitchFamily="34" charset="0"/>
              </a:rPr>
              <a:t> de </a:t>
            </a:r>
            <a:r>
              <a:rPr lang="en-US" dirty="0" err="1" smtClean="0">
                <a:latin typeface="Calibri" pitchFamily="34" charset="0"/>
                <a:cs typeface="Calibri" pitchFamily="34" charset="0"/>
              </a:rPr>
              <a:t>sferische</a:t>
            </a:r>
            <a:r>
              <a:rPr lang="en-US" dirty="0" smtClean="0">
                <a:latin typeface="Calibri" pitchFamily="34" charset="0"/>
                <a:cs typeface="Calibri" pitchFamily="34" charset="0"/>
              </a:rPr>
              <a:t> reactor </a:t>
            </a:r>
            <a:r>
              <a:rPr lang="en-US" dirty="0" err="1" smtClean="0">
                <a:latin typeface="Calibri" pitchFamily="34" charset="0"/>
                <a:cs typeface="Calibri" pitchFamily="34" charset="0"/>
              </a:rPr>
              <a:t>geldt</a:t>
            </a:r>
            <a:endParaRPr lang="en-US" baseline="-25000" dirty="0" smtClean="0">
              <a:latin typeface="Calibri" pitchFamily="34" charset="0"/>
              <a:cs typeface="Calibri" pitchFamily="34" charset="0"/>
            </a:endParaRPr>
          </a:p>
        </p:txBody>
      </p:sp>
      <p:sp>
        <p:nvSpPr>
          <p:cNvPr id="34" name="TextBox 17"/>
          <p:cNvSpPr txBox="1"/>
          <p:nvPr/>
        </p:nvSpPr>
        <p:spPr>
          <a:xfrm>
            <a:off x="533400" y="1600200"/>
            <a:ext cx="51816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Dit</a:t>
            </a:r>
            <a:r>
              <a:rPr lang="en-US" dirty="0" smtClean="0">
                <a:latin typeface="Calibri" pitchFamily="34" charset="0"/>
                <a:cs typeface="Calibri" pitchFamily="34" charset="0"/>
              </a:rPr>
              <a:t> </a:t>
            </a:r>
            <a:r>
              <a:rPr lang="en-US" dirty="0" err="1" smtClean="0">
                <a:latin typeface="Calibri" pitchFamily="34" charset="0"/>
                <a:cs typeface="Calibri" pitchFamily="34" charset="0"/>
              </a:rPr>
              <a:t>komt</a:t>
            </a:r>
            <a:r>
              <a:rPr lang="en-US" dirty="0" smtClean="0">
                <a:latin typeface="Calibri" pitchFamily="34" charset="0"/>
                <a:cs typeface="Calibri" pitchFamily="34" charset="0"/>
              </a:rPr>
              <a:t> door de </a:t>
            </a:r>
            <a:r>
              <a:rPr lang="en-US" dirty="0" err="1" smtClean="0">
                <a:latin typeface="Calibri" pitchFamily="34" charset="0"/>
                <a:cs typeface="Calibri" pitchFamily="34" charset="0"/>
              </a:rPr>
              <a:t>noemer</a:t>
            </a:r>
            <a:r>
              <a:rPr lang="en-US" dirty="0" smtClean="0">
                <a:latin typeface="Calibri" pitchFamily="34" charset="0"/>
                <a:cs typeface="Calibri" pitchFamily="34" charset="0"/>
              </a:rPr>
              <a:t> in</a:t>
            </a:r>
          </a:p>
        </p:txBody>
      </p:sp>
      <p:sp>
        <p:nvSpPr>
          <p:cNvPr id="50" name="TextBox 17"/>
          <p:cNvSpPr txBox="1"/>
          <p:nvPr/>
        </p:nvSpPr>
        <p:spPr>
          <a:xfrm>
            <a:off x="533400" y="4355068"/>
            <a:ext cx="8153400" cy="369332"/>
          </a:xfrm>
          <a:prstGeom prst="rect">
            <a:avLst/>
          </a:prstGeom>
          <a:noFill/>
        </p:spPr>
        <p:txBody>
          <a:bodyPr wrap="square">
            <a:spAutoFit/>
          </a:bodyPr>
          <a:lstStyle/>
          <a:p>
            <a:pPr>
              <a:defRPr/>
            </a:pPr>
            <a:r>
              <a:rPr lang="en-US" dirty="0" smtClean="0">
                <a:latin typeface="Calibri" pitchFamily="34" charset="0"/>
                <a:cs typeface="Calibri" pitchFamily="34" charset="0"/>
              </a:rPr>
              <a:t>De </a:t>
            </a:r>
            <a:r>
              <a:rPr lang="en-US" dirty="0" err="1" smtClean="0">
                <a:latin typeface="Calibri" pitchFamily="34" charset="0"/>
                <a:cs typeface="Calibri" pitchFamily="34" charset="0"/>
              </a:rPr>
              <a:t>nonleakage</a:t>
            </a:r>
            <a:r>
              <a:rPr lang="en-US" dirty="0" smtClean="0">
                <a:latin typeface="Calibri" pitchFamily="34" charset="0"/>
                <a:cs typeface="Calibri" pitchFamily="34" charset="0"/>
              </a:rPr>
              <a:t> probability is </a:t>
            </a:r>
            <a:r>
              <a:rPr lang="en-US" dirty="0" err="1" smtClean="0">
                <a:latin typeface="Calibri" pitchFamily="34" charset="0"/>
                <a:cs typeface="Calibri" pitchFamily="34" charset="0"/>
              </a:rPr>
              <a:t>dus</a:t>
            </a:r>
            <a:endParaRPr lang="en-US" dirty="0" smtClean="0">
              <a:latin typeface="Calibri" pitchFamily="34" charset="0"/>
              <a:cs typeface="Calibri" pitchFamily="34" charset="0"/>
            </a:endParaRPr>
          </a:p>
        </p:txBody>
      </p:sp>
      <p:sp>
        <p:nvSpPr>
          <p:cNvPr id="41" name="TextBox 17"/>
          <p:cNvSpPr txBox="1"/>
          <p:nvPr/>
        </p:nvSpPr>
        <p:spPr>
          <a:xfrm>
            <a:off x="533400" y="4833700"/>
            <a:ext cx="81534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Merk</a:t>
            </a:r>
            <a:r>
              <a:rPr lang="en-US" dirty="0" smtClean="0">
                <a:latin typeface="Calibri" pitchFamily="34" charset="0"/>
                <a:cs typeface="Calibri" pitchFamily="34" charset="0"/>
              </a:rPr>
              <a:t> op: </a:t>
            </a:r>
            <a:r>
              <a:rPr lang="en-US" dirty="0" err="1" smtClean="0">
                <a:latin typeface="Calibri" pitchFamily="34" charset="0"/>
                <a:cs typeface="Calibri" pitchFamily="34" charset="0"/>
              </a:rPr>
              <a:t>dus</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geldt</a:t>
            </a:r>
            <a:endParaRPr lang="en-US" dirty="0" smtClean="0">
              <a:latin typeface="Calibri" pitchFamily="34" charset="0"/>
              <a:cs typeface="Calibri" pitchFamily="34" charset="0"/>
            </a:endParaRPr>
          </a:p>
        </p:txBody>
      </p:sp>
      <p:pic>
        <p:nvPicPr>
          <p:cNvPr id="344078" name="Picture 14"/>
          <p:cNvPicPr>
            <a:picLocks noChangeAspect="1" noChangeArrowheads="1"/>
          </p:cNvPicPr>
          <p:nvPr/>
        </p:nvPicPr>
        <p:blipFill>
          <a:blip r:embed="rId3" cstate="print"/>
          <a:srcRect/>
          <a:stretch>
            <a:fillRect/>
          </a:stretch>
        </p:blipFill>
        <p:spPr bwMode="auto">
          <a:xfrm>
            <a:off x="4495800" y="1393032"/>
            <a:ext cx="4648200" cy="823183"/>
          </a:xfrm>
          <a:prstGeom prst="rect">
            <a:avLst/>
          </a:prstGeom>
          <a:noFill/>
          <a:ln w="9525">
            <a:noFill/>
            <a:miter lim="800000"/>
            <a:headEnd/>
            <a:tailEnd/>
          </a:ln>
        </p:spPr>
      </p:pic>
      <p:sp>
        <p:nvSpPr>
          <p:cNvPr id="47" name="TextBox 17"/>
          <p:cNvSpPr txBox="1"/>
          <p:nvPr/>
        </p:nvSpPr>
        <p:spPr>
          <a:xfrm>
            <a:off x="533400" y="5181600"/>
            <a:ext cx="5943600" cy="646331"/>
          </a:xfrm>
          <a:prstGeom prst="rect">
            <a:avLst/>
          </a:prstGeom>
          <a:noFill/>
        </p:spPr>
        <p:txBody>
          <a:bodyPr wrap="square">
            <a:spAutoFit/>
          </a:bodyPr>
          <a:lstStyle/>
          <a:p>
            <a:pPr>
              <a:defRPr/>
            </a:pPr>
            <a:r>
              <a:rPr lang="en-US" dirty="0" err="1" smtClean="0">
                <a:latin typeface="Calibri" pitchFamily="34" charset="0"/>
                <a:cs typeface="Calibri" pitchFamily="34" charset="0"/>
              </a:rPr>
              <a:t>Zoals</a:t>
            </a:r>
            <a:r>
              <a:rPr lang="en-US" dirty="0" smtClean="0">
                <a:latin typeface="Calibri" pitchFamily="34" charset="0"/>
                <a:cs typeface="Calibri" pitchFamily="34" charset="0"/>
              </a:rPr>
              <a:t> </a:t>
            </a:r>
            <a:r>
              <a:rPr lang="en-US" dirty="0" err="1" smtClean="0">
                <a:latin typeface="Calibri" pitchFamily="34" charset="0"/>
                <a:cs typeface="Calibri" pitchFamily="34" charset="0"/>
              </a:rPr>
              <a:t>verwacht</a:t>
            </a:r>
            <a:r>
              <a:rPr lang="en-US" dirty="0" smtClean="0">
                <a:latin typeface="Calibri" pitchFamily="34" charset="0"/>
                <a:cs typeface="Calibri" pitchFamily="34" charset="0"/>
              </a:rPr>
              <a:t> </a:t>
            </a:r>
            <a:r>
              <a:rPr lang="en-US" dirty="0" err="1" smtClean="0">
                <a:latin typeface="Calibri" pitchFamily="34" charset="0"/>
                <a:cs typeface="Calibri" pitchFamily="34" charset="0"/>
              </a:rPr>
              <a:t>neemt</a:t>
            </a:r>
            <a:r>
              <a:rPr lang="en-US" dirty="0" smtClean="0">
                <a:latin typeface="Calibri" pitchFamily="34" charset="0"/>
                <a:cs typeface="Calibri" pitchFamily="34" charset="0"/>
              </a:rPr>
              <a:t> </a:t>
            </a:r>
            <a:r>
              <a:rPr lang="en-US" dirty="0" err="1" smtClean="0">
                <a:latin typeface="Calibri" pitchFamily="34" charset="0"/>
                <a:cs typeface="Calibri" pitchFamily="34" charset="0"/>
              </a:rPr>
              <a:t>nonleakage</a:t>
            </a:r>
            <a:r>
              <a:rPr lang="en-US" dirty="0" smtClean="0">
                <a:latin typeface="Calibri" pitchFamily="34" charset="0"/>
                <a:cs typeface="Calibri" pitchFamily="34" charset="0"/>
              </a:rPr>
              <a:t> toe met          de </a:t>
            </a:r>
            <a:r>
              <a:rPr lang="en-US" dirty="0" err="1" smtClean="0">
                <a:latin typeface="Calibri" pitchFamily="34" charset="0"/>
                <a:cs typeface="Calibri" pitchFamily="34" charset="0"/>
              </a:rPr>
              <a:t>ge-extrapoleerde</a:t>
            </a:r>
            <a:r>
              <a:rPr lang="en-US" dirty="0" smtClean="0">
                <a:latin typeface="Calibri" pitchFamily="34" charset="0"/>
                <a:cs typeface="Calibri" pitchFamily="34" charset="0"/>
              </a:rPr>
              <a:t> </a:t>
            </a:r>
            <a:r>
              <a:rPr lang="en-US" dirty="0" err="1" smtClean="0">
                <a:latin typeface="Calibri" pitchFamily="34" charset="0"/>
                <a:cs typeface="Calibri" pitchFamily="34" charset="0"/>
              </a:rPr>
              <a:t>reactorstraal</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gemeten</a:t>
            </a:r>
            <a:r>
              <a:rPr lang="en-US" dirty="0" smtClean="0">
                <a:latin typeface="Calibri" pitchFamily="34" charset="0"/>
                <a:cs typeface="Calibri" pitchFamily="34" charset="0"/>
              </a:rPr>
              <a:t> in </a:t>
            </a:r>
            <a:r>
              <a:rPr lang="en-US" dirty="0" err="1" smtClean="0">
                <a:latin typeface="Calibri" pitchFamily="34" charset="0"/>
                <a:cs typeface="Calibri" pitchFamily="34" charset="0"/>
              </a:rPr>
              <a:t>diffusielengten</a:t>
            </a:r>
            <a:endParaRPr lang="en-US" dirty="0" smtClean="0">
              <a:latin typeface="Calibri" pitchFamily="34" charset="0"/>
              <a:cs typeface="Calibri" pitchFamily="34" charset="0"/>
            </a:endParaRPr>
          </a:p>
        </p:txBody>
      </p:sp>
      <p:pic>
        <p:nvPicPr>
          <p:cNvPr id="344079" name="Picture 15"/>
          <p:cNvPicPr>
            <a:picLocks noChangeAspect="1" noChangeArrowheads="1"/>
          </p:cNvPicPr>
          <p:nvPr/>
        </p:nvPicPr>
        <p:blipFill>
          <a:blip r:embed="rId4" cstate="print"/>
          <a:srcRect/>
          <a:stretch>
            <a:fillRect/>
          </a:stretch>
        </p:blipFill>
        <p:spPr bwMode="auto">
          <a:xfrm>
            <a:off x="6663320" y="3995267"/>
            <a:ext cx="2404480" cy="2862733"/>
          </a:xfrm>
          <a:prstGeom prst="rect">
            <a:avLst/>
          </a:prstGeom>
          <a:noFill/>
          <a:ln w="9525">
            <a:noFill/>
            <a:miter lim="800000"/>
            <a:headEnd/>
            <a:tailEnd/>
          </a:ln>
        </p:spPr>
      </p:pic>
      <p:sp>
        <p:nvSpPr>
          <p:cNvPr id="49" name="Tekstvak 48"/>
          <p:cNvSpPr txBox="1"/>
          <p:nvPr/>
        </p:nvSpPr>
        <p:spPr>
          <a:xfrm>
            <a:off x="7093744" y="2542401"/>
            <a:ext cx="1293944" cy="276999"/>
          </a:xfrm>
          <a:prstGeom prst="rect">
            <a:avLst/>
          </a:prstGeom>
          <a:solidFill>
            <a:srgbClr val="FFFFCC"/>
          </a:solidFill>
        </p:spPr>
        <p:txBody>
          <a:bodyPr wrap="none" rtlCol="0">
            <a:spAutoFit/>
          </a:bodyPr>
          <a:lstStyle/>
          <a:p>
            <a:r>
              <a:rPr lang="nl-NL" sz="1200" dirty="0" smtClean="0">
                <a:cs typeface="Calibri" pitchFamily="34" charset="0"/>
              </a:rPr>
              <a:t>p</a:t>
            </a:r>
            <a:r>
              <a:rPr lang="nl-NL" sz="1200" dirty="0" smtClean="0">
                <a:latin typeface="Calibri" pitchFamily="34" charset="0"/>
                <a:cs typeface="Calibri" pitchFamily="34" charset="0"/>
              </a:rPr>
              <a:t> </a:t>
            </a:r>
            <a:r>
              <a:rPr lang="nl-NL" sz="1200" dirty="0" smtClean="0">
                <a:latin typeface="Calibri" pitchFamily="34" charset="0"/>
                <a:cs typeface="Calibri" pitchFamily="34" charset="0"/>
                <a:sym typeface="Symbol"/>
              </a:rPr>
              <a:t> </a:t>
            </a:r>
            <a:r>
              <a:rPr lang="nl-NL" sz="1200" dirty="0" smtClean="0">
                <a:latin typeface="Calibri" pitchFamily="34" charset="0"/>
                <a:cs typeface="Calibri" pitchFamily="34" charset="0"/>
              </a:rPr>
              <a:t>flux oneindig</a:t>
            </a:r>
          </a:p>
        </p:txBody>
      </p:sp>
      <p:sp>
        <p:nvSpPr>
          <p:cNvPr id="46" name="Rechteraccolade 45"/>
          <p:cNvSpPr/>
          <p:nvPr/>
        </p:nvSpPr>
        <p:spPr bwMode="auto">
          <a:xfrm rot="5400000">
            <a:off x="7620000" y="1616143"/>
            <a:ext cx="304800" cy="1371600"/>
          </a:xfrm>
          <a:prstGeom prst="rightBrac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grpSp>
        <p:nvGrpSpPr>
          <p:cNvPr id="2" name="Groep 32"/>
          <p:cNvGrpSpPr/>
          <p:nvPr/>
        </p:nvGrpSpPr>
        <p:grpSpPr>
          <a:xfrm>
            <a:off x="3810000" y="1219200"/>
            <a:ext cx="873920" cy="381000"/>
            <a:chOff x="4002880" y="1219200"/>
            <a:chExt cx="873920" cy="381000"/>
          </a:xfrm>
        </p:grpSpPr>
        <p:pic>
          <p:nvPicPr>
            <p:cNvPr id="344075" name="Picture 11"/>
            <p:cNvPicPr>
              <a:picLocks noChangeAspect="1" noChangeArrowheads="1"/>
            </p:cNvPicPr>
            <p:nvPr/>
          </p:nvPicPr>
          <p:blipFill>
            <a:blip r:embed="rId5" cstate="print"/>
            <a:srcRect/>
            <a:stretch>
              <a:fillRect/>
            </a:stretch>
          </p:blipFill>
          <p:spPr bwMode="auto">
            <a:xfrm>
              <a:off x="4002880" y="1262064"/>
              <a:ext cx="727749" cy="300037"/>
            </a:xfrm>
            <a:prstGeom prst="rect">
              <a:avLst/>
            </a:prstGeom>
            <a:noFill/>
            <a:ln w="9525">
              <a:noFill/>
              <a:miter lim="800000"/>
              <a:headEnd/>
              <a:tailEnd/>
            </a:ln>
          </p:spPr>
        </p:pic>
        <p:sp>
          <p:nvSpPr>
            <p:cNvPr id="32" name="Rechthoek 31"/>
            <p:cNvSpPr/>
            <p:nvPr/>
          </p:nvSpPr>
          <p:spPr bwMode="auto">
            <a:xfrm>
              <a:off x="4343400" y="1219200"/>
              <a:ext cx="5334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grpSp>
      <p:sp>
        <p:nvSpPr>
          <p:cNvPr id="30" name="TextBox 17"/>
          <p:cNvSpPr txBox="1"/>
          <p:nvPr/>
        </p:nvSpPr>
        <p:spPr>
          <a:xfrm>
            <a:off x="533400" y="2069068"/>
            <a:ext cx="6781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Als</a:t>
            </a:r>
            <a:r>
              <a:rPr lang="en-US" dirty="0" smtClean="0">
                <a:latin typeface="Calibri" pitchFamily="34" charset="0"/>
                <a:cs typeface="Calibri" pitchFamily="34" charset="0"/>
              </a:rPr>
              <a:t> de flux </a:t>
            </a:r>
            <a:r>
              <a:rPr lang="en-US" dirty="0" err="1" smtClean="0">
                <a:latin typeface="Calibri" pitchFamily="34" charset="0"/>
                <a:cs typeface="Calibri" pitchFamily="34" charset="0"/>
              </a:rPr>
              <a:t>oneindig</a:t>
            </a:r>
            <a:r>
              <a:rPr lang="en-US" dirty="0" smtClean="0">
                <a:latin typeface="Calibri" pitchFamily="34" charset="0"/>
                <a:cs typeface="Calibri" pitchFamily="34" charset="0"/>
              </a:rPr>
              <a:t> </a:t>
            </a:r>
            <a:r>
              <a:rPr lang="en-US" dirty="0" err="1" smtClean="0">
                <a:latin typeface="Calibri" pitchFamily="34" charset="0"/>
                <a:cs typeface="Calibri" pitchFamily="34" charset="0"/>
              </a:rPr>
              <a:t>wordt</a:t>
            </a:r>
            <a:r>
              <a:rPr lang="en-US" dirty="0" smtClean="0">
                <a:latin typeface="Calibri" pitchFamily="34" charset="0"/>
                <a:cs typeface="Calibri" pitchFamily="34" charset="0"/>
              </a:rPr>
              <a:t> is de </a:t>
            </a:r>
            <a:r>
              <a:rPr lang="en-US" dirty="0" err="1" smtClean="0">
                <a:latin typeface="Calibri" pitchFamily="34" charset="0"/>
                <a:cs typeface="Calibri" pitchFamily="34" charset="0"/>
              </a:rPr>
              <a:t>bol</a:t>
            </a:r>
            <a:r>
              <a:rPr lang="en-US" dirty="0" smtClean="0">
                <a:latin typeface="Calibri" pitchFamily="34" charset="0"/>
                <a:cs typeface="Calibri" pitchFamily="34" charset="0"/>
              </a:rPr>
              <a:t> critical</a:t>
            </a:r>
            <a:endParaRPr lang="en-US" sz="1600" dirty="0" smtClean="0">
              <a:latin typeface="Calibri" pitchFamily="34" charset="0"/>
              <a:cs typeface="Calibri" pitchFamily="34" charset="0"/>
            </a:endParaRPr>
          </a:p>
        </p:txBody>
      </p:sp>
      <p:pic>
        <p:nvPicPr>
          <p:cNvPr id="340994" name="Picture 2"/>
          <p:cNvPicPr>
            <a:picLocks noChangeAspect="1" noChangeArrowheads="1"/>
          </p:cNvPicPr>
          <p:nvPr/>
        </p:nvPicPr>
        <p:blipFill>
          <a:blip r:embed="rId6" cstate="print"/>
          <a:srcRect/>
          <a:stretch>
            <a:fillRect/>
          </a:stretch>
        </p:blipFill>
        <p:spPr bwMode="auto">
          <a:xfrm>
            <a:off x="4724401" y="3020050"/>
            <a:ext cx="1600200" cy="242262"/>
          </a:xfrm>
          <a:prstGeom prst="rect">
            <a:avLst/>
          </a:prstGeom>
          <a:noFill/>
          <a:ln w="9525">
            <a:noFill/>
            <a:miter lim="800000"/>
            <a:headEnd/>
            <a:tailEnd/>
          </a:ln>
        </p:spPr>
      </p:pic>
      <p:pic>
        <p:nvPicPr>
          <p:cNvPr id="340995" name="Picture 3"/>
          <p:cNvPicPr>
            <a:picLocks noChangeAspect="1" noChangeArrowheads="1"/>
          </p:cNvPicPr>
          <p:nvPr/>
        </p:nvPicPr>
        <p:blipFill>
          <a:blip r:embed="rId7" cstate="print"/>
          <a:srcRect/>
          <a:stretch>
            <a:fillRect/>
          </a:stretch>
        </p:blipFill>
        <p:spPr bwMode="auto">
          <a:xfrm>
            <a:off x="3810000" y="3380906"/>
            <a:ext cx="1833562" cy="414806"/>
          </a:xfrm>
          <a:prstGeom prst="rect">
            <a:avLst/>
          </a:prstGeom>
          <a:noFill/>
          <a:ln w="9525">
            <a:noFill/>
            <a:miter lim="800000"/>
            <a:headEnd/>
            <a:tailEnd/>
          </a:ln>
        </p:spPr>
      </p:pic>
      <p:sp>
        <p:nvSpPr>
          <p:cNvPr id="36" name="PIJL-RECHTS 35"/>
          <p:cNvSpPr/>
          <p:nvPr/>
        </p:nvSpPr>
        <p:spPr bwMode="auto">
          <a:xfrm>
            <a:off x="1219200" y="3864768"/>
            <a:ext cx="685800" cy="381000"/>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pic>
        <p:nvPicPr>
          <p:cNvPr id="340996" name="Picture 4"/>
          <p:cNvPicPr>
            <a:picLocks noChangeAspect="1" noChangeArrowheads="1"/>
          </p:cNvPicPr>
          <p:nvPr/>
        </p:nvPicPr>
        <p:blipFill>
          <a:blip r:embed="rId8" cstate="print"/>
          <a:srcRect/>
          <a:stretch>
            <a:fillRect/>
          </a:stretch>
        </p:blipFill>
        <p:spPr bwMode="auto">
          <a:xfrm>
            <a:off x="2057400" y="3788568"/>
            <a:ext cx="1543050" cy="629090"/>
          </a:xfrm>
          <a:prstGeom prst="rect">
            <a:avLst/>
          </a:prstGeom>
          <a:noFill/>
          <a:ln w="9525">
            <a:noFill/>
            <a:miter lim="800000"/>
            <a:headEnd/>
            <a:tailEnd/>
          </a:ln>
        </p:spPr>
      </p:pic>
      <p:pic>
        <p:nvPicPr>
          <p:cNvPr id="340997" name="Picture 5"/>
          <p:cNvPicPr>
            <a:picLocks noChangeAspect="1" noChangeArrowheads="1"/>
          </p:cNvPicPr>
          <p:nvPr/>
        </p:nvPicPr>
        <p:blipFill>
          <a:blip r:embed="rId9" cstate="print"/>
          <a:srcRect/>
          <a:stretch>
            <a:fillRect/>
          </a:stretch>
        </p:blipFill>
        <p:spPr bwMode="auto">
          <a:xfrm>
            <a:off x="4114800" y="4336256"/>
            <a:ext cx="1676400" cy="579020"/>
          </a:xfrm>
          <a:prstGeom prst="rect">
            <a:avLst/>
          </a:prstGeom>
          <a:noFill/>
          <a:ln w="9525">
            <a:noFill/>
            <a:miter lim="800000"/>
            <a:headEnd/>
            <a:tailEnd/>
          </a:ln>
        </p:spPr>
      </p:pic>
      <p:pic>
        <p:nvPicPr>
          <p:cNvPr id="340998" name="Picture 6"/>
          <p:cNvPicPr>
            <a:picLocks noChangeAspect="1" noChangeArrowheads="1"/>
          </p:cNvPicPr>
          <p:nvPr/>
        </p:nvPicPr>
        <p:blipFill>
          <a:blip r:embed="rId10" cstate="print"/>
          <a:srcRect/>
          <a:stretch>
            <a:fillRect/>
          </a:stretch>
        </p:blipFill>
        <p:spPr bwMode="auto">
          <a:xfrm>
            <a:off x="2590800" y="4789486"/>
            <a:ext cx="1309687" cy="349250"/>
          </a:xfrm>
          <a:prstGeom prst="rect">
            <a:avLst/>
          </a:prstGeom>
          <a:noFill/>
          <a:ln w="9525">
            <a:noFill/>
            <a:miter lim="800000"/>
            <a:headEnd/>
            <a:tailEnd/>
          </a:ln>
        </p:spPr>
      </p:pic>
      <p:grpSp>
        <p:nvGrpSpPr>
          <p:cNvPr id="3" name="Groep 44"/>
          <p:cNvGrpSpPr/>
          <p:nvPr/>
        </p:nvGrpSpPr>
        <p:grpSpPr>
          <a:xfrm>
            <a:off x="4648200" y="5191128"/>
            <a:ext cx="389238" cy="273840"/>
            <a:chOff x="4979192" y="5191128"/>
            <a:chExt cx="389238" cy="273840"/>
          </a:xfrm>
        </p:grpSpPr>
        <p:pic>
          <p:nvPicPr>
            <p:cNvPr id="340999" name="Picture 7"/>
            <p:cNvPicPr>
              <a:picLocks noChangeAspect="1" noChangeArrowheads="1"/>
            </p:cNvPicPr>
            <p:nvPr/>
          </p:nvPicPr>
          <p:blipFill>
            <a:blip r:embed="rId11" cstate="print"/>
            <a:srcRect/>
            <a:stretch>
              <a:fillRect/>
            </a:stretch>
          </p:blipFill>
          <p:spPr bwMode="auto">
            <a:xfrm>
              <a:off x="4979192" y="5236368"/>
              <a:ext cx="389238" cy="228600"/>
            </a:xfrm>
            <a:prstGeom prst="rect">
              <a:avLst/>
            </a:prstGeom>
            <a:noFill/>
            <a:ln w="9525">
              <a:noFill/>
              <a:miter lim="800000"/>
              <a:headEnd/>
              <a:tailEnd/>
            </a:ln>
          </p:spPr>
        </p:pic>
        <p:sp>
          <p:nvSpPr>
            <p:cNvPr id="44" name="Rechthoek 43"/>
            <p:cNvSpPr/>
            <p:nvPr/>
          </p:nvSpPr>
          <p:spPr bwMode="auto">
            <a:xfrm>
              <a:off x="5181600" y="5191128"/>
              <a:ext cx="152400"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grpSp>
      <p:sp>
        <p:nvSpPr>
          <p:cNvPr id="48" name="TextBox 17"/>
          <p:cNvSpPr txBox="1"/>
          <p:nvPr/>
        </p:nvSpPr>
        <p:spPr>
          <a:xfrm>
            <a:off x="533400" y="5867400"/>
            <a:ext cx="8153400" cy="369332"/>
          </a:xfrm>
          <a:prstGeom prst="rect">
            <a:avLst/>
          </a:prstGeom>
          <a:noFill/>
        </p:spPr>
        <p:txBody>
          <a:bodyPr wrap="square">
            <a:spAutoFit/>
          </a:bodyPr>
          <a:lstStyle/>
          <a:p>
            <a:pPr>
              <a:defRPr/>
            </a:pPr>
            <a:r>
              <a:rPr lang="en-US" dirty="0" smtClean="0">
                <a:latin typeface="Calibri" pitchFamily="34" charset="0"/>
                <a:cs typeface="Calibri" pitchFamily="34" charset="0"/>
              </a:rPr>
              <a:t>Material buckling term</a:t>
            </a:r>
          </a:p>
        </p:txBody>
      </p:sp>
      <p:pic>
        <p:nvPicPr>
          <p:cNvPr id="341000" name="Picture 8"/>
          <p:cNvPicPr>
            <a:picLocks noChangeAspect="1" noChangeArrowheads="1"/>
          </p:cNvPicPr>
          <p:nvPr/>
        </p:nvPicPr>
        <p:blipFill>
          <a:blip r:embed="rId12" cstate="print"/>
          <a:srcRect/>
          <a:stretch>
            <a:fillRect/>
          </a:stretch>
        </p:blipFill>
        <p:spPr bwMode="auto">
          <a:xfrm>
            <a:off x="2971800" y="5889924"/>
            <a:ext cx="1662112" cy="303708"/>
          </a:xfrm>
          <a:prstGeom prst="rect">
            <a:avLst/>
          </a:prstGeom>
          <a:noFill/>
          <a:ln w="9525">
            <a:noFill/>
            <a:miter lim="800000"/>
            <a:headEnd/>
            <a:tailEnd/>
          </a:ln>
        </p:spPr>
      </p:pic>
      <p:sp>
        <p:nvSpPr>
          <p:cNvPr id="51" name="TextBox 17"/>
          <p:cNvSpPr txBox="1"/>
          <p:nvPr/>
        </p:nvSpPr>
        <p:spPr>
          <a:xfrm>
            <a:off x="533400" y="6198156"/>
            <a:ext cx="8153400" cy="369332"/>
          </a:xfrm>
          <a:prstGeom prst="rect">
            <a:avLst/>
          </a:prstGeom>
          <a:noFill/>
        </p:spPr>
        <p:txBody>
          <a:bodyPr wrap="square">
            <a:spAutoFit/>
          </a:bodyPr>
          <a:lstStyle/>
          <a:p>
            <a:pPr>
              <a:defRPr/>
            </a:pPr>
            <a:r>
              <a:rPr lang="en-US" dirty="0" smtClean="0">
                <a:latin typeface="Calibri" pitchFamily="34" charset="0"/>
                <a:cs typeface="Calibri" pitchFamily="34" charset="0"/>
              </a:rPr>
              <a:t>Geometric buckling term</a:t>
            </a:r>
          </a:p>
        </p:txBody>
      </p:sp>
      <p:grpSp>
        <p:nvGrpSpPr>
          <p:cNvPr id="4" name="Groep 53"/>
          <p:cNvGrpSpPr/>
          <p:nvPr/>
        </p:nvGrpSpPr>
        <p:grpSpPr>
          <a:xfrm>
            <a:off x="3193256" y="6207920"/>
            <a:ext cx="921544" cy="322334"/>
            <a:chOff x="3193256" y="6207920"/>
            <a:chExt cx="921544" cy="322334"/>
          </a:xfrm>
        </p:grpSpPr>
        <p:pic>
          <p:nvPicPr>
            <p:cNvPr id="341001" name="Picture 9"/>
            <p:cNvPicPr>
              <a:picLocks noChangeAspect="1" noChangeArrowheads="1"/>
            </p:cNvPicPr>
            <p:nvPr/>
          </p:nvPicPr>
          <p:blipFill>
            <a:blip r:embed="rId13" cstate="print"/>
            <a:srcRect/>
            <a:stretch>
              <a:fillRect/>
            </a:stretch>
          </p:blipFill>
          <p:spPr bwMode="auto">
            <a:xfrm>
              <a:off x="3228975" y="6248400"/>
              <a:ext cx="885825" cy="281854"/>
            </a:xfrm>
            <a:prstGeom prst="rect">
              <a:avLst/>
            </a:prstGeom>
            <a:noFill/>
            <a:ln w="9525">
              <a:noFill/>
              <a:miter lim="800000"/>
              <a:headEnd/>
              <a:tailEnd/>
            </a:ln>
          </p:spPr>
        </p:pic>
        <p:sp>
          <p:nvSpPr>
            <p:cNvPr id="52" name="Rechthoek 51"/>
            <p:cNvSpPr/>
            <p:nvPr/>
          </p:nvSpPr>
          <p:spPr bwMode="auto">
            <a:xfrm>
              <a:off x="3193256" y="6207920"/>
              <a:ext cx="228600"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sp>
          <p:nvSpPr>
            <p:cNvPr id="53" name="Rechthoek 52"/>
            <p:cNvSpPr/>
            <p:nvPr/>
          </p:nvSpPr>
          <p:spPr bwMode="auto">
            <a:xfrm>
              <a:off x="3762376" y="6219824"/>
              <a:ext cx="228600"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grpSp>
      <p:sp>
        <p:nvSpPr>
          <p:cNvPr id="55" name="Tekstvak 54"/>
          <p:cNvSpPr txBox="1"/>
          <p:nvPr/>
        </p:nvSpPr>
        <p:spPr>
          <a:xfrm>
            <a:off x="4495800" y="6474023"/>
            <a:ext cx="1431930" cy="307777"/>
          </a:xfrm>
          <a:prstGeom prst="rect">
            <a:avLst/>
          </a:prstGeom>
          <a:solidFill>
            <a:srgbClr val="FFFFCC"/>
          </a:solidFill>
        </p:spPr>
        <p:txBody>
          <a:bodyPr wrap="none" rtlCol="0">
            <a:spAutoFit/>
          </a:bodyPr>
          <a:lstStyle/>
          <a:p>
            <a:r>
              <a:rPr lang="nl-NL" sz="1400" dirty="0" err="1" smtClean="0">
                <a:latin typeface="Calibri" pitchFamily="34" charset="0"/>
                <a:cs typeface="Calibri" pitchFamily="34" charset="0"/>
              </a:rPr>
              <a:t>Criticality</a:t>
            </a:r>
            <a:r>
              <a:rPr lang="nl-NL" sz="1400" dirty="0" smtClean="0">
                <a:latin typeface="Calibri" pitchFamily="34" charset="0"/>
                <a:cs typeface="Calibri" pitchFamily="34" charset="0"/>
              </a:rPr>
              <a:t> </a:t>
            </a:r>
            <a:r>
              <a:rPr lang="nl-NL" sz="1400" i="1" dirty="0" err="1" smtClean="0">
                <a:latin typeface="Calibri" pitchFamily="34" charset="0"/>
                <a:cs typeface="Calibri" pitchFamily="34" charset="0"/>
              </a:rPr>
              <a:t>B</a:t>
            </a:r>
            <a:r>
              <a:rPr lang="nl-NL" sz="1400" baseline="-25000" dirty="0" err="1" smtClean="0">
                <a:latin typeface="Calibri" pitchFamily="34" charset="0"/>
                <a:cs typeface="Calibri" pitchFamily="34" charset="0"/>
              </a:rPr>
              <a:t>g</a:t>
            </a:r>
            <a:r>
              <a:rPr lang="nl-NL" sz="1400" dirty="0" smtClean="0">
                <a:latin typeface="Calibri" pitchFamily="34" charset="0"/>
                <a:cs typeface="Calibri" pitchFamily="34" charset="0"/>
              </a:rPr>
              <a:t> </a:t>
            </a:r>
            <a:r>
              <a:rPr lang="nl-NL" sz="1400" i="1" dirty="0" smtClean="0">
                <a:latin typeface="Calibri" pitchFamily="34" charset="0"/>
                <a:cs typeface="Calibri" pitchFamily="34" charset="0"/>
              </a:rPr>
              <a:t>= </a:t>
            </a:r>
            <a:r>
              <a:rPr lang="nl-NL" sz="1400" i="1" dirty="0" err="1" smtClean="0">
                <a:latin typeface="Calibri" pitchFamily="34" charset="0"/>
                <a:cs typeface="Calibri" pitchFamily="34" charset="0"/>
              </a:rPr>
              <a:t>B</a:t>
            </a:r>
            <a:r>
              <a:rPr lang="nl-NL" sz="1400" baseline="-25000" dirty="0" err="1" smtClean="0">
                <a:latin typeface="Calibri" pitchFamily="34" charset="0"/>
                <a:cs typeface="Calibri" pitchFamily="34" charset="0"/>
              </a:rPr>
              <a:t>m</a:t>
            </a:r>
            <a:endParaRPr lang="nl-NL" sz="1400" baseline="-25000" dirty="0" smtClean="0">
              <a:latin typeface="Calibri" pitchFamily="34"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nodeType="withEffect">
                                  <p:stCondLst>
                                    <p:cond delay="0"/>
                                  </p:stCondLst>
                                  <p:childTnLst>
                                    <p:set>
                                      <p:cBhvr>
                                        <p:cTn id="12" dur="1" fill="hold">
                                          <p:stCondLst>
                                            <p:cond delay="0"/>
                                          </p:stCondLst>
                                        </p:cTn>
                                        <p:tgtEl>
                                          <p:spTgt spid="344079"/>
                                        </p:tgtEl>
                                        <p:attrNameLst>
                                          <p:attrName>style.visibility</p:attrName>
                                        </p:attrNameLst>
                                      </p:cBhvr>
                                      <p:to>
                                        <p:strVal val="visible"/>
                                      </p:to>
                                    </p:set>
                                    <p:animEffect transition="in" filter="checkerboard(across)">
                                      <p:cBhvr>
                                        <p:cTn id="13" dur="500"/>
                                        <p:tgtEl>
                                          <p:spTgt spid="344079"/>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checkerboard(across)">
                                      <p:cBhvr>
                                        <p:cTn id="18" dur="500"/>
                                        <p:tgtEl>
                                          <p:spTgt spid="34"/>
                                        </p:tgtEl>
                                      </p:cBhvr>
                                    </p:animEffect>
                                  </p:childTnLst>
                                </p:cTn>
                              </p:par>
                              <p:par>
                                <p:cTn id="19" presetID="5" presetClass="entr" presetSubtype="10" fill="hold" nodeType="withEffect">
                                  <p:stCondLst>
                                    <p:cond delay="0"/>
                                  </p:stCondLst>
                                  <p:childTnLst>
                                    <p:set>
                                      <p:cBhvr>
                                        <p:cTn id="20" dur="1" fill="hold">
                                          <p:stCondLst>
                                            <p:cond delay="0"/>
                                          </p:stCondLst>
                                        </p:cTn>
                                        <p:tgtEl>
                                          <p:spTgt spid="344078"/>
                                        </p:tgtEl>
                                        <p:attrNameLst>
                                          <p:attrName>style.visibility</p:attrName>
                                        </p:attrNameLst>
                                      </p:cBhvr>
                                      <p:to>
                                        <p:strVal val="visible"/>
                                      </p:to>
                                    </p:set>
                                    <p:animEffect transition="in" filter="checkerboard(across)">
                                      <p:cBhvr>
                                        <p:cTn id="21" dur="500"/>
                                        <p:tgtEl>
                                          <p:spTgt spid="344078"/>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checkerboard(across)">
                                      <p:cBhvr>
                                        <p:cTn id="26" dur="500"/>
                                        <p:tgtEl>
                                          <p:spTgt spid="46"/>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checkerboard(across)">
                                      <p:cBhvr>
                                        <p:cTn id="29" dur="500"/>
                                        <p:tgtEl>
                                          <p:spTgt spid="49"/>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checkerboard(across)">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checkerboard(across)">
                                      <p:cBhvr>
                                        <p:cTn id="39" dur="5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checkerboard(across)">
                                      <p:cBhvr>
                                        <p:cTn id="44" dur="500"/>
                                        <p:tgtEl>
                                          <p:spTgt spid="42"/>
                                        </p:tgtEl>
                                      </p:cBhvr>
                                    </p:animEffect>
                                  </p:childTnLst>
                                </p:cTn>
                              </p:par>
                              <p:par>
                                <p:cTn id="45" presetID="5" presetClass="entr" presetSubtype="10" fill="hold" nodeType="withEffect">
                                  <p:stCondLst>
                                    <p:cond delay="0"/>
                                  </p:stCondLst>
                                  <p:childTnLst>
                                    <p:set>
                                      <p:cBhvr>
                                        <p:cTn id="46" dur="1" fill="hold">
                                          <p:stCondLst>
                                            <p:cond delay="0"/>
                                          </p:stCondLst>
                                        </p:cTn>
                                        <p:tgtEl>
                                          <p:spTgt spid="340994"/>
                                        </p:tgtEl>
                                        <p:attrNameLst>
                                          <p:attrName>style.visibility</p:attrName>
                                        </p:attrNameLst>
                                      </p:cBhvr>
                                      <p:to>
                                        <p:strVal val="visible"/>
                                      </p:to>
                                    </p:set>
                                    <p:animEffect transition="in" filter="checkerboard(across)">
                                      <p:cBhvr>
                                        <p:cTn id="47" dur="500"/>
                                        <p:tgtEl>
                                          <p:spTgt spid="340994"/>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checkerboard(across)">
                                      <p:cBhvr>
                                        <p:cTn id="52" dur="500"/>
                                        <p:tgtEl>
                                          <p:spTgt spid="43"/>
                                        </p:tgtEl>
                                      </p:cBhvr>
                                    </p:animEffect>
                                  </p:childTnLst>
                                </p:cTn>
                              </p:par>
                              <p:par>
                                <p:cTn id="53" presetID="5" presetClass="entr" presetSubtype="10" fill="hold" nodeType="withEffect">
                                  <p:stCondLst>
                                    <p:cond delay="0"/>
                                  </p:stCondLst>
                                  <p:childTnLst>
                                    <p:set>
                                      <p:cBhvr>
                                        <p:cTn id="54" dur="1" fill="hold">
                                          <p:stCondLst>
                                            <p:cond delay="0"/>
                                          </p:stCondLst>
                                        </p:cTn>
                                        <p:tgtEl>
                                          <p:spTgt spid="340995"/>
                                        </p:tgtEl>
                                        <p:attrNameLst>
                                          <p:attrName>style.visibility</p:attrName>
                                        </p:attrNameLst>
                                      </p:cBhvr>
                                      <p:to>
                                        <p:strVal val="visible"/>
                                      </p:to>
                                    </p:set>
                                    <p:animEffect transition="in" filter="checkerboard(across)">
                                      <p:cBhvr>
                                        <p:cTn id="55" dur="500"/>
                                        <p:tgtEl>
                                          <p:spTgt spid="340995"/>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checkerboard(across)">
                                      <p:cBhvr>
                                        <p:cTn id="60" dur="500"/>
                                        <p:tgtEl>
                                          <p:spTgt spid="36"/>
                                        </p:tgtEl>
                                      </p:cBhvr>
                                    </p:animEffect>
                                  </p:childTnLst>
                                </p:cTn>
                              </p:par>
                              <p:par>
                                <p:cTn id="61" presetID="5" presetClass="entr" presetSubtype="10" fill="hold" nodeType="withEffect">
                                  <p:stCondLst>
                                    <p:cond delay="0"/>
                                  </p:stCondLst>
                                  <p:childTnLst>
                                    <p:set>
                                      <p:cBhvr>
                                        <p:cTn id="62" dur="1" fill="hold">
                                          <p:stCondLst>
                                            <p:cond delay="0"/>
                                          </p:stCondLst>
                                        </p:cTn>
                                        <p:tgtEl>
                                          <p:spTgt spid="340996"/>
                                        </p:tgtEl>
                                        <p:attrNameLst>
                                          <p:attrName>style.visibility</p:attrName>
                                        </p:attrNameLst>
                                      </p:cBhvr>
                                      <p:to>
                                        <p:strVal val="visible"/>
                                      </p:to>
                                    </p:set>
                                    <p:animEffect transition="in" filter="checkerboard(across)">
                                      <p:cBhvr>
                                        <p:cTn id="63" dur="500"/>
                                        <p:tgtEl>
                                          <p:spTgt spid="340996"/>
                                        </p:tgtEl>
                                      </p:cBhvr>
                                    </p:animEffec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50"/>
                                        </p:tgtEl>
                                        <p:attrNameLst>
                                          <p:attrName>style.visibility</p:attrName>
                                        </p:attrNameLst>
                                      </p:cBhvr>
                                      <p:to>
                                        <p:strVal val="visible"/>
                                      </p:to>
                                    </p:set>
                                    <p:animEffect transition="in" filter="checkerboard(across)">
                                      <p:cBhvr>
                                        <p:cTn id="68" dur="500"/>
                                        <p:tgtEl>
                                          <p:spTgt spid="50"/>
                                        </p:tgtEl>
                                      </p:cBhvr>
                                    </p:animEffect>
                                  </p:childTnLst>
                                </p:cTn>
                              </p:par>
                              <p:par>
                                <p:cTn id="69" presetID="5" presetClass="entr" presetSubtype="10" fill="hold" nodeType="withEffect">
                                  <p:stCondLst>
                                    <p:cond delay="0"/>
                                  </p:stCondLst>
                                  <p:childTnLst>
                                    <p:set>
                                      <p:cBhvr>
                                        <p:cTn id="70" dur="1" fill="hold">
                                          <p:stCondLst>
                                            <p:cond delay="0"/>
                                          </p:stCondLst>
                                        </p:cTn>
                                        <p:tgtEl>
                                          <p:spTgt spid="340997"/>
                                        </p:tgtEl>
                                        <p:attrNameLst>
                                          <p:attrName>style.visibility</p:attrName>
                                        </p:attrNameLst>
                                      </p:cBhvr>
                                      <p:to>
                                        <p:strVal val="visible"/>
                                      </p:to>
                                    </p:set>
                                    <p:animEffect transition="in" filter="checkerboard(across)">
                                      <p:cBhvr>
                                        <p:cTn id="71" dur="500"/>
                                        <p:tgtEl>
                                          <p:spTgt spid="340997"/>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checkerboard(across)">
                                      <p:cBhvr>
                                        <p:cTn id="76" dur="500"/>
                                        <p:tgtEl>
                                          <p:spTgt spid="41"/>
                                        </p:tgtEl>
                                      </p:cBhvr>
                                    </p:animEffect>
                                  </p:childTnLst>
                                </p:cTn>
                              </p:par>
                              <p:par>
                                <p:cTn id="77" presetID="5" presetClass="entr" presetSubtype="10" fill="hold" nodeType="withEffect">
                                  <p:stCondLst>
                                    <p:cond delay="0"/>
                                  </p:stCondLst>
                                  <p:childTnLst>
                                    <p:set>
                                      <p:cBhvr>
                                        <p:cTn id="78" dur="1" fill="hold">
                                          <p:stCondLst>
                                            <p:cond delay="0"/>
                                          </p:stCondLst>
                                        </p:cTn>
                                        <p:tgtEl>
                                          <p:spTgt spid="340998"/>
                                        </p:tgtEl>
                                        <p:attrNameLst>
                                          <p:attrName>style.visibility</p:attrName>
                                        </p:attrNameLst>
                                      </p:cBhvr>
                                      <p:to>
                                        <p:strVal val="visible"/>
                                      </p:to>
                                    </p:set>
                                    <p:animEffect transition="in" filter="checkerboard(across)">
                                      <p:cBhvr>
                                        <p:cTn id="79" dur="500"/>
                                        <p:tgtEl>
                                          <p:spTgt spid="340998"/>
                                        </p:tgtEl>
                                      </p:cBhvr>
                                    </p:animEffect>
                                  </p:childTnLst>
                                </p:cTn>
                              </p:par>
                            </p:childTnLst>
                          </p:cTn>
                        </p:par>
                      </p:childTnLst>
                    </p:cTn>
                  </p:par>
                  <p:par>
                    <p:cTn id="80" fill="hold">
                      <p:stCondLst>
                        <p:cond delay="indefinite"/>
                      </p:stCondLst>
                      <p:childTnLst>
                        <p:par>
                          <p:cTn id="81" fill="hold">
                            <p:stCondLst>
                              <p:cond delay="0"/>
                            </p:stCondLst>
                            <p:childTnLst>
                              <p:par>
                                <p:cTn id="82" presetID="5" presetClass="entr" presetSubtype="10" fill="hold" grpId="0" nodeType="clickEffect">
                                  <p:stCondLst>
                                    <p:cond delay="0"/>
                                  </p:stCondLst>
                                  <p:childTnLst>
                                    <p:set>
                                      <p:cBhvr>
                                        <p:cTn id="83" dur="1" fill="hold">
                                          <p:stCondLst>
                                            <p:cond delay="0"/>
                                          </p:stCondLst>
                                        </p:cTn>
                                        <p:tgtEl>
                                          <p:spTgt spid="47"/>
                                        </p:tgtEl>
                                        <p:attrNameLst>
                                          <p:attrName>style.visibility</p:attrName>
                                        </p:attrNameLst>
                                      </p:cBhvr>
                                      <p:to>
                                        <p:strVal val="visible"/>
                                      </p:to>
                                    </p:set>
                                    <p:animEffect transition="in" filter="checkerboard(across)">
                                      <p:cBhvr>
                                        <p:cTn id="84" dur="500"/>
                                        <p:tgtEl>
                                          <p:spTgt spid="47"/>
                                        </p:tgtEl>
                                      </p:cBhvr>
                                    </p:animEffect>
                                  </p:childTnLst>
                                </p:cTn>
                              </p:par>
                              <p:par>
                                <p:cTn id="85" presetID="5" presetClass="entr" presetSubtype="10" fill="hold" nodeType="with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checkerboard(across)">
                                      <p:cBhvr>
                                        <p:cTn id="87" dur="500"/>
                                        <p:tgtEl>
                                          <p:spTgt spid="3"/>
                                        </p:tgtEl>
                                      </p:cBhvr>
                                    </p:animEffect>
                                  </p:childTnLst>
                                </p:cTn>
                              </p:par>
                            </p:childTnLst>
                          </p:cTn>
                        </p:par>
                      </p:childTnLst>
                    </p:cTn>
                  </p:par>
                  <p:par>
                    <p:cTn id="88" fill="hold">
                      <p:stCondLst>
                        <p:cond delay="indefinite"/>
                      </p:stCondLst>
                      <p:childTnLst>
                        <p:par>
                          <p:cTn id="89" fill="hold">
                            <p:stCondLst>
                              <p:cond delay="0"/>
                            </p:stCondLst>
                            <p:childTnLst>
                              <p:par>
                                <p:cTn id="90" presetID="5" presetClass="entr" presetSubtype="10" fill="hold" grpId="0" nodeType="clickEffect">
                                  <p:stCondLst>
                                    <p:cond delay="0"/>
                                  </p:stCondLst>
                                  <p:childTnLst>
                                    <p:set>
                                      <p:cBhvr>
                                        <p:cTn id="91" dur="1" fill="hold">
                                          <p:stCondLst>
                                            <p:cond delay="0"/>
                                          </p:stCondLst>
                                        </p:cTn>
                                        <p:tgtEl>
                                          <p:spTgt spid="48"/>
                                        </p:tgtEl>
                                        <p:attrNameLst>
                                          <p:attrName>style.visibility</p:attrName>
                                        </p:attrNameLst>
                                      </p:cBhvr>
                                      <p:to>
                                        <p:strVal val="visible"/>
                                      </p:to>
                                    </p:set>
                                    <p:animEffect transition="in" filter="checkerboard(across)">
                                      <p:cBhvr>
                                        <p:cTn id="92" dur="500"/>
                                        <p:tgtEl>
                                          <p:spTgt spid="48"/>
                                        </p:tgtEl>
                                      </p:cBhvr>
                                    </p:animEffect>
                                  </p:childTnLst>
                                </p:cTn>
                              </p:par>
                              <p:par>
                                <p:cTn id="93" presetID="5" presetClass="entr" presetSubtype="10" fill="hold" nodeType="withEffect">
                                  <p:stCondLst>
                                    <p:cond delay="0"/>
                                  </p:stCondLst>
                                  <p:childTnLst>
                                    <p:set>
                                      <p:cBhvr>
                                        <p:cTn id="94" dur="1" fill="hold">
                                          <p:stCondLst>
                                            <p:cond delay="0"/>
                                          </p:stCondLst>
                                        </p:cTn>
                                        <p:tgtEl>
                                          <p:spTgt spid="341000"/>
                                        </p:tgtEl>
                                        <p:attrNameLst>
                                          <p:attrName>style.visibility</p:attrName>
                                        </p:attrNameLst>
                                      </p:cBhvr>
                                      <p:to>
                                        <p:strVal val="visible"/>
                                      </p:to>
                                    </p:set>
                                    <p:animEffect transition="in" filter="checkerboard(across)">
                                      <p:cBhvr>
                                        <p:cTn id="95" dur="500"/>
                                        <p:tgtEl>
                                          <p:spTgt spid="341000"/>
                                        </p:tgtEl>
                                      </p:cBhvr>
                                    </p:animEffect>
                                  </p:childTnLst>
                                </p:cTn>
                              </p:par>
                            </p:childTnLst>
                          </p:cTn>
                        </p:par>
                      </p:childTnLst>
                    </p:cTn>
                  </p:par>
                  <p:par>
                    <p:cTn id="96" fill="hold">
                      <p:stCondLst>
                        <p:cond delay="indefinite"/>
                      </p:stCondLst>
                      <p:childTnLst>
                        <p:par>
                          <p:cTn id="97" fill="hold">
                            <p:stCondLst>
                              <p:cond delay="0"/>
                            </p:stCondLst>
                            <p:childTnLst>
                              <p:par>
                                <p:cTn id="98" presetID="5" presetClass="entr" presetSubtype="10" fill="hold" grpId="0" nodeType="clickEffect">
                                  <p:stCondLst>
                                    <p:cond delay="0"/>
                                  </p:stCondLst>
                                  <p:childTnLst>
                                    <p:set>
                                      <p:cBhvr>
                                        <p:cTn id="99" dur="1" fill="hold">
                                          <p:stCondLst>
                                            <p:cond delay="0"/>
                                          </p:stCondLst>
                                        </p:cTn>
                                        <p:tgtEl>
                                          <p:spTgt spid="51"/>
                                        </p:tgtEl>
                                        <p:attrNameLst>
                                          <p:attrName>style.visibility</p:attrName>
                                        </p:attrNameLst>
                                      </p:cBhvr>
                                      <p:to>
                                        <p:strVal val="visible"/>
                                      </p:to>
                                    </p:set>
                                    <p:animEffect transition="in" filter="checkerboard(across)">
                                      <p:cBhvr>
                                        <p:cTn id="100" dur="500"/>
                                        <p:tgtEl>
                                          <p:spTgt spid="51"/>
                                        </p:tgtEl>
                                      </p:cBhvr>
                                    </p:animEffect>
                                  </p:childTnLst>
                                </p:cTn>
                              </p:par>
                              <p:par>
                                <p:cTn id="101" presetID="5" presetClass="entr" presetSubtype="10" fill="hold" nodeType="withEffect">
                                  <p:stCondLst>
                                    <p:cond delay="0"/>
                                  </p:stCondLst>
                                  <p:childTnLst>
                                    <p:set>
                                      <p:cBhvr>
                                        <p:cTn id="102" dur="1" fill="hold">
                                          <p:stCondLst>
                                            <p:cond delay="0"/>
                                          </p:stCondLst>
                                        </p:cTn>
                                        <p:tgtEl>
                                          <p:spTgt spid="4"/>
                                        </p:tgtEl>
                                        <p:attrNameLst>
                                          <p:attrName>style.visibility</p:attrName>
                                        </p:attrNameLst>
                                      </p:cBhvr>
                                      <p:to>
                                        <p:strVal val="visible"/>
                                      </p:to>
                                    </p:set>
                                    <p:animEffect transition="in" filter="checkerboard(across)">
                                      <p:cBhvr>
                                        <p:cTn id="103" dur="500"/>
                                        <p:tgtEl>
                                          <p:spTgt spid="4"/>
                                        </p:tgtEl>
                                      </p:cBhvr>
                                    </p:animEffect>
                                  </p:childTnLst>
                                </p:cTn>
                              </p:par>
                            </p:childTnLst>
                          </p:cTn>
                        </p:par>
                      </p:childTnLst>
                    </p:cTn>
                  </p:par>
                  <p:par>
                    <p:cTn id="104" fill="hold">
                      <p:stCondLst>
                        <p:cond delay="indefinite"/>
                      </p:stCondLst>
                      <p:childTnLst>
                        <p:par>
                          <p:cTn id="105" fill="hold">
                            <p:stCondLst>
                              <p:cond delay="0"/>
                            </p:stCondLst>
                            <p:childTnLst>
                              <p:par>
                                <p:cTn id="106" presetID="5" presetClass="entr" presetSubtype="10" fill="hold" grpId="0" nodeType="clickEffect">
                                  <p:stCondLst>
                                    <p:cond delay="0"/>
                                  </p:stCondLst>
                                  <p:childTnLst>
                                    <p:set>
                                      <p:cBhvr>
                                        <p:cTn id="107" dur="1" fill="hold">
                                          <p:stCondLst>
                                            <p:cond delay="0"/>
                                          </p:stCondLst>
                                        </p:cTn>
                                        <p:tgtEl>
                                          <p:spTgt spid="55"/>
                                        </p:tgtEl>
                                        <p:attrNameLst>
                                          <p:attrName>style.visibility</p:attrName>
                                        </p:attrNameLst>
                                      </p:cBhvr>
                                      <p:to>
                                        <p:strVal val="visible"/>
                                      </p:to>
                                    </p:set>
                                    <p:animEffect transition="in" filter="checkerboard(across)">
                                      <p:cBhvr>
                                        <p:cTn id="10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7" grpId="0"/>
      <p:bldP spid="42" grpId="0"/>
      <p:bldP spid="43" grpId="0"/>
      <p:bldP spid="34" grpId="0"/>
      <p:bldP spid="50" grpId="0"/>
      <p:bldP spid="41" grpId="0"/>
      <p:bldP spid="47" grpId="0"/>
      <p:bldP spid="49" grpId="0" animBg="1"/>
      <p:bldP spid="46" grpId="0" animBg="1"/>
      <p:bldP spid="30" grpId="0"/>
      <p:bldP spid="36" grpId="0" animBg="1"/>
      <p:bldP spid="48" grpId="0"/>
      <p:bldP spid="51" grpId="0"/>
      <p:bldP spid="5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152400" y="0"/>
            <a:ext cx="8991600" cy="990600"/>
          </a:xfrm>
          <a:noFill/>
          <a:ln/>
        </p:spPr>
        <p:txBody>
          <a:bodyPr/>
          <a:lstStyle/>
          <a:p>
            <a:r>
              <a:rPr lang="en-GB" i="1" kern="1200" dirty="0" smtClean="0">
                <a:solidFill>
                  <a:srgbClr val="000099"/>
                </a:solidFill>
                <a:latin typeface="Calibri" pitchFamily="34" charset="0"/>
                <a:ea typeface="+mn-ea"/>
                <a:cs typeface="Calibri" pitchFamily="34" charset="0"/>
              </a:rPr>
              <a:t>Reproduction factor</a:t>
            </a:r>
            <a:endParaRPr lang="en-US" i="1" kern="1200" dirty="0">
              <a:solidFill>
                <a:srgbClr val="000099"/>
              </a:solidFill>
              <a:latin typeface="Calibri" pitchFamily="34" charset="0"/>
              <a:ea typeface="+mn-ea"/>
              <a:cs typeface="Calibri" pitchFamily="34" charset="0"/>
            </a:endParaRPr>
          </a:p>
        </p:txBody>
      </p:sp>
      <p:grpSp>
        <p:nvGrpSpPr>
          <p:cNvPr id="3" name="Group 22"/>
          <p:cNvGrpSpPr/>
          <p:nvPr/>
        </p:nvGrpSpPr>
        <p:grpSpPr>
          <a:xfrm>
            <a:off x="847725" y="3009900"/>
            <a:ext cx="7610475" cy="647700"/>
            <a:chOff x="533400" y="2133600"/>
            <a:chExt cx="7610475" cy="647700"/>
          </a:xfrm>
        </p:grpSpPr>
        <p:pic>
          <p:nvPicPr>
            <p:cNvPr id="135171" name="Picture 3"/>
            <p:cNvPicPr>
              <a:picLocks noChangeAspect="1" noChangeArrowheads="1"/>
            </p:cNvPicPr>
            <p:nvPr/>
          </p:nvPicPr>
          <p:blipFill>
            <a:blip r:embed="rId4" cstate="print"/>
            <a:srcRect/>
            <a:stretch>
              <a:fillRect/>
            </a:stretch>
          </p:blipFill>
          <p:spPr bwMode="auto">
            <a:xfrm>
              <a:off x="533400" y="2133600"/>
              <a:ext cx="1238250" cy="647700"/>
            </a:xfrm>
            <a:prstGeom prst="rect">
              <a:avLst/>
            </a:prstGeom>
            <a:noFill/>
            <a:ln w="9525">
              <a:noFill/>
              <a:miter lim="800000"/>
              <a:headEnd/>
              <a:tailEnd/>
            </a:ln>
            <a:effectLst/>
          </p:spPr>
        </p:pic>
        <p:pic>
          <p:nvPicPr>
            <p:cNvPr id="135172" name="Picture 4"/>
            <p:cNvPicPr>
              <a:picLocks noChangeAspect="1" noChangeArrowheads="1"/>
            </p:cNvPicPr>
            <p:nvPr/>
          </p:nvPicPr>
          <p:blipFill>
            <a:blip r:embed="rId5" cstate="print"/>
            <a:srcRect/>
            <a:stretch>
              <a:fillRect/>
            </a:stretch>
          </p:blipFill>
          <p:spPr bwMode="auto">
            <a:xfrm>
              <a:off x="2057400" y="2209800"/>
              <a:ext cx="1962150" cy="219075"/>
            </a:xfrm>
            <a:prstGeom prst="rect">
              <a:avLst/>
            </a:prstGeom>
            <a:noFill/>
            <a:ln w="9525">
              <a:noFill/>
              <a:miter lim="800000"/>
              <a:headEnd/>
              <a:tailEnd/>
            </a:ln>
            <a:effectLst/>
          </p:spPr>
        </p:pic>
        <p:pic>
          <p:nvPicPr>
            <p:cNvPr id="135173" name="Picture 5"/>
            <p:cNvPicPr>
              <a:picLocks noChangeAspect="1" noChangeArrowheads="1"/>
            </p:cNvPicPr>
            <p:nvPr/>
          </p:nvPicPr>
          <p:blipFill>
            <a:blip r:embed="rId6" cstate="print"/>
            <a:srcRect/>
            <a:stretch>
              <a:fillRect/>
            </a:stretch>
          </p:blipFill>
          <p:spPr bwMode="auto">
            <a:xfrm>
              <a:off x="4343400" y="2247900"/>
              <a:ext cx="3800475" cy="152400"/>
            </a:xfrm>
            <a:prstGeom prst="rect">
              <a:avLst/>
            </a:prstGeom>
            <a:noFill/>
            <a:ln w="9525">
              <a:noFill/>
              <a:miter lim="800000"/>
              <a:headEnd/>
              <a:tailEnd/>
            </a:ln>
            <a:effectLst/>
          </p:spPr>
        </p:pic>
      </p:grpSp>
      <p:pic>
        <p:nvPicPr>
          <p:cNvPr id="135174" name="Picture 6"/>
          <p:cNvPicPr>
            <a:picLocks noChangeAspect="1" noChangeArrowheads="1"/>
          </p:cNvPicPr>
          <p:nvPr/>
        </p:nvPicPr>
        <p:blipFill>
          <a:blip r:embed="rId7" cstate="print"/>
          <a:srcRect/>
          <a:stretch>
            <a:fillRect/>
          </a:stretch>
        </p:blipFill>
        <p:spPr bwMode="auto">
          <a:xfrm>
            <a:off x="5029200" y="5029200"/>
            <a:ext cx="4018258" cy="1447800"/>
          </a:xfrm>
          <a:prstGeom prst="rect">
            <a:avLst/>
          </a:prstGeom>
          <a:noFill/>
          <a:ln w="31750">
            <a:solidFill>
              <a:srgbClr val="FF0000"/>
            </a:solidFill>
            <a:miter lim="800000"/>
            <a:headEnd/>
            <a:tailEnd/>
          </a:ln>
          <a:effectLst>
            <a:outerShdw blurRad="50800" dist="38100" dir="2700000" algn="tl" rotWithShape="0">
              <a:prstClr val="black">
                <a:alpha val="40000"/>
              </a:prstClr>
            </a:outerShdw>
          </a:effectLst>
        </p:spPr>
      </p:pic>
      <p:grpSp>
        <p:nvGrpSpPr>
          <p:cNvPr id="4" name="Group 24"/>
          <p:cNvGrpSpPr/>
          <p:nvPr/>
        </p:nvGrpSpPr>
        <p:grpSpPr>
          <a:xfrm>
            <a:off x="0" y="3543801"/>
            <a:ext cx="4948238" cy="3314199"/>
            <a:chOff x="0" y="3543801"/>
            <a:chExt cx="4948238" cy="3314199"/>
          </a:xfrm>
        </p:grpSpPr>
        <p:pic>
          <p:nvPicPr>
            <p:cNvPr id="135175" name="Picture 7"/>
            <p:cNvPicPr>
              <a:picLocks noChangeAspect="1" noChangeArrowheads="1"/>
            </p:cNvPicPr>
            <p:nvPr/>
          </p:nvPicPr>
          <p:blipFill>
            <a:blip r:embed="rId8" cstate="print"/>
            <a:srcRect/>
            <a:stretch>
              <a:fillRect/>
            </a:stretch>
          </p:blipFill>
          <p:spPr bwMode="auto">
            <a:xfrm>
              <a:off x="0" y="3543801"/>
              <a:ext cx="4948238" cy="3314199"/>
            </a:xfrm>
            <a:prstGeom prst="rect">
              <a:avLst/>
            </a:prstGeom>
            <a:noFill/>
            <a:ln w="9525">
              <a:noFill/>
              <a:miter lim="800000"/>
              <a:headEnd/>
              <a:tailEnd/>
            </a:ln>
            <a:effectLst/>
          </p:spPr>
        </p:pic>
        <p:cxnSp>
          <p:nvCxnSpPr>
            <p:cNvPr id="19" name="Straight Connector 18"/>
            <p:cNvCxnSpPr/>
            <p:nvPr/>
          </p:nvCxnSpPr>
          <p:spPr bwMode="auto">
            <a:xfrm>
              <a:off x="76200" y="3733800"/>
              <a:ext cx="533400" cy="1588"/>
            </a:xfrm>
            <a:prstGeom prst="line">
              <a:avLst/>
            </a:prstGeom>
            <a:solidFill>
              <a:schemeClr val="accent1"/>
            </a:solidFill>
            <a:ln w="31750" cap="flat" cmpd="sng" algn="ctr">
              <a:solidFill>
                <a:srgbClr val="0070C0"/>
              </a:solidFill>
              <a:prstDash val="solid"/>
              <a:round/>
              <a:headEnd type="none" w="med" len="med"/>
              <a:tailEnd type="none" w="med" len="med"/>
            </a:ln>
            <a:effectLst/>
          </p:spPr>
        </p:cxnSp>
      </p:grpSp>
      <p:grpSp>
        <p:nvGrpSpPr>
          <p:cNvPr id="5" name="Group 23"/>
          <p:cNvGrpSpPr/>
          <p:nvPr/>
        </p:nvGrpSpPr>
        <p:grpSpPr>
          <a:xfrm>
            <a:off x="4867275" y="3733800"/>
            <a:ext cx="4276725" cy="781050"/>
            <a:chOff x="600075" y="2743200"/>
            <a:chExt cx="4276725" cy="781050"/>
          </a:xfrm>
        </p:grpSpPr>
        <p:pic>
          <p:nvPicPr>
            <p:cNvPr id="135176" name="Picture 8"/>
            <p:cNvPicPr>
              <a:picLocks noChangeAspect="1" noChangeArrowheads="1"/>
            </p:cNvPicPr>
            <p:nvPr/>
          </p:nvPicPr>
          <p:blipFill>
            <a:blip r:embed="rId9" cstate="print"/>
            <a:srcRect/>
            <a:stretch>
              <a:fillRect/>
            </a:stretch>
          </p:blipFill>
          <p:spPr bwMode="auto">
            <a:xfrm>
              <a:off x="600075" y="2743200"/>
              <a:ext cx="2447925" cy="781050"/>
            </a:xfrm>
            <a:prstGeom prst="rect">
              <a:avLst/>
            </a:prstGeom>
            <a:noFill/>
            <a:ln w="9525">
              <a:noFill/>
              <a:miter lim="800000"/>
              <a:headEnd/>
              <a:tailEnd/>
            </a:ln>
            <a:effectLst/>
          </p:spPr>
        </p:pic>
        <p:sp>
          <p:nvSpPr>
            <p:cNvPr id="21" name="TextBox 20"/>
            <p:cNvSpPr txBox="1"/>
            <p:nvPr/>
          </p:nvSpPr>
          <p:spPr>
            <a:xfrm>
              <a:off x="3048000" y="2819400"/>
              <a:ext cx="1828800" cy="523220"/>
            </a:xfrm>
            <a:prstGeom prst="rect">
              <a:avLst/>
            </a:prstGeom>
            <a:solidFill>
              <a:srgbClr val="FEFCAC"/>
            </a:solidFill>
          </p:spPr>
          <p:txBody>
            <a:bodyPr wrap="square" rtlCol="0">
              <a:spAutoFit/>
            </a:bodyPr>
            <a:lstStyle/>
            <a:p>
              <a:r>
                <a:rPr lang="en-US" sz="1400" dirty="0">
                  <a:latin typeface="Calibri" pitchFamily="34" charset="0"/>
                  <a:cs typeface="Calibri" pitchFamily="34" charset="0"/>
                </a:rPr>
                <a:t>When core </a:t>
              </a:r>
              <a:r>
                <a:rPr lang="en-US" sz="1400" dirty="0" smtClean="0">
                  <a:latin typeface="Calibri" pitchFamily="34" charset="0"/>
                  <a:cs typeface="Calibri" pitchFamily="34" charset="0"/>
                </a:rPr>
                <a:t>contains </a:t>
              </a:r>
              <a:r>
                <a:rPr lang="en-US" sz="1400" baseline="30000" dirty="0" smtClean="0">
                  <a:latin typeface="Calibri" pitchFamily="34" charset="0"/>
                  <a:cs typeface="Calibri" pitchFamily="34" charset="0"/>
                </a:rPr>
                <a:t>235</a:t>
              </a:r>
              <a:r>
                <a:rPr lang="en-US" sz="1400" dirty="0" smtClean="0">
                  <a:latin typeface="Calibri" pitchFamily="34" charset="0"/>
                  <a:cs typeface="Calibri" pitchFamily="34" charset="0"/>
                </a:rPr>
                <a:t>U and </a:t>
              </a:r>
              <a:r>
                <a:rPr lang="en-US" sz="1400" baseline="30000" dirty="0" smtClean="0">
                  <a:latin typeface="Calibri" pitchFamily="34" charset="0"/>
                  <a:cs typeface="Calibri" pitchFamily="34" charset="0"/>
                </a:rPr>
                <a:t>238</a:t>
              </a:r>
              <a:r>
                <a:rPr lang="en-US" sz="1400" dirty="0" smtClean="0">
                  <a:latin typeface="Calibri" pitchFamily="34" charset="0"/>
                  <a:cs typeface="Calibri" pitchFamily="34" charset="0"/>
                </a:rPr>
                <a:t>U</a:t>
              </a:r>
              <a:endParaRPr lang="en-US" sz="1400" dirty="0">
                <a:latin typeface="Calibri" pitchFamily="34" charset="0"/>
                <a:cs typeface="Calibri" pitchFamily="34" charset="0"/>
              </a:endParaRPr>
            </a:p>
          </p:txBody>
        </p:sp>
      </p:grpSp>
      <p:sp>
        <p:nvSpPr>
          <p:cNvPr id="22" name="TextBox 17"/>
          <p:cNvSpPr txBox="1"/>
          <p:nvPr/>
        </p:nvSpPr>
        <p:spPr>
          <a:xfrm>
            <a:off x="533400" y="1219200"/>
            <a:ext cx="7924800" cy="369332"/>
          </a:xfrm>
          <a:prstGeom prst="rect">
            <a:avLst/>
          </a:prstGeom>
          <a:noFill/>
        </p:spPr>
        <p:txBody>
          <a:bodyPr wrap="square">
            <a:spAutoFit/>
          </a:bodyPr>
          <a:lstStyle/>
          <a:p>
            <a:pPr>
              <a:defRPr/>
            </a:pPr>
            <a:r>
              <a:rPr lang="en-US" dirty="0" smtClean="0">
                <a:latin typeface="Calibri" pitchFamily="34" charset="0"/>
                <a:cs typeface="Calibri" pitchFamily="34" charset="0"/>
              </a:rPr>
              <a:t>Reproduction factor</a:t>
            </a:r>
            <a:endParaRPr lang="en-US" dirty="0">
              <a:latin typeface="Calibri" pitchFamily="34" charset="0"/>
              <a:cs typeface="Calibri" pitchFamily="34" charset="0"/>
            </a:endParaRPr>
          </a:p>
        </p:txBody>
      </p:sp>
      <p:graphicFrame>
        <p:nvGraphicFramePr>
          <p:cNvPr id="287747" name="Object 3"/>
          <p:cNvGraphicFramePr>
            <a:graphicFrameLocks noChangeAspect="1"/>
          </p:cNvGraphicFramePr>
          <p:nvPr/>
        </p:nvGraphicFramePr>
        <p:xfrm>
          <a:off x="3013075" y="1122363"/>
          <a:ext cx="5597525" cy="630237"/>
        </p:xfrm>
        <a:graphic>
          <a:graphicData uri="http://schemas.openxmlformats.org/presentationml/2006/ole">
            <p:oleObj spid="_x0000_s287747" name="Equation" r:id="rId10" imgW="3746160" imgH="419040" progId="Equation.DSMT4">
              <p:embed/>
            </p:oleObj>
          </a:graphicData>
        </a:graphic>
      </p:graphicFrame>
      <p:grpSp>
        <p:nvGrpSpPr>
          <p:cNvPr id="28" name="Groep 27"/>
          <p:cNvGrpSpPr/>
          <p:nvPr/>
        </p:nvGrpSpPr>
        <p:grpSpPr>
          <a:xfrm>
            <a:off x="1752600" y="1905000"/>
            <a:ext cx="3657600" cy="914400"/>
            <a:chOff x="1752600" y="1800224"/>
            <a:chExt cx="3657600" cy="914400"/>
          </a:xfrm>
        </p:grpSpPr>
        <p:sp>
          <p:nvSpPr>
            <p:cNvPr id="25" name="Rounded Rectangle 27"/>
            <p:cNvSpPr/>
            <p:nvPr/>
          </p:nvSpPr>
          <p:spPr bwMode="auto">
            <a:xfrm>
              <a:off x="1752600" y="1800224"/>
              <a:ext cx="3657600" cy="914400"/>
            </a:xfrm>
            <a:prstGeom prst="roundRect">
              <a:avLst/>
            </a:prstGeom>
            <a:solidFill>
              <a:schemeClr val="bg1"/>
            </a:solidFill>
            <a:ln w="9525" cap="flat" cmpd="sng" algn="ctr">
              <a:noFill/>
              <a:prstDash val="solid"/>
              <a:round/>
              <a:headEnd type="none" w="med" len="med"/>
              <a:tailEnd type="none" w="med" len="med"/>
            </a:ln>
            <a:effectLst>
              <a:glow rad="228600">
                <a:schemeClr val="accent4">
                  <a:satMod val="175000"/>
                  <a:alpha val="40000"/>
                </a:schemeClr>
              </a:glow>
            </a:effectLst>
          </p:spPr>
          <p:txBody>
            <a:bodyPr/>
            <a:lstStyle/>
            <a:p>
              <a:pPr eaLnBrk="0" hangingPunct="0">
                <a:defRPr/>
              </a:pPr>
              <a:endParaRPr lang="en-US">
                <a:latin typeface="Calibri" pitchFamily="34" charset="0"/>
                <a:cs typeface="Calibri" pitchFamily="34" charset="0"/>
              </a:endParaRPr>
            </a:p>
          </p:txBody>
        </p:sp>
        <p:graphicFrame>
          <p:nvGraphicFramePr>
            <p:cNvPr id="287748" name="Object 4"/>
            <p:cNvGraphicFramePr>
              <a:graphicFrameLocks noChangeAspect="1"/>
            </p:cNvGraphicFramePr>
            <p:nvPr/>
          </p:nvGraphicFramePr>
          <p:xfrm>
            <a:off x="1828800" y="1824040"/>
            <a:ext cx="3490913" cy="877888"/>
          </p:xfrm>
          <a:graphic>
            <a:graphicData uri="http://schemas.openxmlformats.org/presentationml/2006/ole">
              <p:oleObj spid="_x0000_s287748" name="Equation" r:id="rId11" imgW="2336760" imgH="583920" progId="Equation.DSMT4">
                <p:embed/>
              </p:oleObj>
            </a:graphicData>
          </a:graphic>
        </p:graphicFrame>
      </p:grpSp>
      <p:sp>
        <p:nvSpPr>
          <p:cNvPr id="23" name="TextBox 17"/>
          <p:cNvSpPr txBox="1"/>
          <p:nvPr/>
        </p:nvSpPr>
        <p:spPr>
          <a:xfrm>
            <a:off x="533400" y="2173844"/>
            <a:ext cx="7924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Er</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geldt</a:t>
            </a:r>
            <a:endParaRPr lang="en-US" dirty="0">
              <a:latin typeface="Calibri" pitchFamily="34"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par>
                                <p:cTn id="8" presetID="5" presetClass="entr" presetSubtype="10" fill="hold" nodeType="withEffect">
                                  <p:stCondLst>
                                    <p:cond delay="0"/>
                                  </p:stCondLst>
                                  <p:childTnLst>
                                    <p:set>
                                      <p:cBhvr>
                                        <p:cTn id="9" dur="1" fill="hold">
                                          <p:stCondLst>
                                            <p:cond delay="0"/>
                                          </p:stCondLst>
                                        </p:cTn>
                                        <p:tgtEl>
                                          <p:spTgt spid="287747"/>
                                        </p:tgtEl>
                                        <p:attrNameLst>
                                          <p:attrName>style.visibility</p:attrName>
                                        </p:attrNameLst>
                                      </p:cBhvr>
                                      <p:to>
                                        <p:strVal val="visible"/>
                                      </p:to>
                                    </p:set>
                                    <p:animEffect transition="in" filter="checkerboard(across)">
                                      <p:cBhvr>
                                        <p:cTn id="10" dur="500"/>
                                        <p:tgtEl>
                                          <p:spTgt spid="28774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heckerboard(across)">
                                      <p:cBhvr>
                                        <p:cTn id="15" dur="500"/>
                                        <p:tgtEl>
                                          <p:spTgt spid="23"/>
                                        </p:tgtEl>
                                      </p:cBhvr>
                                    </p:animEffect>
                                  </p:childTnLst>
                                </p:cTn>
                              </p:par>
                              <p:par>
                                <p:cTn id="16" presetID="5" presetClass="entr" presetSubtype="1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checkerboard(across)">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heckerboard(across)">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heckerboard(across)">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checkerboard(across)">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nodeType="clickEffect">
                                  <p:stCondLst>
                                    <p:cond delay="0"/>
                                  </p:stCondLst>
                                  <p:childTnLst>
                                    <p:set>
                                      <p:cBhvr>
                                        <p:cTn id="37" dur="1" fill="hold">
                                          <p:stCondLst>
                                            <p:cond delay="0"/>
                                          </p:stCondLst>
                                        </p:cTn>
                                        <p:tgtEl>
                                          <p:spTgt spid="135174"/>
                                        </p:tgtEl>
                                        <p:attrNameLst>
                                          <p:attrName>style.visibility</p:attrName>
                                        </p:attrNameLst>
                                      </p:cBhvr>
                                      <p:to>
                                        <p:strVal val="visible"/>
                                      </p:to>
                                    </p:set>
                                    <p:animEffect transition="in" filter="checkerboard(across)">
                                      <p:cBhvr>
                                        <p:cTn id="38" dur="500"/>
                                        <p:tgtEl>
                                          <p:spTgt spid="135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152400" y="0"/>
            <a:ext cx="8991600" cy="990600"/>
          </a:xfrm>
          <a:noFill/>
          <a:ln/>
        </p:spPr>
        <p:txBody>
          <a:bodyPr/>
          <a:lstStyle/>
          <a:p>
            <a:r>
              <a:rPr lang="en-GB" i="1" kern="1200" dirty="0" smtClean="0">
                <a:solidFill>
                  <a:srgbClr val="000099"/>
                </a:solidFill>
                <a:latin typeface="Calibri" pitchFamily="34" charset="0"/>
                <a:ea typeface="+mn-ea"/>
                <a:cs typeface="Calibri" pitchFamily="34" charset="0"/>
              </a:rPr>
              <a:t>Resonance escape probability</a:t>
            </a:r>
            <a:endParaRPr lang="en-US" i="1" kern="1200" dirty="0">
              <a:solidFill>
                <a:srgbClr val="000099"/>
              </a:solidFill>
              <a:latin typeface="Calibri" pitchFamily="34" charset="0"/>
              <a:ea typeface="+mn-ea"/>
              <a:cs typeface="Calibri" pitchFamily="34" charset="0"/>
            </a:endParaRPr>
          </a:p>
        </p:txBody>
      </p:sp>
      <p:sp>
        <p:nvSpPr>
          <p:cNvPr id="27" name="TextBox 17"/>
          <p:cNvSpPr txBox="1"/>
          <p:nvPr/>
        </p:nvSpPr>
        <p:spPr>
          <a:xfrm>
            <a:off x="533400" y="1933576"/>
            <a:ext cx="7924800" cy="861774"/>
          </a:xfrm>
          <a:prstGeom prst="rect">
            <a:avLst/>
          </a:prstGeom>
          <a:noFill/>
        </p:spPr>
        <p:txBody>
          <a:bodyPr wrap="square">
            <a:spAutoFit/>
          </a:bodyPr>
          <a:lstStyle/>
          <a:p>
            <a:pPr>
              <a:defRPr/>
            </a:pPr>
            <a:r>
              <a:rPr lang="en-US" dirty="0" err="1" smtClean="0">
                <a:latin typeface="Calibri" pitchFamily="34" charset="0"/>
                <a:cs typeface="Calibri" pitchFamily="34" charset="0"/>
              </a:rPr>
              <a:t>Alle</a:t>
            </a:r>
            <a:r>
              <a:rPr lang="en-US" dirty="0" smtClean="0">
                <a:latin typeface="Calibri" pitchFamily="34" charset="0"/>
                <a:cs typeface="Calibri" pitchFamily="34" charset="0"/>
              </a:rPr>
              <a:t> </a:t>
            </a:r>
            <a:r>
              <a:rPr lang="en-US" dirty="0" err="1" smtClean="0">
                <a:latin typeface="Calibri" pitchFamily="34" charset="0"/>
                <a:cs typeface="Calibri" pitchFamily="34" charset="0"/>
              </a:rPr>
              <a:t>snelle</a:t>
            </a:r>
            <a:r>
              <a:rPr lang="en-US" dirty="0" smtClean="0">
                <a:latin typeface="Calibri" pitchFamily="34" charset="0"/>
                <a:cs typeface="Calibri" pitchFamily="34" charset="0"/>
              </a:rPr>
              <a:t> </a:t>
            </a:r>
            <a:r>
              <a:rPr lang="en-US" dirty="0" err="1" smtClean="0">
                <a:latin typeface="Calibri" pitchFamily="34" charset="0"/>
                <a:cs typeface="Calibri" pitchFamily="34" charset="0"/>
              </a:rPr>
              <a:t>neutronen</a:t>
            </a:r>
            <a:r>
              <a:rPr lang="en-US" dirty="0" smtClean="0">
                <a:latin typeface="Calibri" pitchFamily="34" charset="0"/>
                <a:cs typeface="Calibri" pitchFamily="34" charset="0"/>
              </a:rPr>
              <a:t> die downward </a:t>
            </a:r>
            <a:r>
              <a:rPr lang="en-US" dirty="0" err="1" smtClean="0">
                <a:latin typeface="Calibri" pitchFamily="34" charset="0"/>
                <a:cs typeface="Calibri" pitchFamily="34" charset="0"/>
              </a:rPr>
              <a:t>scatteren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worden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geabsorbeerd</a:t>
            </a:r>
            <a:endParaRPr lang="en-US" dirty="0" smtClean="0">
              <a:latin typeface="Calibri" pitchFamily="34" charset="0"/>
              <a:cs typeface="Calibri" pitchFamily="34" charset="0"/>
            </a:endParaRPr>
          </a:p>
          <a:p>
            <a:pPr lvl="1">
              <a:defRPr/>
            </a:pPr>
            <a:r>
              <a:rPr lang="en-US" sz="1600" dirty="0" smtClean="0">
                <a:latin typeface="Calibri" pitchFamily="34" charset="0"/>
                <a:cs typeface="Calibri" pitchFamily="34" charset="0"/>
              </a:rPr>
              <a:t>In I-range door </a:t>
            </a:r>
            <a:r>
              <a:rPr lang="en-US" sz="1600" dirty="0" err="1" smtClean="0">
                <a:latin typeface="Calibri" pitchFamily="34" charset="0"/>
                <a:cs typeface="Calibri" pitchFamily="34" charset="0"/>
              </a:rPr>
              <a:t>resonante</a:t>
            </a:r>
            <a:r>
              <a:rPr lang="en-US" sz="1600" dirty="0" smtClean="0">
                <a:latin typeface="Calibri" pitchFamily="34" charset="0"/>
                <a:cs typeface="Calibri" pitchFamily="34" charset="0"/>
              </a:rPr>
              <a:t> capture door fuel</a:t>
            </a:r>
          </a:p>
          <a:p>
            <a:pPr lvl="1">
              <a:defRPr/>
            </a:pPr>
            <a:r>
              <a:rPr lang="en-US" sz="1600" dirty="0" smtClean="0">
                <a:latin typeface="Calibri" pitchFamily="34" charset="0"/>
                <a:cs typeface="Calibri" pitchFamily="34" charset="0"/>
              </a:rPr>
              <a:t>In T-range door fuel en moderator</a:t>
            </a:r>
            <a:endParaRPr lang="en-US" sz="1600" dirty="0">
              <a:latin typeface="Calibri" pitchFamily="34" charset="0"/>
              <a:cs typeface="Calibri" pitchFamily="34" charset="0"/>
            </a:endParaRPr>
          </a:p>
        </p:txBody>
      </p:sp>
      <p:sp>
        <p:nvSpPr>
          <p:cNvPr id="29" name="TextBox 17"/>
          <p:cNvSpPr txBox="1"/>
          <p:nvPr/>
        </p:nvSpPr>
        <p:spPr>
          <a:xfrm>
            <a:off x="533400" y="1219200"/>
            <a:ext cx="7924800" cy="369332"/>
          </a:xfrm>
          <a:prstGeom prst="rect">
            <a:avLst/>
          </a:prstGeom>
          <a:noFill/>
        </p:spPr>
        <p:txBody>
          <a:bodyPr wrap="square">
            <a:spAutoFit/>
          </a:bodyPr>
          <a:lstStyle/>
          <a:p>
            <a:pPr>
              <a:defRPr/>
            </a:pPr>
            <a:r>
              <a:rPr lang="en-US" dirty="0" smtClean="0">
                <a:latin typeface="Calibri" pitchFamily="34" charset="0"/>
                <a:cs typeface="Calibri" pitchFamily="34" charset="0"/>
              </a:rPr>
              <a:t>We </a:t>
            </a:r>
            <a:r>
              <a:rPr lang="en-US" dirty="0" err="1" smtClean="0">
                <a:latin typeface="Calibri" pitchFamily="34" charset="0"/>
                <a:cs typeface="Calibri" pitchFamily="34" charset="0"/>
              </a:rPr>
              <a:t>hadden</a:t>
            </a:r>
            <a:endParaRPr lang="en-US" dirty="0">
              <a:latin typeface="Calibri" pitchFamily="34" charset="0"/>
              <a:cs typeface="Calibri" pitchFamily="34" charset="0"/>
            </a:endParaRPr>
          </a:p>
        </p:txBody>
      </p:sp>
      <p:sp>
        <p:nvSpPr>
          <p:cNvPr id="30" name="TextBox 17"/>
          <p:cNvSpPr txBox="1"/>
          <p:nvPr/>
        </p:nvSpPr>
        <p:spPr>
          <a:xfrm>
            <a:off x="533400" y="4238388"/>
            <a:ext cx="7924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Schrijf</a:t>
            </a:r>
            <a:r>
              <a:rPr lang="en-US" dirty="0" smtClean="0">
                <a:latin typeface="Calibri" pitchFamily="34" charset="0"/>
                <a:cs typeface="Calibri" pitchFamily="34" charset="0"/>
              </a:rPr>
              <a:t> </a:t>
            </a:r>
            <a:r>
              <a:rPr lang="en-US" dirty="0" err="1" smtClean="0">
                <a:latin typeface="Calibri" pitchFamily="34" charset="0"/>
                <a:cs typeface="Calibri" pitchFamily="34" charset="0"/>
              </a:rPr>
              <a:t>als</a:t>
            </a:r>
            <a:endParaRPr lang="en-US" sz="1600" dirty="0">
              <a:latin typeface="Calibri" pitchFamily="34" charset="0"/>
              <a:cs typeface="Calibri" pitchFamily="34" charset="0"/>
            </a:endParaRPr>
          </a:p>
        </p:txBody>
      </p:sp>
      <p:sp>
        <p:nvSpPr>
          <p:cNvPr id="11" name="TextBox 17"/>
          <p:cNvSpPr txBox="1"/>
          <p:nvPr/>
        </p:nvSpPr>
        <p:spPr>
          <a:xfrm>
            <a:off x="533400" y="3157289"/>
            <a:ext cx="7924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Er</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geldt</a:t>
            </a:r>
            <a:endParaRPr lang="en-US" dirty="0">
              <a:latin typeface="Calibri" pitchFamily="34" charset="0"/>
              <a:cs typeface="Calibri" pitchFamily="34" charset="0"/>
            </a:endParaRPr>
          </a:p>
        </p:txBody>
      </p:sp>
      <p:graphicFrame>
        <p:nvGraphicFramePr>
          <p:cNvPr id="12" name="Object 20"/>
          <p:cNvGraphicFramePr>
            <a:graphicFrameLocks noChangeAspect="1"/>
          </p:cNvGraphicFramePr>
          <p:nvPr/>
        </p:nvGraphicFramePr>
        <p:xfrm>
          <a:off x="1785938" y="2876541"/>
          <a:ext cx="6935787" cy="981075"/>
        </p:xfrm>
        <a:graphic>
          <a:graphicData uri="http://schemas.openxmlformats.org/presentationml/2006/ole">
            <p:oleObj spid="_x0000_s649218" name="Equation" r:id="rId4" imgW="4317840" imgH="609480" progId="Equation.DSMT4">
              <p:embed/>
            </p:oleObj>
          </a:graphicData>
        </a:graphic>
      </p:graphicFrame>
      <p:graphicFrame>
        <p:nvGraphicFramePr>
          <p:cNvPr id="283653" name="Object 5"/>
          <p:cNvGraphicFramePr>
            <a:graphicFrameLocks noChangeAspect="1"/>
          </p:cNvGraphicFramePr>
          <p:nvPr/>
        </p:nvGraphicFramePr>
        <p:xfrm>
          <a:off x="2286000" y="1095376"/>
          <a:ext cx="4724400" cy="617537"/>
        </p:xfrm>
        <a:graphic>
          <a:graphicData uri="http://schemas.openxmlformats.org/presentationml/2006/ole">
            <p:oleObj spid="_x0000_s649219" name="Equation" r:id="rId5" imgW="3225600" imgH="419040" progId="Equation.DSMT4">
              <p:embed/>
            </p:oleObj>
          </a:graphicData>
        </a:graphic>
      </p:graphicFrame>
      <p:graphicFrame>
        <p:nvGraphicFramePr>
          <p:cNvPr id="283654" name="Object 6"/>
          <p:cNvGraphicFramePr>
            <a:graphicFrameLocks noChangeAspect="1"/>
          </p:cNvGraphicFramePr>
          <p:nvPr/>
        </p:nvGraphicFramePr>
        <p:xfrm>
          <a:off x="1828800" y="3971925"/>
          <a:ext cx="7221538" cy="981075"/>
        </p:xfrm>
        <a:graphic>
          <a:graphicData uri="http://schemas.openxmlformats.org/presentationml/2006/ole">
            <p:oleObj spid="_x0000_s649220" name="Equation" r:id="rId6" imgW="4495680" imgH="609480" progId="Equation.DSMT4">
              <p:embed/>
            </p:oleObj>
          </a:graphicData>
        </a:graphic>
      </p:graphicFrame>
      <p:sp>
        <p:nvSpPr>
          <p:cNvPr id="16" name="Afgeronde rechthoek 15"/>
          <p:cNvSpPr/>
          <p:nvPr/>
        </p:nvSpPr>
        <p:spPr bwMode="auto">
          <a:xfrm>
            <a:off x="2514600" y="4467224"/>
            <a:ext cx="6553200" cy="457200"/>
          </a:xfrm>
          <a:prstGeom prst="roundRect">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sp>
        <p:nvSpPr>
          <p:cNvPr id="17" name="Tekstvak 16"/>
          <p:cNvSpPr txBox="1"/>
          <p:nvPr/>
        </p:nvSpPr>
        <p:spPr>
          <a:xfrm>
            <a:off x="3116427" y="4974432"/>
            <a:ext cx="5493555" cy="369332"/>
          </a:xfrm>
          <a:prstGeom prst="rect">
            <a:avLst/>
          </a:prstGeom>
          <a:solidFill>
            <a:srgbClr val="FFFFCC"/>
          </a:solidFill>
        </p:spPr>
        <p:txBody>
          <a:bodyPr wrap="none" rtlCol="0">
            <a:spAutoFit/>
          </a:bodyPr>
          <a:lstStyle/>
          <a:p>
            <a:r>
              <a:rPr lang="nl-NL" dirty="0" smtClean="0">
                <a:latin typeface="Calibri" pitchFamily="34" charset="0"/>
                <a:cs typeface="Calibri" pitchFamily="34" charset="0"/>
              </a:rPr>
              <a:t>= Totale absorptie </a:t>
            </a:r>
            <a:r>
              <a:rPr lang="nl-NL" i="1" dirty="0" smtClean="0">
                <a:latin typeface="Calibri" pitchFamily="34" charset="0"/>
                <a:cs typeface="Calibri" pitchFamily="34" charset="0"/>
              </a:rPr>
              <a:t>= </a:t>
            </a:r>
            <a:r>
              <a:rPr lang="nl-NL" i="1" dirty="0" err="1" smtClean="0">
                <a:latin typeface="Calibri" pitchFamily="34" charset="0"/>
                <a:cs typeface="Calibri" pitchFamily="34" charset="0"/>
              </a:rPr>
              <a:t>Vq</a:t>
            </a:r>
            <a:r>
              <a:rPr lang="nl-NL" i="1" dirty="0" smtClean="0">
                <a:latin typeface="Calibri" pitchFamily="34" charset="0"/>
                <a:cs typeface="Calibri" pitchFamily="34" charset="0"/>
              </a:rPr>
              <a:t> </a:t>
            </a:r>
            <a:r>
              <a:rPr lang="nl-NL" dirty="0" smtClean="0">
                <a:latin typeface="Calibri" pitchFamily="34" charset="0"/>
                <a:cs typeface="Calibri" pitchFamily="34" charset="0"/>
              </a:rPr>
              <a:t>met </a:t>
            </a:r>
            <a:r>
              <a:rPr lang="nl-NL" i="1" dirty="0" smtClean="0">
                <a:latin typeface="Calibri" pitchFamily="34" charset="0"/>
                <a:cs typeface="Calibri" pitchFamily="34" charset="0"/>
              </a:rPr>
              <a:t>q</a:t>
            </a:r>
            <a:r>
              <a:rPr lang="nl-NL" dirty="0" smtClean="0">
                <a:latin typeface="Calibri" pitchFamily="34" charset="0"/>
                <a:cs typeface="Calibri" pitchFamily="34" charset="0"/>
              </a:rPr>
              <a:t> de </a:t>
            </a:r>
            <a:r>
              <a:rPr lang="nl-NL" dirty="0" err="1" smtClean="0">
                <a:latin typeface="Calibri" pitchFamily="34" charset="0"/>
                <a:cs typeface="Calibri" pitchFamily="34" charset="0"/>
              </a:rPr>
              <a:t>slowing</a:t>
            </a:r>
            <a:r>
              <a:rPr lang="nl-NL" dirty="0" smtClean="0">
                <a:latin typeface="Calibri" pitchFamily="34" charset="0"/>
                <a:cs typeface="Calibri" pitchFamily="34" charset="0"/>
              </a:rPr>
              <a:t> down dichtheid</a:t>
            </a:r>
          </a:p>
        </p:txBody>
      </p:sp>
      <p:sp>
        <p:nvSpPr>
          <p:cNvPr id="18" name="TextBox 17"/>
          <p:cNvSpPr txBox="1"/>
          <p:nvPr/>
        </p:nvSpPr>
        <p:spPr>
          <a:xfrm>
            <a:off x="533400" y="5421868"/>
            <a:ext cx="7924800" cy="369332"/>
          </a:xfrm>
          <a:prstGeom prst="rect">
            <a:avLst/>
          </a:prstGeom>
          <a:noFill/>
        </p:spPr>
        <p:txBody>
          <a:bodyPr wrap="square">
            <a:spAutoFit/>
          </a:bodyPr>
          <a:lstStyle/>
          <a:p>
            <a:pPr>
              <a:defRPr/>
            </a:pPr>
            <a:r>
              <a:rPr lang="en-US" dirty="0" smtClean="0">
                <a:latin typeface="Calibri" pitchFamily="34" charset="0"/>
                <a:cs typeface="Calibri" pitchFamily="34" charset="0"/>
              </a:rPr>
              <a:t>Twee volume model</a:t>
            </a:r>
            <a:endParaRPr lang="en-US" sz="1600" dirty="0">
              <a:latin typeface="Calibri" pitchFamily="34" charset="0"/>
              <a:cs typeface="Calibri" pitchFamily="34" charset="0"/>
            </a:endParaRPr>
          </a:p>
        </p:txBody>
      </p:sp>
      <p:graphicFrame>
        <p:nvGraphicFramePr>
          <p:cNvPr id="283655" name="Object 7"/>
          <p:cNvGraphicFramePr>
            <a:graphicFrameLocks noChangeAspect="1"/>
          </p:cNvGraphicFramePr>
          <p:nvPr/>
        </p:nvGraphicFramePr>
        <p:xfrm>
          <a:off x="2743200" y="5257800"/>
          <a:ext cx="3122612" cy="674688"/>
        </p:xfrm>
        <a:graphic>
          <a:graphicData uri="http://schemas.openxmlformats.org/presentationml/2006/ole">
            <p:oleObj spid="_x0000_s649221" name="Equation" r:id="rId7" imgW="1942920" imgH="419040" progId="Equation.DSMT4">
              <p:embed/>
            </p:oleObj>
          </a:graphicData>
        </a:graphic>
      </p:graphicFrame>
      <p:sp>
        <p:nvSpPr>
          <p:cNvPr id="21" name="Tekstvak 20"/>
          <p:cNvSpPr txBox="1"/>
          <p:nvPr/>
        </p:nvSpPr>
        <p:spPr>
          <a:xfrm>
            <a:off x="5943600" y="5421868"/>
            <a:ext cx="3002104" cy="369332"/>
          </a:xfrm>
          <a:prstGeom prst="rect">
            <a:avLst/>
          </a:prstGeom>
          <a:solidFill>
            <a:srgbClr val="FFFFCC"/>
          </a:solidFill>
        </p:spPr>
        <p:txBody>
          <a:bodyPr wrap="none" rtlCol="0">
            <a:spAutoFit/>
          </a:bodyPr>
          <a:lstStyle/>
          <a:p>
            <a:r>
              <a:rPr lang="nl-NL" dirty="0" smtClean="0">
                <a:latin typeface="Calibri" pitchFamily="34" charset="0"/>
                <a:cs typeface="Calibri" pitchFamily="34" charset="0"/>
              </a:rPr>
              <a:t>Verwaarloos </a:t>
            </a:r>
            <a:r>
              <a:rPr lang="nl-NL" dirty="0" err="1" smtClean="0">
                <a:latin typeface="Calibri" pitchFamily="34" charset="0"/>
                <a:cs typeface="Calibri" pitchFamily="34" charset="0"/>
              </a:rPr>
              <a:t>slowdown</a:t>
            </a:r>
            <a:r>
              <a:rPr lang="nl-NL" dirty="0" smtClean="0">
                <a:latin typeface="Calibri" pitchFamily="34" charset="0"/>
                <a:cs typeface="Calibri" pitchFamily="34" charset="0"/>
              </a:rPr>
              <a:t> in </a:t>
            </a:r>
            <a:r>
              <a:rPr lang="nl-NL" dirty="0" err="1" smtClean="0">
                <a:latin typeface="Calibri" pitchFamily="34" charset="0"/>
                <a:cs typeface="Calibri" pitchFamily="34" charset="0"/>
              </a:rPr>
              <a:t>fuel</a:t>
            </a:r>
            <a:endParaRPr lang="nl-NL" dirty="0" smtClean="0">
              <a:latin typeface="Calibri" pitchFamily="34" charset="0"/>
              <a:cs typeface="Calibri" pitchFamily="34" charset="0"/>
            </a:endParaRPr>
          </a:p>
        </p:txBody>
      </p:sp>
      <p:sp>
        <p:nvSpPr>
          <p:cNvPr id="22" name="TextBox 17"/>
          <p:cNvSpPr txBox="1"/>
          <p:nvPr/>
        </p:nvSpPr>
        <p:spPr>
          <a:xfrm>
            <a:off x="533400" y="6107668"/>
            <a:ext cx="7924800" cy="369332"/>
          </a:xfrm>
          <a:prstGeom prst="rect">
            <a:avLst/>
          </a:prstGeom>
          <a:noFill/>
        </p:spPr>
        <p:txBody>
          <a:bodyPr wrap="square">
            <a:spAutoFit/>
          </a:bodyPr>
          <a:lstStyle/>
          <a:p>
            <a:pPr>
              <a:defRPr/>
            </a:pPr>
            <a:r>
              <a:rPr lang="en-US" dirty="0" smtClean="0">
                <a:latin typeface="Calibri" pitchFamily="34" charset="0"/>
                <a:cs typeface="Calibri" pitchFamily="34" charset="0"/>
              </a:rPr>
              <a:t>Dan </a:t>
            </a:r>
            <a:r>
              <a:rPr lang="en-US" dirty="0" err="1" smtClean="0">
                <a:latin typeface="Calibri" pitchFamily="34" charset="0"/>
                <a:cs typeface="Calibri" pitchFamily="34" charset="0"/>
              </a:rPr>
              <a:t>geldt</a:t>
            </a:r>
            <a:endParaRPr lang="en-US" sz="1600" dirty="0">
              <a:latin typeface="Calibri" pitchFamily="34" charset="0"/>
              <a:cs typeface="Calibri" pitchFamily="34" charset="0"/>
            </a:endParaRPr>
          </a:p>
        </p:txBody>
      </p:sp>
      <p:graphicFrame>
        <p:nvGraphicFramePr>
          <p:cNvPr id="283656" name="Object 8"/>
          <p:cNvGraphicFramePr>
            <a:graphicFrameLocks noChangeAspect="1"/>
          </p:cNvGraphicFramePr>
          <p:nvPr/>
        </p:nvGraphicFramePr>
        <p:xfrm>
          <a:off x="1719262" y="5927724"/>
          <a:ext cx="3081338" cy="735012"/>
        </p:xfrm>
        <a:graphic>
          <a:graphicData uri="http://schemas.openxmlformats.org/presentationml/2006/ole">
            <p:oleObj spid="_x0000_s649222" name="Equation" r:id="rId8" imgW="1917360" imgH="457200" progId="Equation.DSMT4">
              <p:embed/>
            </p:oleObj>
          </a:graphicData>
        </a:graphic>
      </p:graphicFrame>
      <p:sp>
        <p:nvSpPr>
          <p:cNvPr id="31" name="Tekstvak 30"/>
          <p:cNvSpPr txBox="1"/>
          <p:nvPr/>
        </p:nvSpPr>
        <p:spPr>
          <a:xfrm>
            <a:off x="5026824" y="6100524"/>
            <a:ext cx="3447867" cy="369332"/>
          </a:xfrm>
          <a:prstGeom prst="rect">
            <a:avLst/>
          </a:prstGeom>
          <a:solidFill>
            <a:srgbClr val="FFFFCC"/>
          </a:solidFill>
        </p:spPr>
        <p:txBody>
          <a:bodyPr wrap="none" rtlCol="0">
            <a:spAutoFit/>
          </a:bodyPr>
          <a:lstStyle/>
          <a:p>
            <a:r>
              <a:rPr lang="nl-NL" dirty="0" err="1" smtClean="0">
                <a:latin typeface="Calibri" pitchFamily="34" charset="0"/>
                <a:cs typeface="Calibri" pitchFamily="34" charset="0"/>
              </a:rPr>
              <a:t>Capture</a:t>
            </a:r>
            <a:r>
              <a:rPr lang="nl-NL" dirty="0" smtClean="0">
                <a:latin typeface="Calibri" pitchFamily="34" charset="0"/>
                <a:cs typeface="Calibri" pitchFamily="34" charset="0"/>
              </a:rPr>
              <a:t> </a:t>
            </a:r>
            <a:r>
              <a:rPr lang="nl-NL" dirty="0" err="1" smtClean="0">
                <a:latin typeface="Calibri" pitchFamily="34" charset="0"/>
                <a:cs typeface="Calibri" pitchFamily="34" charset="0"/>
              </a:rPr>
              <a:t>fertile</a:t>
            </a:r>
            <a:r>
              <a:rPr lang="nl-NL" dirty="0" smtClean="0">
                <a:latin typeface="Calibri" pitchFamily="34" charset="0"/>
                <a:cs typeface="Calibri" pitchFamily="34" charset="0"/>
              </a:rPr>
              <a:t> materiaal dominant</a:t>
            </a:r>
          </a:p>
        </p:txBody>
      </p:sp>
      <p:graphicFrame>
        <p:nvGraphicFramePr>
          <p:cNvPr id="283657" name="Object 9"/>
          <p:cNvGraphicFramePr>
            <a:graphicFrameLocks noChangeAspect="1"/>
          </p:cNvGraphicFramePr>
          <p:nvPr/>
        </p:nvGraphicFramePr>
        <p:xfrm>
          <a:off x="6934200" y="6400800"/>
          <a:ext cx="1693862" cy="388937"/>
        </p:xfrm>
        <a:graphic>
          <a:graphicData uri="http://schemas.openxmlformats.org/presentationml/2006/ole">
            <p:oleObj spid="_x0000_s649223" name="Equation" r:id="rId9" imgW="1054080" imgH="241200" progId="Equation.DSMT4">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heckerboard(across)">
                                      <p:cBhvr>
                                        <p:cTn id="7" dur="500"/>
                                        <p:tgtEl>
                                          <p:spTgt spid="29"/>
                                        </p:tgtEl>
                                      </p:cBhvr>
                                    </p:animEffect>
                                  </p:childTnLst>
                                </p:cTn>
                              </p:par>
                              <p:par>
                                <p:cTn id="8" presetID="5" presetClass="entr" presetSubtype="10" fill="hold" nodeType="withEffect">
                                  <p:stCondLst>
                                    <p:cond delay="0"/>
                                  </p:stCondLst>
                                  <p:childTnLst>
                                    <p:set>
                                      <p:cBhvr>
                                        <p:cTn id="9" dur="1" fill="hold">
                                          <p:stCondLst>
                                            <p:cond delay="0"/>
                                          </p:stCondLst>
                                        </p:cTn>
                                        <p:tgtEl>
                                          <p:spTgt spid="283653"/>
                                        </p:tgtEl>
                                        <p:attrNameLst>
                                          <p:attrName>style.visibility</p:attrName>
                                        </p:attrNameLst>
                                      </p:cBhvr>
                                      <p:to>
                                        <p:strVal val="visible"/>
                                      </p:to>
                                    </p:set>
                                    <p:animEffect transition="in" filter="checkerboard(across)">
                                      <p:cBhvr>
                                        <p:cTn id="10" dur="500"/>
                                        <p:tgtEl>
                                          <p:spTgt spid="28365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checkerboard(across)">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heckerboard(across)">
                                      <p:cBhvr>
                                        <p:cTn id="20" dur="500"/>
                                        <p:tgtEl>
                                          <p:spTgt spid="11"/>
                                        </p:tgtEl>
                                      </p:cBhvr>
                                    </p:animEffect>
                                  </p:childTnLst>
                                </p:cTn>
                              </p:par>
                              <p:par>
                                <p:cTn id="21" presetID="5" presetClass="entr" presetSubtype="1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heckerboard(across)">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checkerboard(across)">
                                      <p:cBhvr>
                                        <p:cTn id="28" dur="500"/>
                                        <p:tgtEl>
                                          <p:spTgt spid="30"/>
                                        </p:tgtEl>
                                      </p:cBhvr>
                                    </p:animEffect>
                                  </p:childTnLst>
                                </p:cTn>
                              </p:par>
                              <p:par>
                                <p:cTn id="29" presetID="5" presetClass="entr" presetSubtype="10" fill="hold" nodeType="withEffect">
                                  <p:stCondLst>
                                    <p:cond delay="0"/>
                                  </p:stCondLst>
                                  <p:childTnLst>
                                    <p:set>
                                      <p:cBhvr>
                                        <p:cTn id="30" dur="1" fill="hold">
                                          <p:stCondLst>
                                            <p:cond delay="0"/>
                                          </p:stCondLst>
                                        </p:cTn>
                                        <p:tgtEl>
                                          <p:spTgt spid="283654"/>
                                        </p:tgtEl>
                                        <p:attrNameLst>
                                          <p:attrName>style.visibility</p:attrName>
                                        </p:attrNameLst>
                                      </p:cBhvr>
                                      <p:to>
                                        <p:strVal val="visible"/>
                                      </p:to>
                                    </p:set>
                                    <p:animEffect transition="in" filter="checkerboard(across)">
                                      <p:cBhvr>
                                        <p:cTn id="31" dur="500"/>
                                        <p:tgtEl>
                                          <p:spTgt spid="283654"/>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heckerboard(across)">
                                      <p:cBhvr>
                                        <p:cTn id="36" dur="500"/>
                                        <p:tgtEl>
                                          <p:spTgt spid="16"/>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checkerboard(across)">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checkerboard(across)">
                                      <p:cBhvr>
                                        <p:cTn id="44" dur="500"/>
                                        <p:tgtEl>
                                          <p:spTgt spid="18"/>
                                        </p:tgtEl>
                                      </p:cBhvr>
                                    </p:animEffect>
                                  </p:childTnLst>
                                </p:cTn>
                              </p:par>
                              <p:par>
                                <p:cTn id="45" presetID="5" presetClass="entr" presetSubtype="10" fill="hold" nodeType="withEffect">
                                  <p:stCondLst>
                                    <p:cond delay="0"/>
                                  </p:stCondLst>
                                  <p:childTnLst>
                                    <p:set>
                                      <p:cBhvr>
                                        <p:cTn id="46" dur="1" fill="hold">
                                          <p:stCondLst>
                                            <p:cond delay="0"/>
                                          </p:stCondLst>
                                        </p:cTn>
                                        <p:tgtEl>
                                          <p:spTgt spid="283655"/>
                                        </p:tgtEl>
                                        <p:attrNameLst>
                                          <p:attrName>style.visibility</p:attrName>
                                        </p:attrNameLst>
                                      </p:cBhvr>
                                      <p:to>
                                        <p:strVal val="visible"/>
                                      </p:to>
                                    </p:set>
                                    <p:animEffect transition="in" filter="checkerboard(across)">
                                      <p:cBhvr>
                                        <p:cTn id="47" dur="500"/>
                                        <p:tgtEl>
                                          <p:spTgt spid="283655"/>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checkerboard(across)">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checkerboard(across)">
                                      <p:cBhvr>
                                        <p:cTn id="57" dur="500"/>
                                        <p:tgtEl>
                                          <p:spTgt spid="22"/>
                                        </p:tgtEl>
                                      </p:cBhvr>
                                    </p:animEffect>
                                  </p:childTnLst>
                                </p:cTn>
                              </p:par>
                              <p:par>
                                <p:cTn id="58" presetID="5" presetClass="entr" presetSubtype="10" fill="hold" nodeType="withEffect">
                                  <p:stCondLst>
                                    <p:cond delay="0"/>
                                  </p:stCondLst>
                                  <p:childTnLst>
                                    <p:set>
                                      <p:cBhvr>
                                        <p:cTn id="59" dur="1" fill="hold">
                                          <p:stCondLst>
                                            <p:cond delay="0"/>
                                          </p:stCondLst>
                                        </p:cTn>
                                        <p:tgtEl>
                                          <p:spTgt spid="283656"/>
                                        </p:tgtEl>
                                        <p:attrNameLst>
                                          <p:attrName>style.visibility</p:attrName>
                                        </p:attrNameLst>
                                      </p:cBhvr>
                                      <p:to>
                                        <p:strVal val="visible"/>
                                      </p:to>
                                    </p:set>
                                    <p:animEffect transition="in" filter="checkerboard(across)">
                                      <p:cBhvr>
                                        <p:cTn id="60" dur="500"/>
                                        <p:tgtEl>
                                          <p:spTgt spid="283656"/>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checkerboard(across)">
                                      <p:cBhvr>
                                        <p:cTn id="65" dur="500"/>
                                        <p:tgtEl>
                                          <p:spTgt spid="31"/>
                                        </p:tgtEl>
                                      </p:cBhvr>
                                    </p:animEffect>
                                  </p:childTnLst>
                                </p:cTn>
                              </p:par>
                              <p:par>
                                <p:cTn id="66" presetID="5" presetClass="entr" presetSubtype="10" fill="hold" nodeType="withEffect">
                                  <p:stCondLst>
                                    <p:cond delay="0"/>
                                  </p:stCondLst>
                                  <p:childTnLst>
                                    <p:set>
                                      <p:cBhvr>
                                        <p:cTn id="67" dur="1" fill="hold">
                                          <p:stCondLst>
                                            <p:cond delay="0"/>
                                          </p:stCondLst>
                                        </p:cTn>
                                        <p:tgtEl>
                                          <p:spTgt spid="283657"/>
                                        </p:tgtEl>
                                        <p:attrNameLst>
                                          <p:attrName>style.visibility</p:attrName>
                                        </p:attrNameLst>
                                      </p:cBhvr>
                                      <p:to>
                                        <p:strVal val="visible"/>
                                      </p:to>
                                    </p:set>
                                    <p:animEffect transition="in" filter="checkerboard(across)">
                                      <p:cBhvr>
                                        <p:cTn id="68" dur="500"/>
                                        <p:tgtEl>
                                          <p:spTgt spid="283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11" grpId="0"/>
      <p:bldP spid="16" grpId="0" animBg="1"/>
      <p:bldP spid="17" grpId="0" animBg="1"/>
      <p:bldP spid="18" grpId="0"/>
      <p:bldP spid="21" grpId="0" animBg="1"/>
      <p:bldP spid="22" grpId="0"/>
      <p:bldP spid="31"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pic>
        <p:nvPicPr>
          <p:cNvPr id="284683" name="Picture 11"/>
          <p:cNvPicPr>
            <a:picLocks noChangeAspect="1" noChangeArrowheads="1"/>
          </p:cNvPicPr>
          <p:nvPr/>
        </p:nvPicPr>
        <p:blipFill>
          <a:blip r:embed="rId4" cstate="print"/>
          <a:srcRect/>
          <a:stretch>
            <a:fillRect/>
          </a:stretch>
        </p:blipFill>
        <p:spPr bwMode="auto">
          <a:xfrm>
            <a:off x="6713153" y="2667000"/>
            <a:ext cx="2376417" cy="1600200"/>
          </a:xfrm>
          <a:prstGeom prst="rect">
            <a:avLst/>
          </a:prstGeom>
          <a:noFill/>
          <a:ln w="9525">
            <a:noFill/>
            <a:miter lim="800000"/>
            <a:headEnd/>
            <a:tailEnd/>
          </a:ln>
        </p:spPr>
      </p:pic>
      <p:sp>
        <p:nvSpPr>
          <p:cNvPr id="644098" name="Rectangle 2"/>
          <p:cNvSpPr>
            <a:spLocks noGrp="1" noChangeArrowheads="1"/>
          </p:cNvSpPr>
          <p:nvPr>
            <p:ph type="title"/>
          </p:nvPr>
        </p:nvSpPr>
        <p:spPr>
          <a:xfrm>
            <a:off x="152400" y="0"/>
            <a:ext cx="8991600" cy="990600"/>
          </a:xfrm>
          <a:noFill/>
          <a:ln/>
        </p:spPr>
        <p:txBody>
          <a:bodyPr/>
          <a:lstStyle/>
          <a:p>
            <a:r>
              <a:rPr lang="en-GB" i="1" kern="1200" dirty="0" smtClean="0">
                <a:solidFill>
                  <a:srgbClr val="000099"/>
                </a:solidFill>
                <a:latin typeface="Calibri" pitchFamily="34" charset="0"/>
                <a:ea typeface="+mn-ea"/>
                <a:cs typeface="Calibri" pitchFamily="34" charset="0"/>
              </a:rPr>
              <a:t>Resonance escape probability</a:t>
            </a:r>
            <a:endParaRPr lang="en-US" i="1" kern="1200" dirty="0">
              <a:solidFill>
                <a:srgbClr val="000099"/>
              </a:solidFill>
              <a:latin typeface="Calibri" pitchFamily="34" charset="0"/>
              <a:ea typeface="+mn-ea"/>
              <a:cs typeface="Calibri" pitchFamily="34" charset="0"/>
            </a:endParaRPr>
          </a:p>
        </p:txBody>
      </p:sp>
      <p:sp>
        <p:nvSpPr>
          <p:cNvPr id="27" name="TextBox 17"/>
          <p:cNvSpPr txBox="1"/>
          <p:nvPr/>
        </p:nvSpPr>
        <p:spPr>
          <a:xfrm>
            <a:off x="533400" y="1933576"/>
            <a:ext cx="7924800" cy="861774"/>
          </a:xfrm>
          <a:prstGeom prst="rect">
            <a:avLst/>
          </a:prstGeom>
          <a:noFill/>
        </p:spPr>
        <p:txBody>
          <a:bodyPr wrap="square">
            <a:spAutoFit/>
          </a:bodyPr>
          <a:lstStyle/>
          <a:p>
            <a:pPr>
              <a:defRPr/>
            </a:pPr>
            <a:r>
              <a:rPr lang="en-US" dirty="0" smtClean="0">
                <a:latin typeface="Calibri" pitchFamily="34" charset="0"/>
                <a:cs typeface="Calibri" pitchFamily="34" charset="0"/>
              </a:rPr>
              <a:t>In I-range </a:t>
            </a:r>
            <a:r>
              <a:rPr lang="en-US" dirty="0" err="1" smtClean="0">
                <a:latin typeface="Calibri" pitchFamily="34" charset="0"/>
                <a:cs typeface="Calibri" pitchFamily="34" charset="0"/>
              </a:rPr>
              <a:t>zijn</a:t>
            </a:r>
            <a:r>
              <a:rPr lang="en-US" dirty="0" smtClean="0">
                <a:latin typeface="Calibri" pitchFamily="34" charset="0"/>
                <a:cs typeface="Calibri" pitchFamily="34" charset="0"/>
              </a:rPr>
              <a:t> </a:t>
            </a:r>
            <a:r>
              <a:rPr lang="en-US" dirty="0" err="1" smtClean="0">
                <a:latin typeface="Calibri" pitchFamily="34" charset="0"/>
                <a:cs typeface="Calibri" pitchFamily="34" charset="0"/>
              </a:rPr>
              <a:t>moderatoren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zuivere</a:t>
            </a:r>
            <a:r>
              <a:rPr lang="en-US" dirty="0" smtClean="0">
                <a:latin typeface="Calibri" pitchFamily="34" charset="0"/>
                <a:cs typeface="Calibri" pitchFamily="34" charset="0"/>
              </a:rPr>
              <a:t> </a:t>
            </a:r>
            <a:r>
              <a:rPr lang="en-US" dirty="0" err="1" smtClean="0">
                <a:latin typeface="Calibri" pitchFamily="34" charset="0"/>
                <a:cs typeface="Calibri" pitchFamily="34" charset="0"/>
              </a:rPr>
              <a:t>verstrooiiers</a:t>
            </a:r>
            <a:endParaRPr lang="en-US" dirty="0" smtClean="0">
              <a:latin typeface="Calibri" pitchFamily="34" charset="0"/>
              <a:cs typeface="Calibri" pitchFamily="34" charset="0"/>
            </a:endParaRPr>
          </a:p>
          <a:p>
            <a:pPr lvl="1">
              <a:defRPr/>
            </a:pPr>
            <a:r>
              <a:rPr lang="en-US" sz="1600" dirty="0" err="1" smtClean="0">
                <a:latin typeface="Calibri" pitchFamily="34" charset="0"/>
                <a:cs typeface="Calibri" pitchFamily="34" charset="0"/>
              </a:rPr>
              <a:t>Er</a:t>
            </a:r>
            <a:r>
              <a:rPr lang="en-US" sz="1600" dirty="0" smtClean="0">
                <a:latin typeface="Calibri" pitchFamily="34" charset="0"/>
                <a:cs typeface="Calibri" pitchFamily="34" charset="0"/>
              </a:rPr>
              <a:t> is </a:t>
            </a:r>
            <a:r>
              <a:rPr lang="en-US" sz="1600" dirty="0" err="1" smtClean="0">
                <a:latin typeface="Calibri" pitchFamily="34" charset="0"/>
                <a:cs typeface="Calibri" pitchFamily="34" charset="0"/>
              </a:rPr>
              <a:t>dan</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een</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relatie</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tussen</a:t>
            </a:r>
            <a:r>
              <a:rPr lang="en-US" sz="1600" dirty="0" smtClean="0">
                <a:latin typeface="Calibri" pitchFamily="34" charset="0"/>
                <a:cs typeface="Calibri" pitchFamily="34" charset="0"/>
              </a:rPr>
              <a:t> flux en slowing down density</a:t>
            </a:r>
          </a:p>
          <a:p>
            <a:pPr lvl="1">
              <a:defRPr/>
            </a:pPr>
            <a:r>
              <a:rPr lang="en-US" sz="1600" smtClean="0">
                <a:latin typeface="Calibri" pitchFamily="34" charset="0"/>
                <a:cs typeface="Calibri" pitchFamily="34" charset="0"/>
              </a:rPr>
              <a:t>Als                                      </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dan</a:t>
            </a:r>
            <a:r>
              <a:rPr lang="en-US" sz="1600" dirty="0" smtClean="0">
                <a:latin typeface="Calibri" pitchFamily="34" charset="0"/>
                <a:cs typeface="Calibri" pitchFamily="34" charset="0"/>
              </a:rPr>
              <a:t> is de flux </a:t>
            </a:r>
            <a:r>
              <a:rPr lang="en-US" sz="1600" i="1" dirty="0" smtClean="0">
                <a:latin typeface="Calibri" pitchFamily="34" charset="0"/>
                <a:cs typeface="Calibri" pitchFamily="34" charset="0"/>
              </a:rPr>
              <a:t>1/E</a:t>
            </a:r>
            <a:r>
              <a:rPr lang="en-US" sz="1600" dirty="0" smtClean="0">
                <a:latin typeface="Calibri" pitchFamily="34" charset="0"/>
                <a:cs typeface="Calibri" pitchFamily="34" charset="0"/>
              </a:rPr>
              <a:t> </a:t>
            </a:r>
            <a:endParaRPr lang="en-US" sz="1600" dirty="0">
              <a:latin typeface="Calibri" pitchFamily="34" charset="0"/>
              <a:cs typeface="Calibri" pitchFamily="34" charset="0"/>
            </a:endParaRPr>
          </a:p>
        </p:txBody>
      </p:sp>
      <p:sp>
        <p:nvSpPr>
          <p:cNvPr id="29" name="TextBox 17"/>
          <p:cNvSpPr txBox="1"/>
          <p:nvPr/>
        </p:nvSpPr>
        <p:spPr>
          <a:xfrm>
            <a:off x="533400" y="1219200"/>
            <a:ext cx="7924800" cy="369332"/>
          </a:xfrm>
          <a:prstGeom prst="rect">
            <a:avLst/>
          </a:prstGeom>
          <a:noFill/>
        </p:spPr>
        <p:txBody>
          <a:bodyPr wrap="square">
            <a:spAutoFit/>
          </a:bodyPr>
          <a:lstStyle/>
          <a:p>
            <a:pPr>
              <a:defRPr/>
            </a:pPr>
            <a:r>
              <a:rPr lang="en-US" dirty="0" smtClean="0">
                <a:latin typeface="Calibri" pitchFamily="34" charset="0"/>
                <a:cs typeface="Calibri" pitchFamily="34" charset="0"/>
              </a:rPr>
              <a:t>We </a:t>
            </a:r>
            <a:r>
              <a:rPr lang="en-US" dirty="0" err="1" smtClean="0">
                <a:latin typeface="Calibri" pitchFamily="34" charset="0"/>
                <a:cs typeface="Calibri" pitchFamily="34" charset="0"/>
              </a:rPr>
              <a:t>hadden</a:t>
            </a:r>
            <a:endParaRPr lang="en-US" dirty="0">
              <a:latin typeface="Calibri" pitchFamily="34" charset="0"/>
              <a:cs typeface="Calibri" pitchFamily="34" charset="0"/>
            </a:endParaRPr>
          </a:p>
        </p:txBody>
      </p:sp>
      <p:sp>
        <p:nvSpPr>
          <p:cNvPr id="30" name="TextBox 17"/>
          <p:cNvSpPr txBox="1"/>
          <p:nvPr/>
        </p:nvSpPr>
        <p:spPr>
          <a:xfrm>
            <a:off x="533400" y="3962400"/>
            <a:ext cx="7924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Herschrijf</a:t>
            </a:r>
            <a:r>
              <a:rPr lang="en-US" dirty="0" smtClean="0">
                <a:latin typeface="Calibri" pitchFamily="34" charset="0"/>
                <a:cs typeface="Calibri" pitchFamily="34" charset="0"/>
              </a:rPr>
              <a:t> </a:t>
            </a:r>
            <a:r>
              <a:rPr lang="en-US" dirty="0" err="1" smtClean="0">
                <a:latin typeface="Calibri" pitchFamily="34" charset="0"/>
                <a:cs typeface="Calibri" pitchFamily="34" charset="0"/>
              </a:rPr>
              <a:t>als</a:t>
            </a:r>
            <a:endParaRPr lang="en-US" sz="1600" dirty="0">
              <a:latin typeface="Calibri" pitchFamily="34" charset="0"/>
              <a:cs typeface="Calibri" pitchFamily="34" charset="0"/>
            </a:endParaRPr>
          </a:p>
        </p:txBody>
      </p:sp>
      <p:sp>
        <p:nvSpPr>
          <p:cNvPr id="11" name="TextBox 17"/>
          <p:cNvSpPr txBox="1"/>
          <p:nvPr/>
        </p:nvSpPr>
        <p:spPr>
          <a:xfrm>
            <a:off x="533400" y="2895600"/>
            <a:ext cx="7924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Er</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geldt</a:t>
            </a:r>
            <a:endParaRPr lang="en-US" dirty="0">
              <a:latin typeface="Calibri" pitchFamily="34" charset="0"/>
              <a:cs typeface="Calibri" pitchFamily="34" charset="0"/>
            </a:endParaRPr>
          </a:p>
        </p:txBody>
      </p:sp>
      <p:sp>
        <p:nvSpPr>
          <p:cNvPr id="18" name="TextBox 17"/>
          <p:cNvSpPr txBox="1"/>
          <p:nvPr/>
        </p:nvSpPr>
        <p:spPr>
          <a:xfrm>
            <a:off x="533400" y="4572000"/>
            <a:ext cx="7924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Voor</a:t>
            </a:r>
            <a:r>
              <a:rPr lang="en-US" dirty="0" smtClean="0">
                <a:latin typeface="Calibri" pitchFamily="34" charset="0"/>
                <a:cs typeface="Calibri" pitchFamily="34" charset="0"/>
              </a:rPr>
              <a:t> </a:t>
            </a:r>
            <a:r>
              <a:rPr lang="en-US" i="1" dirty="0" smtClean="0">
                <a:latin typeface="Calibri" pitchFamily="34" charset="0"/>
                <a:cs typeface="Calibri" pitchFamily="34" charset="0"/>
              </a:rPr>
              <a:t>1</a:t>
            </a:r>
            <a:r>
              <a:rPr lang="en-US" dirty="0" smtClean="0">
                <a:latin typeface="Calibri" pitchFamily="34" charset="0"/>
                <a:cs typeface="Calibri" pitchFamily="34" charset="0"/>
              </a:rPr>
              <a:t> </a:t>
            </a:r>
            <a:r>
              <a:rPr lang="en-US" dirty="0" err="1" smtClean="0">
                <a:latin typeface="Calibri" pitchFamily="34" charset="0"/>
                <a:cs typeface="Calibri" pitchFamily="34" charset="0"/>
              </a:rPr>
              <a:t>resonantie</a:t>
            </a:r>
            <a:endParaRPr lang="en-US" sz="1600" dirty="0">
              <a:latin typeface="Calibri" pitchFamily="34" charset="0"/>
              <a:cs typeface="Calibri" pitchFamily="34" charset="0"/>
            </a:endParaRPr>
          </a:p>
        </p:txBody>
      </p:sp>
      <p:graphicFrame>
        <p:nvGraphicFramePr>
          <p:cNvPr id="283655" name="Object 7"/>
          <p:cNvGraphicFramePr>
            <a:graphicFrameLocks noChangeAspect="1"/>
          </p:cNvGraphicFramePr>
          <p:nvPr/>
        </p:nvGraphicFramePr>
        <p:xfrm>
          <a:off x="1447801" y="2466555"/>
          <a:ext cx="1600200" cy="338557"/>
        </p:xfrm>
        <a:graphic>
          <a:graphicData uri="http://schemas.openxmlformats.org/presentationml/2006/ole">
            <p:oleObj spid="_x0000_s650242" name="Equation" r:id="rId5" imgW="1143000" imgH="241200" progId="Equation.DSMT4">
              <p:embed/>
            </p:oleObj>
          </a:graphicData>
        </a:graphic>
      </p:graphicFrame>
      <p:sp>
        <p:nvSpPr>
          <p:cNvPr id="22" name="TextBox 17"/>
          <p:cNvSpPr txBox="1"/>
          <p:nvPr/>
        </p:nvSpPr>
        <p:spPr>
          <a:xfrm>
            <a:off x="533400" y="5754915"/>
            <a:ext cx="7924800" cy="369332"/>
          </a:xfrm>
          <a:prstGeom prst="rect">
            <a:avLst/>
          </a:prstGeom>
          <a:noFill/>
        </p:spPr>
        <p:txBody>
          <a:bodyPr wrap="square">
            <a:spAutoFit/>
          </a:bodyPr>
          <a:lstStyle/>
          <a:p>
            <a:pPr>
              <a:defRPr/>
            </a:pPr>
            <a:r>
              <a:rPr lang="en-US" dirty="0" smtClean="0">
                <a:latin typeface="Calibri" pitchFamily="34" charset="0"/>
                <a:cs typeface="Calibri" pitchFamily="34" charset="0"/>
              </a:rPr>
              <a:t>Dan </a:t>
            </a:r>
            <a:r>
              <a:rPr lang="en-US" dirty="0" err="1" smtClean="0">
                <a:latin typeface="Calibri" pitchFamily="34" charset="0"/>
                <a:cs typeface="Calibri" pitchFamily="34" charset="0"/>
              </a:rPr>
              <a:t>geldt</a:t>
            </a:r>
            <a:endParaRPr lang="en-US" sz="1600" dirty="0">
              <a:latin typeface="Calibri" pitchFamily="34" charset="0"/>
              <a:cs typeface="Calibri" pitchFamily="34" charset="0"/>
            </a:endParaRPr>
          </a:p>
        </p:txBody>
      </p:sp>
      <p:graphicFrame>
        <p:nvGraphicFramePr>
          <p:cNvPr id="283656" name="Object 8"/>
          <p:cNvGraphicFramePr>
            <a:graphicFrameLocks noChangeAspect="1"/>
          </p:cNvGraphicFramePr>
          <p:nvPr/>
        </p:nvGraphicFramePr>
        <p:xfrm>
          <a:off x="1828800" y="1043780"/>
          <a:ext cx="3081338" cy="735012"/>
        </p:xfrm>
        <a:graphic>
          <a:graphicData uri="http://schemas.openxmlformats.org/presentationml/2006/ole">
            <p:oleObj spid="_x0000_s650243" name="Equation" r:id="rId6" imgW="1917360" imgH="457200" progId="Equation.DSMT4">
              <p:embed/>
            </p:oleObj>
          </a:graphicData>
        </a:graphic>
      </p:graphicFrame>
      <p:sp>
        <p:nvSpPr>
          <p:cNvPr id="31" name="Tekstvak 30"/>
          <p:cNvSpPr txBox="1"/>
          <p:nvPr/>
        </p:nvSpPr>
        <p:spPr>
          <a:xfrm>
            <a:off x="609600" y="6412468"/>
            <a:ext cx="4191000" cy="369332"/>
          </a:xfrm>
          <a:prstGeom prst="rect">
            <a:avLst/>
          </a:prstGeom>
          <a:solidFill>
            <a:srgbClr val="FFFFCC"/>
          </a:solidFill>
        </p:spPr>
        <p:txBody>
          <a:bodyPr wrap="square" rtlCol="0">
            <a:spAutoFit/>
          </a:bodyPr>
          <a:lstStyle/>
          <a:p>
            <a:r>
              <a:rPr lang="nl-NL" dirty="0" err="1" smtClean="0">
                <a:latin typeface="Calibri" pitchFamily="34" charset="0"/>
                <a:cs typeface="Calibri" pitchFamily="34" charset="0"/>
              </a:rPr>
              <a:t>Self</a:t>
            </a:r>
            <a:r>
              <a:rPr lang="nl-NL" dirty="0" smtClean="0">
                <a:latin typeface="Calibri" pitchFamily="34" charset="0"/>
                <a:cs typeface="Calibri" pitchFamily="34" charset="0"/>
              </a:rPr>
              <a:t> </a:t>
            </a:r>
            <a:r>
              <a:rPr lang="nl-NL" dirty="0" err="1" smtClean="0">
                <a:latin typeface="Calibri" pitchFamily="34" charset="0"/>
                <a:cs typeface="Calibri" pitchFamily="34" charset="0"/>
              </a:rPr>
              <a:t>shielding</a:t>
            </a:r>
            <a:r>
              <a:rPr lang="nl-NL" dirty="0" smtClean="0">
                <a:latin typeface="Calibri" pitchFamily="34" charset="0"/>
                <a:cs typeface="Calibri" pitchFamily="34" charset="0"/>
              </a:rPr>
              <a:t> </a:t>
            </a:r>
            <a:r>
              <a:rPr lang="nl-NL" dirty="0" err="1" smtClean="0">
                <a:latin typeface="Calibri" pitchFamily="34" charset="0"/>
                <a:cs typeface="Calibri" pitchFamily="34" charset="0"/>
              </a:rPr>
              <a:t>depresses</a:t>
            </a:r>
            <a:endParaRPr lang="nl-NL" dirty="0" smtClean="0">
              <a:latin typeface="Calibri" pitchFamily="34" charset="0"/>
              <a:cs typeface="Calibri" pitchFamily="34" charset="0"/>
            </a:endParaRPr>
          </a:p>
        </p:txBody>
      </p:sp>
      <p:graphicFrame>
        <p:nvGraphicFramePr>
          <p:cNvPr id="283657" name="Object 9"/>
          <p:cNvGraphicFramePr>
            <a:graphicFrameLocks noChangeAspect="1"/>
          </p:cNvGraphicFramePr>
          <p:nvPr/>
        </p:nvGraphicFramePr>
        <p:xfrm>
          <a:off x="1473200" y="2887663"/>
          <a:ext cx="1879600" cy="390525"/>
        </p:xfrm>
        <a:graphic>
          <a:graphicData uri="http://schemas.openxmlformats.org/presentationml/2006/ole">
            <p:oleObj spid="_x0000_s650244" name="Equation" r:id="rId7" imgW="1168200" imgH="241200" progId="Equation.DSMT4">
              <p:embed/>
            </p:oleObj>
          </a:graphicData>
        </a:graphic>
      </p:graphicFrame>
      <p:sp>
        <p:nvSpPr>
          <p:cNvPr id="20" name="TextBox 17"/>
          <p:cNvSpPr txBox="1"/>
          <p:nvPr/>
        </p:nvSpPr>
        <p:spPr>
          <a:xfrm>
            <a:off x="533400" y="3288268"/>
            <a:ext cx="7924800" cy="369332"/>
          </a:xfrm>
          <a:prstGeom prst="rect">
            <a:avLst/>
          </a:prstGeom>
          <a:noFill/>
        </p:spPr>
        <p:txBody>
          <a:bodyPr wrap="square">
            <a:spAutoFit/>
          </a:bodyPr>
          <a:lstStyle/>
          <a:p>
            <a:pPr>
              <a:defRPr/>
            </a:pPr>
            <a:r>
              <a:rPr lang="en-US" dirty="0" smtClean="0">
                <a:latin typeface="Calibri" pitchFamily="34" charset="0"/>
                <a:cs typeface="Calibri" pitchFamily="34" charset="0"/>
              </a:rPr>
              <a:t>We </a:t>
            </a:r>
            <a:r>
              <a:rPr lang="en-US" dirty="0" err="1" smtClean="0">
                <a:latin typeface="Calibri" pitchFamily="34" charset="0"/>
                <a:cs typeface="Calibri" pitchFamily="34" charset="0"/>
              </a:rPr>
              <a:t>vinden</a:t>
            </a:r>
            <a:endParaRPr lang="en-US" dirty="0">
              <a:latin typeface="Calibri" pitchFamily="34" charset="0"/>
              <a:cs typeface="Calibri" pitchFamily="34" charset="0"/>
            </a:endParaRPr>
          </a:p>
        </p:txBody>
      </p:sp>
      <p:graphicFrame>
        <p:nvGraphicFramePr>
          <p:cNvPr id="284680" name="Object 8"/>
          <p:cNvGraphicFramePr>
            <a:graphicFrameLocks noChangeAspect="1"/>
          </p:cNvGraphicFramePr>
          <p:nvPr/>
        </p:nvGraphicFramePr>
        <p:xfrm>
          <a:off x="2019300" y="3124200"/>
          <a:ext cx="4305300" cy="735013"/>
        </p:xfrm>
        <a:graphic>
          <a:graphicData uri="http://schemas.openxmlformats.org/presentationml/2006/ole">
            <p:oleObj spid="_x0000_s650245" name="Equation" r:id="rId8" imgW="2679480" imgH="457200" progId="Equation.DSMT4">
              <p:embed/>
            </p:oleObj>
          </a:graphicData>
        </a:graphic>
      </p:graphicFrame>
      <p:graphicFrame>
        <p:nvGraphicFramePr>
          <p:cNvPr id="284681" name="Object 9"/>
          <p:cNvGraphicFramePr>
            <a:graphicFrameLocks noChangeAspect="1"/>
          </p:cNvGraphicFramePr>
          <p:nvPr/>
        </p:nvGraphicFramePr>
        <p:xfrm>
          <a:off x="2133600" y="3779838"/>
          <a:ext cx="4591050" cy="755650"/>
        </p:xfrm>
        <a:graphic>
          <a:graphicData uri="http://schemas.openxmlformats.org/presentationml/2006/ole">
            <p:oleObj spid="_x0000_s650246" name="Equation" r:id="rId9" imgW="2857320" imgH="469800" progId="Equation.DSMT4">
              <p:embed/>
            </p:oleObj>
          </a:graphicData>
        </a:graphic>
      </p:graphicFrame>
      <p:pic>
        <p:nvPicPr>
          <p:cNvPr id="284682" name="Picture 10"/>
          <p:cNvPicPr>
            <a:picLocks noChangeAspect="1" noChangeArrowheads="1"/>
          </p:cNvPicPr>
          <p:nvPr/>
        </p:nvPicPr>
        <p:blipFill>
          <a:blip r:embed="rId10" cstate="print"/>
          <a:srcRect/>
          <a:stretch>
            <a:fillRect/>
          </a:stretch>
        </p:blipFill>
        <p:spPr bwMode="auto">
          <a:xfrm>
            <a:off x="6781800" y="1066799"/>
            <a:ext cx="4807819" cy="1628324"/>
          </a:xfrm>
          <a:prstGeom prst="rect">
            <a:avLst/>
          </a:prstGeom>
          <a:noFill/>
          <a:ln w="9525">
            <a:noFill/>
            <a:miter lim="800000"/>
            <a:headEnd/>
            <a:tailEnd/>
          </a:ln>
        </p:spPr>
      </p:pic>
      <p:grpSp>
        <p:nvGrpSpPr>
          <p:cNvPr id="2" name="Groep 34"/>
          <p:cNvGrpSpPr/>
          <p:nvPr/>
        </p:nvGrpSpPr>
        <p:grpSpPr>
          <a:xfrm>
            <a:off x="6248400" y="4724400"/>
            <a:ext cx="2514600" cy="838200"/>
            <a:chOff x="5947230" y="4953000"/>
            <a:chExt cx="2514600" cy="838200"/>
          </a:xfrm>
        </p:grpSpPr>
        <p:sp>
          <p:nvSpPr>
            <p:cNvPr id="33" name="Rounded Rectangle 27"/>
            <p:cNvSpPr/>
            <p:nvPr/>
          </p:nvSpPr>
          <p:spPr bwMode="auto">
            <a:xfrm>
              <a:off x="5947230" y="4953000"/>
              <a:ext cx="2514600" cy="838200"/>
            </a:xfrm>
            <a:prstGeom prst="roundRect">
              <a:avLst/>
            </a:prstGeom>
            <a:solidFill>
              <a:schemeClr val="bg1"/>
            </a:solidFill>
            <a:ln w="9525" cap="flat" cmpd="sng" algn="ctr">
              <a:noFill/>
              <a:prstDash val="solid"/>
              <a:round/>
              <a:headEnd type="none" w="med" len="med"/>
              <a:tailEnd type="none" w="med" len="med"/>
            </a:ln>
            <a:effectLst>
              <a:glow rad="228600">
                <a:schemeClr val="accent4">
                  <a:satMod val="175000"/>
                  <a:alpha val="40000"/>
                </a:schemeClr>
              </a:glow>
            </a:effectLst>
          </p:spPr>
          <p:txBody>
            <a:bodyPr/>
            <a:lstStyle/>
            <a:p>
              <a:pPr eaLnBrk="0" hangingPunct="0">
                <a:defRPr/>
              </a:pPr>
              <a:endParaRPr lang="en-US">
                <a:latin typeface="Calibri" pitchFamily="34" charset="0"/>
                <a:cs typeface="Calibri" pitchFamily="34" charset="0"/>
              </a:endParaRPr>
            </a:p>
          </p:txBody>
        </p:sp>
        <p:pic>
          <p:nvPicPr>
            <p:cNvPr id="284684" name="Picture 12"/>
            <p:cNvPicPr>
              <a:picLocks noChangeAspect="1" noChangeArrowheads="1"/>
            </p:cNvPicPr>
            <p:nvPr/>
          </p:nvPicPr>
          <p:blipFill>
            <a:blip r:embed="rId11" cstate="print"/>
            <a:srcRect/>
            <a:stretch>
              <a:fillRect/>
            </a:stretch>
          </p:blipFill>
          <p:spPr bwMode="auto">
            <a:xfrm>
              <a:off x="6019800" y="5029200"/>
              <a:ext cx="2362200" cy="694552"/>
            </a:xfrm>
            <a:prstGeom prst="rect">
              <a:avLst/>
            </a:prstGeom>
            <a:noFill/>
            <a:ln w="9525">
              <a:noFill/>
              <a:miter lim="800000"/>
              <a:headEnd/>
              <a:tailEnd/>
            </a:ln>
          </p:spPr>
        </p:pic>
      </p:grpSp>
      <p:graphicFrame>
        <p:nvGraphicFramePr>
          <p:cNvPr id="284685" name="Object 13"/>
          <p:cNvGraphicFramePr>
            <a:graphicFrameLocks noChangeAspect="1"/>
          </p:cNvGraphicFramePr>
          <p:nvPr/>
        </p:nvGraphicFramePr>
        <p:xfrm>
          <a:off x="2778125" y="4383088"/>
          <a:ext cx="2346325" cy="774700"/>
        </p:xfrm>
        <a:graphic>
          <a:graphicData uri="http://schemas.openxmlformats.org/presentationml/2006/ole">
            <p:oleObj spid="_x0000_s650247" name="Equation" r:id="rId12" imgW="1460160" imgH="482400" progId="Equation.DSMT4">
              <p:embed/>
            </p:oleObj>
          </a:graphicData>
        </a:graphic>
      </p:graphicFrame>
      <p:sp>
        <p:nvSpPr>
          <p:cNvPr id="28" name="TextBox 17"/>
          <p:cNvSpPr txBox="1"/>
          <p:nvPr/>
        </p:nvSpPr>
        <p:spPr>
          <a:xfrm>
            <a:off x="533400" y="5117068"/>
            <a:ext cx="7924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Voor</a:t>
            </a:r>
            <a:r>
              <a:rPr lang="en-US" dirty="0" smtClean="0">
                <a:latin typeface="Calibri" pitchFamily="34" charset="0"/>
                <a:cs typeface="Calibri" pitchFamily="34" charset="0"/>
              </a:rPr>
              <a:t> </a:t>
            </a:r>
            <a:r>
              <a:rPr lang="en-US" i="1" dirty="0" smtClean="0">
                <a:latin typeface="Calibri" pitchFamily="34" charset="0"/>
                <a:cs typeface="Calibri" pitchFamily="34" charset="0"/>
              </a:rPr>
              <a:t>T</a:t>
            </a:r>
            <a:r>
              <a:rPr lang="en-US" dirty="0" smtClean="0">
                <a:latin typeface="Calibri" pitchFamily="34" charset="0"/>
                <a:cs typeface="Calibri" pitchFamily="34" charset="0"/>
              </a:rPr>
              <a:t> </a:t>
            </a:r>
            <a:r>
              <a:rPr lang="en-US" dirty="0" err="1" smtClean="0">
                <a:latin typeface="Calibri" pitchFamily="34" charset="0"/>
                <a:cs typeface="Calibri" pitchFamily="34" charset="0"/>
              </a:rPr>
              <a:t>resonanties</a:t>
            </a:r>
            <a:endParaRPr lang="en-US" sz="1600" dirty="0">
              <a:latin typeface="Calibri" pitchFamily="34" charset="0"/>
              <a:cs typeface="Calibri" pitchFamily="34" charset="0"/>
            </a:endParaRPr>
          </a:p>
        </p:txBody>
      </p:sp>
      <p:graphicFrame>
        <p:nvGraphicFramePr>
          <p:cNvPr id="284686" name="Object 14"/>
          <p:cNvGraphicFramePr>
            <a:graphicFrameLocks noChangeAspect="1"/>
          </p:cNvGraphicFramePr>
          <p:nvPr/>
        </p:nvGraphicFramePr>
        <p:xfrm>
          <a:off x="2819400" y="5119688"/>
          <a:ext cx="2570163" cy="366712"/>
        </p:xfrm>
        <a:graphic>
          <a:graphicData uri="http://schemas.openxmlformats.org/presentationml/2006/ole">
            <p:oleObj spid="_x0000_s650248" name="Equation" r:id="rId13" imgW="1600200" imgH="228600" progId="Equation.DSMT4">
              <p:embed/>
            </p:oleObj>
          </a:graphicData>
        </a:graphic>
      </p:graphicFrame>
      <p:graphicFrame>
        <p:nvGraphicFramePr>
          <p:cNvPr id="284687" name="Object 15"/>
          <p:cNvGraphicFramePr>
            <a:graphicFrameLocks noChangeAspect="1"/>
          </p:cNvGraphicFramePr>
          <p:nvPr/>
        </p:nvGraphicFramePr>
        <p:xfrm>
          <a:off x="1828800" y="5562600"/>
          <a:ext cx="3733800" cy="774700"/>
        </p:xfrm>
        <a:graphic>
          <a:graphicData uri="http://schemas.openxmlformats.org/presentationml/2006/ole">
            <p:oleObj spid="_x0000_s650249" name="Equation" r:id="rId14" imgW="2323800" imgH="482400" progId="Equation.DSMT4">
              <p:embed/>
            </p:oleObj>
          </a:graphicData>
        </a:graphic>
      </p:graphicFrame>
      <p:graphicFrame>
        <p:nvGraphicFramePr>
          <p:cNvPr id="284688" name="Object 16"/>
          <p:cNvGraphicFramePr>
            <a:graphicFrameLocks noChangeAspect="1"/>
          </p:cNvGraphicFramePr>
          <p:nvPr/>
        </p:nvGraphicFramePr>
        <p:xfrm>
          <a:off x="3273425" y="6437085"/>
          <a:ext cx="1450975" cy="390525"/>
        </p:xfrm>
        <a:graphic>
          <a:graphicData uri="http://schemas.openxmlformats.org/presentationml/2006/ole">
            <p:oleObj spid="_x0000_s650250" name="Equation" r:id="rId15" imgW="901440" imgH="241200" progId="Equation.DSMT4">
              <p:embed/>
            </p:oleObj>
          </a:graphicData>
        </a:graphic>
      </p:graphicFrame>
      <p:sp>
        <p:nvSpPr>
          <p:cNvPr id="36" name="Tekstvak 35"/>
          <p:cNvSpPr txBox="1"/>
          <p:nvPr/>
        </p:nvSpPr>
        <p:spPr>
          <a:xfrm>
            <a:off x="6629400" y="5738336"/>
            <a:ext cx="2438400" cy="738664"/>
          </a:xfrm>
          <a:prstGeom prst="rect">
            <a:avLst/>
          </a:prstGeom>
          <a:solidFill>
            <a:srgbClr val="FFFFCC"/>
          </a:solidFill>
        </p:spPr>
        <p:txBody>
          <a:bodyPr wrap="square" rtlCol="0">
            <a:spAutoFit/>
          </a:bodyPr>
          <a:lstStyle/>
          <a:p>
            <a:r>
              <a:rPr lang="nl-NL" sz="1400" dirty="0" err="1" smtClean="0">
                <a:latin typeface="Calibri" pitchFamily="34" charset="0"/>
                <a:cs typeface="Calibri" pitchFamily="34" charset="0"/>
              </a:rPr>
              <a:t>Fuel</a:t>
            </a:r>
            <a:r>
              <a:rPr lang="nl-NL" sz="1400" dirty="0" smtClean="0">
                <a:latin typeface="Calibri" pitchFamily="34" charset="0"/>
                <a:cs typeface="Calibri" pitchFamily="34" charset="0"/>
              </a:rPr>
              <a:t> </a:t>
            </a:r>
            <a:r>
              <a:rPr lang="nl-NL" sz="1400" dirty="0" err="1" smtClean="0">
                <a:latin typeface="Calibri" pitchFamily="34" charset="0"/>
                <a:cs typeface="Calibri" pitchFamily="34" charset="0"/>
              </a:rPr>
              <a:t>rods</a:t>
            </a:r>
            <a:r>
              <a:rPr lang="nl-NL" sz="1400" dirty="0" smtClean="0">
                <a:latin typeface="Calibri" pitchFamily="34" charset="0"/>
                <a:cs typeface="Calibri" pitchFamily="34" charset="0"/>
              </a:rPr>
              <a:t> </a:t>
            </a:r>
            <a:r>
              <a:rPr lang="nl-NL" sz="1400" i="1" dirty="0" smtClean="0">
                <a:latin typeface="Calibri" pitchFamily="34" charset="0"/>
                <a:cs typeface="Calibri" pitchFamily="34" charset="0"/>
              </a:rPr>
              <a:t>0.2 &lt; D &lt; 3.5 </a:t>
            </a:r>
            <a:r>
              <a:rPr lang="nl-NL" sz="1400" dirty="0" smtClean="0">
                <a:latin typeface="Calibri" pitchFamily="34" charset="0"/>
                <a:cs typeface="Calibri" pitchFamily="34" charset="0"/>
              </a:rPr>
              <a:t>cm</a:t>
            </a:r>
          </a:p>
          <a:p>
            <a:r>
              <a:rPr lang="nl-NL" sz="1400" dirty="0" smtClean="0">
                <a:latin typeface="Calibri" pitchFamily="34" charset="0"/>
                <a:cs typeface="Calibri" pitchFamily="34" charset="0"/>
              </a:rPr>
              <a:t>Integraal </a:t>
            </a:r>
            <a:r>
              <a:rPr lang="nl-NL" sz="1400" i="1" dirty="0" smtClean="0">
                <a:latin typeface="Calibri" pitchFamily="34" charset="0"/>
                <a:cs typeface="Calibri" pitchFamily="34" charset="0"/>
              </a:rPr>
              <a:t>I</a:t>
            </a:r>
            <a:r>
              <a:rPr lang="nl-NL" sz="1400" dirty="0" smtClean="0">
                <a:latin typeface="Calibri" pitchFamily="34" charset="0"/>
                <a:cs typeface="Calibri" pitchFamily="34" charset="0"/>
              </a:rPr>
              <a:t> (absorptie) neemt af als </a:t>
            </a:r>
            <a:r>
              <a:rPr lang="nl-NL" sz="1400" i="1" dirty="0" smtClean="0">
                <a:latin typeface="Calibri" pitchFamily="34" charset="0"/>
                <a:cs typeface="Calibri" pitchFamily="34" charset="0"/>
              </a:rPr>
              <a:t>D</a:t>
            </a:r>
            <a:r>
              <a:rPr lang="nl-NL" sz="1400" dirty="0" smtClean="0">
                <a:latin typeface="Calibri" pitchFamily="34" charset="0"/>
                <a:cs typeface="Calibri" pitchFamily="34" charset="0"/>
              </a:rPr>
              <a:t> toeneemt!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heckerboard(across)">
                                      <p:cBhvr>
                                        <p:cTn id="7" dur="500"/>
                                        <p:tgtEl>
                                          <p:spTgt spid="29"/>
                                        </p:tgtEl>
                                      </p:cBhvr>
                                    </p:animEffect>
                                  </p:childTnLst>
                                </p:cTn>
                              </p:par>
                              <p:par>
                                <p:cTn id="8" presetID="5" presetClass="entr" presetSubtype="10" fill="hold" nodeType="withEffect">
                                  <p:stCondLst>
                                    <p:cond delay="0"/>
                                  </p:stCondLst>
                                  <p:childTnLst>
                                    <p:set>
                                      <p:cBhvr>
                                        <p:cTn id="9" dur="1" fill="hold">
                                          <p:stCondLst>
                                            <p:cond delay="0"/>
                                          </p:stCondLst>
                                        </p:cTn>
                                        <p:tgtEl>
                                          <p:spTgt spid="283656"/>
                                        </p:tgtEl>
                                        <p:attrNameLst>
                                          <p:attrName>style.visibility</p:attrName>
                                        </p:attrNameLst>
                                      </p:cBhvr>
                                      <p:to>
                                        <p:strVal val="visible"/>
                                      </p:to>
                                    </p:set>
                                    <p:animEffect transition="in" filter="checkerboard(across)">
                                      <p:cBhvr>
                                        <p:cTn id="10" dur="500"/>
                                        <p:tgtEl>
                                          <p:spTgt spid="28365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checkerboard(across)">
                                      <p:cBhvr>
                                        <p:cTn id="15" dur="500"/>
                                        <p:tgtEl>
                                          <p:spTgt spid="27"/>
                                        </p:tgtEl>
                                      </p:cBhvr>
                                    </p:animEffect>
                                  </p:childTnLst>
                                </p:cTn>
                              </p:par>
                              <p:par>
                                <p:cTn id="16" presetID="5" presetClass="entr" presetSubtype="10" fill="hold" nodeType="withEffect">
                                  <p:stCondLst>
                                    <p:cond delay="0"/>
                                  </p:stCondLst>
                                  <p:childTnLst>
                                    <p:set>
                                      <p:cBhvr>
                                        <p:cTn id="17" dur="1" fill="hold">
                                          <p:stCondLst>
                                            <p:cond delay="0"/>
                                          </p:stCondLst>
                                        </p:cTn>
                                        <p:tgtEl>
                                          <p:spTgt spid="283655"/>
                                        </p:tgtEl>
                                        <p:attrNameLst>
                                          <p:attrName>style.visibility</p:attrName>
                                        </p:attrNameLst>
                                      </p:cBhvr>
                                      <p:to>
                                        <p:strVal val="visible"/>
                                      </p:to>
                                    </p:set>
                                    <p:animEffect transition="in" filter="checkerboard(across)">
                                      <p:cBhvr>
                                        <p:cTn id="18" dur="500"/>
                                        <p:tgtEl>
                                          <p:spTgt spid="283655"/>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heckerboard(across)">
                                      <p:cBhvr>
                                        <p:cTn id="23" dur="500"/>
                                        <p:tgtEl>
                                          <p:spTgt spid="11"/>
                                        </p:tgtEl>
                                      </p:cBhvr>
                                    </p:animEffect>
                                  </p:childTnLst>
                                </p:cTn>
                              </p:par>
                              <p:par>
                                <p:cTn id="24" presetID="5" presetClass="entr" presetSubtype="10" fill="hold" nodeType="withEffect">
                                  <p:stCondLst>
                                    <p:cond delay="0"/>
                                  </p:stCondLst>
                                  <p:childTnLst>
                                    <p:set>
                                      <p:cBhvr>
                                        <p:cTn id="25" dur="1" fill="hold">
                                          <p:stCondLst>
                                            <p:cond delay="0"/>
                                          </p:stCondLst>
                                        </p:cTn>
                                        <p:tgtEl>
                                          <p:spTgt spid="283657"/>
                                        </p:tgtEl>
                                        <p:attrNameLst>
                                          <p:attrName>style.visibility</p:attrName>
                                        </p:attrNameLst>
                                      </p:cBhvr>
                                      <p:to>
                                        <p:strVal val="visible"/>
                                      </p:to>
                                    </p:set>
                                    <p:animEffect transition="in" filter="checkerboard(across)">
                                      <p:cBhvr>
                                        <p:cTn id="26" dur="500"/>
                                        <p:tgtEl>
                                          <p:spTgt spid="283657"/>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checkerboard(across)">
                                      <p:cBhvr>
                                        <p:cTn id="31" dur="500"/>
                                        <p:tgtEl>
                                          <p:spTgt spid="20"/>
                                        </p:tgtEl>
                                      </p:cBhvr>
                                    </p:animEffect>
                                  </p:childTnLst>
                                </p:cTn>
                              </p:par>
                              <p:par>
                                <p:cTn id="32" presetID="5" presetClass="entr" presetSubtype="10" fill="hold" nodeType="withEffect">
                                  <p:stCondLst>
                                    <p:cond delay="0"/>
                                  </p:stCondLst>
                                  <p:childTnLst>
                                    <p:set>
                                      <p:cBhvr>
                                        <p:cTn id="33" dur="1" fill="hold">
                                          <p:stCondLst>
                                            <p:cond delay="0"/>
                                          </p:stCondLst>
                                        </p:cTn>
                                        <p:tgtEl>
                                          <p:spTgt spid="284680"/>
                                        </p:tgtEl>
                                        <p:attrNameLst>
                                          <p:attrName>style.visibility</p:attrName>
                                        </p:attrNameLst>
                                      </p:cBhvr>
                                      <p:to>
                                        <p:strVal val="visible"/>
                                      </p:to>
                                    </p:set>
                                    <p:animEffect transition="in" filter="checkerboard(across)">
                                      <p:cBhvr>
                                        <p:cTn id="34" dur="500"/>
                                        <p:tgtEl>
                                          <p:spTgt spid="284680"/>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checkerboard(across)">
                                      <p:cBhvr>
                                        <p:cTn id="39" dur="500"/>
                                        <p:tgtEl>
                                          <p:spTgt spid="30"/>
                                        </p:tgtEl>
                                      </p:cBhvr>
                                    </p:animEffect>
                                  </p:childTnLst>
                                </p:cTn>
                              </p:par>
                              <p:par>
                                <p:cTn id="40" presetID="5" presetClass="entr" presetSubtype="10" fill="hold" nodeType="withEffect">
                                  <p:stCondLst>
                                    <p:cond delay="0"/>
                                  </p:stCondLst>
                                  <p:childTnLst>
                                    <p:set>
                                      <p:cBhvr>
                                        <p:cTn id="41" dur="1" fill="hold">
                                          <p:stCondLst>
                                            <p:cond delay="0"/>
                                          </p:stCondLst>
                                        </p:cTn>
                                        <p:tgtEl>
                                          <p:spTgt spid="284681"/>
                                        </p:tgtEl>
                                        <p:attrNameLst>
                                          <p:attrName>style.visibility</p:attrName>
                                        </p:attrNameLst>
                                      </p:cBhvr>
                                      <p:to>
                                        <p:strVal val="visible"/>
                                      </p:to>
                                    </p:set>
                                    <p:animEffect transition="in" filter="checkerboard(across)">
                                      <p:cBhvr>
                                        <p:cTn id="42" dur="500"/>
                                        <p:tgtEl>
                                          <p:spTgt spid="284681"/>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checkerboard(across)">
                                      <p:cBhvr>
                                        <p:cTn id="47" dur="500"/>
                                        <p:tgtEl>
                                          <p:spTgt spid="18"/>
                                        </p:tgtEl>
                                      </p:cBhvr>
                                    </p:animEffect>
                                  </p:childTnLst>
                                </p:cTn>
                              </p:par>
                              <p:par>
                                <p:cTn id="48" presetID="5" presetClass="entr" presetSubtype="10" fill="hold" nodeType="withEffect">
                                  <p:stCondLst>
                                    <p:cond delay="0"/>
                                  </p:stCondLst>
                                  <p:childTnLst>
                                    <p:set>
                                      <p:cBhvr>
                                        <p:cTn id="49" dur="1" fill="hold">
                                          <p:stCondLst>
                                            <p:cond delay="0"/>
                                          </p:stCondLst>
                                        </p:cTn>
                                        <p:tgtEl>
                                          <p:spTgt spid="284685"/>
                                        </p:tgtEl>
                                        <p:attrNameLst>
                                          <p:attrName>style.visibility</p:attrName>
                                        </p:attrNameLst>
                                      </p:cBhvr>
                                      <p:to>
                                        <p:strVal val="visible"/>
                                      </p:to>
                                    </p:set>
                                    <p:animEffect transition="in" filter="checkerboard(across)">
                                      <p:cBhvr>
                                        <p:cTn id="50" dur="500"/>
                                        <p:tgtEl>
                                          <p:spTgt spid="284685"/>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checkerboard(across)">
                                      <p:cBhvr>
                                        <p:cTn id="55" dur="500"/>
                                        <p:tgtEl>
                                          <p:spTgt spid="28"/>
                                        </p:tgtEl>
                                      </p:cBhvr>
                                    </p:animEffect>
                                  </p:childTnLst>
                                </p:cTn>
                              </p:par>
                              <p:par>
                                <p:cTn id="56" presetID="5" presetClass="entr" presetSubtype="10" fill="hold" nodeType="withEffect">
                                  <p:stCondLst>
                                    <p:cond delay="0"/>
                                  </p:stCondLst>
                                  <p:childTnLst>
                                    <p:set>
                                      <p:cBhvr>
                                        <p:cTn id="57" dur="1" fill="hold">
                                          <p:stCondLst>
                                            <p:cond delay="0"/>
                                          </p:stCondLst>
                                        </p:cTn>
                                        <p:tgtEl>
                                          <p:spTgt spid="284686"/>
                                        </p:tgtEl>
                                        <p:attrNameLst>
                                          <p:attrName>style.visibility</p:attrName>
                                        </p:attrNameLst>
                                      </p:cBhvr>
                                      <p:to>
                                        <p:strVal val="visible"/>
                                      </p:to>
                                    </p:set>
                                    <p:animEffect transition="in" filter="checkerboard(across)">
                                      <p:cBhvr>
                                        <p:cTn id="58" dur="500"/>
                                        <p:tgtEl>
                                          <p:spTgt spid="284686"/>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checkerboard(across)">
                                      <p:cBhvr>
                                        <p:cTn id="63" dur="500"/>
                                        <p:tgtEl>
                                          <p:spTgt spid="22"/>
                                        </p:tgtEl>
                                      </p:cBhvr>
                                    </p:animEffect>
                                  </p:childTnLst>
                                </p:cTn>
                              </p:par>
                              <p:par>
                                <p:cTn id="64" presetID="5" presetClass="entr" presetSubtype="10" fill="hold" nodeType="withEffect">
                                  <p:stCondLst>
                                    <p:cond delay="0"/>
                                  </p:stCondLst>
                                  <p:childTnLst>
                                    <p:set>
                                      <p:cBhvr>
                                        <p:cTn id="65" dur="1" fill="hold">
                                          <p:stCondLst>
                                            <p:cond delay="0"/>
                                          </p:stCondLst>
                                        </p:cTn>
                                        <p:tgtEl>
                                          <p:spTgt spid="284687"/>
                                        </p:tgtEl>
                                        <p:attrNameLst>
                                          <p:attrName>style.visibility</p:attrName>
                                        </p:attrNameLst>
                                      </p:cBhvr>
                                      <p:to>
                                        <p:strVal val="visible"/>
                                      </p:to>
                                    </p:set>
                                    <p:animEffect transition="in" filter="checkerboard(across)">
                                      <p:cBhvr>
                                        <p:cTn id="66" dur="500"/>
                                        <p:tgtEl>
                                          <p:spTgt spid="284687"/>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nodeType="clickEffect">
                                  <p:stCondLst>
                                    <p:cond delay="0"/>
                                  </p:stCondLst>
                                  <p:childTnLst>
                                    <p:set>
                                      <p:cBhvr>
                                        <p:cTn id="70" dur="1" fill="hold">
                                          <p:stCondLst>
                                            <p:cond delay="0"/>
                                          </p:stCondLst>
                                        </p:cTn>
                                        <p:tgtEl>
                                          <p:spTgt spid="284688"/>
                                        </p:tgtEl>
                                        <p:attrNameLst>
                                          <p:attrName>style.visibility</p:attrName>
                                        </p:attrNameLst>
                                      </p:cBhvr>
                                      <p:to>
                                        <p:strVal val="visible"/>
                                      </p:to>
                                    </p:set>
                                    <p:animEffect transition="in" filter="checkerboard(across)">
                                      <p:cBhvr>
                                        <p:cTn id="71" dur="500"/>
                                        <p:tgtEl>
                                          <p:spTgt spid="284688"/>
                                        </p:tgtEl>
                                      </p:cBhvr>
                                    </p:animEffect>
                                  </p:childTnLst>
                                </p:cTn>
                              </p:par>
                              <p:par>
                                <p:cTn id="72" presetID="5" presetClass="entr" presetSubtype="10" fill="hold" grpId="0" nodeType="with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checkerboard(across)">
                                      <p:cBhvr>
                                        <p:cTn id="74" dur="500"/>
                                        <p:tgtEl>
                                          <p:spTgt spid="31"/>
                                        </p:tgtEl>
                                      </p:cBhvr>
                                    </p:animEffect>
                                  </p:childTnLst>
                                </p:cTn>
                              </p:par>
                              <p:par>
                                <p:cTn id="75" presetID="5" presetClass="entr" presetSubtype="10" fill="hold" nodeType="withEffect">
                                  <p:stCondLst>
                                    <p:cond delay="0"/>
                                  </p:stCondLst>
                                  <p:childTnLst>
                                    <p:set>
                                      <p:cBhvr>
                                        <p:cTn id="76" dur="1" fill="hold">
                                          <p:stCondLst>
                                            <p:cond delay="0"/>
                                          </p:stCondLst>
                                        </p:cTn>
                                        <p:tgtEl>
                                          <p:spTgt spid="284683"/>
                                        </p:tgtEl>
                                        <p:attrNameLst>
                                          <p:attrName>style.visibility</p:attrName>
                                        </p:attrNameLst>
                                      </p:cBhvr>
                                      <p:to>
                                        <p:strVal val="visible"/>
                                      </p:to>
                                    </p:set>
                                    <p:animEffect transition="in" filter="checkerboard(across)">
                                      <p:cBhvr>
                                        <p:cTn id="77" dur="500"/>
                                        <p:tgtEl>
                                          <p:spTgt spid="284683"/>
                                        </p:tgtEl>
                                      </p:cBhvr>
                                    </p:animEffect>
                                  </p:childTnLst>
                                </p:cTn>
                              </p:par>
                              <p:par>
                                <p:cTn id="78" presetID="5" presetClass="entr" presetSubtype="10" fill="hold" nodeType="withEffect">
                                  <p:stCondLst>
                                    <p:cond delay="0"/>
                                  </p:stCondLst>
                                  <p:childTnLst>
                                    <p:set>
                                      <p:cBhvr>
                                        <p:cTn id="79" dur="1" fill="hold">
                                          <p:stCondLst>
                                            <p:cond delay="0"/>
                                          </p:stCondLst>
                                        </p:cTn>
                                        <p:tgtEl>
                                          <p:spTgt spid="284682"/>
                                        </p:tgtEl>
                                        <p:attrNameLst>
                                          <p:attrName>style.visibility</p:attrName>
                                        </p:attrNameLst>
                                      </p:cBhvr>
                                      <p:to>
                                        <p:strVal val="visible"/>
                                      </p:to>
                                    </p:set>
                                    <p:animEffect transition="in" filter="checkerboard(across)">
                                      <p:cBhvr>
                                        <p:cTn id="80" dur="500"/>
                                        <p:tgtEl>
                                          <p:spTgt spid="284682"/>
                                        </p:tgtEl>
                                      </p:cBhvr>
                                    </p:animEffect>
                                  </p:childTnLst>
                                </p:cTn>
                              </p:par>
                            </p:childTnLst>
                          </p:cTn>
                        </p:par>
                      </p:childTnLst>
                    </p:cTn>
                  </p:par>
                  <p:par>
                    <p:cTn id="81" fill="hold">
                      <p:stCondLst>
                        <p:cond delay="indefinite"/>
                      </p:stCondLst>
                      <p:childTnLst>
                        <p:par>
                          <p:cTn id="82" fill="hold">
                            <p:stCondLst>
                              <p:cond delay="0"/>
                            </p:stCondLst>
                            <p:childTnLst>
                              <p:par>
                                <p:cTn id="83" presetID="5" presetClass="entr" presetSubtype="10" fill="hold" nodeType="clickEffect">
                                  <p:stCondLst>
                                    <p:cond delay="0"/>
                                  </p:stCondLst>
                                  <p:childTnLst>
                                    <p:set>
                                      <p:cBhvr>
                                        <p:cTn id="84" dur="1" fill="hold">
                                          <p:stCondLst>
                                            <p:cond delay="0"/>
                                          </p:stCondLst>
                                        </p:cTn>
                                        <p:tgtEl>
                                          <p:spTgt spid="2"/>
                                        </p:tgtEl>
                                        <p:attrNameLst>
                                          <p:attrName>style.visibility</p:attrName>
                                        </p:attrNameLst>
                                      </p:cBhvr>
                                      <p:to>
                                        <p:strVal val="visible"/>
                                      </p:to>
                                    </p:set>
                                    <p:animEffect transition="in" filter="checkerboard(across)">
                                      <p:cBhvr>
                                        <p:cTn id="85" dur="500"/>
                                        <p:tgtEl>
                                          <p:spTgt spid="2"/>
                                        </p:tgtEl>
                                      </p:cBhvr>
                                    </p:animEffect>
                                  </p:childTnLst>
                                </p:cTn>
                              </p:par>
                              <p:par>
                                <p:cTn id="86" presetID="5" presetClass="entr" presetSubtype="10"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checkerboard(across)">
                                      <p:cBhvr>
                                        <p:cTn id="8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11" grpId="0"/>
      <p:bldP spid="18" grpId="0"/>
      <p:bldP spid="22" grpId="0"/>
      <p:bldP spid="31" grpId="0" animBg="1"/>
      <p:bldP spid="20" grpId="0"/>
      <p:bldP spid="28" grpId="0"/>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0" y="0"/>
            <a:ext cx="9144000" cy="1143000"/>
          </a:xfrm>
        </p:spPr>
        <p:txBody>
          <a:bodyPr/>
          <a:lstStyle/>
          <a:p>
            <a:pPr>
              <a:defRPr/>
            </a:pPr>
            <a:r>
              <a:rPr lang="en-US" sz="3600" i="1" kern="1200" dirty="0" smtClean="0">
                <a:solidFill>
                  <a:srgbClr val="000099"/>
                </a:solidFill>
                <a:latin typeface="Calibri" pitchFamily="34" charset="0"/>
                <a:ea typeface="+mn-ea"/>
                <a:cs typeface="Calibri" pitchFamily="34" charset="0"/>
              </a:rPr>
              <a:t>Reactor core</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latin typeface="Calibri" pitchFamily="34" charset="0"/>
              <a:cs typeface="Calibri" pitchFamily="34" charset="0"/>
            </a:endParaRPr>
          </a:p>
        </p:txBody>
      </p:sp>
      <p:sp>
        <p:nvSpPr>
          <p:cNvPr id="9221" name="Rectangle 2"/>
          <p:cNvSpPr>
            <a:spLocks noGrp="1" noChangeArrowheads="1"/>
          </p:cNvSpPr>
          <p:nvPr>
            <p:ph type="title"/>
          </p:nvPr>
        </p:nvSpPr>
        <p:spPr>
          <a:xfrm>
            <a:off x="0" y="0"/>
            <a:ext cx="9144000" cy="1143000"/>
          </a:xfrm>
        </p:spPr>
        <p:txBody>
          <a:bodyPr/>
          <a:lstStyle/>
          <a:p>
            <a:pPr>
              <a:defRPr/>
            </a:pPr>
            <a:r>
              <a:rPr lang="en-US" sz="3600" i="1" kern="1200" dirty="0" smtClean="0">
                <a:solidFill>
                  <a:srgbClr val="000099"/>
                </a:solidFill>
                <a:latin typeface="Calibri" pitchFamily="34" charset="0"/>
                <a:ea typeface="+mn-ea"/>
                <a:cs typeface="Calibri" pitchFamily="34" charset="0"/>
              </a:rPr>
              <a:t>Reactor core</a:t>
            </a:r>
          </a:p>
        </p:txBody>
      </p:sp>
      <p:sp>
        <p:nvSpPr>
          <p:cNvPr id="18" name="TextBox 17"/>
          <p:cNvSpPr txBox="1"/>
          <p:nvPr/>
        </p:nvSpPr>
        <p:spPr>
          <a:xfrm>
            <a:off x="533400" y="1219200"/>
            <a:ext cx="7848600" cy="861774"/>
          </a:xfrm>
          <a:prstGeom prst="rect">
            <a:avLst/>
          </a:prstGeom>
          <a:noFill/>
        </p:spPr>
        <p:txBody>
          <a:bodyPr wrap="square">
            <a:spAutoFit/>
          </a:bodyPr>
          <a:lstStyle/>
          <a:p>
            <a:pPr>
              <a:defRPr/>
            </a:pPr>
            <a:r>
              <a:rPr lang="en-US" dirty="0" err="1" smtClean="0">
                <a:latin typeface="Calibri" pitchFamily="34" charset="0"/>
                <a:cs typeface="Calibri" pitchFamily="34" charset="0"/>
              </a:rPr>
              <a:t>Samenstelling</a:t>
            </a:r>
            <a:r>
              <a:rPr lang="en-US" dirty="0" smtClean="0">
                <a:latin typeface="Calibri" pitchFamily="34" charset="0"/>
                <a:cs typeface="Calibri" pitchFamily="34" charset="0"/>
              </a:rPr>
              <a:t> van de core </a:t>
            </a:r>
            <a:r>
              <a:rPr lang="en-US" dirty="0" err="1" smtClean="0">
                <a:latin typeface="Calibri" pitchFamily="34" charset="0"/>
                <a:cs typeface="Calibri" pitchFamily="34" charset="0"/>
              </a:rPr>
              <a:t>wordt</a:t>
            </a:r>
            <a:r>
              <a:rPr lang="en-US" dirty="0" smtClean="0">
                <a:latin typeface="Calibri" pitchFamily="34" charset="0"/>
                <a:cs typeface="Calibri" pitchFamily="34" charset="0"/>
              </a:rPr>
              <a:t> </a:t>
            </a:r>
            <a:r>
              <a:rPr lang="en-US" dirty="0" err="1" smtClean="0">
                <a:latin typeface="Calibri" pitchFamily="34" charset="0"/>
                <a:cs typeface="Calibri" pitchFamily="34" charset="0"/>
              </a:rPr>
              <a:t>bepaald</a:t>
            </a:r>
            <a:r>
              <a:rPr lang="en-US" dirty="0" smtClean="0">
                <a:latin typeface="Calibri" pitchFamily="34" charset="0"/>
                <a:cs typeface="Calibri" pitchFamily="34" charset="0"/>
              </a:rPr>
              <a:t> door</a:t>
            </a:r>
          </a:p>
          <a:p>
            <a:pPr lvl="1">
              <a:defRPr/>
            </a:pPr>
            <a:r>
              <a:rPr lang="en-US" sz="1600" dirty="0" err="1" smtClean="0">
                <a:latin typeface="Calibri" pitchFamily="34" charset="0"/>
                <a:cs typeface="Calibri" pitchFamily="34" charset="0"/>
              </a:rPr>
              <a:t>Behoud</a:t>
            </a:r>
            <a:r>
              <a:rPr lang="en-US" sz="1600" dirty="0" smtClean="0">
                <a:latin typeface="Calibri" pitchFamily="34" charset="0"/>
                <a:cs typeface="Calibri" pitchFamily="34" charset="0"/>
              </a:rPr>
              <a:t> van criticality </a:t>
            </a:r>
            <a:r>
              <a:rPr lang="en-US" sz="1600" dirty="0" err="1" smtClean="0">
                <a:latin typeface="Calibri" pitchFamily="34" charset="0"/>
                <a:cs typeface="Calibri" pitchFamily="34" charset="0"/>
              </a:rPr>
              <a:t>gedurende</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bedrijf</a:t>
            </a:r>
            <a:endParaRPr lang="en-US" sz="1600" dirty="0" smtClean="0">
              <a:latin typeface="Calibri" pitchFamily="34" charset="0"/>
              <a:cs typeface="Calibri" pitchFamily="34" charset="0"/>
            </a:endParaRPr>
          </a:p>
          <a:p>
            <a:pPr lvl="1">
              <a:defRPr/>
            </a:pPr>
            <a:r>
              <a:rPr lang="en-US" sz="1600" dirty="0" smtClean="0">
                <a:latin typeface="Calibri" pitchFamily="34" charset="0"/>
                <a:cs typeface="Calibri" pitchFamily="34" charset="0"/>
              </a:rPr>
              <a:t>Transfer van </a:t>
            </a:r>
            <a:r>
              <a:rPr lang="en-US" sz="1600" dirty="0" err="1" smtClean="0">
                <a:latin typeface="Calibri" pitchFamily="34" charset="0"/>
                <a:cs typeface="Calibri" pitchFamily="34" charset="0"/>
              </a:rPr>
              <a:t>thermische</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energie</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uit</a:t>
            </a:r>
            <a:r>
              <a:rPr lang="en-US" sz="1600" dirty="0" smtClean="0">
                <a:latin typeface="Calibri" pitchFamily="34" charset="0"/>
                <a:cs typeface="Calibri" pitchFamily="34" charset="0"/>
              </a:rPr>
              <a:t> de core</a:t>
            </a:r>
            <a:endParaRPr lang="en-US" sz="1600" dirty="0">
              <a:latin typeface="Calibri" pitchFamily="34" charset="0"/>
              <a:cs typeface="Calibri" pitchFamily="34" charset="0"/>
            </a:endParaRPr>
          </a:p>
        </p:txBody>
      </p:sp>
      <p:sp>
        <p:nvSpPr>
          <p:cNvPr id="33" name="TextBox 17"/>
          <p:cNvSpPr txBox="1"/>
          <p:nvPr/>
        </p:nvSpPr>
        <p:spPr>
          <a:xfrm>
            <a:off x="533400" y="2133600"/>
            <a:ext cx="7848600" cy="1107996"/>
          </a:xfrm>
          <a:prstGeom prst="rect">
            <a:avLst/>
          </a:prstGeom>
          <a:noFill/>
        </p:spPr>
        <p:txBody>
          <a:bodyPr wrap="square">
            <a:spAutoFit/>
          </a:bodyPr>
          <a:lstStyle/>
          <a:p>
            <a:pPr>
              <a:defRPr/>
            </a:pPr>
            <a:r>
              <a:rPr lang="en-US" dirty="0" err="1" smtClean="0">
                <a:latin typeface="Calibri" pitchFamily="34" charset="0"/>
                <a:cs typeface="Calibri" pitchFamily="34" charset="0"/>
              </a:rPr>
              <a:t>Configuraties</a:t>
            </a:r>
            <a:endParaRPr lang="en-US" dirty="0" smtClean="0">
              <a:latin typeface="Calibri" pitchFamily="34" charset="0"/>
              <a:cs typeface="Calibri" pitchFamily="34" charset="0"/>
            </a:endParaRPr>
          </a:p>
          <a:p>
            <a:pPr lvl="1">
              <a:defRPr/>
            </a:pPr>
            <a:r>
              <a:rPr lang="en-US" sz="1600" dirty="0" err="1" smtClean="0">
                <a:latin typeface="Calibri" pitchFamily="34" charset="0"/>
                <a:cs typeface="Calibri" pitchFamily="34" charset="0"/>
              </a:rPr>
              <a:t>Gesmolten</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materiaal</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vloeibare</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brandstof</a:t>
            </a:r>
            <a:r>
              <a:rPr lang="en-US" sz="1600" dirty="0" smtClean="0">
                <a:latin typeface="Calibri" pitchFamily="34" charset="0"/>
                <a:cs typeface="Calibri" pitchFamily="34" charset="0"/>
              </a:rPr>
              <a:t>)</a:t>
            </a:r>
          </a:p>
          <a:p>
            <a:pPr lvl="1">
              <a:defRPr/>
            </a:pPr>
            <a:r>
              <a:rPr lang="en-US" sz="1600" dirty="0" smtClean="0">
                <a:latin typeface="Calibri" pitchFamily="34" charset="0"/>
                <a:cs typeface="Calibri" pitchFamily="34" charset="0"/>
              </a:rPr>
              <a:t>Pebble bed reactor</a:t>
            </a:r>
          </a:p>
          <a:p>
            <a:pPr lvl="1">
              <a:defRPr/>
            </a:pPr>
            <a:r>
              <a:rPr lang="en-US" sz="1600" dirty="0" err="1" smtClean="0">
                <a:latin typeface="Calibri" pitchFamily="34" charset="0"/>
                <a:cs typeface="Calibri" pitchFamily="34" charset="0"/>
              </a:rPr>
              <a:t>Meest</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voorkomend</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cylindrische</a:t>
            </a:r>
            <a:r>
              <a:rPr lang="en-US" sz="1600" dirty="0" smtClean="0">
                <a:latin typeface="Calibri" pitchFamily="34" charset="0"/>
                <a:cs typeface="Calibri" pitchFamily="34" charset="0"/>
              </a:rPr>
              <a:t> container met </a:t>
            </a:r>
            <a:r>
              <a:rPr lang="en-US" sz="1600" dirty="0" err="1" smtClean="0">
                <a:latin typeface="Calibri" pitchFamily="34" charset="0"/>
                <a:cs typeface="Calibri" pitchFamily="34" charset="0"/>
              </a:rPr>
              <a:t>axiale</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koelkanalen</a:t>
            </a:r>
            <a:endParaRPr lang="en-US" sz="1600" dirty="0">
              <a:latin typeface="Calibri" pitchFamily="34" charset="0"/>
              <a:cs typeface="Calibri" pitchFamily="34" charset="0"/>
            </a:endParaRPr>
          </a:p>
        </p:txBody>
      </p:sp>
      <p:sp>
        <p:nvSpPr>
          <p:cNvPr id="29" name="TextBox 17"/>
          <p:cNvSpPr txBox="1"/>
          <p:nvPr/>
        </p:nvSpPr>
        <p:spPr>
          <a:xfrm>
            <a:off x="533400" y="4659868"/>
            <a:ext cx="4419600" cy="1107996"/>
          </a:xfrm>
          <a:prstGeom prst="rect">
            <a:avLst/>
          </a:prstGeom>
          <a:noFill/>
        </p:spPr>
        <p:txBody>
          <a:bodyPr wrap="square">
            <a:spAutoFit/>
          </a:bodyPr>
          <a:lstStyle/>
          <a:p>
            <a:pPr>
              <a:defRPr/>
            </a:pPr>
            <a:r>
              <a:rPr lang="en-US" dirty="0" smtClean="0">
                <a:latin typeface="Calibri" pitchFamily="34" charset="0"/>
                <a:cs typeface="Calibri" pitchFamily="34" charset="0"/>
              </a:rPr>
              <a:t>Diameter </a:t>
            </a:r>
            <a:r>
              <a:rPr lang="en-US" dirty="0" err="1" smtClean="0">
                <a:latin typeface="Calibri" pitchFamily="34" charset="0"/>
                <a:cs typeface="Calibri" pitchFamily="34" charset="0"/>
              </a:rPr>
              <a:t>brandstofstaven</a:t>
            </a:r>
            <a:endParaRPr lang="en-US" dirty="0" smtClean="0">
              <a:latin typeface="Calibri" pitchFamily="34" charset="0"/>
              <a:cs typeface="Calibri" pitchFamily="34" charset="0"/>
            </a:endParaRPr>
          </a:p>
          <a:p>
            <a:pPr lvl="1">
              <a:defRPr/>
            </a:pPr>
            <a:r>
              <a:rPr lang="en-US" sz="1600" dirty="0" err="1" smtClean="0">
                <a:latin typeface="Calibri" pitchFamily="34" charset="0"/>
                <a:cs typeface="Calibri" pitchFamily="34" charset="0"/>
              </a:rPr>
              <a:t>Warmte</a:t>
            </a:r>
            <a:r>
              <a:rPr lang="en-US" sz="1600" dirty="0" smtClean="0">
                <a:latin typeface="Calibri" pitchFamily="34" charset="0"/>
                <a:cs typeface="Calibri" pitchFamily="34" charset="0"/>
              </a:rPr>
              <a:t> flux door </a:t>
            </a:r>
            <a:r>
              <a:rPr lang="en-US" sz="1600" dirty="0" err="1" smtClean="0">
                <a:latin typeface="Calibri" pitchFamily="34" charset="0"/>
                <a:cs typeface="Calibri" pitchFamily="34" charset="0"/>
              </a:rPr>
              <a:t>oppervlak</a:t>
            </a:r>
            <a:endParaRPr lang="en-US" sz="1600" dirty="0" smtClean="0">
              <a:latin typeface="Calibri" pitchFamily="34" charset="0"/>
              <a:cs typeface="Calibri" pitchFamily="34" charset="0"/>
            </a:endParaRPr>
          </a:p>
          <a:p>
            <a:pPr lvl="1">
              <a:defRPr/>
            </a:pPr>
            <a:r>
              <a:rPr lang="en-US" sz="1600" dirty="0" err="1" smtClean="0">
                <a:latin typeface="Calibri" pitchFamily="34" charset="0"/>
                <a:cs typeface="Calibri" pitchFamily="34" charset="0"/>
              </a:rPr>
              <a:t>Temperatuur</a:t>
            </a:r>
            <a:r>
              <a:rPr lang="en-US" sz="1600" dirty="0" smtClean="0">
                <a:latin typeface="Calibri" pitchFamily="34" charset="0"/>
                <a:cs typeface="Calibri" pitchFamily="34" charset="0"/>
              </a:rPr>
              <a:t> in centerline (linear heat rate in de </a:t>
            </a:r>
            <a:r>
              <a:rPr lang="en-US" sz="1600" dirty="0" err="1" smtClean="0">
                <a:latin typeface="Calibri" pitchFamily="34" charset="0"/>
                <a:cs typeface="Calibri" pitchFamily="34" charset="0"/>
              </a:rPr>
              <a:t>orde</a:t>
            </a:r>
            <a:r>
              <a:rPr lang="en-US" sz="1600" dirty="0" smtClean="0">
                <a:latin typeface="Calibri" pitchFamily="34" charset="0"/>
                <a:cs typeface="Calibri" pitchFamily="34" charset="0"/>
              </a:rPr>
              <a:t> van </a:t>
            </a:r>
            <a:r>
              <a:rPr lang="en-US" sz="1600" dirty="0" err="1" smtClean="0">
                <a:latin typeface="Calibri" pitchFamily="34" charset="0"/>
                <a:cs typeface="Calibri" pitchFamily="34" charset="0"/>
              </a:rPr>
              <a:t>ongeveer</a:t>
            </a:r>
            <a:r>
              <a:rPr lang="en-US" sz="1600" dirty="0" smtClean="0">
                <a:latin typeface="Calibri" pitchFamily="34" charset="0"/>
                <a:cs typeface="Calibri" pitchFamily="34" charset="0"/>
              </a:rPr>
              <a:t> 10 kW/m)</a:t>
            </a:r>
            <a:endParaRPr lang="en-US" sz="1600" dirty="0">
              <a:latin typeface="Calibri" pitchFamily="34" charset="0"/>
              <a:cs typeface="Calibri" pitchFamily="34" charset="0"/>
            </a:endParaRPr>
          </a:p>
        </p:txBody>
      </p:sp>
      <p:sp>
        <p:nvSpPr>
          <p:cNvPr id="42" name="TextBox 17"/>
          <p:cNvSpPr txBox="1"/>
          <p:nvPr/>
        </p:nvSpPr>
        <p:spPr>
          <a:xfrm>
            <a:off x="533400" y="3288268"/>
            <a:ext cx="5181600" cy="1107996"/>
          </a:xfrm>
          <a:prstGeom prst="rect">
            <a:avLst/>
          </a:prstGeom>
          <a:noFill/>
        </p:spPr>
        <p:txBody>
          <a:bodyPr wrap="square">
            <a:spAutoFit/>
          </a:bodyPr>
          <a:lstStyle/>
          <a:p>
            <a:pPr>
              <a:defRPr/>
            </a:pPr>
            <a:r>
              <a:rPr lang="en-US" dirty="0" err="1" smtClean="0">
                <a:latin typeface="Calibri" pitchFamily="34" charset="0"/>
                <a:cs typeface="Calibri" pitchFamily="34" charset="0"/>
              </a:rPr>
              <a:t>Roosterstructuur</a:t>
            </a:r>
            <a:r>
              <a:rPr lang="en-US" dirty="0" smtClean="0">
                <a:latin typeface="Calibri" pitchFamily="34" charset="0"/>
                <a:cs typeface="Calibri" pitchFamily="34" charset="0"/>
              </a:rPr>
              <a:t> van</a:t>
            </a:r>
          </a:p>
          <a:p>
            <a:pPr lvl="1">
              <a:defRPr/>
            </a:pPr>
            <a:r>
              <a:rPr lang="en-US" sz="1600" dirty="0" err="1" smtClean="0">
                <a:latin typeface="Calibri" pitchFamily="34" charset="0"/>
                <a:cs typeface="Calibri" pitchFamily="34" charset="0"/>
              </a:rPr>
              <a:t>Brandstof</a:t>
            </a:r>
            <a:endParaRPr lang="en-US" sz="1600" dirty="0" smtClean="0">
              <a:latin typeface="Calibri" pitchFamily="34" charset="0"/>
              <a:cs typeface="Calibri" pitchFamily="34" charset="0"/>
            </a:endParaRPr>
          </a:p>
          <a:p>
            <a:pPr lvl="1">
              <a:defRPr/>
            </a:pPr>
            <a:r>
              <a:rPr lang="en-US" sz="1600" dirty="0" err="1" smtClean="0">
                <a:latin typeface="Calibri" pitchFamily="34" charset="0"/>
                <a:cs typeface="Calibri" pitchFamily="34" charset="0"/>
              </a:rPr>
              <a:t>Koelmiddel</a:t>
            </a:r>
            <a:endParaRPr lang="en-US" sz="1600" dirty="0" smtClean="0">
              <a:latin typeface="Calibri" pitchFamily="34" charset="0"/>
              <a:cs typeface="Calibri" pitchFamily="34" charset="0"/>
            </a:endParaRPr>
          </a:p>
          <a:p>
            <a:pPr lvl="1">
              <a:defRPr/>
            </a:pPr>
            <a:r>
              <a:rPr lang="en-US" sz="1600" dirty="0" smtClean="0">
                <a:latin typeface="Calibri" pitchFamily="34" charset="0"/>
                <a:cs typeface="Calibri" pitchFamily="34" charset="0"/>
              </a:rPr>
              <a:t>Moderator</a:t>
            </a:r>
            <a:endParaRPr lang="en-US" sz="1600" dirty="0">
              <a:latin typeface="Calibri" pitchFamily="34" charset="0"/>
              <a:cs typeface="Calibri" pitchFamily="34" charset="0"/>
            </a:endParaRPr>
          </a:p>
        </p:txBody>
      </p:sp>
      <p:sp>
        <p:nvSpPr>
          <p:cNvPr id="25" name="TextBox 17"/>
          <p:cNvSpPr txBox="1"/>
          <p:nvPr/>
        </p:nvSpPr>
        <p:spPr>
          <a:xfrm>
            <a:off x="533400" y="6488668"/>
            <a:ext cx="7239000" cy="369332"/>
          </a:xfrm>
          <a:prstGeom prst="rect">
            <a:avLst/>
          </a:prstGeom>
          <a:noFill/>
        </p:spPr>
        <p:txBody>
          <a:bodyPr wrap="square">
            <a:spAutoFit/>
          </a:bodyPr>
          <a:lstStyle/>
          <a:p>
            <a:pPr>
              <a:defRPr/>
            </a:pPr>
            <a:r>
              <a:rPr lang="en-US" dirty="0" smtClean="0">
                <a:latin typeface="Calibri" pitchFamily="34" charset="0"/>
                <a:cs typeface="Calibri" pitchFamily="34" charset="0"/>
              </a:rPr>
              <a:t>We </a:t>
            </a:r>
            <a:r>
              <a:rPr lang="en-US" dirty="0" err="1" smtClean="0">
                <a:latin typeface="Calibri" pitchFamily="34" charset="0"/>
                <a:cs typeface="Calibri" pitchFamily="34" charset="0"/>
              </a:rPr>
              <a:t>moeten</a:t>
            </a:r>
            <a:r>
              <a:rPr lang="en-US" dirty="0" smtClean="0">
                <a:latin typeface="Calibri" pitchFamily="34" charset="0"/>
                <a:cs typeface="Calibri" pitchFamily="34" charset="0"/>
              </a:rPr>
              <a:t> de </a:t>
            </a:r>
            <a:r>
              <a:rPr lang="en-US" dirty="0" err="1" smtClean="0">
                <a:latin typeface="Calibri" pitchFamily="34" charset="0"/>
                <a:cs typeface="Calibri" pitchFamily="34" charset="0"/>
              </a:rPr>
              <a:t>verschillen</a:t>
            </a:r>
            <a:r>
              <a:rPr lang="en-US" dirty="0" smtClean="0">
                <a:latin typeface="Calibri" pitchFamily="34" charset="0"/>
                <a:cs typeface="Calibri" pitchFamily="34" charset="0"/>
              </a:rPr>
              <a:t> in flux in </a:t>
            </a:r>
            <a:r>
              <a:rPr lang="en-US" dirty="0" err="1" smtClean="0">
                <a:latin typeface="Calibri" pitchFamily="34" charset="0"/>
                <a:cs typeface="Calibri" pitchFamily="34" charset="0"/>
              </a:rPr>
              <a:t>rekening</a:t>
            </a:r>
            <a:r>
              <a:rPr lang="en-US" dirty="0" smtClean="0">
                <a:latin typeface="Calibri" pitchFamily="34" charset="0"/>
                <a:cs typeface="Calibri" pitchFamily="34" charset="0"/>
              </a:rPr>
              <a:t> </a:t>
            </a:r>
            <a:r>
              <a:rPr lang="en-US" dirty="0" err="1" smtClean="0">
                <a:latin typeface="Calibri" pitchFamily="34" charset="0"/>
                <a:cs typeface="Calibri" pitchFamily="34" charset="0"/>
              </a:rPr>
              <a:t>brengen</a:t>
            </a:r>
            <a:endParaRPr lang="en-US" sz="1600" dirty="0">
              <a:latin typeface="Calibri" pitchFamily="34" charset="0"/>
              <a:cs typeface="Calibri" pitchFamily="34" charset="0"/>
            </a:endParaRPr>
          </a:p>
        </p:txBody>
      </p:sp>
      <p:grpSp>
        <p:nvGrpSpPr>
          <p:cNvPr id="2" name="Groep 14"/>
          <p:cNvGrpSpPr/>
          <p:nvPr/>
        </p:nvGrpSpPr>
        <p:grpSpPr>
          <a:xfrm>
            <a:off x="4572000" y="3600450"/>
            <a:ext cx="4398599" cy="2647950"/>
            <a:chOff x="4572000" y="3600450"/>
            <a:chExt cx="4398599" cy="2647950"/>
          </a:xfrm>
        </p:grpSpPr>
        <p:pic>
          <p:nvPicPr>
            <p:cNvPr id="264198" name="Picture 6"/>
            <p:cNvPicPr>
              <a:picLocks noChangeAspect="1" noChangeArrowheads="1"/>
            </p:cNvPicPr>
            <p:nvPr/>
          </p:nvPicPr>
          <p:blipFill>
            <a:blip r:embed="rId3" cstate="print"/>
            <a:srcRect/>
            <a:stretch>
              <a:fillRect/>
            </a:stretch>
          </p:blipFill>
          <p:spPr bwMode="auto">
            <a:xfrm>
              <a:off x="5334000" y="3600450"/>
              <a:ext cx="3440196" cy="2266950"/>
            </a:xfrm>
            <a:prstGeom prst="rect">
              <a:avLst/>
            </a:prstGeom>
            <a:noFill/>
            <a:ln w="9525">
              <a:noFill/>
              <a:miter lim="800000"/>
              <a:headEnd/>
              <a:tailEnd/>
            </a:ln>
          </p:spPr>
        </p:pic>
        <p:sp>
          <p:nvSpPr>
            <p:cNvPr id="22" name="Tekstvak 21"/>
            <p:cNvSpPr txBox="1"/>
            <p:nvPr/>
          </p:nvSpPr>
          <p:spPr>
            <a:xfrm>
              <a:off x="4572000" y="3657600"/>
              <a:ext cx="1219200" cy="307777"/>
            </a:xfrm>
            <a:prstGeom prst="rect">
              <a:avLst/>
            </a:prstGeom>
            <a:solidFill>
              <a:srgbClr val="FFFFCC"/>
            </a:solidFill>
          </p:spPr>
          <p:txBody>
            <a:bodyPr wrap="square" rtlCol="0">
              <a:spAutoFit/>
            </a:bodyPr>
            <a:lstStyle/>
            <a:p>
              <a:r>
                <a:rPr lang="nl-NL" sz="1400" dirty="0" smtClean="0">
                  <a:latin typeface="Calibri" pitchFamily="34" charset="0"/>
                  <a:cs typeface="Calibri" pitchFamily="34" charset="0"/>
                </a:rPr>
                <a:t>H</a:t>
              </a:r>
              <a:r>
                <a:rPr lang="nl-NL" sz="1400" baseline="-25000" dirty="0" smtClean="0">
                  <a:latin typeface="Calibri" pitchFamily="34" charset="0"/>
                  <a:cs typeface="Calibri" pitchFamily="34" charset="0"/>
                </a:rPr>
                <a:t>2</a:t>
              </a:r>
              <a:r>
                <a:rPr lang="nl-NL" sz="1400" dirty="0" smtClean="0">
                  <a:latin typeface="Calibri" pitchFamily="34" charset="0"/>
                  <a:cs typeface="Calibri" pitchFamily="34" charset="0"/>
                </a:rPr>
                <a:t>O gekoeld</a:t>
              </a:r>
            </a:p>
          </p:txBody>
        </p:sp>
        <p:sp>
          <p:nvSpPr>
            <p:cNvPr id="23" name="Tekstvak 22"/>
            <p:cNvSpPr txBox="1"/>
            <p:nvPr/>
          </p:nvSpPr>
          <p:spPr>
            <a:xfrm>
              <a:off x="7924800" y="3654623"/>
              <a:ext cx="1045799" cy="307777"/>
            </a:xfrm>
            <a:prstGeom prst="rect">
              <a:avLst/>
            </a:prstGeom>
            <a:solidFill>
              <a:srgbClr val="FFFFCC"/>
            </a:solidFill>
          </p:spPr>
          <p:txBody>
            <a:bodyPr wrap="none" rtlCol="0">
              <a:spAutoFit/>
            </a:bodyPr>
            <a:lstStyle/>
            <a:p>
              <a:r>
                <a:rPr lang="nl-NL" sz="1400" dirty="0" err="1" smtClean="0">
                  <a:latin typeface="Calibri" pitchFamily="34" charset="0"/>
                  <a:cs typeface="Calibri" pitchFamily="34" charset="0"/>
                </a:rPr>
                <a:t>Fast</a:t>
              </a:r>
              <a:r>
                <a:rPr lang="nl-NL" sz="1400" dirty="0" smtClean="0">
                  <a:latin typeface="Calibri" pitchFamily="34" charset="0"/>
                  <a:cs typeface="Calibri" pitchFamily="34" charset="0"/>
                </a:rPr>
                <a:t> reactor</a:t>
              </a:r>
            </a:p>
          </p:txBody>
        </p:sp>
        <p:sp>
          <p:nvSpPr>
            <p:cNvPr id="24" name="Tekstvak 23"/>
            <p:cNvSpPr txBox="1"/>
            <p:nvPr/>
          </p:nvSpPr>
          <p:spPr>
            <a:xfrm>
              <a:off x="5158152" y="5715000"/>
              <a:ext cx="1056700" cy="307777"/>
            </a:xfrm>
            <a:prstGeom prst="rect">
              <a:avLst/>
            </a:prstGeom>
            <a:solidFill>
              <a:srgbClr val="FFFFCC"/>
            </a:solidFill>
          </p:spPr>
          <p:txBody>
            <a:bodyPr wrap="none" rtlCol="0">
              <a:spAutoFit/>
            </a:bodyPr>
            <a:lstStyle/>
            <a:p>
              <a:r>
                <a:rPr lang="nl-NL" sz="1400" dirty="0" smtClean="0">
                  <a:latin typeface="Calibri" pitchFamily="34" charset="0"/>
                  <a:cs typeface="Calibri" pitchFamily="34" charset="0"/>
                </a:rPr>
                <a:t>CANDU D</a:t>
              </a:r>
              <a:r>
                <a:rPr lang="nl-NL" sz="1400" baseline="-25000" dirty="0" smtClean="0">
                  <a:latin typeface="Calibri" pitchFamily="34" charset="0"/>
                  <a:cs typeface="Calibri" pitchFamily="34" charset="0"/>
                </a:rPr>
                <a:t>2</a:t>
              </a:r>
              <a:r>
                <a:rPr lang="nl-NL" sz="1400" dirty="0" smtClean="0">
                  <a:latin typeface="Calibri" pitchFamily="34" charset="0"/>
                  <a:cs typeface="Calibri" pitchFamily="34" charset="0"/>
                </a:rPr>
                <a:t>O</a:t>
              </a:r>
            </a:p>
          </p:txBody>
        </p:sp>
        <p:sp>
          <p:nvSpPr>
            <p:cNvPr id="27" name="Tekstvak 26"/>
            <p:cNvSpPr txBox="1"/>
            <p:nvPr/>
          </p:nvSpPr>
          <p:spPr>
            <a:xfrm>
              <a:off x="7467600" y="5940623"/>
              <a:ext cx="990600" cy="307777"/>
            </a:xfrm>
            <a:prstGeom prst="rect">
              <a:avLst/>
            </a:prstGeom>
            <a:solidFill>
              <a:srgbClr val="FFFFCC"/>
            </a:solidFill>
          </p:spPr>
          <p:txBody>
            <a:bodyPr wrap="square" rtlCol="0">
              <a:spAutoFit/>
            </a:bodyPr>
            <a:lstStyle/>
            <a:p>
              <a:r>
                <a:rPr lang="nl-NL" sz="1400" dirty="0" smtClean="0">
                  <a:latin typeface="Calibri" pitchFamily="34" charset="0"/>
                  <a:cs typeface="Calibri" pitchFamily="34" charset="0"/>
                </a:rPr>
                <a:t>HTGCR</a:t>
              </a:r>
            </a:p>
          </p:txBody>
        </p:sp>
      </p:grpSp>
      <p:sp>
        <p:nvSpPr>
          <p:cNvPr id="28" name="TextBox 17"/>
          <p:cNvSpPr txBox="1"/>
          <p:nvPr/>
        </p:nvSpPr>
        <p:spPr>
          <a:xfrm>
            <a:off x="533400" y="5861447"/>
            <a:ext cx="4419600" cy="615553"/>
          </a:xfrm>
          <a:prstGeom prst="rect">
            <a:avLst/>
          </a:prstGeom>
          <a:noFill/>
        </p:spPr>
        <p:txBody>
          <a:bodyPr wrap="square">
            <a:spAutoFit/>
          </a:bodyPr>
          <a:lstStyle/>
          <a:p>
            <a:pPr>
              <a:defRPr/>
            </a:pPr>
            <a:r>
              <a:rPr lang="en-US" dirty="0" smtClean="0">
                <a:latin typeface="Calibri" pitchFamily="34" charset="0"/>
                <a:cs typeface="Calibri" pitchFamily="34" charset="0"/>
              </a:rPr>
              <a:t>GW reactor</a:t>
            </a:r>
          </a:p>
          <a:p>
            <a:pPr lvl="1">
              <a:defRPr/>
            </a:pPr>
            <a:r>
              <a:rPr lang="en-US" sz="1600" dirty="0" err="1" smtClean="0">
                <a:latin typeface="Calibri" pitchFamily="34" charset="0"/>
                <a:cs typeface="Calibri" pitchFamily="34" charset="0"/>
              </a:rPr>
              <a:t>Duizenden</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brandstofstaven</a:t>
            </a:r>
            <a:r>
              <a:rPr lang="en-US" sz="1600" dirty="0" smtClean="0">
                <a:latin typeface="Calibri" pitchFamily="34" charset="0"/>
                <a:cs typeface="Calibri" pitchFamily="34" charset="0"/>
              </a:rPr>
              <a:t> (fuel pins)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checkerboard(across)">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checkerboard(across)">
                                      <p:cBhvr>
                                        <p:cTn id="17" dur="500"/>
                                        <p:tgtEl>
                                          <p:spTgt spid="42"/>
                                        </p:tgtEl>
                                      </p:cBhvr>
                                    </p:animEffect>
                                  </p:childTnLst>
                                </p:cTn>
                              </p:par>
                              <p:par>
                                <p:cTn id="18" presetID="5" presetClass="entr" presetSubtype="1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heckerboard(across)">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checkerboard(across)">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checkerboard(across)">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checkerboard(across)">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3" grpId="0"/>
      <p:bldP spid="29" grpId="0"/>
      <p:bldP spid="42" grpId="0"/>
      <p:bldP spid="25"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latin typeface="Calibri" pitchFamily="34" charset="0"/>
              <a:cs typeface="Calibri" pitchFamily="34" charset="0"/>
            </a:endParaRPr>
          </a:p>
        </p:txBody>
      </p:sp>
      <p:sp>
        <p:nvSpPr>
          <p:cNvPr id="9221" name="Rectangle 2"/>
          <p:cNvSpPr>
            <a:spLocks noGrp="1" noChangeArrowheads="1"/>
          </p:cNvSpPr>
          <p:nvPr>
            <p:ph type="title"/>
          </p:nvPr>
        </p:nvSpPr>
        <p:spPr>
          <a:xfrm>
            <a:off x="0" y="0"/>
            <a:ext cx="9144000" cy="1143000"/>
          </a:xfrm>
        </p:spPr>
        <p:txBody>
          <a:bodyPr/>
          <a:lstStyle/>
          <a:p>
            <a:pPr>
              <a:defRPr/>
            </a:pPr>
            <a:r>
              <a:rPr lang="en-US" sz="3600" i="1" kern="1200" dirty="0" smtClean="0">
                <a:solidFill>
                  <a:srgbClr val="000099"/>
                </a:solidFill>
                <a:latin typeface="Calibri" pitchFamily="34" charset="0"/>
                <a:ea typeface="+mn-ea"/>
                <a:cs typeface="Calibri" pitchFamily="34" charset="0"/>
              </a:rPr>
              <a:t>Fuel assemblies</a:t>
            </a:r>
          </a:p>
        </p:txBody>
      </p:sp>
      <p:sp>
        <p:nvSpPr>
          <p:cNvPr id="18" name="TextBox 17"/>
          <p:cNvSpPr txBox="1"/>
          <p:nvPr/>
        </p:nvSpPr>
        <p:spPr>
          <a:xfrm>
            <a:off x="533400" y="1219200"/>
            <a:ext cx="4648200" cy="1846659"/>
          </a:xfrm>
          <a:prstGeom prst="rect">
            <a:avLst/>
          </a:prstGeom>
          <a:noFill/>
        </p:spPr>
        <p:txBody>
          <a:bodyPr wrap="square">
            <a:spAutoFit/>
          </a:bodyPr>
          <a:lstStyle/>
          <a:p>
            <a:pPr>
              <a:defRPr/>
            </a:pPr>
            <a:r>
              <a:rPr lang="en-US" dirty="0" err="1" smtClean="0">
                <a:latin typeface="Calibri" pitchFamily="34" charset="0"/>
                <a:cs typeface="Calibri" pitchFamily="34" charset="0"/>
              </a:rPr>
              <a:t>Plaats</a:t>
            </a:r>
            <a:r>
              <a:rPr lang="en-US" dirty="0" smtClean="0">
                <a:latin typeface="Calibri" pitchFamily="34" charset="0"/>
                <a:cs typeface="Calibri" pitchFamily="34" charset="0"/>
              </a:rPr>
              <a:t> </a:t>
            </a:r>
            <a:r>
              <a:rPr lang="en-US" dirty="0" err="1" smtClean="0">
                <a:latin typeface="Calibri" pitchFamily="34" charset="0"/>
                <a:cs typeface="Calibri" pitchFamily="34" charset="0"/>
              </a:rPr>
              <a:t>brandstofstaven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bij</a:t>
            </a:r>
            <a:r>
              <a:rPr lang="en-US" dirty="0" smtClean="0">
                <a:latin typeface="Calibri" pitchFamily="34" charset="0"/>
                <a:cs typeface="Calibri" pitchFamily="34" charset="0"/>
              </a:rPr>
              <a:t> </a:t>
            </a:r>
            <a:r>
              <a:rPr lang="en-US" dirty="0" err="1" smtClean="0">
                <a:latin typeface="Calibri" pitchFamily="34" charset="0"/>
                <a:cs typeface="Calibri" pitchFamily="34" charset="0"/>
              </a:rPr>
              <a:t>elkaar</a:t>
            </a:r>
            <a:r>
              <a:rPr lang="en-US" dirty="0" smtClean="0">
                <a:latin typeface="Calibri" pitchFamily="34" charset="0"/>
                <a:cs typeface="Calibri" pitchFamily="34" charset="0"/>
              </a:rPr>
              <a:t> in assemblies</a:t>
            </a:r>
          </a:p>
          <a:p>
            <a:pPr lvl="1">
              <a:defRPr/>
            </a:pPr>
            <a:r>
              <a:rPr lang="en-US" sz="1600" dirty="0" err="1" smtClean="0">
                <a:latin typeface="Calibri" pitchFamily="34" charset="0"/>
                <a:cs typeface="Calibri" pitchFamily="34" charset="0"/>
              </a:rPr>
              <a:t>Makkelijker</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dan</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verwisselen</a:t>
            </a:r>
            <a:r>
              <a:rPr lang="en-US" sz="1600" dirty="0" smtClean="0">
                <a:latin typeface="Calibri" pitchFamily="34" charset="0"/>
                <a:cs typeface="Calibri" pitchFamily="34" charset="0"/>
              </a:rPr>
              <a:t> van </a:t>
            </a:r>
            <a:r>
              <a:rPr lang="en-US" sz="1600" dirty="0" err="1" smtClean="0">
                <a:latin typeface="Calibri" pitchFamily="34" charset="0"/>
                <a:cs typeface="Calibri" pitchFamily="34" charset="0"/>
              </a:rPr>
              <a:t>duizenden</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individuele</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staven</a:t>
            </a:r>
            <a:endParaRPr lang="en-US" sz="1600" dirty="0" smtClean="0">
              <a:latin typeface="Calibri" pitchFamily="34" charset="0"/>
              <a:cs typeface="Calibri" pitchFamily="34" charset="0"/>
            </a:endParaRPr>
          </a:p>
          <a:p>
            <a:pPr lvl="1">
              <a:defRPr/>
            </a:pPr>
            <a:endParaRPr lang="en-US" sz="1600" dirty="0" smtClean="0">
              <a:latin typeface="Calibri" pitchFamily="34" charset="0"/>
              <a:cs typeface="Calibri" pitchFamily="34" charset="0"/>
            </a:endParaRPr>
          </a:p>
          <a:p>
            <a:pPr lvl="1">
              <a:defRPr/>
            </a:pPr>
            <a:r>
              <a:rPr lang="en-US" sz="1600" dirty="0" err="1" smtClean="0">
                <a:latin typeface="Calibri" pitchFamily="34" charset="0"/>
                <a:cs typeface="Calibri" pitchFamily="34" charset="0"/>
              </a:rPr>
              <a:t>Geometrie</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vierkant</a:t>
            </a:r>
            <a:r>
              <a:rPr lang="en-US" sz="1600" dirty="0" smtClean="0">
                <a:latin typeface="Calibri" pitchFamily="34" charset="0"/>
                <a:cs typeface="Calibri" pitchFamily="34" charset="0"/>
              </a:rPr>
              <a:t> of </a:t>
            </a:r>
            <a:r>
              <a:rPr lang="en-US" sz="1600" dirty="0" err="1" smtClean="0">
                <a:latin typeface="Calibri" pitchFamily="34" charset="0"/>
                <a:cs typeface="Calibri" pitchFamily="34" charset="0"/>
              </a:rPr>
              <a:t>hexagonaal</a:t>
            </a:r>
            <a:endParaRPr lang="en-US" sz="1600" dirty="0" smtClean="0">
              <a:latin typeface="Calibri" pitchFamily="34" charset="0"/>
              <a:cs typeface="Calibri" pitchFamily="34" charset="0"/>
            </a:endParaRPr>
          </a:p>
          <a:p>
            <a:pPr lvl="1">
              <a:defRPr/>
            </a:pPr>
            <a:r>
              <a:rPr lang="en-US" sz="1600" dirty="0" err="1" smtClean="0">
                <a:latin typeface="Calibri" pitchFamily="34" charset="0"/>
                <a:cs typeface="Calibri" pitchFamily="34" charset="0"/>
              </a:rPr>
              <a:t>Niet</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alle</a:t>
            </a:r>
            <a:r>
              <a:rPr lang="en-US" sz="1600" dirty="0" smtClean="0">
                <a:latin typeface="Calibri" pitchFamily="34" charset="0"/>
                <a:cs typeface="Calibri" pitchFamily="34" charset="0"/>
              </a:rPr>
              <a:t> assemblies </a:t>
            </a:r>
            <a:r>
              <a:rPr lang="en-US" sz="1600" dirty="0" err="1" smtClean="0">
                <a:latin typeface="Calibri" pitchFamily="34" charset="0"/>
                <a:cs typeface="Calibri" pitchFamily="34" charset="0"/>
              </a:rPr>
              <a:t>zijn</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gelijk</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verrijking</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om</a:t>
            </a:r>
            <a:r>
              <a:rPr lang="en-US" sz="1600" dirty="0" smtClean="0">
                <a:latin typeface="Calibri" pitchFamily="34" charset="0"/>
                <a:cs typeface="Calibri" pitchFamily="34" charset="0"/>
              </a:rPr>
              <a:t> power in core </a:t>
            </a:r>
            <a:r>
              <a:rPr lang="en-US" sz="1600" dirty="0" err="1" smtClean="0">
                <a:latin typeface="Calibri" pitchFamily="34" charset="0"/>
                <a:cs typeface="Calibri" pitchFamily="34" charset="0"/>
              </a:rPr>
              <a:t>te</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homogeniseren</a:t>
            </a:r>
            <a:endParaRPr lang="en-US" sz="1600" dirty="0">
              <a:latin typeface="Calibri" pitchFamily="34" charset="0"/>
              <a:cs typeface="Calibri" pitchFamily="34" charset="0"/>
            </a:endParaRPr>
          </a:p>
        </p:txBody>
      </p:sp>
      <p:sp>
        <p:nvSpPr>
          <p:cNvPr id="33" name="TextBox 17"/>
          <p:cNvSpPr txBox="1"/>
          <p:nvPr/>
        </p:nvSpPr>
        <p:spPr>
          <a:xfrm>
            <a:off x="533400" y="3200400"/>
            <a:ext cx="4800600" cy="1354217"/>
          </a:xfrm>
          <a:prstGeom prst="rect">
            <a:avLst/>
          </a:prstGeom>
          <a:noFill/>
        </p:spPr>
        <p:txBody>
          <a:bodyPr wrap="square">
            <a:spAutoFit/>
          </a:bodyPr>
          <a:lstStyle/>
          <a:p>
            <a:pPr>
              <a:defRPr/>
            </a:pPr>
            <a:r>
              <a:rPr lang="en-US" dirty="0" err="1" smtClean="0">
                <a:latin typeface="Calibri" pitchFamily="34" charset="0"/>
                <a:cs typeface="Calibri" pitchFamily="34" charset="0"/>
              </a:rPr>
              <a:t>Gemiddelde</a:t>
            </a:r>
            <a:r>
              <a:rPr lang="en-US" dirty="0" smtClean="0">
                <a:latin typeface="Calibri" pitchFamily="34" charset="0"/>
                <a:cs typeface="Calibri" pitchFamily="34" charset="0"/>
              </a:rPr>
              <a:t> </a:t>
            </a:r>
            <a:r>
              <a:rPr lang="en-US" dirty="0" err="1" smtClean="0">
                <a:latin typeface="Calibri" pitchFamily="34" charset="0"/>
                <a:cs typeface="Calibri" pitchFamily="34" charset="0"/>
              </a:rPr>
              <a:t>vermogensdichtheid</a:t>
            </a:r>
            <a:endParaRPr lang="en-US" dirty="0" smtClean="0">
              <a:latin typeface="Calibri" pitchFamily="34" charset="0"/>
              <a:cs typeface="Calibri" pitchFamily="34" charset="0"/>
            </a:endParaRPr>
          </a:p>
          <a:p>
            <a:pPr lvl="1">
              <a:defRPr/>
            </a:pPr>
            <a:r>
              <a:rPr lang="en-US" sz="1600" dirty="0" smtClean="0">
                <a:latin typeface="Calibri" pitchFamily="34" charset="0"/>
                <a:cs typeface="Calibri" pitchFamily="34" charset="0"/>
              </a:rPr>
              <a:t>Linear heat rate van </a:t>
            </a:r>
            <a:r>
              <a:rPr lang="en-US" sz="1600" dirty="0" err="1" smtClean="0">
                <a:latin typeface="Calibri" pitchFamily="34" charset="0"/>
                <a:cs typeface="Calibri" pitchFamily="34" charset="0"/>
              </a:rPr>
              <a:t>brandstofstaven</a:t>
            </a:r>
            <a:endParaRPr lang="en-US" sz="1600" dirty="0" smtClean="0">
              <a:latin typeface="Calibri" pitchFamily="34" charset="0"/>
              <a:cs typeface="Calibri" pitchFamily="34" charset="0"/>
            </a:endParaRPr>
          </a:p>
          <a:p>
            <a:pPr lvl="1">
              <a:defRPr/>
            </a:pPr>
            <a:r>
              <a:rPr lang="en-US" sz="1600" dirty="0" smtClean="0">
                <a:latin typeface="Calibri" pitchFamily="34" charset="0"/>
                <a:cs typeface="Calibri" pitchFamily="34" charset="0"/>
              </a:rPr>
              <a:t>Ratio volume van moderator / </a:t>
            </a:r>
            <a:r>
              <a:rPr lang="en-US" sz="1600" dirty="0" err="1" smtClean="0">
                <a:latin typeface="Calibri" pitchFamily="34" charset="0"/>
                <a:cs typeface="Calibri" pitchFamily="34" charset="0"/>
              </a:rPr>
              <a:t>brandstof</a:t>
            </a:r>
            <a:endParaRPr lang="en-US" sz="1600" dirty="0" smtClean="0">
              <a:latin typeface="Calibri" pitchFamily="34" charset="0"/>
              <a:cs typeface="Calibri" pitchFamily="34" charset="0"/>
            </a:endParaRPr>
          </a:p>
          <a:p>
            <a:pPr lvl="1">
              <a:defRPr/>
            </a:pPr>
            <a:r>
              <a:rPr lang="en-US" sz="1600" dirty="0" smtClean="0">
                <a:latin typeface="Calibri" pitchFamily="34" charset="0"/>
                <a:cs typeface="Calibri" pitchFamily="34" charset="0"/>
              </a:rPr>
              <a:t>Core volume is </a:t>
            </a:r>
            <a:r>
              <a:rPr lang="en-US" sz="1600" dirty="0" err="1" smtClean="0">
                <a:latin typeface="Calibri" pitchFamily="34" charset="0"/>
                <a:cs typeface="Calibri" pitchFamily="34" charset="0"/>
              </a:rPr>
              <a:t>omgekeerd</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evenredig</a:t>
            </a:r>
            <a:r>
              <a:rPr lang="en-US" sz="1600" dirty="0" smtClean="0">
                <a:latin typeface="Calibri" pitchFamily="34" charset="0"/>
                <a:cs typeface="Calibri" pitchFamily="34" charset="0"/>
              </a:rPr>
              <a:t> met de maximum </a:t>
            </a:r>
            <a:r>
              <a:rPr lang="en-US" sz="1600" dirty="0" err="1" smtClean="0">
                <a:latin typeface="Calibri" pitchFamily="34" charset="0"/>
                <a:cs typeface="Calibri" pitchFamily="34" charset="0"/>
              </a:rPr>
              <a:t>vermogensdichtheid</a:t>
            </a:r>
            <a:endParaRPr lang="en-US" sz="1600" dirty="0" smtClean="0">
              <a:latin typeface="Calibri" pitchFamily="34" charset="0"/>
              <a:cs typeface="Calibri" pitchFamily="34" charset="0"/>
            </a:endParaRPr>
          </a:p>
        </p:txBody>
      </p:sp>
      <p:sp>
        <p:nvSpPr>
          <p:cNvPr id="29" name="TextBox 17"/>
          <p:cNvSpPr txBox="1"/>
          <p:nvPr/>
        </p:nvSpPr>
        <p:spPr>
          <a:xfrm>
            <a:off x="533400" y="4659868"/>
            <a:ext cx="4876800" cy="1107996"/>
          </a:xfrm>
          <a:prstGeom prst="rect">
            <a:avLst/>
          </a:prstGeom>
          <a:noFill/>
        </p:spPr>
        <p:txBody>
          <a:bodyPr wrap="square">
            <a:spAutoFit/>
          </a:bodyPr>
          <a:lstStyle/>
          <a:p>
            <a:pPr>
              <a:defRPr/>
            </a:pPr>
            <a:r>
              <a:rPr lang="en-US" dirty="0" err="1" smtClean="0">
                <a:latin typeface="Calibri" pitchFamily="34" charset="0"/>
                <a:cs typeface="Calibri" pitchFamily="34" charset="0"/>
              </a:rPr>
              <a:t>Structuur</a:t>
            </a:r>
            <a:r>
              <a:rPr lang="en-US" dirty="0" smtClean="0">
                <a:latin typeface="Calibri" pitchFamily="34" charset="0"/>
                <a:cs typeface="Calibri" pitchFamily="34" charset="0"/>
              </a:rPr>
              <a:t> van core lattice</a:t>
            </a:r>
          </a:p>
          <a:p>
            <a:pPr lvl="1">
              <a:defRPr/>
            </a:pPr>
            <a:r>
              <a:rPr lang="en-US" sz="1600" dirty="0" err="1" smtClean="0">
                <a:latin typeface="Calibri" pitchFamily="34" charset="0"/>
                <a:cs typeface="Calibri" pitchFamily="34" charset="0"/>
              </a:rPr>
              <a:t>Maximaliseer</a:t>
            </a:r>
            <a:r>
              <a:rPr lang="en-US" sz="1600" dirty="0" smtClean="0">
                <a:latin typeface="Calibri" pitchFamily="34" charset="0"/>
                <a:cs typeface="Calibri" pitchFamily="34" charset="0"/>
              </a:rPr>
              <a:t> de </a:t>
            </a:r>
            <a:r>
              <a:rPr lang="en-US" sz="1600" dirty="0" err="1" smtClean="0">
                <a:latin typeface="Calibri" pitchFamily="34" charset="0"/>
                <a:cs typeface="Calibri" pitchFamily="34" charset="0"/>
              </a:rPr>
              <a:t>vermogensdichtheid</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bij</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gegeven</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koelcapaciteit</a:t>
            </a:r>
            <a:endParaRPr lang="en-US" sz="1600" dirty="0" smtClean="0">
              <a:latin typeface="Calibri" pitchFamily="34" charset="0"/>
              <a:cs typeface="Calibri" pitchFamily="34" charset="0"/>
            </a:endParaRPr>
          </a:p>
          <a:p>
            <a:pPr lvl="1">
              <a:defRPr/>
            </a:pPr>
            <a:r>
              <a:rPr lang="en-US" sz="1600" dirty="0" err="1" smtClean="0">
                <a:latin typeface="Calibri" pitchFamily="34" charset="0"/>
                <a:cs typeface="Calibri" pitchFamily="34" charset="0"/>
              </a:rPr>
              <a:t>Er</a:t>
            </a:r>
            <a:r>
              <a:rPr lang="en-US" sz="1600" dirty="0" smtClean="0">
                <a:latin typeface="Calibri" pitchFamily="34" charset="0"/>
                <a:cs typeface="Calibri" pitchFamily="34" charset="0"/>
              </a:rPr>
              <a:t> </a:t>
            </a:r>
            <a:r>
              <a:rPr lang="en-US" sz="1600" err="1" smtClean="0">
                <a:latin typeface="Calibri" pitchFamily="34" charset="0"/>
                <a:cs typeface="Calibri" pitchFamily="34" charset="0"/>
              </a:rPr>
              <a:t>geldt</a:t>
            </a:r>
            <a:r>
              <a:rPr lang="en-US" sz="1600" smtClean="0">
                <a:latin typeface="Calibri" pitchFamily="34" charset="0"/>
                <a:cs typeface="Calibri" pitchFamily="34" charset="0"/>
              </a:rPr>
              <a:t>                      </a:t>
            </a:r>
            <a:r>
              <a:rPr lang="en-US" sz="1600" dirty="0" err="1" smtClean="0">
                <a:latin typeface="Calibri" pitchFamily="34" charset="0"/>
                <a:cs typeface="Calibri" pitchFamily="34" charset="0"/>
              </a:rPr>
              <a:t>bij</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groter</a:t>
            </a:r>
            <a:r>
              <a:rPr lang="en-US" sz="1600" dirty="0" smtClean="0">
                <a:latin typeface="Calibri" pitchFamily="34" charset="0"/>
                <a:cs typeface="Calibri" pitchFamily="34" charset="0"/>
              </a:rPr>
              <a:t> core volume</a:t>
            </a:r>
            <a:endParaRPr lang="en-US" sz="1600" dirty="0">
              <a:latin typeface="Calibri" pitchFamily="34" charset="0"/>
              <a:cs typeface="Calibri" pitchFamily="34" charset="0"/>
            </a:endParaRPr>
          </a:p>
        </p:txBody>
      </p:sp>
      <p:grpSp>
        <p:nvGrpSpPr>
          <p:cNvPr id="2" name="Groep 15"/>
          <p:cNvGrpSpPr/>
          <p:nvPr/>
        </p:nvGrpSpPr>
        <p:grpSpPr>
          <a:xfrm>
            <a:off x="5105400" y="1521023"/>
            <a:ext cx="4059991" cy="5187554"/>
            <a:chOff x="5105400" y="1521023"/>
            <a:chExt cx="4059991" cy="5187554"/>
          </a:xfrm>
        </p:grpSpPr>
        <p:pic>
          <p:nvPicPr>
            <p:cNvPr id="265218" name="Picture 2"/>
            <p:cNvPicPr>
              <a:picLocks noChangeAspect="1" noChangeArrowheads="1"/>
            </p:cNvPicPr>
            <p:nvPr/>
          </p:nvPicPr>
          <p:blipFill>
            <a:blip r:embed="rId4" cstate="print"/>
            <a:srcRect/>
            <a:stretch>
              <a:fillRect/>
            </a:stretch>
          </p:blipFill>
          <p:spPr bwMode="auto">
            <a:xfrm>
              <a:off x="5105400" y="1755577"/>
              <a:ext cx="4059991" cy="2671761"/>
            </a:xfrm>
            <a:prstGeom prst="rect">
              <a:avLst/>
            </a:prstGeom>
            <a:noFill/>
            <a:ln w="9525">
              <a:noFill/>
              <a:miter lim="800000"/>
              <a:headEnd/>
              <a:tailEnd/>
            </a:ln>
          </p:spPr>
        </p:pic>
        <p:sp>
          <p:nvSpPr>
            <p:cNvPr id="22" name="Tekstvak 21"/>
            <p:cNvSpPr txBox="1"/>
            <p:nvPr/>
          </p:nvSpPr>
          <p:spPr>
            <a:xfrm>
              <a:off x="6172200" y="1679377"/>
              <a:ext cx="609600" cy="307777"/>
            </a:xfrm>
            <a:prstGeom prst="rect">
              <a:avLst/>
            </a:prstGeom>
            <a:solidFill>
              <a:srgbClr val="FFFFCC"/>
            </a:solidFill>
          </p:spPr>
          <p:txBody>
            <a:bodyPr wrap="square" rtlCol="0">
              <a:spAutoFit/>
            </a:bodyPr>
            <a:lstStyle/>
            <a:p>
              <a:r>
                <a:rPr lang="nl-NL" sz="1400" dirty="0" smtClean="0">
                  <a:latin typeface="Calibri" pitchFamily="34" charset="0"/>
                  <a:cs typeface="Calibri" pitchFamily="34" charset="0"/>
                </a:rPr>
                <a:t>PWR</a:t>
              </a:r>
            </a:p>
          </p:txBody>
        </p:sp>
        <p:sp>
          <p:nvSpPr>
            <p:cNvPr id="24" name="Tekstvak 23"/>
            <p:cNvSpPr txBox="1"/>
            <p:nvPr/>
          </p:nvSpPr>
          <p:spPr>
            <a:xfrm>
              <a:off x="6453552" y="3886200"/>
              <a:ext cx="1056700" cy="307777"/>
            </a:xfrm>
            <a:prstGeom prst="rect">
              <a:avLst/>
            </a:prstGeom>
            <a:solidFill>
              <a:srgbClr val="FFFFCC"/>
            </a:solidFill>
          </p:spPr>
          <p:txBody>
            <a:bodyPr wrap="none" rtlCol="0">
              <a:spAutoFit/>
            </a:bodyPr>
            <a:lstStyle/>
            <a:p>
              <a:r>
                <a:rPr lang="nl-NL" sz="1400" dirty="0" smtClean="0">
                  <a:latin typeface="Calibri" pitchFamily="34" charset="0"/>
                  <a:cs typeface="Calibri" pitchFamily="34" charset="0"/>
                </a:rPr>
                <a:t>CANDU D</a:t>
              </a:r>
              <a:r>
                <a:rPr lang="nl-NL" sz="1400" baseline="-25000" dirty="0" smtClean="0">
                  <a:latin typeface="Calibri" pitchFamily="34" charset="0"/>
                  <a:cs typeface="Calibri" pitchFamily="34" charset="0"/>
                </a:rPr>
                <a:t>2</a:t>
              </a:r>
              <a:r>
                <a:rPr lang="nl-NL" sz="1400" dirty="0" smtClean="0">
                  <a:latin typeface="Calibri" pitchFamily="34" charset="0"/>
                  <a:cs typeface="Calibri" pitchFamily="34" charset="0"/>
                </a:rPr>
                <a:t>O</a:t>
              </a:r>
            </a:p>
          </p:txBody>
        </p:sp>
        <p:sp>
          <p:nvSpPr>
            <p:cNvPr id="27" name="Tekstvak 26"/>
            <p:cNvSpPr txBox="1"/>
            <p:nvPr/>
          </p:nvSpPr>
          <p:spPr>
            <a:xfrm>
              <a:off x="8077200" y="1521023"/>
              <a:ext cx="990600" cy="307777"/>
            </a:xfrm>
            <a:prstGeom prst="rect">
              <a:avLst/>
            </a:prstGeom>
            <a:solidFill>
              <a:srgbClr val="FFFFCC"/>
            </a:solidFill>
          </p:spPr>
          <p:txBody>
            <a:bodyPr wrap="square" rtlCol="0">
              <a:spAutoFit/>
            </a:bodyPr>
            <a:lstStyle/>
            <a:p>
              <a:r>
                <a:rPr lang="nl-NL" sz="1400" dirty="0" smtClean="0">
                  <a:latin typeface="Calibri" pitchFamily="34" charset="0"/>
                  <a:cs typeface="Calibri" pitchFamily="34" charset="0"/>
                </a:rPr>
                <a:t>HTGCR</a:t>
              </a:r>
            </a:p>
          </p:txBody>
        </p:sp>
        <p:pic>
          <p:nvPicPr>
            <p:cNvPr id="265219" name="Picture 3"/>
            <p:cNvPicPr>
              <a:picLocks noChangeAspect="1" noChangeArrowheads="1"/>
            </p:cNvPicPr>
            <p:nvPr/>
          </p:nvPicPr>
          <p:blipFill>
            <a:blip r:embed="rId5" cstate="print"/>
            <a:srcRect/>
            <a:stretch>
              <a:fillRect/>
            </a:stretch>
          </p:blipFill>
          <p:spPr bwMode="auto">
            <a:xfrm>
              <a:off x="5286375" y="4572000"/>
              <a:ext cx="3857625" cy="1974051"/>
            </a:xfrm>
            <a:prstGeom prst="rect">
              <a:avLst/>
            </a:prstGeom>
            <a:noFill/>
            <a:ln w="9525">
              <a:noFill/>
              <a:miter lim="800000"/>
              <a:headEnd/>
              <a:tailEnd/>
            </a:ln>
          </p:spPr>
        </p:pic>
        <p:sp>
          <p:nvSpPr>
            <p:cNvPr id="17" name="Tekstvak 16"/>
            <p:cNvSpPr txBox="1"/>
            <p:nvPr/>
          </p:nvSpPr>
          <p:spPr>
            <a:xfrm>
              <a:off x="6096000" y="6400800"/>
              <a:ext cx="914400" cy="307777"/>
            </a:xfrm>
            <a:prstGeom prst="rect">
              <a:avLst/>
            </a:prstGeom>
            <a:solidFill>
              <a:srgbClr val="FFFFCC"/>
            </a:solidFill>
          </p:spPr>
          <p:txBody>
            <a:bodyPr wrap="square" rtlCol="0">
              <a:spAutoFit/>
            </a:bodyPr>
            <a:lstStyle/>
            <a:p>
              <a:r>
                <a:rPr lang="nl-NL" sz="1400" dirty="0" smtClean="0">
                  <a:latin typeface="Calibri" pitchFamily="34" charset="0"/>
                  <a:cs typeface="Calibri" pitchFamily="34" charset="0"/>
                </a:rPr>
                <a:t>vierkant</a:t>
              </a:r>
            </a:p>
          </p:txBody>
        </p:sp>
        <p:sp>
          <p:nvSpPr>
            <p:cNvPr id="19" name="Tekstvak 18"/>
            <p:cNvSpPr txBox="1"/>
            <p:nvPr/>
          </p:nvSpPr>
          <p:spPr>
            <a:xfrm>
              <a:off x="7543800" y="6400800"/>
              <a:ext cx="1143000" cy="307777"/>
            </a:xfrm>
            <a:prstGeom prst="rect">
              <a:avLst/>
            </a:prstGeom>
            <a:solidFill>
              <a:srgbClr val="FFFFCC"/>
            </a:solidFill>
          </p:spPr>
          <p:txBody>
            <a:bodyPr wrap="square" rtlCol="0">
              <a:spAutoFit/>
            </a:bodyPr>
            <a:lstStyle/>
            <a:p>
              <a:r>
                <a:rPr lang="nl-NL" sz="1400" dirty="0" smtClean="0">
                  <a:latin typeface="Calibri" pitchFamily="34" charset="0"/>
                  <a:cs typeface="Calibri" pitchFamily="34" charset="0"/>
                </a:rPr>
                <a:t>hexagonaal</a:t>
              </a:r>
            </a:p>
          </p:txBody>
        </p:sp>
        <p:sp>
          <p:nvSpPr>
            <p:cNvPr id="20" name="Rechthoek 19"/>
            <p:cNvSpPr/>
            <p:nvPr/>
          </p:nvSpPr>
          <p:spPr bwMode="auto">
            <a:xfrm>
              <a:off x="5334000" y="4267200"/>
              <a:ext cx="3581400" cy="152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grpSp>
      <p:graphicFrame>
        <p:nvGraphicFramePr>
          <p:cNvPr id="265220" name="Object 4"/>
          <p:cNvGraphicFramePr>
            <a:graphicFrameLocks noChangeAspect="1"/>
          </p:cNvGraphicFramePr>
          <p:nvPr/>
        </p:nvGraphicFramePr>
        <p:xfrm>
          <a:off x="1828800" y="5410200"/>
          <a:ext cx="836612" cy="366712"/>
        </p:xfrm>
        <a:graphic>
          <a:graphicData uri="http://schemas.openxmlformats.org/presentationml/2006/ole">
            <p:oleObj spid="_x0000_s460802" name="Equation" r:id="rId6" imgW="520560" imgH="228600" progId="Equation.DSMT4">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checkerboard(across)">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checkerboard(across)">
                                      <p:cBhvr>
                                        <p:cTn id="20" dur="500"/>
                                        <p:tgtEl>
                                          <p:spTgt spid="29"/>
                                        </p:tgtEl>
                                      </p:cBhvr>
                                    </p:animEffect>
                                  </p:childTnLst>
                                </p:cTn>
                              </p:par>
                              <p:par>
                                <p:cTn id="21" presetID="5" presetClass="entr" presetSubtype="10" fill="hold" nodeType="withEffect">
                                  <p:stCondLst>
                                    <p:cond delay="0"/>
                                  </p:stCondLst>
                                  <p:childTnLst>
                                    <p:set>
                                      <p:cBhvr>
                                        <p:cTn id="22" dur="1" fill="hold">
                                          <p:stCondLst>
                                            <p:cond delay="0"/>
                                          </p:stCondLst>
                                        </p:cTn>
                                        <p:tgtEl>
                                          <p:spTgt spid="265220"/>
                                        </p:tgtEl>
                                        <p:attrNameLst>
                                          <p:attrName>style.visibility</p:attrName>
                                        </p:attrNameLst>
                                      </p:cBhvr>
                                      <p:to>
                                        <p:strVal val="visible"/>
                                      </p:to>
                                    </p:set>
                                    <p:animEffect transition="in" filter="checkerboard(across)">
                                      <p:cBhvr>
                                        <p:cTn id="23" dur="500"/>
                                        <p:tgtEl>
                                          <p:spTgt spid="265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3"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9221" name="Rectangle 2"/>
          <p:cNvSpPr>
            <a:spLocks noGrp="1" noChangeArrowheads="1"/>
          </p:cNvSpPr>
          <p:nvPr>
            <p:ph type="title"/>
          </p:nvPr>
        </p:nvSpPr>
        <p:spPr>
          <a:xfrm>
            <a:off x="0" y="0"/>
            <a:ext cx="9144000" cy="1143000"/>
          </a:xfrm>
        </p:spPr>
        <p:txBody>
          <a:bodyPr/>
          <a:lstStyle/>
          <a:p>
            <a:pPr>
              <a:defRPr/>
            </a:pPr>
            <a:r>
              <a:rPr lang="en-US" sz="3600" i="1" kern="1200" dirty="0" smtClean="0">
                <a:solidFill>
                  <a:srgbClr val="000099"/>
                </a:solidFill>
                <a:latin typeface="Calibri" pitchFamily="34" charset="0"/>
                <a:ea typeface="+mn-ea"/>
                <a:cs typeface="Calibri" pitchFamily="34" charset="0"/>
              </a:rPr>
              <a:t>Reactor core </a:t>
            </a:r>
            <a:r>
              <a:rPr lang="en-US" sz="3600" i="1" kern="1200" dirty="0" err="1" smtClean="0">
                <a:solidFill>
                  <a:srgbClr val="000099"/>
                </a:solidFill>
                <a:latin typeface="Calibri" pitchFamily="34" charset="0"/>
                <a:ea typeface="+mn-ea"/>
                <a:cs typeface="Calibri" pitchFamily="34" charset="0"/>
              </a:rPr>
              <a:t>eigenschappen</a:t>
            </a:r>
            <a:endParaRPr lang="en-US" sz="3600" i="1" kern="1200" dirty="0" smtClean="0">
              <a:solidFill>
                <a:srgbClr val="000099"/>
              </a:solidFill>
              <a:latin typeface="Calibri" pitchFamily="34" charset="0"/>
              <a:ea typeface="+mn-ea"/>
              <a:cs typeface="Calibri" pitchFamily="34" charset="0"/>
            </a:endParaRPr>
          </a:p>
        </p:txBody>
      </p:sp>
      <p:pic>
        <p:nvPicPr>
          <p:cNvPr id="266243" name="Picture 3"/>
          <p:cNvPicPr>
            <a:picLocks noChangeAspect="1" noChangeArrowheads="1"/>
          </p:cNvPicPr>
          <p:nvPr/>
        </p:nvPicPr>
        <p:blipFill>
          <a:blip r:embed="rId3" cstate="print"/>
          <a:srcRect/>
          <a:stretch>
            <a:fillRect/>
          </a:stretch>
        </p:blipFill>
        <p:spPr bwMode="auto">
          <a:xfrm>
            <a:off x="76200" y="2700765"/>
            <a:ext cx="8991600" cy="4004835"/>
          </a:xfrm>
          <a:prstGeom prst="rect">
            <a:avLst/>
          </a:prstGeom>
          <a:noFill/>
          <a:ln w="9525">
            <a:noFill/>
            <a:miter lim="800000"/>
            <a:headEnd/>
            <a:tailEnd/>
          </a:ln>
        </p:spPr>
      </p:pic>
      <p:sp>
        <p:nvSpPr>
          <p:cNvPr id="21" name="Tekstvak 20"/>
          <p:cNvSpPr txBox="1"/>
          <p:nvPr/>
        </p:nvSpPr>
        <p:spPr>
          <a:xfrm>
            <a:off x="1981200" y="1219200"/>
            <a:ext cx="1295400" cy="307777"/>
          </a:xfrm>
          <a:prstGeom prst="rect">
            <a:avLst/>
          </a:prstGeom>
          <a:solidFill>
            <a:srgbClr val="FFFFCC"/>
          </a:solidFill>
        </p:spPr>
        <p:txBody>
          <a:bodyPr wrap="square" rtlCol="0">
            <a:spAutoFit/>
          </a:bodyPr>
          <a:lstStyle/>
          <a:p>
            <a:r>
              <a:rPr lang="nl-NL" sz="1400" smtClean="0">
                <a:latin typeface="Calibri" pitchFamily="34" charset="0"/>
                <a:cs typeface="Calibri" pitchFamily="34" charset="0"/>
              </a:rPr>
              <a:t>Water reactors</a:t>
            </a:r>
            <a:endParaRPr lang="nl-NL" sz="1400" dirty="0" smtClean="0">
              <a:latin typeface="Calibri" pitchFamily="34" charset="0"/>
              <a:cs typeface="Calibri" pitchFamily="34" charset="0"/>
            </a:endParaRPr>
          </a:p>
        </p:txBody>
      </p:sp>
      <p:sp>
        <p:nvSpPr>
          <p:cNvPr id="13" name="Afgeronde rechthoek 12"/>
          <p:cNvSpPr/>
          <p:nvPr/>
        </p:nvSpPr>
        <p:spPr bwMode="auto">
          <a:xfrm>
            <a:off x="1752600" y="838200"/>
            <a:ext cx="2438400" cy="5486400"/>
          </a:xfrm>
          <a:prstGeom prst="roundRect">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heckerboard(across)">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9221" name="Rectangle 2"/>
          <p:cNvSpPr>
            <a:spLocks noGrp="1" noChangeArrowheads="1"/>
          </p:cNvSpPr>
          <p:nvPr>
            <p:ph type="title"/>
          </p:nvPr>
        </p:nvSpPr>
        <p:spPr>
          <a:xfrm>
            <a:off x="0" y="0"/>
            <a:ext cx="9144000" cy="1143000"/>
          </a:xfrm>
        </p:spPr>
        <p:txBody>
          <a:bodyPr/>
          <a:lstStyle/>
          <a:p>
            <a:pPr>
              <a:defRPr/>
            </a:pPr>
            <a:r>
              <a:rPr lang="en-US" sz="3600" i="1" kern="1200" dirty="0" smtClean="0">
                <a:solidFill>
                  <a:srgbClr val="000099"/>
                </a:solidFill>
                <a:latin typeface="Calibri" pitchFamily="34" charset="0"/>
                <a:ea typeface="+mn-ea"/>
                <a:cs typeface="Calibri" pitchFamily="34" charset="0"/>
              </a:rPr>
              <a:t>LWR – light water reactors</a:t>
            </a:r>
          </a:p>
        </p:txBody>
      </p:sp>
      <p:pic>
        <p:nvPicPr>
          <p:cNvPr id="266243" name="Picture 3"/>
          <p:cNvPicPr>
            <a:picLocks noChangeAspect="1" noChangeArrowheads="1"/>
          </p:cNvPicPr>
          <p:nvPr/>
        </p:nvPicPr>
        <p:blipFill>
          <a:blip r:embed="rId3" cstate="print"/>
          <a:srcRect/>
          <a:stretch>
            <a:fillRect/>
          </a:stretch>
        </p:blipFill>
        <p:spPr bwMode="auto">
          <a:xfrm>
            <a:off x="76200" y="2700765"/>
            <a:ext cx="8991600" cy="4004835"/>
          </a:xfrm>
          <a:prstGeom prst="rect">
            <a:avLst/>
          </a:prstGeom>
          <a:noFill/>
          <a:ln w="9525">
            <a:noFill/>
            <a:miter lim="800000"/>
            <a:headEnd/>
            <a:tailEnd/>
          </a:ln>
        </p:spPr>
      </p:pic>
      <p:sp>
        <p:nvSpPr>
          <p:cNvPr id="13" name="Rechthoek 12"/>
          <p:cNvSpPr/>
          <p:nvPr/>
        </p:nvSpPr>
        <p:spPr bwMode="auto">
          <a:xfrm>
            <a:off x="4343400" y="2590800"/>
            <a:ext cx="4800600" cy="3733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4" name="TextBox 17"/>
          <p:cNvSpPr txBox="1"/>
          <p:nvPr/>
        </p:nvSpPr>
        <p:spPr>
          <a:xfrm>
            <a:off x="5105400" y="1143000"/>
            <a:ext cx="3810000" cy="1354217"/>
          </a:xfrm>
          <a:prstGeom prst="rect">
            <a:avLst/>
          </a:prstGeom>
          <a:noFill/>
        </p:spPr>
        <p:txBody>
          <a:bodyPr wrap="square">
            <a:spAutoFit/>
          </a:bodyPr>
          <a:lstStyle/>
          <a:p>
            <a:pPr>
              <a:defRPr/>
            </a:pPr>
            <a:r>
              <a:rPr lang="en-US" dirty="0" smtClean="0">
                <a:latin typeface="Calibri" pitchFamily="34" charset="0"/>
                <a:cs typeface="Calibri" pitchFamily="34" charset="0"/>
              </a:rPr>
              <a:t>Water</a:t>
            </a:r>
          </a:p>
          <a:p>
            <a:pPr lvl="1">
              <a:defRPr/>
            </a:pPr>
            <a:r>
              <a:rPr lang="en-US" sz="1600" dirty="0" err="1" smtClean="0">
                <a:latin typeface="Calibri" pitchFamily="34" charset="0"/>
                <a:cs typeface="Calibri" pitchFamily="34" charset="0"/>
              </a:rPr>
              <a:t>Koelmiddel</a:t>
            </a:r>
            <a:r>
              <a:rPr lang="en-US" sz="1600" dirty="0" smtClean="0">
                <a:latin typeface="Calibri" pitchFamily="34" charset="0"/>
                <a:cs typeface="Calibri" pitchFamily="34" charset="0"/>
              </a:rPr>
              <a:t> en moderator</a:t>
            </a:r>
          </a:p>
          <a:p>
            <a:pPr lvl="1">
              <a:defRPr/>
            </a:pPr>
            <a:r>
              <a:rPr lang="en-US" sz="1600" dirty="0" err="1" smtClean="0">
                <a:latin typeface="Calibri" pitchFamily="34" charset="0"/>
                <a:cs typeface="Calibri" pitchFamily="34" charset="0"/>
              </a:rPr>
              <a:t>Grootste</a:t>
            </a:r>
            <a:r>
              <a:rPr lang="en-US" sz="1600" dirty="0" smtClean="0">
                <a:latin typeface="Calibri" pitchFamily="34" charset="0"/>
                <a:cs typeface="Calibri" pitchFamily="34" charset="0"/>
              </a:rPr>
              <a:t> slowing down power</a:t>
            </a:r>
          </a:p>
          <a:p>
            <a:pPr lvl="1">
              <a:defRPr/>
            </a:pPr>
            <a:r>
              <a:rPr lang="en-US" sz="1600" dirty="0" err="1" smtClean="0">
                <a:latin typeface="Calibri" pitchFamily="34" charset="0"/>
                <a:cs typeface="Calibri" pitchFamily="34" charset="0"/>
              </a:rPr>
              <a:t>Kleinste</a:t>
            </a:r>
            <a:r>
              <a:rPr lang="en-US" sz="1600" dirty="0" smtClean="0">
                <a:latin typeface="Calibri" pitchFamily="34" charset="0"/>
                <a:cs typeface="Calibri" pitchFamily="34" charset="0"/>
              </a:rPr>
              <a:t> slowing down ratio</a:t>
            </a:r>
          </a:p>
          <a:p>
            <a:pPr lvl="1">
              <a:defRPr/>
            </a:pPr>
            <a:endParaRPr lang="en-US" sz="1600" dirty="0" smtClean="0">
              <a:latin typeface="Calibri" pitchFamily="34" charset="0"/>
              <a:cs typeface="Calibri" pitchFamily="34" charset="0"/>
            </a:endParaRPr>
          </a:p>
        </p:txBody>
      </p:sp>
      <p:sp>
        <p:nvSpPr>
          <p:cNvPr id="15" name="TextBox 17"/>
          <p:cNvSpPr txBox="1"/>
          <p:nvPr/>
        </p:nvSpPr>
        <p:spPr>
          <a:xfrm>
            <a:off x="5105400" y="2362200"/>
            <a:ext cx="3810000" cy="2092881"/>
          </a:xfrm>
          <a:prstGeom prst="rect">
            <a:avLst/>
          </a:prstGeom>
          <a:noFill/>
        </p:spPr>
        <p:txBody>
          <a:bodyPr wrap="square">
            <a:spAutoFit/>
          </a:bodyPr>
          <a:lstStyle/>
          <a:p>
            <a:pPr>
              <a:defRPr/>
            </a:pPr>
            <a:r>
              <a:rPr lang="en-US" dirty="0" smtClean="0">
                <a:latin typeface="Calibri" pitchFamily="34" charset="0"/>
                <a:cs typeface="Calibri" pitchFamily="34" charset="0"/>
              </a:rPr>
              <a:t>Lattice</a:t>
            </a:r>
          </a:p>
          <a:p>
            <a:pPr lvl="1">
              <a:defRPr/>
            </a:pPr>
            <a:r>
              <a:rPr lang="en-US" sz="1600" dirty="0" smtClean="0">
                <a:latin typeface="Calibri" pitchFamily="34" charset="0"/>
                <a:cs typeface="Calibri" pitchFamily="34" charset="0"/>
              </a:rPr>
              <a:t>Compact en </a:t>
            </a:r>
            <a:r>
              <a:rPr lang="en-US" sz="1600" dirty="0" err="1" smtClean="0">
                <a:latin typeface="Calibri" pitchFamily="34" charset="0"/>
                <a:cs typeface="Calibri" pitchFamily="34" charset="0"/>
              </a:rPr>
              <a:t>vierkant</a:t>
            </a:r>
            <a:endParaRPr lang="en-US" sz="1600" dirty="0" smtClean="0">
              <a:latin typeface="Calibri" pitchFamily="34" charset="0"/>
              <a:cs typeface="Calibri" pitchFamily="34" charset="0"/>
            </a:endParaRPr>
          </a:p>
          <a:p>
            <a:pPr lvl="1">
              <a:defRPr/>
            </a:pPr>
            <a:r>
              <a:rPr lang="en-US" sz="1600" dirty="0" smtClean="0">
                <a:latin typeface="Calibri" pitchFamily="34" charset="0"/>
                <a:cs typeface="Calibri" pitchFamily="34" charset="0"/>
              </a:rPr>
              <a:t>Uranium-dioxide pellets</a:t>
            </a:r>
          </a:p>
          <a:p>
            <a:pPr lvl="1">
              <a:defRPr/>
            </a:pPr>
            <a:r>
              <a:rPr lang="en-US" sz="1600" dirty="0" smtClean="0">
                <a:latin typeface="Calibri" pitchFamily="34" charset="0"/>
                <a:cs typeface="Calibri" pitchFamily="34" charset="0"/>
              </a:rPr>
              <a:t>Enrichment: 2 – 5 %</a:t>
            </a:r>
          </a:p>
          <a:p>
            <a:pPr lvl="1">
              <a:defRPr/>
            </a:pPr>
            <a:r>
              <a:rPr lang="en-US" sz="1600" dirty="0" err="1" smtClean="0">
                <a:latin typeface="Calibri" pitchFamily="34" charset="0"/>
                <a:cs typeface="Calibri" pitchFamily="34" charset="0"/>
              </a:rPr>
              <a:t>Zirkonium</a:t>
            </a:r>
            <a:r>
              <a:rPr lang="en-US" sz="1600" dirty="0" smtClean="0">
                <a:latin typeface="Calibri" pitchFamily="34" charset="0"/>
                <a:cs typeface="Calibri" pitchFamily="34" charset="0"/>
              </a:rPr>
              <a:t> cladding</a:t>
            </a:r>
          </a:p>
          <a:p>
            <a:pPr lvl="1">
              <a:defRPr/>
            </a:pPr>
            <a:r>
              <a:rPr lang="en-US" sz="1600" dirty="0" smtClean="0">
                <a:latin typeface="Calibri" pitchFamily="34" charset="0"/>
                <a:cs typeface="Calibri" pitchFamily="34" charset="0"/>
              </a:rPr>
              <a:t>Moderator – fuel volume: 2:1</a:t>
            </a:r>
          </a:p>
          <a:p>
            <a:pPr lvl="1">
              <a:defRPr/>
            </a:pPr>
            <a:r>
              <a:rPr lang="en-US" sz="1600" dirty="0" err="1" smtClean="0">
                <a:latin typeface="Calibri" pitchFamily="34" charset="0"/>
                <a:cs typeface="Calibri" pitchFamily="34" charset="0"/>
              </a:rPr>
              <a:t>Hoge</a:t>
            </a:r>
            <a:r>
              <a:rPr lang="en-US" sz="1600" dirty="0" smtClean="0">
                <a:latin typeface="Calibri" pitchFamily="34" charset="0"/>
                <a:cs typeface="Calibri" pitchFamily="34" charset="0"/>
              </a:rPr>
              <a:t> power density</a:t>
            </a:r>
          </a:p>
          <a:p>
            <a:pPr lvl="1">
              <a:defRPr/>
            </a:pPr>
            <a:r>
              <a:rPr lang="en-US" sz="1600" dirty="0" smtClean="0">
                <a:latin typeface="Calibri" pitchFamily="34" charset="0"/>
                <a:cs typeface="Calibri" pitchFamily="34" charset="0"/>
              </a:rPr>
              <a:t>Klein core volume</a:t>
            </a:r>
          </a:p>
        </p:txBody>
      </p:sp>
      <p:sp>
        <p:nvSpPr>
          <p:cNvPr id="16" name="TextBox 17"/>
          <p:cNvSpPr txBox="1"/>
          <p:nvPr/>
        </p:nvSpPr>
        <p:spPr>
          <a:xfrm>
            <a:off x="5105400" y="4472226"/>
            <a:ext cx="3810000" cy="861774"/>
          </a:xfrm>
          <a:prstGeom prst="rect">
            <a:avLst/>
          </a:prstGeom>
          <a:noFill/>
        </p:spPr>
        <p:txBody>
          <a:bodyPr wrap="square">
            <a:spAutoFit/>
          </a:bodyPr>
          <a:lstStyle/>
          <a:p>
            <a:pPr>
              <a:defRPr/>
            </a:pPr>
            <a:r>
              <a:rPr lang="en-US" dirty="0" smtClean="0">
                <a:latin typeface="Calibri" pitchFamily="34" charset="0"/>
                <a:cs typeface="Calibri" pitchFamily="34" charset="0"/>
              </a:rPr>
              <a:t>PWR</a:t>
            </a:r>
          </a:p>
          <a:p>
            <a:pPr lvl="1">
              <a:defRPr/>
            </a:pPr>
            <a:r>
              <a:rPr lang="en-US" sz="1600" dirty="0" err="1" smtClean="0">
                <a:latin typeface="Calibri" pitchFamily="34" charset="0"/>
                <a:cs typeface="Calibri" pitchFamily="34" charset="0"/>
              </a:rPr>
              <a:t>Druk</a:t>
            </a:r>
            <a:r>
              <a:rPr lang="en-US" sz="1600" dirty="0" smtClean="0">
                <a:latin typeface="Calibri" pitchFamily="34" charset="0"/>
                <a:cs typeface="Calibri" pitchFamily="34" charset="0"/>
              </a:rPr>
              <a:t> 150 bar, </a:t>
            </a:r>
            <a:r>
              <a:rPr lang="en-US" sz="1600" dirty="0" err="1" smtClean="0">
                <a:latin typeface="Calibri" pitchFamily="34" charset="0"/>
                <a:cs typeface="Calibri" pitchFamily="34" charset="0"/>
              </a:rPr>
              <a:t>temperatuur</a:t>
            </a:r>
            <a:r>
              <a:rPr lang="en-US" sz="1600" dirty="0" smtClean="0">
                <a:latin typeface="Calibri" pitchFamily="34" charset="0"/>
                <a:cs typeface="Calibri" pitchFamily="34" charset="0"/>
              </a:rPr>
              <a:t>: 300 </a:t>
            </a:r>
            <a:r>
              <a:rPr lang="en-US" sz="1600" baseline="30000" dirty="0" err="1" smtClean="0">
                <a:latin typeface="Calibri" pitchFamily="34" charset="0"/>
                <a:cs typeface="Calibri" pitchFamily="34" charset="0"/>
              </a:rPr>
              <a:t>o</a:t>
            </a:r>
            <a:r>
              <a:rPr lang="en-US" sz="1600" dirty="0" err="1" smtClean="0">
                <a:latin typeface="Calibri" pitchFamily="34" charset="0"/>
                <a:cs typeface="Calibri" pitchFamily="34" charset="0"/>
              </a:rPr>
              <a:t>C</a:t>
            </a:r>
            <a:endParaRPr lang="en-US" sz="1600" dirty="0" smtClean="0">
              <a:latin typeface="Calibri" pitchFamily="34" charset="0"/>
              <a:cs typeface="Calibri" pitchFamily="34" charset="0"/>
            </a:endParaRPr>
          </a:p>
          <a:p>
            <a:pPr lvl="1">
              <a:defRPr/>
            </a:pPr>
            <a:r>
              <a:rPr lang="en-US" sz="1600" dirty="0" err="1" smtClean="0">
                <a:latin typeface="Calibri" pitchFamily="34" charset="0"/>
                <a:cs typeface="Calibri" pitchFamily="34" charset="0"/>
              </a:rPr>
              <a:t>Warmtewisselaar</a:t>
            </a:r>
            <a:endParaRPr lang="en-US" sz="1600" dirty="0" smtClean="0">
              <a:latin typeface="Calibri" pitchFamily="34" charset="0"/>
              <a:cs typeface="Calibri" pitchFamily="34" charset="0"/>
            </a:endParaRPr>
          </a:p>
        </p:txBody>
      </p:sp>
      <p:sp>
        <p:nvSpPr>
          <p:cNvPr id="17" name="TextBox 17"/>
          <p:cNvSpPr txBox="1"/>
          <p:nvPr/>
        </p:nvSpPr>
        <p:spPr>
          <a:xfrm>
            <a:off x="5105400" y="5462826"/>
            <a:ext cx="3810000" cy="1107996"/>
          </a:xfrm>
          <a:prstGeom prst="rect">
            <a:avLst/>
          </a:prstGeom>
          <a:noFill/>
        </p:spPr>
        <p:txBody>
          <a:bodyPr wrap="square">
            <a:spAutoFit/>
          </a:bodyPr>
          <a:lstStyle/>
          <a:p>
            <a:pPr>
              <a:defRPr/>
            </a:pPr>
            <a:r>
              <a:rPr lang="en-US" dirty="0" smtClean="0">
                <a:latin typeface="Calibri" pitchFamily="34" charset="0"/>
                <a:cs typeface="Calibri" pitchFamily="34" charset="0"/>
              </a:rPr>
              <a:t>BWR</a:t>
            </a:r>
          </a:p>
          <a:p>
            <a:pPr lvl="1">
              <a:defRPr/>
            </a:pPr>
            <a:r>
              <a:rPr lang="en-US" sz="1600" dirty="0" err="1" smtClean="0">
                <a:latin typeface="Calibri" pitchFamily="34" charset="0"/>
                <a:cs typeface="Calibri" pitchFamily="34" charset="0"/>
              </a:rPr>
              <a:t>Druk</a:t>
            </a:r>
            <a:r>
              <a:rPr lang="en-US" sz="1600" dirty="0" smtClean="0">
                <a:latin typeface="Calibri" pitchFamily="34" charset="0"/>
                <a:cs typeface="Calibri" pitchFamily="34" charset="0"/>
              </a:rPr>
              <a:t> 70 bar, </a:t>
            </a:r>
            <a:r>
              <a:rPr lang="en-US" sz="1600" dirty="0" err="1" smtClean="0">
                <a:latin typeface="Calibri" pitchFamily="34" charset="0"/>
                <a:cs typeface="Calibri" pitchFamily="34" charset="0"/>
              </a:rPr>
              <a:t>temperatuur</a:t>
            </a:r>
            <a:r>
              <a:rPr lang="en-US" sz="1600" dirty="0" smtClean="0">
                <a:latin typeface="Calibri" pitchFamily="34" charset="0"/>
                <a:cs typeface="Calibri" pitchFamily="34" charset="0"/>
              </a:rPr>
              <a:t>: 300 </a:t>
            </a:r>
            <a:r>
              <a:rPr lang="en-US" sz="1600" baseline="30000" dirty="0" err="1" smtClean="0">
                <a:latin typeface="Calibri" pitchFamily="34" charset="0"/>
                <a:cs typeface="Calibri" pitchFamily="34" charset="0"/>
              </a:rPr>
              <a:t>o</a:t>
            </a:r>
            <a:r>
              <a:rPr lang="en-US" sz="1600" dirty="0" err="1" smtClean="0">
                <a:latin typeface="Calibri" pitchFamily="34" charset="0"/>
                <a:cs typeface="Calibri" pitchFamily="34" charset="0"/>
              </a:rPr>
              <a:t>C</a:t>
            </a:r>
            <a:endParaRPr lang="en-US" sz="1600" dirty="0" smtClean="0">
              <a:latin typeface="Calibri" pitchFamily="34" charset="0"/>
              <a:cs typeface="Calibri" pitchFamily="34" charset="0"/>
            </a:endParaRPr>
          </a:p>
          <a:p>
            <a:pPr lvl="1">
              <a:defRPr/>
            </a:pPr>
            <a:r>
              <a:rPr lang="en-US" sz="1600" dirty="0" smtClean="0">
                <a:latin typeface="Calibri" pitchFamily="34" charset="0"/>
                <a:cs typeface="Calibri" pitchFamily="34" charset="0"/>
              </a:rPr>
              <a:t>Water direct in reactor, </a:t>
            </a:r>
            <a:r>
              <a:rPr lang="en-US" sz="1600" dirty="0" err="1" smtClean="0">
                <a:latin typeface="Calibri" pitchFamily="34" charset="0"/>
                <a:cs typeface="Calibri" pitchFamily="34" charset="0"/>
              </a:rPr>
              <a:t>stoom</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naar</a:t>
            </a:r>
            <a:r>
              <a:rPr lang="en-US" sz="1600" dirty="0" smtClean="0">
                <a:latin typeface="Calibri" pitchFamily="34" charset="0"/>
                <a:cs typeface="Calibri" pitchFamily="34" charset="0"/>
              </a:rPr>
              <a:t> turbine (</a:t>
            </a:r>
            <a:r>
              <a:rPr lang="en-US" sz="1600" dirty="0" err="1" smtClean="0">
                <a:latin typeface="Calibri" pitchFamily="34" charset="0"/>
                <a:cs typeface="Calibri" pitchFamily="34" charset="0"/>
              </a:rPr>
              <a:t>geen</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warmtewisselaar</a:t>
            </a:r>
            <a:r>
              <a:rPr lang="en-US" sz="1600" dirty="0" smtClean="0">
                <a:latin typeface="Calibri" pitchFamily="34" charset="0"/>
                <a:cs typeface="Calibri"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across)">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heckerboard(across)">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1143000"/>
          </a:xfrm>
        </p:spPr>
        <p:txBody>
          <a:bodyPr/>
          <a:lstStyle/>
          <a:p>
            <a:r>
              <a:rPr lang="en-US" sz="3600" i="1" kern="1200" dirty="0" smtClean="0">
                <a:solidFill>
                  <a:srgbClr val="000099"/>
                </a:solidFill>
                <a:latin typeface="Calibri" pitchFamily="34" charset="0"/>
                <a:ea typeface="+mn-ea"/>
                <a:cs typeface="Calibri" pitchFamily="34" charset="0"/>
              </a:rPr>
              <a:t>PWR – Pressurized water reactor</a:t>
            </a:r>
          </a:p>
        </p:txBody>
      </p:sp>
      <p:sp>
        <p:nvSpPr>
          <p:cNvPr id="3" name="Date Placeholder 2"/>
          <p:cNvSpPr>
            <a:spLocks noGrp="1"/>
          </p:cNvSpPr>
          <p:nvPr>
            <p:ph type="dt" sz="half" idx="10"/>
          </p:nvPr>
        </p:nvSpPr>
        <p:spPr>
          <a:xfrm>
            <a:off x="685800" y="6553200"/>
            <a:ext cx="1846385" cy="304800"/>
          </a:xfrm>
        </p:spPr>
        <p:txBody>
          <a:bodyPr/>
          <a:lstStyle/>
          <a:p>
            <a:pPr>
              <a:defRPr/>
            </a:pPr>
            <a:r>
              <a:rPr lang="en-US" smtClean="0">
                <a:latin typeface="Calibri" pitchFamily="34" charset="0"/>
                <a:cs typeface="Calibri" pitchFamily="34" charset="0"/>
              </a:rPr>
              <a:t>Najaar 2007</a:t>
            </a:r>
            <a:endParaRPr lang="en-US">
              <a:latin typeface="Calibri" pitchFamily="34" charset="0"/>
              <a:cs typeface="Calibri" pitchFamily="34" charset="0"/>
            </a:endParaRPr>
          </a:p>
        </p:txBody>
      </p:sp>
      <p:sp>
        <p:nvSpPr>
          <p:cNvPr id="4" name="Footer Placeholder 3"/>
          <p:cNvSpPr>
            <a:spLocks noGrp="1"/>
          </p:cNvSpPr>
          <p:nvPr>
            <p:ph type="ftr" sz="quarter" idx="11"/>
          </p:nvPr>
        </p:nvSpPr>
        <p:spPr>
          <a:xfrm>
            <a:off x="3048000" y="6553200"/>
            <a:ext cx="2806505" cy="304800"/>
          </a:xfrm>
        </p:spPr>
        <p:txBody>
          <a:bodyPr/>
          <a:lstStyle/>
          <a:p>
            <a:pPr>
              <a:defRPr/>
            </a:pPr>
            <a:r>
              <a:rPr lang="en-US" smtClean="0">
                <a:latin typeface="Calibri" pitchFamily="34" charset="0"/>
                <a:cs typeface="Calibri" pitchFamily="34" charset="0"/>
              </a:rPr>
              <a:t>Jo van den Brand</a:t>
            </a:r>
            <a:endParaRPr lang="en-US">
              <a:latin typeface="Calibri" pitchFamily="34" charset="0"/>
              <a:cs typeface="Calibri" pitchFamily="34" charset="0"/>
            </a:endParaRPr>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17</a:t>
            </a:fld>
            <a:endParaRPr lang="en-US">
              <a:latin typeface="Times" pitchFamily="18" charset="0"/>
            </a:endParaRPr>
          </a:p>
        </p:txBody>
      </p:sp>
      <p:sp useBgFill="1">
        <p:nvSpPr>
          <p:cNvPr id="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p>
        </p:txBody>
      </p:sp>
      <p:pic>
        <p:nvPicPr>
          <p:cNvPr id="138242" name="Picture 2" descr="C:\Users\jo\Desktop\student-pwr.gif"/>
          <p:cNvPicPr>
            <a:picLocks noChangeAspect="1" noChangeArrowheads="1" noCrop="1"/>
          </p:cNvPicPr>
          <p:nvPr/>
        </p:nvPicPr>
        <p:blipFill>
          <a:blip r:embed="rId3" cstate="print"/>
          <a:srcRect/>
          <a:stretch>
            <a:fillRect/>
          </a:stretch>
        </p:blipFill>
        <p:spPr bwMode="auto">
          <a:xfrm>
            <a:off x="1219200" y="990601"/>
            <a:ext cx="5572126" cy="2879674"/>
          </a:xfrm>
          <a:prstGeom prst="rect">
            <a:avLst/>
          </a:prstGeom>
          <a:noFill/>
        </p:spPr>
      </p:pic>
      <p:sp>
        <p:nvSpPr>
          <p:cNvPr id="8" name="Text Box 3"/>
          <p:cNvSpPr txBox="1">
            <a:spLocks noChangeArrowheads="1"/>
          </p:cNvSpPr>
          <p:nvPr/>
        </p:nvSpPr>
        <p:spPr bwMode="auto">
          <a:xfrm>
            <a:off x="228600" y="3962400"/>
            <a:ext cx="4800600" cy="2806922"/>
          </a:xfrm>
          <a:prstGeom prst="rect">
            <a:avLst/>
          </a:prstGeom>
          <a:solidFill>
            <a:srgbClr val="FFFF99"/>
          </a:solidFill>
          <a:ln w="9525">
            <a:noFill/>
            <a:miter lim="800000"/>
            <a:headEnd/>
            <a:tailEnd/>
          </a:ln>
        </p:spPr>
        <p:txBody>
          <a:bodyPr wrap="square">
            <a:spAutoFit/>
          </a:bodyPr>
          <a:lstStyle/>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US" sz="1400" i="1" smtClean="0">
                <a:latin typeface="Calibri" pitchFamily="34" charset="0"/>
                <a:cs typeface="Calibri" pitchFamily="34" charset="0"/>
              </a:rPr>
              <a:t>PWR </a:t>
            </a:r>
            <a:r>
              <a:rPr lang="en-US" sz="1400" smtClean="0">
                <a:latin typeface="Calibri" pitchFamily="34" charset="0"/>
                <a:cs typeface="Calibri" pitchFamily="34" charset="0"/>
              </a:rPr>
              <a:t>meest voorkomend reactortype </a:t>
            </a:r>
            <a:r>
              <a:rPr lang="en-US" sz="1400" dirty="0" smtClean="0">
                <a:latin typeface="Calibri" pitchFamily="34" charset="0"/>
                <a:cs typeface="Calibri" pitchFamily="34" charset="0"/>
              </a:rPr>
              <a:t>(~1 GW</a:t>
            </a:r>
            <a:r>
              <a:rPr lang="en-US" sz="1400" smtClean="0">
                <a:latin typeface="Calibri" pitchFamily="34" charset="0"/>
                <a:cs typeface="Calibri" pitchFamily="34" charset="0"/>
              </a:rPr>
              <a:t>) met  thermische efficientie van ongeveer 30 %</a:t>
            </a:r>
            <a:endParaRPr lang="en-US" sz="1400" dirty="0" smtClean="0">
              <a:latin typeface="Calibri" pitchFamily="34" charset="0"/>
              <a:cs typeface="Calibri" pitchFamily="34" charset="0"/>
            </a:endParaRP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en-US" sz="1400" i="1" dirty="0">
              <a:latin typeface="Calibri" pitchFamily="34" charset="0"/>
              <a:cs typeface="Calibri" pitchFamily="34" charset="0"/>
            </a:endParaRP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US" sz="1400" smtClean="0">
                <a:latin typeface="Calibri" pitchFamily="34" charset="0"/>
                <a:cs typeface="Calibri" pitchFamily="34" charset="0"/>
              </a:rPr>
              <a:t>Houd water onder druk </a:t>
            </a:r>
            <a:r>
              <a:rPr lang="en-US" sz="1400" dirty="0" smtClean="0">
                <a:latin typeface="Calibri" pitchFamily="34" charset="0"/>
                <a:cs typeface="Calibri" pitchFamily="34" charset="0"/>
              </a:rPr>
              <a:t>(~15 </a:t>
            </a:r>
            <a:r>
              <a:rPr lang="en-US" sz="1400" dirty="0" err="1" smtClean="0">
                <a:latin typeface="Calibri" pitchFamily="34" charset="0"/>
                <a:cs typeface="Calibri" pitchFamily="34" charset="0"/>
              </a:rPr>
              <a:t>MPa</a:t>
            </a:r>
            <a:r>
              <a:rPr lang="en-US" sz="1400" smtClean="0">
                <a:latin typeface="Calibri" pitchFamily="34" charset="0"/>
                <a:cs typeface="Calibri" pitchFamily="34" charset="0"/>
              </a:rPr>
              <a:t>) zodat het kan opwarmen </a:t>
            </a:r>
            <a:r>
              <a:rPr lang="en-US" sz="1400" dirty="0" smtClean="0">
                <a:latin typeface="Calibri" pitchFamily="34" charset="0"/>
                <a:cs typeface="Calibri" pitchFamily="34" charset="0"/>
              </a:rPr>
              <a:t>(~315 </a:t>
            </a:r>
            <a:r>
              <a:rPr lang="en-US" sz="1400" baseline="30000" dirty="0" err="1" smtClean="0">
                <a:latin typeface="Calibri" pitchFamily="34" charset="0"/>
                <a:cs typeface="Calibri" pitchFamily="34" charset="0"/>
              </a:rPr>
              <a:t>o</a:t>
            </a:r>
            <a:r>
              <a:rPr lang="en-US" sz="1400" dirty="0" err="1" smtClean="0">
                <a:latin typeface="Calibri" pitchFamily="34" charset="0"/>
                <a:cs typeface="Calibri" pitchFamily="34" charset="0"/>
              </a:rPr>
              <a:t>C</a:t>
            </a:r>
            <a:r>
              <a:rPr lang="en-US" sz="1400" smtClean="0">
                <a:latin typeface="Calibri" pitchFamily="34" charset="0"/>
                <a:cs typeface="Calibri" pitchFamily="34" charset="0"/>
              </a:rPr>
              <a:t>), maar zonder te koken</a:t>
            </a:r>
            <a:endParaRPr lang="en-US" sz="1400" dirty="0" smtClean="0">
              <a:latin typeface="Calibri" pitchFamily="34" charset="0"/>
              <a:cs typeface="Calibri" pitchFamily="34" charset="0"/>
            </a:endParaRP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en-US" sz="1400" dirty="0">
              <a:latin typeface="Calibri" pitchFamily="34" charset="0"/>
              <a:cs typeface="Calibri" pitchFamily="34" charset="0"/>
            </a:endParaRP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US" sz="1400">
                <a:latin typeface="Calibri" pitchFamily="34" charset="0"/>
                <a:cs typeface="Calibri" pitchFamily="34" charset="0"/>
              </a:rPr>
              <a:t>Water </a:t>
            </a:r>
            <a:r>
              <a:rPr lang="en-US" sz="1400" smtClean="0">
                <a:latin typeface="Calibri" pitchFamily="34" charset="0"/>
                <a:cs typeface="Calibri" pitchFamily="34" charset="0"/>
              </a:rPr>
              <a:t>in de reactor en het water </a:t>
            </a:r>
            <a:r>
              <a:rPr lang="en-US" sz="1400">
                <a:latin typeface="Calibri" pitchFamily="34" charset="0"/>
                <a:cs typeface="Calibri" pitchFamily="34" charset="0"/>
              </a:rPr>
              <a:t>in </a:t>
            </a:r>
            <a:r>
              <a:rPr lang="en-US" sz="1400" smtClean="0">
                <a:latin typeface="Calibri" pitchFamily="34" charset="0"/>
                <a:cs typeface="Calibri" pitchFamily="34" charset="0"/>
              </a:rPr>
              <a:t>de stoomgenerator  </a:t>
            </a:r>
            <a:r>
              <a:rPr lang="en-US" sz="1400" dirty="0" smtClean="0">
                <a:latin typeface="Calibri" pitchFamily="34" charset="0"/>
                <a:cs typeface="Calibri" pitchFamily="34" charset="0"/>
              </a:rPr>
              <a:t>(~5 </a:t>
            </a:r>
            <a:r>
              <a:rPr lang="en-US" sz="1400" dirty="0" err="1" smtClean="0">
                <a:latin typeface="Calibri" pitchFamily="34" charset="0"/>
                <a:cs typeface="Calibri" pitchFamily="34" charset="0"/>
              </a:rPr>
              <a:t>MPa</a:t>
            </a:r>
            <a:r>
              <a:rPr lang="en-US" sz="1400" smtClean="0">
                <a:latin typeface="Calibri" pitchFamily="34" charset="0"/>
                <a:cs typeface="Calibri" pitchFamily="34" charset="0"/>
              </a:rPr>
              <a:t>) mengen nooit. Op deze wijze blijft de meeste  radioactiviteit in de core van de reactor</a:t>
            </a:r>
            <a:endParaRPr lang="en-US" sz="1400" dirty="0" smtClean="0">
              <a:latin typeface="Calibri" pitchFamily="34" charset="0"/>
              <a:cs typeface="Calibri" pitchFamily="34" charset="0"/>
            </a:endParaRP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en-US" sz="1400" dirty="0">
              <a:latin typeface="Calibri" pitchFamily="34" charset="0"/>
              <a:cs typeface="Calibri" pitchFamily="34" charset="0"/>
            </a:endParaRP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US" sz="1400" smtClean="0">
                <a:latin typeface="Calibri" pitchFamily="34" charset="0"/>
                <a:cs typeface="Calibri" pitchFamily="34" charset="0"/>
              </a:rPr>
              <a:t>Gebruik verrijkt uranium als brandstof</a:t>
            </a:r>
            <a:endParaRPr lang="en-US" sz="1400" dirty="0" smtClean="0">
              <a:latin typeface="Calibri" pitchFamily="34" charset="0"/>
              <a:cs typeface="Calibri" pitchFamily="34" charset="0"/>
            </a:endParaRP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en-US" sz="1400" dirty="0">
              <a:latin typeface="Calibri" pitchFamily="34" charset="0"/>
              <a:cs typeface="Calibri" pitchFamily="34" charset="0"/>
            </a:endParaRP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US" sz="1400" smtClean="0">
                <a:latin typeface="Calibri" pitchFamily="34" charset="0"/>
                <a:cs typeface="Calibri" pitchFamily="34" charset="0"/>
              </a:rPr>
              <a:t>Brandstof in staven zorgt voor toename in resonance </a:t>
            </a:r>
            <a:r>
              <a:rPr lang="en-US" sz="1400" dirty="0" smtClean="0">
                <a:latin typeface="Calibri" pitchFamily="34" charset="0"/>
                <a:cs typeface="Calibri" pitchFamily="34" charset="0"/>
              </a:rPr>
              <a:t>escape probability </a:t>
            </a:r>
            <a:r>
              <a:rPr lang="en-US" sz="1400" i="1" smtClean="0">
                <a:latin typeface="Calibri" pitchFamily="34" charset="0"/>
                <a:cs typeface="Calibri" pitchFamily="34" charset="0"/>
              </a:rPr>
              <a:t>p</a:t>
            </a:r>
            <a:r>
              <a:rPr lang="en-US" sz="1400" smtClean="0">
                <a:latin typeface="Calibri" pitchFamily="34" charset="0"/>
                <a:cs typeface="Calibri" pitchFamily="34" charset="0"/>
              </a:rPr>
              <a:t> en fast </a:t>
            </a:r>
            <a:r>
              <a:rPr lang="en-US" sz="1400" dirty="0" smtClean="0">
                <a:latin typeface="Calibri" pitchFamily="34" charset="0"/>
                <a:cs typeface="Calibri" pitchFamily="34" charset="0"/>
              </a:rPr>
              <a:t>fission </a:t>
            </a:r>
            <a:r>
              <a:rPr lang="en-US" sz="1400" smtClean="0">
                <a:latin typeface="Calibri" pitchFamily="34" charset="0"/>
                <a:cs typeface="Calibri" pitchFamily="34" charset="0"/>
              </a:rPr>
              <a:t>factor </a:t>
            </a:r>
            <a:r>
              <a:rPr lang="en-US" sz="1400" i="1" smtClean="0">
                <a:cs typeface="Calibri" pitchFamily="34" charset="0"/>
              </a:rPr>
              <a:t>e</a:t>
            </a:r>
            <a:endParaRPr lang="en-US" sz="1400" i="1" dirty="0">
              <a:cs typeface="Calibri" pitchFamily="34" charset="0"/>
            </a:endParaRPr>
          </a:p>
        </p:txBody>
      </p:sp>
      <p:pic>
        <p:nvPicPr>
          <p:cNvPr id="138243" name="Picture 3" descr="C:\Users\jo\Desktop\800px-Thermal_reactor_diagram.png"/>
          <p:cNvPicPr>
            <a:picLocks noChangeAspect="1" noChangeArrowheads="1"/>
          </p:cNvPicPr>
          <p:nvPr/>
        </p:nvPicPr>
        <p:blipFill>
          <a:blip r:embed="rId4" cstate="print"/>
          <a:srcRect/>
          <a:stretch>
            <a:fillRect/>
          </a:stretch>
        </p:blipFill>
        <p:spPr bwMode="auto">
          <a:xfrm>
            <a:off x="5501879" y="4114800"/>
            <a:ext cx="3489721" cy="2490788"/>
          </a:xfrm>
          <a:prstGeom prst="rect">
            <a:avLst/>
          </a:prstGeom>
          <a:noFill/>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Najaar 2007</a:t>
            </a:r>
            <a:endParaRPr lang="en-US"/>
          </a:p>
        </p:txBody>
      </p:sp>
      <p:sp>
        <p:nvSpPr>
          <p:cNvPr id="4" name="Footer Placeholder 3"/>
          <p:cNvSpPr>
            <a:spLocks noGrp="1"/>
          </p:cNvSpPr>
          <p:nvPr>
            <p:ph type="ftr" sz="quarter" idx="11"/>
          </p:nvPr>
        </p:nvSpPr>
        <p:spPr/>
        <p:txBody>
          <a:bodyPr/>
          <a:lstStyle/>
          <a:p>
            <a:pPr>
              <a:defRPr/>
            </a:pPr>
            <a:r>
              <a:rPr lang="en-US" smtClean="0"/>
              <a:t>Jo van den Brand</a:t>
            </a:r>
            <a:endParaRPr lang="en-US"/>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18</a:t>
            </a:fld>
            <a:endParaRPr lang="en-US">
              <a:latin typeface="Times" pitchFamily="18" charset="0"/>
            </a:endParaRPr>
          </a:p>
        </p:txBody>
      </p:sp>
      <p:sp useBgFill="1">
        <p:nvSpPr>
          <p:cNvPr id="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p>
        </p:txBody>
      </p:sp>
      <p:pic>
        <p:nvPicPr>
          <p:cNvPr id="142338" name="Picture 2" descr="C:\Users\jo\Desktop\pwrsm.jpg"/>
          <p:cNvPicPr>
            <a:picLocks noChangeAspect="1" noChangeArrowheads="1"/>
          </p:cNvPicPr>
          <p:nvPr/>
        </p:nvPicPr>
        <p:blipFill>
          <a:blip r:embed="rId3" cstate="print"/>
          <a:srcRect/>
          <a:stretch>
            <a:fillRect/>
          </a:stretch>
        </p:blipFill>
        <p:spPr bwMode="auto">
          <a:xfrm>
            <a:off x="3048000" y="914400"/>
            <a:ext cx="5724525" cy="5743575"/>
          </a:xfrm>
          <a:prstGeom prst="rect">
            <a:avLst/>
          </a:prstGeom>
          <a:noFill/>
        </p:spPr>
      </p:pic>
      <p:sp>
        <p:nvSpPr>
          <p:cNvPr id="2" name="Title 1"/>
          <p:cNvSpPr>
            <a:spLocks noGrp="1"/>
          </p:cNvSpPr>
          <p:nvPr>
            <p:ph type="title"/>
          </p:nvPr>
        </p:nvSpPr>
        <p:spPr>
          <a:xfrm>
            <a:off x="762000" y="0"/>
            <a:ext cx="7772400" cy="1143000"/>
          </a:xfrm>
          <a:solidFill>
            <a:schemeClr val="bg1"/>
          </a:solidFill>
        </p:spPr>
        <p:txBody>
          <a:bodyPr/>
          <a:lstStyle/>
          <a:p>
            <a:r>
              <a:rPr lang="en-US" sz="3600" i="1" kern="1200" dirty="0" smtClean="0">
                <a:solidFill>
                  <a:srgbClr val="000099"/>
                </a:solidFill>
                <a:latin typeface="Calibri" pitchFamily="34" charset="0"/>
                <a:ea typeface="+mn-ea"/>
                <a:cs typeface="Calibri" pitchFamily="34" charset="0"/>
              </a:rPr>
              <a:t>Pressurized water reactor</a:t>
            </a:r>
            <a:endParaRPr lang="en-US" sz="3600" i="1" kern="1200" dirty="0">
              <a:solidFill>
                <a:srgbClr val="000099"/>
              </a:solidFill>
              <a:latin typeface="Calibri" pitchFamily="34" charset="0"/>
              <a:ea typeface="+mn-ea"/>
              <a:cs typeface="Calibri" pitchFamily="34" charset="0"/>
            </a:endParaRPr>
          </a:p>
        </p:txBody>
      </p:sp>
      <p:pic>
        <p:nvPicPr>
          <p:cNvPr id="142339" name="Picture 3" descr="C:\Users\jo\Desktop\nuclear-reactor-core.png"/>
          <p:cNvPicPr>
            <a:picLocks noChangeAspect="1" noChangeArrowheads="1"/>
          </p:cNvPicPr>
          <p:nvPr/>
        </p:nvPicPr>
        <p:blipFill>
          <a:blip r:embed="rId4" cstate="print"/>
          <a:srcRect/>
          <a:stretch>
            <a:fillRect/>
          </a:stretch>
        </p:blipFill>
        <p:spPr bwMode="auto">
          <a:xfrm>
            <a:off x="381000" y="1447800"/>
            <a:ext cx="2388870" cy="2514600"/>
          </a:xfrm>
          <a:prstGeom prst="rect">
            <a:avLst/>
          </a:prstGeom>
          <a:noFill/>
        </p:spPr>
      </p:pic>
      <p:sp>
        <p:nvSpPr>
          <p:cNvPr id="10" name="Rechthoek 9"/>
          <p:cNvSpPr/>
          <p:nvPr/>
        </p:nvSpPr>
        <p:spPr bwMode="auto">
          <a:xfrm>
            <a:off x="5029200" y="990600"/>
            <a:ext cx="32004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3600" i="1" kern="1200" dirty="0" smtClean="0">
                <a:solidFill>
                  <a:srgbClr val="000099"/>
                </a:solidFill>
                <a:latin typeface="Calibri" pitchFamily="34" charset="0"/>
                <a:ea typeface="+mn-ea"/>
                <a:cs typeface="Calibri" pitchFamily="34" charset="0"/>
              </a:rPr>
              <a:t>Fuel assembly</a:t>
            </a:r>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19</a:t>
            </a:fld>
            <a:endParaRPr lang="en-US">
              <a:latin typeface="Times" pitchFamily="18" charset="0"/>
            </a:endParaRPr>
          </a:p>
        </p:txBody>
      </p:sp>
      <p:pic>
        <p:nvPicPr>
          <p:cNvPr id="320513" name="Picture 1" descr="\\vmware-host\Shared Folders\Desktop\390px-Nuclear-Fuel.jpg"/>
          <p:cNvPicPr>
            <a:picLocks noChangeAspect="1" noChangeArrowheads="1"/>
          </p:cNvPicPr>
          <p:nvPr/>
        </p:nvPicPr>
        <p:blipFill>
          <a:blip r:embed="rId3" cstate="print"/>
          <a:srcRect/>
          <a:stretch>
            <a:fillRect/>
          </a:stretch>
        </p:blipFill>
        <p:spPr bwMode="auto">
          <a:xfrm>
            <a:off x="5429250" y="1152524"/>
            <a:ext cx="3714750" cy="5705476"/>
          </a:xfrm>
          <a:prstGeom prst="rect">
            <a:avLst/>
          </a:prstGeom>
          <a:noFill/>
        </p:spPr>
      </p:pic>
      <p:pic>
        <p:nvPicPr>
          <p:cNvPr id="320514" name="Picture 2" descr="\\vmware-host\Shared Folders\Desktop\800px-Pellet_rod.jpg"/>
          <p:cNvPicPr>
            <a:picLocks noChangeAspect="1" noChangeArrowheads="1"/>
          </p:cNvPicPr>
          <p:nvPr/>
        </p:nvPicPr>
        <p:blipFill>
          <a:blip r:embed="rId4" cstate="print"/>
          <a:srcRect/>
          <a:stretch>
            <a:fillRect/>
          </a:stretch>
        </p:blipFill>
        <p:spPr bwMode="auto">
          <a:xfrm>
            <a:off x="0" y="4078985"/>
            <a:ext cx="4267200" cy="2779015"/>
          </a:xfrm>
          <a:prstGeom prst="rect">
            <a:avLst/>
          </a:prstGeom>
          <a:noFill/>
        </p:spPr>
      </p:pic>
      <p:pic>
        <p:nvPicPr>
          <p:cNvPr id="320515" name="Picture 3" descr="\\vmware-host\Shared Folders\Desktop\800px-Fuel_Pellet.jpg"/>
          <p:cNvPicPr>
            <a:picLocks noChangeAspect="1" noChangeArrowheads="1"/>
          </p:cNvPicPr>
          <p:nvPr/>
        </p:nvPicPr>
        <p:blipFill>
          <a:blip r:embed="rId5" cstate="print"/>
          <a:srcRect/>
          <a:stretch>
            <a:fillRect/>
          </a:stretch>
        </p:blipFill>
        <p:spPr bwMode="auto">
          <a:xfrm>
            <a:off x="533400" y="1143000"/>
            <a:ext cx="4108450" cy="2675629"/>
          </a:xfrm>
          <a:prstGeom prst="rect">
            <a:avLst/>
          </a:prstGeom>
          <a:noFill/>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ate Placeholder 2"/>
          <p:cNvSpPr>
            <a:spLocks noGrp="1"/>
          </p:cNvSpPr>
          <p:nvPr>
            <p:ph type="dt" sz="quarter" idx="10"/>
          </p:nvPr>
        </p:nvSpPr>
        <p:spPr>
          <a:noFill/>
        </p:spPr>
        <p:txBody>
          <a:bodyPr/>
          <a:lstStyle/>
          <a:p>
            <a:r>
              <a:rPr lang="en-US" smtClean="0">
                <a:latin typeface="Calibri" pitchFamily="34" charset="0"/>
                <a:cs typeface="Calibri" pitchFamily="34" charset="0"/>
              </a:rPr>
              <a:t>Najaar 2009</a:t>
            </a:r>
          </a:p>
        </p:txBody>
      </p:sp>
      <p:sp>
        <p:nvSpPr>
          <p:cNvPr id="7171" name="Footer Placeholder 3"/>
          <p:cNvSpPr>
            <a:spLocks noGrp="1"/>
          </p:cNvSpPr>
          <p:nvPr>
            <p:ph type="ftr" sz="quarter" idx="11"/>
          </p:nvPr>
        </p:nvSpPr>
        <p:spPr>
          <a:noFill/>
        </p:spPr>
        <p:txBody>
          <a:bodyPr/>
          <a:lstStyle/>
          <a:p>
            <a:r>
              <a:rPr lang="en-US" smtClean="0">
                <a:latin typeface="Calibri" pitchFamily="34" charset="0"/>
                <a:cs typeface="Calibri" pitchFamily="34" charset="0"/>
              </a:rPr>
              <a:t>Jo van den Brand</a:t>
            </a:r>
          </a:p>
        </p:txBody>
      </p:sp>
      <p:sp>
        <p:nvSpPr>
          <p:cNvPr id="4101" name="Text Box 2"/>
          <p:cNvSpPr txBox="1">
            <a:spLocks noChangeArrowheads="1"/>
          </p:cNvSpPr>
          <p:nvPr/>
        </p:nvSpPr>
        <p:spPr bwMode="auto">
          <a:xfrm>
            <a:off x="3795713" y="228600"/>
            <a:ext cx="1563687" cy="584200"/>
          </a:xfrm>
          <a:prstGeom prst="rect">
            <a:avLst/>
          </a:prstGeom>
          <a:noFill/>
          <a:ln w="9525">
            <a:noFill/>
            <a:miter lim="800000"/>
            <a:headEnd/>
            <a:tailEnd/>
          </a:ln>
        </p:spPr>
        <p:txBody>
          <a:bodyPr wrap="none">
            <a:spAutoFit/>
          </a:bodyPr>
          <a:lstStyle/>
          <a:p>
            <a:pPr algn="ctr">
              <a:defRPr/>
            </a:pPr>
            <a:r>
              <a:rPr lang="en-US" sz="3200" b="1" i="1" dirty="0" err="1">
                <a:solidFill>
                  <a:srgbClr val="000099"/>
                </a:solidFill>
                <a:latin typeface="+mj-lt"/>
                <a:cs typeface="+mn-cs"/>
              </a:rPr>
              <a:t>Inhoud</a:t>
            </a:r>
            <a:endParaRPr lang="en-US" sz="3200" b="1" i="1" dirty="0">
              <a:solidFill>
                <a:srgbClr val="000099"/>
              </a:solidFill>
              <a:latin typeface="+mj-lt"/>
              <a:cs typeface="+mn-cs"/>
            </a:endParaRPr>
          </a:p>
        </p:txBody>
      </p:sp>
      <p:sp>
        <p:nvSpPr>
          <p:cNvPr id="7173" name="Rectangle 2"/>
          <p:cNvSpPr>
            <a:spLocks noChangeArrowheads="1"/>
          </p:cNvSpPr>
          <p:nvPr/>
        </p:nvSpPr>
        <p:spPr bwMode="auto">
          <a:xfrm>
            <a:off x="0" y="5715000"/>
            <a:ext cx="7848600" cy="1143000"/>
          </a:xfrm>
          <a:prstGeom prst="rect">
            <a:avLst/>
          </a:prstGeom>
          <a:solidFill>
            <a:srgbClr val="FFFFFF"/>
          </a:solidFill>
          <a:ln w="9525">
            <a:noFill/>
            <a:miter lim="800000"/>
            <a:headEnd/>
            <a:tailEnd/>
          </a:ln>
        </p:spPr>
        <p:txBody>
          <a:bodyPr wrap="none" anchor="ctr"/>
          <a:lstStyle/>
          <a:p>
            <a:endParaRPr lang="nl-NL">
              <a:latin typeface="Calibri" pitchFamily="34" charset="0"/>
              <a:cs typeface="Calibri" pitchFamily="34" charset="0"/>
            </a:endParaRPr>
          </a:p>
        </p:txBody>
      </p:sp>
      <p:sp>
        <p:nvSpPr>
          <p:cNvPr id="11270" name="Rectangle 3"/>
          <p:cNvSpPr>
            <a:spLocks noChangeArrowheads="1"/>
          </p:cNvSpPr>
          <p:nvPr/>
        </p:nvSpPr>
        <p:spPr bwMode="auto">
          <a:xfrm>
            <a:off x="0" y="1143000"/>
            <a:ext cx="9144000" cy="5715000"/>
          </a:xfrm>
          <a:prstGeom prst="rect">
            <a:avLst/>
          </a:prstGeom>
          <a:solidFill>
            <a:srgbClr val="FFFFCC"/>
          </a:solidFill>
          <a:ln w="19050">
            <a:noFill/>
            <a:miter lim="800000"/>
            <a:headEnd/>
            <a:tailEnd/>
          </a:ln>
        </p:spPr>
        <p:txBody>
          <a:bodyPr/>
          <a:lstStyle/>
          <a:p>
            <a:pPr marL="342900" indent="-342900">
              <a:spcBef>
                <a:spcPct val="20000"/>
              </a:spcBef>
              <a:buFontTx/>
              <a:buChar char="•"/>
              <a:defRPr/>
            </a:pPr>
            <a:r>
              <a:rPr lang="en-US" sz="1600" b="1" dirty="0">
                <a:latin typeface="Calibri" pitchFamily="34" charset="0"/>
                <a:cs typeface="Calibri" pitchFamily="34" charset="0"/>
              </a:rPr>
              <a:t>Jo van den Brand</a:t>
            </a:r>
          </a:p>
          <a:p>
            <a:pPr marL="800100" lvl="1" indent="-342900">
              <a:spcBef>
                <a:spcPct val="20000"/>
              </a:spcBef>
              <a:buFontTx/>
              <a:buChar char="•"/>
              <a:defRPr/>
            </a:pPr>
            <a:r>
              <a:rPr lang="en-US" sz="1400" b="1" dirty="0">
                <a:solidFill>
                  <a:srgbClr val="006600"/>
                </a:solidFill>
                <a:latin typeface="Calibri" pitchFamily="34" charset="0"/>
                <a:cs typeface="Calibri" pitchFamily="34" charset="0"/>
              </a:rPr>
              <a:t>Email:</a:t>
            </a:r>
            <a:r>
              <a:rPr lang="en-US" sz="1600" b="1" dirty="0">
                <a:latin typeface="Calibri" pitchFamily="34" charset="0"/>
                <a:cs typeface="Calibri" pitchFamily="34" charset="0"/>
              </a:rPr>
              <a:t> </a:t>
            </a:r>
            <a:r>
              <a:rPr lang="en-US" sz="1400" b="1" dirty="0">
                <a:solidFill>
                  <a:srgbClr val="006600"/>
                </a:solidFill>
                <a:latin typeface="Calibri" pitchFamily="34" charset="0"/>
                <a:cs typeface="Calibri" pitchFamily="34" charset="0"/>
                <a:hlinkClick r:id="rId3"/>
              </a:rPr>
              <a:t>jo@nikhef.nl</a:t>
            </a:r>
            <a:r>
              <a:rPr lang="en-US" sz="1400" b="1" dirty="0">
                <a:solidFill>
                  <a:srgbClr val="006600"/>
                </a:solidFill>
                <a:latin typeface="Calibri" pitchFamily="34" charset="0"/>
                <a:cs typeface="Calibri" pitchFamily="34" charset="0"/>
              </a:rPr>
              <a:t>  URL: </a:t>
            </a:r>
            <a:r>
              <a:rPr lang="en-US" sz="1400" b="1" dirty="0">
                <a:solidFill>
                  <a:srgbClr val="006600"/>
                </a:solidFill>
                <a:latin typeface="Calibri" pitchFamily="34" charset="0"/>
                <a:cs typeface="Calibri" pitchFamily="34" charset="0"/>
                <a:hlinkClick r:id="rId4"/>
              </a:rPr>
              <a:t>www.nikhef.nl</a:t>
            </a:r>
            <a:r>
              <a:rPr lang="en-US" sz="1400" b="1">
                <a:solidFill>
                  <a:srgbClr val="006600"/>
                </a:solidFill>
                <a:latin typeface="Calibri" pitchFamily="34" charset="0"/>
                <a:cs typeface="Calibri" pitchFamily="34" charset="0"/>
                <a:hlinkClick r:id="rId4"/>
              </a:rPr>
              <a:t>/~jo/energie </a:t>
            </a:r>
            <a:endParaRPr lang="en-US" sz="1400" b="1" dirty="0">
              <a:solidFill>
                <a:srgbClr val="006600"/>
              </a:solidFill>
              <a:latin typeface="Calibri" pitchFamily="34" charset="0"/>
              <a:cs typeface="Calibri" pitchFamily="34" charset="0"/>
              <a:hlinkClick r:id="rId4"/>
            </a:endParaRPr>
          </a:p>
          <a:p>
            <a:pPr marL="800100" lvl="1" indent="-342900">
              <a:spcBef>
                <a:spcPct val="20000"/>
              </a:spcBef>
              <a:buFontTx/>
              <a:buChar char="•"/>
              <a:defRPr/>
            </a:pPr>
            <a:r>
              <a:rPr lang="en-US" sz="1400" b="1" dirty="0">
                <a:solidFill>
                  <a:srgbClr val="006600"/>
                </a:solidFill>
                <a:latin typeface="Calibri" pitchFamily="34" charset="0"/>
                <a:cs typeface="Calibri" pitchFamily="34" charset="0"/>
              </a:rPr>
              <a:t>0620 539 484 / 020 598 7900, </a:t>
            </a:r>
            <a:r>
              <a:rPr lang="en-US" sz="1400" b="1" err="1">
                <a:solidFill>
                  <a:srgbClr val="006600"/>
                </a:solidFill>
                <a:latin typeface="Calibri" pitchFamily="34" charset="0"/>
                <a:cs typeface="Calibri" pitchFamily="34" charset="0"/>
              </a:rPr>
              <a:t>Kamer</a:t>
            </a:r>
            <a:r>
              <a:rPr lang="en-US" sz="1400" b="1">
                <a:solidFill>
                  <a:srgbClr val="006600"/>
                </a:solidFill>
                <a:latin typeface="Calibri" pitchFamily="34" charset="0"/>
                <a:cs typeface="Calibri" pitchFamily="34" charset="0"/>
              </a:rPr>
              <a:t> T2.69</a:t>
            </a:r>
          </a:p>
          <a:p>
            <a:pPr marL="342900" indent="-342900">
              <a:spcBef>
                <a:spcPct val="20000"/>
              </a:spcBef>
              <a:buFontTx/>
              <a:buChar char="•"/>
              <a:defRPr/>
            </a:pPr>
            <a:r>
              <a:rPr lang="en-US" sz="1600" b="1" smtClean="0">
                <a:latin typeface="Calibri" pitchFamily="34" charset="0"/>
                <a:cs typeface="Calibri" pitchFamily="34" charset="0"/>
              </a:rPr>
              <a:t>Jacco de Vries</a:t>
            </a:r>
            <a:endParaRPr lang="en-US" sz="1600" b="1">
              <a:latin typeface="Calibri" pitchFamily="34" charset="0"/>
              <a:cs typeface="Calibri" pitchFamily="34" charset="0"/>
            </a:endParaRPr>
          </a:p>
          <a:p>
            <a:pPr marL="800100" lvl="1" indent="-342900">
              <a:spcBef>
                <a:spcPct val="20000"/>
              </a:spcBef>
              <a:buFontTx/>
              <a:buChar char="•"/>
              <a:defRPr/>
            </a:pPr>
            <a:r>
              <a:rPr lang="en-US" sz="1400" b="1">
                <a:solidFill>
                  <a:srgbClr val="006600"/>
                </a:solidFill>
                <a:latin typeface="Calibri" pitchFamily="34" charset="0"/>
                <a:cs typeface="Calibri" pitchFamily="34" charset="0"/>
              </a:rPr>
              <a:t>Email: </a:t>
            </a:r>
            <a:r>
              <a:rPr lang="en-US" sz="1400" b="1" smtClean="0">
                <a:solidFill>
                  <a:srgbClr val="006600"/>
                </a:solidFill>
                <a:latin typeface="Calibri" pitchFamily="34" charset="0"/>
                <a:cs typeface="Calibri" pitchFamily="34" charset="0"/>
              </a:rPr>
              <a:t>jdevries@nikhef.nl</a:t>
            </a:r>
            <a:endParaRPr lang="en-US" sz="1400" b="1" dirty="0">
              <a:solidFill>
                <a:srgbClr val="006600"/>
              </a:solidFill>
              <a:latin typeface="Calibri" pitchFamily="34" charset="0"/>
              <a:cs typeface="Calibri" pitchFamily="34" charset="0"/>
            </a:endParaRPr>
          </a:p>
          <a:p>
            <a:pPr marL="342900" indent="-342900">
              <a:spcBef>
                <a:spcPct val="20000"/>
              </a:spcBef>
              <a:buFontTx/>
              <a:buChar char="•"/>
              <a:defRPr/>
            </a:pPr>
            <a:r>
              <a:rPr lang="en-US" sz="1600" b="1" smtClean="0">
                <a:latin typeface="Calibri" pitchFamily="34" charset="0"/>
                <a:cs typeface="Calibri" pitchFamily="34" charset="0"/>
              </a:rPr>
              <a:t>Beoordeling</a:t>
            </a:r>
            <a:endParaRPr lang="en-US" sz="1600" b="1">
              <a:latin typeface="Calibri" pitchFamily="34" charset="0"/>
              <a:cs typeface="Calibri" pitchFamily="34" charset="0"/>
            </a:endParaRPr>
          </a:p>
          <a:p>
            <a:pPr marL="800100" lvl="1" indent="-342900">
              <a:spcBef>
                <a:spcPct val="20000"/>
              </a:spcBef>
              <a:buFontTx/>
              <a:buChar char="•"/>
              <a:defRPr/>
            </a:pPr>
            <a:r>
              <a:rPr lang="en-US" sz="1400" b="1" smtClean="0">
                <a:solidFill>
                  <a:srgbClr val="006600"/>
                </a:solidFill>
                <a:latin typeface="Calibri" pitchFamily="34" charset="0"/>
                <a:cs typeface="Calibri" pitchFamily="34" charset="0"/>
              </a:rPr>
              <a:t>Huiswerk (20%), scriptie (20%), tentamen (60%)</a:t>
            </a:r>
            <a:endParaRPr lang="en-US" sz="1400" b="1">
              <a:solidFill>
                <a:srgbClr val="006600"/>
              </a:solidFill>
              <a:latin typeface="Calibri" pitchFamily="34" charset="0"/>
              <a:cs typeface="Calibri" pitchFamily="34" charset="0"/>
            </a:endParaRPr>
          </a:p>
          <a:p>
            <a:pPr marL="342900" indent="-342900">
              <a:spcBef>
                <a:spcPct val="20000"/>
              </a:spcBef>
              <a:buFontTx/>
              <a:buChar char="•"/>
              <a:defRPr/>
            </a:pPr>
            <a:r>
              <a:rPr lang="en-US" sz="1600" b="1">
                <a:latin typeface="Calibri" pitchFamily="34" charset="0"/>
                <a:cs typeface="Calibri" pitchFamily="34" charset="0"/>
              </a:rPr>
              <a:t>Boeken</a:t>
            </a:r>
            <a:endParaRPr lang="en-US" sz="1600" b="1" dirty="0">
              <a:latin typeface="Calibri" pitchFamily="34" charset="0"/>
              <a:cs typeface="Calibri" pitchFamily="34" charset="0"/>
            </a:endParaRPr>
          </a:p>
          <a:p>
            <a:pPr marL="742950" lvl="1" indent="-285750">
              <a:spcBef>
                <a:spcPct val="20000"/>
              </a:spcBef>
              <a:buFontTx/>
              <a:buChar char="•"/>
              <a:defRPr/>
            </a:pPr>
            <a:r>
              <a:rPr lang="en-US" sz="1400" b="1">
                <a:solidFill>
                  <a:srgbClr val="006600"/>
                </a:solidFill>
                <a:latin typeface="Calibri" pitchFamily="34" charset="0"/>
                <a:cs typeface="Calibri" pitchFamily="34" charset="0"/>
              </a:rPr>
              <a:t>Energy Science, John Andrews &amp; Nick Jelley</a:t>
            </a:r>
          </a:p>
          <a:p>
            <a:pPr marL="742950" lvl="1" indent="-285750">
              <a:spcBef>
                <a:spcPct val="20000"/>
              </a:spcBef>
              <a:buFontTx/>
              <a:buChar char="•"/>
              <a:defRPr/>
            </a:pPr>
            <a:r>
              <a:rPr lang="en-US" sz="1400" b="1">
                <a:solidFill>
                  <a:srgbClr val="006600"/>
                </a:solidFill>
                <a:latin typeface="Calibri" pitchFamily="34" charset="0"/>
                <a:cs typeface="Calibri" pitchFamily="34" charset="0"/>
              </a:rPr>
              <a:t>Sustainable Energy – without the hot air, David JC MacKay</a:t>
            </a:r>
          </a:p>
          <a:p>
            <a:pPr marL="742950" lvl="1" indent="-285750">
              <a:spcBef>
                <a:spcPct val="20000"/>
              </a:spcBef>
              <a:buFontTx/>
              <a:buChar char="•"/>
              <a:defRPr/>
            </a:pPr>
            <a:r>
              <a:rPr lang="en-US" sz="1400" b="1">
                <a:solidFill>
                  <a:srgbClr val="006600"/>
                </a:solidFill>
                <a:latin typeface="Calibri" pitchFamily="34" charset="0"/>
                <a:cs typeface="Calibri" pitchFamily="34" charset="0"/>
              </a:rPr>
              <a:t>Elmer </a:t>
            </a:r>
            <a:r>
              <a:rPr lang="en-US" sz="1400" b="1" dirty="0">
                <a:solidFill>
                  <a:srgbClr val="006600"/>
                </a:solidFill>
                <a:latin typeface="Calibri" pitchFamily="34" charset="0"/>
                <a:cs typeface="Calibri" pitchFamily="34" charset="0"/>
              </a:rPr>
              <a:t>E. Lewis, Fundamentals of Nuclear </a:t>
            </a:r>
            <a:r>
              <a:rPr lang="en-US" sz="1400" b="1">
                <a:solidFill>
                  <a:srgbClr val="006600"/>
                </a:solidFill>
                <a:latin typeface="Calibri" pitchFamily="34" charset="0"/>
                <a:cs typeface="Calibri" pitchFamily="34" charset="0"/>
              </a:rPr>
              <a:t>Reactor Physics</a:t>
            </a:r>
          </a:p>
          <a:p>
            <a:pPr marL="285750" indent="-285750">
              <a:spcBef>
                <a:spcPct val="20000"/>
              </a:spcBef>
              <a:buFontTx/>
              <a:buChar char="•"/>
              <a:defRPr/>
            </a:pPr>
            <a:r>
              <a:rPr lang="en-US" sz="1600" b="1">
                <a:latin typeface="Calibri" pitchFamily="34" charset="0"/>
                <a:cs typeface="Calibri" pitchFamily="34" charset="0"/>
              </a:rPr>
              <a:t>Inhoud van de cursus</a:t>
            </a:r>
            <a:endParaRPr lang="en-US" sz="1600" b="1" dirty="0">
              <a:latin typeface="Calibri" pitchFamily="34" charset="0"/>
              <a:cs typeface="Calibri" pitchFamily="34" charset="0"/>
            </a:endParaRPr>
          </a:p>
          <a:p>
            <a:pPr marL="1257300" lvl="2" indent="-342900">
              <a:spcBef>
                <a:spcPct val="20000"/>
              </a:spcBef>
              <a:buFontTx/>
              <a:buChar char="•"/>
              <a:defRPr/>
            </a:pPr>
            <a:r>
              <a:rPr lang="en-US" sz="1050">
                <a:latin typeface="Calibri" pitchFamily="34" charset="0"/>
                <a:cs typeface="Calibri" pitchFamily="34" charset="0"/>
              </a:rPr>
              <a:t>Week 1 Motivatie, exponentiële groei, CO2 toename, broeikaseffect, </a:t>
            </a:r>
            <a:r>
              <a:rPr lang="en-US" sz="1050" smtClean="0">
                <a:latin typeface="Calibri" pitchFamily="34" charset="0"/>
                <a:cs typeface="Calibri" pitchFamily="34" charset="0"/>
              </a:rPr>
              <a:t>klimaat</a:t>
            </a:r>
          </a:p>
          <a:p>
            <a:pPr marL="1257300" lvl="2" indent="-342900">
              <a:spcBef>
                <a:spcPct val="20000"/>
              </a:spcBef>
              <a:buFontTx/>
              <a:buChar char="•"/>
              <a:defRPr/>
            </a:pPr>
            <a:r>
              <a:rPr lang="en-US" sz="1050" smtClean="0">
                <a:latin typeface="Calibri" pitchFamily="34" charset="0"/>
                <a:cs typeface="Calibri" pitchFamily="34" charset="0"/>
              </a:rPr>
              <a:t>Week 2 Energieverbruik</a:t>
            </a:r>
            <a:r>
              <a:rPr lang="en-US" sz="1050">
                <a:latin typeface="Calibri" pitchFamily="34" charset="0"/>
                <a:cs typeface="Calibri" pitchFamily="34" charset="0"/>
              </a:rPr>
              <a:t>: transport, verwarming, koeling, verlichting, landbouw, veeteelt, fabricage</a:t>
            </a:r>
          </a:p>
          <a:p>
            <a:pPr marL="1257300" lvl="2" indent="-342900">
              <a:spcBef>
                <a:spcPct val="20000"/>
              </a:spcBef>
              <a:buFontTx/>
              <a:buChar char="•"/>
              <a:defRPr/>
            </a:pPr>
            <a:r>
              <a:rPr lang="en-US" sz="1050">
                <a:latin typeface="Calibri" pitchFamily="34" charset="0"/>
                <a:cs typeface="Calibri" pitchFamily="34" charset="0"/>
              </a:rPr>
              <a:t>Week </a:t>
            </a:r>
            <a:r>
              <a:rPr lang="en-US" sz="1050" smtClean="0">
                <a:latin typeface="Calibri" pitchFamily="34" charset="0"/>
                <a:cs typeface="Calibri" pitchFamily="34" charset="0"/>
              </a:rPr>
              <a:t>3 </a:t>
            </a:r>
            <a:r>
              <a:rPr lang="en-US" sz="1050">
                <a:latin typeface="Calibri" pitchFamily="34" charset="0"/>
                <a:cs typeface="Calibri" pitchFamily="34" charset="0"/>
              </a:rPr>
              <a:t>Kernenergie: kernfysica, </a:t>
            </a:r>
            <a:r>
              <a:rPr lang="en-US" sz="1050" smtClean="0">
                <a:latin typeface="Calibri" pitchFamily="34" charset="0"/>
                <a:cs typeface="Calibri" pitchFamily="34" charset="0"/>
              </a:rPr>
              <a:t>splijting</a:t>
            </a:r>
            <a:endParaRPr lang="en-US" sz="1050">
              <a:latin typeface="Calibri" pitchFamily="34" charset="0"/>
              <a:cs typeface="Calibri" pitchFamily="34" charset="0"/>
            </a:endParaRPr>
          </a:p>
          <a:p>
            <a:pPr marL="1257300" lvl="2" indent="-342900">
              <a:spcBef>
                <a:spcPct val="20000"/>
              </a:spcBef>
              <a:buFontTx/>
              <a:buChar char="•"/>
              <a:defRPr/>
            </a:pPr>
            <a:r>
              <a:rPr lang="en-US" sz="1050">
                <a:latin typeface="Calibri" pitchFamily="34" charset="0"/>
                <a:cs typeface="Calibri" pitchFamily="34" charset="0"/>
              </a:rPr>
              <a:t>Week 4 Kernenergie: </a:t>
            </a:r>
            <a:r>
              <a:rPr lang="en-US" sz="1050" smtClean="0">
                <a:latin typeface="Calibri" pitchFamily="34" charset="0"/>
                <a:cs typeface="Calibri" pitchFamily="34" charset="0"/>
              </a:rPr>
              <a:t>reactorfysica</a:t>
            </a:r>
          </a:p>
          <a:p>
            <a:pPr marL="1257300" lvl="2" indent="-342900">
              <a:spcBef>
                <a:spcPct val="20000"/>
              </a:spcBef>
              <a:buFontTx/>
              <a:buChar char="•"/>
              <a:defRPr/>
            </a:pPr>
            <a:r>
              <a:rPr lang="en-US" sz="1050" smtClean="0">
                <a:latin typeface="Calibri" pitchFamily="34" charset="0"/>
                <a:cs typeface="Calibri" pitchFamily="34" charset="0"/>
              </a:rPr>
              <a:t>Week 5 Kernfusie</a:t>
            </a:r>
            <a:endParaRPr lang="en-US" sz="1050">
              <a:latin typeface="Calibri" pitchFamily="34" charset="0"/>
              <a:cs typeface="Calibri" pitchFamily="34" charset="0"/>
            </a:endParaRPr>
          </a:p>
          <a:p>
            <a:pPr marL="1257300" lvl="2" indent="-342900">
              <a:spcBef>
                <a:spcPct val="20000"/>
              </a:spcBef>
              <a:buFontTx/>
              <a:buChar char="•"/>
              <a:defRPr/>
            </a:pPr>
            <a:r>
              <a:rPr lang="en-US" sz="1050">
                <a:latin typeface="Calibri" pitchFamily="34" charset="0"/>
                <a:cs typeface="Calibri" pitchFamily="34" charset="0"/>
              </a:rPr>
              <a:t>Week </a:t>
            </a:r>
            <a:r>
              <a:rPr lang="en-US" sz="1050" smtClean="0">
                <a:latin typeface="Calibri" pitchFamily="34" charset="0"/>
                <a:cs typeface="Calibri" pitchFamily="34" charset="0"/>
              </a:rPr>
              <a:t>6 </a:t>
            </a:r>
            <a:r>
              <a:rPr lang="en-US" sz="1050">
                <a:latin typeface="Calibri" pitchFamily="34" charset="0"/>
                <a:cs typeface="Calibri" pitchFamily="34" charset="0"/>
              </a:rPr>
              <a:t>Energie, thermodynamica</a:t>
            </a:r>
          </a:p>
          <a:p>
            <a:pPr marL="1257300" lvl="2" indent="-342900">
              <a:spcBef>
                <a:spcPct val="20000"/>
              </a:spcBef>
              <a:defRPr/>
            </a:pPr>
            <a:r>
              <a:rPr lang="en-US" sz="1050">
                <a:latin typeface="Calibri" pitchFamily="34" charset="0"/>
                <a:cs typeface="Calibri" pitchFamily="34" charset="0"/>
              </a:rPr>
              <a:t>                          Entropie, enthalpie, Carnot, Otto, Rankine processen, informatie</a:t>
            </a:r>
          </a:p>
          <a:p>
            <a:pPr marL="1257300" lvl="2" indent="-342900">
              <a:spcBef>
                <a:spcPct val="20000"/>
              </a:spcBef>
              <a:defRPr/>
            </a:pPr>
            <a:r>
              <a:rPr lang="en-US" sz="1050">
                <a:latin typeface="Calibri" pitchFamily="34" charset="0"/>
                <a:cs typeface="Calibri" pitchFamily="34" charset="0"/>
              </a:rPr>
              <a:t>                          Energiebronnen: fossiele brandstoffen (olie, gas, kolen), wind, zon (PV, thermisch, biomassa), waterkracht, geothermisch</a:t>
            </a:r>
          </a:p>
          <a:p>
            <a:pPr marL="1257300" lvl="2" indent="-342900">
              <a:spcBef>
                <a:spcPct val="20000"/>
              </a:spcBef>
              <a:buFontTx/>
              <a:buChar char="•"/>
              <a:defRPr/>
            </a:pPr>
            <a:r>
              <a:rPr lang="en-US" sz="1050">
                <a:latin typeface="Calibri" pitchFamily="34" charset="0"/>
                <a:cs typeface="Calibri" pitchFamily="34" charset="0"/>
              </a:rPr>
              <a:t>Week </a:t>
            </a:r>
            <a:r>
              <a:rPr lang="en-US" sz="1050" smtClean="0">
                <a:latin typeface="Calibri" pitchFamily="34" charset="0"/>
                <a:cs typeface="Calibri" pitchFamily="34" charset="0"/>
              </a:rPr>
              <a:t>7 </a:t>
            </a:r>
            <a:r>
              <a:rPr lang="en-US" sz="1050">
                <a:latin typeface="Calibri" pitchFamily="34" charset="0"/>
                <a:cs typeface="Calibri" pitchFamily="34" charset="0"/>
              </a:rPr>
              <a:t>Fluctuaties: opslag (batterijen, water, waterstof), transport van energie, </a:t>
            </a:r>
            <a:r>
              <a:rPr lang="en-US" sz="1050" smtClean="0">
                <a:latin typeface="Calibri" pitchFamily="34" charset="0"/>
                <a:cs typeface="Calibri" pitchFamily="34" charset="0"/>
              </a:rPr>
              <a:t>efficiëntie</a:t>
            </a:r>
            <a:endParaRPr lang="en-US" sz="1050">
              <a:latin typeface="Calibri" pitchFamily="34" charset="0"/>
              <a:cs typeface="Calibri" pitchFamily="34" charset="0"/>
            </a:endParaRPr>
          </a:p>
          <a:p>
            <a:pPr marL="1257300" lvl="2" indent="-342900">
              <a:spcBef>
                <a:spcPct val="20000"/>
              </a:spcBef>
              <a:defRPr/>
            </a:pPr>
            <a:r>
              <a:rPr lang="en-US" sz="1050">
                <a:latin typeface="Calibri" pitchFamily="34" charset="0"/>
                <a:cs typeface="Calibri" pitchFamily="34" charset="0"/>
              </a:rPr>
              <a:t>                          Energie: scenario’s voor Nederland, wereld, fysieke mogelijkheden, politiek, ethische vragen, economische aspecten</a:t>
            </a:r>
          </a:p>
        </p:txBody>
      </p:sp>
      <p:pic>
        <p:nvPicPr>
          <p:cNvPr id="7175" name="Picture 1"/>
          <p:cNvPicPr>
            <a:picLocks noChangeAspect="1" noChangeArrowheads="1"/>
          </p:cNvPicPr>
          <p:nvPr/>
        </p:nvPicPr>
        <p:blipFill>
          <a:blip r:embed="rId5" cstate="print"/>
          <a:srcRect/>
          <a:stretch>
            <a:fillRect/>
          </a:stretch>
        </p:blipFill>
        <p:spPr bwMode="auto">
          <a:xfrm>
            <a:off x="6629400" y="1524000"/>
            <a:ext cx="1912938" cy="2219325"/>
          </a:xfrm>
          <a:prstGeom prst="rect">
            <a:avLst/>
          </a:prstGeom>
          <a:noFill/>
          <a:ln w="9525">
            <a:noFill/>
            <a:miter lim="800000"/>
            <a:headEnd/>
            <a:tailEnd/>
          </a:ln>
        </p:spPr>
      </p:pic>
      <p:sp>
        <p:nvSpPr>
          <p:cNvPr id="8" name="Tekstvak 7"/>
          <p:cNvSpPr txBox="1"/>
          <p:nvPr/>
        </p:nvSpPr>
        <p:spPr>
          <a:xfrm>
            <a:off x="6629400" y="3810000"/>
            <a:ext cx="1633538" cy="276225"/>
          </a:xfrm>
          <a:prstGeom prst="rect">
            <a:avLst/>
          </a:prstGeom>
          <a:noFill/>
        </p:spPr>
        <p:txBody>
          <a:bodyPr wrap="none">
            <a:spAutoFit/>
          </a:bodyPr>
          <a:lstStyle/>
          <a:p>
            <a:pPr>
              <a:defRPr/>
            </a:pPr>
            <a:r>
              <a:rPr lang="nl-NL" sz="1200">
                <a:latin typeface="+mn-lt"/>
                <a:cs typeface="Arial" pitchFamily="34" charset="0"/>
              </a:rPr>
              <a:t>Gratis te downloaden</a:t>
            </a:r>
            <a:endParaRPr lang="nl-NL" sz="1200" dirty="0" err="1">
              <a:latin typeface="+mn-lt"/>
              <a:cs typeface="Arial" pitchFamily="34" charset="0"/>
            </a:endParaRPr>
          </a:p>
        </p:txBody>
      </p:sp>
      <p:pic>
        <p:nvPicPr>
          <p:cNvPr id="7177" name="Picture 2"/>
          <p:cNvPicPr>
            <a:picLocks noChangeAspect="1" noChangeArrowheads="1"/>
          </p:cNvPicPr>
          <p:nvPr/>
        </p:nvPicPr>
        <p:blipFill>
          <a:blip r:embed="rId6" cstate="print"/>
          <a:srcRect/>
          <a:stretch>
            <a:fillRect/>
          </a:stretch>
        </p:blipFill>
        <p:spPr bwMode="auto">
          <a:xfrm>
            <a:off x="5334000" y="3505200"/>
            <a:ext cx="2319338" cy="127000"/>
          </a:xfrm>
          <a:prstGeom prst="rect">
            <a:avLst/>
          </a:prstGeom>
          <a:noFill/>
          <a:ln w="9525">
            <a:noFill/>
            <a:miter lim="800000"/>
            <a:headEnd/>
            <a:tailEnd/>
          </a:ln>
        </p:spPr>
      </p:pic>
      <p:sp>
        <p:nvSpPr>
          <p:cNvPr id="10" name="Tekstvak 9"/>
          <p:cNvSpPr txBox="1"/>
          <p:nvPr/>
        </p:nvSpPr>
        <p:spPr>
          <a:xfrm>
            <a:off x="5348288" y="6553200"/>
            <a:ext cx="3781425" cy="276225"/>
          </a:xfrm>
          <a:prstGeom prst="rect">
            <a:avLst/>
          </a:prstGeom>
          <a:noFill/>
        </p:spPr>
        <p:txBody>
          <a:bodyPr wrap="none">
            <a:spAutoFit/>
          </a:bodyPr>
          <a:lstStyle/>
          <a:p>
            <a:pPr>
              <a:defRPr/>
            </a:pPr>
            <a:r>
              <a:rPr lang="nl-NL" sz="1200">
                <a:latin typeface="+mn-lt"/>
                <a:cs typeface="Arial" pitchFamily="34" charset="0"/>
              </a:rPr>
              <a:t>With thanks to dr. Stefan Hild, University of Glasgow </a:t>
            </a:r>
            <a:endParaRPr lang="nl-NL" sz="1200" dirty="0" err="1">
              <a:latin typeface="+mn-lt"/>
              <a:cs typeface="Arial" pitchFamily="34" charset="0"/>
            </a:endParaRPr>
          </a:p>
        </p:txBody>
      </p:sp>
      <p:sp>
        <p:nvSpPr>
          <p:cNvPr id="11" name="Afgeronde rechthoek 10"/>
          <p:cNvSpPr/>
          <p:nvPr/>
        </p:nvSpPr>
        <p:spPr bwMode="auto">
          <a:xfrm>
            <a:off x="1287843" y="5017698"/>
            <a:ext cx="5486400" cy="22860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3" cstate="print"/>
          <a:srcRect/>
          <a:stretch>
            <a:fillRect/>
          </a:stretch>
        </p:blipFill>
        <p:spPr bwMode="auto">
          <a:xfrm>
            <a:off x="0" y="152401"/>
            <a:ext cx="5164248" cy="6705600"/>
          </a:xfrm>
          <a:prstGeom prst="rect">
            <a:avLst/>
          </a:prstGeom>
          <a:noFill/>
          <a:ln w="9525">
            <a:noFill/>
            <a:miter lim="800000"/>
            <a:headEnd/>
            <a:tailEnd/>
          </a:ln>
          <a:effectLst/>
        </p:spPr>
      </p:pic>
      <p:sp>
        <p:nvSpPr>
          <p:cNvPr id="2" name="Title 1"/>
          <p:cNvSpPr>
            <a:spLocks noGrp="1"/>
          </p:cNvSpPr>
          <p:nvPr>
            <p:ph type="title"/>
          </p:nvPr>
        </p:nvSpPr>
        <p:spPr>
          <a:xfrm>
            <a:off x="2209800" y="0"/>
            <a:ext cx="6324600" cy="1143000"/>
          </a:xfrm>
        </p:spPr>
        <p:txBody>
          <a:bodyPr/>
          <a:lstStyle/>
          <a:p>
            <a:r>
              <a:rPr lang="en-US" sz="3600" i="1" kern="1200" dirty="0" smtClean="0">
                <a:solidFill>
                  <a:srgbClr val="000099"/>
                </a:solidFill>
                <a:latin typeface="Calibri" pitchFamily="34" charset="0"/>
                <a:ea typeface="+mn-ea"/>
                <a:cs typeface="Calibri" pitchFamily="34" charset="0"/>
              </a:rPr>
              <a:t>Fuel assembly</a:t>
            </a:r>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20</a:t>
            </a:fld>
            <a:endParaRPr lang="en-US">
              <a:latin typeface="Times" pitchFamily="18" charset="0"/>
            </a:endParaRPr>
          </a:p>
        </p:txBody>
      </p:sp>
      <p:pic>
        <p:nvPicPr>
          <p:cNvPr id="147459" name="Picture 3"/>
          <p:cNvPicPr>
            <a:picLocks noChangeAspect="1" noChangeArrowheads="1"/>
          </p:cNvPicPr>
          <p:nvPr/>
        </p:nvPicPr>
        <p:blipFill>
          <a:blip r:embed="rId4" cstate="print"/>
          <a:srcRect/>
          <a:stretch>
            <a:fillRect/>
          </a:stretch>
        </p:blipFill>
        <p:spPr bwMode="auto">
          <a:xfrm>
            <a:off x="5370677" y="4267201"/>
            <a:ext cx="3773323" cy="25908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2" name="Title 1"/>
          <p:cNvSpPr>
            <a:spLocks noGrp="1"/>
          </p:cNvSpPr>
          <p:nvPr>
            <p:ph type="title"/>
          </p:nvPr>
        </p:nvSpPr>
        <p:spPr>
          <a:xfrm>
            <a:off x="762000" y="0"/>
            <a:ext cx="7772400" cy="1143000"/>
          </a:xfrm>
        </p:spPr>
        <p:txBody>
          <a:bodyPr/>
          <a:lstStyle/>
          <a:p>
            <a:r>
              <a:rPr lang="en-US" sz="3600" i="1" kern="1200" dirty="0" smtClean="0">
                <a:solidFill>
                  <a:srgbClr val="000099"/>
                </a:solidFill>
                <a:latin typeface="Calibri" pitchFamily="34" charset="0"/>
                <a:ea typeface="+mn-ea"/>
                <a:cs typeface="Calibri" pitchFamily="34" charset="0"/>
              </a:rPr>
              <a:t>PWR </a:t>
            </a:r>
            <a:r>
              <a:rPr lang="en-US" sz="3600" i="1" kern="1200" dirty="0" err="1" smtClean="0">
                <a:solidFill>
                  <a:srgbClr val="000099"/>
                </a:solidFill>
                <a:latin typeface="Calibri" pitchFamily="34" charset="0"/>
                <a:ea typeface="+mn-ea"/>
                <a:cs typeface="Calibri" pitchFamily="34" charset="0"/>
              </a:rPr>
              <a:t>opbouw</a:t>
            </a:r>
            <a:endParaRPr lang="en-US" sz="3600" i="1" kern="1200" dirty="0" smtClean="0">
              <a:solidFill>
                <a:srgbClr val="000099"/>
              </a:solidFill>
              <a:latin typeface="Calibri" pitchFamily="34" charset="0"/>
              <a:ea typeface="+mn-ea"/>
              <a:cs typeface="Calibri" pitchFamily="34" charset="0"/>
            </a:endParaRPr>
          </a:p>
        </p:txBody>
      </p:sp>
      <p:pic>
        <p:nvPicPr>
          <p:cNvPr id="160770" name="Picture 2"/>
          <p:cNvPicPr>
            <a:picLocks noChangeAspect="1" noChangeArrowheads="1"/>
          </p:cNvPicPr>
          <p:nvPr/>
        </p:nvPicPr>
        <p:blipFill>
          <a:blip r:embed="rId3" cstate="print"/>
          <a:srcRect/>
          <a:stretch>
            <a:fillRect/>
          </a:stretch>
        </p:blipFill>
        <p:spPr bwMode="auto">
          <a:xfrm>
            <a:off x="0" y="1590675"/>
            <a:ext cx="5657850" cy="5267325"/>
          </a:xfrm>
          <a:prstGeom prst="rect">
            <a:avLst/>
          </a:prstGeom>
          <a:noFill/>
          <a:ln w="9525">
            <a:noFill/>
            <a:miter lim="800000"/>
            <a:headEnd/>
            <a:tailEnd/>
          </a:ln>
          <a:effectLst/>
        </p:spPr>
      </p:pic>
      <p:sp>
        <p:nvSpPr>
          <p:cNvPr id="7" name="Tekstvak 6"/>
          <p:cNvSpPr txBox="1"/>
          <p:nvPr/>
        </p:nvSpPr>
        <p:spPr>
          <a:xfrm>
            <a:off x="76200" y="6212680"/>
            <a:ext cx="1211998" cy="369332"/>
          </a:xfrm>
          <a:prstGeom prst="rect">
            <a:avLst/>
          </a:prstGeom>
          <a:solidFill>
            <a:srgbClr val="FFFFCC"/>
          </a:solidFill>
        </p:spPr>
        <p:txBody>
          <a:bodyPr wrap="none" rtlCol="0">
            <a:spAutoFit/>
          </a:bodyPr>
          <a:lstStyle/>
          <a:p>
            <a:r>
              <a:rPr lang="nl-NL" dirty="0" err="1" smtClean="0">
                <a:latin typeface="Calibri" pitchFamily="34" charset="0"/>
                <a:cs typeface="Calibri" pitchFamily="34" charset="0"/>
              </a:rPr>
              <a:t>Pressurizer</a:t>
            </a:r>
            <a:endParaRPr lang="nl-NL" dirty="0" smtClean="0">
              <a:latin typeface="Calibri" pitchFamily="34" charset="0"/>
              <a:cs typeface="Calibri" pitchFamily="34" charset="0"/>
            </a:endParaRPr>
          </a:p>
        </p:txBody>
      </p:sp>
      <p:sp>
        <p:nvSpPr>
          <p:cNvPr id="8" name="Tekstvak 7"/>
          <p:cNvSpPr txBox="1"/>
          <p:nvPr/>
        </p:nvSpPr>
        <p:spPr>
          <a:xfrm>
            <a:off x="3429000" y="6412468"/>
            <a:ext cx="1194494" cy="369332"/>
          </a:xfrm>
          <a:prstGeom prst="rect">
            <a:avLst/>
          </a:prstGeom>
          <a:solidFill>
            <a:srgbClr val="FFFFCC"/>
          </a:solidFill>
        </p:spPr>
        <p:txBody>
          <a:bodyPr wrap="none" rtlCol="0">
            <a:spAutoFit/>
          </a:bodyPr>
          <a:lstStyle/>
          <a:p>
            <a:r>
              <a:rPr lang="nl-NL" dirty="0" smtClean="0">
                <a:latin typeface="Calibri" pitchFamily="34" charset="0"/>
                <a:cs typeface="Calibri" pitchFamily="34" charset="0"/>
              </a:rPr>
              <a:t>Reactorvat</a:t>
            </a:r>
          </a:p>
        </p:txBody>
      </p:sp>
      <p:sp>
        <p:nvSpPr>
          <p:cNvPr id="9" name="Tekstvak 8"/>
          <p:cNvSpPr txBox="1"/>
          <p:nvPr/>
        </p:nvSpPr>
        <p:spPr>
          <a:xfrm>
            <a:off x="5410200" y="4572000"/>
            <a:ext cx="1140697" cy="369332"/>
          </a:xfrm>
          <a:prstGeom prst="rect">
            <a:avLst/>
          </a:prstGeom>
          <a:solidFill>
            <a:srgbClr val="FFFFCC"/>
          </a:solidFill>
        </p:spPr>
        <p:txBody>
          <a:bodyPr wrap="none" rtlCol="0">
            <a:spAutoFit/>
          </a:bodyPr>
          <a:lstStyle/>
          <a:p>
            <a:r>
              <a:rPr lang="nl-NL" dirty="0" smtClean="0">
                <a:latin typeface="Calibri" pitchFamily="34" charset="0"/>
                <a:cs typeface="Calibri" pitchFamily="34" charset="0"/>
              </a:rPr>
              <a:t>Koelpomp</a:t>
            </a:r>
          </a:p>
        </p:txBody>
      </p:sp>
      <p:cxnSp>
        <p:nvCxnSpPr>
          <p:cNvPr id="12" name="Rechte verbindingslijn met pijl 11"/>
          <p:cNvCxnSpPr/>
          <p:nvPr/>
        </p:nvCxnSpPr>
        <p:spPr bwMode="auto">
          <a:xfrm rot="10800000">
            <a:off x="5410200" y="2771776"/>
            <a:ext cx="4572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sp>
        <p:nvSpPr>
          <p:cNvPr id="10" name="Tekstvak 9"/>
          <p:cNvSpPr txBox="1"/>
          <p:nvPr/>
        </p:nvSpPr>
        <p:spPr>
          <a:xfrm>
            <a:off x="5826611" y="2590800"/>
            <a:ext cx="1810752" cy="369332"/>
          </a:xfrm>
          <a:prstGeom prst="rect">
            <a:avLst/>
          </a:prstGeom>
          <a:solidFill>
            <a:srgbClr val="FFFFCC"/>
          </a:solidFill>
        </p:spPr>
        <p:txBody>
          <a:bodyPr wrap="none" rtlCol="0">
            <a:spAutoFit/>
          </a:bodyPr>
          <a:lstStyle/>
          <a:p>
            <a:r>
              <a:rPr lang="nl-NL" dirty="0" smtClean="0">
                <a:latin typeface="Calibri" pitchFamily="34" charset="0"/>
                <a:cs typeface="Calibri" pitchFamily="34" charset="0"/>
              </a:rPr>
              <a:t>Warmtewisselaar</a:t>
            </a:r>
          </a:p>
        </p:txBody>
      </p:sp>
      <p:cxnSp>
        <p:nvCxnSpPr>
          <p:cNvPr id="13" name="Rechte verbindingslijn met pijl 12"/>
          <p:cNvCxnSpPr>
            <a:stCxn id="9" idx="1"/>
          </p:cNvCxnSpPr>
          <p:nvPr/>
        </p:nvCxnSpPr>
        <p:spPr bwMode="auto">
          <a:xfrm flipH="1" flipV="1">
            <a:off x="4648203" y="4751389"/>
            <a:ext cx="761997" cy="5277"/>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cxnSp>
        <p:nvCxnSpPr>
          <p:cNvPr id="15" name="Rechte verbindingslijn met pijl 14"/>
          <p:cNvCxnSpPr/>
          <p:nvPr/>
        </p:nvCxnSpPr>
        <p:spPr bwMode="auto">
          <a:xfrm rot="10800000">
            <a:off x="2971800" y="6594476"/>
            <a:ext cx="4572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0"/>
            <a:ext cx="3581400" cy="1143000"/>
          </a:xfrm>
        </p:spPr>
        <p:txBody>
          <a:bodyPr/>
          <a:lstStyle/>
          <a:p>
            <a:r>
              <a:rPr lang="en-US" sz="3600" i="1" kern="1200" dirty="0" err="1" smtClean="0">
                <a:solidFill>
                  <a:srgbClr val="000099"/>
                </a:solidFill>
                <a:latin typeface="Calibri" pitchFamily="34" charset="0"/>
                <a:ea typeface="+mn-ea"/>
                <a:cs typeface="Calibri" pitchFamily="34" charset="0"/>
              </a:rPr>
              <a:t>Reactorvat</a:t>
            </a:r>
            <a:endParaRPr lang="en-US" sz="3600" i="1" kern="1200" dirty="0" smtClean="0">
              <a:solidFill>
                <a:srgbClr val="000099"/>
              </a:solidFill>
              <a:latin typeface="Calibri" pitchFamily="34" charset="0"/>
              <a:ea typeface="+mn-ea"/>
              <a:cs typeface="Calibri" pitchFamily="34" charset="0"/>
            </a:endParaRPr>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latin typeface="Calibri" pitchFamily="34" charset="0"/>
                <a:cs typeface="Calibri" pitchFamily="34" charset="0"/>
              </a:rPr>
              <a:pPr>
                <a:defRPr/>
              </a:pPr>
              <a:t>22</a:t>
            </a:fld>
            <a:endParaRPr lang="en-US">
              <a:latin typeface="Calibri" pitchFamily="34" charset="0"/>
              <a:cs typeface="Calibri" pitchFamily="34" charset="0"/>
            </a:endParaRPr>
          </a:p>
        </p:txBody>
      </p:sp>
      <p:pic>
        <p:nvPicPr>
          <p:cNvPr id="161794" name="Picture 2"/>
          <p:cNvPicPr>
            <a:picLocks noChangeAspect="1" noChangeArrowheads="1"/>
          </p:cNvPicPr>
          <p:nvPr/>
        </p:nvPicPr>
        <p:blipFill>
          <a:blip r:embed="rId3" cstate="print"/>
          <a:srcRect/>
          <a:stretch>
            <a:fillRect/>
          </a:stretch>
        </p:blipFill>
        <p:spPr bwMode="auto">
          <a:xfrm>
            <a:off x="0" y="0"/>
            <a:ext cx="5237703" cy="6858000"/>
          </a:xfrm>
          <a:prstGeom prst="rect">
            <a:avLst/>
          </a:prstGeom>
          <a:noFill/>
          <a:ln w="9525">
            <a:noFill/>
            <a:miter lim="800000"/>
            <a:headEnd/>
            <a:tailEnd/>
          </a:ln>
          <a:effectLst/>
        </p:spPr>
      </p:pic>
      <p:pic>
        <p:nvPicPr>
          <p:cNvPr id="161795" name="Picture 3"/>
          <p:cNvPicPr>
            <a:picLocks noChangeAspect="1" noChangeArrowheads="1"/>
          </p:cNvPicPr>
          <p:nvPr/>
        </p:nvPicPr>
        <p:blipFill>
          <a:blip r:embed="rId4" cstate="print"/>
          <a:srcRect/>
          <a:stretch>
            <a:fillRect/>
          </a:stretch>
        </p:blipFill>
        <p:spPr bwMode="auto">
          <a:xfrm>
            <a:off x="5944440" y="2000250"/>
            <a:ext cx="3199560" cy="4629150"/>
          </a:xfrm>
          <a:prstGeom prst="rect">
            <a:avLst/>
          </a:prstGeom>
          <a:noFill/>
          <a:ln w="9525">
            <a:noFill/>
            <a:miter lim="800000"/>
            <a:headEnd/>
            <a:tailEnd/>
          </a:ln>
          <a:effectLst/>
        </p:spPr>
      </p:pic>
      <p:sp>
        <p:nvSpPr>
          <p:cNvPr id="7" name="Tekstvak 6"/>
          <p:cNvSpPr txBox="1"/>
          <p:nvPr/>
        </p:nvSpPr>
        <p:spPr>
          <a:xfrm>
            <a:off x="1526811" y="6452948"/>
            <a:ext cx="2283189" cy="369332"/>
          </a:xfrm>
          <a:prstGeom prst="rect">
            <a:avLst/>
          </a:prstGeom>
          <a:solidFill>
            <a:srgbClr val="FFFFCC"/>
          </a:solidFill>
        </p:spPr>
        <p:txBody>
          <a:bodyPr wrap="none" rtlCol="0">
            <a:spAutoFit/>
          </a:bodyPr>
          <a:lstStyle/>
          <a:p>
            <a:r>
              <a:rPr lang="nl-NL" smtClean="0">
                <a:latin typeface="Calibri" pitchFamily="34" charset="0"/>
                <a:cs typeface="Calibri" pitchFamily="34" charset="0"/>
              </a:rPr>
              <a:t>Doorsnede reactorvat </a:t>
            </a:r>
            <a:endParaRPr lang="nl-NL" dirty="0" smtClean="0">
              <a:latin typeface="Calibri" pitchFamily="34" charset="0"/>
              <a:cs typeface="Calibri" pitchFamily="34" charset="0"/>
            </a:endParaRPr>
          </a:p>
        </p:txBody>
      </p:sp>
      <p:sp>
        <p:nvSpPr>
          <p:cNvPr id="8" name="Tekstvak 7"/>
          <p:cNvSpPr txBox="1"/>
          <p:nvPr/>
        </p:nvSpPr>
        <p:spPr>
          <a:xfrm>
            <a:off x="6248400" y="6450808"/>
            <a:ext cx="2855782" cy="369332"/>
          </a:xfrm>
          <a:prstGeom prst="rect">
            <a:avLst/>
          </a:prstGeom>
          <a:solidFill>
            <a:srgbClr val="FFFFCC"/>
          </a:solidFill>
        </p:spPr>
        <p:txBody>
          <a:bodyPr wrap="none" rtlCol="0">
            <a:spAutoFit/>
          </a:bodyPr>
          <a:lstStyle/>
          <a:p>
            <a:r>
              <a:rPr lang="nl-NL" dirty="0" smtClean="0">
                <a:latin typeface="Calibri" pitchFamily="34" charset="0"/>
                <a:cs typeface="Calibri" pitchFamily="34" charset="0"/>
              </a:rPr>
              <a:t>Doorsnede warmtewisselaar</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23</a:t>
            </a:fld>
            <a:endParaRPr lang="en-US">
              <a:latin typeface="Times" pitchFamily="18" charset="0"/>
            </a:endParaRPr>
          </a:p>
        </p:txBody>
      </p:sp>
      <p:pic>
        <p:nvPicPr>
          <p:cNvPr id="162818" name="Picture 2"/>
          <p:cNvPicPr>
            <a:picLocks noChangeAspect="1" noChangeArrowheads="1"/>
          </p:cNvPicPr>
          <p:nvPr/>
        </p:nvPicPr>
        <p:blipFill>
          <a:blip r:embed="rId3" cstate="print"/>
          <a:srcRect/>
          <a:stretch>
            <a:fillRect/>
          </a:stretch>
        </p:blipFill>
        <p:spPr bwMode="auto">
          <a:xfrm>
            <a:off x="0" y="149509"/>
            <a:ext cx="4953000" cy="6708492"/>
          </a:xfrm>
          <a:prstGeom prst="rect">
            <a:avLst/>
          </a:prstGeom>
          <a:noFill/>
          <a:ln w="9525">
            <a:noFill/>
            <a:miter lim="800000"/>
            <a:headEnd/>
            <a:tailEnd/>
          </a:ln>
          <a:effectLst/>
        </p:spPr>
      </p:pic>
      <p:pic>
        <p:nvPicPr>
          <p:cNvPr id="162819" name="Picture 3"/>
          <p:cNvPicPr>
            <a:picLocks noChangeAspect="1" noChangeArrowheads="1"/>
          </p:cNvPicPr>
          <p:nvPr/>
        </p:nvPicPr>
        <p:blipFill>
          <a:blip r:embed="rId4" cstate="print"/>
          <a:srcRect/>
          <a:stretch>
            <a:fillRect/>
          </a:stretch>
        </p:blipFill>
        <p:spPr bwMode="auto">
          <a:xfrm>
            <a:off x="5515701" y="1433512"/>
            <a:ext cx="3628299" cy="5424488"/>
          </a:xfrm>
          <a:prstGeom prst="rect">
            <a:avLst/>
          </a:prstGeom>
          <a:noFill/>
          <a:ln w="9525">
            <a:noFill/>
            <a:miter lim="800000"/>
            <a:headEnd/>
            <a:tailEnd/>
          </a:ln>
          <a:effectLst/>
        </p:spPr>
      </p:pic>
      <p:sp>
        <p:nvSpPr>
          <p:cNvPr id="2" name="Title 1"/>
          <p:cNvSpPr>
            <a:spLocks noGrp="1"/>
          </p:cNvSpPr>
          <p:nvPr>
            <p:ph type="title"/>
          </p:nvPr>
        </p:nvSpPr>
        <p:spPr>
          <a:xfrm>
            <a:off x="3962400" y="0"/>
            <a:ext cx="5181600" cy="1143000"/>
          </a:xfrm>
        </p:spPr>
        <p:txBody>
          <a:bodyPr/>
          <a:lstStyle/>
          <a:p>
            <a:r>
              <a:rPr lang="en-US" sz="3600" i="1" kern="1200" dirty="0" smtClean="0">
                <a:solidFill>
                  <a:srgbClr val="000099"/>
                </a:solidFill>
                <a:latin typeface="Calibri" pitchFamily="34" charset="0"/>
                <a:ea typeface="+mn-ea"/>
                <a:cs typeface="Calibri" pitchFamily="34" charset="0"/>
              </a:rPr>
              <a:t>Reactor </a:t>
            </a:r>
            <a:r>
              <a:rPr lang="en-US" sz="3600" i="1" kern="1200" dirty="0" err="1" smtClean="0">
                <a:solidFill>
                  <a:srgbClr val="000099"/>
                </a:solidFill>
                <a:latin typeface="Calibri" pitchFamily="34" charset="0"/>
                <a:ea typeface="+mn-ea"/>
                <a:cs typeface="Calibri" pitchFamily="34" charset="0"/>
              </a:rPr>
              <a:t>componenten</a:t>
            </a:r>
            <a:endParaRPr lang="en-US" sz="3600" i="1" kern="1200" dirty="0" smtClean="0">
              <a:solidFill>
                <a:srgbClr val="000099"/>
              </a:solidFill>
              <a:latin typeface="Calibri" pitchFamily="34" charset="0"/>
              <a:ea typeface="+mn-ea"/>
              <a:cs typeface="Calibri" pitchFamily="34" charset="0"/>
            </a:endParaRPr>
          </a:p>
        </p:txBody>
      </p:sp>
      <p:sp>
        <p:nvSpPr>
          <p:cNvPr id="8" name="Tekstvak 7"/>
          <p:cNvSpPr txBox="1"/>
          <p:nvPr/>
        </p:nvSpPr>
        <p:spPr>
          <a:xfrm>
            <a:off x="762000" y="6452948"/>
            <a:ext cx="2931252" cy="369332"/>
          </a:xfrm>
          <a:prstGeom prst="rect">
            <a:avLst/>
          </a:prstGeom>
          <a:solidFill>
            <a:srgbClr val="FFFFCC"/>
          </a:solidFill>
        </p:spPr>
        <p:txBody>
          <a:bodyPr wrap="none" rtlCol="0">
            <a:spAutoFit/>
          </a:bodyPr>
          <a:lstStyle/>
          <a:p>
            <a:r>
              <a:rPr lang="nl-NL" dirty="0" smtClean="0">
                <a:latin typeface="Calibri" pitchFamily="34" charset="0"/>
                <a:cs typeface="Calibri" pitchFamily="34" charset="0"/>
              </a:rPr>
              <a:t>Doorsnede reactor koelpomp</a:t>
            </a:r>
          </a:p>
        </p:txBody>
      </p:sp>
      <p:sp>
        <p:nvSpPr>
          <p:cNvPr id="10" name="Rechthoek 9"/>
          <p:cNvSpPr/>
          <p:nvPr/>
        </p:nvSpPr>
        <p:spPr bwMode="auto">
          <a:xfrm>
            <a:off x="7086600" y="6629400"/>
            <a:ext cx="1143000" cy="228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9" name="Tekstvak 8"/>
          <p:cNvSpPr txBox="1"/>
          <p:nvPr/>
        </p:nvSpPr>
        <p:spPr>
          <a:xfrm>
            <a:off x="4876800" y="6452948"/>
            <a:ext cx="2294859" cy="369332"/>
          </a:xfrm>
          <a:prstGeom prst="rect">
            <a:avLst/>
          </a:prstGeom>
          <a:solidFill>
            <a:srgbClr val="FFFFCC"/>
          </a:solidFill>
        </p:spPr>
        <p:txBody>
          <a:bodyPr wrap="none" rtlCol="0">
            <a:spAutoFit/>
          </a:bodyPr>
          <a:lstStyle/>
          <a:p>
            <a:r>
              <a:rPr lang="nl-NL" dirty="0" smtClean="0">
                <a:latin typeface="Calibri" pitchFamily="34" charset="0"/>
                <a:cs typeface="Calibri" pitchFamily="34" charset="0"/>
              </a:rPr>
              <a:t>Doorsnede </a:t>
            </a:r>
            <a:r>
              <a:rPr lang="nl-NL" dirty="0" err="1" smtClean="0">
                <a:latin typeface="Calibri" pitchFamily="34" charset="0"/>
                <a:cs typeface="Calibri" pitchFamily="34" charset="0"/>
              </a:rPr>
              <a:t>pressurizer</a:t>
            </a:r>
            <a:endParaRPr lang="nl-NL" dirty="0" smtClean="0">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1143000"/>
          </a:xfrm>
        </p:spPr>
        <p:txBody>
          <a:bodyPr/>
          <a:lstStyle/>
          <a:p>
            <a:r>
              <a:rPr lang="en-US" sz="3600" i="1" kern="1200" dirty="0" smtClean="0">
                <a:solidFill>
                  <a:srgbClr val="000099"/>
                </a:solidFill>
                <a:latin typeface="Calibri" pitchFamily="34" charset="0"/>
                <a:ea typeface="+mn-ea"/>
                <a:cs typeface="Calibri" pitchFamily="34" charset="0"/>
              </a:rPr>
              <a:t>PWR containment</a:t>
            </a:r>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24</a:t>
            </a:fld>
            <a:endParaRPr lang="en-US">
              <a:latin typeface="Times" pitchFamily="18" charset="0"/>
            </a:endParaRPr>
          </a:p>
        </p:txBody>
      </p:sp>
      <p:pic>
        <p:nvPicPr>
          <p:cNvPr id="151554" name="Picture 2"/>
          <p:cNvPicPr>
            <a:picLocks noChangeAspect="1" noChangeArrowheads="1"/>
          </p:cNvPicPr>
          <p:nvPr/>
        </p:nvPicPr>
        <p:blipFill>
          <a:blip r:embed="rId3" cstate="print"/>
          <a:srcRect/>
          <a:stretch>
            <a:fillRect/>
          </a:stretch>
        </p:blipFill>
        <p:spPr bwMode="auto">
          <a:xfrm>
            <a:off x="952500" y="1400175"/>
            <a:ext cx="7239000" cy="4057650"/>
          </a:xfrm>
          <a:prstGeom prst="rect">
            <a:avLst/>
          </a:prstGeom>
          <a:noFill/>
          <a:ln w="9525">
            <a:noFill/>
            <a:miter lim="800000"/>
            <a:headEnd/>
            <a:tailEnd/>
          </a:ln>
          <a:effectLst/>
        </p:spPr>
      </p:pic>
      <p:sp>
        <p:nvSpPr>
          <p:cNvPr id="7"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8" name="Rechthoek 7"/>
          <p:cNvSpPr/>
          <p:nvPr/>
        </p:nvSpPr>
        <p:spPr bwMode="auto">
          <a:xfrm>
            <a:off x="3124200" y="1371600"/>
            <a:ext cx="35052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1143000"/>
          </a:xfrm>
        </p:spPr>
        <p:txBody>
          <a:bodyPr/>
          <a:lstStyle/>
          <a:p>
            <a:r>
              <a:rPr lang="en-US" sz="3600" i="1" kern="1200" dirty="0" smtClean="0">
                <a:solidFill>
                  <a:srgbClr val="000099"/>
                </a:solidFill>
                <a:latin typeface="Calibri" pitchFamily="34" charset="0"/>
                <a:ea typeface="+mn-ea"/>
                <a:cs typeface="Calibri" pitchFamily="34" charset="0"/>
              </a:rPr>
              <a:t>BWR – Boiling water reactor</a:t>
            </a:r>
          </a:p>
        </p:txBody>
      </p:sp>
      <p:sp>
        <p:nvSpPr>
          <p:cNvPr id="3" name="Date Placeholder 2"/>
          <p:cNvSpPr>
            <a:spLocks noGrp="1"/>
          </p:cNvSpPr>
          <p:nvPr>
            <p:ph type="dt" sz="half" idx="10"/>
          </p:nvPr>
        </p:nvSpPr>
        <p:spPr/>
        <p:txBody>
          <a:bodyPr/>
          <a:lstStyle/>
          <a:p>
            <a:pPr>
              <a:defRPr/>
            </a:pPr>
            <a:r>
              <a:rPr lang="en-US" smtClean="0"/>
              <a:t>Najaar 2007</a:t>
            </a:r>
            <a:endParaRPr lang="en-US"/>
          </a:p>
        </p:txBody>
      </p:sp>
      <p:sp>
        <p:nvSpPr>
          <p:cNvPr id="4" name="Footer Placeholder 3"/>
          <p:cNvSpPr>
            <a:spLocks noGrp="1"/>
          </p:cNvSpPr>
          <p:nvPr>
            <p:ph type="ftr" sz="quarter" idx="11"/>
          </p:nvPr>
        </p:nvSpPr>
        <p:spPr/>
        <p:txBody>
          <a:bodyPr/>
          <a:lstStyle/>
          <a:p>
            <a:pPr>
              <a:defRPr/>
            </a:pPr>
            <a:r>
              <a:rPr lang="en-US" smtClean="0"/>
              <a:t>Jo van den Brand</a:t>
            </a:r>
            <a:endParaRPr lang="en-US"/>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25</a:t>
            </a:fld>
            <a:endParaRPr lang="en-US">
              <a:latin typeface="Times" pitchFamily="18" charset="0"/>
            </a:endParaRPr>
          </a:p>
        </p:txBody>
      </p:sp>
      <p:sp useBgFill="1">
        <p:nvSpPr>
          <p:cNvPr id="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p>
        </p:txBody>
      </p:sp>
      <p:sp>
        <p:nvSpPr>
          <p:cNvPr id="8" name="Text Box 3"/>
          <p:cNvSpPr txBox="1">
            <a:spLocks noChangeArrowheads="1"/>
          </p:cNvSpPr>
          <p:nvPr/>
        </p:nvSpPr>
        <p:spPr bwMode="auto">
          <a:xfrm>
            <a:off x="457200" y="4419600"/>
            <a:ext cx="4953000" cy="2225225"/>
          </a:xfrm>
          <a:prstGeom prst="rect">
            <a:avLst/>
          </a:prstGeom>
          <a:solidFill>
            <a:srgbClr val="FFFF99"/>
          </a:solidFill>
          <a:ln w="9525">
            <a:noFill/>
            <a:miter lim="800000"/>
            <a:headEnd/>
            <a:tailEnd/>
          </a:ln>
        </p:spPr>
        <p:txBody>
          <a:bodyPr wrap="square">
            <a:spAutoFit/>
          </a:bodyPr>
          <a:lstStyle/>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US" sz="1400">
                <a:latin typeface="Calibri" pitchFamily="34" charset="0"/>
                <a:cs typeface="Calibri" pitchFamily="34" charset="0"/>
              </a:rPr>
              <a:t>In </a:t>
            </a:r>
            <a:r>
              <a:rPr lang="en-US" sz="1400" smtClean="0">
                <a:latin typeface="Calibri" pitchFamily="34" charset="0"/>
                <a:cs typeface="Calibri" pitchFamily="34" charset="0"/>
              </a:rPr>
              <a:t>BWRs wordt water door splijting aan het koken gebracht en de stoom drijft een generator aan</a:t>
            </a:r>
            <a:endParaRPr lang="en-US" sz="1400" dirty="0" smtClean="0">
              <a:latin typeface="Calibri" pitchFamily="34" charset="0"/>
              <a:cs typeface="Calibri" pitchFamily="34" charset="0"/>
            </a:endParaRPr>
          </a:p>
          <a:p>
            <a:pPr marL="336550" indent="-336550">
              <a:lnSpc>
                <a:spcPct val="90000"/>
              </a:lnSpc>
              <a:buSzPct val="10000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en-US" sz="1400" dirty="0">
              <a:latin typeface="Calibri" pitchFamily="34" charset="0"/>
              <a:cs typeface="Calibri" pitchFamily="34" charset="0"/>
            </a:endParaRP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US" sz="1400" smtClean="0">
                <a:latin typeface="Calibri" pitchFamily="34" charset="0"/>
                <a:cs typeface="Calibri" pitchFamily="34" charset="0"/>
              </a:rPr>
              <a:t>Eenvoudiger ontwerp en lagere bedrijfsdruk (</a:t>
            </a:r>
            <a:r>
              <a:rPr lang="en-US" sz="1400" dirty="0" smtClean="0">
                <a:latin typeface="Calibri" pitchFamily="34" charset="0"/>
                <a:cs typeface="Calibri" pitchFamily="34" charset="0"/>
              </a:rPr>
              <a:t>7.5 </a:t>
            </a:r>
            <a:r>
              <a:rPr lang="en-US" sz="1400" err="1" smtClean="0">
                <a:latin typeface="Calibri" pitchFamily="34" charset="0"/>
                <a:cs typeface="Calibri" pitchFamily="34" charset="0"/>
              </a:rPr>
              <a:t>MPa</a:t>
            </a:r>
            <a:r>
              <a:rPr lang="en-US" sz="1400" smtClean="0">
                <a:latin typeface="Calibri" pitchFamily="34" charset="0"/>
                <a:cs typeface="Calibri" pitchFamily="34" charset="0"/>
              </a:rPr>
              <a:t> en   </a:t>
            </a:r>
            <a:r>
              <a:rPr lang="en-US" sz="1400" dirty="0" smtClean="0">
                <a:latin typeface="Calibri" pitchFamily="34" charset="0"/>
                <a:cs typeface="Calibri" pitchFamily="34" charset="0"/>
              </a:rPr>
              <a:t>285 </a:t>
            </a:r>
            <a:r>
              <a:rPr lang="en-US" sz="1400" baseline="30000" dirty="0" err="1" smtClean="0">
                <a:latin typeface="Calibri" pitchFamily="34" charset="0"/>
                <a:cs typeface="Calibri" pitchFamily="34" charset="0"/>
              </a:rPr>
              <a:t>o</a:t>
            </a:r>
            <a:r>
              <a:rPr lang="en-US" sz="1400" dirty="0" err="1" smtClean="0">
                <a:latin typeface="Calibri" pitchFamily="34" charset="0"/>
                <a:cs typeface="Calibri" pitchFamily="34" charset="0"/>
              </a:rPr>
              <a:t>C</a:t>
            </a:r>
            <a:r>
              <a:rPr lang="en-US" sz="1400" dirty="0" smtClean="0">
                <a:latin typeface="Calibri" pitchFamily="34" charset="0"/>
                <a:cs typeface="Calibri" pitchFamily="34" charset="0"/>
              </a:rPr>
              <a:t> in core</a:t>
            </a:r>
            <a:r>
              <a:rPr lang="en-US" sz="1400" smtClean="0">
                <a:latin typeface="Calibri" pitchFamily="34" charset="0"/>
                <a:cs typeface="Calibri" pitchFamily="34" charset="0"/>
              </a:rPr>
              <a:t>), dus commercieel aantrekkelijker</a:t>
            </a:r>
            <a:endParaRPr lang="en-US" sz="1400" dirty="0" smtClean="0">
              <a:latin typeface="Calibri" pitchFamily="34" charset="0"/>
              <a:cs typeface="Calibri" pitchFamily="34" charset="0"/>
            </a:endParaRP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en-US" sz="1400" dirty="0">
              <a:latin typeface="Calibri" pitchFamily="34" charset="0"/>
              <a:cs typeface="Calibri" pitchFamily="34" charset="0"/>
            </a:endParaRP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US" sz="1400" smtClean="0">
                <a:latin typeface="Calibri" pitchFamily="34" charset="0"/>
                <a:cs typeface="Calibri" pitchFamily="34" charset="0"/>
              </a:rPr>
              <a:t>Natuurlijke water circulatie wordt gebruikt</a:t>
            </a:r>
            <a:endParaRPr lang="en-US" sz="1400" dirty="0" smtClean="0">
              <a:latin typeface="Calibri" pitchFamily="34" charset="0"/>
              <a:cs typeface="Calibri" pitchFamily="34" charset="0"/>
            </a:endParaRP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en-US" sz="1400" dirty="0">
              <a:latin typeface="Calibri" pitchFamily="34" charset="0"/>
              <a:cs typeface="Calibri" pitchFamily="34" charset="0"/>
            </a:endParaRP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US" sz="1400" smtClean="0">
                <a:latin typeface="Calibri" pitchFamily="34" charset="0"/>
                <a:cs typeface="Calibri" pitchFamily="34" charset="0"/>
              </a:rPr>
              <a:t>Lagere stralingsbelasting op het reactorvat</a:t>
            </a:r>
            <a:endParaRPr lang="en-US" sz="1400" dirty="0" smtClean="0">
              <a:latin typeface="Calibri" pitchFamily="34" charset="0"/>
              <a:cs typeface="Calibri" pitchFamily="34" charset="0"/>
            </a:endParaRP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en-US" sz="1400" dirty="0">
              <a:latin typeface="Calibri" pitchFamily="34" charset="0"/>
              <a:cs typeface="Calibri" pitchFamily="34" charset="0"/>
            </a:endParaRP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US" sz="1400" smtClean="0">
                <a:latin typeface="Calibri" pitchFamily="34" charset="0"/>
                <a:cs typeface="Calibri" pitchFamily="34" charset="0"/>
              </a:rPr>
              <a:t>Veel groter drukvat dan voor PWR bij hetzelfde vermogen</a:t>
            </a:r>
            <a:endParaRPr lang="en-US" sz="1400" dirty="0">
              <a:latin typeface="Calibri" pitchFamily="34" charset="0"/>
              <a:cs typeface="Calibri" pitchFamily="34" charset="0"/>
            </a:endParaRPr>
          </a:p>
        </p:txBody>
      </p:sp>
      <p:pic>
        <p:nvPicPr>
          <p:cNvPr id="141315" name="Picture 3" descr="C:\Users\jo\Desktop\reactor.jpg"/>
          <p:cNvPicPr>
            <a:picLocks noChangeAspect="1" noChangeArrowheads="1"/>
          </p:cNvPicPr>
          <p:nvPr/>
        </p:nvPicPr>
        <p:blipFill>
          <a:blip r:embed="rId3" cstate="print"/>
          <a:srcRect/>
          <a:stretch>
            <a:fillRect/>
          </a:stretch>
        </p:blipFill>
        <p:spPr bwMode="auto">
          <a:xfrm>
            <a:off x="6037950" y="4429125"/>
            <a:ext cx="3106050" cy="2428875"/>
          </a:xfrm>
          <a:prstGeom prst="rect">
            <a:avLst/>
          </a:prstGeom>
          <a:noFill/>
        </p:spPr>
      </p:pic>
      <p:pic>
        <p:nvPicPr>
          <p:cNvPr id="271362" name="Picture 2" descr="\\vmware-host\Shared Folders\Desktop\BoilingWaterReactor.gif"/>
          <p:cNvPicPr>
            <a:picLocks noChangeAspect="1" noChangeArrowheads="1" noCrop="1"/>
          </p:cNvPicPr>
          <p:nvPr/>
        </p:nvPicPr>
        <p:blipFill>
          <a:blip r:embed="rId4" cstate="print"/>
          <a:srcRect/>
          <a:stretch>
            <a:fillRect/>
          </a:stretch>
        </p:blipFill>
        <p:spPr bwMode="auto">
          <a:xfrm>
            <a:off x="1143000" y="1143000"/>
            <a:ext cx="5953125" cy="3114675"/>
          </a:xfrm>
          <a:prstGeom prst="rect">
            <a:avLst/>
          </a:prstGeom>
          <a:noFill/>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2" name="Title 1"/>
          <p:cNvSpPr>
            <a:spLocks noGrp="1"/>
          </p:cNvSpPr>
          <p:nvPr>
            <p:ph type="title"/>
          </p:nvPr>
        </p:nvSpPr>
        <p:spPr>
          <a:xfrm>
            <a:off x="762000" y="0"/>
            <a:ext cx="7772400" cy="1143000"/>
          </a:xfrm>
        </p:spPr>
        <p:txBody>
          <a:bodyPr/>
          <a:lstStyle/>
          <a:p>
            <a:r>
              <a:rPr lang="en-US" sz="3600" i="1" kern="1200" dirty="0" smtClean="0">
                <a:solidFill>
                  <a:srgbClr val="000099"/>
                </a:solidFill>
                <a:latin typeface="Calibri" pitchFamily="34" charset="0"/>
                <a:ea typeface="+mn-ea"/>
                <a:cs typeface="Calibri" pitchFamily="34" charset="0"/>
              </a:rPr>
              <a:t>BWR  containment</a:t>
            </a:r>
          </a:p>
        </p:txBody>
      </p:sp>
      <p:pic>
        <p:nvPicPr>
          <p:cNvPr id="148482" name="Picture 2"/>
          <p:cNvPicPr>
            <a:picLocks noChangeAspect="1" noChangeArrowheads="1"/>
          </p:cNvPicPr>
          <p:nvPr/>
        </p:nvPicPr>
        <p:blipFill>
          <a:blip r:embed="rId3" cstate="print"/>
          <a:srcRect/>
          <a:stretch>
            <a:fillRect/>
          </a:stretch>
        </p:blipFill>
        <p:spPr bwMode="auto">
          <a:xfrm>
            <a:off x="1600200" y="1828800"/>
            <a:ext cx="6934200" cy="418147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0"/>
            <a:ext cx="3657600" cy="1143000"/>
          </a:xfrm>
        </p:spPr>
        <p:txBody>
          <a:bodyPr/>
          <a:lstStyle/>
          <a:p>
            <a:r>
              <a:rPr lang="en-US" sz="3600" i="1" kern="1200" dirty="0" smtClean="0">
                <a:solidFill>
                  <a:srgbClr val="000099"/>
                </a:solidFill>
                <a:latin typeface="Calibri" pitchFamily="34" charset="0"/>
                <a:ea typeface="+mn-ea"/>
                <a:cs typeface="Calibri" pitchFamily="34" charset="0"/>
              </a:rPr>
              <a:t>BWR</a:t>
            </a:r>
          </a:p>
        </p:txBody>
      </p:sp>
      <p:sp>
        <p:nvSpPr>
          <p:cNvPr id="3" name="Date Placeholder 2"/>
          <p:cNvSpPr>
            <a:spLocks noGrp="1"/>
          </p:cNvSpPr>
          <p:nvPr>
            <p:ph type="dt" sz="half" idx="10"/>
          </p:nvPr>
        </p:nvSpPr>
        <p:spPr/>
        <p:txBody>
          <a:bodyPr/>
          <a:lstStyle/>
          <a:p>
            <a:pPr>
              <a:defRPr/>
            </a:pPr>
            <a:r>
              <a:rPr lang="en-US" smtClean="0"/>
              <a:t>Najaar 2007</a:t>
            </a:r>
            <a:endParaRPr lang="en-US"/>
          </a:p>
        </p:txBody>
      </p:sp>
      <p:pic>
        <p:nvPicPr>
          <p:cNvPr id="153602" name="Picture 2"/>
          <p:cNvPicPr>
            <a:picLocks noChangeAspect="1" noChangeArrowheads="1"/>
          </p:cNvPicPr>
          <p:nvPr/>
        </p:nvPicPr>
        <p:blipFill>
          <a:blip r:embed="rId3" cstate="print"/>
          <a:srcRect/>
          <a:stretch>
            <a:fillRect/>
          </a:stretch>
        </p:blipFill>
        <p:spPr bwMode="auto">
          <a:xfrm>
            <a:off x="0" y="-34827"/>
            <a:ext cx="5334000" cy="689282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0"/>
            <a:ext cx="3657600" cy="1143000"/>
          </a:xfrm>
        </p:spPr>
        <p:txBody>
          <a:bodyPr/>
          <a:lstStyle/>
          <a:p>
            <a:r>
              <a:rPr lang="en-US" sz="3600" i="1" kern="1200" dirty="0" smtClean="0">
                <a:solidFill>
                  <a:srgbClr val="000099"/>
                </a:solidFill>
                <a:latin typeface="Calibri" pitchFamily="34" charset="0"/>
                <a:ea typeface="+mn-ea"/>
                <a:cs typeface="Calibri" pitchFamily="34" charset="0"/>
              </a:rPr>
              <a:t>BWR fuel</a:t>
            </a:r>
          </a:p>
        </p:txBody>
      </p:sp>
      <p:sp>
        <p:nvSpPr>
          <p:cNvPr id="3" name="Date Placeholder 2"/>
          <p:cNvSpPr>
            <a:spLocks noGrp="1"/>
          </p:cNvSpPr>
          <p:nvPr>
            <p:ph type="dt" sz="half" idx="10"/>
          </p:nvPr>
        </p:nvSpPr>
        <p:spPr/>
        <p:txBody>
          <a:bodyPr/>
          <a:lstStyle/>
          <a:p>
            <a:pPr>
              <a:defRPr/>
            </a:pPr>
            <a:r>
              <a:rPr lang="en-US" smtClean="0"/>
              <a:t>Najaar 2007</a:t>
            </a:r>
            <a:endParaRPr lang="en-US"/>
          </a:p>
        </p:txBody>
      </p:sp>
      <p:pic>
        <p:nvPicPr>
          <p:cNvPr id="154626" name="Picture 2"/>
          <p:cNvPicPr>
            <a:picLocks noChangeAspect="1" noChangeArrowheads="1"/>
          </p:cNvPicPr>
          <p:nvPr/>
        </p:nvPicPr>
        <p:blipFill>
          <a:blip r:embed="rId3" cstate="print"/>
          <a:srcRect/>
          <a:stretch>
            <a:fillRect/>
          </a:stretch>
        </p:blipFill>
        <p:spPr bwMode="auto">
          <a:xfrm>
            <a:off x="-1" y="0"/>
            <a:ext cx="5147219" cy="6858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Najaar 2007</a:t>
            </a:r>
            <a:endParaRPr lang="en-US"/>
          </a:p>
        </p:txBody>
      </p:sp>
      <p:sp>
        <p:nvSpPr>
          <p:cNvPr id="2" name="Title 1"/>
          <p:cNvSpPr>
            <a:spLocks noGrp="1"/>
          </p:cNvSpPr>
          <p:nvPr>
            <p:ph type="title"/>
          </p:nvPr>
        </p:nvSpPr>
        <p:spPr>
          <a:xfrm>
            <a:off x="4800600" y="0"/>
            <a:ext cx="4343400" cy="1143000"/>
          </a:xfrm>
        </p:spPr>
        <p:txBody>
          <a:bodyPr/>
          <a:lstStyle/>
          <a:p>
            <a:r>
              <a:rPr lang="en-US" sz="3600" i="1" kern="1200" dirty="0" smtClean="0">
                <a:solidFill>
                  <a:srgbClr val="000099"/>
                </a:solidFill>
                <a:latin typeface="Calibri" pitchFamily="34" charset="0"/>
                <a:ea typeface="+mn-ea"/>
                <a:cs typeface="Calibri" pitchFamily="34" charset="0"/>
              </a:rPr>
              <a:t>BWR heat removal</a:t>
            </a:r>
          </a:p>
        </p:txBody>
      </p:sp>
      <p:pic>
        <p:nvPicPr>
          <p:cNvPr id="156674" name="Picture 2"/>
          <p:cNvPicPr>
            <a:picLocks noChangeAspect="1" noChangeArrowheads="1"/>
          </p:cNvPicPr>
          <p:nvPr/>
        </p:nvPicPr>
        <p:blipFill>
          <a:blip r:embed="rId3" cstate="print"/>
          <a:srcRect/>
          <a:stretch>
            <a:fillRect/>
          </a:stretch>
        </p:blipFill>
        <p:spPr bwMode="auto">
          <a:xfrm>
            <a:off x="0" y="1143000"/>
            <a:ext cx="7276314" cy="5715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0" y="0"/>
            <a:ext cx="9144000" cy="1143000"/>
          </a:xfrm>
        </p:spPr>
        <p:txBody>
          <a:bodyPr/>
          <a:lstStyle/>
          <a:p>
            <a:pPr>
              <a:defRPr/>
            </a:pPr>
            <a:r>
              <a:rPr lang="en-US" i="1" kern="1200" dirty="0" err="1" smtClean="0">
                <a:solidFill>
                  <a:srgbClr val="000099"/>
                </a:solidFill>
                <a:latin typeface="Calibri" pitchFamily="34" charset="0"/>
                <a:cs typeface="Calibri" pitchFamily="34" charset="0"/>
              </a:rPr>
              <a:t>Kernreactor</a:t>
            </a:r>
            <a:endParaRPr lang="en-US" i="1" kern="1200" dirty="0" smtClean="0">
              <a:solidFill>
                <a:srgbClr val="000099"/>
              </a:solidFill>
              <a:latin typeface="Calibri" pitchFamily="34" charset="0"/>
              <a:cs typeface="Calibri" pitchFamily="34" charset="0"/>
            </a:endParaRPr>
          </a:p>
        </p:txBody>
      </p:sp>
      <p:sp>
        <p:nvSpPr>
          <p:cNvPr id="18" name="TextBox 17"/>
          <p:cNvSpPr txBox="1"/>
          <p:nvPr/>
        </p:nvSpPr>
        <p:spPr>
          <a:xfrm>
            <a:off x="533400" y="1219200"/>
            <a:ext cx="7620000" cy="646331"/>
          </a:xfrm>
          <a:prstGeom prst="rect">
            <a:avLst/>
          </a:prstGeom>
          <a:noFill/>
        </p:spPr>
        <p:txBody>
          <a:bodyPr>
            <a:spAutoFit/>
          </a:bodyPr>
          <a:lstStyle/>
          <a:p>
            <a:pPr>
              <a:defRPr/>
            </a:pPr>
            <a:r>
              <a:rPr lang="en-US" dirty="0" err="1" smtClean="0">
                <a:latin typeface="Calibri" pitchFamily="34" charset="0"/>
              </a:rPr>
              <a:t>Stabiel</a:t>
            </a:r>
            <a:r>
              <a:rPr lang="en-US" dirty="0" smtClean="0">
                <a:latin typeface="Calibri" pitchFamily="34" charset="0"/>
              </a:rPr>
              <a:t> </a:t>
            </a:r>
            <a:r>
              <a:rPr lang="en-US" dirty="0" err="1" smtClean="0">
                <a:latin typeface="Calibri" pitchFamily="34" charset="0"/>
              </a:rPr>
              <a:t>bedrijf</a:t>
            </a:r>
            <a:r>
              <a:rPr lang="en-US" dirty="0" smtClean="0">
                <a:latin typeface="Calibri" pitchFamily="34" charset="0"/>
              </a:rPr>
              <a:t> </a:t>
            </a:r>
            <a:r>
              <a:rPr lang="en-US" dirty="0" err="1" smtClean="0">
                <a:latin typeface="Calibri" pitchFamily="34" charset="0"/>
              </a:rPr>
              <a:t>vereist</a:t>
            </a:r>
            <a:r>
              <a:rPr lang="en-US" dirty="0" smtClean="0">
                <a:latin typeface="Calibri" pitchFamily="34" charset="0"/>
              </a:rPr>
              <a:t> </a:t>
            </a:r>
            <a:r>
              <a:rPr lang="en-US" i="1" err="1" smtClean="0">
                <a:latin typeface="Calibri" pitchFamily="34" charset="0"/>
              </a:rPr>
              <a:t>multiplicatiefactor</a:t>
            </a:r>
            <a:r>
              <a:rPr lang="en-US" i="1" smtClean="0">
                <a:latin typeface="Calibri" pitchFamily="34" charset="0"/>
              </a:rPr>
              <a:t> k </a:t>
            </a:r>
            <a:r>
              <a:rPr lang="en-US" i="1" dirty="0" smtClean="0">
                <a:latin typeface="Calibri" pitchFamily="34" charset="0"/>
              </a:rPr>
              <a:t>= 1: </a:t>
            </a:r>
            <a:r>
              <a:rPr lang="en-US" dirty="0" smtClean="0">
                <a:latin typeface="Calibri" pitchFamily="34" charset="0"/>
              </a:rPr>
              <a:t>per </a:t>
            </a:r>
            <a:r>
              <a:rPr lang="en-US" dirty="0" err="1" smtClean="0">
                <a:latin typeface="Calibri" pitchFamily="34" charset="0"/>
              </a:rPr>
              <a:t>reactie</a:t>
            </a:r>
            <a:r>
              <a:rPr lang="en-US" dirty="0" smtClean="0">
                <a:latin typeface="Calibri" pitchFamily="34" charset="0"/>
              </a:rPr>
              <a:t> </a:t>
            </a:r>
            <a:r>
              <a:rPr lang="en-US" dirty="0" err="1" smtClean="0">
                <a:latin typeface="Calibri" pitchFamily="34" charset="0"/>
              </a:rPr>
              <a:t>moet</a:t>
            </a:r>
            <a:r>
              <a:rPr lang="en-US" dirty="0" smtClean="0">
                <a:latin typeface="Calibri" pitchFamily="34" charset="0"/>
              </a:rPr>
              <a:t> </a:t>
            </a:r>
            <a:r>
              <a:rPr lang="en-US" dirty="0" err="1" smtClean="0">
                <a:latin typeface="Calibri" pitchFamily="34" charset="0"/>
              </a:rPr>
              <a:t>gemiddeld</a:t>
            </a:r>
            <a:r>
              <a:rPr lang="en-US" dirty="0" smtClean="0">
                <a:latin typeface="Calibri" pitchFamily="34" charset="0"/>
              </a:rPr>
              <a:t> 1 neutron </a:t>
            </a:r>
            <a:r>
              <a:rPr lang="en-US" dirty="0" err="1" smtClean="0">
                <a:latin typeface="Calibri" pitchFamily="34" charset="0"/>
              </a:rPr>
              <a:t>weer</a:t>
            </a:r>
            <a:r>
              <a:rPr lang="en-US" dirty="0" smtClean="0">
                <a:latin typeface="Calibri" pitchFamily="34" charset="0"/>
              </a:rPr>
              <a:t> </a:t>
            </a:r>
            <a:r>
              <a:rPr lang="en-US" dirty="0" err="1" smtClean="0">
                <a:latin typeface="Calibri" pitchFamily="34" charset="0"/>
              </a:rPr>
              <a:t>een</a:t>
            </a:r>
            <a:r>
              <a:rPr lang="en-US" dirty="0" smtClean="0">
                <a:latin typeface="Calibri" pitchFamily="34" charset="0"/>
              </a:rPr>
              <a:t> </a:t>
            </a:r>
            <a:r>
              <a:rPr lang="en-US" dirty="0" err="1" smtClean="0">
                <a:latin typeface="Calibri" pitchFamily="34" charset="0"/>
              </a:rPr>
              <a:t>nieuwe</a:t>
            </a:r>
            <a:r>
              <a:rPr lang="en-US" dirty="0" smtClean="0">
                <a:latin typeface="Calibri" pitchFamily="34" charset="0"/>
              </a:rPr>
              <a:t> </a:t>
            </a:r>
            <a:r>
              <a:rPr lang="en-US" dirty="0" err="1" smtClean="0">
                <a:latin typeface="Calibri" pitchFamily="34" charset="0"/>
              </a:rPr>
              <a:t>kernsplijting</a:t>
            </a:r>
            <a:r>
              <a:rPr lang="en-US" dirty="0" smtClean="0">
                <a:latin typeface="Calibri" pitchFamily="34" charset="0"/>
              </a:rPr>
              <a:t> </a:t>
            </a:r>
            <a:r>
              <a:rPr lang="en-US" dirty="0" err="1" smtClean="0">
                <a:latin typeface="Calibri" pitchFamily="34" charset="0"/>
              </a:rPr>
              <a:t>induceren</a:t>
            </a:r>
            <a:endParaRPr lang="en-US" dirty="0">
              <a:latin typeface="Calibri" pitchFamily="34" charset="0"/>
            </a:endParaRPr>
          </a:p>
        </p:txBody>
      </p:sp>
      <p:sp>
        <p:nvSpPr>
          <p:cNvPr id="24"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10242" name="Picture 2"/>
          <p:cNvPicPr>
            <a:picLocks noChangeAspect="1" noChangeArrowheads="1"/>
          </p:cNvPicPr>
          <p:nvPr/>
        </p:nvPicPr>
        <p:blipFill>
          <a:blip r:embed="rId3" cstate="print"/>
          <a:srcRect/>
          <a:stretch>
            <a:fillRect/>
          </a:stretch>
        </p:blipFill>
        <p:spPr bwMode="auto">
          <a:xfrm>
            <a:off x="4773992" y="3657600"/>
            <a:ext cx="4370008" cy="3200400"/>
          </a:xfrm>
          <a:prstGeom prst="rect">
            <a:avLst/>
          </a:prstGeom>
          <a:noFill/>
          <a:ln w="9525">
            <a:noFill/>
            <a:miter lim="800000"/>
            <a:headEnd/>
            <a:tailEnd/>
          </a:ln>
        </p:spPr>
      </p:pic>
      <p:sp>
        <p:nvSpPr>
          <p:cNvPr id="6" name="TextBox 17"/>
          <p:cNvSpPr txBox="1"/>
          <p:nvPr/>
        </p:nvSpPr>
        <p:spPr>
          <a:xfrm>
            <a:off x="533400" y="1792069"/>
            <a:ext cx="7620000" cy="369332"/>
          </a:xfrm>
          <a:prstGeom prst="rect">
            <a:avLst/>
          </a:prstGeom>
          <a:noFill/>
        </p:spPr>
        <p:txBody>
          <a:bodyPr>
            <a:spAutoFit/>
          </a:bodyPr>
          <a:lstStyle/>
          <a:p>
            <a:pPr>
              <a:defRPr/>
            </a:pPr>
            <a:r>
              <a:rPr lang="en-US" dirty="0" err="1" smtClean="0">
                <a:latin typeface="Calibri" pitchFamily="34" charset="0"/>
              </a:rPr>
              <a:t>Subkritisch</a:t>
            </a:r>
            <a:r>
              <a:rPr lang="en-US" dirty="0" smtClean="0">
                <a:latin typeface="Calibri" pitchFamily="34" charset="0"/>
              </a:rPr>
              <a:t> (</a:t>
            </a:r>
            <a:r>
              <a:rPr lang="en-US" dirty="0" err="1" smtClean="0">
                <a:latin typeface="Calibri" pitchFamily="34" charset="0"/>
              </a:rPr>
              <a:t>superkritisch</a:t>
            </a:r>
            <a:r>
              <a:rPr lang="en-US" smtClean="0">
                <a:latin typeface="Calibri" pitchFamily="34" charset="0"/>
              </a:rPr>
              <a:t>): </a:t>
            </a:r>
            <a:r>
              <a:rPr lang="en-US" i="1" dirty="0" smtClean="0">
                <a:latin typeface="Calibri" pitchFamily="34" charset="0"/>
              </a:rPr>
              <a:t>k</a:t>
            </a:r>
            <a:r>
              <a:rPr lang="en-US" i="1" smtClean="0">
                <a:latin typeface="Calibri" pitchFamily="34" charset="0"/>
              </a:rPr>
              <a:t> </a:t>
            </a:r>
            <a:r>
              <a:rPr lang="en-US" i="1" dirty="0" smtClean="0">
                <a:latin typeface="Calibri" pitchFamily="34" charset="0"/>
              </a:rPr>
              <a:t>&lt; </a:t>
            </a:r>
            <a:r>
              <a:rPr lang="en-US" i="1" smtClean="0">
                <a:latin typeface="Calibri" pitchFamily="34" charset="0"/>
              </a:rPr>
              <a:t>1 (k </a:t>
            </a:r>
            <a:r>
              <a:rPr lang="en-US" i="1" dirty="0" smtClean="0">
                <a:latin typeface="Calibri" pitchFamily="34" charset="0"/>
              </a:rPr>
              <a:t>&gt; 1)</a:t>
            </a:r>
            <a:endParaRPr lang="en-US" i="1" dirty="0">
              <a:latin typeface="Calibri" pitchFamily="34" charset="0"/>
            </a:endParaRPr>
          </a:p>
        </p:txBody>
      </p:sp>
      <p:sp>
        <p:nvSpPr>
          <p:cNvPr id="7" name="TextBox 17"/>
          <p:cNvSpPr txBox="1"/>
          <p:nvPr/>
        </p:nvSpPr>
        <p:spPr>
          <a:xfrm>
            <a:off x="533400" y="2133600"/>
            <a:ext cx="7620000" cy="646331"/>
          </a:xfrm>
          <a:prstGeom prst="rect">
            <a:avLst/>
          </a:prstGeom>
          <a:noFill/>
        </p:spPr>
        <p:txBody>
          <a:bodyPr>
            <a:spAutoFit/>
          </a:bodyPr>
          <a:lstStyle/>
          <a:p>
            <a:pPr>
              <a:defRPr/>
            </a:pPr>
            <a:r>
              <a:rPr lang="en-US" dirty="0" err="1" smtClean="0">
                <a:latin typeface="Calibri" pitchFamily="34" charset="0"/>
              </a:rPr>
              <a:t>Regelstaven</a:t>
            </a:r>
            <a:r>
              <a:rPr lang="en-US" dirty="0" smtClean="0">
                <a:latin typeface="Calibri" pitchFamily="34" charset="0"/>
              </a:rPr>
              <a:t> van cadmium (of boron) </a:t>
            </a:r>
            <a:r>
              <a:rPr lang="en-US" dirty="0" err="1" smtClean="0">
                <a:latin typeface="Calibri" pitchFamily="34" charset="0"/>
              </a:rPr>
              <a:t>absorberen</a:t>
            </a:r>
            <a:r>
              <a:rPr lang="en-US" dirty="0" smtClean="0">
                <a:latin typeface="Calibri" pitchFamily="34" charset="0"/>
              </a:rPr>
              <a:t> </a:t>
            </a:r>
            <a:r>
              <a:rPr lang="en-US" dirty="0" err="1" smtClean="0">
                <a:latin typeface="Calibri" pitchFamily="34" charset="0"/>
              </a:rPr>
              <a:t>neutronen</a:t>
            </a:r>
            <a:r>
              <a:rPr lang="en-US" dirty="0" smtClean="0">
                <a:latin typeface="Calibri" pitchFamily="34" charset="0"/>
              </a:rPr>
              <a:t> en </a:t>
            </a:r>
            <a:r>
              <a:rPr lang="en-US" dirty="0" err="1" smtClean="0">
                <a:latin typeface="Calibri" pitchFamily="34" charset="0"/>
              </a:rPr>
              <a:t>zorgen</a:t>
            </a:r>
            <a:r>
              <a:rPr lang="en-US" dirty="0" smtClean="0">
                <a:latin typeface="Calibri" pitchFamily="34" charset="0"/>
              </a:rPr>
              <a:t> </a:t>
            </a:r>
            <a:r>
              <a:rPr lang="en-US" dirty="0" err="1" smtClean="0">
                <a:latin typeface="Calibri" pitchFamily="34" charset="0"/>
              </a:rPr>
              <a:t>dat</a:t>
            </a:r>
            <a:r>
              <a:rPr lang="en-US" dirty="0" smtClean="0">
                <a:latin typeface="Calibri" pitchFamily="34" charset="0"/>
              </a:rPr>
              <a:t> de reactor </a:t>
            </a:r>
            <a:r>
              <a:rPr lang="en-US" dirty="0" err="1" smtClean="0">
                <a:latin typeface="Calibri" pitchFamily="34" charset="0"/>
              </a:rPr>
              <a:t>precies</a:t>
            </a:r>
            <a:r>
              <a:rPr lang="en-US" dirty="0" smtClean="0">
                <a:latin typeface="Calibri" pitchFamily="34" charset="0"/>
              </a:rPr>
              <a:t> </a:t>
            </a:r>
            <a:r>
              <a:rPr lang="en-US" err="1" smtClean="0">
                <a:latin typeface="Calibri" pitchFamily="34" charset="0"/>
              </a:rPr>
              <a:t>kritisch</a:t>
            </a:r>
            <a:r>
              <a:rPr lang="en-US" smtClean="0">
                <a:latin typeface="Calibri" pitchFamily="34" charset="0"/>
              </a:rPr>
              <a:t> (</a:t>
            </a:r>
            <a:r>
              <a:rPr lang="en-US" i="1" dirty="0" smtClean="0">
                <a:latin typeface="Calibri" pitchFamily="34" charset="0"/>
              </a:rPr>
              <a:t>k</a:t>
            </a:r>
            <a:r>
              <a:rPr lang="en-US" i="1" smtClean="0">
                <a:latin typeface="Calibri" pitchFamily="34" charset="0"/>
              </a:rPr>
              <a:t> </a:t>
            </a:r>
            <a:r>
              <a:rPr lang="en-US" i="1" dirty="0" smtClean="0">
                <a:latin typeface="Calibri" pitchFamily="34" charset="0"/>
              </a:rPr>
              <a:t>= 1</a:t>
            </a:r>
            <a:r>
              <a:rPr lang="en-US" dirty="0" smtClean="0">
                <a:latin typeface="Calibri" pitchFamily="34" charset="0"/>
              </a:rPr>
              <a:t>) </a:t>
            </a:r>
            <a:r>
              <a:rPr lang="en-US" dirty="0" err="1" smtClean="0">
                <a:latin typeface="Calibri" pitchFamily="34" charset="0"/>
              </a:rPr>
              <a:t>blijft</a:t>
            </a:r>
            <a:endParaRPr lang="en-US" i="1" dirty="0">
              <a:latin typeface="Calibri" pitchFamily="34" charset="0"/>
            </a:endParaRPr>
          </a:p>
        </p:txBody>
      </p:sp>
      <p:sp>
        <p:nvSpPr>
          <p:cNvPr id="8" name="TextBox 17"/>
          <p:cNvSpPr txBox="1"/>
          <p:nvPr/>
        </p:nvSpPr>
        <p:spPr>
          <a:xfrm>
            <a:off x="533400" y="2782669"/>
            <a:ext cx="7696200" cy="646331"/>
          </a:xfrm>
          <a:prstGeom prst="rect">
            <a:avLst/>
          </a:prstGeom>
          <a:noFill/>
        </p:spPr>
        <p:txBody>
          <a:bodyPr wrap="square">
            <a:spAutoFit/>
          </a:bodyPr>
          <a:lstStyle/>
          <a:p>
            <a:pPr>
              <a:defRPr/>
            </a:pPr>
            <a:r>
              <a:rPr lang="en-US" dirty="0" err="1" smtClean="0">
                <a:latin typeface="Calibri" pitchFamily="34" charset="0"/>
              </a:rPr>
              <a:t>Regeling</a:t>
            </a:r>
            <a:r>
              <a:rPr lang="en-US" dirty="0" smtClean="0">
                <a:latin typeface="Calibri" pitchFamily="34" charset="0"/>
              </a:rPr>
              <a:t> is </a:t>
            </a:r>
            <a:r>
              <a:rPr lang="en-US" dirty="0" err="1" smtClean="0">
                <a:latin typeface="Calibri" pitchFamily="34" charset="0"/>
              </a:rPr>
              <a:t>enkel</a:t>
            </a:r>
            <a:r>
              <a:rPr lang="en-US" dirty="0" smtClean="0">
                <a:latin typeface="Calibri" pitchFamily="34" charset="0"/>
              </a:rPr>
              <a:t> </a:t>
            </a:r>
            <a:r>
              <a:rPr lang="en-US" dirty="0" err="1" smtClean="0">
                <a:latin typeface="Calibri" pitchFamily="34" charset="0"/>
              </a:rPr>
              <a:t>mogelijk</a:t>
            </a:r>
            <a:r>
              <a:rPr lang="en-US" dirty="0" smtClean="0">
                <a:latin typeface="Calibri" pitchFamily="34" charset="0"/>
              </a:rPr>
              <a:t> </a:t>
            </a:r>
            <a:r>
              <a:rPr lang="en-US" dirty="0" err="1" smtClean="0">
                <a:latin typeface="Calibri" pitchFamily="34" charset="0"/>
              </a:rPr>
              <a:t>dankzij</a:t>
            </a:r>
            <a:r>
              <a:rPr lang="en-US" dirty="0" smtClean="0">
                <a:latin typeface="Calibri" pitchFamily="34" charset="0"/>
              </a:rPr>
              <a:t> </a:t>
            </a:r>
            <a:r>
              <a:rPr lang="en-US" dirty="0" err="1" smtClean="0">
                <a:latin typeface="Calibri" pitchFamily="34" charset="0"/>
              </a:rPr>
              <a:t>een</a:t>
            </a:r>
            <a:r>
              <a:rPr lang="en-US" dirty="0" smtClean="0">
                <a:latin typeface="Calibri" pitchFamily="34" charset="0"/>
              </a:rPr>
              <a:t> </a:t>
            </a:r>
            <a:r>
              <a:rPr lang="en-US" dirty="0" err="1" smtClean="0">
                <a:latin typeface="Calibri" pitchFamily="34" charset="0"/>
              </a:rPr>
              <a:t>kleine</a:t>
            </a:r>
            <a:r>
              <a:rPr lang="en-US" dirty="0" smtClean="0">
                <a:latin typeface="Calibri" pitchFamily="34" charset="0"/>
              </a:rPr>
              <a:t> </a:t>
            </a:r>
            <a:r>
              <a:rPr lang="en-US" dirty="0" err="1" smtClean="0">
                <a:latin typeface="Calibri" pitchFamily="34" charset="0"/>
              </a:rPr>
              <a:t>fractie</a:t>
            </a:r>
            <a:r>
              <a:rPr lang="en-US" dirty="0" smtClean="0">
                <a:latin typeface="Calibri" pitchFamily="34" charset="0"/>
              </a:rPr>
              <a:t> (1%) </a:t>
            </a:r>
            <a:r>
              <a:rPr lang="en-US" dirty="0" err="1" smtClean="0">
                <a:latin typeface="Calibri" pitchFamily="34" charset="0"/>
              </a:rPr>
              <a:t>vertraagde</a:t>
            </a:r>
            <a:r>
              <a:rPr lang="en-US" dirty="0" smtClean="0">
                <a:latin typeface="Calibri" pitchFamily="34" charset="0"/>
              </a:rPr>
              <a:t> </a:t>
            </a:r>
            <a:r>
              <a:rPr lang="en-US" dirty="0" err="1" smtClean="0">
                <a:latin typeface="Calibri" pitchFamily="34" charset="0"/>
              </a:rPr>
              <a:t>neutronen</a:t>
            </a:r>
            <a:r>
              <a:rPr lang="en-US" dirty="0" smtClean="0">
                <a:latin typeface="Calibri" pitchFamily="34" charset="0"/>
              </a:rPr>
              <a:t> </a:t>
            </a:r>
            <a:r>
              <a:rPr lang="en-US" dirty="0" err="1" smtClean="0">
                <a:latin typeface="Calibri" pitchFamily="34" charset="0"/>
              </a:rPr>
              <a:t>afkomstig</a:t>
            </a:r>
            <a:r>
              <a:rPr lang="en-US" dirty="0" smtClean="0">
                <a:latin typeface="Calibri" pitchFamily="34" charset="0"/>
              </a:rPr>
              <a:t> van </a:t>
            </a:r>
            <a:r>
              <a:rPr lang="en-US" dirty="0" err="1" smtClean="0">
                <a:latin typeface="Calibri" pitchFamily="34" charset="0"/>
              </a:rPr>
              <a:t>kernverval</a:t>
            </a:r>
            <a:r>
              <a:rPr lang="en-US" dirty="0" smtClean="0">
                <a:latin typeface="Calibri" pitchFamily="34" charset="0"/>
              </a:rPr>
              <a:t> met </a:t>
            </a:r>
            <a:r>
              <a:rPr lang="en-US" dirty="0" err="1" smtClean="0">
                <a:latin typeface="Calibri" pitchFamily="34" charset="0"/>
              </a:rPr>
              <a:t>levensduur</a:t>
            </a:r>
            <a:r>
              <a:rPr lang="en-US" dirty="0" smtClean="0">
                <a:latin typeface="Calibri" pitchFamily="34" charset="0"/>
              </a:rPr>
              <a:t> van </a:t>
            </a:r>
            <a:r>
              <a:rPr lang="en-US" dirty="0" err="1" smtClean="0">
                <a:latin typeface="Calibri" pitchFamily="34" charset="0"/>
              </a:rPr>
              <a:t>enkele</a:t>
            </a:r>
            <a:r>
              <a:rPr lang="en-US" dirty="0" smtClean="0">
                <a:latin typeface="Calibri" pitchFamily="34" charset="0"/>
              </a:rPr>
              <a:t> </a:t>
            </a:r>
            <a:r>
              <a:rPr lang="en-US" dirty="0" err="1" smtClean="0">
                <a:latin typeface="Calibri" pitchFamily="34" charset="0"/>
              </a:rPr>
              <a:t>seconden</a:t>
            </a:r>
            <a:endParaRPr lang="en-US" i="1" dirty="0">
              <a:latin typeface="Calibri" pitchFamily="34" charset="0"/>
            </a:endParaRPr>
          </a:p>
        </p:txBody>
      </p:sp>
      <p:sp>
        <p:nvSpPr>
          <p:cNvPr id="9" name="TextBox 17"/>
          <p:cNvSpPr txBox="1"/>
          <p:nvPr/>
        </p:nvSpPr>
        <p:spPr>
          <a:xfrm>
            <a:off x="533400" y="3468469"/>
            <a:ext cx="4419600" cy="646331"/>
          </a:xfrm>
          <a:prstGeom prst="rect">
            <a:avLst/>
          </a:prstGeom>
          <a:noFill/>
        </p:spPr>
        <p:txBody>
          <a:bodyPr wrap="square">
            <a:spAutoFit/>
          </a:bodyPr>
          <a:lstStyle/>
          <a:p>
            <a:pPr>
              <a:defRPr/>
            </a:pPr>
            <a:r>
              <a:rPr lang="en-US" dirty="0" smtClean="0">
                <a:latin typeface="Calibri" pitchFamily="34" charset="0"/>
              </a:rPr>
              <a:t>Reactor </a:t>
            </a:r>
            <a:r>
              <a:rPr lang="en-US" dirty="0" err="1" smtClean="0">
                <a:latin typeface="Calibri" pitchFamily="34" charset="0"/>
              </a:rPr>
              <a:t>voor</a:t>
            </a:r>
            <a:r>
              <a:rPr lang="en-US" dirty="0" smtClean="0">
                <a:latin typeface="Calibri" pitchFamily="34" charset="0"/>
              </a:rPr>
              <a:t> </a:t>
            </a:r>
            <a:r>
              <a:rPr lang="en-US" dirty="0" err="1" smtClean="0">
                <a:latin typeface="Calibri" pitchFamily="34" charset="0"/>
              </a:rPr>
              <a:t>onderzoek</a:t>
            </a:r>
            <a:r>
              <a:rPr lang="en-US" dirty="0" smtClean="0">
                <a:latin typeface="Calibri" pitchFamily="34" charset="0"/>
              </a:rPr>
              <a:t>: </a:t>
            </a:r>
            <a:r>
              <a:rPr lang="en-US" dirty="0" err="1" smtClean="0">
                <a:latin typeface="Calibri" pitchFamily="34" charset="0"/>
              </a:rPr>
              <a:t>neutronenbron</a:t>
            </a:r>
            <a:r>
              <a:rPr lang="en-US" dirty="0" smtClean="0">
                <a:latin typeface="Calibri" pitchFamily="34" charset="0"/>
              </a:rPr>
              <a:t> </a:t>
            </a:r>
            <a:r>
              <a:rPr lang="en-US" dirty="0" err="1" smtClean="0">
                <a:latin typeface="Calibri" pitchFamily="34" charset="0"/>
              </a:rPr>
              <a:t>voor</a:t>
            </a:r>
            <a:r>
              <a:rPr lang="en-US" dirty="0" smtClean="0">
                <a:latin typeface="Calibri" pitchFamily="34" charset="0"/>
              </a:rPr>
              <a:t> </a:t>
            </a:r>
            <a:r>
              <a:rPr lang="en-US" dirty="0" err="1" smtClean="0">
                <a:latin typeface="Calibri" pitchFamily="34" charset="0"/>
              </a:rPr>
              <a:t>productie</a:t>
            </a:r>
            <a:r>
              <a:rPr lang="en-US" dirty="0" smtClean="0">
                <a:latin typeface="Calibri" pitchFamily="34" charset="0"/>
              </a:rPr>
              <a:t> van </a:t>
            </a:r>
            <a:r>
              <a:rPr lang="en-US" dirty="0" err="1" smtClean="0">
                <a:latin typeface="Calibri" pitchFamily="34" charset="0"/>
              </a:rPr>
              <a:t>isotopen</a:t>
            </a:r>
            <a:endParaRPr lang="en-US" i="1" dirty="0">
              <a:latin typeface="Calibri" pitchFamily="34" charset="0"/>
            </a:endParaRPr>
          </a:p>
        </p:txBody>
      </p:sp>
      <p:sp>
        <p:nvSpPr>
          <p:cNvPr id="10" name="TextBox 17"/>
          <p:cNvSpPr txBox="1"/>
          <p:nvPr/>
        </p:nvSpPr>
        <p:spPr>
          <a:xfrm>
            <a:off x="533400" y="4078069"/>
            <a:ext cx="4419600" cy="369332"/>
          </a:xfrm>
          <a:prstGeom prst="rect">
            <a:avLst/>
          </a:prstGeom>
          <a:noFill/>
        </p:spPr>
        <p:txBody>
          <a:bodyPr wrap="square">
            <a:spAutoFit/>
          </a:bodyPr>
          <a:lstStyle/>
          <a:p>
            <a:pPr>
              <a:defRPr/>
            </a:pPr>
            <a:r>
              <a:rPr lang="en-US" dirty="0" smtClean="0">
                <a:latin typeface="Calibri" pitchFamily="34" charset="0"/>
              </a:rPr>
              <a:t>Reactor </a:t>
            </a:r>
            <a:r>
              <a:rPr lang="en-US" dirty="0" err="1" smtClean="0">
                <a:latin typeface="Calibri" pitchFamily="34" charset="0"/>
              </a:rPr>
              <a:t>voor</a:t>
            </a:r>
            <a:r>
              <a:rPr lang="en-US" dirty="0" smtClean="0">
                <a:latin typeface="Calibri" pitchFamily="34" charset="0"/>
              </a:rPr>
              <a:t> </a:t>
            </a:r>
            <a:r>
              <a:rPr lang="en-US" dirty="0" err="1" smtClean="0">
                <a:latin typeface="Calibri" pitchFamily="34" charset="0"/>
              </a:rPr>
              <a:t>productie</a:t>
            </a:r>
            <a:r>
              <a:rPr lang="en-US" dirty="0" smtClean="0">
                <a:latin typeface="Calibri" pitchFamily="34" charset="0"/>
              </a:rPr>
              <a:t> van </a:t>
            </a:r>
            <a:r>
              <a:rPr lang="en-US" dirty="0" err="1" smtClean="0">
                <a:latin typeface="Calibri" pitchFamily="34" charset="0"/>
              </a:rPr>
              <a:t>energie</a:t>
            </a:r>
            <a:endParaRPr lang="en-US" i="1" dirty="0">
              <a:latin typeface="Calibri" pitchFamily="34" charset="0"/>
            </a:endParaRPr>
          </a:p>
        </p:txBody>
      </p:sp>
      <p:sp>
        <p:nvSpPr>
          <p:cNvPr id="11" name="TextBox 17"/>
          <p:cNvSpPr txBox="1"/>
          <p:nvPr/>
        </p:nvSpPr>
        <p:spPr>
          <a:xfrm>
            <a:off x="533400" y="4355068"/>
            <a:ext cx="4419600" cy="369332"/>
          </a:xfrm>
          <a:prstGeom prst="rect">
            <a:avLst/>
          </a:prstGeom>
          <a:noFill/>
        </p:spPr>
        <p:txBody>
          <a:bodyPr wrap="square">
            <a:spAutoFit/>
          </a:bodyPr>
          <a:lstStyle/>
          <a:p>
            <a:pPr>
              <a:defRPr/>
            </a:pPr>
            <a:r>
              <a:rPr lang="en-US" dirty="0" err="1" smtClean="0">
                <a:latin typeface="Calibri" pitchFamily="34" charset="0"/>
              </a:rPr>
              <a:t>Verrijkt</a:t>
            </a:r>
            <a:r>
              <a:rPr lang="en-US" dirty="0" smtClean="0">
                <a:latin typeface="Calibri" pitchFamily="34" charset="0"/>
              </a:rPr>
              <a:t> uranium van 2 – 4%</a:t>
            </a:r>
            <a:endParaRPr lang="en-US" i="1" dirty="0">
              <a:latin typeface="Calibri" pitchFamily="34" charset="0"/>
            </a:endParaRPr>
          </a:p>
        </p:txBody>
      </p:sp>
      <p:sp>
        <p:nvSpPr>
          <p:cNvPr id="12" name="TextBox 17"/>
          <p:cNvSpPr txBox="1"/>
          <p:nvPr/>
        </p:nvSpPr>
        <p:spPr>
          <a:xfrm>
            <a:off x="533400" y="4659868"/>
            <a:ext cx="4419600" cy="369332"/>
          </a:xfrm>
          <a:prstGeom prst="rect">
            <a:avLst/>
          </a:prstGeom>
          <a:noFill/>
        </p:spPr>
        <p:txBody>
          <a:bodyPr wrap="square">
            <a:spAutoFit/>
          </a:bodyPr>
          <a:lstStyle/>
          <a:p>
            <a:pPr>
              <a:defRPr/>
            </a:pPr>
            <a:r>
              <a:rPr lang="en-US" dirty="0" smtClean="0">
                <a:latin typeface="Calibri" pitchFamily="34" charset="0"/>
              </a:rPr>
              <a:t>Water of </a:t>
            </a:r>
            <a:r>
              <a:rPr lang="en-US" dirty="0" err="1" smtClean="0">
                <a:latin typeface="Calibri" pitchFamily="34" charset="0"/>
              </a:rPr>
              <a:t>vloeibaar</a:t>
            </a:r>
            <a:r>
              <a:rPr lang="en-US" dirty="0" smtClean="0">
                <a:latin typeface="Calibri" pitchFamily="34" charset="0"/>
              </a:rPr>
              <a:t> </a:t>
            </a:r>
            <a:r>
              <a:rPr lang="en-US" dirty="0" err="1" smtClean="0">
                <a:latin typeface="Calibri" pitchFamily="34" charset="0"/>
              </a:rPr>
              <a:t>zout</a:t>
            </a:r>
            <a:r>
              <a:rPr lang="en-US" dirty="0" smtClean="0">
                <a:latin typeface="Calibri" pitchFamily="34" charset="0"/>
              </a:rPr>
              <a:t> </a:t>
            </a:r>
            <a:r>
              <a:rPr lang="en-US" dirty="0" err="1" smtClean="0">
                <a:latin typeface="Calibri" pitchFamily="34" charset="0"/>
              </a:rPr>
              <a:t>onder</a:t>
            </a:r>
            <a:r>
              <a:rPr lang="en-US" dirty="0" smtClean="0">
                <a:latin typeface="Calibri" pitchFamily="34" charset="0"/>
              </a:rPr>
              <a:t> </a:t>
            </a:r>
            <a:r>
              <a:rPr lang="en-US" dirty="0" err="1" smtClean="0">
                <a:latin typeface="Calibri" pitchFamily="34" charset="0"/>
              </a:rPr>
              <a:t>hoge</a:t>
            </a:r>
            <a:r>
              <a:rPr lang="en-US" dirty="0" smtClean="0">
                <a:latin typeface="Calibri" pitchFamily="34" charset="0"/>
              </a:rPr>
              <a:t> </a:t>
            </a:r>
            <a:r>
              <a:rPr lang="en-US" dirty="0" err="1" smtClean="0">
                <a:latin typeface="Calibri" pitchFamily="34" charset="0"/>
              </a:rPr>
              <a:t>druk</a:t>
            </a:r>
            <a:endParaRPr lang="en-US" i="1" dirty="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5" presetClass="entr" presetSubtype="10" fill="hold" nodeType="withEffect">
                                  <p:stCondLst>
                                    <p:cond delay="0"/>
                                  </p:stCondLst>
                                  <p:childTnLst>
                                    <p:set>
                                      <p:cBhvr>
                                        <p:cTn id="19" dur="1" fill="hold">
                                          <p:stCondLst>
                                            <p:cond delay="0"/>
                                          </p:stCondLst>
                                        </p:cTn>
                                        <p:tgtEl>
                                          <p:spTgt spid="10242"/>
                                        </p:tgtEl>
                                        <p:attrNameLst>
                                          <p:attrName>style.visibility</p:attrName>
                                        </p:attrNameLst>
                                      </p:cBhvr>
                                      <p:to>
                                        <p:strVal val="visible"/>
                                      </p:to>
                                    </p:set>
                                    <p:animEffect transition="in" filter="checkerboard(across)">
                                      <p:cBhvr>
                                        <p:cTn id="20" dur="500"/>
                                        <p:tgtEl>
                                          <p:spTgt spid="10242"/>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heckerboard(across)">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heckerboard(across)">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heckerboard(across)">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checkerboard(across)">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7" grpId="0"/>
      <p:bldP spid="8" grpId="0"/>
      <p:bldP spid="9" grpId="0"/>
      <p:bldP spid="10"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Najaar 2007</a:t>
            </a:r>
            <a:endParaRPr lang="en-US"/>
          </a:p>
        </p:txBody>
      </p:sp>
      <p:sp>
        <p:nvSpPr>
          <p:cNvPr id="2" name="Title 1"/>
          <p:cNvSpPr>
            <a:spLocks noGrp="1"/>
          </p:cNvSpPr>
          <p:nvPr>
            <p:ph type="title"/>
          </p:nvPr>
        </p:nvSpPr>
        <p:spPr>
          <a:xfrm>
            <a:off x="3200400" y="0"/>
            <a:ext cx="5943600" cy="685800"/>
          </a:xfrm>
        </p:spPr>
        <p:txBody>
          <a:bodyPr/>
          <a:lstStyle/>
          <a:p>
            <a:r>
              <a:rPr lang="en-US" sz="3600" i="1" kern="1200" dirty="0" smtClean="0">
                <a:solidFill>
                  <a:srgbClr val="000099"/>
                </a:solidFill>
                <a:latin typeface="Calibri" pitchFamily="34" charset="0"/>
                <a:ea typeface="+mn-ea"/>
                <a:cs typeface="Calibri" pitchFamily="34" charset="0"/>
              </a:rPr>
              <a:t>BWR emergency core cooling</a:t>
            </a:r>
          </a:p>
        </p:txBody>
      </p:sp>
      <p:pic>
        <p:nvPicPr>
          <p:cNvPr id="157698" name="Picture 2"/>
          <p:cNvPicPr>
            <a:picLocks noChangeAspect="1" noChangeArrowheads="1"/>
          </p:cNvPicPr>
          <p:nvPr/>
        </p:nvPicPr>
        <p:blipFill>
          <a:blip r:embed="rId3" cstate="print"/>
          <a:srcRect/>
          <a:stretch>
            <a:fillRect/>
          </a:stretch>
        </p:blipFill>
        <p:spPr bwMode="auto">
          <a:xfrm>
            <a:off x="0" y="838200"/>
            <a:ext cx="5448300" cy="60198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Najaar 2007</a:t>
            </a:r>
            <a:endParaRPr lang="en-US"/>
          </a:p>
        </p:txBody>
      </p:sp>
      <p:sp>
        <p:nvSpPr>
          <p:cNvPr id="2" name="Title 1"/>
          <p:cNvSpPr>
            <a:spLocks noGrp="1"/>
          </p:cNvSpPr>
          <p:nvPr>
            <p:ph type="title"/>
          </p:nvPr>
        </p:nvSpPr>
        <p:spPr>
          <a:xfrm>
            <a:off x="4800600" y="0"/>
            <a:ext cx="4343400" cy="1143000"/>
          </a:xfrm>
        </p:spPr>
        <p:txBody>
          <a:bodyPr/>
          <a:lstStyle/>
          <a:p>
            <a:r>
              <a:rPr lang="en-US" sz="3600" i="1" kern="1200" dirty="0" smtClean="0">
                <a:solidFill>
                  <a:srgbClr val="000099"/>
                </a:solidFill>
                <a:latin typeface="Calibri" pitchFamily="34" charset="0"/>
                <a:ea typeface="+mn-ea"/>
                <a:cs typeface="Calibri" pitchFamily="34" charset="0"/>
              </a:rPr>
              <a:t>BWR buildings</a:t>
            </a:r>
          </a:p>
        </p:txBody>
      </p:sp>
      <p:pic>
        <p:nvPicPr>
          <p:cNvPr id="158722" name="Picture 2"/>
          <p:cNvPicPr>
            <a:picLocks noChangeAspect="1" noChangeArrowheads="1"/>
          </p:cNvPicPr>
          <p:nvPr/>
        </p:nvPicPr>
        <p:blipFill>
          <a:blip r:embed="rId3" cstate="print"/>
          <a:srcRect/>
          <a:stretch>
            <a:fillRect/>
          </a:stretch>
        </p:blipFill>
        <p:spPr bwMode="auto">
          <a:xfrm>
            <a:off x="0" y="1104900"/>
            <a:ext cx="5076825" cy="5753100"/>
          </a:xfrm>
          <a:prstGeom prst="rect">
            <a:avLst/>
          </a:prstGeom>
          <a:noFill/>
          <a:ln w="9525">
            <a:noFill/>
            <a:miter lim="800000"/>
            <a:headEnd/>
            <a:tailEnd/>
          </a:ln>
          <a:effectLst/>
        </p:spPr>
      </p:pic>
      <p:pic>
        <p:nvPicPr>
          <p:cNvPr id="272386" name="Picture 2" descr="\\vmware-host\Shared Folders\Desktop\581px-BWR_Mark_I_Containment_sketch_with_downcomers.png"/>
          <p:cNvPicPr>
            <a:picLocks noChangeAspect="1" noChangeArrowheads="1"/>
          </p:cNvPicPr>
          <p:nvPr/>
        </p:nvPicPr>
        <p:blipFill>
          <a:blip r:embed="rId4" cstate="print"/>
          <a:srcRect/>
          <a:stretch>
            <a:fillRect/>
          </a:stretch>
        </p:blipFill>
        <p:spPr bwMode="auto">
          <a:xfrm>
            <a:off x="6704964" y="4343400"/>
            <a:ext cx="2439036" cy="2514600"/>
          </a:xfrm>
          <a:prstGeom prst="rect">
            <a:avLst/>
          </a:prstGeom>
          <a:noFill/>
        </p:spPr>
      </p:pic>
      <p:sp>
        <p:nvSpPr>
          <p:cNvPr id="9" name="Tekstvak 8"/>
          <p:cNvSpPr txBox="1"/>
          <p:nvPr/>
        </p:nvSpPr>
        <p:spPr>
          <a:xfrm>
            <a:off x="5257800" y="1981200"/>
            <a:ext cx="2033570" cy="369332"/>
          </a:xfrm>
          <a:prstGeom prst="rect">
            <a:avLst/>
          </a:prstGeom>
          <a:solidFill>
            <a:srgbClr val="FFFFCC"/>
          </a:solidFill>
        </p:spPr>
        <p:txBody>
          <a:bodyPr wrap="none" rtlCol="0">
            <a:spAutoFit/>
          </a:bodyPr>
          <a:lstStyle/>
          <a:p>
            <a:r>
              <a:rPr lang="nl-NL" dirty="0" smtClean="0">
                <a:latin typeface="Calibri" pitchFamily="34" charset="0"/>
                <a:cs typeface="Calibri" pitchFamily="34" charset="0"/>
              </a:rPr>
              <a:t>Mark I </a:t>
            </a:r>
            <a:r>
              <a:rPr lang="nl-NL" dirty="0" err="1" smtClean="0">
                <a:latin typeface="Calibri" pitchFamily="34" charset="0"/>
                <a:cs typeface="Calibri" pitchFamily="34" charset="0"/>
              </a:rPr>
              <a:t>containment</a:t>
            </a:r>
            <a:endParaRPr lang="nl-NL" dirty="0" smtClean="0">
              <a:latin typeface="Calibri" pitchFamily="34" charset="0"/>
              <a:cs typeface="Calibri" pitchFamily="34" charset="0"/>
            </a:endParaRPr>
          </a:p>
        </p:txBody>
      </p:sp>
      <p:sp>
        <p:nvSpPr>
          <p:cNvPr id="10" name="Tekstvak 9"/>
          <p:cNvSpPr txBox="1"/>
          <p:nvPr/>
        </p:nvSpPr>
        <p:spPr>
          <a:xfrm>
            <a:off x="5486400" y="2438400"/>
            <a:ext cx="3099503" cy="1169551"/>
          </a:xfrm>
          <a:prstGeom prst="rect">
            <a:avLst/>
          </a:prstGeom>
          <a:solidFill>
            <a:schemeClr val="bg1"/>
          </a:solidFill>
        </p:spPr>
        <p:txBody>
          <a:bodyPr wrap="none" rtlCol="0">
            <a:spAutoFit/>
          </a:bodyPr>
          <a:lstStyle/>
          <a:p>
            <a:r>
              <a:rPr lang="nl-NL" sz="1400" dirty="0" smtClean="0">
                <a:latin typeface="Calibri" pitchFamily="34" charset="0"/>
                <a:cs typeface="Calibri" pitchFamily="34" charset="0"/>
              </a:rPr>
              <a:t>DW </a:t>
            </a:r>
            <a:r>
              <a:rPr lang="nl-NL" sz="1400" dirty="0" err="1" smtClean="0">
                <a:latin typeface="Calibri" pitchFamily="34" charset="0"/>
                <a:cs typeface="Calibri" pitchFamily="34" charset="0"/>
              </a:rPr>
              <a:t>drywell</a:t>
            </a:r>
            <a:endParaRPr lang="nl-NL" sz="1400" dirty="0" smtClean="0">
              <a:latin typeface="Calibri" pitchFamily="34" charset="0"/>
              <a:cs typeface="Calibri" pitchFamily="34" charset="0"/>
            </a:endParaRPr>
          </a:p>
          <a:p>
            <a:r>
              <a:rPr lang="nl-NL" sz="1400" dirty="0" smtClean="0">
                <a:latin typeface="Calibri" pitchFamily="34" charset="0"/>
                <a:cs typeface="Calibri" pitchFamily="34" charset="0"/>
              </a:rPr>
              <a:t>WW </a:t>
            </a:r>
            <a:r>
              <a:rPr lang="nl-NL" sz="1400" dirty="0" err="1" smtClean="0">
                <a:latin typeface="Calibri" pitchFamily="34" charset="0"/>
                <a:cs typeface="Calibri" pitchFamily="34" charset="0"/>
              </a:rPr>
              <a:t>wetwell</a:t>
            </a:r>
            <a:r>
              <a:rPr lang="nl-NL" sz="1400" dirty="0" smtClean="0">
                <a:latin typeface="Calibri" pitchFamily="34" charset="0"/>
                <a:cs typeface="Calibri" pitchFamily="34" charset="0"/>
              </a:rPr>
              <a:t> torus</a:t>
            </a:r>
          </a:p>
          <a:p>
            <a:r>
              <a:rPr lang="nl-NL" sz="1400" dirty="0" smtClean="0">
                <a:latin typeface="Calibri" pitchFamily="34" charset="0"/>
                <a:cs typeface="Calibri" pitchFamily="34" charset="0"/>
              </a:rPr>
              <a:t>RPV reactor </a:t>
            </a:r>
            <a:r>
              <a:rPr lang="nl-NL" sz="1400" dirty="0" err="1" smtClean="0">
                <a:latin typeface="Calibri" pitchFamily="34" charset="0"/>
                <a:cs typeface="Calibri" pitchFamily="34" charset="0"/>
              </a:rPr>
              <a:t>pressure</a:t>
            </a:r>
            <a:r>
              <a:rPr lang="nl-NL" sz="1400" dirty="0" smtClean="0">
                <a:latin typeface="Calibri" pitchFamily="34" charset="0"/>
                <a:cs typeface="Calibri" pitchFamily="34" charset="0"/>
              </a:rPr>
              <a:t> </a:t>
            </a:r>
            <a:r>
              <a:rPr lang="nl-NL" sz="1400" dirty="0" err="1" smtClean="0">
                <a:latin typeface="Calibri" pitchFamily="34" charset="0"/>
                <a:cs typeface="Calibri" pitchFamily="34" charset="0"/>
              </a:rPr>
              <a:t>vessel</a:t>
            </a:r>
            <a:endParaRPr lang="nl-NL" sz="1400" dirty="0" smtClean="0">
              <a:latin typeface="Calibri" pitchFamily="34" charset="0"/>
              <a:cs typeface="Calibri" pitchFamily="34" charset="0"/>
            </a:endParaRPr>
          </a:p>
          <a:p>
            <a:r>
              <a:rPr lang="nl-NL" sz="1400" dirty="0" smtClean="0">
                <a:latin typeface="Calibri" pitchFamily="34" charset="0"/>
                <a:cs typeface="Calibri" pitchFamily="34" charset="0"/>
              </a:rPr>
              <a:t>SFP </a:t>
            </a:r>
            <a:r>
              <a:rPr lang="nl-NL" sz="1400" dirty="0" err="1" smtClean="0">
                <a:latin typeface="Calibri" pitchFamily="34" charset="0"/>
                <a:cs typeface="Calibri" pitchFamily="34" charset="0"/>
              </a:rPr>
              <a:t>spent</a:t>
            </a:r>
            <a:r>
              <a:rPr lang="nl-NL" sz="1400" dirty="0" smtClean="0">
                <a:latin typeface="Calibri" pitchFamily="34" charset="0"/>
                <a:cs typeface="Calibri" pitchFamily="34" charset="0"/>
              </a:rPr>
              <a:t> </a:t>
            </a:r>
            <a:r>
              <a:rPr lang="nl-NL" sz="1400" dirty="0" err="1" smtClean="0">
                <a:latin typeface="Calibri" pitchFamily="34" charset="0"/>
                <a:cs typeface="Calibri" pitchFamily="34" charset="0"/>
              </a:rPr>
              <a:t>fuel</a:t>
            </a:r>
            <a:r>
              <a:rPr lang="nl-NL" sz="1400" dirty="0" smtClean="0">
                <a:latin typeface="Calibri" pitchFamily="34" charset="0"/>
                <a:cs typeface="Calibri" pitchFamily="34" charset="0"/>
              </a:rPr>
              <a:t> pool</a:t>
            </a:r>
          </a:p>
          <a:p>
            <a:r>
              <a:rPr lang="nl-NL" sz="1400" dirty="0" smtClean="0">
                <a:latin typeface="Calibri" pitchFamily="34" charset="0"/>
                <a:cs typeface="Calibri" pitchFamily="34" charset="0"/>
              </a:rPr>
              <a:t>SCSW </a:t>
            </a:r>
            <a:r>
              <a:rPr lang="nl-NL" sz="1400" dirty="0" err="1" smtClean="0">
                <a:latin typeface="Calibri" pitchFamily="34" charset="0"/>
                <a:cs typeface="Calibri" pitchFamily="34" charset="0"/>
              </a:rPr>
              <a:t>secondary</a:t>
            </a:r>
            <a:r>
              <a:rPr lang="nl-NL" sz="1400" dirty="0" smtClean="0">
                <a:latin typeface="Calibri" pitchFamily="34" charset="0"/>
                <a:cs typeface="Calibri" pitchFamily="34" charset="0"/>
              </a:rPr>
              <a:t> concrete </a:t>
            </a:r>
            <a:r>
              <a:rPr lang="nl-NL" sz="1400" dirty="0" err="1" smtClean="0">
                <a:latin typeface="Calibri" pitchFamily="34" charset="0"/>
                <a:cs typeface="Calibri" pitchFamily="34" charset="0"/>
              </a:rPr>
              <a:t>shielding</a:t>
            </a:r>
            <a:r>
              <a:rPr lang="nl-NL" sz="1400" dirty="0" smtClean="0">
                <a:latin typeface="Calibri" pitchFamily="34" charset="0"/>
                <a:cs typeface="Calibri" pitchFamily="34" charset="0"/>
              </a:rPr>
              <a:t> </a:t>
            </a:r>
            <a:r>
              <a:rPr lang="nl-NL" sz="1400" dirty="0" err="1" smtClean="0">
                <a:latin typeface="Calibri" pitchFamily="34" charset="0"/>
                <a:cs typeface="Calibri" pitchFamily="34" charset="0"/>
              </a:rPr>
              <a:t>wall</a:t>
            </a:r>
            <a:endParaRPr lang="nl-NL" sz="1400" dirty="0" smtClean="0">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Najaar 2007</a:t>
            </a:r>
            <a:endParaRPr lang="en-US"/>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32</a:t>
            </a:fld>
            <a:endParaRPr lang="en-US">
              <a:latin typeface="Times" pitchFamily="18" charset="0"/>
            </a:endParaRPr>
          </a:p>
        </p:txBody>
      </p:sp>
      <p:pic>
        <p:nvPicPr>
          <p:cNvPr id="159746" name="Picture 2"/>
          <p:cNvPicPr>
            <a:picLocks noChangeAspect="1" noChangeArrowheads="1"/>
          </p:cNvPicPr>
          <p:nvPr/>
        </p:nvPicPr>
        <p:blipFill>
          <a:blip r:embed="rId3" cstate="print"/>
          <a:srcRect/>
          <a:stretch>
            <a:fillRect/>
          </a:stretch>
        </p:blipFill>
        <p:spPr bwMode="auto">
          <a:xfrm>
            <a:off x="0" y="73349"/>
            <a:ext cx="9144000" cy="6784652"/>
          </a:xfrm>
          <a:prstGeom prst="rect">
            <a:avLst/>
          </a:prstGeom>
          <a:noFill/>
          <a:ln w="9525">
            <a:noFill/>
            <a:miter lim="800000"/>
            <a:headEnd/>
            <a:tailEnd/>
          </a:ln>
          <a:effectLst/>
        </p:spPr>
      </p:pic>
      <p:sp>
        <p:nvSpPr>
          <p:cNvPr id="2" name="Title 1"/>
          <p:cNvSpPr>
            <a:spLocks noGrp="1"/>
          </p:cNvSpPr>
          <p:nvPr>
            <p:ph type="title"/>
          </p:nvPr>
        </p:nvSpPr>
        <p:spPr>
          <a:xfrm>
            <a:off x="0" y="838200"/>
            <a:ext cx="2209800" cy="1143000"/>
          </a:xfrm>
        </p:spPr>
        <p:txBody>
          <a:bodyPr/>
          <a:lstStyle/>
          <a:p>
            <a:r>
              <a:rPr lang="en-US" sz="3600" i="1" kern="1200" dirty="0" smtClean="0">
                <a:solidFill>
                  <a:srgbClr val="000099"/>
                </a:solidFill>
                <a:latin typeface="Calibri" pitchFamily="34" charset="0"/>
                <a:ea typeface="+mn-ea"/>
                <a:cs typeface="Calibri" pitchFamily="34" charset="0"/>
              </a:rPr>
              <a:t>BWR buildings</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9221" name="Rectangle 2"/>
          <p:cNvSpPr>
            <a:spLocks noGrp="1" noChangeArrowheads="1"/>
          </p:cNvSpPr>
          <p:nvPr>
            <p:ph type="title"/>
          </p:nvPr>
        </p:nvSpPr>
        <p:spPr>
          <a:xfrm>
            <a:off x="0" y="0"/>
            <a:ext cx="9144000" cy="1143000"/>
          </a:xfrm>
        </p:spPr>
        <p:txBody>
          <a:bodyPr/>
          <a:lstStyle/>
          <a:p>
            <a:pPr>
              <a:defRPr/>
            </a:pPr>
            <a:r>
              <a:rPr lang="en-US" sz="3600" i="1" kern="1200" dirty="0" smtClean="0">
                <a:solidFill>
                  <a:srgbClr val="000099"/>
                </a:solidFill>
                <a:latin typeface="Calibri" pitchFamily="34" charset="0"/>
                <a:ea typeface="+mn-ea"/>
                <a:cs typeface="Calibri" pitchFamily="34" charset="0"/>
              </a:rPr>
              <a:t>Reactor core </a:t>
            </a:r>
            <a:r>
              <a:rPr lang="en-US" sz="3600" i="1" kern="1200" dirty="0" err="1" smtClean="0">
                <a:solidFill>
                  <a:srgbClr val="000099"/>
                </a:solidFill>
                <a:latin typeface="Calibri" pitchFamily="34" charset="0"/>
                <a:ea typeface="+mn-ea"/>
                <a:cs typeface="Calibri" pitchFamily="34" charset="0"/>
              </a:rPr>
              <a:t>eigenschappen</a:t>
            </a:r>
            <a:endParaRPr lang="en-US" sz="3600" i="1" kern="1200" dirty="0" smtClean="0">
              <a:solidFill>
                <a:srgbClr val="000099"/>
              </a:solidFill>
              <a:latin typeface="Calibri" pitchFamily="34" charset="0"/>
              <a:ea typeface="+mn-ea"/>
              <a:cs typeface="Calibri" pitchFamily="34" charset="0"/>
            </a:endParaRPr>
          </a:p>
        </p:txBody>
      </p:sp>
      <p:pic>
        <p:nvPicPr>
          <p:cNvPr id="266243" name="Picture 3"/>
          <p:cNvPicPr>
            <a:picLocks noChangeAspect="1" noChangeArrowheads="1"/>
          </p:cNvPicPr>
          <p:nvPr/>
        </p:nvPicPr>
        <p:blipFill>
          <a:blip r:embed="rId3" cstate="print"/>
          <a:srcRect/>
          <a:stretch>
            <a:fillRect/>
          </a:stretch>
        </p:blipFill>
        <p:spPr bwMode="auto">
          <a:xfrm>
            <a:off x="76200" y="2700765"/>
            <a:ext cx="8991600" cy="4004835"/>
          </a:xfrm>
          <a:prstGeom prst="rect">
            <a:avLst/>
          </a:prstGeom>
          <a:noFill/>
          <a:ln w="9525">
            <a:noFill/>
            <a:miter lim="800000"/>
            <a:headEnd/>
            <a:tailEnd/>
          </a:ln>
        </p:spPr>
      </p:pic>
      <p:cxnSp>
        <p:nvCxnSpPr>
          <p:cNvPr id="25" name="Rechte verbindingslijn met pijl 24"/>
          <p:cNvCxnSpPr/>
          <p:nvPr/>
        </p:nvCxnSpPr>
        <p:spPr bwMode="auto">
          <a:xfrm rot="5400000">
            <a:off x="3962400" y="2209006"/>
            <a:ext cx="1371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sp>
        <p:nvSpPr>
          <p:cNvPr id="21" name="Tekstvak 20"/>
          <p:cNvSpPr txBox="1"/>
          <p:nvPr/>
        </p:nvSpPr>
        <p:spPr>
          <a:xfrm>
            <a:off x="4191000" y="1219200"/>
            <a:ext cx="2743200" cy="307777"/>
          </a:xfrm>
          <a:prstGeom prst="rect">
            <a:avLst/>
          </a:prstGeom>
          <a:solidFill>
            <a:srgbClr val="FFFFCC"/>
          </a:solidFill>
        </p:spPr>
        <p:txBody>
          <a:bodyPr wrap="square" rtlCol="0">
            <a:spAutoFit/>
          </a:bodyPr>
          <a:lstStyle/>
          <a:p>
            <a:r>
              <a:rPr lang="nl-NL" sz="1400" dirty="0" err="1" smtClean="0">
                <a:latin typeface="Calibri" pitchFamily="34" charset="0"/>
                <a:cs typeface="Calibri" pitchFamily="34" charset="0"/>
              </a:rPr>
              <a:t>Pressurized</a:t>
            </a:r>
            <a:r>
              <a:rPr lang="nl-NL" sz="1400" dirty="0" smtClean="0">
                <a:latin typeface="Calibri" pitchFamily="34" charset="0"/>
                <a:cs typeface="Calibri" pitchFamily="34" charset="0"/>
              </a:rPr>
              <a:t> heavy water reactor</a:t>
            </a:r>
          </a:p>
        </p:txBody>
      </p:sp>
      <p:cxnSp>
        <p:nvCxnSpPr>
          <p:cNvPr id="28" name="Rechte verbindingslijn met pijl 27"/>
          <p:cNvCxnSpPr/>
          <p:nvPr/>
        </p:nvCxnSpPr>
        <p:spPr bwMode="auto">
          <a:xfrm rot="5400000">
            <a:off x="5333206" y="2361406"/>
            <a:ext cx="10668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cxnSp>
        <p:nvCxnSpPr>
          <p:cNvPr id="36" name="Rechte verbindingslijn met pijl 35"/>
          <p:cNvCxnSpPr/>
          <p:nvPr/>
        </p:nvCxnSpPr>
        <p:spPr bwMode="auto">
          <a:xfrm rot="5400000">
            <a:off x="6691312" y="2590800"/>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cxnSp>
        <p:nvCxnSpPr>
          <p:cNvPr id="38" name="Rechte verbindingslijn met pijl 37"/>
          <p:cNvCxnSpPr/>
          <p:nvPr/>
        </p:nvCxnSpPr>
        <p:spPr bwMode="auto">
          <a:xfrm rot="5400000">
            <a:off x="8076406" y="2666206"/>
            <a:ext cx="4572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sp>
        <p:nvSpPr>
          <p:cNvPr id="37" name="Tekstvak 36"/>
          <p:cNvSpPr txBox="1"/>
          <p:nvPr/>
        </p:nvSpPr>
        <p:spPr>
          <a:xfrm>
            <a:off x="7086600" y="2359223"/>
            <a:ext cx="2057400" cy="307777"/>
          </a:xfrm>
          <a:prstGeom prst="rect">
            <a:avLst/>
          </a:prstGeom>
          <a:solidFill>
            <a:srgbClr val="FFFFCC"/>
          </a:solidFill>
        </p:spPr>
        <p:txBody>
          <a:bodyPr wrap="square" rtlCol="0">
            <a:spAutoFit/>
          </a:bodyPr>
          <a:lstStyle/>
          <a:p>
            <a:r>
              <a:rPr lang="nl-NL" sz="1400" dirty="0" smtClean="0">
                <a:latin typeface="Calibri" pitchFamily="34" charset="0"/>
                <a:cs typeface="Calibri" pitchFamily="34" charset="0"/>
              </a:rPr>
              <a:t>Gas </a:t>
            </a:r>
            <a:r>
              <a:rPr lang="nl-NL" sz="1400" dirty="0" err="1" smtClean="0">
                <a:latin typeface="Calibri" pitchFamily="34" charset="0"/>
                <a:cs typeface="Calibri" pitchFamily="34" charset="0"/>
              </a:rPr>
              <a:t>cooled</a:t>
            </a:r>
            <a:r>
              <a:rPr lang="nl-NL" sz="1400" dirty="0" smtClean="0">
                <a:latin typeface="Calibri" pitchFamily="34" charset="0"/>
                <a:cs typeface="Calibri" pitchFamily="34" charset="0"/>
              </a:rPr>
              <a:t> </a:t>
            </a:r>
            <a:r>
              <a:rPr lang="nl-NL" sz="1400" dirty="0" err="1" smtClean="0">
                <a:latin typeface="Calibri" pitchFamily="34" charset="0"/>
                <a:cs typeface="Calibri" pitchFamily="34" charset="0"/>
              </a:rPr>
              <a:t>fast</a:t>
            </a:r>
            <a:r>
              <a:rPr lang="nl-NL" sz="1400" dirty="0" smtClean="0">
                <a:latin typeface="Calibri" pitchFamily="34" charset="0"/>
                <a:cs typeface="Calibri" pitchFamily="34" charset="0"/>
              </a:rPr>
              <a:t> reactor</a:t>
            </a:r>
          </a:p>
        </p:txBody>
      </p:sp>
      <p:sp>
        <p:nvSpPr>
          <p:cNvPr id="31" name="Tekstvak 30"/>
          <p:cNvSpPr txBox="1"/>
          <p:nvPr/>
        </p:nvSpPr>
        <p:spPr>
          <a:xfrm>
            <a:off x="6324600" y="1978223"/>
            <a:ext cx="2362200" cy="307777"/>
          </a:xfrm>
          <a:prstGeom prst="rect">
            <a:avLst/>
          </a:prstGeom>
          <a:solidFill>
            <a:srgbClr val="FFFFCC"/>
          </a:solidFill>
        </p:spPr>
        <p:txBody>
          <a:bodyPr wrap="square" rtlCol="0">
            <a:spAutoFit/>
          </a:bodyPr>
          <a:lstStyle/>
          <a:p>
            <a:r>
              <a:rPr lang="nl-NL" sz="1400" dirty="0" err="1" smtClean="0">
                <a:latin typeface="Calibri" pitchFamily="34" charset="0"/>
                <a:cs typeface="Calibri" pitchFamily="34" charset="0"/>
              </a:rPr>
              <a:t>Sodium</a:t>
            </a:r>
            <a:r>
              <a:rPr lang="nl-NL" sz="1400" dirty="0" smtClean="0">
                <a:latin typeface="Calibri" pitchFamily="34" charset="0"/>
                <a:cs typeface="Calibri" pitchFamily="34" charset="0"/>
              </a:rPr>
              <a:t> </a:t>
            </a:r>
            <a:r>
              <a:rPr lang="nl-NL" sz="1400" dirty="0" err="1" smtClean="0">
                <a:latin typeface="Calibri" pitchFamily="34" charset="0"/>
                <a:cs typeface="Calibri" pitchFamily="34" charset="0"/>
              </a:rPr>
              <a:t>cooled</a:t>
            </a:r>
            <a:r>
              <a:rPr lang="nl-NL" sz="1400" dirty="0" smtClean="0">
                <a:latin typeface="Calibri" pitchFamily="34" charset="0"/>
                <a:cs typeface="Calibri" pitchFamily="34" charset="0"/>
              </a:rPr>
              <a:t> </a:t>
            </a:r>
            <a:r>
              <a:rPr lang="nl-NL" sz="1400" dirty="0" err="1" smtClean="0">
                <a:latin typeface="Calibri" pitchFamily="34" charset="0"/>
                <a:cs typeface="Calibri" pitchFamily="34" charset="0"/>
              </a:rPr>
              <a:t>fast</a:t>
            </a:r>
            <a:r>
              <a:rPr lang="nl-NL" sz="1400" dirty="0" smtClean="0">
                <a:latin typeface="Calibri" pitchFamily="34" charset="0"/>
                <a:cs typeface="Calibri" pitchFamily="34" charset="0"/>
              </a:rPr>
              <a:t> reactor</a:t>
            </a:r>
          </a:p>
        </p:txBody>
      </p:sp>
      <p:sp>
        <p:nvSpPr>
          <p:cNvPr id="26" name="Tekstvak 25"/>
          <p:cNvSpPr txBox="1"/>
          <p:nvPr/>
        </p:nvSpPr>
        <p:spPr>
          <a:xfrm>
            <a:off x="5334000" y="1597223"/>
            <a:ext cx="3200400" cy="307777"/>
          </a:xfrm>
          <a:prstGeom prst="rect">
            <a:avLst/>
          </a:prstGeom>
          <a:solidFill>
            <a:srgbClr val="FFFFCC"/>
          </a:solidFill>
        </p:spPr>
        <p:txBody>
          <a:bodyPr wrap="square" rtlCol="0">
            <a:spAutoFit/>
          </a:bodyPr>
          <a:lstStyle/>
          <a:p>
            <a:r>
              <a:rPr lang="nl-NL" sz="1400" dirty="0" smtClean="0">
                <a:latin typeface="Calibri" pitchFamily="34" charset="0"/>
                <a:cs typeface="Calibri" pitchFamily="34" charset="0"/>
              </a:rPr>
              <a:t>High </a:t>
            </a:r>
            <a:r>
              <a:rPr lang="nl-NL" sz="1400" dirty="0" err="1" smtClean="0">
                <a:latin typeface="Calibri" pitchFamily="34" charset="0"/>
                <a:cs typeface="Calibri" pitchFamily="34" charset="0"/>
              </a:rPr>
              <a:t>temperature</a:t>
            </a:r>
            <a:r>
              <a:rPr lang="nl-NL" sz="1400" dirty="0" smtClean="0">
                <a:latin typeface="Calibri" pitchFamily="34" charset="0"/>
                <a:cs typeface="Calibri" pitchFamily="34" charset="0"/>
              </a:rPr>
              <a:t> gas </a:t>
            </a:r>
            <a:r>
              <a:rPr lang="nl-NL" sz="1400" dirty="0" err="1" smtClean="0">
                <a:latin typeface="Calibri" pitchFamily="34" charset="0"/>
                <a:cs typeface="Calibri" pitchFamily="34" charset="0"/>
              </a:rPr>
              <a:t>cooled</a:t>
            </a:r>
            <a:r>
              <a:rPr lang="nl-NL" sz="1400" dirty="0" smtClean="0">
                <a:latin typeface="Calibri" pitchFamily="34" charset="0"/>
                <a:cs typeface="Calibri" pitchFamily="34" charset="0"/>
              </a:rPr>
              <a:t> reactor</a:t>
            </a:r>
          </a:p>
        </p:txBody>
      </p:sp>
      <p:sp>
        <p:nvSpPr>
          <p:cNvPr id="13" name="Afgeronde rechthoek 12"/>
          <p:cNvSpPr/>
          <p:nvPr/>
        </p:nvSpPr>
        <p:spPr bwMode="auto">
          <a:xfrm>
            <a:off x="4038600" y="914400"/>
            <a:ext cx="5029200" cy="5486400"/>
          </a:xfrm>
          <a:prstGeom prst="roundRect">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2" name="Picture 4" descr="\\vmware-host\Shared Folders\Desktop\CANDU_fuel_bundles.jpg"/>
          <p:cNvPicPr>
            <a:picLocks noChangeAspect="1" noChangeArrowheads="1"/>
          </p:cNvPicPr>
          <p:nvPr/>
        </p:nvPicPr>
        <p:blipFill>
          <a:blip r:embed="rId3" cstate="print"/>
          <a:srcRect/>
          <a:stretch>
            <a:fillRect/>
          </a:stretch>
        </p:blipFill>
        <p:spPr bwMode="auto">
          <a:xfrm>
            <a:off x="3733800" y="2267212"/>
            <a:ext cx="2081189" cy="1161788"/>
          </a:xfrm>
          <a:prstGeom prst="rect">
            <a:avLst/>
          </a:prstGeom>
          <a:noFill/>
        </p:spPr>
      </p:pic>
      <p:sp>
        <p:nvSpPr>
          <p:cNvPr id="24"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9221" name="Rectangle 2"/>
          <p:cNvSpPr>
            <a:spLocks noGrp="1" noChangeArrowheads="1"/>
          </p:cNvSpPr>
          <p:nvPr>
            <p:ph type="title"/>
          </p:nvPr>
        </p:nvSpPr>
        <p:spPr>
          <a:xfrm>
            <a:off x="0" y="0"/>
            <a:ext cx="9144000" cy="1143000"/>
          </a:xfrm>
        </p:spPr>
        <p:txBody>
          <a:bodyPr/>
          <a:lstStyle/>
          <a:p>
            <a:pPr>
              <a:defRPr/>
            </a:pPr>
            <a:r>
              <a:rPr lang="en-US" sz="3600" i="1" kern="1200" dirty="0" smtClean="0">
                <a:solidFill>
                  <a:srgbClr val="000099"/>
                </a:solidFill>
                <a:latin typeface="Calibri" pitchFamily="34" charset="0"/>
                <a:ea typeface="+mn-ea"/>
                <a:cs typeface="Calibri" pitchFamily="34" charset="0"/>
              </a:rPr>
              <a:t>PHWR – Pressurized  heavy water reactor</a:t>
            </a:r>
          </a:p>
        </p:txBody>
      </p:sp>
      <p:sp>
        <p:nvSpPr>
          <p:cNvPr id="18" name="TextBox 17"/>
          <p:cNvSpPr txBox="1"/>
          <p:nvPr/>
        </p:nvSpPr>
        <p:spPr>
          <a:xfrm>
            <a:off x="533400" y="1219200"/>
            <a:ext cx="7620000" cy="369888"/>
          </a:xfrm>
          <a:prstGeom prst="rect">
            <a:avLst/>
          </a:prstGeom>
          <a:noFill/>
        </p:spPr>
        <p:txBody>
          <a:bodyPr>
            <a:spAutoFit/>
          </a:bodyPr>
          <a:lstStyle/>
          <a:p>
            <a:pPr>
              <a:defRPr/>
            </a:pPr>
            <a:r>
              <a:rPr lang="en-US" dirty="0" smtClean="0">
                <a:latin typeface="Calibri" pitchFamily="34" charset="0"/>
                <a:cs typeface="Calibri" pitchFamily="34" charset="0"/>
              </a:rPr>
              <a:t>CANDU reactor met D</a:t>
            </a:r>
            <a:r>
              <a:rPr lang="en-US" baseline="-25000" dirty="0" smtClean="0">
                <a:latin typeface="Calibri" pitchFamily="34" charset="0"/>
                <a:cs typeface="Calibri" pitchFamily="34" charset="0"/>
              </a:rPr>
              <a:t>2</a:t>
            </a:r>
            <a:r>
              <a:rPr lang="en-US" dirty="0" smtClean="0">
                <a:latin typeface="Calibri" pitchFamily="34" charset="0"/>
                <a:cs typeface="Calibri" pitchFamily="34" charset="0"/>
              </a:rPr>
              <a:t>O moderator en </a:t>
            </a:r>
            <a:r>
              <a:rPr lang="en-US" dirty="0" err="1" smtClean="0">
                <a:latin typeface="Calibri" pitchFamily="34" charset="0"/>
                <a:cs typeface="Calibri" pitchFamily="34" charset="0"/>
              </a:rPr>
              <a:t>koelmiddel</a:t>
            </a:r>
            <a:endParaRPr lang="en-US" dirty="0">
              <a:latin typeface="Calibri" pitchFamily="34" charset="0"/>
              <a:cs typeface="Calibri" pitchFamily="34" charset="0"/>
            </a:endParaRPr>
          </a:p>
        </p:txBody>
      </p:sp>
      <p:sp>
        <p:nvSpPr>
          <p:cNvPr id="6" name="TextBox 17"/>
          <p:cNvSpPr txBox="1"/>
          <p:nvPr/>
        </p:nvSpPr>
        <p:spPr>
          <a:xfrm>
            <a:off x="533400" y="1535112"/>
            <a:ext cx="7620000" cy="369888"/>
          </a:xfrm>
          <a:prstGeom prst="rect">
            <a:avLst/>
          </a:prstGeom>
          <a:noFill/>
        </p:spPr>
        <p:txBody>
          <a:bodyPr>
            <a:spAutoFit/>
          </a:bodyPr>
          <a:lstStyle/>
          <a:p>
            <a:pPr>
              <a:defRPr/>
            </a:pPr>
            <a:r>
              <a:rPr lang="en-US" dirty="0" err="1" smtClean="0">
                <a:latin typeface="Calibri" pitchFamily="34" charset="0"/>
                <a:cs typeface="Calibri" pitchFamily="34" charset="0"/>
              </a:rPr>
              <a:t>Calandria</a:t>
            </a:r>
            <a:r>
              <a:rPr lang="en-US" dirty="0" smtClean="0">
                <a:latin typeface="Calibri" pitchFamily="34" charset="0"/>
                <a:cs typeface="Calibri" pitchFamily="34" charset="0"/>
              </a:rPr>
              <a:t> (</a:t>
            </a:r>
            <a:r>
              <a:rPr lang="en-US" dirty="0" err="1" smtClean="0">
                <a:latin typeface="Calibri" pitchFamily="34" charset="0"/>
                <a:cs typeface="Calibri" pitchFamily="34" charset="0"/>
              </a:rPr>
              <a:t>horizontale</a:t>
            </a:r>
            <a:r>
              <a:rPr lang="en-US" dirty="0" smtClean="0">
                <a:latin typeface="Calibri" pitchFamily="34" charset="0"/>
                <a:cs typeface="Calibri" pitchFamily="34" charset="0"/>
              </a:rPr>
              <a:t> cylinder) met </a:t>
            </a:r>
            <a:r>
              <a:rPr lang="en-US" dirty="0" err="1" smtClean="0">
                <a:latin typeface="Calibri" pitchFamily="34" charset="0"/>
                <a:cs typeface="Calibri" pitchFamily="34" charset="0"/>
              </a:rPr>
              <a:t>hoge-druk</a:t>
            </a:r>
            <a:r>
              <a:rPr lang="en-US" dirty="0" smtClean="0">
                <a:latin typeface="Calibri" pitchFamily="34" charset="0"/>
                <a:cs typeface="Calibri" pitchFamily="34" charset="0"/>
              </a:rPr>
              <a:t> </a:t>
            </a:r>
            <a:r>
              <a:rPr lang="en-US" dirty="0" err="1" smtClean="0">
                <a:latin typeface="Calibri" pitchFamily="34" charset="0"/>
                <a:cs typeface="Calibri" pitchFamily="34" charset="0"/>
              </a:rPr>
              <a:t>buizen</a:t>
            </a:r>
            <a:endParaRPr lang="en-US" dirty="0">
              <a:latin typeface="Calibri" pitchFamily="34" charset="0"/>
              <a:cs typeface="Calibri" pitchFamily="34" charset="0"/>
            </a:endParaRPr>
          </a:p>
        </p:txBody>
      </p:sp>
      <p:sp>
        <p:nvSpPr>
          <p:cNvPr id="8" name="TextBox 17"/>
          <p:cNvSpPr txBox="1"/>
          <p:nvPr/>
        </p:nvSpPr>
        <p:spPr>
          <a:xfrm>
            <a:off x="533400" y="1840468"/>
            <a:ext cx="55626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Buizen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bevatten</a:t>
            </a:r>
            <a:r>
              <a:rPr lang="en-US" dirty="0" smtClean="0">
                <a:latin typeface="Calibri" pitchFamily="34" charset="0"/>
                <a:cs typeface="Calibri" pitchFamily="34" charset="0"/>
              </a:rPr>
              <a:t> fuel </a:t>
            </a:r>
            <a:r>
              <a:rPr lang="en-US" dirty="0" err="1" smtClean="0">
                <a:latin typeface="Calibri" pitchFamily="34" charset="0"/>
                <a:cs typeface="Calibri" pitchFamily="34" charset="0"/>
              </a:rPr>
              <a:t>bundels</a:t>
            </a:r>
            <a:r>
              <a:rPr lang="en-US" dirty="0" smtClean="0">
                <a:latin typeface="Calibri" pitchFamily="34" charset="0"/>
                <a:cs typeface="Calibri" pitchFamily="34" charset="0"/>
              </a:rPr>
              <a:t> met UO</a:t>
            </a:r>
            <a:r>
              <a:rPr lang="en-US" baseline="-25000" dirty="0" smtClean="0">
                <a:latin typeface="Calibri" pitchFamily="34" charset="0"/>
                <a:cs typeface="Calibri" pitchFamily="34" charset="0"/>
              </a:rPr>
              <a:t>2</a:t>
            </a:r>
            <a:r>
              <a:rPr lang="en-US" dirty="0" smtClean="0">
                <a:latin typeface="Calibri" pitchFamily="34" charset="0"/>
                <a:cs typeface="Calibri" pitchFamily="34" charset="0"/>
              </a:rPr>
              <a:t> pellets </a:t>
            </a:r>
            <a:endParaRPr lang="en-US" dirty="0">
              <a:latin typeface="Calibri" pitchFamily="34" charset="0"/>
              <a:cs typeface="Calibri" pitchFamily="34" charset="0"/>
            </a:endParaRPr>
          </a:p>
        </p:txBody>
      </p:sp>
      <p:sp>
        <p:nvSpPr>
          <p:cNvPr id="9" name="TextBox 17"/>
          <p:cNvSpPr txBox="1"/>
          <p:nvPr/>
        </p:nvSpPr>
        <p:spPr>
          <a:xfrm>
            <a:off x="533400" y="3352800"/>
            <a:ext cx="4495800" cy="369332"/>
          </a:xfrm>
          <a:prstGeom prst="rect">
            <a:avLst/>
          </a:prstGeom>
          <a:noFill/>
        </p:spPr>
        <p:txBody>
          <a:bodyPr wrap="square">
            <a:spAutoFit/>
          </a:bodyPr>
          <a:lstStyle/>
          <a:p>
            <a:pPr>
              <a:defRPr/>
            </a:pPr>
            <a:r>
              <a:rPr lang="en-US" dirty="0" smtClean="0">
                <a:latin typeface="Calibri" pitchFamily="34" charset="0"/>
                <a:cs typeface="Calibri" pitchFamily="34" charset="0"/>
              </a:rPr>
              <a:t>Grote moderator – fuel volume ratio</a:t>
            </a:r>
            <a:endParaRPr lang="en-US" dirty="0">
              <a:latin typeface="Calibri" pitchFamily="34" charset="0"/>
              <a:cs typeface="Calibri" pitchFamily="34" charset="0"/>
            </a:endParaRPr>
          </a:p>
        </p:txBody>
      </p:sp>
      <p:sp>
        <p:nvSpPr>
          <p:cNvPr id="10" name="TextBox 17"/>
          <p:cNvSpPr txBox="1"/>
          <p:nvPr/>
        </p:nvSpPr>
        <p:spPr>
          <a:xfrm>
            <a:off x="533400" y="3645932"/>
            <a:ext cx="4495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Natuurlijk</a:t>
            </a:r>
            <a:r>
              <a:rPr lang="en-US" dirty="0" smtClean="0">
                <a:latin typeface="Calibri" pitchFamily="34" charset="0"/>
                <a:cs typeface="Calibri" pitchFamily="34" charset="0"/>
              </a:rPr>
              <a:t> uranium </a:t>
            </a:r>
            <a:r>
              <a:rPr lang="en-US" dirty="0" err="1" smtClean="0">
                <a:latin typeface="Calibri" pitchFamily="34" charset="0"/>
                <a:cs typeface="Calibri" pitchFamily="34" charset="0"/>
              </a:rPr>
              <a:t>als</a:t>
            </a:r>
            <a:r>
              <a:rPr lang="en-US" dirty="0" smtClean="0">
                <a:latin typeface="Calibri" pitchFamily="34" charset="0"/>
                <a:cs typeface="Calibri" pitchFamily="34" charset="0"/>
              </a:rPr>
              <a:t> </a:t>
            </a:r>
            <a:r>
              <a:rPr lang="en-US" dirty="0" err="1" smtClean="0">
                <a:latin typeface="Calibri" pitchFamily="34" charset="0"/>
                <a:cs typeface="Calibri" pitchFamily="34" charset="0"/>
              </a:rPr>
              <a:t>brandstof</a:t>
            </a:r>
            <a:r>
              <a:rPr lang="en-US" dirty="0" smtClean="0">
                <a:latin typeface="Calibri" pitchFamily="34" charset="0"/>
                <a:cs typeface="Calibri" pitchFamily="34" charset="0"/>
              </a:rPr>
              <a:t> </a:t>
            </a:r>
            <a:r>
              <a:rPr lang="en-US" dirty="0" err="1" smtClean="0">
                <a:latin typeface="Calibri" pitchFamily="34" charset="0"/>
                <a:cs typeface="Calibri" pitchFamily="34" charset="0"/>
              </a:rPr>
              <a:t>mogelijk</a:t>
            </a:r>
            <a:endParaRPr lang="en-US" dirty="0">
              <a:latin typeface="Calibri" pitchFamily="34" charset="0"/>
              <a:cs typeface="Calibri" pitchFamily="34" charset="0"/>
            </a:endParaRPr>
          </a:p>
        </p:txBody>
      </p:sp>
      <p:sp>
        <p:nvSpPr>
          <p:cNvPr id="11" name="TextBox 17"/>
          <p:cNvSpPr txBox="1"/>
          <p:nvPr/>
        </p:nvSpPr>
        <p:spPr>
          <a:xfrm>
            <a:off x="533400" y="3950732"/>
            <a:ext cx="4495800" cy="369332"/>
          </a:xfrm>
          <a:prstGeom prst="rect">
            <a:avLst/>
          </a:prstGeom>
          <a:noFill/>
        </p:spPr>
        <p:txBody>
          <a:bodyPr wrap="square">
            <a:spAutoFit/>
          </a:bodyPr>
          <a:lstStyle/>
          <a:p>
            <a:pPr>
              <a:defRPr/>
            </a:pPr>
            <a:r>
              <a:rPr lang="en-US" dirty="0" smtClean="0">
                <a:latin typeface="Calibri" pitchFamily="34" charset="0"/>
                <a:cs typeface="Calibri" pitchFamily="34" charset="0"/>
              </a:rPr>
              <a:t>Continue refueling (fuel burn up)</a:t>
            </a:r>
            <a:endParaRPr lang="en-US" dirty="0">
              <a:latin typeface="Calibri" pitchFamily="34" charset="0"/>
              <a:cs typeface="Calibri" pitchFamily="34" charset="0"/>
            </a:endParaRPr>
          </a:p>
        </p:txBody>
      </p:sp>
      <p:pic>
        <p:nvPicPr>
          <p:cNvPr id="19" name="Picture 3"/>
          <p:cNvPicPr>
            <a:picLocks noChangeAspect="1" noChangeArrowheads="1"/>
          </p:cNvPicPr>
          <p:nvPr/>
        </p:nvPicPr>
        <p:blipFill>
          <a:blip r:embed="rId4" cstate="print"/>
          <a:srcRect/>
          <a:stretch>
            <a:fillRect/>
          </a:stretch>
        </p:blipFill>
        <p:spPr bwMode="auto">
          <a:xfrm>
            <a:off x="2253570" y="4904050"/>
            <a:ext cx="489630" cy="323850"/>
          </a:xfrm>
          <a:prstGeom prst="rect">
            <a:avLst/>
          </a:prstGeom>
          <a:noFill/>
          <a:ln w="9525">
            <a:noFill/>
            <a:miter lim="800000"/>
            <a:headEnd/>
            <a:tailEnd/>
          </a:ln>
        </p:spPr>
      </p:pic>
      <p:pic>
        <p:nvPicPr>
          <p:cNvPr id="273410" name="Picture 2" descr="\\vmware-host\Shared Folders\Desktop\738px-CANDU_Reactor_Schematic_svg.png"/>
          <p:cNvPicPr>
            <a:picLocks noChangeAspect="1" noChangeArrowheads="1"/>
          </p:cNvPicPr>
          <p:nvPr/>
        </p:nvPicPr>
        <p:blipFill>
          <a:blip r:embed="rId5" cstate="print"/>
          <a:srcRect/>
          <a:stretch>
            <a:fillRect/>
          </a:stretch>
        </p:blipFill>
        <p:spPr bwMode="auto">
          <a:xfrm>
            <a:off x="5257800" y="3861342"/>
            <a:ext cx="3685889" cy="2996658"/>
          </a:xfrm>
          <a:prstGeom prst="rect">
            <a:avLst/>
          </a:prstGeom>
          <a:noFill/>
        </p:spPr>
      </p:pic>
      <p:pic>
        <p:nvPicPr>
          <p:cNvPr id="273411" name="Picture 3" descr="\\vmware-host\Shared Folders\Desktop\CANDU_at_Qinshan.jpg"/>
          <p:cNvPicPr>
            <a:picLocks noChangeAspect="1" noChangeArrowheads="1"/>
          </p:cNvPicPr>
          <p:nvPr/>
        </p:nvPicPr>
        <p:blipFill>
          <a:blip r:embed="rId6" cstate="print"/>
          <a:srcRect/>
          <a:stretch>
            <a:fillRect/>
          </a:stretch>
        </p:blipFill>
        <p:spPr bwMode="auto">
          <a:xfrm>
            <a:off x="6243663" y="1295400"/>
            <a:ext cx="2747937" cy="1828800"/>
          </a:xfrm>
          <a:prstGeom prst="rect">
            <a:avLst/>
          </a:prstGeom>
          <a:noFill/>
        </p:spPr>
      </p:pic>
      <p:pic>
        <p:nvPicPr>
          <p:cNvPr id="273413" name="Picture 5" descr="\\vmware-host\Shared Folders\Desktop\CANDU_fuel_cycles.jpg"/>
          <p:cNvPicPr>
            <a:picLocks noChangeAspect="1" noChangeArrowheads="1"/>
          </p:cNvPicPr>
          <p:nvPr/>
        </p:nvPicPr>
        <p:blipFill>
          <a:blip r:embed="rId7" cstate="print"/>
          <a:srcRect/>
          <a:stretch>
            <a:fillRect/>
          </a:stretch>
        </p:blipFill>
        <p:spPr bwMode="auto">
          <a:xfrm>
            <a:off x="457200" y="4447608"/>
            <a:ext cx="2971800" cy="2410392"/>
          </a:xfrm>
          <a:prstGeom prst="rect">
            <a:avLst/>
          </a:prstGeom>
          <a:noFill/>
        </p:spPr>
      </p:pic>
      <p:cxnSp>
        <p:nvCxnSpPr>
          <p:cNvPr id="28" name="Rechte verbindingslijn met pijl 27"/>
          <p:cNvCxnSpPr/>
          <p:nvPr/>
        </p:nvCxnSpPr>
        <p:spPr bwMode="auto">
          <a:xfrm rot="16200000" flipV="1">
            <a:off x="4610100" y="4152900"/>
            <a:ext cx="1981200" cy="533400"/>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sp>
        <p:nvSpPr>
          <p:cNvPr id="29" name="Tekstvak 28"/>
          <p:cNvSpPr txBox="1"/>
          <p:nvPr/>
        </p:nvSpPr>
        <p:spPr>
          <a:xfrm>
            <a:off x="2133600" y="2971800"/>
            <a:ext cx="1375698" cy="338554"/>
          </a:xfrm>
          <a:prstGeom prst="rect">
            <a:avLst/>
          </a:prstGeom>
          <a:solidFill>
            <a:srgbClr val="FFFFCC"/>
          </a:solidFill>
        </p:spPr>
        <p:txBody>
          <a:bodyPr wrap="none" rtlCol="0">
            <a:spAutoFit/>
          </a:bodyPr>
          <a:lstStyle/>
          <a:p>
            <a:r>
              <a:rPr lang="nl-NL" sz="1600" dirty="0" smtClean="0">
                <a:latin typeface="Calibri" pitchFamily="34" charset="0"/>
                <a:cs typeface="Calibri" pitchFamily="34" charset="0"/>
              </a:rPr>
              <a:t>50 cm x 10 cm</a:t>
            </a:r>
          </a:p>
        </p:txBody>
      </p:sp>
      <p:sp>
        <p:nvSpPr>
          <p:cNvPr id="30" name="Tekstvak 29"/>
          <p:cNvSpPr txBox="1"/>
          <p:nvPr/>
        </p:nvSpPr>
        <p:spPr>
          <a:xfrm>
            <a:off x="7315200" y="3138488"/>
            <a:ext cx="1492716" cy="338554"/>
          </a:xfrm>
          <a:prstGeom prst="rect">
            <a:avLst/>
          </a:prstGeom>
          <a:solidFill>
            <a:srgbClr val="FFFFCC"/>
          </a:solidFill>
        </p:spPr>
        <p:txBody>
          <a:bodyPr wrap="none" rtlCol="0">
            <a:spAutoFit/>
          </a:bodyPr>
          <a:lstStyle/>
          <a:p>
            <a:r>
              <a:rPr lang="nl-NL" sz="1600" dirty="0" err="1" smtClean="0">
                <a:latin typeface="Calibri" pitchFamily="34" charset="0"/>
                <a:cs typeface="Calibri" pitchFamily="34" charset="0"/>
              </a:rPr>
              <a:t>Qinshan</a:t>
            </a:r>
            <a:r>
              <a:rPr lang="nl-NL" sz="1600" dirty="0" smtClean="0">
                <a:latin typeface="Calibri" pitchFamily="34" charset="0"/>
                <a:cs typeface="Calibri" pitchFamily="34" charset="0"/>
              </a:rPr>
              <a:t> - China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273411"/>
                                        </p:tgtEl>
                                        <p:attrNameLst>
                                          <p:attrName>style.visibility</p:attrName>
                                        </p:attrNameLst>
                                      </p:cBhvr>
                                      <p:to>
                                        <p:strVal val="visible"/>
                                      </p:to>
                                    </p:set>
                                    <p:animEffect transition="in" filter="checkerboard(across)">
                                      <p:cBhvr>
                                        <p:cTn id="10" dur="500"/>
                                        <p:tgtEl>
                                          <p:spTgt spid="273411"/>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checkerboard(across)">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par>
                                <p:cTn id="19" presetID="5" presetClass="entr" presetSubtype="10" fill="hold" nodeType="withEffect">
                                  <p:stCondLst>
                                    <p:cond delay="0"/>
                                  </p:stCondLst>
                                  <p:childTnLst>
                                    <p:set>
                                      <p:cBhvr>
                                        <p:cTn id="20" dur="1" fill="hold">
                                          <p:stCondLst>
                                            <p:cond delay="0"/>
                                          </p:stCondLst>
                                        </p:cTn>
                                        <p:tgtEl>
                                          <p:spTgt spid="273410"/>
                                        </p:tgtEl>
                                        <p:attrNameLst>
                                          <p:attrName>style.visibility</p:attrName>
                                        </p:attrNameLst>
                                      </p:cBhvr>
                                      <p:to>
                                        <p:strVal val="visible"/>
                                      </p:to>
                                    </p:set>
                                    <p:animEffect transition="in" filter="checkerboard(across)">
                                      <p:cBhvr>
                                        <p:cTn id="21" dur="500"/>
                                        <p:tgtEl>
                                          <p:spTgt spid="273410"/>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par>
                                <p:cTn id="27" presetID="5" presetClass="entr" presetSubtype="1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checkerboard(across)">
                                      <p:cBhvr>
                                        <p:cTn id="29" dur="500"/>
                                        <p:tgtEl>
                                          <p:spTgt spid="28"/>
                                        </p:tgtEl>
                                      </p:cBhvr>
                                    </p:animEffect>
                                  </p:childTnLst>
                                </p:cTn>
                              </p:par>
                              <p:par>
                                <p:cTn id="30" presetID="5" presetClass="entr" presetSubtype="10" fill="hold" nodeType="withEffect">
                                  <p:stCondLst>
                                    <p:cond delay="0"/>
                                  </p:stCondLst>
                                  <p:childTnLst>
                                    <p:set>
                                      <p:cBhvr>
                                        <p:cTn id="31" dur="1" fill="hold">
                                          <p:stCondLst>
                                            <p:cond delay="0"/>
                                          </p:stCondLst>
                                        </p:cTn>
                                        <p:tgtEl>
                                          <p:spTgt spid="273412"/>
                                        </p:tgtEl>
                                        <p:attrNameLst>
                                          <p:attrName>style.visibility</p:attrName>
                                        </p:attrNameLst>
                                      </p:cBhvr>
                                      <p:to>
                                        <p:strVal val="visible"/>
                                      </p:to>
                                    </p:set>
                                    <p:animEffect transition="in" filter="checkerboard(across)">
                                      <p:cBhvr>
                                        <p:cTn id="32" dur="500"/>
                                        <p:tgtEl>
                                          <p:spTgt spid="273412"/>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checkerboard(across)">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checkerboard(across)">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checkerboard(across)">
                                      <p:cBhvr>
                                        <p:cTn id="45" dur="500"/>
                                        <p:tgtEl>
                                          <p:spTgt spid="10"/>
                                        </p:tgtEl>
                                      </p:cBhvr>
                                    </p:animEffect>
                                  </p:childTnLst>
                                </p:cTn>
                              </p:par>
                              <p:par>
                                <p:cTn id="46" presetID="5" presetClass="entr" presetSubtype="10" fill="hold" nodeType="withEffect">
                                  <p:stCondLst>
                                    <p:cond delay="0"/>
                                  </p:stCondLst>
                                  <p:childTnLst>
                                    <p:set>
                                      <p:cBhvr>
                                        <p:cTn id="47" dur="1" fill="hold">
                                          <p:stCondLst>
                                            <p:cond delay="0"/>
                                          </p:stCondLst>
                                        </p:cTn>
                                        <p:tgtEl>
                                          <p:spTgt spid="273413"/>
                                        </p:tgtEl>
                                        <p:attrNameLst>
                                          <p:attrName>style.visibility</p:attrName>
                                        </p:attrNameLst>
                                      </p:cBhvr>
                                      <p:to>
                                        <p:strVal val="visible"/>
                                      </p:to>
                                    </p:set>
                                    <p:animEffect transition="in" filter="checkerboard(across)">
                                      <p:cBhvr>
                                        <p:cTn id="48" dur="500"/>
                                        <p:tgtEl>
                                          <p:spTgt spid="273413"/>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checkerboard(across)">
                                      <p:cBhvr>
                                        <p:cTn id="53" dur="500"/>
                                        <p:tgtEl>
                                          <p:spTgt spid="11"/>
                                        </p:tgtEl>
                                      </p:cBhvr>
                                    </p:animEffect>
                                  </p:childTnLst>
                                </p:cTn>
                              </p:par>
                              <p:par>
                                <p:cTn id="54" presetID="5" presetClass="entr" presetSubtype="1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checkerboard(across)">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8" grpId="0"/>
      <p:bldP spid="9" grpId="0"/>
      <p:bldP spid="10" grpId="0"/>
      <p:bldP spid="11" grpId="0"/>
      <p:bldP spid="29" grpId="0" animBg="1"/>
      <p:bldP spid="3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9221" name="Rectangle 2"/>
          <p:cNvSpPr>
            <a:spLocks noGrp="1" noChangeArrowheads="1"/>
          </p:cNvSpPr>
          <p:nvPr>
            <p:ph type="title"/>
          </p:nvPr>
        </p:nvSpPr>
        <p:spPr>
          <a:xfrm>
            <a:off x="0" y="0"/>
            <a:ext cx="9144000" cy="1143000"/>
          </a:xfrm>
        </p:spPr>
        <p:txBody>
          <a:bodyPr/>
          <a:lstStyle/>
          <a:p>
            <a:pPr>
              <a:defRPr/>
            </a:pPr>
            <a:r>
              <a:rPr lang="en-US" sz="3600" i="1" kern="1200" dirty="0" smtClean="0">
                <a:solidFill>
                  <a:srgbClr val="000099"/>
                </a:solidFill>
                <a:latin typeface="Calibri" pitchFamily="34" charset="0"/>
                <a:ea typeface="+mn-ea"/>
                <a:cs typeface="Calibri" pitchFamily="34" charset="0"/>
              </a:rPr>
              <a:t>HTGR– Graphite moderated reactor</a:t>
            </a:r>
          </a:p>
        </p:txBody>
      </p:sp>
      <p:sp>
        <p:nvSpPr>
          <p:cNvPr id="18" name="TextBox 17"/>
          <p:cNvSpPr txBox="1"/>
          <p:nvPr/>
        </p:nvSpPr>
        <p:spPr>
          <a:xfrm>
            <a:off x="533400" y="1219200"/>
            <a:ext cx="7620000" cy="369888"/>
          </a:xfrm>
          <a:prstGeom prst="rect">
            <a:avLst/>
          </a:prstGeom>
          <a:noFill/>
        </p:spPr>
        <p:txBody>
          <a:bodyPr>
            <a:spAutoFit/>
          </a:bodyPr>
          <a:lstStyle/>
          <a:p>
            <a:pPr>
              <a:defRPr/>
            </a:pPr>
            <a:r>
              <a:rPr lang="en-US" dirty="0" err="1" smtClean="0">
                <a:latin typeface="Calibri" pitchFamily="34" charset="0"/>
                <a:cs typeface="Calibri" pitchFamily="34" charset="0"/>
              </a:rPr>
              <a:t>Grafiet</a:t>
            </a:r>
            <a:r>
              <a:rPr lang="en-US" dirty="0" smtClean="0">
                <a:latin typeface="Calibri" pitchFamily="34" charset="0"/>
                <a:cs typeface="Calibri" pitchFamily="34" charset="0"/>
              </a:rPr>
              <a:t>: </a:t>
            </a:r>
            <a:r>
              <a:rPr lang="en-US" dirty="0" err="1" smtClean="0">
                <a:latin typeface="Calibri" pitchFamily="34" charset="0"/>
                <a:cs typeface="Calibri" pitchFamily="34" charset="0"/>
              </a:rPr>
              <a:t>lage</a:t>
            </a:r>
            <a:r>
              <a:rPr lang="en-US" dirty="0" smtClean="0">
                <a:latin typeface="Calibri" pitchFamily="34" charset="0"/>
                <a:cs typeface="Calibri" pitchFamily="34" charset="0"/>
              </a:rPr>
              <a:t> slowing down power, </a:t>
            </a:r>
            <a:r>
              <a:rPr lang="en-US" dirty="0" err="1" smtClean="0">
                <a:latin typeface="Calibri" pitchFamily="34" charset="0"/>
                <a:cs typeface="Calibri" pitchFamily="34" charset="0"/>
              </a:rPr>
              <a:t>maar</a:t>
            </a:r>
            <a:r>
              <a:rPr lang="en-US" dirty="0" smtClean="0">
                <a:latin typeface="Calibri" pitchFamily="34" charset="0"/>
                <a:cs typeface="Calibri" pitchFamily="34" charset="0"/>
              </a:rPr>
              <a:t> </a:t>
            </a:r>
            <a:r>
              <a:rPr lang="en-US" dirty="0" err="1" smtClean="0">
                <a:latin typeface="Calibri" pitchFamily="34" charset="0"/>
                <a:cs typeface="Calibri" pitchFamily="34" charset="0"/>
              </a:rPr>
              <a:t>lage</a:t>
            </a:r>
            <a:r>
              <a:rPr lang="en-US" dirty="0" smtClean="0">
                <a:latin typeface="Calibri" pitchFamily="34" charset="0"/>
                <a:cs typeface="Calibri" pitchFamily="34" charset="0"/>
              </a:rPr>
              <a:t> </a:t>
            </a:r>
            <a:r>
              <a:rPr lang="en-US" dirty="0" err="1" smtClean="0">
                <a:latin typeface="Calibri" pitchFamily="34" charset="0"/>
                <a:cs typeface="Calibri" pitchFamily="34" charset="0"/>
              </a:rPr>
              <a:t>absorptie</a:t>
            </a:r>
            <a:endParaRPr lang="en-US" dirty="0">
              <a:latin typeface="Calibri" pitchFamily="34" charset="0"/>
              <a:cs typeface="Calibri" pitchFamily="34" charset="0"/>
            </a:endParaRPr>
          </a:p>
        </p:txBody>
      </p:sp>
      <p:sp>
        <p:nvSpPr>
          <p:cNvPr id="6" name="TextBox 17"/>
          <p:cNvSpPr txBox="1"/>
          <p:nvPr/>
        </p:nvSpPr>
        <p:spPr>
          <a:xfrm>
            <a:off x="533400" y="1535112"/>
            <a:ext cx="7620000" cy="923330"/>
          </a:xfrm>
          <a:prstGeom prst="rect">
            <a:avLst/>
          </a:prstGeom>
          <a:noFill/>
        </p:spPr>
        <p:txBody>
          <a:bodyPr>
            <a:spAutoFit/>
          </a:bodyPr>
          <a:lstStyle/>
          <a:p>
            <a:pPr>
              <a:defRPr/>
            </a:pPr>
            <a:r>
              <a:rPr lang="en-US" dirty="0" smtClean="0">
                <a:latin typeface="Calibri" pitchFamily="34" charset="0"/>
                <a:cs typeface="Calibri" pitchFamily="34" charset="0"/>
              </a:rPr>
              <a:t>Grote moderator – fuel volume ratio</a:t>
            </a:r>
          </a:p>
          <a:p>
            <a:pPr>
              <a:defRPr/>
            </a:pPr>
            <a:r>
              <a:rPr lang="en-US" dirty="0" err="1" smtClean="0">
                <a:latin typeface="Calibri" pitchFamily="34" charset="0"/>
                <a:cs typeface="Calibri" pitchFamily="34" charset="0"/>
              </a:rPr>
              <a:t>Reactortype</a:t>
            </a:r>
            <a:r>
              <a:rPr lang="en-US" dirty="0" smtClean="0">
                <a:latin typeface="Calibri" pitchFamily="34" charset="0"/>
                <a:cs typeface="Calibri" pitchFamily="34" charset="0"/>
              </a:rPr>
              <a:t> met </a:t>
            </a:r>
            <a:r>
              <a:rPr lang="en-US" dirty="0" err="1" smtClean="0">
                <a:latin typeface="Calibri" pitchFamily="34" charset="0"/>
                <a:cs typeface="Calibri" pitchFamily="34" charset="0"/>
              </a:rPr>
              <a:t>grootste</a:t>
            </a:r>
            <a:r>
              <a:rPr lang="en-US" dirty="0" smtClean="0">
                <a:latin typeface="Calibri" pitchFamily="34" charset="0"/>
                <a:cs typeface="Calibri" pitchFamily="34" charset="0"/>
              </a:rPr>
              <a:t> volume</a:t>
            </a:r>
          </a:p>
          <a:p>
            <a:pPr>
              <a:defRPr/>
            </a:pPr>
            <a:endParaRPr lang="en-US" dirty="0">
              <a:latin typeface="Calibri" pitchFamily="34" charset="0"/>
              <a:cs typeface="Calibri" pitchFamily="34" charset="0"/>
            </a:endParaRPr>
          </a:p>
        </p:txBody>
      </p:sp>
      <p:sp>
        <p:nvSpPr>
          <p:cNvPr id="8" name="TextBox 17"/>
          <p:cNvSpPr txBox="1"/>
          <p:nvPr/>
        </p:nvSpPr>
        <p:spPr>
          <a:xfrm>
            <a:off x="533400" y="2209800"/>
            <a:ext cx="5562600" cy="369332"/>
          </a:xfrm>
          <a:prstGeom prst="rect">
            <a:avLst/>
          </a:prstGeom>
          <a:noFill/>
        </p:spPr>
        <p:txBody>
          <a:bodyPr wrap="square">
            <a:spAutoFit/>
          </a:bodyPr>
          <a:lstStyle/>
          <a:p>
            <a:pPr>
              <a:defRPr/>
            </a:pPr>
            <a:r>
              <a:rPr lang="en-US" dirty="0" smtClean="0">
                <a:latin typeface="Calibri" pitchFamily="34" charset="0"/>
                <a:cs typeface="Calibri" pitchFamily="34" charset="0"/>
              </a:rPr>
              <a:t>CO</a:t>
            </a:r>
            <a:r>
              <a:rPr lang="en-US" baseline="-25000" dirty="0" smtClean="0">
                <a:latin typeface="Calibri" pitchFamily="34" charset="0"/>
                <a:cs typeface="Calibri" pitchFamily="34" charset="0"/>
              </a:rPr>
              <a:t>2</a:t>
            </a:r>
            <a:r>
              <a:rPr lang="en-US" dirty="0" smtClean="0">
                <a:latin typeface="Calibri" pitchFamily="34" charset="0"/>
                <a:cs typeface="Calibri" pitchFamily="34" charset="0"/>
              </a:rPr>
              <a:t> </a:t>
            </a:r>
            <a:r>
              <a:rPr lang="en-US" dirty="0" err="1" smtClean="0">
                <a:latin typeface="Calibri" pitchFamily="34" charset="0"/>
                <a:cs typeface="Calibri" pitchFamily="34" charset="0"/>
              </a:rPr>
              <a:t>koeling</a:t>
            </a:r>
            <a:r>
              <a:rPr lang="en-US" dirty="0" smtClean="0">
                <a:latin typeface="Calibri" pitchFamily="34" charset="0"/>
                <a:cs typeface="Calibri" pitchFamily="34" charset="0"/>
              </a:rPr>
              <a:t> en </a:t>
            </a:r>
            <a:r>
              <a:rPr lang="en-US" dirty="0" err="1" smtClean="0">
                <a:latin typeface="Calibri" pitchFamily="34" charset="0"/>
                <a:cs typeface="Calibri" pitchFamily="34" charset="0"/>
              </a:rPr>
              <a:t>natuurlijk</a:t>
            </a:r>
            <a:r>
              <a:rPr lang="en-US" dirty="0" smtClean="0">
                <a:latin typeface="Calibri" pitchFamily="34" charset="0"/>
                <a:cs typeface="Calibri" pitchFamily="34" charset="0"/>
              </a:rPr>
              <a:t> uranium </a:t>
            </a:r>
            <a:r>
              <a:rPr lang="en-US" dirty="0" err="1" smtClean="0">
                <a:latin typeface="Calibri" pitchFamily="34" charset="0"/>
                <a:cs typeface="Calibri" pitchFamily="34" charset="0"/>
              </a:rPr>
              <a:t>mogelijk</a:t>
            </a:r>
            <a:endParaRPr lang="en-US" dirty="0">
              <a:latin typeface="Calibri" pitchFamily="34" charset="0"/>
              <a:cs typeface="Calibri" pitchFamily="34" charset="0"/>
            </a:endParaRPr>
          </a:p>
        </p:txBody>
      </p:sp>
      <p:sp>
        <p:nvSpPr>
          <p:cNvPr id="9" name="TextBox 17"/>
          <p:cNvSpPr txBox="1"/>
          <p:nvPr/>
        </p:nvSpPr>
        <p:spPr>
          <a:xfrm>
            <a:off x="533400" y="3352800"/>
            <a:ext cx="4495800" cy="369332"/>
          </a:xfrm>
          <a:prstGeom prst="rect">
            <a:avLst/>
          </a:prstGeom>
          <a:noFill/>
        </p:spPr>
        <p:txBody>
          <a:bodyPr wrap="square">
            <a:spAutoFit/>
          </a:bodyPr>
          <a:lstStyle/>
          <a:p>
            <a:pPr>
              <a:defRPr/>
            </a:pPr>
            <a:r>
              <a:rPr lang="en-US" dirty="0" smtClean="0">
                <a:latin typeface="Calibri" pitchFamily="34" charset="0"/>
                <a:cs typeface="Calibri" pitchFamily="34" charset="0"/>
              </a:rPr>
              <a:t>Helium </a:t>
            </a:r>
            <a:r>
              <a:rPr lang="en-US" dirty="0" err="1" smtClean="0">
                <a:latin typeface="Calibri" pitchFamily="34" charset="0"/>
                <a:cs typeface="Calibri" pitchFamily="34" charset="0"/>
              </a:rPr>
              <a:t>koeling</a:t>
            </a:r>
            <a:r>
              <a:rPr lang="en-US" dirty="0" smtClean="0">
                <a:latin typeface="Calibri" pitchFamily="34" charset="0"/>
                <a:cs typeface="Calibri" pitchFamily="34" charset="0"/>
              </a:rPr>
              <a:t>: HTGR</a:t>
            </a:r>
            <a:endParaRPr lang="en-US" dirty="0">
              <a:latin typeface="Calibri" pitchFamily="34" charset="0"/>
              <a:cs typeface="Calibri" pitchFamily="34" charset="0"/>
            </a:endParaRPr>
          </a:p>
        </p:txBody>
      </p:sp>
      <p:sp>
        <p:nvSpPr>
          <p:cNvPr id="10" name="TextBox 17"/>
          <p:cNvSpPr txBox="1"/>
          <p:nvPr/>
        </p:nvSpPr>
        <p:spPr>
          <a:xfrm>
            <a:off x="533400" y="3645932"/>
            <a:ext cx="4495800" cy="369332"/>
          </a:xfrm>
          <a:prstGeom prst="rect">
            <a:avLst/>
          </a:prstGeom>
          <a:noFill/>
        </p:spPr>
        <p:txBody>
          <a:bodyPr wrap="square">
            <a:spAutoFit/>
          </a:bodyPr>
          <a:lstStyle/>
          <a:p>
            <a:pPr>
              <a:defRPr/>
            </a:pPr>
            <a:r>
              <a:rPr lang="en-US" dirty="0" smtClean="0">
                <a:latin typeface="Calibri" pitchFamily="34" charset="0"/>
                <a:cs typeface="Calibri" pitchFamily="34" charset="0"/>
              </a:rPr>
              <a:t>Uranium-carbide </a:t>
            </a:r>
            <a:r>
              <a:rPr lang="en-US" dirty="0" err="1" smtClean="0">
                <a:latin typeface="Calibri" pitchFamily="34" charset="0"/>
                <a:cs typeface="Calibri" pitchFamily="34" charset="0"/>
              </a:rPr>
              <a:t>deeltjes</a:t>
            </a:r>
            <a:r>
              <a:rPr lang="en-US" dirty="0" smtClean="0">
                <a:latin typeface="Calibri" pitchFamily="34" charset="0"/>
                <a:cs typeface="Calibri" pitchFamily="34" charset="0"/>
              </a:rPr>
              <a:t> in </a:t>
            </a:r>
            <a:r>
              <a:rPr lang="en-US" dirty="0" err="1" smtClean="0">
                <a:latin typeface="Calibri" pitchFamily="34" charset="0"/>
                <a:cs typeface="Calibri" pitchFamily="34" charset="0"/>
              </a:rPr>
              <a:t>grafiet</a:t>
            </a:r>
            <a:endParaRPr lang="en-US" dirty="0">
              <a:latin typeface="Calibri" pitchFamily="34" charset="0"/>
              <a:cs typeface="Calibri" pitchFamily="34" charset="0"/>
            </a:endParaRPr>
          </a:p>
        </p:txBody>
      </p:sp>
      <p:sp>
        <p:nvSpPr>
          <p:cNvPr id="11" name="TextBox 17"/>
          <p:cNvSpPr txBox="1"/>
          <p:nvPr/>
        </p:nvSpPr>
        <p:spPr>
          <a:xfrm>
            <a:off x="533400" y="3950732"/>
            <a:ext cx="4495800" cy="369332"/>
          </a:xfrm>
          <a:prstGeom prst="rect">
            <a:avLst/>
          </a:prstGeom>
          <a:noFill/>
        </p:spPr>
        <p:txBody>
          <a:bodyPr wrap="square">
            <a:spAutoFit/>
          </a:bodyPr>
          <a:lstStyle/>
          <a:p>
            <a:pPr>
              <a:defRPr/>
            </a:pPr>
            <a:r>
              <a:rPr lang="en-US" dirty="0" smtClean="0">
                <a:latin typeface="Calibri" pitchFamily="34" charset="0"/>
                <a:cs typeface="Calibri" pitchFamily="34" charset="0"/>
              </a:rPr>
              <a:t>Pebble-bed reactor (Type IV)</a:t>
            </a:r>
            <a:endParaRPr lang="en-US" dirty="0">
              <a:latin typeface="Calibri" pitchFamily="34" charset="0"/>
              <a:cs typeface="Calibri" pitchFamily="34" charset="0"/>
            </a:endParaRPr>
          </a:p>
        </p:txBody>
      </p:sp>
      <p:sp>
        <p:nvSpPr>
          <p:cNvPr id="29" name="Tekstvak 28"/>
          <p:cNvSpPr txBox="1"/>
          <p:nvPr/>
        </p:nvSpPr>
        <p:spPr>
          <a:xfrm>
            <a:off x="1222218" y="4724400"/>
            <a:ext cx="1627497" cy="584775"/>
          </a:xfrm>
          <a:prstGeom prst="rect">
            <a:avLst/>
          </a:prstGeom>
          <a:solidFill>
            <a:srgbClr val="FFFFCC"/>
          </a:solidFill>
        </p:spPr>
        <p:txBody>
          <a:bodyPr wrap="none" rtlCol="0">
            <a:spAutoFit/>
          </a:bodyPr>
          <a:lstStyle/>
          <a:p>
            <a:r>
              <a:rPr lang="nl-NL" sz="1600" dirty="0" err="1" smtClean="0">
                <a:latin typeface="Calibri" pitchFamily="34" charset="0"/>
                <a:cs typeface="Calibri" pitchFamily="34" charset="0"/>
              </a:rPr>
              <a:t>Triso</a:t>
            </a:r>
            <a:r>
              <a:rPr lang="nl-NL" sz="1600" dirty="0" smtClean="0">
                <a:latin typeface="Calibri" pitchFamily="34" charset="0"/>
                <a:cs typeface="Calibri" pitchFamily="34" charset="0"/>
              </a:rPr>
              <a:t> </a:t>
            </a:r>
            <a:r>
              <a:rPr lang="nl-NL" sz="1600" dirty="0" err="1" smtClean="0">
                <a:latin typeface="Calibri" pitchFamily="34" charset="0"/>
                <a:cs typeface="Calibri" pitchFamily="34" charset="0"/>
              </a:rPr>
              <a:t>pebble</a:t>
            </a:r>
            <a:endParaRPr lang="nl-NL" sz="1600" dirty="0" smtClean="0">
              <a:latin typeface="Calibri" pitchFamily="34" charset="0"/>
              <a:cs typeface="Calibri" pitchFamily="34" charset="0"/>
            </a:endParaRPr>
          </a:p>
          <a:p>
            <a:r>
              <a:rPr lang="nl-NL" sz="1600" dirty="0" err="1" smtClean="0">
                <a:latin typeface="Calibri" pitchFamily="34" charset="0"/>
                <a:cs typeface="Calibri" pitchFamily="34" charset="0"/>
              </a:rPr>
              <a:t>Tri-layer</a:t>
            </a:r>
            <a:r>
              <a:rPr lang="nl-NL" sz="1600" dirty="0" smtClean="0">
                <a:latin typeface="Calibri" pitchFamily="34" charset="0"/>
                <a:cs typeface="Calibri" pitchFamily="34" charset="0"/>
              </a:rPr>
              <a:t> </a:t>
            </a:r>
            <a:r>
              <a:rPr lang="nl-NL" sz="1600" dirty="0" err="1" smtClean="0">
                <a:latin typeface="Calibri" pitchFamily="34" charset="0"/>
                <a:cs typeface="Calibri" pitchFamily="34" charset="0"/>
              </a:rPr>
              <a:t>isotropic</a:t>
            </a:r>
            <a:endParaRPr lang="nl-NL" sz="1600" dirty="0" smtClean="0">
              <a:latin typeface="Calibri" pitchFamily="34" charset="0"/>
              <a:cs typeface="Calibri" pitchFamily="34" charset="0"/>
            </a:endParaRPr>
          </a:p>
        </p:txBody>
      </p:sp>
      <p:pic>
        <p:nvPicPr>
          <p:cNvPr id="274434" name="Picture 2" descr="\\vmware-host\Shared Folders\Desktop\Quadriso.png"/>
          <p:cNvPicPr>
            <a:picLocks noChangeAspect="1" noChangeArrowheads="1"/>
          </p:cNvPicPr>
          <p:nvPr/>
        </p:nvPicPr>
        <p:blipFill>
          <a:blip r:embed="rId3" cstate="print"/>
          <a:srcRect/>
          <a:stretch>
            <a:fillRect/>
          </a:stretch>
        </p:blipFill>
        <p:spPr bwMode="auto">
          <a:xfrm>
            <a:off x="6932612" y="4652980"/>
            <a:ext cx="1677988" cy="1671620"/>
          </a:xfrm>
          <a:prstGeom prst="rect">
            <a:avLst/>
          </a:prstGeom>
          <a:noFill/>
        </p:spPr>
      </p:pic>
      <p:pic>
        <p:nvPicPr>
          <p:cNvPr id="274435" name="Picture 3" descr="\\vmware-host\Shared Folders\Desktop\TRISO.gif"/>
          <p:cNvPicPr>
            <a:picLocks noChangeAspect="1" noChangeArrowheads="1"/>
          </p:cNvPicPr>
          <p:nvPr/>
        </p:nvPicPr>
        <p:blipFill>
          <a:blip r:embed="rId4" cstate="print"/>
          <a:srcRect/>
          <a:stretch>
            <a:fillRect/>
          </a:stretch>
        </p:blipFill>
        <p:spPr bwMode="auto">
          <a:xfrm>
            <a:off x="3124200" y="4724400"/>
            <a:ext cx="1714500" cy="1628775"/>
          </a:xfrm>
          <a:prstGeom prst="rect">
            <a:avLst/>
          </a:prstGeom>
          <a:noFill/>
        </p:spPr>
      </p:pic>
      <p:sp>
        <p:nvSpPr>
          <p:cNvPr id="20" name="Tekstvak 19"/>
          <p:cNvSpPr txBox="1"/>
          <p:nvPr/>
        </p:nvSpPr>
        <p:spPr>
          <a:xfrm>
            <a:off x="5322117" y="4724400"/>
            <a:ext cx="1563248" cy="338554"/>
          </a:xfrm>
          <a:prstGeom prst="rect">
            <a:avLst/>
          </a:prstGeom>
          <a:solidFill>
            <a:srgbClr val="FFFFCC"/>
          </a:solidFill>
        </p:spPr>
        <p:txBody>
          <a:bodyPr wrap="none" rtlCol="0">
            <a:spAutoFit/>
          </a:bodyPr>
          <a:lstStyle/>
          <a:p>
            <a:r>
              <a:rPr lang="nl-NL" sz="1600" dirty="0" err="1" smtClean="0">
                <a:latin typeface="Calibri" pitchFamily="34" charset="0"/>
                <a:cs typeface="Calibri" pitchFamily="34" charset="0"/>
              </a:rPr>
              <a:t>Quadriso</a:t>
            </a:r>
            <a:r>
              <a:rPr lang="nl-NL" sz="1600" dirty="0" smtClean="0">
                <a:latin typeface="Calibri" pitchFamily="34" charset="0"/>
                <a:cs typeface="Calibri" pitchFamily="34" charset="0"/>
              </a:rPr>
              <a:t> </a:t>
            </a:r>
            <a:r>
              <a:rPr lang="nl-NL" sz="1600" dirty="0" err="1" smtClean="0">
                <a:latin typeface="Calibri" pitchFamily="34" charset="0"/>
                <a:cs typeface="Calibri" pitchFamily="34" charset="0"/>
              </a:rPr>
              <a:t>pebble</a:t>
            </a:r>
            <a:endParaRPr lang="nl-NL" sz="1600" dirty="0" smtClean="0">
              <a:latin typeface="Calibri" pitchFamily="34" charset="0"/>
              <a:cs typeface="Calibri" pitchFamily="34" charset="0"/>
            </a:endParaRPr>
          </a:p>
        </p:txBody>
      </p:sp>
      <p:pic>
        <p:nvPicPr>
          <p:cNvPr id="274436" name="Picture 4" descr="\\vmware-host\Shared Folders\Desktop\penny.gif"/>
          <p:cNvPicPr>
            <a:picLocks noChangeAspect="1" noChangeArrowheads="1"/>
          </p:cNvPicPr>
          <p:nvPr/>
        </p:nvPicPr>
        <p:blipFill>
          <a:blip r:embed="rId5" cstate="print"/>
          <a:srcRect/>
          <a:stretch>
            <a:fillRect/>
          </a:stretch>
        </p:blipFill>
        <p:spPr bwMode="auto">
          <a:xfrm>
            <a:off x="5257800" y="2743200"/>
            <a:ext cx="1530304" cy="1387475"/>
          </a:xfrm>
          <a:prstGeom prst="rect">
            <a:avLst/>
          </a:prstGeom>
          <a:noFill/>
        </p:spPr>
      </p:pic>
      <p:pic>
        <p:nvPicPr>
          <p:cNvPr id="274437" name="Picture 5" descr="\\vmware-host\Shared Folders\Desktop\TRISO.gif"/>
          <p:cNvPicPr>
            <a:picLocks noChangeAspect="1" noChangeArrowheads="1"/>
          </p:cNvPicPr>
          <p:nvPr/>
        </p:nvPicPr>
        <p:blipFill>
          <a:blip r:embed="rId6" cstate="print"/>
          <a:srcRect/>
          <a:stretch>
            <a:fillRect/>
          </a:stretch>
        </p:blipFill>
        <p:spPr bwMode="auto">
          <a:xfrm>
            <a:off x="6934200" y="3352800"/>
            <a:ext cx="1114218" cy="119221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par>
                                <p:cTn id="28" presetID="5" presetClass="entr" presetSubtype="10" fill="hold" nodeType="withEffect">
                                  <p:stCondLst>
                                    <p:cond delay="0"/>
                                  </p:stCondLst>
                                  <p:childTnLst>
                                    <p:set>
                                      <p:cBhvr>
                                        <p:cTn id="29" dur="1" fill="hold">
                                          <p:stCondLst>
                                            <p:cond delay="0"/>
                                          </p:stCondLst>
                                        </p:cTn>
                                        <p:tgtEl>
                                          <p:spTgt spid="274436"/>
                                        </p:tgtEl>
                                        <p:attrNameLst>
                                          <p:attrName>style.visibility</p:attrName>
                                        </p:attrNameLst>
                                      </p:cBhvr>
                                      <p:to>
                                        <p:strVal val="visible"/>
                                      </p:to>
                                    </p:set>
                                    <p:animEffect transition="in" filter="checkerboard(across)">
                                      <p:cBhvr>
                                        <p:cTn id="30" dur="500"/>
                                        <p:tgtEl>
                                          <p:spTgt spid="274436"/>
                                        </p:tgtEl>
                                      </p:cBhvr>
                                    </p:animEffect>
                                  </p:childTnLst>
                                </p:cTn>
                              </p:par>
                              <p:par>
                                <p:cTn id="31" presetID="5" presetClass="entr" presetSubtype="10" fill="hold" nodeType="withEffect">
                                  <p:stCondLst>
                                    <p:cond delay="0"/>
                                  </p:stCondLst>
                                  <p:childTnLst>
                                    <p:set>
                                      <p:cBhvr>
                                        <p:cTn id="32" dur="1" fill="hold">
                                          <p:stCondLst>
                                            <p:cond delay="0"/>
                                          </p:stCondLst>
                                        </p:cTn>
                                        <p:tgtEl>
                                          <p:spTgt spid="274437"/>
                                        </p:tgtEl>
                                        <p:attrNameLst>
                                          <p:attrName>style.visibility</p:attrName>
                                        </p:attrNameLst>
                                      </p:cBhvr>
                                      <p:to>
                                        <p:strVal val="visible"/>
                                      </p:to>
                                    </p:set>
                                    <p:animEffect transition="in" filter="checkerboard(across)">
                                      <p:cBhvr>
                                        <p:cTn id="33" dur="500"/>
                                        <p:tgtEl>
                                          <p:spTgt spid="274437"/>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heckerboard(across)">
                                      <p:cBhvr>
                                        <p:cTn id="38" dur="500"/>
                                        <p:tgtEl>
                                          <p:spTgt spid="11"/>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checkerboard(across)">
                                      <p:cBhvr>
                                        <p:cTn id="41" dur="500"/>
                                        <p:tgtEl>
                                          <p:spTgt spid="29"/>
                                        </p:tgtEl>
                                      </p:cBhvr>
                                    </p:animEffect>
                                  </p:childTnLst>
                                </p:cTn>
                              </p:par>
                              <p:par>
                                <p:cTn id="42" presetID="5" presetClass="entr" presetSubtype="10" fill="hold" nodeType="withEffect">
                                  <p:stCondLst>
                                    <p:cond delay="0"/>
                                  </p:stCondLst>
                                  <p:childTnLst>
                                    <p:set>
                                      <p:cBhvr>
                                        <p:cTn id="43" dur="1" fill="hold">
                                          <p:stCondLst>
                                            <p:cond delay="0"/>
                                          </p:stCondLst>
                                        </p:cTn>
                                        <p:tgtEl>
                                          <p:spTgt spid="274435"/>
                                        </p:tgtEl>
                                        <p:attrNameLst>
                                          <p:attrName>style.visibility</p:attrName>
                                        </p:attrNameLst>
                                      </p:cBhvr>
                                      <p:to>
                                        <p:strVal val="visible"/>
                                      </p:to>
                                    </p:set>
                                    <p:animEffect transition="in" filter="checkerboard(across)">
                                      <p:cBhvr>
                                        <p:cTn id="44" dur="500"/>
                                        <p:tgtEl>
                                          <p:spTgt spid="274435"/>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checkerboard(across)">
                                      <p:cBhvr>
                                        <p:cTn id="47" dur="500"/>
                                        <p:tgtEl>
                                          <p:spTgt spid="20"/>
                                        </p:tgtEl>
                                      </p:cBhvr>
                                    </p:animEffect>
                                  </p:childTnLst>
                                </p:cTn>
                              </p:par>
                              <p:par>
                                <p:cTn id="48" presetID="5" presetClass="entr" presetSubtype="10" fill="hold" nodeType="withEffect">
                                  <p:stCondLst>
                                    <p:cond delay="0"/>
                                  </p:stCondLst>
                                  <p:childTnLst>
                                    <p:set>
                                      <p:cBhvr>
                                        <p:cTn id="49" dur="1" fill="hold">
                                          <p:stCondLst>
                                            <p:cond delay="0"/>
                                          </p:stCondLst>
                                        </p:cTn>
                                        <p:tgtEl>
                                          <p:spTgt spid="274434"/>
                                        </p:tgtEl>
                                        <p:attrNameLst>
                                          <p:attrName>style.visibility</p:attrName>
                                        </p:attrNameLst>
                                      </p:cBhvr>
                                      <p:to>
                                        <p:strVal val="visible"/>
                                      </p:to>
                                    </p:set>
                                    <p:animEffect transition="in" filter="checkerboard(across)">
                                      <p:cBhvr>
                                        <p:cTn id="50" dur="500"/>
                                        <p:tgtEl>
                                          <p:spTgt spid="274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8" grpId="0"/>
      <p:bldP spid="9" grpId="0"/>
      <p:bldP spid="10" grpId="0"/>
      <p:bldP spid="11" grpId="0"/>
      <p:bldP spid="29"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sp>
        <p:nvSpPr>
          <p:cNvPr id="9221" name="Rectangle 2"/>
          <p:cNvSpPr>
            <a:spLocks noGrp="1" noChangeArrowheads="1"/>
          </p:cNvSpPr>
          <p:nvPr>
            <p:ph type="title"/>
          </p:nvPr>
        </p:nvSpPr>
        <p:spPr>
          <a:xfrm>
            <a:off x="0" y="0"/>
            <a:ext cx="9144000" cy="1143000"/>
          </a:xfrm>
        </p:spPr>
        <p:txBody>
          <a:bodyPr/>
          <a:lstStyle/>
          <a:p>
            <a:pPr>
              <a:defRPr/>
            </a:pPr>
            <a:r>
              <a:rPr lang="en-US" sz="3600" i="1" kern="1200" dirty="0" smtClean="0">
                <a:solidFill>
                  <a:srgbClr val="000099"/>
                </a:solidFill>
                <a:latin typeface="Calibri" pitchFamily="34" charset="0"/>
                <a:ea typeface="+mn-ea"/>
                <a:cs typeface="Calibri" pitchFamily="34" charset="0"/>
              </a:rPr>
              <a:t>RBMK– H2O cooled graphite moderated</a:t>
            </a:r>
          </a:p>
        </p:txBody>
      </p:sp>
      <p:sp>
        <p:nvSpPr>
          <p:cNvPr id="18" name="TextBox 17"/>
          <p:cNvSpPr txBox="1"/>
          <p:nvPr/>
        </p:nvSpPr>
        <p:spPr>
          <a:xfrm>
            <a:off x="533400" y="1219200"/>
            <a:ext cx="7620000" cy="369888"/>
          </a:xfrm>
          <a:prstGeom prst="rect">
            <a:avLst/>
          </a:prstGeom>
          <a:noFill/>
        </p:spPr>
        <p:txBody>
          <a:bodyPr>
            <a:spAutoFit/>
          </a:bodyPr>
          <a:lstStyle/>
          <a:p>
            <a:pPr>
              <a:defRPr/>
            </a:pPr>
            <a:r>
              <a:rPr lang="en-US" dirty="0" smtClean="0">
                <a:latin typeface="Calibri" pitchFamily="34" charset="0"/>
                <a:cs typeface="Calibri" pitchFamily="34" charset="0"/>
              </a:rPr>
              <a:t>RBMK is </a:t>
            </a:r>
            <a:r>
              <a:rPr lang="en-US" dirty="0" err="1" smtClean="0">
                <a:latin typeface="Calibri" pitchFamily="34" charset="0"/>
                <a:cs typeface="Calibri" pitchFamily="34" charset="0"/>
              </a:rPr>
              <a:t>veel</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gebruikte</a:t>
            </a:r>
            <a:r>
              <a:rPr lang="en-US" dirty="0" smtClean="0">
                <a:latin typeface="Calibri" pitchFamily="34" charset="0"/>
                <a:cs typeface="Calibri" pitchFamily="34" charset="0"/>
              </a:rPr>
              <a:t> </a:t>
            </a:r>
            <a:r>
              <a:rPr lang="en-US" dirty="0" err="1" smtClean="0">
                <a:latin typeface="Calibri" pitchFamily="34" charset="0"/>
                <a:cs typeface="Calibri" pitchFamily="34" charset="0"/>
              </a:rPr>
              <a:t>Russische</a:t>
            </a:r>
            <a:r>
              <a:rPr lang="en-US" dirty="0" smtClean="0">
                <a:latin typeface="Calibri" pitchFamily="34" charset="0"/>
                <a:cs typeface="Calibri" pitchFamily="34" charset="0"/>
              </a:rPr>
              <a:t> reactor</a:t>
            </a:r>
            <a:endParaRPr lang="en-US" dirty="0">
              <a:latin typeface="Calibri" pitchFamily="34" charset="0"/>
              <a:cs typeface="Calibri" pitchFamily="34" charset="0"/>
            </a:endParaRPr>
          </a:p>
        </p:txBody>
      </p:sp>
      <p:sp>
        <p:nvSpPr>
          <p:cNvPr id="6" name="TextBox 17"/>
          <p:cNvSpPr txBox="1"/>
          <p:nvPr/>
        </p:nvSpPr>
        <p:spPr>
          <a:xfrm>
            <a:off x="533400" y="1905000"/>
            <a:ext cx="5410200" cy="1754326"/>
          </a:xfrm>
          <a:prstGeom prst="rect">
            <a:avLst/>
          </a:prstGeom>
          <a:noFill/>
        </p:spPr>
        <p:txBody>
          <a:bodyPr wrap="square">
            <a:spAutoFit/>
          </a:bodyPr>
          <a:lstStyle/>
          <a:p>
            <a:pPr>
              <a:defRPr/>
            </a:pPr>
            <a:r>
              <a:rPr lang="en-US" dirty="0" smtClean="0">
                <a:latin typeface="Calibri" pitchFamily="34" charset="0"/>
                <a:cs typeface="Calibri" pitchFamily="34" charset="0"/>
              </a:rPr>
              <a:t>Grote moderator – fuel volume ratio</a:t>
            </a:r>
          </a:p>
          <a:p>
            <a:pPr>
              <a:defRPr/>
            </a:pPr>
            <a:r>
              <a:rPr lang="en-US" dirty="0" smtClean="0">
                <a:latin typeface="Calibri" pitchFamily="34" charset="0"/>
                <a:cs typeface="Calibri" pitchFamily="34" charset="0"/>
              </a:rPr>
              <a:t>Volume reactors tot 1000 m</a:t>
            </a:r>
            <a:r>
              <a:rPr lang="en-US" baseline="30000" dirty="0" smtClean="0">
                <a:latin typeface="Calibri" pitchFamily="34" charset="0"/>
                <a:cs typeface="Calibri" pitchFamily="34" charset="0"/>
              </a:rPr>
              <a:t>3 </a:t>
            </a:r>
            <a:endParaRPr lang="en-US" dirty="0" smtClean="0">
              <a:latin typeface="Calibri" pitchFamily="34" charset="0"/>
              <a:cs typeface="Calibri" pitchFamily="34" charset="0"/>
            </a:endParaRPr>
          </a:p>
          <a:p>
            <a:pPr>
              <a:defRPr/>
            </a:pPr>
            <a:endParaRPr lang="en-US" dirty="0" smtClean="0">
              <a:latin typeface="Calibri" pitchFamily="34" charset="0"/>
              <a:cs typeface="Calibri" pitchFamily="34" charset="0"/>
            </a:endParaRPr>
          </a:p>
          <a:p>
            <a:pPr>
              <a:defRPr/>
            </a:pPr>
            <a:r>
              <a:rPr lang="en-US" dirty="0" err="1" smtClean="0">
                <a:latin typeface="Calibri" pitchFamily="34" charset="0"/>
                <a:cs typeface="Calibri" pitchFamily="34" charset="0"/>
              </a:rPr>
              <a:t>Dit</a:t>
            </a:r>
            <a:r>
              <a:rPr lang="en-US" dirty="0" smtClean="0">
                <a:latin typeface="Calibri" pitchFamily="34" charset="0"/>
                <a:cs typeface="Calibri" pitchFamily="34" charset="0"/>
              </a:rPr>
              <a:t> </a:t>
            </a:r>
            <a:r>
              <a:rPr lang="en-US" dirty="0" err="1" smtClean="0">
                <a:latin typeface="Calibri" pitchFamily="34" charset="0"/>
                <a:cs typeface="Calibri" pitchFamily="34" charset="0"/>
              </a:rPr>
              <a:t>maakt</a:t>
            </a:r>
            <a:r>
              <a:rPr lang="en-US" dirty="0" smtClean="0">
                <a:latin typeface="Calibri" pitchFamily="34" charset="0"/>
                <a:cs typeface="Calibri" pitchFamily="34" charset="0"/>
              </a:rPr>
              <a:t> het </a:t>
            </a:r>
            <a:r>
              <a:rPr lang="en-US" dirty="0" err="1" smtClean="0">
                <a:latin typeface="Calibri" pitchFamily="34" charset="0"/>
                <a:cs typeface="Calibri" pitchFamily="34" charset="0"/>
              </a:rPr>
              <a:t>duur</a:t>
            </a:r>
            <a:r>
              <a:rPr lang="en-US" dirty="0" smtClean="0">
                <a:latin typeface="Calibri" pitchFamily="34" charset="0"/>
                <a:cs typeface="Calibri" pitchFamily="34" charset="0"/>
              </a:rPr>
              <a:t> </a:t>
            </a:r>
            <a:r>
              <a:rPr lang="en-US" dirty="0" err="1" smtClean="0">
                <a:latin typeface="Calibri" pitchFamily="34" charset="0"/>
                <a:cs typeface="Calibri" pitchFamily="34" charset="0"/>
              </a:rPr>
              <a:t>om</a:t>
            </a:r>
            <a:r>
              <a:rPr lang="en-US" dirty="0" smtClean="0">
                <a:latin typeface="Calibri" pitchFamily="34" charset="0"/>
                <a:cs typeface="Calibri" pitchFamily="34" charset="0"/>
              </a:rPr>
              <a:t> </a:t>
            </a:r>
            <a:r>
              <a:rPr lang="en-US" dirty="0" err="1" smtClean="0">
                <a:latin typeface="Calibri" pitchFamily="34" charset="0"/>
                <a:cs typeface="Calibri" pitchFamily="34" charset="0"/>
              </a:rPr>
              <a:t>meerdere</a:t>
            </a:r>
            <a:r>
              <a:rPr lang="en-US" dirty="0" smtClean="0">
                <a:latin typeface="Calibri" pitchFamily="34" charset="0"/>
                <a:cs typeface="Calibri" pitchFamily="34" charset="0"/>
              </a:rPr>
              <a:t> containment </a:t>
            </a:r>
            <a:r>
              <a:rPr lang="en-US" dirty="0" err="1" smtClean="0">
                <a:latin typeface="Calibri" pitchFamily="34" charset="0"/>
                <a:cs typeface="Calibri" pitchFamily="34" charset="0"/>
              </a:rPr>
              <a:t>gebouwen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te</a:t>
            </a:r>
            <a:r>
              <a:rPr lang="en-US" dirty="0" smtClean="0">
                <a:latin typeface="Calibri" pitchFamily="34" charset="0"/>
                <a:cs typeface="Calibri" pitchFamily="34" charset="0"/>
              </a:rPr>
              <a:t> </a:t>
            </a:r>
            <a:r>
              <a:rPr lang="en-US" dirty="0" err="1" smtClean="0">
                <a:latin typeface="Calibri" pitchFamily="34" charset="0"/>
                <a:cs typeface="Calibri" pitchFamily="34" charset="0"/>
              </a:rPr>
              <a:t>construeren</a:t>
            </a:r>
            <a:endParaRPr lang="en-US" dirty="0" smtClean="0">
              <a:latin typeface="Calibri" pitchFamily="34" charset="0"/>
              <a:cs typeface="Calibri" pitchFamily="34" charset="0"/>
            </a:endParaRPr>
          </a:p>
          <a:p>
            <a:pPr>
              <a:defRPr/>
            </a:pPr>
            <a:endParaRPr lang="en-US" dirty="0">
              <a:latin typeface="Calibri" pitchFamily="34" charset="0"/>
              <a:cs typeface="Calibri" pitchFamily="34" charset="0"/>
            </a:endParaRPr>
          </a:p>
        </p:txBody>
      </p:sp>
      <p:sp>
        <p:nvSpPr>
          <p:cNvPr id="8" name="TextBox 17"/>
          <p:cNvSpPr txBox="1"/>
          <p:nvPr/>
        </p:nvSpPr>
        <p:spPr>
          <a:xfrm>
            <a:off x="533400" y="3440668"/>
            <a:ext cx="55626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Normaal</a:t>
            </a:r>
            <a:r>
              <a:rPr lang="en-US" dirty="0" smtClean="0">
                <a:latin typeface="Calibri" pitchFamily="34" charset="0"/>
                <a:cs typeface="Calibri" pitchFamily="34" charset="0"/>
              </a:rPr>
              <a:t> water en </a:t>
            </a:r>
            <a:r>
              <a:rPr lang="en-US" dirty="0" err="1" smtClean="0">
                <a:latin typeface="Calibri" pitchFamily="34" charset="0"/>
                <a:cs typeface="Calibri" pitchFamily="34" charset="0"/>
              </a:rPr>
              <a:t>natuurlijk</a:t>
            </a:r>
            <a:r>
              <a:rPr lang="en-US" dirty="0" smtClean="0">
                <a:latin typeface="Calibri" pitchFamily="34" charset="0"/>
                <a:cs typeface="Calibri" pitchFamily="34" charset="0"/>
              </a:rPr>
              <a:t> uranium </a:t>
            </a:r>
            <a:r>
              <a:rPr lang="en-US" dirty="0" err="1" smtClean="0">
                <a:latin typeface="Calibri" pitchFamily="34" charset="0"/>
                <a:cs typeface="Calibri" pitchFamily="34" charset="0"/>
              </a:rPr>
              <a:t>mogelijk</a:t>
            </a:r>
            <a:r>
              <a:rPr lang="en-US" dirty="0" smtClean="0">
                <a:latin typeface="Calibri" pitchFamily="34" charset="0"/>
                <a:cs typeface="Calibri" pitchFamily="34" charset="0"/>
              </a:rPr>
              <a:t>!</a:t>
            </a:r>
            <a:endParaRPr lang="en-US" dirty="0">
              <a:latin typeface="Calibri" pitchFamily="34" charset="0"/>
              <a:cs typeface="Calibri" pitchFamily="34" charset="0"/>
            </a:endParaRPr>
          </a:p>
        </p:txBody>
      </p:sp>
      <p:pic>
        <p:nvPicPr>
          <p:cNvPr id="275458" name="Picture 2" descr="\\vmware-host\Shared Folders\Desktop\800px-RBMK_reactor_schematic_svg.png"/>
          <p:cNvPicPr>
            <a:picLocks noChangeAspect="1" noChangeArrowheads="1"/>
          </p:cNvPicPr>
          <p:nvPr/>
        </p:nvPicPr>
        <p:blipFill>
          <a:blip r:embed="rId3" cstate="print"/>
          <a:srcRect/>
          <a:stretch>
            <a:fillRect/>
          </a:stretch>
        </p:blipFill>
        <p:spPr bwMode="auto">
          <a:xfrm>
            <a:off x="4267200" y="3407664"/>
            <a:ext cx="4876800" cy="3450336"/>
          </a:xfrm>
          <a:prstGeom prst="rect">
            <a:avLst/>
          </a:prstGeom>
          <a:noFill/>
        </p:spPr>
      </p:pic>
      <p:pic>
        <p:nvPicPr>
          <p:cNvPr id="275459" name="Picture 3" descr="\\vmware-host\Shared Folders\Desktop\RBMK_reactor_from_Ignalina.gif"/>
          <p:cNvPicPr>
            <a:picLocks noChangeAspect="1" noChangeArrowheads="1"/>
          </p:cNvPicPr>
          <p:nvPr/>
        </p:nvPicPr>
        <p:blipFill>
          <a:blip r:embed="rId4" cstate="print"/>
          <a:srcRect/>
          <a:stretch>
            <a:fillRect/>
          </a:stretch>
        </p:blipFill>
        <p:spPr bwMode="auto">
          <a:xfrm>
            <a:off x="6172200" y="1143000"/>
            <a:ext cx="2697373" cy="1877974"/>
          </a:xfrm>
          <a:prstGeom prst="rect">
            <a:avLst/>
          </a:prstGeom>
          <a:noFill/>
        </p:spPr>
      </p:pic>
      <p:sp>
        <p:nvSpPr>
          <p:cNvPr id="29" name="Tekstvak 28"/>
          <p:cNvSpPr txBox="1"/>
          <p:nvPr/>
        </p:nvSpPr>
        <p:spPr>
          <a:xfrm>
            <a:off x="8280405" y="1066800"/>
            <a:ext cx="728084" cy="338554"/>
          </a:xfrm>
          <a:prstGeom prst="rect">
            <a:avLst/>
          </a:prstGeom>
          <a:solidFill>
            <a:srgbClr val="FFFFCC"/>
          </a:solidFill>
        </p:spPr>
        <p:txBody>
          <a:bodyPr wrap="none" rtlCol="0">
            <a:spAutoFit/>
          </a:bodyPr>
          <a:lstStyle/>
          <a:p>
            <a:r>
              <a:rPr lang="nl-NL" sz="1600" dirty="0" err="1" smtClean="0">
                <a:latin typeface="Calibri" pitchFamily="34" charset="0"/>
                <a:cs typeface="Calibri" pitchFamily="34" charset="0"/>
              </a:rPr>
              <a:t>Ignalia</a:t>
            </a:r>
            <a:endParaRPr lang="nl-NL" sz="1600" dirty="0" smtClean="0">
              <a:latin typeface="Calibri" pitchFamily="34" charset="0"/>
              <a:cs typeface="Calibri" pitchFamily="34" charset="0"/>
            </a:endParaRPr>
          </a:p>
        </p:txBody>
      </p:sp>
      <p:sp>
        <p:nvSpPr>
          <p:cNvPr id="16" name="TextBox 17"/>
          <p:cNvSpPr txBox="1"/>
          <p:nvPr/>
        </p:nvSpPr>
        <p:spPr>
          <a:xfrm>
            <a:off x="533400" y="1535112"/>
            <a:ext cx="7620000" cy="369888"/>
          </a:xfrm>
          <a:prstGeom prst="rect">
            <a:avLst/>
          </a:prstGeom>
          <a:noFill/>
        </p:spPr>
        <p:txBody>
          <a:bodyPr>
            <a:spAutoFit/>
          </a:bodyPr>
          <a:lstStyle/>
          <a:p>
            <a:pPr>
              <a:defRPr/>
            </a:pPr>
            <a:r>
              <a:rPr lang="en-US" dirty="0" err="1" smtClean="0">
                <a:latin typeface="Calibri" pitchFamily="34" charset="0"/>
                <a:cs typeface="Calibri" pitchFamily="34" charset="0"/>
              </a:rPr>
              <a:t>Nog</a:t>
            </a:r>
            <a:r>
              <a:rPr lang="en-US" dirty="0" smtClean="0">
                <a:latin typeface="Calibri" pitchFamily="34" charset="0"/>
                <a:cs typeface="Calibri" pitchFamily="34" charset="0"/>
              </a:rPr>
              <a:t> 11 in </a:t>
            </a:r>
            <a:r>
              <a:rPr lang="en-US" dirty="0" err="1" smtClean="0">
                <a:latin typeface="Calibri" pitchFamily="34" charset="0"/>
                <a:cs typeface="Calibri" pitchFamily="34" charset="0"/>
              </a:rPr>
              <a:t>gebruik</a:t>
            </a:r>
            <a:r>
              <a:rPr lang="en-US" dirty="0" smtClean="0">
                <a:latin typeface="Calibri" pitchFamily="34" charset="0"/>
                <a:cs typeface="Calibri" pitchFamily="34" charset="0"/>
              </a:rPr>
              <a:t> in </a:t>
            </a:r>
            <a:r>
              <a:rPr lang="en-US" dirty="0" err="1" smtClean="0">
                <a:latin typeface="Calibri" pitchFamily="34" charset="0"/>
                <a:cs typeface="Calibri" pitchFamily="34" charset="0"/>
              </a:rPr>
              <a:t>Rusland</a:t>
            </a:r>
            <a:r>
              <a:rPr lang="en-US" dirty="0" smtClean="0">
                <a:latin typeface="Calibri" pitchFamily="34" charset="0"/>
                <a:cs typeface="Calibri" pitchFamily="34" charset="0"/>
              </a:rPr>
              <a:t> (type Chernobyl)</a:t>
            </a:r>
            <a:endParaRPr lang="en-US" dirty="0">
              <a:latin typeface="Calibri" pitchFamily="34" charset="0"/>
              <a:cs typeface="Calibri" pitchFamily="34" charset="0"/>
            </a:endParaRPr>
          </a:p>
        </p:txBody>
      </p:sp>
      <p:pic>
        <p:nvPicPr>
          <p:cNvPr id="275460" name="Picture 4" descr="\\vmware-host\Shared Folders\Desktop\Rbmk_fuel_rods_holder.png"/>
          <p:cNvPicPr>
            <a:picLocks noChangeAspect="1" noChangeArrowheads="1"/>
          </p:cNvPicPr>
          <p:nvPr/>
        </p:nvPicPr>
        <p:blipFill>
          <a:blip r:embed="rId5" cstate="print"/>
          <a:srcRect/>
          <a:stretch>
            <a:fillRect/>
          </a:stretch>
        </p:blipFill>
        <p:spPr bwMode="auto">
          <a:xfrm>
            <a:off x="762000" y="3886200"/>
            <a:ext cx="1170605" cy="2971800"/>
          </a:xfrm>
          <a:prstGeom prst="rect">
            <a:avLst/>
          </a:prstGeom>
          <a:noFill/>
        </p:spPr>
      </p:pic>
      <p:sp>
        <p:nvSpPr>
          <p:cNvPr id="19" name="Tekstvak 18"/>
          <p:cNvSpPr txBox="1"/>
          <p:nvPr/>
        </p:nvSpPr>
        <p:spPr>
          <a:xfrm>
            <a:off x="1371600" y="5867400"/>
            <a:ext cx="1468544" cy="338554"/>
          </a:xfrm>
          <a:prstGeom prst="rect">
            <a:avLst/>
          </a:prstGeom>
          <a:solidFill>
            <a:srgbClr val="FFFFCC"/>
          </a:solidFill>
        </p:spPr>
        <p:txBody>
          <a:bodyPr wrap="none" rtlCol="0">
            <a:spAutoFit/>
          </a:bodyPr>
          <a:lstStyle/>
          <a:p>
            <a:r>
              <a:rPr lang="nl-NL" sz="1600" dirty="0" smtClean="0">
                <a:latin typeface="Calibri" pitchFamily="34" charset="0"/>
                <a:cs typeface="Calibri" pitchFamily="34" charset="0"/>
              </a:rPr>
              <a:t>RBMK </a:t>
            </a:r>
            <a:r>
              <a:rPr lang="nl-NL" sz="1600" dirty="0" err="1" smtClean="0">
                <a:latin typeface="Calibri" pitchFamily="34" charset="0"/>
                <a:cs typeface="Calibri" pitchFamily="34" charset="0"/>
              </a:rPr>
              <a:t>fuel</a:t>
            </a:r>
            <a:r>
              <a:rPr lang="nl-NL" sz="1600" dirty="0" smtClean="0">
                <a:latin typeface="Calibri" pitchFamily="34" charset="0"/>
                <a:cs typeface="Calibri" pitchFamily="34" charset="0"/>
              </a:rPr>
              <a:t> </a:t>
            </a:r>
            <a:r>
              <a:rPr lang="nl-NL" sz="1600" dirty="0" err="1" smtClean="0">
                <a:latin typeface="Calibri" pitchFamily="34" charset="0"/>
                <a:cs typeface="Calibri" pitchFamily="34" charset="0"/>
              </a:rPr>
              <a:t>rods</a:t>
            </a:r>
            <a:endParaRPr lang="nl-NL" sz="1600" dirty="0" smtClean="0">
              <a:latin typeface="Calibri" pitchFamily="34"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275459"/>
                                        </p:tgtEl>
                                        <p:attrNameLst>
                                          <p:attrName>style.visibility</p:attrName>
                                        </p:attrNameLst>
                                      </p:cBhvr>
                                      <p:to>
                                        <p:strVal val="visible"/>
                                      </p:to>
                                    </p:set>
                                    <p:animEffect transition="in" filter="checkerboard(across)">
                                      <p:cBhvr>
                                        <p:cTn id="10" dur="500"/>
                                        <p:tgtEl>
                                          <p:spTgt spid="27545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checkerboard(across)">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heckerboard(across)">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par>
                                <p:cTn id="24" presetID="5" presetClass="entr" presetSubtype="10" fill="hold" nodeType="withEffect">
                                  <p:stCondLst>
                                    <p:cond delay="0"/>
                                  </p:stCondLst>
                                  <p:childTnLst>
                                    <p:set>
                                      <p:cBhvr>
                                        <p:cTn id="25" dur="1" fill="hold">
                                          <p:stCondLst>
                                            <p:cond delay="0"/>
                                          </p:stCondLst>
                                        </p:cTn>
                                        <p:tgtEl>
                                          <p:spTgt spid="275458"/>
                                        </p:tgtEl>
                                        <p:attrNameLst>
                                          <p:attrName>style.visibility</p:attrName>
                                        </p:attrNameLst>
                                      </p:cBhvr>
                                      <p:to>
                                        <p:strVal val="visible"/>
                                      </p:to>
                                    </p:set>
                                    <p:animEffect transition="in" filter="checkerboard(across)">
                                      <p:cBhvr>
                                        <p:cTn id="26" dur="500"/>
                                        <p:tgtEl>
                                          <p:spTgt spid="275458"/>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heckerboard(across)">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275460"/>
                                        </p:tgtEl>
                                        <p:attrNameLst>
                                          <p:attrName>style.visibility</p:attrName>
                                        </p:attrNameLst>
                                      </p:cBhvr>
                                      <p:to>
                                        <p:strVal val="visible"/>
                                      </p:to>
                                    </p:set>
                                    <p:animEffect transition="in" filter="checkerboard(across)">
                                      <p:cBhvr>
                                        <p:cTn id="36" dur="500"/>
                                        <p:tgtEl>
                                          <p:spTgt spid="275460"/>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checkerboard(across)">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8" grpId="0"/>
      <p:bldP spid="29" grpId="0" animBg="1"/>
      <p:bldP spid="16" grpId="0"/>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1143000"/>
          </a:xfrm>
        </p:spPr>
        <p:txBody>
          <a:bodyPr/>
          <a:lstStyle/>
          <a:p>
            <a:r>
              <a:rPr lang="en-US" sz="3600" i="1" kern="1200" dirty="0" err="1" smtClean="0">
                <a:solidFill>
                  <a:srgbClr val="000099"/>
                </a:solidFill>
                <a:latin typeface="Calibri" pitchFamily="34" charset="0"/>
                <a:ea typeface="+mn-ea"/>
                <a:cs typeface="Calibri" pitchFamily="34" charset="0"/>
              </a:rPr>
              <a:t>Magnox</a:t>
            </a:r>
            <a:r>
              <a:rPr lang="en-US" sz="3600" i="1" kern="1200" dirty="0" smtClean="0">
                <a:solidFill>
                  <a:srgbClr val="000099"/>
                </a:solidFill>
                <a:latin typeface="Calibri" pitchFamily="34" charset="0"/>
                <a:ea typeface="+mn-ea"/>
                <a:cs typeface="Calibri" pitchFamily="34" charset="0"/>
              </a:rPr>
              <a:t> and UNGG reactors</a:t>
            </a:r>
          </a:p>
        </p:txBody>
      </p:sp>
      <p:sp>
        <p:nvSpPr>
          <p:cNvPr id="3" name="Date Placeholder 2"/>
          <p:cNvSpPr>
            <a:spLocks noGrp="1"/>
          </p:cNvSpPr>
          <p:nvPr>
            <p:ph type="dt" sz="half" idx="10"/>
          </p:nvPr>
        </p:nvSpPr>
        <p:spPr/>
        <p:txBody>
          <a:bodyPr/>
          <a:lstStyle/>
          <a:p>
            <a:pPr>
              <a:defRPr/>
            </a:pPr>
            <a:r>
              <a:rPr lang="en-US" smtClean="0">
                <a:latin typeface="Calibri" pitchFamily="34" charset="0"/>
                <a:cs typeface="Calibri" pitchFamily="34" charset="0"/>
              </a:rPr>
              <a:t>Najaar 2007</a:t>
            </a:r>
            <a:endParaRPr lang="en-US">
              <a:latin typeface="Calibri" pitchFamily="34" charset="0"/>
              <a:cs typeface="Calibri" pitchFamily="34" charset="0"/>
            </a:endParaRPr>
          </a:p>
        </p:txBody>
      </p:sp>
      <p:sp>
        <p:nvSpPr>
          <p:cNvPr id="4" name="Footer Placeholder 3"/>
          <p:cNvSpPr>
            <a:spLocks noGrp="1"/>
          </p:cNvSpPr>
          <p:nvPr>
            <p:ph type="ftr" sz="quarter" idx="11"/>
          </p:nvPr>
        </p:nvSpPr>
        <p:spPr/>
        <p:txBody>
          <a:bodyPr/>
          <a:lstStyle/>
          <a:p>
            <a:pPr>
              <a:defRPr/>
            </a:pPr>
            <a:r>
              <a:rPr lang="en-US" smtClean="0">
                <a:latin typeface="Calibri" pitchFamily="34" charset="0"/>
                <a:cs typeface="Calibri" pitchFamily="34" charset="0"/>
              </a:rPr>
              <a:t>Jo van den Brand</a:t>
            </a:r>
            <a:endParaRPr lang="en-US">
              <a:latin typeface="Calibri" pitchFamily="34" charset="0"/>
              <a:cs typeface="Calibri" pitchFamily="34" charset="0"/>
            </a:endParaRPr>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37</a:t>
            </a:fld>
            <a:endParaRPr lang="en-US">
              <a:latin typeface="Times" pitchFamily="18" charset="0"/>
            </a:endParaRPr>
          </a:p>
        </p:txBody>
      </p:sp>
      <p:sp useBgFill="1">
        <p:nvSpPr>
          <p:cNvPr id="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p>
        </p:txBody>
      </p:sp>
      <p:sp>
        <p:nvSpPr>
          <p:cNvPr id="8" name="Text Box 3"/>
          <p:cNvSpPr txBox="1">
            <a:spLocks noChangeArrowheads="1"/>
          </p:cNvSpPr>
          <p:nvPr/>
        </p:nvSpPr>
        <p:spPr bwMode="auto">
          <a:xfrm>
            <a:off x="457200" y="4286476"/>
            <a:ext cx="4953000" cy="2419124"/>
          </a:xfrm>
          <a:prstGeom prst="rect">
            <a:avLst/>
          </a:prstGeom>
          <a:solidFill>
            <a:srgbClr val="FFFF99"/>
          </a:solidFill>
          <a:ln w="9525">
            <a:noFill/>
            <a:miter lim="800000"/>
            <a:headEnd/>
            <a:tailEnd/>
          </a:ln>
        </p:spPr>
        <p:txBody>
          <a:bodyPr wrap="square">
            <a:spAutoFit/>
          </a:bodyPr>
          <a:lstStyle/>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US" sz="1400" dirty="0" smtClean="0">
                <a:latin typeface="Calibri" pitchFamily="34" charset="0"/>
                <a:cs typeface="Calibri" pitchFamily="34" charset="0"/>
              </a:rPr>
              <a:t>Used in UK (26 units). Now obsolete type, but 2 in operation. Used for power and plutonium production. </a:t>
            </a:r>
            <a:r>
              <a:rPr lang="en-US" sz="1400" dirty="0" err="1" smtClean="0">
                <a:latin typeface="Calibri" pitchFamily="34" charset="0"/>
                <a:cs typeface="Calibri" pitchFamily="34" charset="0"/>
              </a:rPr>
              <a:t>Magnox</a:t>
            </a:r>
            <a:r>
              <a:rPr lang="en-US" sz="1400" dirty="0" smtClean="0">
                <a:latin typeface="Calibri" pitchFamily="34" charset="0"/>
                <a:cs typeface="Calibri" pitchFamily="34" charset="0"/>
              </a:rPr>
              <a:t> is now realized in N. Korea.</a:t>
            </a:r>
          </a:p>
          <a:p>
            <a:pPr marL="336550" indent="-336550">
              <a:lnSpc>
                <a:spcPct val="90000"/>
              </a:lnSpc>
              <a:buSzPct val="10000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en-US" sz="1400" dirty="0">
              <a:latin typeface="Calibri" pitchFamily="34" charset="0"/>
              <a:cs typeface="Calibri" pitchFamily="34" charset="0"/>
            </a:endParaRP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US" sz="1400" dirty="0" smtClean="0">
                <a:latin typeface="Calibri" pitchFamily="34" charset="0"/>
                <a:cs typeface="Calibri" pitchFamily="34" charset="0"/>
              </a:rPr>
              <a:t>Pressurized, CO</a:t>
            </a:r>
            <a:r>
              <a:rPr lang="en-US" sz="1400" baseline="-25000" dirty="0" smtClean="0">
                <a:latin typeface="Calibri" pitchFamily="34" charset="0"/>
                <a:cs typeface="Calibri" pitchFamily="34" charset="0"/>
              </a:rPr>
              <a:t>2</a:t>
            </a:r>
            <a:r>
              <a:rPr lang="en-US" sz="1400" dirty="0" smtClean="0">
                <a:latin typeface="Calibri" pitchFamily="34" charset="0"/>
                <a:cs typeface="Calibri" pitchFamily="34" charset="0"/>
              </a:rPr>
              <a:t> gas cooled, graphite moderated, natural uranium as fuel. Similar to France UNGG reactor: Uranium </a:t>
            </a:r>
            <a:r>
              <a:rPr lang="en-US" sz="1400" dirty="0" err="1">
                <a:latin typeface="Calibri" pitchFamily="34" charset="0"/>
                <a:cs typeface="Calibri" pitchFamily="34" charset="0"/>
              </a:rPr>
              <a:t>Naturel</a:t>
            </a:r>
            <a:r>
              <a:rPr lang="en-US" sz="1400" dirty="0">
                <a:latin typeface="Calibri" pitchFamily="34" charset="0"/>
                <a:cs typeface="Calibri" pitchFamily="34" charset="0"/>
              </a:rPr>
              <a:t> Graphite </a:t>
            </a:r>
            <a:r>
              <a:rPr lang="en-US" sz="1400" dirty="0" err="1">
                <a:latin typeface="Calibri" pitchFamily="34" charset="0"/>
                <a:cs typeface="Calibri" pitchFamily="34" charset="0"/>
              </a:rPr>
              <a:t>Gaz</a:t>
            </a:r>
            <a:endParaRPr lang="en-US" sz="1400" dirty="0">
              <a:latin typeface="Calibri" pitchFamily="34" charset="0"/>
              <a:cs typeface="Calibri" pitchFamily="34" charset="0"/>
            </a:endParaRP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en-US" sz="1400" dirty="0">
              <a:latin typeface="Calibri" pitchFamily="34" charset="0"/>
              <a:cs typeface="Calibri" pitchFamily="34" charset="0"/>
            </a:endParaRP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US" sz="1400" dirty="0" smtClean="0">
                <a:latin typeface="Calibri" pitchFamily="34" charset="0"/>
                <a:cs typeface="Calibri" pitchFamily="34" charset="0"/>
              </a:rPr>
              <a:t>Coolant is a gas, so explosive pressure buildup from boiling (Chernobyl) is not possible.</a:t>
            </a:r>
            <a:endParaRPr lang="en-US" sz="1400" dirty="0">
              <a:latin typeface="Calibri" pitchFamily="34" charset="0"/>
              <a:cs typeface="Calibri" pitchFamily="34" charset="0"/>
            </a:endParaRP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en-US" sz="1400" dirty="0">
              <a:latin typeface="Calibri" pitchFamily="34" charset="0"/>
              <a:cs typeface="Calibri" pitchFamily="34" charset="0"/>
            </a:endParaRP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US" sz="1400" dirty="0" smtClean="0">
                <a:latin typeface="Calibri" pitchFamily="34" charset="0"/>
                <a:cs typeface="Calibri" pitchFamily="34" charset="0"/>
              </a:rPr>
              <a:t>Magnesium non-oxidizing. </a:t>
            </a:r>
            <a:endParaRPr lang="en-US" sz="1400" dirty="0">
              <a:latin typeface="Calibri" pitchFamily="34" charset="0"/>
              <a:cs typeface="Calibri" pitchFamily="34" charset="0"/>
            </a:endParaRPr>
          </a:p>
        </p:txBody>
      </p:sp>
      <p:pic>
        <p:nvPicPr>
          <p:cNvPr id="143362" name="Picture 2" descr="C:\Users\jo\Desktop\800px-Magnox_reactor_schematic_svg.png"/>
          <p:cNvPicPr>
            <a:picLocks noChangeAspect="1" noChangeArrowheads="1"/>
          </p:cNvPicPr>
          <p:nvPr/>
        </p:nvPicPr>
        <p:blipFill>
          <a:blip r:embed="rId3" cstate="print"/>
          <a:srcRect/>
          <a:stretch>
            <a:fillRect/>
          </a:stretch>
        </p:blipFill>
        <p:spPr bwMode="auto">
          <a:xfrm>
            <a:off x="3733800" y="973836"/>
            <a:ext cx="5029200" cy="3369564"/>
          </a:xfrm>
          <a:prstGeom prst="rect">
            <a:avLst/>
          </a:prstGeom>
          <a:noFill/>
        </p:spPr>
      </p:pic>
      <p:pic>
        <p:nvPicPr>
          <p:cNvPr id="143363" name="Picture 3" descr="C:\Users\jo\Desktop\Sizewell_A.jpg"/>
          <p:cNvPicPr>
            <a:picLocks noChangeAspect="1" noChangeArrowheads="1"/>
          </p:cNvPicPr>
          <p:nvPr/>
        </p:nvPicPr>
        <p:blipFill>
          <a:blip r:embed="rId4" cstate="print"/>
          <a:srcRect/>
          <a:stretch>
            <a:fillRect/>
          </a:stretch>
        </p:blipFill>
        <p:spPr bwMode="auto">
          <a:xfrm>
            <a:off x="5605462" y="4860150"/>
            <a:ext cx="3538538" cy="199785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nodeType="withEffect">
                                  <p:stCondLst>
                                    <p:cond delay="0"/>
                                  </p:stCondLst>
                                  <p:childTnLst>
                                    <p:set>
                                      <p:cBhvr>
                                        <p:cTn id="9" dur="1" fill="hold">
                                          <p:stCondLst>
                                            <p:cond delay="0"/>
                                          </p:stCondLst>
                                        </p:cTn>
                                        <p:tgtEl>
                                          <p:spTgt spid="143362"/>
                                        </p:tgtEl>
                                        <p:attrNameLst>
                                          <p:attrName>style.visibility</p:attrName>
                                        </p:attrNameLst>
                                      </p:cBhvr>
                                      <p:to>
                                        <p:strVal val="visible"/>
                                      </p:to>
                                    </p:set>
                                    <p:animEffect transition="in" filter="checkerboard(across)">
                                      <p:cBhvr>
                                        <p:cTn id="10" dur="500"/>
                                        <p:tgtEl>
                                          <p:spTgt spid="143362"/>
                                        </p:tgtEl>
                                      </p:cBhvr>
                                    </p:animEffect>
                                  </p:childTnLst>
                                </p:cTn>
                              </p:par>
                              <p:par>
                                <p:cTn id="11" presetID="5" presetClass="entr" presetSubtype="10" fill="hold" nodeType="withEffect">
                                  <p:stCondLst>
                                    <p:cond delay="0"/>
                                  </p:stCondLst>
                                  <p:childTnLst>
                                    <p:set>
                                      <p:cBhvr>
                                        <p:cTn id="12" dur="1" fill="hold">
                                          <p:stCondLst>
                                            <p:cond delay="0"/>
                                          </p:stCondLst>
                                        </p:cTn>
                                        <p:tgtEl>
                                          <p:spTgt spid="143363"/>
                                        </p:tgtEl>
                                        <p:attrNameLst>
                                          <p:attrName>style.visibility</p:attrName>
                                        </p:attrNameLst>
                                      </p:cBhvr>
                                      <p:to>
                                        <p:strVal val="visible"/>
                                      </p:to>
                                    </p:set>
                                    <p:animEffect transition="in" filter="checkerboard(across)">
                                      <p:cBhvr>
                                        <p:cTn id="13" dur="500"/>
                                        <p:tgtEl>
                                          <p:spTgt spid="143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1143000"/>
          </a:xfrm>
        </p:spPr>
        <p:txBody>
          <a:bodyPr/>
          <a:lstStyle/>
          <a:p>
            <a:r>
              <a:rPr lang="en-US" sz="3600" i="1" kern="1200" dirty="0" smtClean="0">
                <a:solidFill>
                  <a:srgbClr val="000099"/>
                </a:solidFill>
                <a:latin typeface="Calibri" pitchFamily="34" charset="0"/>
                <a:ea typeface="+mn-ea"/>
                <a:cs typeface="Calibri" pitchFamily="34" charset="0"/>
              </a:rPr>
              <a:t>MSR – Molten salt fast reactor</a:t>
            </a:r>
          </a:p>
        </p:txBody>
      </p:sp>
      <p:sp>
        <p:nvSpPr>
          <p:cNvPr id="3" name="Date Placeholder 2"/>
          <p:cNvSpPr>
            <a:spLocks noGrp="1"/>
          </p:cNvSpPr>
          <p:nvPr>
            <p:ph type="dt" sz="half" idx="10"/>
          </p:nvPr>
        </p:nvSpPr>
        <p:spPr/>
        <p:txBody>
          <a:bodyPr/>
          <a:lstStyle/>
          <a:p>
            <a:pPr>
              <a:defRPr/>
            </a:pPr>
            <a:r>
              <a:rPr lang="en-US" smtClean="0"/>
              <a:t>Najaar 2007</a:t>
            </a:r>
            <a:endParaRPr lang="en-US"/>
          </a:p>
        </p:txBody>
      </p:sp>
      <p:sp>
        <p:nvSpPr>
          <p:cNvPr id="4" name="Footer Placeholder 3"/>
          <p:cNvSpPr>
            <a:spLocks noGrp="1"/>
          </p:cNvSpPr>
          <p:nvPr>
            <p:ph type="ftr" sz="quarter" idx="11"/>
          </p:nvPr>
        </p:nvSpPr>
        <p:spPr/>
        <p:txBody>
          <a:bodyPr/>
          <a:lstStyle/>
          <a:p>
            <a:pPr>
              <a:defRPr/>
            </a:pPr>
            <a:r>
              <a:rPr lang="en-US" smtClean="0"/>
              <a:t>Jo van den Brand</a:t>
            </a:r>
            <a:endParaRPr lang="en-US"/>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38</a:t>
            </a:fld>
            <a:endParaRPr lang="en-US">
              <a:latin typeface="Times" pitchFamily="18" charset="0"/>
            </a:endParaRPr>
          </a:p>
        </p:txBody>
      </p:sp>
      <p:sp useBgFill="1">
        <p:nvSpPr>
          <p:cNvPr id="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p>
        </p:txBody>
      </p:sp>
      <p:sp>
        <p:nvSpPr>
          <p:cNvPr id="8" name="Text Box 3"/>
          <p:cNvSpPr txBox="1">
            <a:spLocks noChangeArrowheads="1"/>
          </p:cNvSpPr>
          <p:nvPr/>
        </p:nvSpPr>
        <p:spPr bwMode="auto">
          <a:xfrm>
            <a:off x="152400" y="1447800"/>
            <a:ext cx="4953000" cy="3582519"/>
          </a:xfrm>
          <a:prstGeom prst="rect">
            <a:avLst/>
          </a:prstGeom>
          <a:solidFill>
            <a:srgbClr val="FFFF99"/>
          </a:solidFill>
          <a:ln w="9525">
            <a:noFill/>
            <a:miter lim="800000"/>
            <a:headEnd/>
            <a:tailEnd/>
          </a:ln>
        </p:spPr>
        <p:txBody>
          <a:bodyPr wrap="square">
            <a:spAutoFit/>
          </a:bodyPr>
          <a:lstStyle/>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US" sz="1400" dirty="0" smtClean="0">
                <a:latin typeface="Calibri" pitchFamily="34" charset="0"/>
                <a:cs typeface="Calibri" pitchFamily="34" charset="0"/>
              </a:rPr>
              <a:t>Generation IV reactor: primary coolant is a molten salt.</a:t>
            </a:r>
          </a:p>
          <a:p>
            <a:pPr marL="336550" indent="-336550">
              <a:lnSpc>
                <a:spcPct val="90000"/>
              </a:lnSpc>
              <a:buSzPct val="10000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en-US" sz="1400" dirty="0">
              <a:latin typeface="Calibri" pitchFamily="34" charset="0"/>
              <a:cs typeface="Calibri" pitchFamily="34" charset="0"/>
            </a:endParaRP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US" sz="1400" dirty="0" smtClean="0">
                <a:latin typeface="Calibri" pitchFamily="34" charset="0"/>
                <a:cs typeface="Calibri" pitchFamily="34" charset="0"/>
              </a:rPr>
              <a:t>Nuclear fuel dissolved in the molten fluoride salt coolant (</a:t>
            </a:r>
            <a:r>
              <a:rPr lang="en-US" sz="1400" dirty="0" err="1" smtClean="0">
                <a:latin typeface="Calibri" pitchFamily="34" charset="0"/>
                <a:cs typeface="Calibri" pitchFamily="34" charset="0"/>
              </a:rPr>
              <a:t>LiF</a:t>
            </a:r>
            <a:r>
              <a:rPr lang="en-US" sz="1400" dirty="0" smtClean="0">
                <a:latin typeface="Calibri" pitchFamily="34" charset="0"/>
                <a:cs typeface="Calibri" pitchFamily="34" charset="0"/>
              </a:rPr>
              <a:t> and BeF</a:t>
            </a:r>
            <a:r>
              <a:rPr lang="en-US" sz="1400" baseline="-25000" dirty="0" smtClean="0">
                <a:latin typeface="Calibri" pitchFamily="34" charset="0"/>
                <a:cs typeface="Calibri" pitchFamily="34" charset="0"/>
              </a:rPr>
              <a:t>2</a:t>
            </a:r>
            <a:r>
              <a:rPr lang="en-US" sz="1400" dirty="0" smtClean="0">
                <a:latin typeface="Calibri" pitchFamily="34" charset="0"/>
                <a:cs typeface="Calibri" pitchFamily="34" charset="0"/>
              </a:rPr>
              <a:t>) as uranium </a:t>
            </a:r>
            <a:r>
              <a:rPr lang="en-US" sz="1400" dirty="0" err="1" smtClean="0">
                <a:latin typeface="Calibri" pitchFamily="34" charset="0"/>
                <a:cs typeface="Calibri" pitchFamily="34" charset="0"/>
              </a:rPr>
              <a:t>tetrafluoride</a:t>
            </a:r>
            <a:r>
              <a:rPr lang="en-US" sz="1400" dirty="0" smtClean="0">
                <a:latin typeface="Calibri" pitchFamily="34" charset="0"/>
                <a:cs typeface="Calibri" pitchFamily="34" charset="0"/>
              </a:rPr>
              <a:t> UF</a:t>
            </a:r>
            <a:r>
              <a:rPr lang="en-US" sz="1400" baseline="-25000" dirty="0" smtClean="0">
                <a:latin typeface="Calibri" pitchFamily="34" charset="0"/>
                <a:cs typeface="Calibri" pitchFamily="34" charset="0"/>
              </a:rPr>
              <a:t>4</a:t>
            </a:r>
            <a:r>
              <a:rPr lang="en-US" sz="1400" dirty="0" smtClean="0">
                <a:latin typeface="Calibri" pitchFamily="34" charset="0"/>
                <a:cs typeface="Calibri" pitchFamily="34" charset="0"/>
              </a:rPr>
              <a:t>. Graphite core serves as the moderator.</a:t>
            </a:r>
            <a:endParaRPr lang="en-US" sz="1400" dirty="0">
              <a:latin typeface="Calibri" pitchFamily="34" charset="0"/>
              <a:cs typeface="Calibri" pitchFamily="34" charset="0"/>
            </a:endParaRP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en-US" sz="1400" dirty="0">
              <a:latin typeface="Calibri" pitchFamily="34" charset="0"/>
              <a:cs typeface="Calibri" pitchFamily="34" charset="0"/>
            </a:endParaRP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US" sz="1400" dirty="0" smtClean="0">
                <a:latin typeface="Calibri" pitchFamily="34" charset="0"/>
                <a:cs typeface="Calibri" pitchFamily="34" charset="0"/>
              </a:rPr>
              <a:t>Low pressure: makes design simpler and safer, high temperature cooling: makes turbines more efficient.</a:t>
            </a: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en-US" sz="1400" dirty="0">
              <a:latin typeface="Calibri" pitchFamily="34" charset="0"/>
              <a:cs typeface="Calibri" pitchFamily="34" charset="0"/>
            </a:endParaRP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US" sz="1400" dirty="0" smtClean="0">
                <a:latin typeface="Calibri" pitchFamily="34" charset="0"/>
                <a:cs typeface="Calibri" pitchFamily="34" charset="0"/>
              </a:rPr>
              <a:t>Compact: MSRE study to power aircraft.</a:t>
            </a:r>
            <a:endParaRPr lang="en-US" sz="1400" dirty="0">
              <a:latin typeface="Calibri" pitchFamily="34" charset="0"/>
              <a:cs typeface="Calibri" pitchFamily="34" charset="0"/>
            </a:endParaRP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en-US" sz="1400" dirty="0">
              <a:latin typeface="Calibri" pitchFamily="34" charset="0"/>
              <a:cs typeface="Calibri" pitchFamily="34" charset="0"/>
            </a:endParaRP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US" sz="1400" dirty="0" smtClean="0">
                <a:latin typeface="Calibri" pitchFamily="34" charset="0"/>
                <a:cs typeface="Calibri" pitchFamily="34" charset="0"/>
              </a:rPr>
              <a:t>Inherently safe, but immature technology. Pressure explosion impossible, meltdown proof.</a:t>
            </a: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en-US" sz="1400" dirty="0">
              <a:latin typeface="Calibri" pitchFamily="34" charset="0"/>
              <a:cs typeface="Calibri" pitchFamily="34" charset="0"/>
            </a:endParaRP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US" sz="1400" dirty="0" smtClean="0">
                <a:latin typeface="Calibri" pitchFamily="34" charset="0"/>
                <a:cs typeface="Calibri" pitchFamily="34" charset="0"/>
              </a:rPr>
              <a:t>Molten salt </a:t>
            </a:r>
            <a:r>
              <a:rPr lang="en-US" sz="1400" dirty="0">
                <a:latin typeface="Calibri" pitchFamily="34" charset="0"/>
                <a:cs typeface="Calibri" pitchFamily="34" charset="0"/>
              </a:rPr>
              <a:t>t</a:t>
            </a:r>
            <a:r>
              <a:rPr lang="en-US" sz="1400" dirty="0" smtClean="0">
                <a:latin typeface="Calibri" pitchFamily="34" charset="0"/>
                <a:cs typeface="Calibri" pitchFamily="34" charset="0"/>
              </a:rPr>
              <a:t>horium breeders possible (thorium is abundant and cheap). Can operate decades without refueling.</a:t>
            </a: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en-US" sz="1400" dirty="0">
              <a:latin typeface="Calibri" pitchFamily="34" charset="0"/>
              <a:cs typeface="Calibri" pitchFamily="34" charset="0"/>
            </a:endParaRP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US" sz="1400" dirty="0" smtClean="0">
                <a:latin typeface="Calibri" pitchFamily="34" charset="0"/>
                <a:cs typeface="Calibri" pitchFamily="34" charset="0"/>
              </a:rPr>
              <a:t>Co-locate with reprocessing facility.</a:t>
            </a:r>
            <a:endParaRPr lang="en-US" sz="1400" dirty="0">
              <a:latin typeface="Calibri" pitchFamily="34" charset="0"/>
              <a:cs typeface="Calibri" pitchFamily="34" charset="0"/>
            </a:endParaRPr>
          </a:p>
        </p:txBody>
      </p:sp>
      <p:pic>
        <p:nvPicPr>
          <p:cNvPr id="144386" name="Picture 2" descr="C:\Users\jo\Desktop\Msr.gif"/>
          <p:cNvPicPr>
            <a:picLocks noChangeAspect="1" noChangeArrowheads="1"/>
          </p:cNvPicPr>
          <p:nvPr/>
        </p:nvPicPr>
        <p:blipFill>
          <a:blip r:embed="rId3" cstate="print"/>
          <a:srcRect/>
          <a:stretch>
            <a:fillRect/>
          </a:stretch>
        </p:blipFill>
        <p:spPr bwMode="auto">
          <a:xfrm>
            <a:off x="5257800" y="3200400"/>
            <a:ext cx="3810000" cy="3657600"/>
          </a:xfrm>
          <a:prstGeom prst="rect">
            <a:avLst/>
          </a:prstGeom>
          <a:noFill/>
        </p:spPr>
      </p:pic>
      <p:pic>
        <p:nvPicPr>
          <p:cNvPr id="276482" name="Picture 2" descr="\\vmware-host\Shared Folders\Desktop\800PX-~2.JPG"/>
          <p:cNvPicPr>
            <a:picLocks noChangeAspect="1" noChangeArrowheads="1"/>
          </p:cNvPicPr>
          <p:nvPr/>
        </p:nvPicPr>
        <p:blipFill>
          <a:blip r:embed="rId4" cstate="print"/>
          <a:srcRect/>
          <a:stretch>
            <a:fillRect/>
          </a:stretch>
        </p:blipFill>
        <p:spPr bwMode="auto">
          <a:xfrm>
            <a:off x="6019800" y="1066800"/>
            <a:ext cx="3007513" cy="1981200"/>
          </a:xfrm>
          <a:prstGeom prst="rect">
            <a:avLst/>
          </a:prstGeom>
          <a:noFill/>
        </p:spPr>
      </p:pic>
      <p:sp>
        <p:nvSpPr>
          <p:cNvPr id="11" name="Tekstvak 10"/>
          <p:cNvSpPr txBox="1"/>
          <p:nvPr/>
        </p:nvSpPr>
        <p:spPr>
          <a:xfrm>
            <a:off x="7772400" y="914400"/>
            <a:ext cx="1228221" cy="338554"/>
          </a:xfrm>
          <a:prstGeom prst="rect">
            <a:avLst/>
          </a:prstGeom>
          <a:solidFill>
            <a:srgbClr val="FFFFCC"/>
          </a:solidFill>
        </p:spPr>
        <p:txBody>
          <a:bodyPr wrap="none" rtlCol="0">
            <a:spAutoFit/>
          </a:bodyPr>
          <a:lstStyle/>
          <a:p>
            <a:r>
              <a:rPr lang="nl-NL" sz="1600" dirty="0" err="1" smtClean="0">
                <a:latin typeface="Calibri" pitchFamily="34" charset="0"/>
                <a:cs typeface="Calibri" pitchFamily="34" charset="0"/>
              </a:rPr>
              <a:t>Superphenix</a:t>
            </a:r>
            <a:endParaRPr lang="nl-NL" sz="1600" dirty="0" smtClean="0">
              <a:latin typeface="Calibri" pitchFamily="34" charset="0"/>
              <a:cs typeface="Calibri" pitchFamily="34" charset="0"/>
            </a:endParaRPr>
          </a:p>
        </p:txBody>
      </p:sp>
      <p:pic>
        <p:nvPicPr>
          <p:cNvPr id="12" name="Picture 4" descr="\\vmware-host\Shared Folders\Desktop\HargravesLFTRAimHighBRC-500x375.jpg"/>
          <p:cNvPicPr>
            <a:picLocks noChangeAspect="1" noChangeArrowheads="1"/>
          </p:cNvPicPr>
          <p:nvPr/>
        </p:nvPicPr>
        <p:blipFill>
          <a:blip r:embed="rId5" cstate="print"/>
          <a:srcRect/>
          <a:stretch>
            <a:fillRect/>
          </a:stretch>
        </p:blipFill>
        <p:spPr bwMode="auto">
          <a:xfrm>
            <a:off x="2743200" y="5307012"/>
            <a:ext cx="2067984" cy="1550988"/>
          </a:xfrm>
          <a:prstGeom prst="rect">
            <a:avLst/>
          </a:prstGeom>
          <a:noFill/>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1143000"/>
          </a:xfrm>
        </p:spPr>
        <p:txBody>
          <a:bodyPr/>
          <a:lstStyle/>
          <a:p>
            <a:r>
              <a:rPr lang="en-US" sz="3600" i="1" kern="1200" dirty="0" smtClean="0">
                <a:solidFill>
                  <a:srgbClr val="000099"/>
                </a:solidFill>
                <a:latin typeface="Calibri" pitchFamily="34" charset="0"/>
                <a:ea typeface="+mn-ea"/>
                <a:cs typeface="Calibri" pitchFamily="34" charset="0"/>
              </a:rPr>
              <a:t>Gabon natural </a:t>
            </a:r>
            <a:r>
              <a:rPr lang="en-US" sz="3600" i="1" kern="1200" smtClean="0">
                <a:solidFill>
                  <a:srgbClr val="000099"/>
                </a:solidFill>
                <a:latin typeface="Calibri" pitchFamily="34" charset="0"/>
                <a:ea typeface="+mn-ea"/>
                <a:cs typeface="Calibri" pitchFamily="34" charset="0"/>
              </a:rPr>
              <a:t>fission reactors</a:t>
            </a:r>
            <a:endParaRPr lang="en-US" sz="3600" i="1" kern="1200" dirty="0" smtClean="0">
              <a:solidFill>
                <a:srgbClr val="000099"/>
              </a:solidFill>
              <a:latin typeface="Calibri" pitchFamily="34" charset="0"/>
              <a:ea typeface="+mn-ea"/>
              <a:cs typeface="Calibri" pitchFamily="34" charset="0"/>
            </a:endParaRPr>
          </a:p>
        </p:txBody>
      </p:sp>
      <p:sp>
        <p:nvSpPr>
          <p:cNvPr id="3" name="Date Placeholder 2"/>
          <p:cNvSpPr>
            <a:spLocks noGrp="1"/>
          </p:cNvSpPr>
          <p:nvPr>
            <p:ph type="dt" sz="half" idx="10"/>
          </p:nvPr>
        </p:nvSpPr>
        <p:spPr/>
        <p:txBody>
          <a:bodyPr/>
          <a:lstStyle/>
          <a:p>
            <a:pPr>
              <a:defRPr/>
            </a:pPr>
            <a:r>
              <a:rPr lang="en-US" smtClean="0">
                <a:latin typeface="Calibri" pitchFamily="34" charset="0"/>
                <a:cs typeface="Calibri" pitchFamily="34" charset="0"/>
              </a:rPr>
              <a:t>Najaar 2007</a:t>
            </a:r>
            <a:endParaRPr lang="en-US">
              <a:latin typeface="Calibri" pitchFamily="34" charset="0"/>
              <a:cs typeface="Calibri" pitchFamily="34" charset="0"/>
            </a:endParaRPr>
          </a:p>
        </p:txBody>
      </p:sp>
      <p:sp>
        <p:nvSpPr>
          <p:cNvPr id="4" name="Footer Placeholder 3"/>
          <p:cNvSpPr>
            <a:spLocks noGrp="1"/>
          </p:cNvSpPr>
          <p:nvPr>
            <p:ph type="ftr" sz="quarter" idx="11"/>
          </p:nvPr>
        </p:nvSpPr>
        <p:spPr/>
        <p:txBody>
          <a:bodyPr/>
          <a:lstStyle/>
          <a:p>
            <a:pPr>
              <a:defRPr/>
            </a:pPr>
            <a:r>
              <a:rPr lang="en-US" smtClean="0">
                <a:latin typeface="Calibri" pitchFamily="34" charset="0"/>
                <a:cs typeface="Calibri" pitchFamily="34" charset="0"/>
              </a:rPr>
              <a:t>Jo van den Brand</a:t>
            </a:r>
            <a:endParaRPr lang="en-US">
              <a:latin typeface="Calibri" pitchFamily="34" charset="0"/>
              <a:cs typeface="Calibri" pitchFamily="34" charset="0"/>
            </a:endParaRPr>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39</a:t>
            </a:fld>
            <a:endParaRPr lang="en-US">
              <a:latin typeface="Times" pitchFamily="18" charset="0"/>
            </a:endParaRPr>
          </a:p>
        </p:txBody>
      </p:sp>
      <p:sp useBgFill="1">
        <p:nvSpPr>
          <p:cNvPr id="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p>
        </p:txBody>
      </p:sp>
      <p:sp>
        <p:nvSpPr>
          <p:cNvPr id="8" name="Text Box 3"/>
          <p:cNvSpPr txBox="1">
            <a:spLocks noChangeArrowheads="1"/>
          </p:cNvSpPr>
          <p:nvPr/>
        </p:nvSpPr>
        <p:spPr bwMode="auto">
          <a:xfrm>
            <a:off x="152400" y="1447800"/>
            <a:ext cx="5029200" cy="2806922"/>
          </a:xfrm>
          <a:prstGeom prst="rect">
            <a:avLst/>
          </a:prstGeom>
          <a:solidFill>
            <a:srgbClr val="FFFF99"/>
          </a:solidFill>
          <a:ln w="9525">
            <a:noFill/>
            <a:miter lim="800000"/>
            <a:headEnd/>
            <a:tailEnd/>
          </a:ln>
        </p:spPr>
        <p:txBody>
          <a:bodyPr wrap="square">
            <a:spAutoFit/>
          </a:bodyPr>
          <a:lstStyle/>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US" sz="1400" dirty="0" smtClean="0">
                <a:latin typeface="Calibri" pitchFamily="34" charset="0"/>
                <a:cs typeface="Calibri" pitchFamily="34" charset="0"/>
              </a:rPr>
              <a:t>Predicted by Paul Kuroda (Univ. of Arkansas) (1956).</a:t>
            </a: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en-US" sz="1400" dirty="0">
              <a:latin typeface="Calibri" pitchFamily="34" charset="0"/>
              <a:cs typeface="Calibri" pitchFamily="34" charset="0"/>
            </a:endParaRP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US" sz="1400" dirty="0" smtClean="0">
                <a:latin typeface="Calibri" pitchFamily="34" charset="0"/>
                <a:cs typeface="Calibri" pitchFamily="34" charset="0"/>
              </a:rPr>
              <a:t>Fifteen natural reactors found (in 1972) at the </a:t>
            </a:r>
            <a:r>
              <a:rPr lang="en-US" sz="1400" dirty="0" err="1" smtClean="0">
                <a:latin typeface="Calibri" pitchFamily="34" charset="0"/>
                <a:cs typeface="Calibri" pitchFamily="34" charset="0"/>
              </a:rPr>
              <a:t>Oklo</a:t>
            </a:r>
            <a:r>
              <a:rPr lang="en-US" sz="1400" dirty="0" smtClean="0">
                <a:latin typeface="Calibri" pitchFamily="34" charset="0"/>
                <a:cs typeface="Calibri" pitchFamily="34" charset="0"/>
              </a:rPr>
              <a:t> mine in Gabon.</a:t>
            </a:r>
          </a:p>
          <a:p>
            <a:pPr marL="336550" indent="-336550">
              <a:lnSpc>
                <a:spcPct val="90000"/>
              </a:lnSpc>
              <a:buSzPct val="10000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en-US" sz="1400" dirty="0">
              <a:latin typeface="Calibri" pitchFamily="34" charset="0"/>
              <a:cs typeface="Calibri" pitchFamily="34" charset="0"/>
            </a:endParaRP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US" sz="1400" dirty="0" smtClean="0">
                <a:latin typeface="Calibri" pitchFamily="34" charset="0"/>
                <a:cs typeface="Calibri" pitchFamily="34" charset="0"/>
              </a:rPr>
              <a:t>Nuclear fission reactions took place 1.5 billion years ago, and ran for a few hundred thousand years (100 kW).</a:t>
            </a:r>
            <a:endParaRPr lang="en-US" sz="1400" dirty="0">
              <a:latin typeface="Calibri" pitchFamily="34" charset="0"/>
              <a:cs typeface="Calibri" pitchFamily="34" charset="0"/>
            </a:endParaRP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en-US" sz="1400" dirty="0">
              <a:latin typeface="Calibri" pitchFamily="34" charset="0"/>
              <a:cs typeface="Calibri" pitchFamily="34" charset="0"/>
            </a:endParaRP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US" sz="1400" dirty="0" smtClean="0">
                <a:latin typeface="Calibri" pitchFamily="34" charset="0"/>
                <a:cs typeface="Calibri" pitchFamily="34" charset="0"/>
              </a:rPr>
              <a:t>Uranium-rich </a:t>
            </a:r>
            <a:r>
              <a:rPr lang="en-US" sz="1400" dirty="0">
                <a:latin typeface="Calibri" pitchFamily="34" charset="0"/>
                <a:cs typeface="Calibri" pitchFamily="34" charset="0"/>
              </a:rPr>
              <a:t>mineral deposit became inundated with groundwater that acted as a neutron </a:t>
            </a:r>
            <a:r>
              <a:rPr lang="en-US" sz="1400" dirty="0" smtClean="0">
                <a:latin typeface="Calibri" pitchFamily="34" charset="0"/>
                <a:cs typeface="Calibri" pitchFamily="34" charset="0"/>
              </a:rPr>
              <a:t>moderator.</a:t>
            </a:r>
          </a:p>
          <a:p>
            <a:pPr marL="336550" indent="-336550">
              <a:lnSpc>
                <a:spcPct val="90000"/>
              </a:lnSpc>
              <a:buSzPct val="10000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en-US" sz="1400" dirty="0">
              <a:latin typeface="Calibri" pitchFamily="34" charset="0"/>
              <a:cs typeface="Calibri" pitchFamily="34" charset="0"/>
            </a:endParaRPr>
          </a:p>
          <a:p>
            <a:pPr marL="336550" indent="-336550">
              <a:lnSpc>
                <a:spcPct val="90000"/>
              </a:lnSpc>
              <a:buSzPct val="100000"/>
              <a:buFont typeface="Arial" pitchFamily="34" charset="0"/>
              <a:buChar char="•"/>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US" sz="1400" dirty="0" smtClean="0">
                <a:latin typeface="Calibri" pitchFamily="34" charset="0"/>
                <a:cs typeface="Calibri" pitchFamily="34" charset="0"/>
              </a:rPr>
              <a:t>Extensively </a:t>
            </a:r>
            <a:r>
              <a:rPr lang="en-US" sz="1400" dirty="0">
                <a:latin typeface="Calibri" pitchFamily="34" charset="0"/>
                <a:cs typeface="Calibri" pitchFamily="34" charset="0"/>
              </a:rPr>
              <a:t>studied by scientists interested in geologic radioactive waste disposal.</a:t>
            </a:r>
          </a:p>
          <a:p>
            <a:pPr marL="336550" indent="-336550">
              <a:lnSpc>
                <a:spcPct val="90000"/>
              </a:lnSpc>
              <a:buSzPct val="10000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en-US" sz="1400" dirty="0">
              <a:latin typeface="Calibri" pitchFamily="34" charset="0"/>
              <a:cs typeface="Calibri" pitchFamily="34" charset="0"/>
            </a:endParaRPr>
          </a:p>
        </p:txBody>
      </p:sp>
      <p:pic>
        <p:nvPicPr>
          <p:cNvPr id="145410" name="Picture 2" descr="C:\Users\jo\Desktop\800px-LocationGabon_svg.png"/>
          <p:cNvPicPr>
            <a:picLocks noChangeAspect="1" noChangeArrowheads="1"/>
          </p:cNvPicPr>
          <p:nvPr/>
        </p:nvPicPr>
        <p:blipFill>
          <a:blip r:embed="rId3" cstate="print"/>
          <a:srcRect/>
          <a:stretch>
            <a:fillRect/>
          </a:stretch>
        </p:blipFill>
        <p:spPr bwMode="auto">
          <a:xfrm>
            <a:off x="5286376" y="1219200"/>
            <a:ext cx="3657599" cy="1828800"/>
          </a:xfrm>
          <a:prstGeom prst="rect">
            <a:avLst/>
          </a:prstGeom>
          <a:noFill/>
        </p:spPr>
      </p:pic>
      <p:pic>
        <p:nvPicPr>
          <p:cNvPr id="145411" name="Picture 3" descr="C:\Users\jo\Desktop\450px-Gabon_Geology_Oklo_svg.png"/>
          <p:cNvPicPr>
            <a:picLocks noChangeAspect="1" noChangeArrowheads="1"/>
          </p:cNvPicPr>
          <p:nvPr/>
        </p:nvPicPr>
        <p:blipFill>
          <a:blip r:embed="rId4" cstate="print"/>
          <a:srcRect/>
          <a:stretch>
            <a:fillRect/>
          </a:stretch>
        </p:blipFill>
        <p:spPr bwMode="auto">
          <a:xfrm>
            <a:off x="5334000" y="4258733"/>
            <a:ext cx="3810000" cy="2599267"/>
          </a:xfrm>
          <a:prstGeom prst="rect">
            <a:avLst/>
          </a:prstGeom>
          <a:noFill/>
        </p:spPr>
      </p:pic>
      <p:sp>
        <p:nvSpPr>
          <p:cNvPr id="11" name="Rectangle 10"/>
          <p:cNvSpPr/>
          <p:nvPr/>
        </p:nvSpPr>
        <p:spPr>
          <a:xfrm>
            <a:off x="1981200" y="5257800"/>
            <a:ext cx="3505200" cy="1292662"/>
          </a:xfrm>
          <a:prstGeom prst="rect">
            <a:avLst/>
          </a:prstGeom>
          <a:solidFill>
            <a:srgbClr val="FEFCAC"/>
          </a:solidFill>
        </p:spPr>
        <p:txBody>
          <a:bodyPr wrap="square">
            <a:spAutoFit/>
          </a:bodyPr>
          <a:lstStyle/>
          <a:p>
            <a:r>
              <a:rPr lang="en-US" sz="1400" dirty="0">
                <a:latin typeface="Calibri" pitchFamily="34" charset="0"/>
                <a:cs typeface="Calibri" pitchFamily="34" charset="0"/>
              </a:rPr>
              <a:t>Geological </a:t>
            </a:r>
            <a:r>
              <a:rPr lang="en-US" sz="1400" dirty="0" smtClean="0">
                <a:latin typeface="Calibri" pitchFamily="34" charset="0"/>
                <a:cs typeface="Calibri" pitchFamily="34" charset="0"/>
              </a:rPr>
              <a:t>situation </a:t>
            </a:r>
            <a:r>
              <a:rPr lang="en-US" sz="1400" dirty="0">
                <a:latin typeface="Calibri" pitchFamily="34" charset="0"/>
                <a:cs typeface="Calibri" pitchFamily="34" charset="0"/>
              </a:rPr>
              <a:t>in Gabon leading to natural nuclear fission reactors</a:t>
            </a:r>
            <a:br>
              <a:rPr lang="en-US" sz="1400" dirty="0">
                <a:latin typeface="Calibri" pitchFamily="34" charset="0"/>
                <a:cs typeface="Calibri" pitchFamily="34" charset="0"/>
              </a:rPr>
            </a:br>
            <a:r>
              <a:rPr lang="en-US" sz="1400" dirty="0" smtClean="0">
                <a:latin typeface="Calibri" pitchFamily="34" charset="0"/>
                <a:cs typeface="Calibri" pitchFamily="34" charset="0"/>
              </a:rPr>
              <a:t>   </a:t>
            </a:r>
            <a:r>
              <a:rPr lang="en-US" sz="1200" dirty="0" smtClean="0">
                <a:latin typeface="Calibri" pitchFamily="34" charset="0"/>
                <a:cs typeface="Calibri" pitchFamily="34" charset="0"/>
              </a:rPr>
              <a:t>1</a:t>
            </a:r>
            <a:r>
              <a:rPr lang="en-US" sz="1200" dirty="0">
                <a:latin typeface="Calibri" pitchFamily="34" charset="0"/>
                <a:cs typeface="Calibri" pitchFamily="34" charset="0"/>
              </a:rPr>
              <a:t>. Nuclear reactor zones</a:t>
            </a:r>
            <a:br>
              <a:rPr lang="en-US" sz="1200" dirty="0">
                <a:latin typeface="Calibri" pitchFamily="34" charset="0"/>
                <a:cs typeface="Calibri" pitchFamily="34" charset="0"/>
              </a:rPr>
            </a:br>
            <a:r>
              <a:rPr lang="en-US" sz="1200" dirty="0" smtClean="0">
                <a:latin typeface="Calibri" pitchFamily="34" charset="0"/>
                <a:cs typeface="Calibri" pitchFamily="34" charset="0"/>
              </a:rPr>
              <a:t>   2</a:t>
            </a:r>
            <a:r>
              <a:rPr lang="en-US" sz="1200" dirty="0">
                <a:latin typeface="Calibri" pitchFamily="34" charset="0"/>
                <a:cs typeface="Calibri" pitchFamily="34" charset="0"/>
              </a:rPr>
              <a:t>. Sandstone</a:t>
            </a:r>
            <a:br>
              <a:rPr lang="en-US" sz="1200" dirty="0">
                <a:latin typeface="Calibri" pitchFamily="34" charset="0"/>
                <a:cs typeface="Calibri" pitchFamily="34" charset="0"/>
              </a:rPr>
            </a:br>
            <a:r>
              <a:rPr lang="en-US" sz="1200" dirty="0" smtClean="0">
                <a:latin typeface="Calibri" pitchFamily="34" charset="0"/>
                <a:cs typeface="Calibri" pitchFamily="34" charset="0"/>
              </a:rPr>
              <a:t>   3</a:t>
            </a:r>
            <a:r>
              <a:rPr lang="en-US" sz="1200" dirty="0">
                <a:latin typeface="Calibri" pitchFamily="34" charset="0"/>
                <a:cs typeface="Calibri" pitchFamily="34" charset="0"/>
              </a:rPr>
              <a:t>. Uranium ore layer</a:t>
            </a:r>
            <a:br>
              <a:rPr lang="en-US" sz="1200" dirty="0">
                <a:latin typeface="Calibri" pitchFamily="34" charset="0"/>
                <a:cs typeface="Calibri" pitchFamily="34" charset="0"/>
              </a:rPr>
            </a:br>
            <a:r>
              <a:rPr lang="en-US" sz="1200" dirty="0" smtClean="0">
                <a:latin typeface="Calibri" pitchFamily="34" charset="0"/>
                <a:cs typeface="Calibri" pitchFamily="34" charset="0"/>
              </a:rPr>
              <a:t>   4</a:t>
            </a:r>
            <a:r>
              <a:rPr lang="en-US" sz="1200" dirty="0">
                <a:latin typeface="Calibri" pitchFamily="34" charset="0"/>
                <a:cs typeface="Calibri" pitchFamily="34" charset="0"/>
              </a:rPr>
              <a:t>. Granite</a:t>
            </a:r>
            <a:endParaRPr lang="en-US" sz="1400" dirty="0">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152400" y="0"/>
            <a:ext cx="8991600" cy="990600"/>
          </a:xfrm>
          <a:noFill/>
          <a:ln/>
        </p:spPr>
        <p:txBody>
          <a:bodyPr/>
          <a:lstStyle/>
          <a:p>
            <a:r>
              <a:rPr lang="en-GB" sz="3600" i="1" kern="1200" smtClean="0">
                <a:solidFill>
                  <a:srgbClr val="000099"/>
                </a:solidFill>
                <a:latin typeface="Calibri" pitchFamily="34" charset="0"/>
                <a:ea typeface="+mn-ea"/>
                <a:cs typeface="Calibri" pitchFamily="34" charset="0"/>
              </a:rPr>
              <a:t>Vier-factoren formule</a:t>
            </a:r>
            <a:endParaRPr lang="en-US" sz="3600" i="1" kern="1200" dirty="0">
              <a:solidFill>
                <a:srgbClr val="000099"/>
              </a:solidFill>
              <a:latin typeface="Calibri" pitchFamily="34" charset="0"/>
              <a:ea typeface="+mn-ea"/>
              <a:cs typeface="Calibri" pitchFamily="34" charset="0"/>
            </a:endParaRPr>
          </a:p>
        </p:txBody>
      </p:sp>
      <p:sp>
        <p:nvSpPr>
          <p:cNvPr id="27" name="TextBox 17"/>
          <p:cNvSpPr txBox="1"/>
          <p:nvPr/>
        </p:nvSpPr>
        <p:spPr>
          <a:xfrm>
            <a:off x="533400" y="1219200"/>
            <a:ext cx="7924800" cy="369332"/>
          </a:xfrm>
          <a:prstGeom prst="rect">
            <a:avLst/>
          </a:prstGeom>
          <a:noFill/>
        </p:spPr>
        <p:txBody>
          <a:bodyPr wrap="square">
            <a:spAutoFit/>
          </a:bodyPr>
          <a:lstStyle/>
          <a:p>
            <a:pPr>
              <a:defRPr/>
            </a:pPr>
            <a:r>
              <a:rPr lang="en-US" smtClean="0">
                <a:latin typeface="Calibri" pitchFamily="34" charset="0"/>
                <a:cs typeface="Calibri" pitchFamily="34" charset="0"/>
              </a:rPr>
              <a:t>Vermenigvuldigingsfactor       </a:t>
            </a:r>
            <a:r>
              <a:rPr lang="en-US" dirty="0" err="1" smtClean="0">
                <a:latin typeface="Calibri" pitchFamily="34" charset="0"/>
                <a:cs typeface="Calibri" pitchFamily="34" charset="0"/>
              </a:rPr>
              <a:t>kan</a:t>
            </a:r>
            <a:r>
              <a:rPr lang="en-US" dirty="0" smtClean="0">
                <a:latin typeface="Calibri" pitchFamily="34" charset="0"/>
                <a:cs typeface="Calibri" pitchFamily="34" charset="0"/>
              </a:rPr>
              <a:t> </a:t>
            </a:r>
            <a:r>
              <a:rPr lang="en-US" dirty="0" err="1" smtClean="0">
                <a:latin typeface="Calibri" pitchFamily="34" charset="0"/>
                <a:cs typeface="Calibri" pitchFamily="34" charset="0"/>
              </a:rPr>
              <a:t>inzichtelijk</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gemaakt</a:t>
            </a:r>
            <a:r>
              <a:rPr lang="en-US" dirty="0" smtClean="0">
                <a:latin typeface="Calibri" pitchFamily="34" charset="0"/>
                <a:cs typeface="Calibri" pitchFamily="34" charset="0"/>
              </a:rPr>
              <a:t> </a:t>
            </a:r>
            <a:r>
              <a:rPr lang="en-US" dirty="0" err="1" smtClean="0">
                <a:latin typeface="Calibri" pitchFamily="34" charset="0"/>
                <a:cs typeface="Calibri" pitchFamily="34" charset="0"/>
              </a:rPr>
              <a:t>worden</a:t>
            </a:r>
            <a:endParaRPr lang="en-US" dirty="0">
              <a:latin typeface="Calibri" pitchFamily="34" charset="0"/>
              <a:cs typeface="Calibri" pitchFamily="34" charset="0"/>
            </a:endParaRPr>
          </a:p>
        </p:txBody>
      </p:sp>
      <p:graphicFrame>
        <p:nvGraphicFramePr>
          <p:cNvPr id="280578" name="Object 2"/>
          <p:cNvGraphicFramePr>
            <a:graphicFrameLocks noChangeAspect="1"/>
          </p:cNvGraphicFramePr>
          <p:nvPr/>
        </p:nvGraphicFramePr>
        <p:xfrm>
          <a:off x="3036088" y="1238248"/>
          <a:ext cx="304800" cy="368300"/>
        </p:xfrm>
        <a:graphic>
          <a:graphicData uri="http://schemas.openxmlformats.org/presentationml/2006/ole">
            <p:oleObj spid="_x0000_s343042" name="Equation" r:id="rId4" imgW="190440" imgH="228600" progId="Equation.DSMT4">
              <p:embed/>
            </p:oleObj>
          </a:graphicData>
        </a:graphic>
      </p:graphicFrame>
      <p:sp>
        <p:nvSpPr>
          <p:cNvPr id="29" name="TextBox 17"/>
          <p:cNvSpPr txBox="1"/>
          <p:nvPr/>
        </p:nvSpPr>
        <p:spPr>
          <a:xfrm>
            <a:off x="533400" y="1773796"/>
            <a:ext cx="7924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Er</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geldt</a:t>
            </a:r>
            <a:endParaRPr lang="en-US" dirty="0">
              <a:latin typeface="Calibri" pitchFamily="34" charset="0"/>
              <a:cs typeface="Calibri" pitchFamily="34" charset="0"/>
            </a:endParaRPr>
          </a:p>
        </p:txBody>
      </p:sp>
      <p:graphicFrame>
        <p:nvGraphicFramePr>
          <p:cNvPr id="280579" name="Object 3"/>
          <p:cNvGraphicFramePr>
            <a:graphicFrameLocks noChangeAspect="1"/>
          </p:cNvGraphicFramePr>
          <p:nvPr/>
        </p:nvGraphicFramePr>
        <p:xfrm>
          <a:off x="3267075" y="1682735"/>
          <a:ext cx="4505325" cy="603265"/>
        </p:xfrm>
        <a:graphic>
          <a:graphicData uri="http://schemas.openxmlformats.org/presentationml/2006/ole">
            <p:oleObj spid="_x0000_s343043" name="Equation" r:id="rId5" imgW="3149280" imgH="419040" progId="Equation.DSMT4">
              <p:embed/>
            </p:oleObj>
          </a:graphicData>
        </a:graphic>
      </p:graphicFrame>
      <p:sp>
        <p:nvSpPr>
          <p:cNvPr id="31" name="TextBox 17"/>
          <p:cNvSpPr txBox="1"/>
          <p:nvPr/>
        </p:nvSpPr>
        <p:spPr>
          <a:xfrm>
            <a:off x="533400" y="2552460"/>
            <a:ext cx="7924800" cy="369332"/>
          </a:xfrm>
          <a:prstGeom prst="rect">
            <a:avLst/>
          </a:prstGeom>
          <a:noFill/>
        </p:spPr>
        <p:txBody>
          <a:bodyPr wrap="square">
            <a:spAutoFit/>
          </a:bodyPr>
          <a:lstStyle/>
          <a:p>
            <a:pPr>
              <a:defRPr/>
            </a:pPr>
            <a:r>
              <a:rPr lang="en-US" dirty="0" smtClean="0">
                <a:latin typeface="Calibri" pitchFamily="34" charset="0"/>
                <a:cs typeface="Calibri" pitchFamily="34" charset="0"/>
              </a:rPr>
              <a:t>Fast fission factor</a:t>
            </a:r>
            <a:endParaRPr lang="en-US" dirty="0">
              <a:latin typeface="Calibri" pitchFamily="34" charset="0"/>
              <a:cs typeface="Calibri" pitchFamily="34" charset="0"/>
            </a:endParaRPr>
          </a:p>
        </p:txBody>
      </p:sp>
      <p:graphicFrame>
        <p:nvGraphicFramePr>
          <p:cNvPr id="32" name="Object 3"/>
          <p:cNvGraphicFramePr>
            <a:graphicFrameLocks noChangeAspect="1"/>
          </p:cNvGraphicFramePr>
          <p:nvPr/>
        </p:nvGraphicFramePr>
        <p:xfrm>
          <a:off x="3379659" y="2449514"/>
          <a:ext cx="5659565" cy="598486"/>
        </p:xfrm>
        <a:graphic>
          <a:graphicData uri="http://schemas.openxmlformats.org/presentationml/2006/ole">
            <p:oleObj spid="_x0000_s343044" name="Equation" r:id="rId6" imgW="3987720" imgH="419040" progId="Equation.DSMT4">
              <p:embed/>
            </p:oleObj>
          </a:graphicData>
        </a:graphic>
      </p:graphicFrame>
      <p:sp>
        <p:nvSpPr>
          <p:cNvPr id="33" name="TextBox 17"/>
          <p:cNvSpPr txBox="1"/>
          <p:nvPr/>
        </p:nvSpPr>
        <p:spPr>
          <a:xfrm>
            <a:off x="533400" y="3269212"/>
            <a:ext cx="7924800" cy="646331"/>
          </a:xfrm>
          <a:prstGeom prst="rect">
            <a:avLst/>
          </a:prstGeom>
          <a:noFill/>
        </p:spPr>
        <p:txBody>
          <a:bodyPr wrap="square">
            <a:spAutoFit/>
          </a:bodyPr>
          <a:lstStyle/>
          <a:p>
            <a:pPr>
              <a:defRPr/>
            </a:pPr>
            <a:r>
              <a:rPr lang="en-US" dirty="0" smtClean="0">
                <a:latin typeface="Calibri" pitchFamily="34" charset="0"/>
                <a:cs typeface="Calibri" pitchFamily="34" charset="0"/>
              </a:rPr>
              <a:t>Resonance</a:t>
            </a:r>
          </a:p>
          <a:p>
            <a:pPr>
              <a:defRPr/>
            </a:pPr>
            <a:r>
              <a:rPr lang="en-US" dirty="0" smtClean="0">
                <a:latin typeface="Calibri" pitchFamily="34" charset="0"/>
                <a:cs typeface="Calibri" pitchFamily="34" charset="0"/>
              </a:rPr>
              <a:t>escape probability</a:t>
            </a:r>
            <a:endParaRPr lang="en-US" dirty="0">
              <a:latin typeface="Calibri" pitchFamily="34" charset="0"/>
              <a:cs typeface="Calibri" pitchFamily="34" charset="0"/>
            </a:endParaRPr>
          </a:p>
        </p:txBody>
      </p:sp>
      <p:graphicFrame>
        <p:nvGraphicFramePr>
          <p:cNvPr id="34" name="Object 3"/>
          <p:cNvGraphicFramePr>
            <a:graphicFrameLocks noChangeAspect="1"/>
          </p:cNvGraphicFramePr>
          <p:nvPr/>
        </p:nvGraphicFramePr>
        <p:xfrm>
          <a:off x="3338513" y="3287713"/>
          <a:ext cx="4724399" cy="617615"/>
        </p:xfrm>
        <a:graphic>
          <a:graphicData uri="http://schemas.openxmlformats.org/presentationml/2006/ole">
            <p:oleObj spid="_x0000_s343045" name="Equation" r:id="rId7" imgW="3225600" imgH="419040" progId="Equation.DSMT4">
              <p:embed/>
            </p:oleObj>
          </a:graphicData>
        </a:graphic>
      </p:graphicFrame>
      <p:sp>
        <p:nvSpPr>
          <p:cNvPr id="35" name="TextBox 17"/>
          <p:cNvSpPr txBox="1"/>
          <p:nvPr/>
        </p:nvSpPr>
        <p:spPr>
          <a:xfrm>
            <a:off x="533400" y="4034387"/>
            <a:ext cx="7924800" cy="646331"/>
          </a:xfrm>
          <a:prstGeom prst="rect">
            <a:avLst/>
          </a:prstGeom>
          <a:noFill/>
        </p:spPr>
        <p:txBody>
          <a:bodyPr wrap="square">
            <a:spAutoFit/>
          </a:bodyPr>
          <a:lstStyle/>
          <a:p>
            <a:pPr>
              <a:defRPr/>
            </a:pPr>
            <a:r>
              <a:rPr lang="en-US" dirty="0" smtClean="0">
                <a:latin typeface="Calibri" pitchFamily="34" charset="0"/>
                <a:cs typeface="Calibri" pitchFamily="34" charset="0"/>
              </a:rPr>
              <a:t>Thermal</a:t>
            </a:r>
          </a:p>
          <a:p>
            <a:pPr>
              <a:defRPr/>
            </a:pPr>
            <a:r>
              <a:rPr lang="en-US" dirty="0" smtClean="0">
                <a:latin typeface="Calibri" pitchFamily="34" charset="0"/>
                <a:cs typeface="Calibri" pitchFamily="34" charset="0"/>
              </a:rPr>
              <a:t>utilization factor</a:t>
            </a:r>
            <a:endParaRPr lang="en-US" dirty="0">
              <a:latin typeface="Calibri" pitchFamily="34" charset="0"/>
              <a:cs typeface="Calibri" pitchFamily="34" charset="0"/>
            </a:endParaRPr>
          </a:p>
        </p:txBody>
      </p:sp>
      <p:graphicFrame>
        <p:nvGraphicFramePr>
          <p:cNvPr id="36" name="Object 3"/>
          <p:cNvGraphicFramePr>
            <a:graphicFrameLocks noChangeAspect="1"/>
          </p:cNvGraphicFramePr>
          <p:nvPr/>
        </p:nvGraphicFramePr>
        <p:xfrm>
          <a:off x="3305176" y="4038600"/>
          <a:ext cx="4602161" cy="631349"/>
        </p:xfrm>
        <a:graphic>
          <a:graphicData uri="http://schemas.openxmlformats.org/presentationml/2006/ole">
            <p:oleObj spid="_x0000_s343046" name="Equation" r:id="rId8" imgW="3073320" imgH="419040" progId="Equation.DSMT4">
              <p:embed/>
            </p:oleObj>
          </a:graphicData>
        </a:graphic>
      </p:graphicFrame>
      <p:sp>
        <p:nvSpPr>
          <p:cNvPr id="37" name="TextBox 17"/>
          <p:cNvSpPr txBox="1"/>
          <p:nvPr/>
        </p:nvSpPr>
        <p:spPr>
          <a:xfrm>
            <a:off x="533400" y="4990859"/>
            <a:ext cx="7924800" cy="369332"/>
          </a:xfrm>
          <a:prstGeom prst="rect">
            <a:avLst/>
          </a:prstGeom>
          <a:noFill/>
        </p:spPr>
        <p:txBody>
          <a:bodyPr wrap="square">
            <a:spAutoFit/>
          </a:bodyPr>
          <a:lstStyle/>
          <a:p>
            <a:pPr>
              <a:defRPr/>
            </a:pPr>
            <a:r>
              <a:rPr lang="en-US" dirty="0" smtClean="0">
                <a:latin typeface="Calibri" pitchFamily="34" charset="0"/>
                <a:cs typeface="Calibri" pitchFamily="34" charset="0"/>
              </a:rPr>
              <a:t>Reproduction factor</a:t>
            </a:r>
            <a:endParaRPr lang="en-US" dirty="0">
              <a:latin typeface="Calibri" pitchFamily="34" charset="0"/>
              <a:cs typeface="Calibri" pitchFamily="34" charset="0"/>
            </a:endParaRPr>
          </a:p>
        </p:txBody>
      </p:sp>
      <p:graphicFrame>
        <p:nvGraphicFramePr>
          <p:cNvPr id="38" name="Object 3"/>
          <p:cNvGraphicFramePr>
            <a:graphicFrameLocks noChangeAspect="1"/>
          </p:cNvGraphicFramePr>
          <p:nvPr/>
        </p:nvGraphicFramePr>
        <p:xfrm>
          <a:off x="3241675" y="4887913"/>
          <a:ext cx="5597525" cy="630017"/>
        </p:xfrm>
        <a:graphic>
          <a:graphicData uri="http://schemas.openxmlformats.org/presentationml/2006/ole">
            <p:oleObj spid="_x0000_s343047" name="Equation" r:id="rId9" imgW="3746160" imgH="419040" progId="Equation.DSMT4">
              <p:embed/>
            </p:oleObj>
          </a:graphicData>
        </a:graphic>
      </p:graphicFrame>
      <p:sp>
        <p:nvSpPr>
          <p:cNvPr id="39" name="TextBox 17"/>
          <p:cNvSpPr txBox="1"/>
          <p:nvPr/>
        </p:nvSpPr>
        <p:spPr>
          <a:xfrm>
            <a:off x="533400" y="6019564"/>
            <a:ext cx="7924800" cy="369332"/>
          </a:xfrm>
          <a:prstGeom prst="rect">
            <a:avLst/>
          </a:prstGeom>
          <a:noFill/>
        </p:spPr>
        <p:txBody>
          <a:bodyPr wrap="square">
            <a:spAutoFit/>
          </a:bodyPr>
          <a:lstStyle/>
          <a:p>
            <a:pPr>
              <a:defRPr/>
            </a:pPr>
            <a:r>
              <a:rPr lang="en-US" smtClean="0">
                <a:latin typeface="Calibri" pitchFamily="34" charset="0"/>
                <a:cs typeface="Calibri" pitchFamily="34" charset="0"/>
              </a:rPr>
              <a:t>Vier-factoren formule</a:t>
            </a:r>
            <a:endParaRPr lang="en-US" dirty="0">
              <a:latin typeface="Calibri" pitchFamily="34" charset="0"/>
              <a:cs typeface="Calibri" pitchFamily="34" charset="0"/>
            </a:endParaRPr>
          </a:p>
        </p:txBody>
      </p:sp>
      <p:grpSp>
        <p:nvGrpSpPr>
          <p:cNvPr id="2" name="Groep 41"/>
          <p:cNvGrpSpPr/>
          <p:nvPr/>
        </p:nvGrpSpPr>
        <p:grpSpPr>
          <a:xfrm>
            <a:off x="3028952" y="6041232"/>
            <a:ext cx="1524000" cy="381000"/>
            <a:chOff x="3617120" y="6019800"/>
            <a:chExt cx="1524000" cy="381000"/>
          </a:xfrm>
        </p:grpSpPr>
        <p:sp>
          <p:nvSpPr>
            <p:cNvPr id="41" name="Rounded Rectangle 27"/>
            <p:cNvSpPr/>
            <p:nvPr/>
          </p:nvSpPr>
          <p:spPr bwMode="auto">
            <a:xfrm>
              <a:off x="3617120" y="6019800"/>
              <a:ext cx="1524000" cy="381000"/>
            </a:xfrm>
            <a:prstGeom prst="roundRect">
              <a:avLst/>
            </a:prstGeom>
            <a:solidFill>
              <a:schemeClr val="bg1"/>
            </a:solidFill>
            <a:ln w="9525" cap="flat" cmpd="sng" algn="ctr">
              <a:noFill/>
              <a:prstDash val="solid"/>
              <a:round/>
              <a:headEnd type="none" w="med" len="med"/>
              <a:tailEnd type="none" w="med" len="med"/>
            </a:ln>
            <a:effectLst>
              <a:glow rad="228600">
                <a:schemeClr val="accent4">
                  <a:satMod val="175000"/>
                  <a:alpha val="40000"/>
                </a:schemeClr>
              </a:glow>
            </a:effectLst>
          </p:spPr>
          <p:txBody>
            <a:bodyPr/>
            <a:lstStyle/>
            <a:p>
              <a:pPr eaLnBrk="0" hangingPunct="0">
                <a:defRPr/>
              </a:pPr>
              <a:endParaRPr lang="en-US">
                <a:latin typeface="Calibri" pitchFamily="34" charset="0"/>
                <a:cs typeface="Calibri" pitchFamily="34" charset="0"/>
              </a:endParaRPr>
            </a:p>
          </p:txBody>
        </p:sp>
        <p:graphicFrame>
          <p:nvGraphicFramePr>
            <p:cNvPr id="280584" name="Object 8"/>
            <p:cNvGraphicFramePr>
              <a:graphicFrameLocks noChangeAspect="1"/>
            </p:cNvGraphicFramePr>
            <p:nvPr/>
          </p:nvGraphicFramePr>
          <p:xfrm>
            <a:off x="3810000" y="6019800"/>
            <a:ext cx="1177925" cy="368300"/>
          </p:xfrm>
          <a:graphic>
            <a:graphicData uri="http://schemas.openxmlformats.org/presentationml/2006/ole">
              <p:oleObj spid="_x0000_s343048" name="Equation" r:id="rId10" imgW="736560" imgH="228600" progId="Equation.DSMT4">
                <p:embed/>
              </p:oleObj>
            </a:graphicData>
          </a:graphic>
        </p:graphicFrame>
      </p:grpSp>
      <p:pic>
        <p:nvPicPr>
          <p:cNvPr id="280585" name="Picture 9"/>
          <p:cNvPicPr>
            <a:picLocks noChangeAspect="1" noChangeArrowheads="1"/>
          </p:cNvPicPr>
          <p:nvPr/>
        </p:nvPicPr>
        <p:blipFill>
          <a:blip r:embed="rId11" cstate="print"/>
          <a:srcRect/>
          <a:stretch>
            <a:fillRect/>
          </a:stretch>
        </p:blipFill>
        <p:spPr bwMode="auto">
          <a:xfrm>
            <a:off x="7162800" y="5591174"/>
            <a:ext cx="1981200" cy="12668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heckerboard(across)">
                                      <p:cBhvr>
                                        <p:cTn id="7" dur="500"/>
                                        <p:tgtEl>
                                          <p:spTgt spid="27"/>
                                        </p:tgtEl>
                                      </p:cBhvr>
                                    </p:animEffect>
                                  </p:childTnLst>
                                </p:cTn>
                              </p:par>
                              <p:par>
                                <p:cTn id="8" presetID="5" presetClass="entr" presetSubtype="10" fill="hold" nodeType="withEffect">
                                  <p:stCondLst>
                                    <p:cond delay="0"/>
                                  </p:stCondLst>
                                  <p:childTnLst>
                                    <p:set>
                                      <p:cBhvr>
                                        <p:cTn id="9" dur="1" fill="hold">
                                          <p:stCondLst>
                                            <p:cond delay="0"/>
                                          </p:stCondLst>
                                        </p:cTn>
                                        <p:tgtEl>
                                          <p:spTgt spid="280578"/>
                                        </p:tgtEl>
                                        <p:attrNameLst>
                                          <p:attrName>style.visibility</p:attrName>
                                        </p:attrNameLst>
                                      </p:cBhvr>
                                      <p:to>
                                        <p:strVal val="visible"/>
                                      </p:to>
                                    </p:set>
                                    <p:animEffect transition="in" filter="checkerboard(across)">
                                      <p:cBhvr>
                                        <p:cTn id="10" dur="500"/>
                                        <p:tgtEl>
                                          <p:spTgt spid="28057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checkerboard(across)">
                                      <p:cBhvr>
                                        <p:cTn id="15" dur="500"/>
                                        <p:tgtEl>
                                          <p:spTgt spid="29"/>
                                        </p:tgtEl>
                                      </p:cBhvr>
                                    </p:animEffect>
                                  </p:childTnLst>
                                </p:cTn>
                              </p:par>
                              <p:par>
                                <p:cTn id="16" presetID="5" presetClass="entr" presetSubtype="10" fill="hold" nodeType="withEffect">
                                  <p:stCondLst>
                                    <p:cond delay="0"/>
                                  </p:stCondLst>
                                  <p:childTnLst>
                                    <p:set>
                                      <p:cBhvr>
                                        <p:cTn id="17" dur="1" fill="hold">
                                          <p:stCondLst>
                                            <p:cond delay="0"/>
                                          </p:stCondLst>
                                        </p:cTn>
                                        <p:tgtEl>
                                          <p:spTgt spid="280579"/>
                                        </p:tgtEl>
                                        <p:attrNameLst>
                                          <p:attrName>style.visibility</p:attrName>
                                        </p:attrNameLst>
                                      </p:cBhvr>
                                      <p:to>
                                        <p:strVal val="visible"/>
                                      </p:to>
                                    </p:set>
                                    <p:animEffect transition="in" filter="checkerboard(across)">
                                      <p:cBhvr>
                                        <p:cTn id="18" dur="500"/>
                                        <p:tgtEl>
                                          <p:spTgt spid="280579"/>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checkerboard(across)">
                                      <p:cBhvr>
                                        <p:cTn id="23" dur="500"/>
                                        <p:tgtEl>
                                          <p:spTgt spid="31"/>
                                        </p:tgtEl>
                                      </p:cBhvr>
                                    </p:animEffect>
                                  </p:childTnLst>
                                </p:cTn>
                              </p:par>
                              <p:par>
                                <p:cTn id="24" presetID="5" presetClass="entr" presetSubtype="1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checkerboard(across)">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checkerboard(across)">
                                      <p:cBhvr>
                                        <p:cTn id="31" dur="500"/>
                                        <p:tgtEl>
                                          <p:spTgt spid="33"/>
                                        </p:tgtEl>
                                      </p:cBhvr>
                                    </p:animEffect>
                                  </p:childTnLst>
                                </p:cTn>
                              </p:par>
                              <p:par>
                                <p:cTn id="32" presetID="5" presetClass="entr" presetSubtype="1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checkerboard(across)">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checkerboard(across)">
                                      <p:cBhvr>
                                        <p:cTn id="39" dur="500"/>
                                        <p:tgtEl>
                                          <p:spTgt spid="35"/>
                                        </p:tgtEl>
                                      </p:cBhvr>
                                    </p:animEffect>
                                  </p:childTnLst>
                                </p:cTn>
                              </p:par>
                              <p:par>
                                <p:cTn id="40" presetID="5" presetClass="entr" presetSubtype="10" fill="hold"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checkerboard(across)">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checkerboard(across)">
                                      <p:cBhvr>
                                        <p:cTn id="47" dur="500"/>
                                        <p:tgtEl>
                                          <p:spTgt spid="37"/>
                                        </p:tgtEl>
                                      </p:cBhvr>
                                    </p:animEffect>
                                  </p:childTnLst>
                                </p:cTn>
                              </p:par>
                              <p:par>
                                <p:cTn id="48" presetID="5" presetClass="entr" presetSubtype="10" fill="hold"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checkerboard(across)">
                                      <p:cBhvr>
                                        <p:cTn id="50" dur="5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checkerboard(across)">
                                      <p:cBhvr>
                                        <p:cTn id="55" dur="500"/>
                                        <p:tgtEl>
                                          <p:spTgt spid="39"/>
                                        </p:tgtEl>
                                      </p:cBhvr>
                                    </p:animEffect>
                                  </p:childTnLst>
                                </p:cTn>
                              </p:par>
                              <p:par>
                                <p:cTn id="56" presetID="5" presetClass="entr" presetSubtype="10" fill="hold"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checkerboard(across)">
                                      <p:cBhvr>
                                        <p:cTn id="58" dur="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nodeType="clickEffect">
                                  <p:stCondLst>
                                    <p:cond delay="0"/>
                                  </p:stCondLst>
                                  <p:childTnLst>
                                    <p:set>
                                      <p:cBhvr>
                                        <p:cTn id="62" dur="1" fill="hold">
                                          <p:stCondLst>
                                            <p:cond delay="0"/>
                                          </p:stCondLst>
                                        </p:cTn>
                                        <p:tgtEl>
                                          <p:spTgt spid="280585"/>
                                        </p:tgtEl>
                                        <p:attrNameLst>
                                          <p:attrName>style.visibility</p:attrName>
                                        </p:attrNameLst>
                                      </p:cBhvr>
                                      <p:to>
                                        <p:strVal val="visible"/>
                                      </p:to>
                                    </p:set>
                                    <p:animEffect transition="in" filter="checkerboard(across)">
                                      <p:cBhvr>
                                        <p:cTn id="63" dur="500"/>
                                        <p:tgtEl>
                                          <p:spTgt spid="280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1" grpId="0"/>
      <p:bldP spid="33" grpId="0"/>
      <p:bldP spid="35" grpId="0"/>
      <p:bldP spid="37" grpId="0"/>
      <p:bldP spid="3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2"/>
          <p:cNvSpPr>
            <a:spLocks noGrp="1" noChangeArrowheads="1"/>
          </p:cNvSpPr>
          <p:nvPr>
            <p:ph type="title"/>
          </p:nvPr>
        </p:nvSpPr>
        <p:spPr>
          <a:xfrm>
            <a:off x="0" y="0"/>
            <a:ext cx="9144000" cy="990600"/>
          </a:xfrm>
          <a:noFill/>
          <a:ln/>
        </p:spPr>
        <p:txBody>
          <a:bodyPr/>
          <a:lstStyle/>
          <a:p>
            <a:r>
              <a:rPr lang="en-GB" i="1" kern="1200" dirty="0" smtClean="0">
                <a:solidFill>
                  <a:srgbClr val="000099"/>
                </a:solidFill>
                <a:latin typeface="Calibri" pitchFamily="34" charset="0"/>
                <a:ea typeface="+mn-ea"/>
                <a:cs typeface="Calibri" pitchFamily="34" charset="0"/>
              </a:rPr>
              <a:t>Reactor kinetics</a:t>
            </a:r>
            <a:endParaRPr lang="en-US" i="1" kern="1200" dirty="0">
              <a:solidFill>
                <a:srgbClr val="000099"/>
              </a:solidFill>
              <a:latin typeface="Calibri" pitchFamily="34" charset="0"/>
              <a:ea typeface="+mn-ea"/>
              <a:cs typeface="Calibri" pitchFamily="34" charset="0"/>
            </a:endParaRPr>
          </a:p>
        </p:txBody>
      </p:sp>
      <p:sp useBgFill="1">
        <p:nvSpPr>
          <p:cNvPr id="24"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dirty="0" smtClean="0">
                <a:solidFill>
                  <a:srgbClr val="000099"/>
                </a:solidFill>
                <a:latin typeface="Calibri" pitchFamily="34" charset="0"/>
                <a:ea typeface="+mn-ea"/>
                <a:cs typeface="Calibri" pitchFamily="34" charset="0"/>
              </a:rPr>
              <a:t>Reactor kinetics</a:t>
            </a:r>
            <a:endParaRPr lang="en-US" i="1" kern="1200" dirty="0">
              <a:solidFill>
                <a:srgbClr val="000099"/>
              </a:solidFill>
              <a:latin typeface="Calibri" pitchFamily="34" charset="0"/>
              <a:ea typeface="+mn-ea"/>
              <a:cs typeface="Calibri" pitchFamily="34" charset="0"/>
            </a:endParaRPr>
          </a:p>
        </p:txBody>
      </p:sp>
      <p:sp>
        <p:nvSpPr>
          <p:cNvPr id="22" name="TextBox 17"/>
          <p:cNvSpPr txBox="1"/>
          <p:nvPr/>
        </p:nvSpPr>
        <p:spPr>
          <a:xfrm>
            <a:off x="533400" y="1219200"/>
            <a:ext cx="7924800" cy="861774"/>
          </a:xfrm>
          <a:prstGeom prst="rect">
            <a:avLst/>
          </a:prstGeom>
          <a:noFill/>
        </p:spPr>
        <p:txBody>
          <a:bodyPr wrap="square">
            <a:spAutoFit/>
          </a:bodyPr>
          <a:lstStyle/>
          <a:p>
            <a:pPr>
              <a:defRPr/>
            </a:pPr>
            <a:r>
              <a:rPr lang="en-US" dirty="0" err="1" smtClean="0">
                <a:latin typeface="Calibri" pitchFamily="34" charset="0"/>
                <a:cs typeface="Calibri" pitchFamily="34" charset="0"/>
              </a:rPr>
              <a:t>Aannamen</a:t>
            </a:r>
            <a:r>
              <a:rPr lang="en-US" dirty="0" smtClean="0">
                <a:latin typeface="Calibri" pitchFamily="34" charset="0"/>
                <a:cs typeface="Calibri" pitchFamily="34" charset="0"/>
              </a:rPr>
              <a:t>:</a:t>
            </a:r>
          </a:p>
          <a:p>
            <a:pPr lvl="1">
              <a:defRPr/>
            </a:pPr>
            <a:r>
              <a:rPr lang="en-US" sz="1600" dirty="0" smtClean="0">
                <a:latin typeface="Calibri" pitchFamily="34" charset="0"/>
                <a:cs typeface="Calibri" pitchFamily="34" charset="0"/>
              </a:rPr>
              <a:t>Neutron </a:t>
            </a:r>
            <a:r>
              <a:rPr lang="en-US" sz="1600" dirty="0" err="1" smtClean="0">
                <a:latin typeface="Calibri" pitchFamily="34" charset="0"/>
                <a:cs typeface="Calibri" pitchFamily="34" charset="0"/>
              </a:rPr>
              <a:t>distributies</a:t>
            </a:r>
            <a:r>
              <a:rPr lang="en-US" sz="1600" dirty="0" smtClean="0">
                <a:latin typeface="Calibri" pitchFamily="34" charset="0"/>
                <a:cs typeface="Calibri" pitchFamily="34" charset="0"/>
              </a:rPr>
              <a:t> en </a:t>
            </a:r>
            <a:r>
              <a:rPr lang="en-US" sz="1600" dirty="0" err="1" smtClean="0">
                <a:latin typeface="Calibri" pitchFamily="34" charset="0"/>
                <a:cs typeface="Calibri" pitchFamily="34" charset="0"/>
              </a:rPr>
              <a:t>werkzame</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doorsneden</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gemiddeld</a:t>
            </a:r>
            <a:r>
              <a:rPr lang="en-US" sz="1600" dirty="0" smtClean="0">
                <a:latin typeface="Calibri" pitchFamily="34" charset="0"/>
                <a:cs typeface="Calibri" pitchFamily="34" charset="0"/>
              </a:rPr>
              <a:t> over </a:t>
            </a:r>
            <a:r>
              <a:rPr lang="en-US" sz="1600" dirty="0" err="1" smtClean="0">
                <a:latin typeface="Calibri" pitchFamily="34" charset="0"/>
                <a:cs typeface="Calibri" pitchFamily="34" charset="0"/>
              </a:rPr>
              <a:t>energie</a:t>
            </a:r>
            <a:endParaRPr lang="en-US" sz="1600" dirty="0" smtClean="0">
              <a:latin typeface="Calibri" pitchFamily="34" charset="0"/>
              <a:cs typeface="Calibri" pitchFamily="34" charset="0"/>
            </a:endParaRPr>
          </a:p>
          <a:p>
            <a:pPr lvl="1">
              <a:defRPr/>
            </a:pPr>
            <a:r>
              <a:rPr lang="en-US" sz="1600" dirty="0" err="1" smtClean="0">
                <a:latin typeface="Calibri" pitchFamily="34" charset="0"/>
                <a:cs typeface="Calibri" pitchFamily="34" charset="0"/>
              </a:rPr>
              <a:t>Verwaarloos</a:t>
            </a:r>
            <a:r>
              <a:rPr lang="en-US" sz="1600" dirty="0" smtClean="0">
                <a:latin typeface="Calibri" pitchFamily="34" charset="0"/>
                <a:cs typeface="Calibri" pitchFamily="34" charset="0"/>
              </a:rPr>
              <a:t> neutron leakage </a:t>
            </a:r>
            <a:r>
              <a:rPr lang="en-US" sz="1600" dirty="0" err="1" smtClean="0">
                <a:latin typeface="Calibri" pitchFamily="34" charset="0"/>
                <a:cs typeface="Calibri" pitchFamily="34" charset="0"/>
              </a:rPr>
              <a:t>uit</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eindige</a:t>
            </a:r>
            <a:r>
              <a:rPr lang="en-US" sz="1600" dirty="0" smtClean="0">
                <a:latin typeface="Calibri" pitchFamily="34" charset="0"/>
                <a:cs typeface="Calibri" pitchFamily="34" charset="0"/>
              </a:rPr>
              <a:t> core</a:t>
            </a:r>
            <a:endParaRPr lang="en-US" sz="1600" dirty="0">
              <a:latin typeface="Calibri" pitchFamily="34" charset="0"/>
              <a:cs typeface="Calibri" pitchFamily="34" charset="0"/>
            </a:endParaRPr>
          </a:p>
        </p:txBody>
      </p:sp>
      <p:sp>
        <p:nvSpPr>
          <p:cNvPr id="28" name="TextBox 17"/>
          <p:cNvSpPr txBox="1"/>
          <p:nvPr/>
        </p:nvSpPr>
        <p:spPr>
          <a:xfrm>
            <a:off x="533400" y="4191000"/>
            <a:ext cx="5638800" cy="1107996"/>
          </a:xfrm>
          <a:prstGeom prst="rect">
            <a:avLst/>
          </a:prstGeom>
          <a:noFill/>
        </p:spPr>
        <p:txBody>
          <a:bodyPr wrap="square">
            <a:spAutoFit/>
          </a:bodyPr>
          <a:lstStyle/>
          <a:p>
            <a:pPr>
              <a:defRPr/>
            </a:pPr>
            <a:r>
              <a:rPr lang="en-US" dirty="0" err="1" smtClean="0">
                <a:latin typeface="Calibri" pitchFamily="34" charset="0"/>
                <a:cs typeface="Calibri" pitchFamily="34" charset="0"/>
              </a:rPr>
              <a:t>Gemiddelde</a:t>
            </a:r>
            <a:r>
              <a:rPr lang="en-US" dirty="0" smtClean="0">
                <a:latin typeface="Calibri" pitchFamily="34" charset="0"/>
                <a:cs typeface="Calibri" pitchFamily="34" charset="0"/>
              </a:rPr>
              <a:t> </a:t>
            </a:r>
            <a:r>
              <a:rPr lang="en-US" dirty="0" err="1" smtClean="0">
                <a:latin typeface="Calibri" pitchFamily="34" charset="0"/>
                <a:cs typeface="Calibri" pitchFamily="34" charset="0"/>
              </a:rPr>
              <a:t>levensduur</a:t>
            </a:r>
            <a:r>
              <a:rPr lang="en-US" dirty="0" smtClean="0">
                <a:latin typeface="Calibri" pitchFamily="34" charset="0"/>
                <a:cs typeface="Calibri" pitchFamily="34" charset="0"/>
              </a:rPr>
              <a:t> van </a:t>
            </a:r>
            <a:r>
              <a:rPr lang="en-US" dirty="0" err="1" smtClean="0">
                <a:latin typeface="Calibri" pitchFamily="34" charset="0"/>
                <a:cs typeface="Calibri" pitchFamily="34" charset="0"/>
              </a:rPr>
              <a:t>neutronen</a:t>
            </a:r>
            <a:endParaRPr lang="en-US" dirty="0" smtClean="0">
              <a:latin typeface="Calibri" pitchFamily="34" charset="0"/>
              <a:cs typeface="Calibri" pitchFamily="34" charset="0"/>
            </a:endParaRPr>
          </a:p>
          <a:p>
            <a:pPr lvl="1">
              <a:defRPr/>
            </a:pPr>
            <a:r>
              <a:rPr lang="en-US" sz="1600" dirty="0" err="1" smtClean="0">
                <a:latin typeface="Calibri" pitchFamily="34" charset="0"/>
                <a:cs typeface="Calibri" pitchFamily="34" charset="0"/>
              </a:rPr>
              <a:t>Neem</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aan</a:t>
            </a:r>
            <a:r>
              <a:rPr lang="en-US" sz="1600" dirty="0" smtClean="0">
                <a:latin typeface="Calibri" pitchFamily="34" charset="0"/>
                <a:cs typeface="Calibri" pitchFamily="34" charset="0"/>
              </a:rPr>
              <a:t> </a:t>
            </a:r>
            <a:r>
              <a:rPr lang="en-US" sz="1600" i="1" dirty="0" smtClean="0">
                <a:latin typeface="Calibri" pitchFamily="34" charset="0"/>
                <a:cs typeface="Calibri" pitchFamily="34" charset="0"/>
              </a:rPr>
              <a:t>n(0)</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neutronen</a:t>
            </a:r>
            <a:r>
              <a:rPr lang="en-US" sz="1600" dirty="0" smtClean="0">
                <a:latin typeface="Calibri" pitchFamily="34" charset="0"/>
                <a:cs typeface="Calibri" pitchFamily="34" charset="0"/>
              </a:rPr>
              <a:t> op </a:t>
            </a:r>
            <a:r>
              <a:rPr lang="en-US" sz="1600" i="1" dirty="0" smtClean="0">
                <a:latin typeface="Calibri" pitchFamily="34" charset="0"/>
                <a:cs typeface="Calibri" pitchFamily="34" charset="0"/>
              </a:rPr>
              <a:t>t = 0</a:t>
            </a:r>
          </a:p>
          <a:p>
            <a:pPr lvl="1">
              <a:defRPr/>
            </a:pPr>
            <a:r>
              <a:rPr lang="en-US" sz="1600" dirty="0" err="1" smtClean="0">
                <a:latin typeface="Calibri" pitchFamily="34" charset="0"/>
                <a:cs typeface="Calibri" pitchFamily="34" charset="0"/>
              </a:rPr>
              <a:t>Neem</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aan</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dat</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er</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geen</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verdere</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neutronen</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geproduceerd</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worden</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dus</a:t>
            </a:r>
            <a:r>
              <a:rPr lang="en-US" sz="1600" dirty="0" smtClean="0">
                <a:latin typeface="Calibri" pitchFamily="34" charset="0"/>
                <a:cs typeface="Calibri" pitchFamily="34" charset="0"/>
              </a:rPr>
              <a:t> </a:t>
            </a:r>
            <a:r>
              <a:rPr lang="en-US" sz="1600" i="1" dirty="0" smtClean="0">
                <a:latin typeface="Calibri" pitchFamily="34" charset="0"/>
                <a:cs typeface="Calibri" pitchFamily="34" charset="0"/>
              </a:rPr>
              <a:t>S(t) = 0</a:t>
            </a:r>
          </a:p>
        </p:txBody>
      </p:sp>
      <p:sp>
        <p:nvSpPr>
          <p:cNvPr id="12" name="TextBox 17"/>
          <p:cNvSpPr txBox="1"/>
          <p:nvPr/>
        </p:nvSpPr>
        <p:spPr>
          <a:xfrm>
            <a:off x="533400" y="2069068"/>
            <a:ext cx="7924800" cy="1138773"/>
          </a:xfrm>
          <a:prstGeom prst="rect">
            <a:avLst/>
          </a:prstGeom>
          <a:noFill/>
        </p:spPr>
        <p:txBody>
          <a:bodyPr wrap="square">
            <a:spAutoFit/>
          </a:bodyPr>
          <a:lstStyle/>
          <a:p>
            <a:pPr>
              <a:defRPr/>
            </a:pPr>
            <a:r>
              <a:rPr lang="en-US" dirty="0" err="1" smtClean="0">
                <a:latin typeface="Calibri" pitchFamily="34" charset="0"/>
                <a:cs typeface="Calibri" pitchFamily="34" charset="0"/>
              </a:rPr>
              <a:t>Definities</a:t>
            </a:r>
            <a:r>
              <a:rPr lang="en-US" dirty="0" smtClean="0">
                <a:latin typeface="Calibri" pitchFamily="34" charset="0"/>
                <a:cs typeface="Calibri" pitchFamily="34" charset="0"/>
              </a:rPr>
              <a:t>:</a:t>
            </a:r>
          </a:p>
          <a:p>
            <a:pPr lvl="1">
              <a:defRPr/>
            </a:pPr>
            <a:r>
              <a:rPr lang="en-US" sz="1600" dirty="0" err="1" smtClean="0">
                <a:latin typeface="Calibri" pitchFamily="34" charset="0"/>
                <a:cs typeface="Calibri" pitchFamily="34" charset="0"/>
              </a:rPr>
              <a:t>Totaal</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aantal</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neutronen</a:t>
            </a:r>
            <a:r>
              <a:rPr lang="en-US" sz="1600" dirty="0" smtClean="0">
                <a:latin typeface="Calibri" pitchFamily="34" charset="0"/>
                <a:cs typeface="Calibri" pitchFamily="34" charset="0"/>
              </a:rPr>
              <a:t> op </a:t>
            </a:r>
            <a:r>
              <a:rPr lang="en-US" sz="1600" dirty="0" err="1" smtClean="0">
                <a:latin typeface="Calibri" pitchFamily="34" charset="0"/>
                <a:cs typeface="Calibri" pitchFamily="34" charset="0"/>
              </a:rPr>
              <a:t>tijd</a:t>
            </a:r>
            <a:r>
              <a:rPr lang="en-US" sz="1600" dirty="0" smtClean="0">
                <a:latin typeface="Calibri" pitchFamily="34" charset="0"/>
                <a:cs typeface="Calibri" pitchFamily="34" charset="0"/>
              </a:rPr>
              <a:t> </a:t>
            </a:r>
            <a:r>
              <a:rPr lang="en-US" sz="1600" i="1" dirty="0" smtClean="0">
                <a:latin typeface="Calibri" pitchFamily="34" charset="0"/>
                <a:cs typeface="Calibri" pitchFamily="34" charset="0"/>
              </a:rPr>
              <a:t>t</a:t>
            </a:r>
            <a:r>
              <a:rPr lang="en-US" sz="1600" dirty="0" smtClean="0">
                <a:latin typeface="Calibri" pitchFamily="34" charset="0"/>
                <a:cs typeface="Calibri" pitchFamily="34" charset="0"/>
              </a:rPr>
              <a:t> is</a:t>
            </a:r>
          </a:p>
          <a:p>
            <a:pPr lvl="1">
              <a:defRPr/>
            </a:pPr>
            <a:r>
              <a:rPr lang="en-US" sz="1600" dirty="0" err="1" smtClean="0">
                <a:latin typeface="Calibri" pitchFamily="34" charset="0"/>
                <a:cs typeface="Calibri" pitchFamily="34" charset="0"/>
              </a:rPr>
              <a:t>Gemiddelde</a:t>
            </a:r>
            <a:r>
              <a:rPr lang="en-US" sz="1600" dirty="0" smtClean="0">
                <a:latin typeface="Calibri" pitchFamily="34" charset="0"/>
                <a:cs typeface="Calibri" pitchFamily="34" charset="0"/>
              </a:rPr>
              <a:t> neutron </a:t>
            </a:r>
            <a:r>
              <a:rPr lang="en-US" sz="1600" dirty="0" err="1" smtClean="0">
                <a:latin typeface="Calibri" pitchFamily="34" charset="0"/>
                <a:cs typeface="Calibri" pitchFamily="34" charset="0"/>
              </a:rPr>
              <a:t>snelheid</a:t>
            </a:r>
            <a:r>
              <a:rPr lang="en-US" sz="1600" dirty="0" smtClean="0">
                <a:latin typeface="Calibri" pitchFamily="34" charset="0"/>
                <a:cs typeface="Calibri" pitchFamily="34" charset="0"/>
              </a:rPr>
              <a:t> is</a:t>
            </a:r>
          </a:p>
          <a:p>
            <a:pPr lvl="1">
              <a:defRPr/>
            </a:pPr>
            <a:r>
              <a:rPr lang="en-US" sz="1600" dirty="0" err="1" smtClean="0">
                <a:latin typeface="Calibri" pitchFamily="34" charset="0"/>
                <a:cs typeface="Calibri" pitchFamily="34" charset="0"/>
              </a:rPr>
              <a:t>Energie-gemiddelde</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werkzame</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doorsnede</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voor</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reactie</a:t>
            </a:r>
            <a:r>
              <a:rPr lang="en-US" sz="1600" dirty="0" smtClean="0">
                <a:latin typeface="Calibri" pitchFamily="34" charset="0"/>
                <a:cs typeface="Calibri" pitchFamily="34" charset="0"/>
              </a:rPr>
              <a:t> van type </a:t>
            </a:r>
            <a:r>
              <a:rPr lang="en-US" sz="1600" i="1" dirty="0" smtClean="0">
                <a:latin typeface="Calibri" pitchFamily="34" charset="0"/>
                <a:cs typeface="Calibri" pitchFamily="34" charset="0"/>
              </a:rPr>
              <a:t>x </a:t>
            </a:r>
            <a:r>
              <a:rPr lang="en-US" sz="1600" dirty="0" smtClean="0">
                <a:latin typeface="Calibri" pitchFamily="34" charset="0"/>
                <a:cs typeface="Calibri" pitchFamily="34" charset="0"/>
              </a:rPr>
              <a:t>is</a:t>
            </a:r>
            <a:endParaRPr lang="en-US" sz="1600" dirty="0">
              <a:latin typeface="Calibri" pitchFamily="34" charset="0"/>
              <a:cs typeface="Calibri" pitchFamily="34" charset="0"/>
            </a:endParaRPr>
          </a:p>
        </p:txBody>
      </p:sp>
      <p:graphicFrame>
        <p:nvGraphicFramePr>
          <p:cNvPr id="289799" name="Object 7"/>
          <p:cNvGraphicFramePr>
            <a:graphicFrameLocks noChangeAspect="1"/>
          </p:cNvGraphicFramePr>
          <p:nvPr/>
        </p:nvGraphicFramePr>
        <p:xfrm>
          <a:off x="3962400" y="2359820"/>
          <a:ext cx="449262" cy="328612"/>
        </p:xfrm>
        <a:graphic>
          <a:graphicData uri="http://schemas.openxmlformats.org/presentationml/2006/ole">
            <p:oleObj spid="_x0000_s291845" name="Equation" r:id="rId4" imgW="279360" imgH="203040" progId="Equation.DSMT4">
              <p:embed/>
            </p:oleObj>
          </a:graphicData>
        </a:graphic>
      </p:graphicFrame>
      <p:sp>
        <p:nvSpPr>
          <p:cNvPr id="20" name="TextBox 17"/>
          <p:cNvSpPr txBox="1"/>
          <p:nvPr/>
        </p:nvSpPr>
        <p:spPr>
          <a:xfrm>
            <a:off x="533400" y="3288268"/>
            <a:ext cx="7924800" cy="369332"/>
          </a:xfrm>
          <a:prstGeom prst="rect">
            <a:avLst/>
          </a:prstGeom>
          <a:noFill/>
        </p:spPr>
        <p:txBody>
          <a:bodyPr wrap="square">
            <a:spAutoFit/>
          </a:bodyPr>
          <a:lstStyle/>
          <a:p>
            <a:pPr>
              <a:defRPr/>
            </a:pPr>
            <a:r>
              <a:rPr lang="en-US" u="sng" dirty="0" smtClean="0">
                <a:latin typeface="Calibri" pitchFamily="34" charset="0"/>
                <a:cs typeface="Calibri" pitchFamily="34" charset="0"/>
              </a:rPr>
              <a:t>Infinite medium non-multiplying system</a:t>
            </a:r>
            <a:endParaRPr lang="en-US" u="sng" dirty="0">
              <a:latin typeface="Calibri" pitchFamily="34" charset="0"/>
              <a:cs typeface="Calibri" pitchFamily="34" charset="0"/>
            </a:endParaRPr>
          </a:p>
        </p:txBody>
      </p:sp>
      <p:sp>
        <p:nvSpPr>
          <p:cNvPr id="29" name="TextBox 17"/>
          <p:cNvSpPr txBox="1"/>
          <p:nvPr/>
        </p:nvSpPr>
        <p:spPr>
          <a:xfrm>
            <a:off x="533400" y="3593068"/>
            <a:ext cx="7924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Balansvergelijking</a:t>
            </a:r>
            <a:endParaRPr lang="en-US" dirty="0">
              <a:latin typeface="Calibri" pitchFamily="34" charset="0"/>
              <a:cs typeface="Calibri" pitchFamily="34" charset="0"/>
            </a:endParaRPr>
          </a:p>
        </p:txBody>
      </p:sp>
      <p:graphicFrame>
        <p:nvGraphicFramePr>
          <p:cNvPr id="289802" name="Object 10"/>
          <p:cNvGraphicFramePr>
            <a:graphicFrameLocks noChangeAspect="1"/>
          </p:cNvGraphicFramePr>
          <p:nvPr/>
        </p:nvGraphicFramePr>
        <p:xfrm>
          <a:off x="4648200" y="3405188"/>
          <a:ext cx="2182812" cy="633412"/>
        </p:xfrm>
        <a:graphic>
          <a:graphicData uri="http://schemas.openxmlformats.org/presentationml/2006/ole">
            <p:oleObj spid="_x0000_s291848" name="Equation" r:id="rId5" imgW="1358640" imgH="393480" progId="Equation.DSMT4">
              <p:embed/>
            </p:oleObj>
          </a:graphicData>
        </a:graphic>
      </p:graphicFrame>
      <p:sp>
        <p:nvSpPr>
          <p:cNvPr id="30" name="TextBox 17"/>
          <p:cNvSpPr txBox="1"/>
          <p:nvPr/>
        </p:nvSpPr>
        <p:spPr>
          <a:xfrm>
            <a:off x="533400" y="6136244"/>
            <a:ext cx="7924800" cy="369332"/>
          </a:xfrm>
          <a:prstGeom prst="rect">
            <a:avLst/>
          </a:prstGeom>
          <a:noFill/>
        </p:spPr>
        <p:txBody>
          <a:bodyPr wrap="square">
            <a:spAutoFit/>
          </a:bodyPr>
          <a:lstStyle/>
          <a:p>
            <a:pPr>
              <a:defRPr/>
            </a:pPr>
            <a:r>
              <a:rPr lang="en-US" dirty="0" smtClean="0">
                <a:latin typeface="Calibri" pitchFamily="34" charset="0"/>
                <a:cs typeface="Calibri" pitchFamily="34" charset="0"/>
              </a:rPr>
              <a:t>En </a:t>
            </a:r>
            <a:r>
              <a:rPr lang="en-US" dirty="0" err="1" smtClean="0">
                <a:latin typeface="Calibri" pitchFamily="34" charset="0"/>
                <a:cs typeface="Calibri" pitchFamily="34" charset="0"/>
              </a:rPr>
              <a:t>dus</a:t>
            </a:r>
            <a:endParaRPr lang="en-US" dirty="0">
              <a:latin typeface="Calibri" pitchFamily="34" charset="0"/>
              <a:cs typeface="Calibri" pitchFamily="34" charset="0"/>
            </a:endParaRPr>
          </a:p>
        </p:txBody>
      </p:sp>
      <p:graphicFrame>
        <p:nvGraphicFramePr>
          <p:cNvPr id="291850" name="Object 10"/>
          <p:cNvGraphicFramePr>
            <a:graphicFrameLocks noChangeAspect="1"/>
          </p:cNvGraphicFramePr>
          <p:nvPr/>
        </p:nvGraphicFramePr>
        <p:xfrm>
          <a:off x="3733800" y="2626520"/>
          <a:ext cx="225425" cy="266700"/>
        </p:xfrm>
        <a:graphic>
          <a:graphicData uri="http://schemas.openxmlformats.org/presentationml/2006/ole">
            <p:oleObj spid="_x0000_s291850" name="Equation" r:id="rId6" imgW="139680" imgH="164880" progId="Equation.DSMT4">
              <p:embed/>
            </p:oleObj>
          </a:graphicData>
        </a:graphic>
      </p:graphicFrame>
      <p:graphicFrame>
        <p:nvGraphicFramePr>
          <p:cNvPr id="291851" name="Object 11"/>
          <p:cNvGraphicFramePr>
            <a:graphicFrameLocks noChangeAspect="1"/>
          </p:cNvGraphicFramePr>
          <p:nvPr/>
        </p:nvGraphicFramePr>
        <p:xfrm>
          <a:off x="6702425" y="2828925"/>
          <a:ext cx="307975" cy="368300"/>
        </p:xfrm>
        <a:graphic>
          <a:graphicData uri="http://schemas.openxmlformats.org/presentationml/2006/ole">
            <p:oleObj spid="_x0000_s291851" name="Equation" r:id="rId7" imgW="190440" imgH="228600" progId="Equation.DSMT4">
              <p:embed/>
            </p:oleObj>
          </a:graphicData>
        </a:graphic>
      </p:graphicFrame>
      <p:cxnSp>
        <p:nvCxnSpPr>
          <p:cNvPr id="31" name="Rechte verbindingslijn met pijl 30"/>
          <p:cNvCxnSpPr/>
          <p:nvPr/>
        </p:nvCxnSpPr>
        <p:spPr bwMode="auto">
          <a:xfrm rot="5400000" flipH="1" flipV="1">
            <a:off x="5295900" y="4305300"/>
            <a:ext cx="6858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3" name="Tekstvak 32"/>
          <p:cNvSpPr txBox="1"/>
          <p:nvPr/>
        </p:nvSpPr>
        <p:spPr>
          <a:xfrm>
            <a:off x="5715000" y="4495800"/>
            <a:ext cx="2678938" cy="338554"/>
          </a:xfrm>
          <a:prstGeom prst="rect">
            <a:avLst/>
          </a:prstGeom>
          <a:solidFill>
            <a:srgbClr val="FFFFCC"/>
          </a:solidFill>
        </p:spPr>
        <p:txBody>
          <a:bodyPr wrap="none" rtlCol="0">
            <a:spAutoFit/>
          </a:bodyPr>
          <a:lstStyle/>
          <a:p>
            <a:r>
              <a:rPr lang="nl-NL" sz="1600" dirty="0" smtClean="0">
                <a:latin typeface="Calibri" pitchFamily="34" charset="0"/>
                <a:cs typeface="Calibri" pitchFamily="34" charset="0"/>
              </a:rPr>
              <a:t># neutronen geproduceerd / s</a:t>
            </a:r>
          </a:p>
        </p:txBody>
      </p:sp>
      <p:cxnSp>
        <p:nvCxnSpPr>
          <p:cNvPr id="35" name="Rechte verbindingslijn met pijl 34"/>
          <p:cNvCxnSpPr/>
          <p:nvPr/>
        </p:nvCxnSpPr>
        <p:spPr bwMode="auto">
          <a:xfrm rot="5400000" flipH="1" flipV="1">
            <a:off x="6058694" y="4152900"/>
            <a:ext cx="380206" cy="79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7" name="Tekstvak 36"/>
          <p:cNvSpPr txBox="1"/>
          <p:nvPr/>
        </p:nvSpPr>
        <p:spPr>
          <a:xfrm>
            <a:off x="6342489" y="4114800"/>
            <a:ext cx="2665217" cy="338554"/>
          </a:xfrm>
          <a:prstGeom prst="rect">
            <a:avLst/>
          </a:prstGeom>
          <a:solidFill>
            <a:srgbClr val="FFFFCC"/>
          </a:solidFill>
        </p:spPr>
        <p:txBody>
          <a:bodyPr wrap="none" rtlCol="0">
            <a:spAutoFit/>
          </a:bodyPr>
          <a:lstStyle/>
          <a:p>
            <a:r>
              <a:rPr lang="nl-NL" sz="1600" dirty="0" smtClean="0">
                <a:latin typeface="Calibri" pitchFamily="34" charset="0"/>
                <a:cs typeface="Calibri" pitchFamily="34" charset="0"/>
              </a:rPr>
              <a:t># neutronen geabsorbeerd / s</a:t>
            </a:r>
          </a:p>
        </p:txBody>
      </p:sp>
      <p:graphicFrame>
        <p:nvGraphicFramePr>
          <p:cNvPr id="291852" name="Object 12"/>
          <p:cNvGraphicFramePr>
            <a:graphicFrameLocks noChangeAspect="1"/>
          </p:cNvGraphicFramePr>
          <p:nvPr/>
        </p:nvGraphicFramePr>
        <p:xfrm>
          <a:off x="3749674" y="5233987"/>
          <a:ext cx="5241926" cy="633413"/>
        </p:xfrm>
        <a:graphic>
          <a:graphicData uri="http://schemas.openxmlformats.org/presentationml/2006/ole">
            <p:oleObj spid="_x0000_s291852" name="Equation" r:id="rId8" imgW="3263760" imgH="393480" progId="Equation.DSMT4">
              <p:embed/>
            </p:oleObj>
          </a:graphicData>
        </a:graphic>
      </p:graphicFrame>
      <p:graphicFrame>
        <p:nvGraphicFramePr>
          <p:cNvPr id="291853" name="Object 13"/>
          <p:cNvGraphicFramePr>
            <a:graphicFrameLocks noChangeAspect="1"/>
          </p:cNvGraphicFramePr>
          <p:nvPr/>
        </p:nvGraphicFramePr>
        <p:xfrm>
          <a:off x="1905000" y="5837237"/>
          <a:ext cx="2692400" cy="1020763"/>
        </p:xfrm>
        <a:graphic>
          <a:graphicData uri="http://schemas.openxmlformats.org/presentationml/2006/ole">
            <p:oleObj spid="_x0000_s291853" name="Equation" r:id="rId9" imgW="1676160" imgH="634680" progId="Equation.DSMT4">
              <p:embed/>
            </p:oleObj>
          </a:graphicData>
        </a:graphic>
      </p:graphicFrame>
      <p:sp>
        <p:nvSpPr>
          <p:cNvPr id="38" name="PIJL-RECHTS 37"/>
          <p:cNvSpPr/>
          <p:nvPr/>
        </p:nvSpPr>
        <p:spPr bwMode="auto">
          <a:xfrm>
            <a:off x="4772024" y="6150768"/>
            <a:ext cx="685800" cy="381000"/>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graphicFrame>
        <p:nvGraphicFramePr>
          <p:cNvPr id="291854" name="Object 14"/>
          <p:cNvGraphicFramePr>
            <a:graphicFrameLocks noChangeAspect="1"/>
          </p:cNvGraphicFramePr>
          <p:nvPr/>
        </p:nvGraphicFramePr>
        <p:xfrm>
          <a:off x="5580063" y="6103938"/>
          <a:ext cx="3487737" cy="447675"/>
        </p:xfrm>
        <a:graphic>
          <a:graphicData uri="http://schemas.openxmlformats.org/presentationml/2006/ole">
            <p:oleObj spid="_x0000_s291854" name="Equation" r:id="rId10" imgW="2171520" imgH="279360" progId="Equation.DSMT4">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par>
                                <p:cTn id="13" presetID="5" presetClass="entr" presetSubtype="10" fill="hold" nodeType="withEffect">
                                  <p:stCondLst>
                                    <p:cond delay="0"/>
                                  </p:stCondLst>
                                  <p:childTnLst>
                                    <p:set>
                                      <p:cBhvr>
                                        <p:cTn id="14" dur="1" fill="hold">
                                          <p:stCondLst>
                                            <p:cond delay="0"/>
                                          </p:stCondLst>
                                        </p:cTn>
                                        <p:tgtEl>
                                          <p:spTgt spid="289799"/>
                                        </p:tgtEl>
                                        <p:attrNameLst>
                                          <p:attrName>style.visibility</p:attrName>
                                        </p:attrNameLst>
                                      </p:cBhvr>
                                      <p:to>
                                        <p:strVal val="visible"/>
                                      </p:to>
                                    </p:set>
                                    <p:animEffect transition="in" filter="checkerboard(across)">
                                      <p:cBhvr>
                                        <p:cTn id="15" dur="500"/>
                                        <p:tgtEl>
                                          <p:spTgt spid="289799"/>
                                        </p:tgtEl>
                                      </p:cBhvr>
                                    </p:animEffect>
                                  </p:childTnLst>
                                </p:cTn>
                              </p:par>
                              <p:par>
                                <p:cTn id="16" presetID="5" presetClass="entr" presetSubtype="10" fill="hold" nodeType="withEffect">
                                  <p:stCondLst>
                                    <p:cond delay="0"/>
                                  </p:stCondLst>
                                  <p:childTnLst>
                                    <p:set>
                                      <p:cBhvr>
                                        <p:cTn id="17" dur="1" fill="hold">
                                          <p:stCondLst>
                                            <p:cond delay="0"/>
                                          </p:stCondLst>
                                        </p:cTn>
                                        <p:tgtEl>
                                          <p:spTgt spid="291850"/>
                                        </p:tgtEl>
                                        <p:attrNameLst>
                                          <p:attrName>style.visibility</p:attrName>
                                        </p:attrNameLst>
                                      </p:cBhvr>
                                      <p:to>
                                        <p:strVal val="visible"/>
                                      </p:to>
                                    </p:set>
                                    <p:animEffect transition="in" filter="checkerboard(across)">
                                      <p:cBhvr>
                                        <p:cTn id="18" dur="500"/>
                                        <p:tgtEl>
                                          <p:spTgt spid="291850"/>
                                        </p:tgtEl>
                                      </p:cBhvr>
                                    </p:animEffect>
                                  </p:childTnLst>
                                </p:cTn>
                              </p:par>
                              <p:par>
                                <p:cTn id="19" presetID="5" presetClass="entr" presetSubtype="10" fill="hold" nodeType="withEffect">
                                  <p:stCondLst>
                                    <p:cond delay="0"/>
                                  </p:stCondLst>
                                  <p:childTnLst>
                                    <p:set>
                                      <p:cBhvr>
                                        <p:cTn id="20" dur="1" fill="hold">
                                          <p:stCondLst>
                                            <p:cond delay="0"/>
                                          </p:stCondLst>
                                        </p:cTn>
                                        <p:tgtEl>
                                          <p:spTgt spid="291851"/>
                                        </p:tgtEl>
                                        <p:attrNameLst>
                                          <p:attrName>style.visibility</p:attrName>
                                        </p:attrNameLst>
                                      </p:cBhvr>
                                      <p:to>
                                        <p:strVal val="visible"/>
                                      </p:to>
                                    </p:set>
                                    <p:animEffect transition="in" filter="checkerboard(across)">
                                      <p:cBhvr>
                                        <p:cTn id="21" dur="500"/>
                                        <p:tgtEl>
                                          <p:spTgt spid="291851"/>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checkerboard(across)">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checkerboard(across)">
                                      <p:cBhvr>
                                        <p:cTn id="31" dur="500"/>
                                        <p:tgtEl>
                                          <p:spTgt spid="29"/>
                                        </p:tgtEl>
                                      </p:cBhvr>
                                    </p:animEffect>
                                  </p:childTnLst>
                                </p:cTn>
                              </p:par>
                              <p:par>
                                <p:cTn id="32" presetID="5" presetClass="entr" presetSubtype="10" fill="hold" nodeType="withEffect">
                                  <p:stCondLst>
                                    <p:cond delay="0"/>
                                  </p:stCondLst>
                                  <p:childTnLst>
                                    <p:set>
                                      <p:cBhvr>
                                        <p:cTn id="33" dur="1" fill="hold">
                                          <p:stCondLst>
                                            <p:cond delay="0"/>
                                          </p:stCondLst>
                                        </p:cTn>
                                        <p:tgtEl>
                                          <p:spTgt spid="289802"/>
                                        </p:tgtEl>
                                        <p:attrNameLst>
                                          <p:attrName>style.visibility</p:attrName>
                                        </p:attrNameLst>
                                      </p:cBhvr>
                                      <p:to>
                                        <p:strVal val="visible"/>
                                      </p:to>
                                    </p:set>
                                    <p:animEffect transition="in" filter="checkerboard(across)">
                                      <p:cBhvr>
                                        <p:cTn id="34" dur="500"/>
                                        <p:tgtEl>
                                          <p:spTgt spid="289802"/>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checkerboard(across)">
                                      <p:cBhvr>
                                        <p:cTn id="39" dur="500"/>
                                        <p:tgtEl>
                                          <p:spTgt spid="31"/>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checkerboard(across)">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checkerboard(across)">
                                      <p:cBhvr>
                                        <p:cTn id="47" dur="500"/>
                                        <p:tgtEl>
                                          <p:spTgt spid="35"/>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checkerboard(across)">
                                      <p:cBhvr>
                                        <p:cTn id="50" dur="5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checkerboard(across)">
                                      <p:cBhvr>
                                        <p:cTn id="55" dur="500"/>
                                        <p:tgtEl>
                                          <p:spTgt spid="28"/>
                                        </p:tgtEl>
                                      </p:cBhvr>
                                    </p:animEffect>
                                  </p:childTnLst>
                                </p:cTn>
                              </p:par>
                              <p:par>
                                <p:cTn id="56" presetID="5" presetClass="entr" presetSubtype="10" fill="hold" nodeType="withEffect">
                                  <p:stCondLst>
                                    <p:cond delay="0"/>
                                  </p:stCondLst>
                                  <p:childTnLst>
                                    <p:set>
                                      <p:cBhvr>
                                        <p:cTn id="57" dur="1" fill="hold">
                                          <p:stCondLst>
                                            <p:cond delay="0"/>
                                          </p:stCondLst>
                                        </p:cTn>
                                        <p:tgtEl>
                                          <p:spTgt spid="291852"/>
                                        </p:tgtEl>
                                        <p:attrNameLst>
                                          <p:attrName>style.visibility</p:attrName>
                                        </p:attrNameLst>
                                      </p:cBhvr>
                                      <p:to>
                                        <p:strVal val="visible"/>
                                      </p:to>
                                    </p:set>
                                    <p:animEffect transition="in" filter="checkerboard(across)">
                                      <p:cBhvr>
                                        <p:cTn id="58" dur="500"/>
                                        <p:tgtEl>
                                          <p:spTgt spid="291852"/>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checkerboard(across)">
                                      <p:cBhvr>
                                        <p:cTn id="63" dur="500"/>
                                        <p:tgtEl>
                                          <p:spTgt spid="30"/>
                                        </p:tgtEl>
                                      </p:cBhvr>
                                    </p:animEffect>
                                  </p:childTnLst>
                                </p:cTn>
                              </p:par>
                              <p:par>
                                <p:cTn id="64" presetID="5" presetClass="entr" presetSubtype="10" fill="hold" nodeType="withEffect">
                                  <p:stCondLst>
                                    <p:cond delay="0"/>
                                  </p:stCondLst>
                                  <p:childTnLst>
                                    <p:set>
                                      <p:cBhvr>
                                        <p:cTn id="65" dur="1" fill="hold">
                                          <p:stCondLst>
                                            <p:cond delay="0"/>
                                          </p:stCondLst>
                                        </p:cTn>
                                        <p:tgtEl>
                                          <p:spTgt spid="291853"/>
                                        </p:tgtEl>
                                        <p:attrNameLst>
                                          <p:attrName>style.visibility</p:attrName>
                                        </p:attrNameLst>
                                      </p:cBhvr>
                                      <p:to>
                                        <p:strVal val="visible"/>
                                      </p:to>
                                    </p:set>
                                    <p:animEffect transition="in" filter="checkerboard(across)">
                                      <p:cBhvr>
                                        <p:cTn id="66" dur="500"/>
                                        <p:tgtEl>
                                          <p:spTgt spid="291853"/>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checkerboard(across)">
                                      <p:cBhvr>
                                        <p:cTn id="71" dur="500"/>
                                        <p:tgtEl>
                                          <p:spTgt spid="38"/>
                                        </p:tgtEl>
                                      </p:cBhvr>
                                    </p:animEffect>
                                  </p:childTnLst>
                                </p:cTn>
                              </p:par>
                              <p:par>
                                <p:cTn id="72" presetID="5" presetClass="entr" presetSubtype="10" fill="hold" nodeType="withEffect">
                                  <p:stCondLst>
                                    <p:cond delay="0"/>
                                  </p:stCondLst>
                                  <p:childTnLst>
                                    <p:set>
                                      <p:cBhvr>
                                        <p:cTn id="73" dur="1" fill="hold">
                                          <p:stCondLst>
                                            <p:cond delay="0"/>
                                          </p:stCondLst>
                                        </p:cTn>
                                        <p:tgtEl>
                                          <p:spTgt spid="291854"/>
                                        </p:tgtEl>
                                        <p:attrNameLst>
                                          <p:attrName>style.visibility</p:attrName>
                                        </p:attrNameLst>
                                      </p:cBhvr>
                                      <p:to>
                                        <p:strVal val="visible"/>
                                      </p:to>
                                    </p:set>
                                    <p:animEffect transition="in" filter="checkerboard(across)">
                                      <p:cBhvr>
                                        <p:cTn id="74" dur="500"/>
                                        <p:tgtEl>
                                          <p:spTgt spid="291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P spid="12" grpId="0"/>
      <p:bldP spid="20" grpId="0"/>
      <p:bldP spid="29" grpId="0"/>
      <p:bldP spid="30" grpId="0"/>
      <p:bldP spid="33" grpId="0" animBg="1"/>
      <p:bldP spid="37" grpId="0" animBg="1"/>
      <p:bldP spid="3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dirty="0" smtClean="0">
                <a:solidFill>
                  <a:srgbClr val="000099"/>
                </a:solidFill>
                <a:latin typeface="Calibri" pitchFamily="34" charset="0"/>
                <a:ea typeface="+mn-ea"/>
                <a:cs typeface="Calibri" pitchFamily="34" charset="0"/>
              </a:rPr>
              <a:t>Infinite medium multiplying systems</a:t>
            </a:r>
            <a:endParaRPr lang="en-US" i="1" kern="1200" dirty="0">
              <a:solidFill>
                <a:srgbClr val="000099"/>
              </a:solidFill>
              <a:latin typeface="Calibri" pitchFamily="34" charset="0"/>
              <a:ea typeface="+mn-ea"/>
              <a:cs typeface="Calibri" pitchFamily="34" charset="0"/>
            </a:endParaRPr>
          </a:p>
        </p:txBody>
      </p:sp>
      <p:sp>
        <p:nvSpPr>
          <p:cNvPr id="22" name="TextBox 17"/>
          <p:cNvSpPr txBox="1"/>
          <p:nvPr/>
        </p:nvSpPr>
        <p:spPr>
          <a:xfrm>
            <a:off x="533400" y="1219200"/>
            <a:ext cx="7924800" cy="861774"/>
          </a:xfrm>
          <a:prstGeom prst="rect">
            <a:avLst/>
          </a:prstGeom>
          <a:noFill/>
        </p:spPr>
        <p:txBody>
          <a:bodyPr wrap="square">
            <a:spAutoFit/>
          </a:bodyPr>
          <a:lstStyle/>
          <a:p>
            <a:pPr>
              <a:defRPr/>
            </a:pPr>
            <a:r>
              <a:rPr lang="en-US" dirty="0" err="1" smtClean="0">
                <a:latin typeface="Calibri" pitchFamily="34" charset="0"/>
                <a:cs typeface="Calibri" pitchFamily="34" charset="0"/>
              </a:rPr>
              <a:t>Aannamen</a:t>
            </a:r>
            <a:r>
              <a:rPr lang="en-US" dirty="0" smtClean="0">
                <a:latin typeface="Calibri" pitchFamily="34" charset="0"/>
                <a:cs typeface="Calibri" pitchFamily="34" charset="0"/>
              </a:rPr>
              <a:t>:</a:t>
            </a:r>
          </a:p>
          <a:p>
            <a:pPr lvl="1">
              <a:defRPr/>
            </a:pPr>
            <a:r>
              <a:rPr lang="en-US" sz="1600" dirty="0" err="1" smtClean="0">
                <a:latin typeface="Calibri" pitchFamily="34" charset="0"/>
                <a:cs typeface="Calibri" pitchFamily="34" charset="0"/>
              </a:rPr>
              <a:t>Er</a:t>
            </a:r>
            <a:r>
              <a:rPr lang="en-US" sz="1600" dirty="0" smtClean="0">
                <a:latin typeface="Calibri" pitchFamily="34" charset="0"/>
                <a:cs typeface="Calibri" pitchFamily="34" charset="0"/>
              </a:rPr>
              <a:t> is </a:t>
            </a:r>
            <a:r>
              <a:rPr lang="en-US" sz="1600" dirty="0" err="1" smtClean="0">
                <a:latin typeface="Calibri" pitchFamily="34" charset="0"/>
                <a:cs typeface="Calibri" pitchFamily="34" charset="0"/>
              </a:rPr>
              <a:t>ook</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splijtbaar</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materiaal</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aanwezig</a:t>
            </a:r>
            <a:endParaRPr lang="en-US" sz="1600" dirty="0" smtClean="0">
              <a:latin typeface="Calibri" pitchFamily="34" charset="0"/>
              <a:cs typeface="Calibri" pitchFamily="34" charset="0"/>
            </a:endParaRPr>
          </a:p>
          <a:p>
            <a:pPr lvl="1">
              <a:defRPr/>
            </a:pPr>
            <a:r>
              <a:rPr lang="en-US" sz="1600" dirty="0" err="1" smtClean="0">
                <a:latin typeface="Calibri" pitchFamily="34" charset="0"/>
                <a:cs typeface="Calibri" pitchFamily="34" charset="0"/>
              </a:rPr>
              <a:t>Verwaarloos</a:t>
            </a:r>
            <a:r>
              <a:rPr lang="en-US" sz="1600" dirty="0" smtClean="0">
                <a:latin typeface="Calibri" pitchFamily="34" charset="0"/>
                <a:cs typeface="Calibri" pitchFamily="34" charset="0"/>
              </a:rPr>
              <a:t> neutron leakage </a:t>
            </a:r>
            <a:r>
              <a:rPr lang="en-US" sz="1600" dirty="0" err="1" smtClean="0">
                <a:latin typeface="Calibri" pitchFamily="34" charset="0"/>
                <a:cs typeface="Calibri" pitchFamily="34" charset="0"/>
              </a:rPr>
              <a:t>uit</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eindige</a:t>
            </a:r>
            <a:r>
              <a:rPr lang="en-US" sz="1600" dirty="0" smtClean="0">
                <a:latin typeface="Calibri" pitchFamily="34" charset="0"/>
                <a:cs typeface="Calibri" pitchFamily="34" charset="0"/>
              </a:rPr>
              <a:t> core</a:t>
            </a:r>
            <a:endParaRPr lang="en-US" sz="1600" dirty="0">
              <a:latin typeface="Calibri" pitchFamily="34" charset="0"/>
              <a:cs typeface="Calibri" pitchFamily="34" charset="0"/>
            </a:endParaRPr>
          </a:p>
        </p:txBody>
      </p:sp>
      <p:sp>
        <p:nvSpPr>
          <p:cNvPr id="28" name="TextBox 17"/>
          <p:cNvSpPr txBox="1"/>
          <p:nvPr/>
        </p:nvSpPr>
        <p:spPr>
          <a:xfrm>
            <a:off x="533400" y="2895600"/>
            <a:ext cx="5638800" cy="369332"/>
          </a:xfrm>
          <a:prstGeom prst="rect">
            <a:avLst/>
          </a:prstGeom>
          <a:noFill/>
        </p:spPr>
        <p:txBody>
          <a:bodyPr wrap="square">
            <a:spAutoFit/>
          </a:bodyPr>
          <a:lstStyle/>
          <a:p>
            <a:pPr>
              <a:defRPr/>
            </a:pPr>
            <a:r>
              <a:rPr lang="en-US" dirty="0" smtClean="0">
                <a:latin typeface="Calibri" pitchFamily="34" charset="0"/>
                <a:cs typeface="Calibri" pitchFamily="34" charset="0"/>
              </a:rPr>
              <a:t>Infinite medium multiplication</a:t>
            </a:r>
          </a:p>
        </p:txBody>
      </p:sp>
      <p:sp>
        <p:nvSpPr>
          <p:cNvPr id="20" name="TextBox 17"/>
          <p:cNvSpPr txBox="1"/>
          <p:nvPr/>
        </p:nvSpPr>
        <p:spPr>
          <a:xfrm>
            <a:off x="533400" y="2133600"/>
            <a:ext cx="7924800" cy="369332"/>
          </a:xfrm>
          <a:prstGeom prst="rect">
            <a:avLst/>
          </a:prstGeom>
          <a:noFill/>
        </p:spPr>
        <p:txBody>
          <a:bodyPr wrap="square">
            <a:spAutoFit/>
          </a:bodyPr>
          <a:lstStyle/>
          <a:p>
            <a:pPr>
              <a:defRPr/>
            </a:pPr>
            <a:r>
              <a:rPr lang="en-US" u="sng" dirty="0" smtClean="0">
                <a:latin typeface="Calibri" pitchFamily="34" charset="0"/>
                <a:cs typeface="Calibri" pitchFamily="34" charset="0"/>
              </a:rPr>
              <a:t>Infinite medium multiplying system</a:t>
            </a:r>
            <a:endParaRPr lang="en-US" u="sng" dirty="0">
              <a:latin typeface="Calibri" pitchFamily="34" charset="0"/>
              <a:cs typeface="Calibri" pitchFamily="34" charset="0"/>
            </a:endParaRPr>
          </a:p>
        </p:txBody>
      </p:sp>
      <p:sp>
        <p:nvSpPr>
          <p:cNvPr id="29" name="TextBox 17"/>
          <p:cNvSpPr txBox="1"/>
          <p:nvPr/>
        </p:nvSpPr>
        <p:spPr>
          <a:xfrm>
            <a:off x="533400" y="2438400"/>
            <a:ext cx="7924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Balansvergelijking</a:t>
            </a:r>
            <a:endParaRPr lang="en-US" dirty="0">
              <a:latin typeface="Calibri" pitchFamily="34" charset="0"/>
              <a:cs typeface="Calibri" pitchFamily="34" charset="0"/>
            </a:endParaRPr>
          </a:p>
        </p:txBody>
      </p:sp>
      <p:graphicFrame>
        <p:nvGraphicFramePr>
          <p:cNvPr id="289802" name="Object 10"/>
          <p:cNvGraphicFramePr>
            <a:graphicFrameLocks noChangeAspect="1"/>
          </p:cNvGraphicFramePr>
          <p:nvPr/>
        </p:nvGraphicFramePr>
        <p:xfrm>
          <a:off x="4699426" y="2097880"/>
          <a:ext cx="3243263" cy="633413"/>
        </p:xfrm>
        <a:graphic>
          <a:graphicData uri="http://schemas.openxmlformats.org/presentationml/2006/ole">
            <p:oleObj spid="_x0000_s292867" name="Equation" r:id="rId4" imgW="2019240" imgH="393480" progId="Equation.DSMT4">
              <p:embed/>
            </p:oleObj>
          </a:graphicData>
        </a:graphic>
      </p:graphicFrame>
      <p:cxnSp>
        <p:nvCxnSpPr>
          <p:cNvPr id="31" name="Rechte verbindingslijn met pijl 30"/>
          <p:cNvCxnSpPr/>
          <p:nvPr/>
        </p:nvCxnSpPr>
        <p:spPr bwMode="auto">
          <a:xfrm rot="5400000" flipH="1" flipV="1">
            <a:off x="5390783" y="2997437"/>
            <a:ext cx="6858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3" name="Tekstvak 32"/>
          <p:cNvSpPr txBox="1"/>
          <p:nvPr/>
        </p:nvSpPr>
        <p:spPr>
          <a:xfrm>
            <a:off x="5656689" y="3187937"/>
            <a:ext cx="2678938" cy="338554"/>
          </a:xfrm>
          <a:prstGeom prst="rect">
            <a:avLst/>
          </a:prstGeom>
          <a:solidFill>
            <a:srgbClr val="FFFFCC"/>
          </a:solidFill>
        </p:spPr>
        <p:txBody>
          <a:bodyPr wrap="none" rtlCol="0">
            <a:spAutoFit/>
          </a:bodyPr>
          <a:lstStyle/>
          <a:p>
            <a:r>
              <a:rPr lang="nl-NL" sz="1600" dirty="0" smtClean="0">
                <a:latin typeface="Calibri" pitchFamily="34" charset="0"/>
                <a:cs typeface="Calibri" pitchFamily="34" charset="0"/>
              </a:rPr>
              <a:t># neutronen geproduceerd / s</a:t>
            </a:r>
          </a:p>
        </p:txBody>
      </p:sp>
      <p:cxnSp>
        <p:nvCxnSpPr>
          <p:cNvPr id="35" name="Rechte verbindingslijn met pijl 34"/>
          <p:cNvCxnSpPr/>
          <p:nvPr/>
        </p:nvCxnSpPr>
        <p:spPr bwMode="auto">
          <a:xfrm rot="5400000" flipH="1" flipV="1">
            <a:off x="6153577" y="2820986"/>
            <a:ext cx="380206" cy="79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7" name="Rechte verbindingslijn met pijl 26"/>
          <p:cNvCxnSpPr/>
          <p:nvPr/>
        </p:nvCxnSpPr>
        <p:spPr bwMode="auto">
          <a:xfrm rot="5400000">
            <a:off x="7256889" y="2097880"/>
            <a:ext cx="3048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7" name="Tekstvak 36"/>
          <p:cNvSpPr txBox="1"/>
          <p:nvPr/>
        </p:nvSpPr>
        <p:spPr>
          <a:xfrm>
            <a:off x="6113889" y="1640680"/>
            <a:ext cx="2665217" cy="338554"/>
          </a:xfrm>
          <a:prstGeom prst="rect">
            <a:avLst/>
          </a:prstGeom>
          <a:solidFill>
            <a:srgbClr val="FFFFCC"/>
          </a:solidFill>
        </p:spPr>
        <p:txBody>
          <a:bodyPr wrap="none" rtlCol="0">
            <a:spAutoFit/>
          </a:bodyPr>
          <a:lstStyle/>
          <a:p>
            <a:r>
              <a:rPr lang="nl-NL" sz="1600" dirty="0" smtClean="0">
                <a:latin typeface="Calibri" pitchFamily="34" charset="0"/>
                <a:cs typeface="Calibri" pitchFamily="34" charset="0"/>
              </a:rPr>
              <a:t># neutronen geabsorbeerd / s</a:t>
            </a:r>
          </a:p>
        </p:txBody>
      </p:sp>
      <p:sp>
        <p:nvSpPr>
          <p:cNvPr id="32" name="Tekstvak 31"/>
          <p:cNvSpPr txBox="1"/>
          <p:nvPr/>
        </p:nvSpPr>
        <p:spPr>
          <a:xfrm>
            <a:off x="6113889" y="2783680"/>
            <a:ext cx="2504275" cy="338554"/>
          </a:xfrm>
          <a:prstGeom prst="rect">
            <a:avLst/>
          </a:prstGeom>
          <a:solidFill>
            <a:srgbClr val="FFFFCC"/>
          </a:solidFill>
        </p:spPr>
        <p:txBody>
          <a:bodyPr wrap="none" rtlCol="0">
            <a:spAutoFit/>
          </a:bodyPr>
          <a:lstStyle/>
          <a:p>
            <a:r>
              <a:rPr lang="nl-NL" sz="1600" dirty="0" smtClean="0">
                <a:latin typeface="Calibri" pitchFamily="34" charset="0"/>
                <a:cs typeface="Calibri" pitchFamily="34" charset="0"/>
              </a:rPr>
              <a:t># neutronen van splijting / s</a:t>
            </a:r>
          </a:p>
        </p:txBody>
      </p:sp>
      <p:graphicFrame>
        <p:nvGraphicFramePr>
          <p:cNvPr id="292873" name="Object 9"/>
          <p:cNvGraphicFramePr>
            <a:graphicFrameLocks noChangeAspect="1"/>
          </p:cNvGraphicFramePr>
          <p:nvPr/>
        </p:nvGraphicFramePr>
        <p:xfrm>
          <a:off x="3657600" y="2917032"/>
          <a:ext cx="1325563" cy="388937"/>
        </p:xfrm>
        <a:graphic>
          <a:graphicData uri="http://schemas.openxmlformats.org/presentationml/2006/ole">
            <p:oleObj spid="_x0000_s292873" name="Equation" r:id="rId5" imgW="825480" imgH="241200" progId="Equation.DSMT4">
              <p:embed/>
            </p:oleObj>
          </a:graphicData>
        </a:graphic>
      </p:graphicFrame>
      <p:sp>
        <p:nvSpPr>
          <p:cNvPr id="34" name="TextBox 17"/>
          <p:cNvSpPr txBox="1"/>
          <p:nvPr/>
        </p:nvSpPr>
        <p:spPr>
          <a:xfrm>
            <a:off x="533400" y="3440668"/>
            <a:ext cx="5638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Herschrijf</a:t>
            </a:r>
            <a:r>
              <a:rPr lang="en-US" dirty="0" smtClean="0">
                <a:latin typeface="Calibri" pitchFamily="34" charset="0"/>
                <a:cs typeface="Calibri" pitchFamily="34" charset="0"/>
              </a:rPr>
              <a:t> tot</a:t>
            </a:r>
          </a:p>
        </p:txBody>
      </p:sp>
      <p:graphicFrame>
        <p:nvGraphicFramePr>
          <p:cNvPr id="292874" name="Object 10"/>
          <p:cNvGraphicFramePr>
            <a:graphicFrameLocks noChangeAspect="1"/>
          </p:cNvGraphicFramePr>
          <p:nvPr/>
        </p:nvGraphicFramePr>
        <p:xfrm>
          <a:off x="2362200" y="3288504"/>
          <a:ext cx="2652713" cy="735013"/>
        </p:xfrm>
        <a:graphic>
          <a:graphicData uri="http://schemas.openxmlformats.org/presentationml/2006/ole">
            <p:oleObj spid="_x0000_s292874" name="Equation" r:id="rId6" imgW="1650960" imgH="457200" progId="Equation.DSMT4">
              <p:embed/>
            </p:oleObj>
          </a:graphicData>
        </a:graphic>
      </p:graphicFrame>
      <p:sp>
        <p:nvSpPr>
          <p:cNvPr id="39" name="TextBox 17"/>
          <p:cNvSpPr txBox="1"/>
          <p:nvPr/>
        </p:nvSpPr>
        <p:spPr>
          <a:xfrm>
            <a:off x="533400" y="4252676"/>
            <a:ext cx="5638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Aanname</a:t>
            </a:r>
            <a:r>
              <a:rPr lang="en-US" dirty="0" smtClean="0">
                <a:latin typeface="Calibri" pitchFamily="34" charset="0"/>
                <a:cs typeface="Calibri" pitchFamily="34" charset="0"/>
              </a:rPr>
              <a:t>: </a:t>
            </a:r>
            <a:r>
              <a:rPr lang="en-US" dirty="0" err="1" smtClean="0">
                <a:latin typeface="Calibri" pitchFamily="34" charset="0"/>
                <a:cs typeface="Calibri" pitchFamily="34" charset="0"/>
              </a:rPr>
              <a:t>enkel</a:t>
            </a:r>
            <a:r>
              <a:rPr lang="en-US" dirty="0" smtClean="0">
                <a:latin typeface="Calibri" pitchFamily="34" charset="0"/>
                <a:cs typeface="Calibri" pitchFamily="34" charset="0"/>
              </a:rPr>
              <a:t> </a:t>
            </a:r>
            <a:r>
              <a:rPr lang="en-US" dirty="0" err="1" smtClean="0">
                <a:latin typeface="Calibri" pitchFamily="34" charset="0"/>
                <a:cs typeface="Calibri" pitchFamily="34" charset="0"/>
              </a:rPr>
              <a:t>neutronen</a:t>
            </a:r>
            <a:r>
              <a:rPr lang="en-US" dirty="0" smtClean="0">
                <a:latin typeface="Calibri" pitchFamily="34" charset="0"/>
                <a:cs typeface="Calibri" pitchFamily="34" charset="0"/>
              </a:rPr>
              <a:t> van </a:t>
            </a:r>
            <a:r>
              <a:rPr lang="en-US" dirty="0" err="1" smtClean="0">
                <a:latin typeface="Calibri" pitchFamily="34" charset="0"/>
                <a:cs typeface="Calibri" pitchFamily="34" charset="0"/>
              </a:rPr>
              <a:t>splijting</a:t>
            </a:r>
            <a:r>
              <a:rPr lang="en-US" dirty="0" smtClean="0">
                <a:latin typeface="Calibri" pitchFamily="34" charset="0"/>
                <a:cs typeface="Calibri" pitchFamily="34" charset="0"/>
              </a:rPr>
              <a:t> (</a:t>
            </a:r>
            <a:r>
              <a:rPr lang="en-US" i="1" dirty="0" smtClean="0">
                <a:latin typeface="Calibri" pitchFamily="34" charset="0"/>
                <a:cs typeface="Calibri" pitchFamily="34" charset="0"/>
              </a:rPr>
              <a:t>S = 0</a:t>
            </a:r>
            <a:r>
              <a:rPr lang="en-US" dirty="0" smtClean="0">
                <a:latin typeface="Calibri" pitchFamily="34" charset="0"/>
                <a:cs typeface="Calibri" pitchFamily="34" charset="0"/>
              </a:rPr>
              <a:t>)</a:t>
            </a:r>
          </a:p>
        </p:txBody>
      </p:sp>
      <p:graphicFrame>
        <p:nvGraphicFramePr>
          <p:cNvPr id="292877" name="Object 13"/>
          <p:cNvGraphicFramePr>
            <a:graphicFrameLocks noChangeAspect="1"/>
          </p:cNvGraphicFramePr>
          <p:nvPr/>
        </p:nvGraphicFramePr>
        <p:xfrm>
          <a:off x="5562600" y="4088608"/>
          <a:ext cx="2019300" cy="735013"/>
        </p:xfrm>
        <a:graphic>
          <a:graphicData uri="http://schemas.openxmlformats.org/presentationml/2006/ole">
            <p:oleObj spid="_x0000_s292877" name="Equation" r:id="rId7" imgW="1257120" imgH="457200" progId="Equation.DSMT4">
              <p:embed/>
            </p:oleObj>
          </a:graphicData>
        </a:graphic>
      </p:graphicFrame>
      <p:sp>
        <p:nvSpPr>
          <p:cNvPr id="40" name="TextBox 17"/>
          <p:cNvSpPr txBox="1"/>
          <p:nvPr/>
        </p:nvSpPr>
        <p:spPr>
          <a:xfrm>
            <a:off x="533400" y="4633676"/>
            <a:ext cx="5638800" cy="369332"/>
          </a:xfrm>
          <a:prstGeom prst="rect">
            <a:avLst/>
          </a:prstGeom>
          <a:noFill/>
        </p:spPr>
        <p:txBody>
          <a:bodyPr wrap="square">
            <a:spAutoFit/>
          </a:bodyPr>
          <a:lstStyle/>
          <a:p>
            <a:pPr>
              <a:defRPr/>
            </a:pPr>
            <a:r>
              <a:rPr lang="en-US" smtClean="0">
                <a:latin typeface="Calibri" pitchFamily="34" charset="0"/>
                <a:cs typeface="Calibri" pitchFamily="34" charset="0"/>
              </a:rPr>
              <a:t>Criticality voor               </a:t>
            </a:r>
            <a:r>
              <a:rPr lang="en-US" dirty="0" smtClean="0">
                <a:latin typeface="Calibri" pitchFamily="34" charset="0"/>
                <a:cs typeface="Calibri" pitchFamily="34" charset="0"/>
              </a:rPr>
              <a:t>(</a:t>
            </a:r>
            <a:r>
              <a:rPr lang="en-US" dirty="0" err="1" smtClean="0">
                <a:latin typeface="Calibri" pitchFamily="34" charset="0"/>
                <a:cs typeface="Calibri" pitchFamily="34" charset="0"/>
              </a:rPr>
              <a:t>dan</a:t>
            </a:r>
            <a:r>
              <a:rPr lang="en-US" dirty="0" smtClean="0">
                <a:latin typeface="Calibri" pitchFamily="34" charset="0"/>
                <a:cs typeface="Calibri" pitchFamily="34" charset="0"/>
              </a:rPr>
              <a:t> </a:t>
            </a:r>
            <a:r>
              <a:rPr lang="en-US" dirty="0" err="1" smtClean="0">
                <a:latin typeface="Calibri" pitchFamily="34" charset="0"/>
                <a:cs typeface="Calibri" pitchFamily="34" charset="0"/>
              </a:rPr>
              <a:t>stabiele</a:t>
            </a:r>
            <a:r>
              <a:rPr lang="en-US" dirty="0" smtClean="0">
                <a:latin typeface="Calibri" pitchFamily="34" charset="0"/>
                <a:cs typeface="Calibri" pitchFamily="34" charset="0"/>
              </a:rPr>
              <a:t> </a:t>
            </a:r>
            <a:r>
              <a:rPr lang="en-US" dirty="0" err="1" smtClean="0">
                <a:latin typeface="Calibri" pitchFamily="34" charset="0"/>
                <a:cs typeface="Calibri" pitchFamily="34" charset="0"/>
              </a:rPr>
              <a:t>populatie</a:t>
            </a:r>
            <a:r>
              <a:rPr lang="en-US" dirty="0" smtClean="0">
                <a:latin typeface="Calibri" pitchFamily="34" charset="0"/>
                <a:cs typeface="Calibri" pitchFamily="34" charset="0"/>
              </a:rPr>
              <a:t>)</a:t>
            </a:r>
          </a:p>
        </p:txBody>
      </p:sp>
      <p:graphicFrame>
        <p:nvGraphicFramePr>
          <p:cNvPr id="292878" name="Object 14"/>
          <p:cNvGraphicFramePr>
            <a:graphicFrameLocks noChangeAspect="1"/>
          </p:cNvGraphicFramePr>
          <p:nvPr/>
        </p:nvGraphicFramePr>
        <p:xfrm>
          <a:off x="2033587" y="4660900"/>
          <a:ext cx="633413" cy="368300"/>
        </p:xfrm>
        <a:graphic>
          <a:graphicData uri="http://schemas.openxmlformats.org/presentationml/2006/ole">
            <p:oleObj spid="_x0000_s292878" name="Equation" r:id="rId8" imgW="393480" imgH="228600" progId="Equation.DSMT4">
              <p:embed/>
            </p:oleObj>
          </a:graphicData>
        </a:graphic>
      </p:graphicFrame>
      <p:sp>
        <p:nvSpPr>
          <p:cNvPr id="41" name="TextBox 17"/>
          <p:cNvSpPr txBox="1"/>
          <p:nvPr/>
        </p:nvSpPr>
        <p:spPr>
          <a:xfrm>
            <a:off x="533400" y="5193268"/>
            <a:ext cx="5638800" cy="1138773"/>
          </a:xfrm>
          <a:prstGeom prst="rect">
            <a:avLst/>
          </a:prstGeom>
          <a:noFill/>
        </p:spPr>
        <p:txBody>
          <a:bodyPr wrap="square">
            <a:spAutoFit/>
          </a:bodyPr>
          <a:lstStyle/>
          <a:p>
            <a:pPr>
              <a:defRPr/>
            </a:pPr>
            <a:r>
              <a:rPr lang="en-US" dirty="0" smtClean="0">
                <a:latin typeface="Calibri" pitchFamily="34" charset="0"/>
                <a:cs typeface="Calibri" pitchFamily="34" charset="0"/>
              </a:rPr>
              <a:t>We </a:t>
            </a:r>
            <a:r>
              <a:rPr lang="en-US" dirty="0" err="1" smtClean="0">
                <a:latin typeface="Calibri" pitchFamily="34" charset="0"/>
                <a:cs typeface="Calibri" pitchFamily="34" charset="0"/>
              </a:rPr>
              <a:t>onderscheiden</a:t>
            </a:r>
            <a:endParaRPr lang="en-US" dirty="0" smtClean="0">
              <a:latin typeface="Calibri" pitchFamily="34" charset="0"/>
              <a:cs typeface="Calibri" pitchFamily="34" charset="0"/>
            </a:endParaRPr>
          </a:p>
          <a:p>
            <a:pPr lvl="1">
              <a:defRPr/>
            </a:pPr>
            <a:r>
              <a:rPr lang="en-US" sz="1600" dirty="0" smtClean="0">
                <a:latin typeface="Calibri" pitchFamily="34" charset="0"/>
                <a:cs typeface="Calibri" pitchFamily="34" charset="0"/>
              </a:rPr>
              <a:t>Subcritical</a:t>
            </a:r>
          </a:p>
          <a:p>
            <a:pPr lvl="1">
              <a:defRPr/>
            </a:pPr>
            <a:r>
              <a:rPr lang="en-US" sz="1600" dirty="0" smtClean="0">
                <a:latin typeface="Calibri" pitchFamily="34" charset="0"/>
                <a:cs typeface="Calibri" pitchFamily="34" charset="0"/>
              </a:rPr>
              <a:t>Critical</a:t>
            </a:r>
          </a:p>
          <a:p>
            <a:pPr lvl="1">
              <a:defRPr/>
            </a:pPr>
            <a:r>
              <a:rPr lang="en-US" sz="1600" dirty="0" smtClean="0">
                <a:latin typeface="Calibri" pitchFamily="34" charset="0"/>
                <a:cs typeface="Calibri" pitchFamily="34" charset="0"/>
              </a:rPr>
              <a:t>Supercritical </a:t>
            </a:r>
          </a:p>
        </p:txBody>
      </p:sp>
      <p:graphicFrame>
        <p:nvGraphicFramePr>
          <p:cNvPr id="292879" name="Object 15"/>
          <p:cNvGraphicFramePr>
            <a:graphicFrameLocks noChangeAspect="1"/>
          </p:cNvGraphicFramePr>
          <p:nvPr/>
        </p:nvGraphicFramePr>
        <p:xfrm>
          <a:off x="2643187" y="5470524"/>
          <a:ext cx="633413" cy="368300"/>
        </p:xfrm>
        <a:graphic>
          <a:graphicData uri="http://schemas.openxmlformats.org/presentationml/2006/ole">
            <p:oleObj spid="_x0000_s292879" name="Equation" r:id="rId9" imgW="393480" imgH="228600" progId="Equation.DSMT4">
              <p:embed/>
            </p:oleObj>
          </a:graphicData>
        </a:graphic>
      </p:graphicFrame>
      <p:graphicFrame>
        <p:nvGraphicFramePr>
          <p:cNvPr id="292880" name="Object 16"/>
          <p:cNvGraphicFramePr>
            <a:graphicFrameLocks noChangeAspect="1"/>
          </p:cNvGraphicFramePr>
          <p:nvPr/>
        </p:nvGraphicFramePr>
        <p:xfrm>
          <a:off x="2667000" y="5727700"/>
          <a:ext cx="633412" cy="368300"/>
        </p:xfrm>
        <a:graphic>
          <a:graphicData uri="http://schemas.openxmlformats.org/presentationml/2006/ole">
            <p:oleObj spid="_x0000_s292880" name="Equation" r:id="rId10" imgW="393480" imgH="228600" progId="Equation.DSMT4">
              <p:embed/>
            </p:oleObj>
          </a:graphicData>
        </a:graphic>
      </p:graphicFrame>
      <p:graphicFrame>
        <p:nvGraphicFramePr>
          <p:cNvPr id="292881" name="Object 17"/>
          <p:cNvGraphicFramePr>
            <a:graphicFrameLocks noChangeAspect="1"/>
          </p:cNvGraphicFramePr>
          <p:nvPr/>
        </p:nvGraphicFramePr>
        <p:xfrm>
          <a:off x="2667000" y="5956300"/>
          <a:ext cx="633412" cy="368300"/>
        </p:xfrm>
        <a:graphic>
          <a:graphicData uri="http://schemas.openxmlformats.org/presentationml/2006/ole">
            <p:oleObj spid="_x0000_s292881" name="Equation" r:id="rId11" imgW="393480" imgH="228600" progId="Equation.DSMT4">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heckerboard(across)">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checkerboard(across)">
                                      <p:cBhvr>
                                        <p:cTn id="17" dur="500"/>
                                        <p:tgtEl>
                                          <p:spTgt spid="29"/>
                                        </p:tgtEl>
                                      </p:cBhvr>
                                    </p:animEffect>
                                  </p:childTnLst>
                                </p:cTn>
                              </p:par>
                              <p:par>
                                <p:cTn id="18" presetID="5" presetClass="entr" presetSubtype="10" fill="hold" nodeType="withEffect">
                                  <p:stCondLst>
                                    <p:cond delay="0"/>
                                  </p:stCondLst>
                                  <p:childTnLst>
                                    <p:set>
                                      <p:cBhvr>
                                        <p:cTn id="19" dur="1" fill="hold">
                                          <p:stCondLst>
                                            <p:cond delay="0"/>
                                          </p:stCondLst>
                                        </p:cTn>
                                        <p:tgtEl>
                                          <p:spTgt spid="289802"/>
                                        </p:tgtEl>
                                        <p:attrNameLst>
                                          <p:attrName>style.visibility</p:attrName>
                                        </p:attrNameLst>
                                      </p:cBhvr>
                                      <p:to>
                                        <p:strVal val="visible"/>
                                      </p:to>
                                    </p:set>
                                    <p:animEffect transition="in" filter="checkerboard(across)">
                                      <p:cBhvr>
                                        <p:cTn id="20" dur="500"/>
                                        <p:tgtEl>
                                          <p:spTgt spid="289802"/>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checkerboard(across)">
                                      <p:cBhvr>
                                        <p:cTn id="25" dur="500"/>
                                        <p:tgtEl>
                                          <p:spTgt spid="31"/>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checkerboard(across)">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checkerboard(across)">
                                      <p:cBhvr>
                                        <p:cTn id="33" dur="500"/>
                                        <p:tgtEl>
                                          <p:spTgt spid="35"/>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checkerboard(across)">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checkerboard(across)">
                                      <p:cBhvr>
                                        <p:cTn id="41" dur="500"/>
                                        <p:tgtEl>
                                          <p:spTgt spid="27"/>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checkerboard(across)">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checkerboard(across)">
                                      <p:cBhvr>
                                        <p:cTn id="49" dur="500"/>
                                        <p:tgtEl>
                                          <p:spTgt spid="28"/>
                                        </p:tgtEl>
                                      </p:cBhvr>
                                    </p:animEffect>
                                  </p:childTnLst>
                                </p:cTn>
                              </p:par>
                              <p:par>
                                <p:cTn id="50" presetID="5" presetClass="entr" presetSubtype="10" fill="hold" nodeType="withEffect">
                                  <p:stCondLst>
                                    <p:cond delay="0"/>
                                  </p:stCondLst>
                                  <p:childTnLst>
                                    <p:set>
                                      <p:cBhvr>
                                        <p:cTn id="51" dur="1" fill="hold">
                                          <p:stCondLst>
                                            <p:cond delay="0"/>
                                          </p:stCondLst>
                                        </p:cTn>
                                        <p:tgtEl>
                                          <p:spTgt spid="292873"/>
                                        </p:tgtEl>
                                        <p:attrNameLst>
                                          <p:attrName>style.visibility</p:attrName>
                                        </p:attrNameLst>
                                      </p:cBhvr>
                                      <p:to>
                                        <p:strVal val="visible"/>
                                      </p:to>
                                    </p:set>
                                    <p:animEffect transition="in" filter="checkerboard(across)">
                                      <p:cBhvr>
                                        <p:cTn id="52" dur="500"/>
                                        <p:tgtEl>
                                          <p:spTgt spid="292873"/>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checkerboard(across)">
                                      <p:cBhvr>
                                        <p:cTn id="57" dur="500"/>
                                        <p:tgtEl>
                                          <p:spTgt spid="34"/>
                                        </p:tgtEl>
                                      </p:cBhvr>
                                    </p:animEffect>
                                  </p:childTnLst>
                                </p:cTn>
                              </p:par>
                              <p:par>
                                <p:cTn id="58" presetID="5" presetClass="entr" presetSubtype="10" fill="hold" nodeType="withEffect">
                                  <p:stCondLst>
                                    <p:cond delay="0"/>
                                  </p:stCondLst>
                                  <p:childTnLst>
                                    <p:set>
                                      <p:cBhvr>
                                        <p:cTn id="59" dur="1" fill="hold">
                                          <p:stCondLst>
                                            <p:cond delay="0"/>
                                          </p:stCondLst>
                                        </p:cTn>
                                        <p:tgtEl>
                                          <p:spTgt spid="292874"/>
                                        </p:tgtEl>
                                        <p:attrNameLst>
                                          <p:attrName>style.visibility</p:attrName>
                                        </p:attrNameLst>
                                      </p:cBhvr>
                                      <p:to>
                                        <p:strVal val="visible"/>
                                      </p:to>
                                    </p:set>
                                    <p:animEffect transition="in" filter="checkerboard(across)">
                                      <p:cBhvr>
                                        <p:cTn id="60" dur="500"/>
                                        <p:tgtEl>
                                          <p:spTgt spid="292874"/>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checkerboard(across)">
                                      <p:cBhvr>
                                        <p:cTn id="65" dur="500"/>
                                        <p:tgtEl>
                                          <p:spTgt spid="39"/>
                                        </p:tgtEl>
                                      </p:cBhvr>
                                    </p:animEffect>
                                  </p:childTnLst>
                                </p:cTn>
                              </p:par>
                              <p:par>
                                <p:cTn id="66" presetID="5" presetClass="entr" presetSubtype="10" fill="hold" nodeType="withEffect">
                                  <p:stCondLst>
                                    <p:cond delay="0"/>
                                  </p:stCondLst>
                                  <p:childTnLst>
                                    <p:set>
                                      <p:cBhvr>
                                        <p:cTn id="67" dur="1" fill="hold">
                                          <p:stCondLst>
                                            <p:cond delay="0"/>
                                          </p:stCondLst>
                                        </p:cTn>
                                        <p:tgtEl>
                                          <p:spTgt spid="292877"/>
                                        </p:tgtEl>
                                        <p:attrNameLst>
                                          <p:attrName>style.visibility</p:attrName>
                                        </p:attrNameLst>
                                      </p:cBhvr>
                                      <p:to>
                                        <p:strVal val="visible"/>
                                      </p:to>
                                    </p:set>
                                    <p:animEffect transition="in" filter="checkerboard(across)">
                                      <p:cBhvr>
                                        <p:cTn id="68" dur="500"/>
                                        <p:tgtEl>
                                          <p:spTgt spid="292877"/>
                                        </p:tgtEl>
                                      </p:cBhvr>
                                    </p:animEffect>
                                  </p:childTnLst>
                                </p:cTn>
                              </p:par>
                            </p:childTnLst>
                          </p:cTn>
                        </p:par>
                      </p:childTnLst>
                    </p:cTn>
                  </p:par>
                  <p:par>
                    <p:cTn id="69" fill="hold">
                      <p:stCondLst>
                        <p:cond delay="indefinite"/>
                      </p:stCondLst>
                      <p:childTnLst>
                        <p:par>
                          <p:cTn id="70" fill="hold">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checkerboard(across)">
                                      <p:cBhvr>
                                        <p:cTn id="73" dur="500"/>
                                        <p:tgtEl>
                                          <p:spTgt spid="40"/>
                                        </p:tgtEl>
                                      </p:cBhvr>
                                    </p:animEffect>
                                  </p:childTnLst>
                                </p:cTn>
                              </p:par>
                              <p:par>
                                <p:cTn id="74" presetID="5" presetClass="entr" presetSubtype="10" fill="hold" nodeType="withEffect">
                                  <p:stCondLst>
                                    <p:cond delay="0"/>
                                  </p:stCondLst>
                                  <p:childTnLst>
                                    <p:set>
                                      <p:cBhvr>
                                        <p:cTn id="75" dur="1" fill="hold">
                                          <p:stCondLst>
                                            <p:cond delay="0"/>
                                          </p:stCondLst>
                                        </p:cTn>
                                        <p:tgtEl>
                                          <p:spTgt spid="292878"/>
                                        </p:tgtEl>
                                        <p:attrNameLst>
                                          <p:attrName>style.visibility</p:attrName>
                                        </p:attrNameLst>
                                      </p:cBhvr>
                                      <p:to>
                                        <p:strVal val="visible"/>
                                      </p:to>
                                    </p:set>
                                    <p:animEffect transition="in" filter="checkerboard(across)">
                                      <p:cBhvr>
                                        <p:cTn id="76" dur="500"/>
                                        <p:tgtEl>
                                          <p:spTgt spid="292878"/>
                                        </p:tgtEl>
                                      </p:cBhvr>
                                    </p:animEffect>
                                  </p:childTnLst>
                                </p:cTn>
                              </p:par>
                            </p:childTnLst>
                          </p:cTn>
                        </p:par>
                      </p:childTnLst>
                    </p:cTn>
                  </p:par>
                  <p:par>
                    <p:cTn id="77" fill="hold">
                      <p:stCondLst>
                        <p:cond delay="indefinite"/>
                      </p:stCondLst>
                      <p:childTnLst>
                        <p:par>
                          <p:cTn id="78" fill="hold">
                            <p:stCondLst>
                              <p:cond delay="0"/>
                            </p:stCondLst>
                            <p:childTnLst>
                              <p:par>
                                <p:cTn id="79" presetID="5" presetClass="entr" presetSubtype="10" fill="hold" grpId="0"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checkerboard(across)">
                                      <p:cBhvr>
                                        <p:cTn id="81" dur="500"/>
                                        <p:tgtEl>
                                          <p:spTgt spid="41"/>
                                        </p:tgtEl>
                                      </p:cBhvr>
                                    </p:animEffect>
                                  </p:childTnLst>
                                </p:cTn>
                              </p:par>
                              <p:par>
                                <p:cTn id="82" presetID="5" presetClass="entr" presetSubtype="10" fill="hold" nodeType="withEffect">
                                  <p:stCondLst>
                                    <p:cond delay="0"/>
                                  </p:stCondLst>
                                  <p:childTnLst>
                                    <p:set>
                                      <p:cBhvr>
                                        <p:cTn id="83" dur="1" fill="hold">
                                          <p:stCondLst>
                                            <p:cond delay="0"/>
                                          </p:stCondLst>
                                        </p:cTn>
                                        <p:tgtEl>
                                          <p:spTgt spid="292879"/>
                                        </p:tgtEl>
                                        <p:attrNameLst>
                                          <p:attrName>style.visibility</p:attrName>
                                        </p:attrNameLst>
                                      </p:cBhvr>
                                      <p:to>
                                        <p:strVal val="visible"/>
                                      </p:to>
                                    </p:set>
                                    <p:animEffect transition="in" filter="checkerboard(across)">
                                      <p:cBhvr>
                                        <p:cTn id="84" dur="500"/>
                                        <p:tgtEl>
                                          <p:spTgt spid="292879"/>
                                        </p:tgtEl>
                                      </p:cBhvr>
                                    </p:animEffect>
                                  </p:childTnLst>
                                </p:cTn>
                              </p:par>
                              <p:par>
                                <p:cTn id="85" presetID="5" presetClass="entr" presetSubtype="10" fill="hold" nodeType="withEffect">
                                  <p:stCondLst>
                                    <p:cond delay="0"/>
                                  </p:stCondLst>
                                  <p:childTnLst>
                                    <p:set>
                                      <p:cBhvr>
                                        <p:cTn id="86" dur="1" fill="hold">
                                          <p:stCondLst>
                                            <p:cond delay="0"/>
                                          </p:stCondLst>
                                        </p:cTn>
                                        <p:tgtEl>
                                          <p:spTgt spid="292880"/>
                                        </p:tgtEl>
                                        <p:attrNameLst>
                                          <p:attrName>style.visibility</p:attrName>
                                        </p:attrNameLst>
                                      </p:cBhvr>
                                      <p:to>
                                        <p:strVal val="visible"/>
                                      </p:to>
                                    </p:set>
                                    <p:animEffect transition="in" filter="checkerboard(across)">
                                      <p:cBhvr>
                                        <p:cTn id="87" dur="500"/>
                                        <p:tgtEl>
                                          <p:spTgt spid="292880"/>
                                        </p:tgtEl>
                                      </p:cBhvr>
                                    </p:animEffect>
                                  </p:childTnLst>
                                </p:cTn>
                              </p:par>
                              <p:par>
                                <p:cTn id="88" presetID="5" presetClass="entr" presetSubtype="10" fill="hold" nodeType="withEffect">
                                  <p:stCondLst>
                                    <p:cond delay="0"/>
                                  </p:stCondLst>
                                  <p:childTnLst>
                                    <p:set>
                                      <p:cBhvr>
                                        <p:cTn id="89" dur="1" fill="hold">
                                          <p:stCondLst>
                                            <p:cond delay="0"/>
                                          </p:stCondLst>
                                        </p:cTn>
                                        <p:tgtEl>
                                          <p:spTgt spid="292881"/>
                                        </p:tgtEl>
                                        <p:attrNameLst>
                                          <p:attrName>style.visibility</p:attrName>
                                        </p:attrNameLst>
                                      </p:cBhvr>
                                      <p:to>
                                        <p:strVal val="visible"/>
                                      </p:to>
                                    </p:set>
                                    <p:animEffect transition="in" filter="checkerboard(across)">
                                      <p:cBhvr>
                                        <p:cTn id="90" dur="500"/>
                                        <p:tgtEl>
                                          <p:spTgt spid="292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P spid="20" grpId="0"/>
      <p:bldP spid="29" grpId="0"/>
      <p:bldP spid="33" grpId="0" animBg="1"/>
      <p:bldP spid="37" grpId="0" animBg="1"/>
      <p:bldP spid="32" grpId="0" animBg="1"/>
      <p:bldP spid="34" grpId="0"/>
      <p:bldP spid="39" grpId="0"/>
      <p:bldP spid="40" grpId="0"/>
      <p:bldP spid="4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dirty="0" smtClean="0">
                <a:solidFill>
                  <a:srgbClr val="000099"/>
                </a:solidFill>
                <a:latin typeface="Calibri" pitchFamily="34" charset="0"/>
                <a:ea typeface="+mn-ea"/>
                <a:cs typeface="Calibri" pitchFamily="34" charset="0"/>
              </a:rPr>
              <a:t>Finite multiplying systems</a:t>
            </a:r>
            <a:endParaRPr lang="en-US" i="1" kern="1200" dirty="0">
              <a:solidFill>
                <a:srgbClr val="000099"/>
              </a:solidFill>
              <a:latin typeface="Calibri" pitchFamily="34" charset="0"/>
              <a:ea typeface="+mn-ea"/>
              <a:cs typeface="Calibri" pitchFamily="34" charset="0"/>
            </a:endParaRPr>
          </a:p>
        </p:txBody>
      </p:sp>
      <p:sp>
        <p:nvSpPr>
          <p:cNvPr id="22" name="TextBox 17"/>
          <p:cNvSpPr txBox="1"/>
          <p:nvPr/>
        </p:nvSpPr>
        <p:spPr>
          <a:xfrm>
            <a:off x="533400" y="1219200"/>
            <a:ext cx="7924800" cy="861774"/>
          </a:xfrm>
          <a:prstGeom prst="rect">
            <a:avLst/>
          </a:prstGeom>
          <a:noFill/>
        </p:spPr>
        <p:txBody>
          <a:bodyPr wrap="square">
            <a:spAutoFit/>
          </a:bodyPr>
          <a:lstStyle/>
          <a:p>
            <a:pPr>
              <a:defRPr/>
            </a:pPr>
            <a:r>
              <a:rPr lang="en-US" dirty="0" err="1" smtClean="0">
                <a:latin typeface="Calibri" pitchFamily="34" charset="0"/>
                <a:cs typeface="Calibri" pitchFamily="34" charset="0"/>
              </a:rPr>
              <a:t>Aannamen</a:t>
            </a:r>
            <a:r>
              <a:rPr lang="en-US" dirty="0" smtClean="0">
                <a:latin typeface="Calibri" pitchFamily="34" charset="0"/>
                <a:cs typeface="Calibri" pitchFamily="34" charset="0"/>
              </a:rPr>
              <a:t>:</a:t>
            </a:r>
          </a:p>
          <a:p>
            <a:pPr lvl="1">
              <a:defRPr/>
            </a:pPr>
            <a:r>
              <a:rPr lang="en-US" sz="1600" dirty="0" err="1" smtClean="0">
                <a:latin typeface="Calibri" pitchFamily="34" charset="0"/>
                <a:cs typeface="Calibri" pitchFamily="34" charset="0"/>
              </a:rPr>
              <a:t>Er</a:t>
            </a:r>
            <a:r>
              <a:rPr lang="en-US" sz="1600" dirty="0" smtClean="0">
                <a:latin typeface="Calibri" pitchFamily="34" charset="0"/>
                <a:cs typeface="Calibri" pitchFamily="34" charset="0"/>
              </a:rPr>
              <a:t> is </a:t>
            </a:r>
            <a:r>
              <a:rPr lang="en-US" sz="1600" dirty="0" err="1" smtClean="0">
                <a:latin typeface="Calibri" pitchFamily="34" charset="0"/>
                <a:cs typeface="Calibri" pitchFamily="34" charset="0"/>
              </a:rPr>
              <a:t>ook</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splijtbaar</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materiaal</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aanwezig</a:t>
            </a:r>
            <a:endParaRPr lang="en-US" sz="1600" dirty="0" smtClean="0">
              <a:latin typeface="Calibri" pitchFamily="34" charset="0"/>
              <a:cs typeface="Calibri" pitchFamily="34" charset="0"/>
            </a:endParaRPr>
          </a:p>
          <a:p>
            <a:pPr lvl="1">
              <a:defRPr/>
            </a:pPr>
            <a:r>
              <a:rPr lang="en-US" sz="1600" dirty="0" err="1" smtClean="0">
                <a:latin typeface="Calibri" pitchFamily="34" charset="0"/>
                <a:cs typeface="Calibri" pitchFamily="34" charset="0"/>
              </a:rPr>
              <a:t>Er</a:t>
            </a:r>
            <a:r>
              <a:rPr lang="en-US" sz="1600" dirty="0" smtClean="0">
                <a:latin typeface="Calibri" pitchFamily="34" charset="0"/>
                <a:cs typeface="Calibri" pitchFamily="34" charset="0"/>
              </a:rPr>
              <a:t> is neutron leakage </a:t>
            </a:r>
            <a:r>
              <a:rPr lang="en-US" sz="1600" dirty="0" err="1" smtClean="0">
                <a:latin typeface="Calibri" pitchFamily="34" charset="0"/>
                <a:cs typeface="Calibri" pitchFamily="34" charset="0"/>
              </a:rPr>
              <a:t>uit</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eindige</a:t>
            </a:r>
            <a:r>
              <a:rPr lang="en-US" sz="1600" dirty="0" smtClean="0">
                <a:latin typeface="Calibri" pitchFamily="34" charset="0"/>
                <a:cs typeface="Calibri" pitchFamily="34" charset="0"/>
              </a:rPr>
              <a:t> core</a:t>
            </a:r>
            <a:endParaRPr lang="en-US" sz="1600" dirty="0">
              <a:latin typeface="Calibri" pitchFamily="34" charset="0"/>
              <a:cs typeface="Calibri" pitchFamily="34" charset="0"/>
            </a:endParaRPr>
          </a:p>
        </p:txBody>
      </p:sp>
      <p:sp>
        <p:nvSpPr>
          <p:cNvPr id="28" name="TextBox 17"/>
          <p:cNvSpPr txBox="1"/>
          <p:nvPr/>
        </p:nvSpPr>
        <p:spPr>
          <a:xfrm>
            <a:off x="533400" y="3048000"/>
            <a:ext cx="5638800" cy="861774"/>
          </a:xfrm>
          <a:prstGeom prst="rect">
            <a:avLst/>
          </a:prstGeom>
          <a:noFill/>
        </p:spPr>
        <p:txBody>
          <a:bodyPr wrap="square">
            <a:spAutoFit/>
          </a:bodyPr>
          <a:lstStyle/>
          <a:p>
            <a:pPr>
              <a:defRPr/>
            </a:pPr>
            <a:r>
              <a:rPr lang="en-US" dirty="0" err="1" smtClean="0">
                <a:latin typeface="Calibri" pitchFamily="34" charset="0"/>
                <a:cs typeface="Calibri" pitchFamily="34" charset="0"/>
              </a:rPr>
              <a:t>Neutronen</a:t>
            </a:r>
            <a:endParaRPr lang="en-US" dirty="0" smtClean="0">
              <a:latin typeface="Calibri" pitchFamily="34" charset="0"/>
              <a:cs typeface="Calibri" pitchFamily="34" charset="0"/>
            </a:endParaRPr>
          </a:p>
          <a:p>
            <a:pPr lvl="1">
              <a:defRPr/>
            </a:pPr>
            <a:r>
              <a:rPr lang="en-US" sz="1600" dirty="0" err="1" smtClean="0">
                <a:latin typeface="Calibri" pitchFamily="34" charset="0"/>
                <a:cs typeface="Calibri" pitchFamily="34" charset="0"/>
              </a:rPr>
              <a:t>Geboren</a:t>
            </a:r>
            <a:r>
              <a:rPr lang="en-US" sz="1600" dirty="0" smtClean="0">
                <a:latin typeface="Calibri" pitchFamily="34" charset="0"/>
                <a:cs typeface="Calibri" pitchFamily="34" charset="0"/>
              </a:rPr>
              <a:t> in source </a:t>
            </a:r>
            <a:r>
              <a:rPr lang="en-US" sz="1600" i="1" dirty="0" smtClean="0">
                <a:latin typeface="Calibri" pitchFamily="34" charset="0"/>
                <a:cs typeface="Calibri" pitchFamily="34" charset="0"/>
              </a:rPr>
              <a:t>S</a:t>
            </a:r>
            <a:r>
              <a:rPr lang="en-US" sz="1600" dirty="0" smtClean="0">
                <a:latin typeface="Calibri" pitchFamily="34" charset="0"/>
                <a:cs typeface="Calibri" pitchFamily="34" charset="0"/>
              </a:rPr>
              <a:t> of in </a:t>
            </a:r>
            <a:r>
              <a:rPr lang="en-US" sz="1600" dirty="0" err="1" smtClean="0">
                <a:latin typeface="Calibri" pitchFamily="34" charset="0"/>
                <a:cs typeface="Calibri" pitchFamily="34" charset="0"/>
              </a:rPr>
              <a:t>splijting</a:t>
            </a:r>
            <a:endParaRPr lang="en-US" sz="1600" dirty="0" smtClean="0">
              <a:latin typeface="Calibri" pitchFamily="34" charset="0"/>
              <a:cs typeface="Calibri" pitchFamily="34" charset="0"/>
            </a:endParaRPr>
          </a:p>
          <a:p>
            <a:pPr lvl="1">
              <a:defRPr/>
            </a:pPr>
            <a:r>
              <a:rPr lang="en-US" sz="1600" dirty="0" err="1" smtClean="0">
                <a:latin typeface="Calibri" pitchFamily="34" charset="0"/>
                <a:cs typeface="Calibri" pitchFamily="34" charset="0"/>
              </a:rPr>
              <a:t>Eindigen</a:t>
            </a:r>
            <a:r>
              <a:rPr lang="en-US" sz="1600" dirty="0" smtClean="0">
                <a:latin typeface="Calibri" pitchFamily="34" charset="0"/>
                <a:cs typeface="Calibri" pitchFamily="34" charset="0"/>
              </a:rPr>
              <a:t> door </a:t>
            </a:r>
            <a:r>
              <a:rPr lang="en-US" sz="1600" dirty="0" err="1" smtClean="0">
                <a:latin typeface="Calibri" pitchFamily="34" charset="0"/>
                <a:cs typeface="Calibri" pitchFamily="34" charset="0"/>
              </a:rPr>
              <a:t>absorptie</a:t>
            </a:r>
            <a:r>
              <a:rPr lang="en-US" sz="1600" dirty="0" smtClean="0">
                <a:latin typeface="Calibri" pitchFamily="34" charset="0"/>
                <a:cs typeface="Calibri" pitchFamily="34" charset="0"/>
              </a:rPr>
              <a:t> of leakage</a:t>
            </a:r>
          </a:p>
        </p:txBody>
      </p:sp>
      <p:sp>
        <p:nvSpPr>
          <p:cNvPr id="20" name="TextBox 17"/>
          <p:cNvSpPr txBox="1"/>
          <p:nvPr/>
        </p:nvSpPr>
        <p:spPr>
          <a:xfrm>
            <a:off x="533400" y="2133600"/>
            <a:ext cx="7924800" cy="369332"/>
          </a:xfrm>
          <a:prstGeom prst="rect">
            <a:avLst/>
          </a:prstGeom>
          <a:noFill/>
        </p:spPr>
        <p:txBody>
          <a:bodyPr wrap="square">
            <a:spAutoFit/>
          </a:bodyPr>
          <a:lstStyle/>
          <a:p>
            <a:pPr>
              <a:defRPr/>
            </a:pPr>
            <a:r>
              <a:rPr lang="en-US" u="sng" dirty="0" smtClean="0">
                <a:latin typeface="Calibri" pitchFamily="34" charset="0"/>
                <a:cs typeface="Calibri" pitchFamily="34" charset="0"/>
              </a:rPr>
              <a:t>Finite multiplying system</a:t>
            </a:r>
            <a:endParaRPr lang="en-US" u="sng" dirty="0">
              <a:latin typeface="Calibri" pitchFamily="34" charset="0"/>
              <a:cs typeface="Calibri" pitchFamily="34" charset="0"/>
            </a:endParaRPr>
          </a:p>
        </p:txBody>
      </p:sp>
      <p:sp>
        <p:nvSpPr>
          <p:cNvPr id="29" name="TextBox 17"/>
          <p:cNvSpPr txBox="1"/>
          <p:nvPr/>
        </p:nvSpPr>
        <p:spPr>
          <a:xfrm>
            <a:off x="533400" y="2438400"/>
            <a:ext cx="7924800" cy="615553"/>
          </a:xfrm>
          <a:prstGeom prst="rect">
            <a:avLst/>
          </a:prstGeom>
          <a:noFill/>
        </p:spPr>
        <p:txBody>
          <a:bodyPr wrap="square">
            <a:spAutoFit/>
          </a:bodyPr>
          <a:lstStyle/>
          <a:p>
            <a:pPr>
              <a:defRPr/>
            </a:pPr>
            <a:r>
              <a:rPr lang="en-US" dirty="0" err="1" smtClean="0">
                <a:latin typeface="Calibri" pitchFamily="34" charset="0"/>
                <a:cs typeface="Calibri" pitchFamily="34" charset="0"/>
              </a:rPr>
              <a:t>Balansvergelijking</a:t>
            </a:r>
            <a:endParaRPr lang="en-US" dirty="0" smtClean="0">
              <a:latin typeface="Calibri" pitchFamily="34" charset="0"/>
              <a:cs typeface="Calibri" pitchFamily="34" charset="0"/>
            </a:endParaRPr>
          </a:p>
          <a:p>
            <a:pPr>
              <a:defRPr/>
            </a:pPr>
            <a:r>
              <a:rPr lang="en-US" sz="1600" dirty="0" err="1" smtClean="0">
                <a:latin typeface="Calibri" pitchFamily="34" charset="0"/>
                <a:cs typeface="Calibri" pitchFamily="34" charset="0"/>
              </a:rPr>
              <a:t>Notatie</a:t>
            </a:r>
            <a:r>
              <a:rPr lang="en-US" sz="1600" dirty="0" smtClean="0">
                <a:latin typeface="Calibri" pitchFamily="34" charset="0"/>
                <a:cs typeface="Calibri" pitchFamily="34" charset="0"/>
              </a:rPr>
              <a:t>: leakage </a:t>
            </a:r>
            <a:r>
              <a:rPr lang="en-US" sz="1600" dirty="0" err="1" smtClean="0">
                <a:latin typeface="Calibri" pitchFamily="34" charset="0"/>
                <a:cs typeface="Calibri" pitchFamily="34" charset="0"/>
              </a:rPr>
              <a:t>evenredig</a:t>
            </a:r>
            <a:r>
              <a:rPr lang="en-US" sz="1600" dirty="0" smtClean="0">
                <a:latin typeface="Calibri" pitchFamily="34" charset="0"/>
                <a:cs typeface="Calibri" pitchFamily="34" charset="0"/>
              </a:rPr>
              <a:t> met </a:t>
            </a:r>
            <a:r>
              <a:rPr lang="en-US" sz="1600" dirty="0" err="1" smtClean="0">
                <a:latin typeface="Calibri" pitchFamily="34" charset="0"/>
                <a:cs typeface="Calibri" pitchFamily="34" charset="0"/>
              </a:rPr>
              <a:t>aantal</a:t>
            </a:r>
            <a:r>
              <a:rPr lang="en-US" sz="1600" dirty="0" smtClean="0">
                <a:latin typeface="Calibri" pitchFamily="34" charset="0"/>
                <a:cs typeface="Calibri" pitchFamily="34" charset="0"/>
              </a:rPr>
              <a:t> absorbed</a:t>
            </a:r>
            <a:endParaRPr lang="en-US" sz="1600" dirty="0">
              <a:latin typeface="Calibri" pitchFamily="34" charset="0"/>
              <a:cs typeface="Calibri" pitchFamily="34" charset="0"/>
            </a:endParaRPr>
          </a:p>
        </p:txBody>
      </p:sp>
      <p:graphicFrame>
        <p:nvGraphicFramePr>
          <p:cNvPr id="289802" name="Object 10"/>
          <p:cNvGraphicFramePr>
            <a:graphicFrameLocks noChangeAspect="1"/>
          </p:cNvGraphicFramePr>
          <p:nvPr/>
        </p:nvGraphicFramePr>
        <p:xfrm>
          <a:off x="4667250" y="2097088"/>
          <a:ext cx="4324350" cy="633412"/>
        </p:xfrm>
        <a:graphic>
          <a:graphicData uri="http://schemas.openxmlformats.org/presentationml/2006/ole">
            <p:oleObj spid="_x0000_s293890" name="Equation" r:id="rId4" imgW="2692080" imgH="393480" progId="Equation.DSMT4">
              <p:embed/>
            </p:oleObj>
          </a:graphicData>
        </a:graphic>
      </p:graphicFrame>
      <p:cxnSp>
        <p:nvCxnSpPr>
          <p:cNvPr id="31" name="Rechte verbindingslijn met pijl 30"/>
          <p:cNvCxnSpPr/>
          <p:nvPr/>
        </p:nvCxnSpPr>
        <p:spPr bwMode="auto">
          <a:xfrm rot="5400000" flipH="1" flipV="1">
            <a:off x="5390783" y="2997437"/>
            <a:ext cx="6858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3" name="Tekstvak 32"/>
          <p:cNvSpPr txBox="1"/>
          <p:nvPr/>
        </p:nvSpPr>
        <p:spPr>
          <a:xfrm>
            <a:off x="5656689" y="3187937"/>
            <a:ext cx="2678938" cy="338554"/>
          </a:xfrm>
          <a:prstGeom prst="rect">
            <a:avLst/>
          </a:prstGeom>
          <a:solidFill>
            <a:srgbClr val="FFFFCC"/>
          </a:solidFill>
        </p:spPr>
        <p:txBody>
          <a:bodyPr wrap="none" rtlCol="0">
            <a:spAutoFit/>
          </a:bodyPr>
          <a:lstStyle/>
          <a:p>
            <a:r>
              <a:rPr lang="nl-NL" sz="1600" dirty="0" smtClean="0">
                <a:latin typeface="Calibri" pitchFamily="34" charset="0"/>
                <a:cs typeface="Calibri" pitchFamily="34" charset="0"/>
              </a:rPr>
              <a:t># neutronen geproduceerd / s</a:t>
            </a:r>
          </a:p>
        </p:txBody>
      </p:sp>
      <p:cxnSp>
        <p:nvCxnSpPr>
          <p:cNvPr id="35" name="Rechte verbindingslijn met pijl 34"/>
          <p:cNvCxnSpPr/>
          <p:nvPr/>
        </p:nvCxnSpPr>
        <p:spPr bwMode="auto">
          <a:xfrm rot="5400000" flipH="1" flipV="1">
            <a:off x="6153577" y="2820986"/>
            <a:ext cx="380206" cy="79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2" name="Tekstvak 31"/>
          <p:cNvSpPr txBox="1"/>
          <p:nvPr/>
        </p:nvSpPr>
        <p:spPr>
          <a:xfrm>
            <a:off x="6113889" y="2783680"/>
            <a:ext cx="2504275" cy="338554"/>
          </a:xfrm>
          <a:prstGeom prst="rect">
            <a:avLst/>
          </a:prstGeom>
          <a:solidFill>
            <a:srgbClr val="FFFFCC"/>
          </a:solidFill>
        </p:spPr>
        <p:txBody>
          <a:bodyPr wrap="none" rtlCol="0">
            <a:spAutoFit/>
          </a:bodyPr>
          <a:lstStyle/>
          <a:p>
            <a:r>
              <a:rPr lang="nl-NL" sz="1600" dirty="0" smtClean="0">
                <a:latin typeface="Calibri" pitchFamily="34" charset="0"/>
                <a:cs typeface="Calibri" pitchFamily="34" charset="0"/>
              </a:rPr>
              <a:t># neutronen van splijting / s</a:t>
            </a:r>
          </a:p>
        </p:txBody>
      </p:sp>
      <p:graphicFrame>
        <p:nvGraphicFramePr>
          <p:cNvPr id="292873" name="Object 9"/>
          <p:cNvGraphicFramePr>
            <a:graphicFrameLocks noChangeAspect="1"/>
          </p:cNvGraphicFramePr>
          <p:nvPr/>
        </p:nvGraphicFramePr>
        <p:xfrm>
          <a:off x="4648200" y="6442076"/>
          <a:ext cx="2325687" cy="368300"/>
        </p:xfrm>
        <a:graphic>
          <a:graphicData uri="http://schemas.openxmlformats.org/presentationml/2006/ole">
            <p:oleObj spid="_x0000_s293891" name="Equation" r:id="rId5" imgW="1447560" imgH="228600" progId="Equation.DSMT4">
              <p:embed/>
            </p:oleObj>
          </a:graphicData>
        </a:graphic>
      </p:graphicFrame>
      <p:graphicFrame>
        <p:nvGraphicFramePr>
          <p:cNvPr id="292874" name="Object 10"/>
          <p:cNvGraphicFramePr>
            <a:graphicFrameLocks noChangeAspect="1"/>
          </p:cNvGraphicFramePr>
          <p:nvPr/>
        </p:nvGraphicFramePr>
        <p:xfrm>
          <a:off x="1524000" y="5595138"/>
          <a:ext cx="3632200" cy="735013"/>
        </p:xfrm>
        <a:graphic>
          <a:graphicData uri="http://schemas.openxmlformats.org/presentationml/2006/ole">
            <p:oleObj spid="_x0000_s293892" name="Equation" r:id="rId6" imgW="2260440" imgH="457200" progId="Equation.DSMT4">
              <p:embed/>
            </p:oleObj>
          </a:graphicData>
        </a:graphic>
      </p:graphicFrame>
      <p:sp>
        <p:nvSpPr>
          <p:cNvPr id="39" name="TextBox 17"/>
          <p:cNvSpPr txBox="1"/>
          <p:nvPr/>
        </p:nvSpPr>
        <p:spPr>
          <a:xfrm>
            <a:off x="533400" y="3917152"/>
            <a:ext cx="5638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Waarschijnlijkheid</a:t>
            </a:r>
            <a:r>
              <a:rPr lang="en-US" dirty="0" smtClean="0">
                <a:latin typeface="Calibri" pitchFamily="34" charset="0"/>
                <a:cs typeface="Calibri" pitchFamily="34" charset="0"/>
              </a:rPr>
              <a:t> op (non)leakage</a:t>
            </a:r>
          </a:p>
        </p:txBody>
      </p:sp>
      <p:graphicFrame>
        <p:nvGraphicFramePr>
          <p:cNvPr id="292877" name="Object 13"/>
          <p:cNvGraphicFramePr>
            <a:graphicFrameLocks noChangeAspect="1"/>
          </p:cNvGraphicFramePr>
          <p:nvPr/>
        </p:nvGraphicFramePr>
        <p:xfrm>
          <a:off x="4315618" y="3804439"/>
          <a:ext cx="4792662" cy="693737"/>
        </p:xfrm>
        <a:graphic>
          <a:graphicData uri="http://schemas.openxmlformats.org/presentationml/2006/ole">
            <p:oleObj spid="_x0000_s293893" name="Equation" r:id="rId7" imgW="2984400" imgH="431640" progId="Equation.DSMT4">
              <p:embed/>
            </p:oleObj>
          </a:graphicData>
        </a:graphic>
      </p:graphicFrame>
      <p:sp>
        <p:nvSpPr>
          <p:cNvPr id="40" name="TextBox 17"/>
          <p:cNvSpPr txBox="1"/>
          <p:nvPr/>
        </p:nvSpPr>
        <p:spPr>
          <a:xfrm>
            <a:off x="533400" y="4512228"/>
            <a:ext cx="6019800" cy="369332"/>
          </a:xfrm>
          <a:prstGeom prst="rect">
            <a:avLst/>
          </a:prstGeom>
          <a:noFill/>
        </p:spPr>
        <p:txBody>
          <a:bodyPr wrap="square">
            <a:spAutoFit/>
          </a:bodyPr>
          <a:lstStyle/>
          <a:p>
            <a:pPr>
              <a:defRPr/>
            </a:pPr>
            <a:r>
              <a:rPr lang="en-US" dirty="0" smtClean="0">
                <a:latin typeface="Calibri" pitchFamily="34" charset="0"/>
                <a:cs typeface="Calibri" pitchFamily="34" charset="0"/>
              </a:rPr>
              <a:t>We </a:t>
            </a:r>
            <a:r>
              <a:rPr lang="en-US" dirty="0" err="1" smtClean="0">
                <a:latin typeface="Calibri" pitchFamily="34" charset="0"/>
                <a:cs typeface="Calibri" pitchFamily="34" charset="0"/>
              </a:rPr>
              <a:t>verwachten</a:t>
            </a:r>
            <a:r>
              <a:rPr lang="en-US" dirty="0" smtClean="0">
                <a:latin typeface="Calibri" pitchFamily="34" charset="0"/>
                <a:cs typeface="Calibri" pitchFamily="34" charset="0"/>
              </a:rPr>
              <a:t> </a:t>
            </a:r>
            <a:r>
              <a:rPr lang="en-US" err="1" smtClean="0">
                <a:latin typeface="Calibri" pitchFamily="34" charset="0"/>
                <a:cs typeface="Calibri" pitchFamily="34" charset="0"/>
              </a:rPr>
              <a:t>dat</a:t>
            </a:r>
            <a:r>
              <a:rPr lang="en-US" smtClean="0">
                <a:latin typeface="Calibri" pitchFamily="34" charset="0"/>
                <a:cs typeface="Calibri" pitchFamily="34" charset="0"/>
              </a:rPr>
              <a:t>      afneemt </a:t>
            </a:r>
            <a:r>
              <a:rPr lang="en-US" dirty="0" smtClean="0">
                <a:latin typeface="Calibri" pitchFamily="34" charset="0"/>
                <a:cs typeface="Calibri" pitchFamily="34" charset="0"/>
              </a:rPr>
              <a:t>met </a:t>
            </a:r>
            <a:r>
              <a:rPr lang="en-US" dirty="0" err="1" smtClean="0">
                <a:latin typeface="Calibri" pitchFamily="34" charset="0"/>
                <a:cs typeface="Calibri" pitchFamily="34" charset="0"/>
              </a:rPr>
              <a:t>grootte</a:t>
            </a:r>
            <a:r>
              <a:rPr lang="en-US" dirty="0" smtClean="0">
                <a:latin typeface="Calibri" pitchFamily="34" charset="0"/>
                <a:cs typeface="Calibri" pitchFamily="34" charset="0"/>
              </a:rPr>
              <a:t> van reactor</a:t>
            </a:r>
          </a:p>
        </p:txBody>
      </p:sp>
      <p:graphicFrame>
        <p:nvGraphicFramePr>
          <p:cNvPr id="292878" name="Object 14"/>
          <p:cNvGraphicFramePr>
            <a:graphicFrameLocks noChangeAspect="1"/>
          </p:cNvGraphicFramePr>
          <p:nvPr/>
        </p:nvGraphicFramePr>
        <p:xfrm>
          <a:off x="2514600" y="4578345"/>
          <a:ext cx="223837" cy="246063"/>
        </p:xfrm>
        <a:graphic>
          <a:graphicData uri="http://schemas.openxmlformats.org/presentationml/2006/ole">
            <p:oleObj spid="_x0000_s293894" name="Equation" r:id="rId8" imgW="139680" imgH="152280" progId="Equation.DSMT4">
              <p:embed/>
            </p:oleObj>
          </a:graphicData>
        </a:graphic>
      </p:graphicFrame>
      <p:sp>
        <p:nvSpPr>
          <p:cNvPr id="41" name="TextBox 17"/>
          <p:cNvSpPr txBox="1"/>
          <p:nvPr/>
        </p:nvSpPr>
        <p:spPr>
          <a:xfrm>
            <a:off x="533400" y="5071820"/>
            <a:ext cx="5638800" cy="369332"/>
          </a:xfrm>
          <a:prstGeom prst="rect">
            <a:avLst/>
          </a:prstGeom>
          <a:noFill/>
        </p:spPr>
        <p:txBody>
          <a:bodyPr wrap="square">
            <a:spAutoFit/>
          </a:bodyPr>
          <a:lstStyle/>
          <a:p>
            <a:pPr>
              <a:defRPr/>
            </a:pPr>
            <a:r>
              <a:rPr lang="en-US" dirty="0" smtClean="0">
                <a:latin typeface="Calibri" pitchFamily="34" charset="0"/>
                <a:cs typeface="Calibri" pitchFamily="34" charset="0"/>
              </a:rPr>
              <a:t>We </a:t>
            </a:r>
            <a:r>
              <a:rPr lang="en-US" dirty="0" err="1" smtClean="0">
                <a:latin typeface="Calibri" pitchFamily="34" charset="0"/>
                <a:cs typeface="Calibri" pitchFamily="34" charset="0"/>
              </a:rPr>
              <a:t>schrijven</a:t>
            </a:r>
            <a:endParaRPr lang="en-US" dirty="0" smtClean="0">
              <a:latin typeface="Calibri" pitchFamily="34" charset="0"/>
              <a:cs typeface="Calibri" pitchFamily="34" charset="0"/>
            </a:endParaRPr>
          </a:p>
        </p:txBody>
      </p:sp>
      <p:cxnSp>
        <p:nvCxnSpPr>
          <p:cNvPr id="36" name="Rechte verbindingslijn met pijl 35"/>
          <p:cNvCxnSpPr/>
          <p:nvPr/>
        </p:nvCxnSpPr>
        <p:spPr bwMode="auto">
          <a:xfrm rot="5400000">
            <a:off x="8152606" y="2085182"/>
            <a:ext cx="3048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0" name="Tekstvak 29"/>
          <p:cNvSpPr txBox="1"/>
          <p:nvPr/>
        </p:nvSpPr>
        <p:spPr>
          <a:xfrm>
            <a:off x="7696200" y="1490246"/>
            <a:ext cx="1295400" cy="584775"/>
          </a:xfrm>
          <a:prstGeom prst="rect">
            <a:avLst/>
          </a:prstGeom>
          <a:solidFill>
            <a:srgbClr val="FFFFCC"/>
          </a:solidFill>
        </p:spPr>
        <p:txBody>
          <a:bodyPr wrap="square" rtlCol="0">
            <a:spAutoFit/>
          </a:bodyPr>
          <a:lstStyle/>
          <a:p>
            <a:r>
              <a:rPr lang="nl-NL" sz="1600" dirty="0" smtClean="0">
                <a:latin typeface="Calibri" pitchFamily="34" charset="0"/>
                <a:cs typeface="Calibri" pitchFamily="34" charset="0"/>
              </a:rPr>
              <a:t># neutronen </a:t>
            </a:r>
            <a:r>
              <a:rPr lang="nl-NL" sz="1600" dirty="0" err="1" smtClean="0">
                <a:latin typeface="Calibri" pitchFamily="34" charset="0"/>
                <a:cs typeface="Calibri" pitchFamily="34" charset="0"/>
              </a:rPr>
              <a:t>leakage</a:t>
            </a:r>
            <a:r>
              <a:rPr lang="nl-NL" sz="1600" dirty="0" smtClean="0">
                <a:latin typeface="Calibri" pitchFamily="34" charset="0"/>
                <a:cs typeface="Calibri" pitchFamily="34" charset="0"/>
              </a:rPr>
              <a:t> / s</a:t>
            </a:r>
          </a:p>
        </p:txBody>
      </p:sp>
      <p:cxnSp>
        <p:nvCxnSpPr>
          <p:cNvPr id="43" name="Rechte verbindingslijn met pijl 42"/>
          <p:cNvCxnSpPr/>
          <p:nvPr/>
        </p:nvCxnSpPr>
        <p:spPr bwMode="auto">
          <a:xfrm rot="5400000">
            <a:off x="7007230" y="1793080"/>
            <a:ext cx="9144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7" name="Tekstvak 36"/>
          <p:cNvSpPr txBox="1"/>
          <p:nvPr/>
        </p:nvSpPr>
        <p:spPr>
          <a:xfrm>
            <a:off x="6113889" y="1109246"/>
            <a:ext cx="2665217" cy="338554"/>
          </a:xfrm>
          <a:prstGeom prst="rect">
            <a:avLst/>
          </a:prstGeom>
          <a:solidFill>
            <a:srgbClr val="FFFFCC"/>
          </a:solidFill>
        </p:spPr>
        <p:txBody>
          <a:bodyPr wrap="none" rtlCol="0">
            <a:spAutoFit/>
          </a:bodyPr>
          <a:lstStyle/>
          <a:p>
            <a:r>
              <a:rPr lang="nl-NL" sz="1600" dirty="0" smtClean="0">
                <a:latin typeface="Calibri" pitchFamily="34" charset="0"/>
                <a:cs typeface="Calibri" pitchFamily="34" charset="0"/>
              </a:rPr>
              <a:t># neutronen geabsorbeerd / s</a:t>
            </a:r>
          </a:p>
        </p:txBody>
      </p:sp>
      <p:graphicFrame>
        <p:nvGraphicFramePr>
          <p:cNvPr id="293898" name="Object 10"/>
          <p:cNvGraphicFramePr>
            <a:graphicFrameLocks noChangeAspect="1"/>
          </p:cNvGraphicFramePr>
          <p:nvPr/>
        </p:nvGraphicFramePr>
        <p:xfrm>
          <a:off x="2044700" y="4969438"/>
          <a:ext cx="4508500" cy="633413"/>
        </p:xfrm>
        <a:graphic>
          <a:graphicData uri="http://schemas.openxmlformats.org/presentationml/2006/ole">
            <p:oleObj spid="_x0000_s293898" name="Equation" r:id="rId9" imgW="2806560" imgH="393480" progId="Equation.DSMT4">
              <p:embed/>
            </p:oleObj>
          </a:graphicData>
        </a:graphic>
      </p:graphicFrame>
      <p:sp>
        <p:nvSpPr>
          <p:cNvPr id="44" name="PIJL-RECHTS 43"/>
          <p:cNvSpPr/>
          <p:nvPr/>
        </p:nvSpPr>
        <p:spPr bwMode="auto">
          <a:xfrm>
            <a:off x="762000" y="5767384"/>
            <a:ext cx="685800" cy="381000"/>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sp>
        <p:nvSpPr>
          <p:cNvPr id="45" name="PIJL-RECHTS 44"/>
          <p:cNvSpPr/>
          <p:nvPr/>
        </p:nvSpPr>
        <p:spPr bwMode="auto">
          <a:xfrm>
            <a:off x="5334000" y="5772144"/>
            <a:ext cx="685800" cy="381000"/>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grpSp>
        <p:nvGrpSpPr>
          <p:cNvPr id="34" name="Groep 33"/>
          <p:cNvGrpSpPr/>
          <p:nvPr/>
        </p:nvGrpSpPr>
        <p:grpSpPr>
          <a:xfrm>
            <a:off x="6248400" y="5622128"/>
            <a:ext cx="2667000" cy="685800"/>
            <a:chOff x="6248400" y="5622128"/>
            <a:chExt cx="2667000" cy="685800"/>
          </a:xfrm>
        </p:grpSpPr>
        <p:sp>
          <p:nvSpPr>
            <p:cNvPr id="47" name="Rounded Rectangle 27"/>
            <p:cNvSpPr/>
            <p:nvPr/>
          </p:nvSpPr>
          <p:spPr bwMode="auto">
            <a:xfrm>
              <a:off x="6248400" y="5622128"/>
              <a:ext cx="2667000" cy="685800"/>
            </a:xfrm>
            <a:prstGeom prst="roundRect">
              <a:avLst/>
            </a:prstGeom>
            <a:solidFill>
              <a:schemeClr val="bg1"/>
            </a:solidFill>
            <a:ln w="9525" cap="flat" cmpd="sng" algn="ctr">
              <a:noFill/>
              <a:prstDash val="solid"/>
              <a:round/>
              <a:headEnd type="none" w="med" len="med"/>
              <a:tailEnd type="none" w="med" len="med"/>
            </a:ln>
            <a:effectLst>
              <a:glow rad="228600">
                <a:schemeClr val="accent4">
                  <a:satMod val="175000"/>
                  <a:alpha val="40000"/>
                </a:schemeClr>
              </a:glow>
            </a:effectLst>
          </p:spPr>
          <p:txBody>
            <a:bodyPr/>
            <a:lstStyle/>
            <a:p>
              <a:pPr eaLnBrk="0" hangingPunct="0">
                <a:defRPr/>
              </a:pPr>
              <a:endParaRPr lang="en-US">
                <a:latin typeface="Calibri" pitchFamily="34" charset="0"/>
                <a:cs typeface="Calibri" pitchFamily="34" charset="0"/>
              </a:endParaRPr>
            </a:p>
          </p:txBody>
        </p:sp>
        <p:graphicFrame>
          <p:nvGraphicFramePr>
            <p:cNvPr id="293899" name="Object 11"/>
            <p:cNvGraphicFramePr>
              <a:graphicFrameLocks noChangeAspect="1"/>
            </p:cNvGraphicFramePr>
            <p:nvPr/>
          </p:nvGraphicFramePr>
          <p:xfrm>
            <a:off x="6308725" y="5623715"/>
            <a:ext cx="2530475" cy="673100"/>
          </p:xfrm>
          <a:graphic>
            <a:graphicData uri="http://schemas.openxmlformats.org/presentationml/2006/ole">
              <p:oleObj spid="_x0000_s293899" name="Equation" r:id="rId10" imgW="1574640" imgH="419040" progId="Equation.DSMT4">
                <p:embed/>
              </p:oleObj>
            </a:graphicData>
          </a:graphic>
        </p:graphicFrame>
      </p:grpSp>
      <p:sp>
        <p:nvSpPr>
          <p:cNvPr id="49" name="TextBox 17"/>
          <p:cNvSpPr txBox="1"/>
          <p:nvPr/>
        </p:nvSpPr>
        <p:spPr>
          <a:xfrm>
            <a:off x="533400" y="6412468"/>
            <a:ext cx="5638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Analoog</a:t>
            </a:r>
            <a:r>
              <a:rPr lang="en-US" dirty="0" smtClean="0">
                <a:latin typeface="Calibri" pitchFamily="34" charset="0"/>
                <a:cs typeface="Calibri" pitchFamily="34" charset="0"/>
              </a:rPr>
              <a:t> </a:t>
            </a:r>
            <a:r>
              <a:rPr lang="en-US" dirty="0" err="1" smtClean="0">
                <a:latin typeface="Calibri" pitchFamily="34" charset="0"/>
                <a:cs typeface="Calibri" pitchFamily="34" charset="0"/>
              </a:rPr>
              <a:t>aan</a:t>
            </a:r>
            <a:r>
              <a:rPr lang="en-US" dirty="0" smtClean="0">
                <a:latin typeface="Calibri" pitchFamily="34" charset="0"/>
                <a:cs typeface="Calibri" pitchFamily="34" charset="0"/>
              </a:rPr>
              <a:t> infinite medium, met </a:t>
            </a:r>
            <a:r>
              <a:rPr lang="en-US" dirty="0" err="1" smtClean="0">
                <a:latin typeface="Calibri" pitchFamily="34" charset="0"/>
                <a:cs typeface="Calibri" pitchFamily="34" charset="0"/>
              </a:rPr>
              <a:t>notatie</a:t>
            </a:r>
            <a:endParaRPr lang="en-US" dirty="0" smtClean="0">
              <a:latin typeface="Calibri" pitchFamily="34"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heckerboard(across)">
                                      <p:cBhvr>
                                        <p:cTn id="12" dur="500"/>
                                        <p:tgtEl>
                                          <p:spTgt spid="20"/>
                                        </p:tgtEl>
                                      </p:cBhvr>
                                    </p:animEffect>
                                  </p:childTnLst>
                                </p:cTn>
                              </p:par>
                              <p:par>
                                <p:cTn id="13" presetID="5" presetClass="entr" presetSubtype="10" fill="hold" nodeType="withEffect">
                                  <p:stCondLst>
                                    <p:cond delay="0"/>
                                  </p:stCondLst>
                                  <p:childTnLst>
                                    <p:set>
                                      <p:cBhvr>
                                        <p:cTn id="14" dur="1" fill="hold">
                                          <p:stCondLst>
                                            <p:cond delay="0"/>
                                          </p:stCondLst>
                                        </p:cTn>
                                        <p:tgtEl>
                                          <p:spTgt spid="289802"/>
                                        </p:tgtEl>
                                        <p:attrNameLst>
                                          <p:attrName>style.visibility</p:attrName>
                                        </p:attrNameLst>
                                      </p:cBhvr>
                                      <p:to>
                                        <p:strVal val="visible"/>
                                      </p:to>
                                    </p:set>
                                    <p:animEffect transition="in" filter="checkerboard(across)">
                                      <p:cBhvr>
                                        <p:cTn id="15" dur="500"/>
                                        <p:tgtEl>
                                          <p:spTgt spid="289802"/>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checkerboard(across)">
                                      <p:cBhvr>
                                        <p:cTn id="20" dur="500"/>
                                        <p:tgtEl>
                                          <p:spTgt spid="31"/>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checkerboard(across)">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checkerboard(across)">
                                      <p:cBhvr>
                                        <p:cTn id="28" dur="500"/>
                                        <p:tgtEl>
                                          <p:spTgt spid="35"/>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checkerboard(across)">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checkerboard(across)">
                                      <p:cBhvr>
                                        <p:cTn id="36" dur="500"/>
                                        <p:tgtEl>
                                          <p:spTgt spid="43"/>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checkerboard(across)">
                                      <p:cBhvr>
                                        <p:cTn id="39" dur="5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checkerboard(across)">
                                      <p:cBhvr>
                                        <p:cTn id="44" dur="500"/>
                                        <p:tgtEl>
                                          <p:spTgt spid="36"/>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checkerboard(across)">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checkerboard(across)">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checkerboard(across)">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checkerboard(across)">
                                      <p:cBhvr>
                                        <p:cTn id="62" dur="500"/>
                                        <p:tgtEl>
                                          <p:spTgt spid="39"/>
                                        </p:tgtEl>
                                      </p:cBhvr>
                                    </p:animEffect>
                                  </p:childTnLst>
                                </p:cTn>
                              </p:par>
                              <p:par>
                                <p:cTn id="63" presetID="5" presetClass="entr" presetSubtype="10" fill="hold" nodeType="withEffect">
                                  <p:stCondLst>
                                    <p:cond delay="0"/>
                                  </p:stCondLst>
                                  <p:childTnLst>
                                    <p:set>
                                      <p:cBhvr>
                                        <p:cTn id="64" dur="1" fill="hold">
                                          <p:stCondLst>
                                            <p:cond delay="0"/>
                                          </p:stCondLst>
                                        </p:cTn>
                                        <p:tgtEl>
                                          <p:spTgt spid="292877"/>
                                        </p:tgtEl>
                                        <p:attrNameLst>
                                          <p:attrName>style.visibility</p:attrName>
                                        </p:attrNameLst>
                                      </p:cBhvr>
                                      <p:to>
                                        <p:strVal val="visible"/>
                                      </p:to>
                                    </p:set>
                                    <p:animEffect transition="in" filter="checkerboard(across)">
                                      <p:cBhvr>
                                        <p:cTn id="65" dur="500"/>
                                        <p:tgtEl>
                                          <p:spTgt spid="292877"/>
                                        </p:tgtEl>
                                      </p:cBhvr>
                                    </p:animEffect>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checkerboard(across)">
                                      <p:cBhvr>
                                        <p:cTn id="70" dur="500"/>
                                        <p:tgtEl>
                                          <p:spTgt spid="40"/>
                                        </p:tgtEl>
                                      </p:cBhvr>
                                    </p:animEffect>
                                  </p:childTnLst>
                                </p:cTn>
                              </p:par>
                              <p:par>
                                <p:cTn id="71" presetID="5" presetClass="entr" presetSubtype="10" fill="hold" nodeType="withEffect">
                                  <p:stCondLst>
                                    <p:cond delay="0"/>
                                  </p:stCondLst>
                                  <p:childTnLst>
                                    <p:set>
                                      <p:cBhvr>
                                        <p:cTn id="72" dur="1" fill="hold">
                                          <p:stCondLst>
                                            <p:cond delay="0"/>
                                          </p:stCondLst>
                                        </p:cTn>
                                        <p:tgtEl>
                                          <p:spTgt spid="292878"/>
                                        </p:tgtEl>
                                        <p:attrNameLst>
                                          <p:attrName>style.visibility</p:attrName>
                                        </p:attrNameLst>
                                      </p:cBhvr>
                                      <p:to>
                                        <p:strVal val="visible"/>
                                      </p:to>
                                    </p:set>
                                    <p:animEffect transition="in" filter="checkerboard(across)">
                                      <p:cBhvr>
                                        <p:cTn id="73" dur="500"/>
                                        <p:tgtEl>
                                          <p:spTgt spid="292878"/>
                                        </p:tgtEl>
                                      </p:cBhvr>
                                    </p:animEffect>
                                  </p:childTnLst>
                                </p:cTn>
                              </p:par>
                            </p:childTnLst>
                          </p:cTn>
                        </p:par>
                      </p:childTnLst>
                    </p:cTn>
                  </p:par>
                  <p:par>
                    <p:cTn id="74" fill="hold">
                      <p:stCondLst>
                        <p:cond delay="indefinite"/>
                      </p:stCondLst>
                      <p:childTnLst>
                        <p:par>
                          <p:cTn id="75" fill="hold">
                            <p:stCondLst>
                              <p:cond delay="0"/>
                            </p:stCondLst>
                            <p:childTnLst>
                              <p:par>
                                <p:cTn id="76" presetID="5" presetClass="entr" presetSubtype="10" fill="hold" grpId="0" nodeType="click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checkerboard(across)">
                                      <p:cBhvr>
                                        <p:cTn id="78" dur="500"/>
                                        <p:tgtEl>
                                          <p:spTgt spid="41"/>
                                        </p:tgtEl>
                                      </p:cBhvr>
                                    </p:animEffect>
                                  </p:childTnLst>
                                </p:cTn>
                              </p:par>
                              <p:par>
                                <p:cTn id="79" presetID="5" presetClass="entr" presetSubtype="10" fill="hold" nodeType="withEffect">
                                  <p:stCondLst>
                                    <p:cond delay="0"/>
                                  </p:stCondLst>
                                  <p:childTnLst>
                                    <p:set>
                                      <p:cBhvr>
                                        <p:cTn id="80" dur="1" fill="hold">
                                          <p:stCondLst>
                                            <p:cond delay="0"/>
                                          </p:stCondLst>
                                        </p:cTn>
                                        <p:tgtEl>
                                          <p:spTgt spid="293898"/>
                                        </p:tgtEl>
                                        <p:attrNameLst>
                                          <p:attrName>style.visibility</p:attrName>
                                        </p:attrNameLst>
                                      </p:cBhvr>
                                      <p:to>
                                        <p:strVal val="visible"/>
                                      </p:to>
                                    </p:set>
                                    <p:animEffect transition="in" filter="checkerboard(across)">
                                      <p:cBhvr>
                                        <p:cTn id="81" dur="500"/>
                                        <p:tgtEl>
                                          <p:spTgt spid="293898"/>
                                        </p:tgtEl>
                                      </p:cBhvr>
                                    </p:animEffect>
                                  </p:childTnLst>
                                </p:cTn>
                              </p:par>
                            </p:childTnLst>
                          </p:cTn>
                        </p:par>
                      </p:childTnLst>
                    </p:cTn>
                  </p:par>
                  <p:par>
                    <p:cTn id="82" fill="hold">
                      <p:stCondLst>
                        <p:cond delay="indefinite"/>
                      </p:stCondLst>
                      <p:childTnLst>
                        <p:par>
                          <p:cTn id="83" fill="hold">
                            <p:stCondLst>
                              <p:cond delay="0"/>
                            </p:stCondLst>
                            <p:childTnLst>
                              <p:par>
                                <p:cTn id="84" presetID="5" presetClass="entr" presetSubtype="10" fill="hold" grpId="0" nodeType="clickEffect">
                                  <p:stCondLst>
                                    <p:cond delay="0"/>
                                  </p:stCondLst>
                                  <p:childTnLst>
                                    <p:set>
                                      <p:cBhvr>
                                        <p:cTn id="85" dur="1" fill="hold">
                                          <p:stCondLst>
                                            <p:cond delay="0"/>
                                          </p:stCondLst>
                                        </p:cTn>
                                        <p:tgtEl>
                                          <p:spTgt spid="44"/>
                                        </p:tgtEl>
                                        <p:attrNameLst>
                                          <p:attrName>style.visibility</p:attrName>
                                        </p:attrNameLst>
                                      </p:cBhvr>
                                      <p:to>
                                        <p:strVal val="visible"/>
                                      </p:to>
                                    </p:set>
                                    <p:animEffect transition="in" filter="checkerboard(across)">
                                      <p:cBhvr>
                                        <p:cTn id="86" dur="500"/>
                                        <p:tgtEl>
                                          <p:spTgt spid="44"/>
                                        </p:tgtEl>
                                      </p:cBhvr>
                                    </p:animEffect>
                                  </p:childTnLst>
                                </p:cTn>
                              </p:par>
                              <p:par>
                                <p:cTn id="87" presetID="5" presetClass="entr" presetSubtype="10" fill="hold" nodeType="withEffect">
                                  <p:stCondLst>
                                    <p:cond delay="0"/>
                                  </p:stCondLst>
                                  <p:childTnLst>
                                    <p:set>
                                      <p:cBhvr>
                                        <p:cTn id="88" dur="1" fill="hold">
                                          <p:stCondLst>
                                            <p:cond delay="0"/>
                                          </p:stCondLst>
                                        </p:cTn>
                                        <p:tgtEl>
                                          <p:spTgt spid="292874"/>
                                        </p:tgtEl>
                                        <p:attrNameLst>
                                          <p:attrName>style.visibility</p:attrName>
                                        </p:attrNameLst>
                                      </p:cBhvr>
                                      <p:to>
                                        <p:strVal val="visible"/>
                                      </p:to>
                                    </p:set>
                                    <p:animEffect transition="in" filter="checkerboard(across)">
                                      <p:cBhvr>
                                        <p:cTn id="89" dur="500"/>
                                        <p:tgtEl>
                                          <p:spTgt spid="292874"/>
                                        </p:tgtEl>
                                      </p:cBhvr>
                                    </p:animEffect>
                                  </p:childTnLst>
                                </p:cTn>
                              </p:par>
                            </p:childTnLst>
                          </p:cTn>
                        </p:par>
                      </p:childTnLst>
                    </p:cTn>
                  </p:par>
                  <p:par>
                    <p:cTn id="90" fill="hold">
                      <p:stCondLst>
                        <p:cond delay="indefinite"/>
                      </p:stCondLst>
                      <p:childTnLst>
                        <p:par>
                          <p:cTn id="91" fill="hold">
                            <p:stCondLst>
                              <p:cond delay="0"/>
                            </p:stCondLst>
                            <p:childTnLst>
                              <p:par>
                                <p:cTn id="92" presetID="5" presetClass="entr" presetSubtype="10" fill="hold" grpId="0" nodeType="click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checkerboard(across)">
                                      <p:cBhvr>
                                        <p:cTn id="94" dur="500"/>
                                        <p:tgtEl>
                                          <p:spTgt spid="45"/>
                                        </p:tgtEl>
                                      </p:cBhvr>
                                    </p:animEffect>
                                  </p:childTnLst>
                                </p:cTn>
                              </p:par>
                              <p:par>
                                <p:cTn id="95" presetID="5" presetClass="entr" presetSubtype="10" fill="hold" nodeType="with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checkerboard(across)">
                                      <p:cBhvr>
                                        <p:cTn id="97" dur="500"/>
                                        <p:tgtEl>
                                          <p:spTgt spid="34"/>
                                        </p:tgtEl>
                                      </p:cBhvr>
                                    </p:animEffect>
                                  </p:childTnLst>
                                </p:cTn>
                              </p:par>
                            </p:childTnLst>
                          </p:cTn>
                        </p:par>
                      </p:childTnLst>
                    </p:cTn>
                  </p:par>
                  <p:par>
                    <p:cTn id="98" fill="hold">
                      <p:stCondLst>
                        <p:cond delay="indefinite"/>
                      </p:stCondLst>
                      <p:childTnLst>
                        <p:par>
                          <p:cTn id="99" fill="hold">
                            <p:stCondLst>
                              <p:cond delay="0"/>
                            </p:stCondLst>
                            <p:childTnLst>
                              <p:par>
                                <p:cTn id="100" presetID="5" presetClass="entr" presetSubtype="10" fill="hold" grpId="0" nodeType="clickEffect">
                                  <p:stCondLst>
                                    <p:cond delay="0"/>
                                  </p:stCondLst>
                                  <p:childTnLst>
                                    <p:set>
                                      <p:cBhvr>
                                        <p:cTn id="101" dur="1" fill="hold">
                                          <p:stCondLst>
                                            <p:cond delay="0"/>
                                          </p:stCondLst>
                                        </p:cTn>
                                        <p:tgtEl>
                                          <p:spTgt spid="49"/>
                                        </p:tgtEl>
                                        <p:attrNameLst>
                                          <p:attrName>style.visibility</p:attrName>
                                        </p:attrNameLst>
                                      </p:cBhvr>
                                      <p:to>
                                        <p:strVal val="visible"/>
                                      </p:to>
                                    </p:set>
                                    <p:animEffect transition="in" filter="checkerboard(across)">
                                      <p:cBhvr>
                                        <p:cTn id="102" dur="500"/>
                                        <p:tgtEl>
                                          <p:spTgt spid="49"/>
                                        </p:tgtEl>
                                      </p:cBhvr>
                                    </p:animEffect>
                                  </p:childTnLst>
                                </p:cTn>
                              </p:par>
                              <p:par>
                                <p:cTn id="103" presetID="5" presetClass="entr" presetSubtype="10" fill="hold" nodeType="withEffect">
                                  <p:stCondLst>
                                    <p:cond delay="0"/>
                                  </p:stCondLst>
                                  <p:childTnLst>
                                    <p:set>
                                      <p:cBhvr>
                                        <p:cTn id="104" dur="1" fill="hold">
                                          <p:stCondLst>
                                            <p:cond delay="0"/>
                                          </p:stCondLst>
                                        </p:cTn>
                                        <p:tgtEl>
                                          <p:spTgt spid="292873"/>
                                        </p:tgtEl>
                                        <p:attrNameLst>
                                          <p:attrName>style.visibility</p:attrName>
                                        </p:attrNameLst>
                                      </p:cBhvr>
                                      <p:to>
                                        <p:strVal val="visible"/>
                                      </p:to>
                                    </p:set>
                                    <p:animEffect transition="in" filter="checkerboard(across)">
                                      <p:cBhvr>
                                        <p:cTn id="105" dur="500"/>
                                        <p:tgtEl>
                                          <p:spTgt spid="2928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P spid="20" grpId="0"/>
      <p:bldP spid="29" grpId="0"/>
      <p:bldP spid="33" grpId="0" animBg="1"/>
      <p:bldP spid="32" grpId="0" animBg="1"/>
      <p:bldP spid="39" grpId="0"/>
      <p:bldP spid="40" grpId="0"/>
      <p:bldP spid="41" grpId="0"/>
      <p:bldP spid="30" grpId="0" animBg="1"/>
      <p:bldP spid="37" grpId="0" animBg="1"/>
      <p:bldP spid="44" grpId="0" animBg="1"/>
      <p:bldP spid="45" grpId="0" animBg="1"/>
      <p:bldP spid="4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dirty="0" err="1" smtClean="0">
                <a:solidFill>
                  <a:srgbClr val="000099"/>
                </a:solidFill>
                <a:latin typeface="Calibri" pitchFamily="34" charset="0"/>
                <a:ea typeface="+mn-ea"/>
                <a:cs typeface="Calibri" pitchFamily="34" charset="0"/>
              </a:rPr>
              <a:t>Gedrag</a:t>
            </a:r>
            <a:r>
              <a:rPr lang="en-GB" i="1" kern="1200" dirty="0" smtClean="0">
                <a:solidFill>
                  <a:srgbClr val="000099"/>
                </a:solidFill>
                <a:latin typeface="Calibri" pitchFamily="34" charset="0"/>
                <a:ea typeface="+mn-ea"/>
                <a:cs typeface="Calibri" pitchFamily="34" charset="0"/>
              </a:rPr>
              <a:t> multiplying systems</a:t>
            </a:r>
            <a:endParaRPr lang="en-US" i="1" kern="1200" dirty="0">
              <a:solidFill>
                <a:srgbClr val="000099"/>
              </a:solidFill>
              <a:latin typeface="Calibri" pitchFamily="34" charset="0"/>
              <a:ea typeface="+mn-ea"/>
              <a:cs typeface="Calibri" pitchFamily="34" charset="0"/>
            </a:endParaRPr>
          </a:p>
        </p:txBody>
      </p:sp>
      <p:sp>
        <p:nvSpPr>
          <p:cNvPr id="22" name="TextBox 17"/>
          <p:cNvSpPr txBox="1"/>
          <p:nvPr/>
        </p:nvSpPr>
        <p:spPr>
          <a:xfrm>
            <a:off x="533400" y="1219200"/>
            <a:ext cx="7924800" cy="861774"/>
          </a:xfrm>
          <a:prstGeom prst="rect">
            <a:avLst/>
          </a:prstGeom>
          <a:noFill/>
        </p:spPr>
        <p:txBody>
          <a:bodyPr wrap="square">
            <a:spAutoFit/>
          </a:bodyPr>
          <a:lstStyle/>
          <a:p>
            <a:pPr>
              <a:defRPr/>
            </a:pPr>
            <a:r>
              <a:rPr lang="en-US" dirty="0" smtClean="0">
                <a:latin typeface="Calibri" pitchFamily="34" charset="0"/>
                <a:cs typeface="Calibri" pitchFamily="34" charset="0"/>
              </a:rPr>
              <a:t>Criticality </a:t>
            </a:r>
            <a:r>
              <a:rPr lang="en-US" dirty="0" err="1" smtClean="0">
                <a:latin typeface="Calibri" pitchFamily="34" charset="0"/>
                <a:cs typeface="Calibri" pitchFamily="34" charset="0"/>
              </a:rPr>
              <a:t>analyse</a:t>
            </a:r>
            <a:r>
              <a:rPr lang="en-US" dirty="0" smtClean="0">
                <a:latin typeface="Calibri" pitchFamily="34" charset="0"/>
                <a:cs typeface="Calibri" pitchFamily="34" charset="0"/>
              </a:rPr>
              <a:t>:</a:t>
            </a:r>
          </a:p>
          <a:p>
            <a:pPr lvl="1">
              <a:defRPr/>
            </a:pPr>
            <a:r>
              <a:rPr lang="en-US" sz="1600" dirty="0" err="1" smtClean="0">
                <a:latin typeface="Calibri" pitchFamily="34" charset="0"/>
                <a:cs typeface="Calibri" pitchFamily="34" charset="0"/>
              </a:rPr>
              <a:t>Zet</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bronterm</a:t>
            </a:r>
            <a:r>
              <a:rPr lang="en-US" sz="1600" dirty="0" smtClean="0">
                <a:latin typeface="Calibri" pitchFamily="34" charset="0"/>
                <a:cs typeface="Calibri" pitchFamily="34" charset="0"/>
              </a:rPr>
              <a:t> </a:t>
            </a:r>
            <a:r>
              <a:rPr lang="en-US" sz="1600" i="1" dirty="0" smtClean="0">
                <a:latin typeface="Calibri" pitchFamily="34" charset="0"/>
                <a:cs typeface="Calibri" pitchFamily="34" charset="0"/>
              </a:rPr>
              <a:t>S(t) = 0</a:t>
            </a:r>
          </a:p>
          <a:p>
            <a:pPr lvl="1">
              <a:defRPr/>
            </a:pPr>
            <a:r>
              <a:rPr lang="en-US" sz="1600" b="1" i="1" u="sng" dirty="0" err="1" smtClean="0">
                <a:solidFill>
                  <a:srgbClr val="FF0000"/>
                </a:solidFill>
                <a:latin typeface="Calibri" pitchFamily="34" charset="0"/>
                <a:cs typeface="Calibri" pitchFamily="34" charset="0"/>
              </a:rPr>
              <a:t>Verwaarloos</a:t>
            </a:r>
            <a:r>
              <a:rPr lang="en-US" sz="1600" b="1" i="1" u="sng" dirty="0" smtClean="0">
                <a:solidFill>
                  <a:srgbClr val="FF0000"/>
                </a:solidFill>
                <a:latin typeface="Calibri" pitchFamily="34" charset="0"/>
                <a:cs typeface="Calibri" pitchFamily="34" charset="0"/>
              </a:rPr>
              <a:t> delayed neutrons</a:t>
            </a:r>
            <a:endParaRPr lang="en-US" sz="1600" b="1" i="1" u="sng" dirty="0">
              <a:solidFill>
                <a:srgbClr val="FF0000"/>
              </a:solidFill>
              <a:latin typeface="Calibri" pitchFamily="34" charset="0"/>
              <a:cs typeface="Calibri" pitchFamily="34" charset="0"/>
            </a:endParaRPr>
          </a:p>
        </p:txBody>
      </p:sp>
      <p:sp>
        <p:nvSpPr>
          <p:cNvPr id="20" name="TextBox 17"/>
          <p:cNvSpPr txBox="1"/>
          <p:nvPr/>
        </p:nvSpPr>
        <p:spPr>
          <a:xfrm>
            <a:off x="533400" y="2133600"/>
            <a:ext cx="7924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Indien</a:t>
            </a:r>
            <a:r>
              <a:rPr lang="en-US" dirty="0" smtClean="0">
                <a:latin typeface="Calibri" pitchFamily="34" charset="0"/>
                <a:cs typeface="Calibri" pitchFamily="34" charset="0"/>
              </a:rPr>
              <a:t> </a:t>
            </a:r>
            <a:r>
              <a:rPr lang="en-US" i="1" dirty="0" smtClean="0">
                <a:latin typeface="Calibri" pitchFamily="34" charset="0"/>
                <a:cs typeface="Calibri" pitchFamily="34" charset="0"/>
              </a:rPr>
              <a:t>n(0) &gt; 0</a:t>
            </a:r>
            <a:endParaRPr lang="en-US" i="1" dirty="0">
              <a:latin typeface="Calibri" pitchFamily="34" charset="0"/>
              <a:cs typeface="Calibri" pitchFamily="34" charset="0"/>
            </a:endParaRPr>
          </a:p>
        </p:txBody>
      </p:sp>
      <p:sp>
        <p:nvSpPr>
          <p:cNvPr id="29" name="TextBox 17"/>
          <p:cNvSpPr txBox="1"/>
          <p:nvPr/>
        </p:nvSpPr>
        <p:spPr>
          <a:xfrm>
            <a:off x="533400" y="2567226"/>
            <a:ext cx="4724400" cy="861774"/>
          </a:xfrm>
          <a:prstGeom prst="rect">
            <a:avLst/>
          </a:prstGeom>
          <a:noFill/>
        </p:spPr>
        <p:txBody>
          <a:bodyPr wrap="square">
            <a:spAutoFit/>
          </a:bodyPr>
          <a:lstStyle/>
          <a:p>
            <a:pPr>
              <a:defRPr/>
            </a:pPr>
            <a:r>
              <a:rPr lang="en-US" dirty="0" err="1" smtClean="0">
                <a:latin typeface="Calibri" pitchFamily="34" charset="0"/>
                <a:cs typeface="Calibri" pitchFamily="34" charset="0"/>
              </a:rPr>
              <a:t>Een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systeem</a:t>
            </a:r>
            <a:r>
              <a:rPr lang="en-US" dirty="0" smtClean="0">
                <a:latin typeface="Calibri" pitchFamily="34" charset="0"/>
                <a:cs typeface="Calibri" pitchFamily="34" charset="0"/>
              </a:rPr>
              <a:t> is critical </a:t>
            </a:r>
            <a:r>
              <a:rPr lang="en-US" dirty="0" err="1" smtClean="0">
                <a:latin typeface="Calibri" pitchFamily="34" charset="0"/>
                <a:cs typeface="Calibri" pitchFamily="34" charset="0"/>
              </a:rPr>
              <a:t>als</a:t>
            </a:r>
            <a:endParaRPr lang="en-US" dirty="0" smtClean="0">
              <a:latin typeface="Calibri" pitchFamily="34" charset="0"/>
              <a:cs typeface="Calibri" pitchFamily="34" charset="0"/>
            </a:endParaRPr>
          </a:p>
          <a:p>
            <a:pPr lvl="1">
              <a:defRPr/>
            </a:pPr>
            <a:r>
              <a:rPr lang="en-US" sz="1600" dirty="0" err="1" smtClean="0">
                <a:latin typeface="Calibri" pitchFamily="34" charset="0"/>
                <a:cs typeface="Calibri" pitchFamily="34" charset="0"/>
              </a:rPr>
              <a:t>Er</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een</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tijdonafhankelijke</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kettingreactie</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gaande</a:t>
            </a:r>
            <a:r>
              <a:rPr lang="en-US" sz="1600" dirty="0" smtClean="0">
                <a:latin typeface="Calibri" pitchFamily="34" charset="0"/>
                <a:cs typeface="Calibri" pitchFamily="34" charset="0"/>
              </a:rPr>
              <a:t> is in </a:t>
            </a:r>
            <a:r>
              <a:rPr lang="en-US" sz="1600" dirty="0" err="1" smtClean="0">
                <a:latin typeface="Calibri" pitchFamily="34" charset="0"/>
                <a:cs typeface="Calibri" pitchFamily="34" charset="0"/>
              </a:rPr>
              <a:t>afwezigheid</a:t>
            </a:r>
            <a:r>
              <a:rPr lang="en-US" sz="1600" dirty="0" smtClean="0">
                <a:latin typeface="Calibri" pitchFamily="34" charset="0"/>
                <a:cs typeface="Calibri" pitchFamily="34" charset="0"/>
              </a:rPr>
              <a:t> van </a:t>
            </a:r>
            <a:r>
              <a:rPr lang="en-US" sz="1600" dirty="0" err="1" smtClean="0">
                <a:latin typeface="Calibri" pitchFamily="34" charset="0"/>
                <a:cs typeface="Calibri" pitchFamily="34" charset="0"/>
              </a:rPr>
              <a:t>een</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bron</a:t>
            </a:r>
            <a:r>
              <a:rPr lang="en-US" sz="1600" dirty="0" smtClean="0">
                <a:latin typeface="Calibri" pitchFamily="34" charset="0"/>
                <a:cs typeface="Calibri" pitchFamily="34" charset="0"/>
              </a:rPr>
              <a:t> </a:t>
            </a:r>
            <a:r>
              <a:rPr lang="en-US" sz="1600" i="1" dirty="0" smtClean="0">
                <a:latin typeface="Calibri" pitchFamily="34" charset="0"/>
                <a:cs typeface="Calibri" pitchFamily="34" charset="0"/>
              </a:rPr>
              <a:t>S(t)</a:t>
            </a:r>
            <a:endParaRPr lang="en-US" sz="1600" i="1" dirty="0">
              <a:latin typeface="Calibri" pitchFamily="34" charset="0"/>
              <a:cs typeface="Calibri" pitchFamily="34" charset="0"/>
            </a:endParaRPr>
          </a:p>
        </p:txBody>
      </p:sp>
      <p:sp>
        <p:nvSpPr>
          <p:cNvPr id="41" name="TextBox 17"/>
          <p:cNvSpPr txBox="1"/>
          <p:nvPr/>
        </p:nvSpPr>
        <p:spPr>
          <a:xfrm>
            <a:off x="533400" y="4572000"/>
            <a:ext cx="5638800" cy="369332"/>
          </a:xfrm>
          <a:prstGeom prst="rect">
            <a:avLst/>
          </a:prstGeom>
          <a:noFill/>
        </p:spPr>
        <p:txBody>
          <a:bodyPr wrap="square">
            <a:spAutoFit/>
          </a:bodyPr>
          <a:lstStyle/>
          <a:p>
            <a:pPr>
              <a:defRPr/>
            </a:pPr>
            <a:r>
              <a:rPr lang="en-US" dirty="0" smtClean="0">
                <a:latin typeface="Calibri" pitchFamily="34" charset="0"/>
                <a:cs typeface="Calibri" pitchFamily="34" charset="0"/>
              </a:rPr>
              <a:t>Met </a:t>
            </a:r>
            <a:r>
              <a:rPr lang="en-US" dirty="0" err="1" smtClean="0">
                <a:latin typeface="Calibri" pitchFamily="34" charset="0"/>
                <a:cs typeface="Calibri" pitchFamily="34" charset="0"/>
              </a:rPr>
              <a:t>bron</a:t>
            </a:r>
            <a:endParaRPr lang="en-US" dirty="0" smtClean="0">
              <a:latin typeface="Calibri" pitchFamily="34" charset="0"/>
              <a:cs typeface="Calibri" pitchFamily="34" charset="0"/>
            </a:endParaRPr>
          </a:p>
        </p:txBody>
      </p:sp>
      <p:sp>
        <p:nvSpPr>
          <p:cNvPr id="44" name="PIJL-RECHTS 43"/>
          <p:cNvSpPr/>
          <p:nvPr/>
        </p:nvSpPr>
        <p:spPr bwMode="auto">
          <a:xfrm>
            <a:off x="762000" y="5145880"/>
            <a:ext cx="685800" cy="381000"/>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sp>
        <p:nvSpPr>
          <p:cNvPr id="45" name="PIJL-RECHTS 44"/>
          <p:cNvSpPr/>
          <p:nvPr/>
        </p:nvSpPr>
        <p:spPr bwMode="auto">
          <a:xfrm>
            <a:off x="5410200" y="2819400"/>
            <a:ext cx="685800" cy="381000"/>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graphicFrame>
        <p:nvGraphicFramePr>
          <p:cNvPr id="293899" name="Object 11"/>
          <p:cNvGraphicFramePr>
            <a:graphicFrameLocks noChangeAspect="1"/>
          </p:cNvGraphicFramePr>
          <p:nvPr/>
        </p:nvGraphicFramePr>
        <p:xfrm>
          <a:off x="5257800" y="1371600"/>
          <a:ext cx="1919288" cy="673100"/>
        </p:xfrm>
        <a:graphic>
          <a:graphicData uri="http://schemas.openxmlformats.org/presentationml/2006/ole">
            <p:oleObj spid="_x0000_s295944" name="Equation" r:id="rId4" imgW="1193760" imgH="419040" progId="Equation.DSMT4">
              <p:embed/>
            </p:oleObj>
          </a:graphicData>
        </a:graphic>
      </p:graphicFrame>
      <p:graphicFrame>
        <p:nvGraphicFramePr>
          <p:cNvPr id="295945" name="Object 9"/>
          <p:cNvGraphicFramePr>
            <a:graphicFrameLocks noChangeAspect="1"/>
          </p:cNvGraphicFramePr>
          <p:nvPr/>
        </p:nvGraphicFramePr>
        <p:xfrm>
          <a:off x="3471862" y="1926432"/>
          <a:ext cx="1633538" cy="571500"/>
        </p:xfrm>
        <a:graphic>
          <a:graphicData uri="http://schemas.openxmlformats.org/presentationml/2006/ole">
            <p:oleObj spid="_x0000_s295945" name="Equation" r:id="rId5" imgW="1015920" imgH="355320" progId="Equation.DSMT4">
              <p:embed/>
            </p:oleObj>
          </a:graphicData>
        </a:graphic>
      </p:graphicFrame>
      <p:graphicFrame>
        <p:nvGraphicFramePr>
          <p:cNvPr id="295946" name="Object 10"/>
          <p:cNvGraphicFramePr>
            <a:graphicFrameLocks noChangeAspect="1"/>
          </p:cNvGraphicFramePr>
          <p:nvPr/>
        </p:nvGraphicFramePr>
        <p:xfrm>
          <a:off x="6327775" y="2840832"/>
          <a:ext cx="530225" cy="284162"/>
        </p:xfrm>
        <a:graphic>
          <a:graphicData uri="http://schemas.openxmlformats.org/presentationml/2006/ole">
            <p:oleObj spid="_x0000_s295946" name="Equation" r:id="rId6" imgW="330120" imgH="177480" progId="Equation.DSMT4">
              <p:embed/>
            </p:oleObj>
          </a:graphicData>
        </a:graphic>
      </p:graphicFrame>
      <p:sp>
        <p:nvSpPr>
          <p:cNvPr id="34" name="TextBox 17"/>
          <p:cNvSpPr txBox="1"/>
          <p:nvPr/>
        </p:nvSpPr>
        <p:spPr>
          <a:xfrm>
            <a:off x="533400" y="3429000"/>
            <a:ext cx="5638800" cy="1138773"/>
          </a:xfrm>
          <a:prstGeom prst="rect">
            <a:avLst/>
          </a:prstGeom>
          <a:noFill/>
        </p:spPr>
        <p:txBody>
          <a:bodyPr wrap="square">
            <a:spAutoFit/>
          </a:bodyPr>
          <a:lstStyle/>
          <a:p>
            <a:pPr>
              <a:defRPr/>
            </a:pPr>
            <a:r>
              <a:rPr lang="en-US" dirty="0" smtClean="0">
                <a:latin typeface="Calibri" pitchFamily="34" charset="0"/>
                <a:cs typeface="Calibri" pitchFamily="34" charset="0"/>
              </a:rPr>
              <a:t>We </a:t>
            </a:r>
            <a:r>
              <a:rPr lang="en-US" dirty="0" err="1" smtClean="0">
                <a:latin typeface="Calibri" pitchFamily="34" charset="0"/>
                <a:cs typeface="Calibri" pitchFamily="34" charset="0"/>
              </a:rPr>
              <a:t>onderscheiden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weer</a:t>
            </a:r>
            <a:endParaRPr lang="en-US" dirty="0" smtClean="0">
              <a:latin typeface="Calibri" pitchFamily="34" charset="0"/>
              <a:cs typeface="Calibri" pitchFamily="34" charset="0"/>
            </a:endParaRPr>
          </a:p>
          <a:p>
            <a:pPr lvl="1">
              <a:defRPr/>
            </a:pPr>
            <a:r>
              <a:rPr lang="en-US" sz="1600" dirty="0" smtClean="0">
                <a:latin typeface="Calibri" pitchFamily="34" charset="0"/>
                <a:cs typeface="Calibri" pitchFamily="34" charset="0"/>
              </a:rPr>
              <a:t>Subcritical</a:t>
            </a:r>
          </a:p>
          <a:p>
            <a:pPr lvl="1">
              <a:defRPr/>
            </a:pPr>
            <a:r>
              <a:rPr lang="en-US" sz="1600" dirty="0" smtClean="0">
                <a:latin typeface="Calibri" pitchFamily="34" charset="0"/>
                <a:cs typeface="Calibri" pitchFamily="34" charset="0"/>
              </a:rPr>
              <a:t>Critical</a:t>
            </a:r>
          </a:p>
          <a:p>
            <a:pPr lvl="1">
              <a:defRPr/>
            </a:pPr>
            <a:r>
              <a:rPr lang="en-US" sz="1600" dirty="0" smtClean="0">
                <a:latin typeface="Calibri" pitchFamily="34" charset="0"/>
                <a:cs typeface="Calibri" pitchFamily="34" charset="0"/>
              </a:rPr>
              <a:t>Supercritical </a:t>
            </a:r>
          </a:p>
        </p:txBody>
      </p:sp>
      <p:graphicFrame>
        <p:nvGraphicFramePr>
          <p:cNvPr id="38" name="Object 15"/>
          <p:cNvGraphicFramePr>
            <a:graphicFrameLocks noChangeAspect="1"/>
          </p:cNvGraphicFramePr>
          <p:nvPr/>
        </p:nvGraphicFramePr>
        <p:xfrm>
          <a:off x="2643187" y="3706256"/>
          <a:ext cx="633413" cy="368300"/>
        </p:xfrm>
        <a:graphic>
          <a:graphicData uri="http://schemas.openxmlformats.org/presentationml/2006/ole">
            <p:oleObj spid="_x0000_s295947" name="Equation" r:id="rId7" imgW="393480" imgH="228600" progId="Equation.DSMT4">
              <p:embed/>
            </p:oleObj>
          </a:graphicData>
        </a:graphic>
      </p:graphicFrame>
      <p:graphicFrame>
        <p:nvGraphicFramePr>
          <p:cNvPr id="42" name="Object 16"/>
          <p:cNvGraphicFramePr>
            <a:graphicFrameLocks noChangeAspect="1"/>
          </p:cNvGraphicFramePr>
          <p:nvPr/>
        </p:nvGraphicFramePr>
        <p:xfrm>
          <a:off x="2667000" y="3963432"/>
          <a:ext cx="633412" cy="368300"/>
        </p:xfrm>
        <a:graphic>
          <a:graphicData uri="http://schemas.openxmlformats.org/presentationml/2006/ole">
            <p:oleObj spid="_x0000_s295948" name="Equation" r:id="rId8" imgW="393480" imgH="228600" progId="Equation.DSMT4">
              <p:embed/>
            </p:oleObj>
          </a:graphicData>
        </a:graphic>
      </p:graphicFrame>
      <p:graphicFrame>
        <p:nvGraphicFramePr>
          <p:cNvPr id="46" name="Object 17"/>
          <p:cNvGraphicFramePr>
            <a:graphicFrameLocks noChangeAspect="1"/>
          </p:cNvGraphicFramePr>
          <p:nvPr/>
        </p:nvGraphicFramePr>
        <p:xfrm>
          <a:off x="2667000" y="4192032"/>
          <a:ext cx="633412" cy="368300"/>
        </p:xfrm>
        <a:graphic>
          <a:graphicData uri="http://schemas.openxmlformats.org/presentationml/2006/ole">
            <p:oleObj spid="_x0000_s295949" name="Equation" r:id="rId9" imgW="393480" imgH="228600" progId="Equation.DSMT4">
              <p:embed/>
            </p:oleObj>
          </a:graphicData>
        </a:graphic>
      </p:graphicFrame>
      <p:grpSp>
        <p:nvGrpSpPr>
          <p:cNvPr id="28" name="Groep 27"/>
          <p:cNvGrpSpPr/>
          <p:nvPr/>
        </p:nvGrpSpPr>
        <p:grpSpPr>
          <a:xfrm>
            <a:off x="4599321" y="4229710"/>
            <a:ext cx="4544679" cy="2094890"/>
            <a:chOff x="4599321" y="4229710"/>
            <a:chExt cx="4544679" cy="2094890"/>
          </a:xfrm>
        </p:grpSpPr>
        <p:pic>
          <p:nvPicPr>
            <p:cNvPr id="295950" name="Picture 14"/>
            <p:cNvPicPr>
              <a:picLocks noChangeAspect="1" noChangeArrowheads="1"/>
            </p:cNvPicPr>
            <p:nvPr/>
          </p:nvPicPr>
          <p:blipFill>
            <a:blip r:embed="rId10" cstate="print"/>
            <a:srcRect/>
            <a:stretch>
              <a:fillRect/>
            </a:stretch>
          </p:blipFill>
          <p:spPr bwMode="auto">
            <a:xfrm>
              <a:off x="4599321" y="4229710"/>
              <a:ext cx="4544679" cy="2094890"/>
            </a:xfrm>
            <a:prstGeom prst="rect">
              <a:avLst/>
            </a:prstGeom>
            <a:noFill/>
            <a:ln w="9525">
              <a:noFill/>
              <a:miter lim="800000"/>
              <a:headEnd/>
              <a:tailEnd/>
            </a:ln>
          </p:spPr>
        </p:pic>
        <p:pic>
          <p:nvPicPr>
            <p:cNvPr id="295951" name="Picture 15"/>
            <p:cNvPicPr>
              <a:picLocks noChangeAspect="1" noChangeArrowheads="1"/>
            </p:cNvPicPr>
            <p:nvPr/>
          </p:nvPicPr>
          <p:blipFill>
            <a:blip r:embed="rId11" cstate="print"/>
            <a:srcRect/>
            <a:stretch>
              <a:fillRect/>
            </a:stretch>
          </p:blipFill>
          <p:spPr bwMode="auto">
            <a:xfrm>
              <a:off x="4988720" y="4343400"/>
              <a:ext cx="919844" cy="228600"/>
            </a:xfrm>
            <a:prstGeom prst="rect">
              <a:avLst/>
            </a:prstGeom>
            <a:noFill/>
            <a:ln w="9525">
              <a:noFill/>
              <a:miter lim="800000"/>
              <a:headEnd/>
              <a:tailEnd/>
            </a:ln>
          </p:spPr>
        </p:pic>
        <p:graphicFrame>
          <p:nvGraphicFramePr>
            <p:cNvPr id="295952" name="Object 16"/>
            <p:cNvGraphicFramePr>
              <a:graphicFrameLocks noChangeAspect="1"/>
            </p:cNvGraphicFramePr>
            <p:nvPr/>
          </p:nvGraphicFramePr>
          <p:xfrm>
            <a:off x="5181600" y="4571999"/>
            <a:ext cx="657224" cy="254409"/>
          </p:xfrm>
          <a:graphic>
            <a:graphicData uri="http://schemas.openxmlformats.org/presentationml/2006/ole">
              <p:oleObj spid="_x0000_s295952" name="Equation" r:id="rId12" imgW="520560" imgH="203040" progId="Equation.DSMT4">
                <p:embed/>
              </p:oleObj>
            </a:graphicData>
          </a:graphic>
        </p:graphicFrame>
        <p:pic>
          <p:nvPicPr>
            <p:cNvPr id="295953" name="Picture 17"/>
            <p:cNvPicPr>
              <a:picLocks noChangeAspect="1" noChangeArrowheads="1"/>
            </p:cNvPicPr>
            <p:nvPr/>
          </p:nvPicPr>
          <p:blipFill>
            <a:blip r:embed="rId13" cstate="print"/>
            <a:srcRect/>
            <a:stretch>
              <a:fillRect/>
            </a:stretch>
          </p:blipFill>
          <p:spPr bwMode="auto">
            <a:xfrm>
              <a:off x="7391400" y="4343401"/>
              <a:ext cx="970155" cy="228600"/>
            </a:xfrm>
            <a:prstGeom prst="rect">
              <a:avLst/>
            </a:prstGeom>
            <a:noFill/>
            <a:ln w="9525">
              <a:noFill/>
              <a:miter lim="800000"/>
              <a:headEnd/>
              <a:tailEnd/>
            </a:ln>
          </p:spPr>
        </p:pic>
        <p:graphicFrame>
          <p:nvGraphicFramePr>
            <p:cNvPr id="295954" name="Object 18"/>
            <p:cNvGraphicFramePr>
              <a:graphicFrameLocks noChangeAspect="1"/>
            </p:cNvGraphicFramePr>
            <p:nvPr/>
          </p:nvGraphicFramePr>
          <p:xfrm>
            <a:off x="7703344" y="4557712"/>
            <a:ext cx="714375" cy="285071"/>
          </p:xfrm>
          <a:graphic>
            <a:graphicData uri="http://schemas.openxmlformats.org/presentationml/2006/ole">
              <p:oleObj spid="_x0000_s295954" name="Equation" r:id="rId14" imgW="571320" imgH="228600" progId="Equation.DSMT4">
                <p:embed/>
              </p:oleObj>
            </a:graphicData>
          </a:graphic>
        </p:graphicFrame>
      </p:grpSp>
      <p:graphicFrame>
        <p:nvGraphicFramePr>
          <p:cNvPr id="295955" name="Object 19"/>
          <p:cNvGraphicFramePr>
            <a:graphicFrameLocks noChangeAspect="1"/>
          </p:cNvGraphicFramePr>
          <p:nvPr/>
        </p:nvGraphicFramePr>
        <p:xfrm>
          <a:off x="1676400" y="4576760"/>
          <a:ext cx="2200278" cy="366713"/>
        </p:xfrm>
        <a:graphic>
          <a:graphicData uri="http://schemas.openxmlformats.org/presentationml/2006/ole">
            <p:oleObj spid="_x0000_s295955" name="Equation" r:id="rId15" imgW="1371600" imgH="228600" progId="Equation.DSMT4">
              <p:embed/>
            </p:oleObj>
          </a:graphicData>
        </a:graphic>
      </p:graphicFrame>
      <p:graphicFrame>
        <p:nvGraphicFramePr>
          <p:cNvPr id="295956" name="Object 20"/>
          <p:cNvGraphicFramePr>
            <a:graphicFrameLocks noChangeAspect="1"/>
          </p:cNvGraphicFramePr>
          <p:nvPr/>
        </p:nvGraphicFramePr>
        <p:xfrm>
          <a:off x="1600200" y="4876800"/>
          <a:ext cx="2451100" cy="857250"/>
        </p:xfrm>
        <a:graphic>
          <a:graphicData uri="http://schemas.openxmlformats.org/presentationml/2006/ole">
            <p:oleObj spid="_x0000_s295956" name="Equation" r:id="rId16" imgW="1523880" imgH="533160" progId="Equation.DSMT4">
              <p:embed/>
            </p:oleObj>
          </a:graphicData>
        </a:graphic>
      </p:graphicFrame>
      <p:graphicFrame>
        <p:nvGraphicFramePr>
          <p:cNvPr id="295957" name="Object 21"/>
          <p:cNvGraphicFramePr>
            <a:graphicFrameLocks noChangeAspect="1"/>
          </p:cNvGraphicFramePr>
          <p:nvPr/>
        </p:nvGraphicFramePr>
        <p:xfrm>
          <a:off x="957262" y="5715000"/>
          <a:ext cx="2243138" cy="711200"/>
        </p:xfrm>
        <a:graphic>
          <a:graphicData uri="http://schemas.openxmlformats.org/presentationml/2006/ole">
            <p:oleObj spid="_x0000_s295957" name="Equation" r:id="rId17" imgW="1396800" imgH="444240" progId="Equation.DSMT4">
              <p:embed/>
            </p:oleObj>
          </a:graphicData>
        </a:graphic>
      </p:graphicFrame>
      <p:graphicFrame>
        <p:nvGraphicFramePr>
          <p:cNvPr id="295958" name="Object 22"/>
          <p:cNvGraphicFramePr>
            <a:graphicFrameLocks noChangeAspect="1"/>
          </p:cNvGraphicFramePr>
          <p:nvPr/>
        </p:nvGraphicFramePr>
        <p:xfrm>
          <a:off x="868363" y="6400800"/>
          <a:ext cx="1874837" cy="366713"/>
        </p:xfrm>
        <a:graphic>
          <a:graphicData uri="http://schemas.openxmlformats.org/presentationml/2006/ole">
            <p:oleObj spid="_x0000_s295958" name="Equation" r:id="rId18" imgW="1168200" imgH="228600" progId="Equation.DSMT4">
              <p:embed/>
            </p:oleObj>
          </a:graphicData>
        </a:graphic>
      </p:graphicFrame>
      <p:sp>
        <p:nvSpPr>
          <p:cNvPr id="50" name="Tekstvak 49"/>
          <p:cNvSpPr txBox="1"/>
          <p:nvPr/>
        </p:nvSpPr>
        <p:spPr>
          <a:xfrm>
            <a:off x="6690226" y="3329226"/>
            <a:ext cx="2241896" cy="861774"/>
          </a:xfrm>
          <a:prstGeom prst="rect">
            <a:avLst/>
          </a:prstGeom>
          <a:solidFill>
            <a:srgbClr val="FFFFCC"/>
          </a:solidFill>
        </p:spPr>
        <p:txBody>
          <a:bodyPr wrap="none" rtlCol="0">
            <a:spAutoFit/>
          </a:bodyPr>
          <a:lstStyle/>
          <a:p>
            <a:r>
              <a:rPr lang="nl-NL" dirty="0" smtClean="0">
                <a:latin typeface="Calibri" pitchFamily="34" charset="0"/>
                <a:cs typeface="Calibri" pitchFamily="34" charset="0"/>
              </a:rPr>
              <a:t>Neutronen populaties</a:t>
            </a:r>
          </a:p>
          <a:p>
            <a:pPr marL="800100" lvl="1" indent="-342900">
              <a:buAutoNum type="alphaLcParenBoth"/>
            </a:pPr>
            <a:r>
              <a:rPr lang="nl-NL" sz="1600" dirty="0" smtClean="0">
                <a:latin typeface="Calibri" pitchFamily="34" charset="0"/>
                <a:cs typeface="Calibri" pitchFamily="34" charset="0"/>
              </a:rPr>
              <a:t>zonder bron</a:t>
            </a:r>
          </a:p>
          <a:p>
            <a:pPr marL="800100" lvl="1" indent="-342900">
              <a:buAutoNum type="alphaLcParenBoth"/>
            </a:pPr>
            <a:r>
              <a:rPr lang="nl-NL" sz="1600" dirty="0" smtClean="0">
                <a:latin typeface="Calibri" pitchFamily="34" charset="0"/>
                <a:cs typeface="Calibri" pitchFamily="34" charset="0"/>
              </a:rPr>
              <a:t>met bron</a:t>
            </a:r>
          </a:p>
        </p:txBody>
      </p:sp>
      <p:sp>
        <p:nvSpPr>
          <p:cNvPr id="51" name="Tekstvak 50"/>
          <p:cNvSpPr txBox="1"/>
          <p:nvPr/>
        </p:nvSpPr>
        <p:spPr>
          <a:xfrm>
            <a:off x="4953000" y="6488668"/>
            <a:ext cx="3703258" cy="369332"/>
          </a:xfrm>
          <a:prstGeom prst="rect">
            <a:avLst/>
          </a:prstGeom>
          <a:solidFill>
            <a:srgbClr val="FFFFCC"/>
          </a:solidFill>
        </p:spPr>
        <p:txBody>
          <a:bodyPr wrap="none" rtlCol="0">
            <a:spAutoFit/>
          </a:bodyPr>
          <a:lstStyle/>
          <a:p>
            <a:r>
              <a:rPr lang="nl-NL" dirty="0" smtClean="0">
                <a:latin typeface="Calibri" pitchFamily="34" charset="0"/>
                <a:cs typeface="Calibri" pitchFamily="34" charset="0"/>
              </a:rPr>
              <a:t>Zeer snelle tijdvariaties: 10</a:t>
            </a:r>
            <a:r>
              <a:rPr lang="nl-NL" baseline="30000" dirty="0" smtClean="0">
                <a:latin typeface="Calibri" pitchFamily="34" charset="0"/>
                <a:cs typeface="Calibri" pitchFamily="34" charset="0"/>
              </a:rPr>
              <a:t>-8</a:t>
            </a:r>
            <a:r>
              <a:rPr lang="nl-NL" dirty="0" smtClean="0">
                <a:latin typeface="Calibri" pitchFamily="34" charset="0"/>
                <a:cs typeface="Calibri" pitchFamily="34" charset="0"/>
              </a:rPr>
              <a:t> tot 10</a:t>
            </a:r>
            <a:r>
              <a:rPr lang="nl-NL" baseline="30000" dirty="0" smtClean="0">
                <a:latin typeface="Calibri" pitchFamily="34" charset="0"/>
                <a:cs typeface="Calibri" pitchFamily="34" charset="0"/>
              </a:rPr>
              <a:t>-4</a:t>
            </a:r>
            <a:r>
              <a:rPr lang="nl-NL" dirty="0" smtClean="0">
                <a:latin typeface="Calibri" pitchFamily="34" charset="0"/>
                <a:cs typeface="Calibri" pitchFamily="34" charset="0"/>
              </a:rPr>
              <a:t> s</a:t>
            </a:r>
            <a:endParaRPr lang="nl-NL" sz="1600" dirty="0" smtClean="0">
              <a:latin typeface="Calibri" pitchFamily="34" charset="0"/>
              <a:cs typeface="Calibri" pitchFamily="34" charset="0"/>
            </a:endParaRPr>
          </a:p>
        </p:txBody>
      </p:sp>
      <p:sp>
        <p:nvSpPr>
          <p:cNvPr id="30" name="Rechthoek 29"/>
          <p:cNvSpPr/>
          <p:nvPr/>
        </p:nvSpPr>
        <p:spPr bwMode="auto">
          <a:xfrm>
            <a:off x="7010400" y="4231480"/>
            <a:ext cx="2133600" cy="2133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grpSp>
        <p:nvGrpSpPr>
          <p:cNvPr id="31" name="Groep 30"/>
          <p:cNvGrpSpPr/>
          <p:nvPr/>
        </p:nvGrpSpPr>
        <p:grpSpPr>
          <a:xfrm>
            <a:off x="4572000" y="4267200"/>
            <a:ext cx="4544679" cy="2094890"/>
            <a:chOff x="4599321" y="4229710"/>
            <a:chExt cx="4544679" cy="2094890"/>
          </a:xfrm>
        </p:grpSpPr>
        <p:pic>
          <p:nvPicPr>
            <p:cNvPr id="32" name="Picture 14"/>
            <p:cNvPicPr>
              <a:picLocks noChangeAspect="1" noChangeArrowheads="1"/>
            </p:cNvPicPr>
            <p:nvPr/>
          </p:nvPicPr>
          <p:blipFill>
            <a:blip r:embed="rId10" cstate="print"/>
            <a:srcRect/>
            <a:stretch>
              <a:fillRect/>
            </a:stretch>
          </p:blipFill>
          <p:spPr bwMode="auto">
            <a:xfrm>
              <a:off x="4599321" y="4229710"/>
              <a:ext cx="4544679" cy="2094890"/>
            </a:xfrm>
            <a:prstGeom prst="rect">
              <a:avLst/>
            </a:prstGeom>
            <a:noFill/>
            <a:ln w="9525">
              <a:noFill/>
              <a:miter lim="800000"/>
              <a:headEnd/>
              <a:tailEnd/>
            </a:ln>
          </p:spPr>
        </p:pic>
        <p:pic>
          <p:nvPicPr>
            <p:cNvPr id="33" name="Picture 15"/>
            <p:cNvPicPr>
              <a:picLocks noChangeAspect="1" noChangeArrowheads="1"/>
            </p:cNvPicPr>
            <p:nvPr/>
          </p:nvPicPr>
          <p:blipFill>
            <a:blip r:embed="rId11" cstate="print"/>
            <a:srcRect/>
            <a:stretch>
              <a:fillRect/>
            </a:stretch>
          </p:blipFill>
          <p:spPr bwMode="auto">
            <a:xfrm>
              <a:off x="4988720" y="4343400"/>
              <a:ext cx="919844" cy="228600"/>
            </a:xfrm>
            <a:prstGeom prst="rect">
              <a:avLst/>
            </a:prstGeom>
            <a:noFill/>
            <a:ln w="9525">
              <a:noFill/>
              <a:miter lim="800000"/>
              <a:headEnd/>
              <a:tailEnd/>
            </a:ln>
          </p:spPr>
        </p:pic>
        <p:graphicFrame>
          <p:nvGraphicFramePr>
            <p:cNvPr id="35" name="Object 16"/>
            <p:cNvGraphicFramePr>
              <a:graphicFrameLocks noChangeAspect="1"/>
            </p:cNvGraphicFramePr>
            <p:nvPr/>
          </p:nvGraphicFramePr>
          <p:xfrm>
            <a:off x="5181600" y="4571999"/>
            <a:ext cx="657224" cy="254409"/>
          </p:xfrm>
          <a:graphic>
            <a:graphicData uri="http://schemas.openxmlformats.org/presentationml/2006/ole">
              <p:oleObj spid="_x0000_s295959" name="Equation" r:id="rId19" imgW="520560" imgH="203040" progId="Equation.DSMT4">
                <p:embed/>
              </p:oleObj>
            </a:graphicData>
          </a:graphic>
        </p:graphicFrame>
        <p:pic>
          <p:nvPicPr>
            <p:cNvPr id="36" name="Picture 17"/>
            <p:cNvPicPr>
              <a:picLocks noChangeAspect="1" noChangeArrowheads="1"/>
            </p:cNvPicPr>
            <p:nvPr/>
          </p:nvPicPr>
          <p:blipFill>
            <a:blip r:embed="rId13" cstate="print"/>
            <a:srcRect/>
            <a:stretch>
              <a:fillRect/>
            </a:stretch>
          </p:blipFill>
          <p:spPr bwMode="auto">
            <a:xfrm>
              <a:off x="7391400" y="4343401"/>
              <a:ext cx="970155" cy="228600"/>
            </a:xfrm>
            <a:prstGeom prst="rect">
              <a:avLst/>
            </a:prstGeom>
            <a:noFill/>
            <a:ln w="9525">
              <a:noFill/>
              <a:miter lim="800000"/>
              <a:headEnd/>
              <a:tailEnd/>
            </a:ln>
          </p:spPr>
        </p:pic>
        <p:graphicFrame>
          <p:nvGraphicFramePr>
            <p:cNvPr id="37" name="Object 18"/>
            <p:cNvGraphicFramePr>
              <a:graphicFrameLocks noChangeAspect="1"/>
            </p:cNvGraphicFramePr>
            <p:nvPr/>
          </p:nvGraphicFramePr>
          <p:xfrm>
            <a:off x="7703344" y="4557712"/>
            <a:ext cx="714375" cy="285071"/>
          </p:xfrm>
          <a:graphic>
            <a:graphicData uri="http://schemas.openxmlformats.org/presentationml/2006/ole">
              <p:oleObj spid="_x0000_s295960" name="Equation" r:id="rId20" imgW="571320" imgH="228600" progId="Equation.DSMT4">
                <p:embed/>
              </p:oleObj>
            </a:graphicData>
          </a:graphic>
        </p:graphicFrame>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par>
                                <p:cTn id="8" presetID="5" presetClass="entr" presetSubtype="10" fill="hold" nodeType="withEffect">
                                  <p:stCondLst>
                                    <p:cond delay="0"/>
                                  </p:stCondLst>
                                  <p:childTnLst>
                                    <p:set>
                                      <p:cBhvr>
                                        <p:cTn id="9" dur="1" fill="hold">
                                          <p:stCondLst>
                                            <p:cond delay="0"/>
                                          </p:stCondLst>
                                        </p:cTn>
                                        <p:tgtEl>
                                          <p:spTgt spid="293899"/>
                                        </p:tgtEl>
                                        <p:attrNameLst>
                                          <p:attrName>style.visibility</p:attrName>
                                        </p:attrNameLst>
                                      </p:cBhvr>
                                      <p:to>
                                        <p:strVal val="visible"/>
                                      </p:to>
                                    </p:set>
                                    <p:animEffect transition="in" filter="checkerboard(across)">
                                      <p:cBhvr>
                                        <p:cTn id="10" dur="500"/>
                                        <p:tgtEl>
                                          <p:spTgt spid="29389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heckerboard(across)">
                                      <p:cBhvr>
                                        <p:cTn id="15" dur="500"/>
                                        <p:tgtEl>
                                          <p:spTgt spid="20"/>
                                        </p:tgtEl>
                                      </p:cBhvr>
                                    </p:animEffect>
                                  </p:childTnLst>
                                </p:cTn>
                              </p:par>
                              <p:par>
                                <p:cTn id="16" presetID="5" presetClass="entr" presetSubtype="10" fill="hold" nodeType="withEffect">
                                  <p:stCondLst>
                                    <p:cond delay="0"/>
                                  </p:stCondLst>
                                  <p:childTnLst>
                                    <p:set>
                                      <p:cBhvr>
                                        <p:cTn id="17" dur="1" fill="hold">
                                          <p:stCondLst>
                                            <p:cond delay="0"/>
                                          </p:stCondLst>
                                        </p:cTn>
                                        <p:tgtEl>
                                          <p:spTgt spid="295945"/>
                                        </p:tgtEl>
                                        <p:attrNameLst>
                                          <p:attrName>style.visibility</p:attrName>
                                        </p:attrNameLst>
                                      </p:cBhvr>
                                      <p:to>
                                        <p:strVal val="visible"/>
                                      </p:to>
                                    </p:set>
                                    <p:animEffect transition="in" filter="checkerboard(across)">
                                      <p:cBhvr>
                                        <p:cTn id="18" dur="500"/>
                                        <p:tgtEl>
                                          <p:spTgt spid="295945"/>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checkerboard(across)">
                                      <p:cBhvr>
                                        <p:cTn id="23" dur="500"/>
                                        <p:tgtEl>
                                          <p:spTgt spid="28"/>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checkerboard(across)">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checkerboard(across)">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checkerboard(across)">
                                      <p:cBhvr>
                                        <p:cTn id="36" dur="500"/>
                                        <p:tgtEl>
                                          <p:spTgt spid="45"/>
                                        </p:tgtEl>
                                      </p:cBhvr>
                                    </p:animEffect>
                                  </p:childTnLst>
                                </p:cTn>
                              </p:par>
                              <p:par>
                                <p:cTn id="37" presetID="5" presetClass="entr" presetSubtype="10" fill="hold" nodeType="withEffect">
                                  <p:stCondLst>
                                    <p:cond delay="0"/>
                                  </p:stCondLst>
                                  <p:childTnLst>
                                    <p:set>
                                      <p:cBhvr>
                                        <p:cTn id="38" dur="1" fill="hold">
                                          <p:stCondLst>
                                            <p:cond delay="0"/>
                                          </p:stCondLst>
                                        </p:cTn>
                                        <p:tgtEl>
                                          <p:spTgt spid="295946"/>
                                        </p:tgtEl>
                                        <p:attrNameLst>
                                          <p:attrName>style.visibility</p:attrName>
                                        </p:attrNameLst>
                                      </p:cBhvr>
                                      <p:to>
                                        <p:strVal val="visible"/>
                                      </p:to>
                                    </p:set>
                                    <p:animEffect transition="in" filter="checkerboard(across)">
                                      <p:cBhvr>
                                        <p:cTn id="39" dur="500"/>
                                        <p:tgtEl>
                                          <p:spTgt spid="295946"/>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checkerboard(across)">
                                      <p:cBhvr>
                                        <p:cTn id="44" dur="500"/>
                                        <p:tgtEl>
                                          <p:spTgt spid="34"/>
                                        </p:tgtEl>
                                      </p:cBhvr>
                                    </p:animEffect>
                                  </p:childTnLst>
                                </p:cTn>
                              </p:par>
                              <p:par>
                                <p:cTn id="45" presetID="5" presetClass="entr" presetSubtype="10"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checkerboard(across)">
                                      <p:cBhvr>
                                        <p:cTn id="47" dur="500"/>
                                        <p:tgtEl>
                                          <p:spTgt spid="38"/>
                                        </p:tgtEl>
                                      </p:cBhvr>
                                    </p:animEffect>
                                  </p:childTnLst>
                                </p:cTn>
                              </p:par>
                              <p:par>
                                <p:cTn id="48" presetID="5" presetClass="entr" presetSubtype="10" fill="hold"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checkerboard(across)">
                                      <p:cBhvr>
                                        <p:cTn id="50" dur="500"/>
                                        <p:tgtEl>
                                          <p:spTgt spid="42"/>
                                        </p:tgtEl>
                                      </p:cBhvr>
                                    </p:animEffect>
                                  </p:childTnLst>
                                </p:cTn>
                              </p:par>
                              <p:par>
                                <p:cTn id="51" presetID="5" presetClass="entr" presetSubtype="1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checkerboard(across)">
                                      <p:cBhvr>
                                        <p:cTn id="53" dur="500"/>
                                        <p:tgtEl>
                                          <p:spTgt spid="46"/>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checkerboard(across)">
                                      <p:cBhvr>
                                        <p:cTn id="58" dur="500"/>
                                        <p:tgtEl>
                                          <p:spTgt spid="41"/>
                                        </p:tgtEl>
                                      </p:cBhvr>
                                    </p:animEffect>
                                  </p:childTnLst>
                                </p:cTn>
                              </p:par>
                              <p:par>
                                <p:cTn id="59" presetID="5" presetClass="entr" presetSubtype="10" fill="hold" nodeType="withEffect">
                                  <p:stCondLst>
                                    <p:cond delay="0"/>
                                  </p:stCondLst>
                                  <p:childTnLst>
                                    <p:set>
                                      <p:cBhvr>
                                        <p:cTn id="60" dur="1" fill="hold">
                                          <p:stCondLst>
                                            <p:cond delay="0"/>
                                          </p:stCondLst>
                                        </p:cTn>
                                        <p:tgtEl>
                                          <p:spTgt spid="295955"/>
                                        </p:tgtEl>
                                        <p:attrNameLst>
                                          <p:attrName>style.visibility</p:attrName>
                                        </p:attrNameLst>
                                      </p:cBhvr>
                                      <p:to>
                                        <p:strVal val="visible"/>
                                      </p:to>
                                    </p:set>
                                    <p:animEffect transition="in" filter="checkerboard(across)">
                                      <p:cBhvr>
                                        <p:cTn id="61" dur="500"/>
                                        <p:tgtEl>
                                          <p:spTgt spid="295955"/>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checkerboard(across)">
                                      <p:cBhvr>
                                        <p:cTn id="66" dur="500"/>
                                        <p:tgtEl>
                                          <p:spTgt spid="44"/>
                                        </p:tgtEl>
                                      </p:cBhvr>
                                    </p:animEffect>
                                  </p:childTnLst>
                                </p:cTn>
                              </p:par>
                              <p:par>
                                <p:cTn id="67" presetID="5" presetClass="entr" presetSubtype="10" fill="hold" nodeType="withEffect">
                                  <p:stCondLst>
                                    <p:cond delay="0"/>
                                  </p:stCondLst>
                                  <p:childTnLst>
                                    <p:set>
                                      <p:cBhvr>
                                        <p:cTn id="68" dur="1" fill="hold">
                                          <p:stCondLst>
                                            <p:cond delay="0"/>
                                          </p:stCondLst>
                                        </p:cTn>
                                        <p:tgtEl>
                                          <p:spTgt spid="295956"/>
                                        </p:tgtEl>
                                        <p:attrNameLst>
                                          <p:attrName>style.visibility</p:attrName>
                                        </p:attrNameLst>
                                      </p:cBhvr>
                                      <p:to>
                                        <p:strVal val="visible"/>
                                      </p:to>
                                    </p:set>
                                    <p:animEffect transition="in" filter="checkerboard(across)">
                                      <p:cBhvr>
                                        <p:cTn id="69" dur="500"/>
                                        <p:tgtEl>
                                          <p:spTgt spid="295956"/>
                                        </p:tgtEl>
                                      </p:cBhvr>
                                    </p:animEffect>
                                  </p:childTnLst>
                                </p:cTn>
                              </p:par>
                            </p:childTnLst>
                          </p:cTn>
                        </p:par>
                      </p:childTnLst>
                    </p:cTn>
                  </p:par>
                  <p:par>
                    <p:cTn id="70" fill="hold">
                      <p:stCondLst>
                        <p:cond delay="indefinite"/>
                      </p:stCondLst>
                      <p:childTnLst>
                        <p:par>
                          <p:cTn id="71" fill="hold">
                            <p:stCondLst>
                              <p:cond delay="0"/>
                            </p:stCondLst>
                            <p:childTnLst>
                              <p:par>
                                <p:cTn id="72" presetID="5" presetClass="entr" presetSubtype="10" fill="hold"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checkerboard(across)">
                                      <p:cBhvr>
                                        <p:cTn id="74" dur="500"/>
                                        <p:tgtEl>
                                          <p:spTgt spid="31"/>
                                        </p:tgtEl>
                                      </p:cBhvr>
                                    </p:animEffect>
                                  </p:childTnLst>
                                </p:cTn>
                              </p:par>
                              <p:par>
                                <p:cTn id="75" presetID="5" presetClass="entr" presetSubtype="10" fill="hold" grpId="0" nodeType="with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checkerboard(across)">
                                      <p:cBhvr>
                                        <p:cTn id="77" dur="500"/>
                                        <p:tgtEl>
                                          <p:spTgt spid="50"/>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nodeType="clickEffect">
                                  <p:stCondLst>
                                    <p:cond delay="0"/>
                                  </p:stCondLst>
                                  <p:childTnLst>
                                    <p:set>
                                      <p:cBhvr>
                                        <p:cTn id="81" dur="1" fill="hold">
                                          <p:stCondLst>
                                            <p:cond delay="0"/>
                                          </p:stCondLst>
                                        </p:cTn>
                                        <p:tgtEl>
                                          <p:spTgt spid="295957"/>
                                        </p:tgtEl>
                                        <p:attrNameLst>
                                          <p:attrName>style.visibility</p:attrName>
                                        </p:attrNameLst>
                                      </p:cBhvr>
                                      <p:to>
                                        <p:strVal val="visible"/>
                                      </p:to>
                                    </p:set>
                                    <p:animEffect transition="in" filter="checkerboard(across)">
                                      <p:cBhvr>
                                        <p:cTn id="82" dur="500"/>
                                        <p:tgtEl>
                                          <p:spTgt spid="295957"/>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ntr" presetSubtype="10" fill="hold" nodeType="clickEffect">
                                  <p:stCondLst>
                                    <p:cond delay="0"/>
                                  </p:stCondLst>
                                  <p:childTnLst>
                                    <p:set>
                                      <p:cBhvr>
                                        <p:cTn id="86" dur="1" fill="hold">
                                          <p:stCondLst>
                                            <p:cond delay="0"/>
                                          </p:stCondLst>
                                        </p:cTn>
                                        <p:tgtEl>
                                          <p:spTgt spid="295958"/>
                                        </p:tgtEl>
                                        <p:attrNameLst>
                                          <p:attrName>style.visibility</p:attrName>
                                        </p:attrNameLst>
                                      </p:cBhvr>
                                      <p:to>
                                        <p:strVal val="visible"/>
                                      </p:to>
                                    </p:set>
                                    <p:animEffect transition="in" filter="checkerboard(across)">
                                      <p:cBhvr>
                                        <p:cTn id="87" dur="500"/>
                                        <p:tgtEl>
                                          <p:spTgt spid="295958"/>
                                        </p:tgtEl>
                                      </p:cBhvr>
                                    </p:animEffect>
                                  </p:childTnLst>
                                </p:cTn>
                              </p:par>
                            </p:childTnLst>
                          </p:cTn>
                        </p:par>
                      </p:childTnLst>
                    </p:cTn>
                  </p:par>
                  <p:par>
                    <p:cTn id="88" fill="hold">
                      <p:stCondLst>
                        <p:cond delay="indefinite"/>
                      </p:stCondLst>
                      <p:childTnLst>
                        <p:par>
                          <p:cTn id="89" fill="hold">
                            <p:stCondLst>
                              <p:cond delay="0"/>
                            </p:stCondLst>
                            <p:childTnLst>
                              <p:par>
                                <p:cTn id="90" presetID="5" presetClass="entr" presetSubtype="10" fill="hold" grpId="0" nodeType="click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checkerboard(across)">
                                      <p:cBhvr>
                                        <p:cTn id="9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P spid="29" grpId="0"/>
      <p:bldP spid="41" grpId="0"/>
      <p:bldP spid="44" grpId="0" animBg="1"/>
      <p:bldP spid="45" grpId="0" animBg="1"/>
      <p:bldP spid="34" grpId="0"/>
      <p:bldP spid="50" grpId="0" animBg="1"/>
      <p:bldP spid="51" grpId="0" animBg="1"/>
      <p:bldP spid="3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17"/>
          <p:cNvSpPr txBox="1"/>
          <p:nvPr/>
        </p:nvSpPr>
        <p:spPr>
          <a:xfrm>
            <a:off x="533400" y="4789286"/>
            <a:ext cx="3657600" cy="923330"/>
          </a:xfrm>
          <a:prstGeom prst="rect">
            <a:avLst/>
          </a:prstGeom>
          <a:noFill/>
        </p:spPr>
        <p:txBody>
          <a:bodyPr wrap="square">
            <a:spAutoFit/>
          </a:bodyPr>
          <a:lstStyle/>
          <a:p>
            <a:pPr>
              <a:defRPr/>
            </a:pPr>
            <a:r>
              <a:rPr lang="en-US" dirty="0" err="1" smtClean="0">
                <a:latin typeface="Calibri" pitchFamily="34" charset="0"/>
                <a:cs typeface="Calibri" pitchFamily="34" charset="0"/>
              </a:rPr>
              <a:t>Bijdrage</a:t>
            </a:r>
            <a:r>
              <a:rPr lang="en-US" dirty="0" smtClean="0">
                <a:latin typeface="Calibri" pitchFamily="34" charset="0"/>
                <a:cs typeface="Calibri" pitchFamily="34" charset="0"/>
              </a:rPr>
              <a:t> van delayed </a:t>
            </a:r>
            <a:r>
              <a:rPr lang="en-US" dirty="0" err="1" smtClean="0">
                <a:latin typeface="Calibri" pitchFamily="34" charset="0"/>
                <a:cs typeface="Calibri" pitchFamily="34" charset="0"/>
              </a:rPr>
              <a:t>neutronen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domineert</a:t>
            </a:r>
            <a:r>
              <a:rPr lang="en-US" dirty="0" smtClean="0">
                <a:latin typeface="Calibri" pitchFamily="34" charset="0"/>
                <a:cs typeface="Calibri" pitchFamily="34" charset="0"/>
              </a:rPr>
              <a:t> de </a:t>
            </a:r>
            <a:r>
              <a:rPr lang="en-US" dirty="0" err="1" smtClean="0">
                <a:latin typeface="Calibri" pitchFamily="34" charset="0"/>
                <a:cs typeface="Calibri" pitchFamily="34" charset="0"/>
              </a:rPr>
              <a:t>gemiddelde</a:t>
            </a:r>
            <a:r>
              <a:rPr lang="en-US" dirty="0" smtClean="0">
                <a:latin typeface="Calibri" pitchFamily="34" charset="0"/>
                <a:cs typeface="Calibri" pitchFamily="34" charset="0"/>
              </a:rPr>
              <a:t> neutron </a:t>
            </a:r>
            <a:r>
              <a:rPr lang="en-US" dirty="0" err="1" smtClean="0">
                <a:latin typeface="Calibri" pitchFamily="34" charset="0"/>
                <a:cs typeface="Calibri" pitchFamily="34" charset="0"/>
              </a:rPr>
              <a:t>levensduur</a:t>
            </a:r>
            <a:r>
              <a:rPr lang="en-US" dirty="0" smtClean="0">
                <a:latin typeface="Calibri" pitchFamily="34" charset="0"/>
                <a:cs typeface="Calibri" pitchFamily="34" charset="0"/>
              </a:rPr>
              <a:t>, want</a:t>
            </a:r>
          </a:p>
        </p:txBody>
      </p:sp>
      <p:sp>
        <p:nvSpPr>
          <p:cNvPr id="28" name="TextBox 17"/>
          <p:cNvSpPr txBox="1"/>
          <p:nvPr/>
        </p:nvSpPr>
        <p:spPr>
          <a:xfrm>
            <a:off x="533400" y="1480900"/>
            <a:ext cx="7924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Een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kleine</a:t>
            </a:r>
            <a:r>
              <a:rPr lang="en-US" dirty="0" smtClean="0">
                <a:latin typeface="Calibri" pitchFamily="34" charset="0"/>
                <a:cs typeface="Calibri" pitchFamily="34" charset="0"/>
              </a:rPr>
              <a:t> </a:t>
            </a:r>
            <a:r>
              <a:rPr lang="en-US" dirty="0" err="1" smtClean="0">
                <a:latin typeface="Calibri" pitchFamily="34" charset="0"/>
                <a:cs typeface="Calibri" pitchFamily="34" charset="0"/>
              </a:rPr>
              <a:t>fractie</a:t>
            </a:r>
            <a:r>
              <a:rPr lang="en-US" dirty="0" smtClean="0">
                <a:latin typeface="Calibri" pitchFamily="34" charset="0"/>
                <a:cs typeface="Calibri" pitchFamily="34" charset="0"/>
              </a:rPr>
              <a:t>     </a:t>
            </a:r>
            <a:r>
              <a:rPr lang="en-US" dirty="0" err="1" smtClean="0">
                <a:latin typeface="Calibri" pitchFamily="34" charset="0"/>
                <a:cs typeface="Calibri" pitchFamily="34" charset="0"/>
              </a:rPr>
              <a:t>komt</a:t>
            </a:r>
            <a:r>
              <a:rPr lang="en-US" dirty="0" smtClean="0">
                <a:latin typeface="Calibri" pitchFamily="34" charset="0"/>
                <a:cs typeface="Calibri" pitchFamily="34" charset="0"/>
              </a:rPr>
              <a:t> van het </a:t>
            </a:r>
            <a:r>
              <a:rPr lang="en-US" dirty="0" err="1" smtClean="0">
                <a:latin typeface="Calibri" pitchFamily="34" charset="0"/>
                <a:cs typeface="Calibri" pitchFamily="34" charset="0"/>
              </a:rPr>
              <a:t>verval</a:t>
            </a:r>
            <a:r>
              <a:rPr lang="en-US" dirty="0" smtClean="0">
                <a:latin typeface="Calibri" pitchFamily="34" charset="0"/>
                <a:cs typeface="Calibri" pitchFamily="34" charset="0"/>
              </a:rPr>
              <a:t> van </a:t>
            </a:r>
            <a:r>
              <a:rPr lang="en-US" dirty="0" err="1" smtClean="0">
                <a:latin typeface="Calibri" pitchFamily="34" charset="0"/>
                <a:cs typeface="Calibri" pitchFamily="34" charset="0"/>
              </a:rPr>
              <a:t>splijtingsproducten</a:t>
            </a:r>
            <a:endParaRPr lang="en-US" dirty="0" smtClean="0">
              <a:latin typeface="Calibri" pitchFamily="34" charset="0"/>
              <a:cs typeface="Calibri" pitchFamily="34" charset="0"/>
            </a:endParaRPr>
          </a:p>
        </p:txBody>
      </p:sp>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smtClean="0">
                <a:solidFill>
                  <a:srgbClr val="000099"/>
                </a:solidFill>
                <a:latin typeface="Calibri" pitchFamily="34" charset="0"/>
                <a:ea typeface="+mn-ea"/>
                <a:cs typeface="Calibri" pitchFamily="34" charset="0"/>
              </a:rPr>
              <a:t>Vertraagde neutronen</a:t>
            </a:r>
            <a:endParaRPr lang="en-US" i="1" kern="1200" dirty="0">
              <a:solidFill>
                <a:srgbClr val="000099"/>
              </a:solidFill>
              <a:latin typeface="Calibri" pitchFamily="34" charset="0"/>
              <a:ea typeface="+mn-ea"/>
              <a:cs typeface="Calibri" pitchFamily="34" charset="0"/>
            </a:endParaRPr>
          </a:p>
        </p:txBody>
      </p:sp>
      <p:sp>
        <p:nvSpPr>
          <p:cNvPr id="22" name="TextBox 17"/>
          <p:cNvSpPr txBox="1"/>
          <p:nvPr/>
        </p:nvSpPr>
        <p:spPr>
          <a:xfrm>
            <a:off x="533400" y="1219200"/>
            <a:ext cx="7924800" cy="369332"/>
          </a:xfrm>
          <a:prstGeom prst="rect">
            <a:avLst/>
          </a:prstGeom>
          <a:noFill/>
        </p:spPr>
        <p:txBody>
          <a:bodyPr wrap="square">
            <a:spAutoFit/>
          </a:bodyPr>
          <a:lstStyle/>
          <a:p>
            <a:pPr>
              <a:defRPr/>
            </a:pPr>
            <a:r>
              <a:rPr lang="en-US" dirty="0" smtClean="0">
                <a:latin typeface="Calibri" pitchFamily="34" charset="0"/>
                <a:cs typeface="Calibri" pitchFamily="34" charset="0"/>
              </a:rPr>
              <a:t>Meer </a:t>
            </a:r>
            <a:r>
              <a:rPr lang="en-US" dirty="0" err="1" smtClean="0">
                <a:latin typeface="Calibri" pitchFamily="34" charset="0"/>
                <a:cs typeface="Calibri" pitchFamily="34" charset="0"/>
              </a:rPr>
              <a:t>dan</a:t>
            </a:r>
            <a:r>
              <a:rPr lang="en-US" dirty="0" smtClean="0">
                <a:latin typeface="Calibri" pitchFamily="34" charset="0"/>
                <a:cs typeface="Calibri" pitchFamily="34" charset="0"/>
              </a:rPr>
              <a:t> 99% van </a:t>
            </a:r>
            <a:r>
              <a:rPr lang="en-US" dirty="0" err="1" smtClean="0">
                <a:latin typeface="Calibri" pitchFamily="34" charset="0"/>
                <a:cs typeface="Calibri" pitchFamily="34" charset="0"/>
              </a:rPr>
              <a:t>alle</a:t>
            </a:r>
            <a:r>
              <a:rPr lang="en-US" dirty="0" smtClean="0">
                <a:latin typeface="Calibri" pitchFamily="34" charset="0"/>
                <a:cs typeface="Calibri" pitchFamily="34" charset="0"/>
              </a:rPr>
              <a:t> </a:t>
            </a:r>
            <a:r>
              <a:rPr lang="en-US" dirty="0" err="1" smtClean="0">
                <a:latin typeface="Calibri" pitchFamily="34" charset="0"/>
                <a:cs typeface="Calibri" pitchFamily="34" charset="0"/>
              </a:rPr>
              <a:t>splijtingsneutronen</a:t>
            </a:r>
            <a:r>
              <a:rPr lang="en-US" dirty="0" smtClean="0">
                <a:latin typeface="Calibri" pitchFamily="34" charset="0"/>
                <a:cs typeface="Calibri" pitchFamily="34" charset="0"/>
              </a:rPr>
              <a:t> </a:t>
            </a:r>
            <a:r>
              <a:rPr lang="en-US" err="1" smtClean="0">
                <a:latin typeface="Calibri" pitchFamily="34" charset="0"/>
                <a:cs typeface="Calibri" pitchFamily="34" charset="0"/>
              </a:rPr>
              <a:t>worden</a:t>
            </a:r>
            <a:r>
              <a:rPr lang="en-US" smtClean="0">
                <a:latin typeface="Calibri" pitchFamily="34" charset="0"/>
                <a:cs typeface="Calibri" pitchFamily="34" charset="0"/>
              </a:rPr>
              <a:t> “</a:t>
            </a:r>
            <a:r>
              <a:rPr lang="en-US" i="1" smtClean="0">
                <a:latin typeface="Calibri" pitchFamily="34" charset="0"/>
                <a:cs typeface="Calibri" pitchFamily="34" charset="0"/>
              </a:rPr>
              <a:t>instantaan”</a:t>
            </a:r>
            <a:r>
              <a:rPr lang="en-US" smtClean="0">
                <a:latin typeface="Calibri" pitchFamily="34" charset="0"/>
                <a:cs typeface="Calibri" pitchFamily="34" charset="0"/>
              </a:rPr>
              <a:t> </a:t>
            </a:r>
            <a:r>
              <a:rPr lang="en-US" dirty="0" err="1" smtClean="0">
                <a:latin typeface="Calibri" pitchFamily="34" charset="0"/>
                <a:cs typeface="Calibri" pitchFamily="34" charset="0"/>
              </a:rPr>
              <a:t>geproduceerd</a:t>
            </a:r>
            <a:endParaRPr lang="en-US" dirty="0" smtClean="0">
              <a:latin typeface="Calibri" pitchFamily="34" charset="0"/>
              <a:cs typeface="Calibri" pitchFamily="34" charset="0"/>
            </a:endParaRPr>
          </a:p>
        </p:txBody>
      </p:sp>
      <p:sp>
        <p:nvSpPr>
          <p:cNvPr id="20" name="TextBox 17"/>
          <p:cNvSpPr txBox="1"/>
          <p:nvPr/>
        </p:nvSpPr>
        <p:spPr>
          <a:xfrm>
            <a:off x="533400" y="1764268"/>
            <a:ext cx="7924800" cy="369332"/>
          </a:xfrm>
          <a:prstGeom prst="rect">
            <a:avLst/>
          </a:prstGeom>
          <a:noFill/>
        </p:spPr>
        <p:txBody>
          <a:bodyPr wrap="square">
            <a:spAutoFit/>
          </a:bodyPr>
          <a:lstStyle/>
          <a:p>
            <a:pPr>
              <a:defRPr/>
            </a:pPr>
            <a:r>
              <a:rPr lang="en-US" dirty="0" smtClean="0">
                <a:latin typeface="Calibri" pitchFamily="34" charset="0"/>
                <a:cs typeface="Calibri" pitchFamily="34" charset="0"/>
              </a:rPr>
              <a:t>We </a:t>
            </a:r>
            <a:r>
              <a:rPr lang="en-US" dirty="0" err="1" smtClean="0">
                <a:latin typeface="Calibri" pitchFamily="34" charset="0"/>
                <a:cs typeface="Calibri" pitchFamily="34" charset="0"/>
              </a:rPr>
              <a:t>onderscheiden</a:t>
            </a:r>
            <a:endParaRPr lang="en-US" i="1" dirty="0">
              <a:latin typeface="Calibri" pitchFamily="34" charset="0"/>
              <a:cs typeface="Calibri" pitchFamily="34" charset="0"/>
            </a:endParaRPr>
          </a:p>
        </p:txBody>
      </p:sp>
      <p:sp>
        <p:nvSpPr>
          <p:cNvPr id="29" name="TextBox 17"/>
          <p:cNvSpPr txBox="1"/>
          <p:nvPr/>
        </p:nvSpPr>
        <p:spPr>
          <a:xfrm>
            <a:off x="533400" y="2133600"/>
            <a:ext cx="47244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Er</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geldt</a:t>
            </a:r>
            <a:endParaRPr lang="en-US" sz="1600" i="1" dirty="0">
              <a:latin typeface="Calibri" pitchFamily="34" charset="0"/>
              <a:cs typeface="Calibri" pitchFamily="34" charset="0"/>
            </a:endParaRPr>
          </a:p>
        </p:txBody>
      </p:sp>
      <p:sp>
        <p:nvSpPr>
          <p:cNvPr id="41" name="TextBox 17"/>
          <p:cNvSpPr txBox="1"/>
          <p:nvPr/>
        </p:nvSpPr>
        <p:spPr>
          <a:xfrm>
            <a:off x="533400" y="3505200"/>
            <a:ext cx="5638800" cy="369332"/>
          </a:xfrm>
          <a:prstGeom prst="rect">
            <a:avLst/>
          </a:prstGeom>
          <a:noFill/>
        </p:spPr>
        <p:txBody>
          <a:bodyPr wrap="square">
            <a:spAutoFit/>
          </a:bodyPr>
          <a:lstStyle/>
          <a:p>
            <a:pPr>
              <a:defRPr/>
            </a:pPr>
            <a:r>
              <a:rPr lang="en-US" dirty="0" smtClean="0">
                <a:latin typeface="Calibri" pitchFamily="34" charset="0"/>
                <a:cs typeface="Calibri" pitchFamily="34" charset="0"/>
              </a:rPr>
              <a:t>Prompt neutron </a:t>
            </a:r>
            <a:r>
              <a:rPr lang="en-US" dirty="0" err="1" smtClean="0">
                <a:latin typeface="Calibri" pitchFamily="34" charset="0"/>
                <a:cs typeface="Calibri" pitchFamily="34" charset="0"/>
              </a:rPr>
              <a:t>levensduur</a:t>
            </a:r>
            <a:endParaRPr lang="en-US" dirty="0" smtClean="0">
              <a:latin typeface="Calibri" pitchFamily="34" charset="0"/>
              <a:cs typeface="Calibri" pitchFamily="34" charset="0"/>
            </a:endParaRPr>
          </a:p>
        </p:txBody>
      </p:sp>
      <p:graphicFrame>
        <p:nvGraphicFramePr>
          <p:cNvPr id="295946" name="Object 10"/>
          <p:cNvGraphicFramePr>
            <a:graphicFrameLocks noChangeAspect="1"/>
          </p:cNvGraphicFramePr>
          <p:nvPr/>
        </p:nvGraphicFramePr>
        <p:xfrm>
          <a:off x="2209800" y="1524000"/>
          <a:ext cx="244475" cy="323850"/>
        </p:xfrm>
        <a:graphic>
          <a:graphicData uri="http://schemas.openxmlformats.org/presentationml/2006/ole">
            <p:oleObj spid="_x0000_s296964" name="Equation" r:id="rId4" imgW="152280" imgH="203040" progId="Equation.DSMT4">
              <p:embed/>
            </p:oleObj>
          </a:graphicData>
        </a:graphic>
      </p:graphicFrame>
      <p:sp>
        <p:nvSpPr>
          <p:cNvPr id="34" name="TextBox 17"/>
          <p:cNvSpPr txBox="1"/>
          <p:nvPr/>
        </p:nvSpPr>
        <p:spPr>
          <a:xfrm>
            <a:off x="533400" y="2678668"/>
            <a:ext cx="5638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Gemiddelde</a:t>
            </a:r>
            <a:r>
              <a:rPr lang="en-US" dirty="0" smtClean="0">
                <a:latin typeface="Calibri" pitchFamily="34" charset="0"/>
                <a:cs typeface="Calibri" pitchFamily="34" charset="0"/>
              </a:rPr>
              <a:t> </a:t>
            </a:r>
            <a:r>
              <a:rPr lang="en-US" dirty="0" err="1" smtClean="0">
                <a:latin typeface="Calibri" pitchFamily="34" charset="0"/>
                <a:cs typeface="Calibri" pitchFamily="34" charset="0"/>
              </a:rPr>
              <a:t>halfwaardetijd</a:t>
            </a:r>
            <a:endParaRPr lang="en-US" sz="1600" dirty="0" smtClean="0">
              <a:latin typeface="Calibri" pitchFamily="34" charset="0"/>
              <a:cs typeface="Calibri" pitchFamily="34" charset="0"/>
            </a:endParaRPr>
          </a:p>
        </p:txBody>
      </p:sp>
      <p:graphicFrame>
        <p:nvGraphicFramePr>
          <p:cNvPr id="295955" name="Object 19"/>
          <p:cNvGraphicFramePr>
            <a:graphicFrameLocks noChangeAspect="1"/>
          </p:cNvGraphicFramePr>
          <p:nvPr/>
        </p:nvGraphicFramePr>
        <p:xfrm>
          <a:off x="2243138" y="5383252"/>
          <a:ext cx="957262" cy="325438"/>
        </p:xfrm>
        <a:graphic>
          <a:graphicData uri="http://schemas.openxmlformats.org/presentationml/2006/ole">
            <p:oleObj spid="_x0000_s296970" name="Equation" r:id="rId5" imgW="596880" imgH="203040" progId="Equation.DSMT4">
              <p:embed/>
            </p:oleObj>
          </a:graphicData>
        </a:graphic>
      </p:graphicFrame>
      <p:pic>
        <p:nvPicPr>
          <p:cNvPr id="296974" name="Picture 14"/>
          <p:cNvPicPr>
            <a:picLocks noChangeAspect="1" noChangeArrowheads="1"/>
          </p:cNvPicPr>
          <p:nvPr/>
        </p:nvPicPr>
        <p:blipFill>
          <a:blip r:embed="rId6" cstate="print"/>
          <a:srcRect/>
          <a:stretch>
            <a:fillRect/>
          </a:stretch>
        </p:blipFill>
        <p:spPr bwMode="auto">
          <a:xfrm>
            <a:off x="4793332" y="4893082"/>
            <a:ext cx="4274468" cy="1888718"/>
          </a:xfrm>
          <a:prstGeom prst="rect">
            <a:avLst/>
          </a:prstGeom>
          <a:noFill/>
          <a:ln w="9525">
            <a:noFill/>
            <a:miter lim="800000"/>
            <a:headEnd/>
            <a:tailEnd/>
          </a:ln>
        </p:spPr>
      </p:pic>
      <p:graphicFrame>
        <p:nvGraphicFramePr>
          <p:cNvPr id="296975" name="Object 15"/>
          <p:cNvGraphicFramePr>
            <a:graphicFrameLocks noChangeAspect="1"/>
          </p:cNvGraphicFramePr>
          <p:nvPr/>
        </p:nvGraphicFramePr>
        <p:xfrm>
          <a:off x="1516063" y="1986758"/>
          <a:ext cx="998537" cy="688975"/>
        </p:xfrm>
        <a:graphic>
          <a:graphicData uri="http://schemas.openxmlformats.org/presentationml/2006/ole">
            <p:oleObj spid="_x0000_s296975" name="Equation" r:id="rId7" imgW="622080" imgH="431640" progId="Equation.DSMT4">
              <p:embed/>
            </p:oleObj>
          </a:graphicData>
        </a:graphic>
      </p:graphicFrame>
      <p:graphicFrame>
        <p:nvGraphicFramePr>
          <p:cNvPr id="296976" name="Object 16"/>
          <p:cNvGraphicFramePr>
            <a:graphicFrameLocks noChangeAspect="1"/>
          </p:cNvGraphicFramePr>
          <p:nvPr/>
        </p:nvGraphicFramePr>
        <p:xfrm>
          <a:off x="3419475" y="2532857"/>
          <a:ext cx="1609725" cy="688975"/>
        </p:xfrm>
        <a:graphic>
          <a:graphicData uri="http://schemas.openxmlformats.org/presentationml/2006/ole">
            <p:oleObj spid="_x0000_s296976" name="Equation" r:id="rId8" imgW="1002960" imgH="431640" progId="Equation.DSMT4">
              <p:embed/>
            </p:oleObj>
          </a:graphicData>
        </a:graphic>
      </p:graphicFrame>
      <p:sp>
        <p:nvSpPr>
          <p:cNvPr id="32" name="TextBox 17"/>
          <p:cNvSpPr txBox="1"/>
          <p:nvPr/>
        </p:nvSpPr>
        <p:spPr>
          <a:xfrm>
            <a:off x="533400" y="3059668"/>
            <a:ext cx="5638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Verder</a:t>
            </a:r>
            <a:endParaRPr lang="en-US" sz="1600" dirty="0" smtClean="0">
              <a:latin typeface="Calibri" pitchFamily="34" charset="0"/>
              <a:cs typeface="Calibri" pitchFamily="34" charset="0"/>
            </a:endParaRPr>
          </a:p>
        </p:txBody>
      </p:sp>
      <p:graphicFrame>
        <p:nvGraphicFramePr>
          <p:cNvPr id="296977" name="Object 17"/>
          <p:cNvGraphicFramePr>
            <a:graphicFrameLocks noChangeAspect="1"/>
          </p:cNvGraphicFramePr>
          <p:nvPr/>
        </p:nvGraphicFramePr>
        <p:xfrm>
          <a:off x="1463675" y="3095624"/>
          <a:ext cx="1508125" cy="465138"/>
        </p:xfrm>
        <a:graphic>
          <a:graphicData uri="http://schemas.openxmlformats.org/presentationml/2006/ole">
            <p:oleObj spid="_x0000_s296977" name="Equation" r:id="rId9" imgW="939600" imgH="291960" progId="Equation.DSMT4">
              <p:embed/>
            </p:oleObj>
          </a:graphicData>
        </a:graphic>
      </p:graphicFrame>
      <p:sp>
        <p:nvSpPr>
          <p:cNvPr id="35" name="Rechteraccolade 34"/>
          <p:cNvSpPr/>
          <p:nvPr/>
        </p:nvSpPr>
        <p:spPr bwMode="auto">
          <a:xfrm>
            <a:off x="5105400" y="2590800"/>
            <a:ext cx="228600" cy="914400"/>
          </a:xfrm>
          <a:prstGeom prst="rightBrac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graphicFrame>
        <p:nvGraphicFramePr>
          <p:cNvPr id="296978" name="Object 18"/>
          <p:cNvGraphicFramePr>
            <a:graphicFrameLocks noChangeAspect="1"/>
          </p:cNvGraphicFramePr>
          <p:nvPr/>
        </p:nvGraphicFramePr>
        <p:xfrm>
          <a:off x="5634038" y="2719387"/>
          <a:ext cx="1528762" cy="709613"/>
        </p:xfrm>
        <a:graphic>
          <a:graphicData uri="http://schemas.openxmlformats.org/presentationml/2006/ole">
            <p:oleObj spid="_x0000_s296978" name="Equation" r:id="rId10" imgW="952200" imgH="444240" progId="Equation.DSMT4">
              <p:embed/>
            </p:oleObj>
          </a:graphicData>
        </a:graphic>
      </p:graphicFrame>
      <p:graphicFrame>
        <p:nvGraphicFramePr>
          <p:cNvPr id="296979" name="Object 19"/>
          <p:cNvGraphicFramePr>
            <a:graphicFrameLocks noChangeAspect="1"/>
          </p:cNvGraphicFramePr>
          <p:nvPr/>
        </p:nvGraphicFramePr>
        <p:xfrm>
          <a:off x="3576637" y="3548064"/>
          <a:ext cx="142875" cy="282575"/>
        </p:xfrm>
        <a:graphic>
          <a:graphicData uri="http://schemas.openxmlformats.org/presentationml/2006/ole">
            <p:oleObj spid="_x0000_s296979" name="Equation" r:id="rId11" imgW="88560" imgH="177480" progId="Equation.DSMT4">
              <p:embed/>
            </p:oleObj>
          </a:graphicData>
        </a:graphic>
      </p:graphicFrame>
      <p:sp>
        <p:nvSpPr>
          <p:cNvPr id="37" name="TextBox 17"/>
          <p:cNvSpPr txBox="1"/>
          <p:nvPr/>
        </p:nvSpPr>
        <p:spPr>
          <a:xfrm>
            <a:off x="533400" y="3745468"/>
            <a:ext cx="5638800" cy="369332"/>
          </a:xfrm>
          <a:prstGeom prst="rect">
            <a:avLst/>
          </a:prstGeom>
          <a:noFill/>
        </p:spPr>
        <p:txBody>
          <a:bodyPr wrap="square">
            <a:spAutoFit/>
          </a:bodyPr>
          <a:lstStyle/>
          <a:p>
            <a:pPr>
              <a:defRPr/>
            </a:pPr>
            <a:r>
              <a:rPr lang="en-US" dirty="0" smtClean="0">
                <a:latin typeface="Calibri" pitchFamily="34" charset="0"/>
                <a:cs typeface="Calibri" pitchFamily="34" charset="0"/>
              </a:rPr>
              <a:t>Delayed neutron </a:t>
            </a:r>
            <a:r>
              <a:rPr lang="en-US" dirty="0" err="1" smtClean="0">
                <a:latin typeface="Calibri" pitchFamily="34" charset="0"/>
                <a:cs typeface="Calibri" pitchFamily="34" charset="0"/>
              </a:rPr>
              <a:t>levensduur</a:t>
            </a:r>
            <a:endParaRPr lang="en-US" dirty="0" smtClean="0">
              <a:latin typeface="Calibri" pitchFamily="34" charset="0"/>
              <a:cs typeface="Calibri" pitchFamily="34" charset="0"/>
            </a:endParaRPr>
          </a:p>
        </p:txBody>
      </p:sp>
      <p:graphicFrame>
        <p:nvGraphicFramePr>
          <p:cNvPr id="296980" name="Object 20"/>
          <p:cNvGraphicFramePr>
            <a:graphicFrameLocks noChangeAspect="1"/>
          </p:cNvGraphicFramePr>
          <p:nvPr/>
        </p:nvGraphicFramePr>
        <p:xfrm>
          <a:off x="3571875" y="3763961"/>
          <a:ext cx="2695575" cy="361950"/>
        </p:xfrm>
        <a:graphic>
          <a:graphicData uri="http://schemas.openxmlformats.org/presentationml/2006/ole">
            <p:oleObj spid="_x0000_s296980" name="Equation" r:id="rId12" imgW="1676160" imgH="228600" progId="Equation.DSMT4">
              <p:embed/>
            </p:oleObj>
          </a:graphicData>
        </a:graphic>
      </p:graphicFrame>
      <p:sp>
        <p:nvSpPr>
          <p:cNvPr id="39" name="TextBox 17"/>
          <p:cNvSpPr txBox="1"/>
          <p:nvPr/>
        </p:nvSpPr>
        <p:spPr>
          <a:xfrm>
            <a:off x="533400" y="4230690"/>
            <a:ext cx="5638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Gemiddelde</a:t>
            </a:r>
            <a:r>
              <a:rPr lang="en-US" dirty="0" smtClean="0">
                <a:latin typeface="Calibri" pitchFamily="34" charset="0"/>
                <a:cs typeface="Calibri" pitchFamily="34" charset="0"/>
              </a:rPr>
              <a:t> neutron </a:t>
            </a:r>
            <a:r>
              <a:rPr lang="en-US" dirty="0" err="1" smtClean="0">
                <a:latin typeface="Calibri" pitchFamily="34" charset="0"/>
                <a:cs typeface="Calibri" pitchFamily="34" charset="0"/>
              </a:rPr>
              <a:t>levensduur</a:t>
            </a:r>
            <a:endParaRPr lang="en-US" dirty="0" smtClean="0">
              <a:latin typeface="Calibri" pitchFamily="34" charset="0"/>
              <a:cs typeface="Calibri" pitchFamily="34" charset="0"/>
            </a:endParaRPr>
          </a:p>
        </p:txBody>
      </p:sp>
      <p:grpSp>
        <p:nvGrpSpPr>
          <p:cNvPr id="48" name="Groep 47"/>
          <p:cNvGrpSpPr/>
          <p:nvPr/>
        </p:nvGrpSpPr>
        <p:grpSpPr>
          <a:xfrm>
            <a:off x="4005264" y="4233864"/>
            <a:ext cx="2928936" cy="414336"/>
            <a:chOff x="4005264" y="4233864"/>
            <a:chExt cx="2928936" cy="414336"/>
          </a:xfrm>
        </p:grpSpPr>
        <p:sp>
          <p:nvSpPr>
            <p:cNvPr id="47" name="Rounded Rectangle 27"/>
            <p:cNvSpPr/>
            <p:nvPr/>
          </p:nvSpPr>
          <p:spPr bwMode="auto">
            <a:xfrm>
              <a:off x="4005264" y="4233864"/>
              <a:ext cx="2928936" cy="381000"/>
            </a:xfrm>
            <a:prstGeom prst="roundRect">
              <a:avLst/>
            </a:prstGeom>
            <a:solidFill>
              <a:schemeClr val="bg1"/>
            </a:solidFill>
            <a:ln w="9525" cap="flat" cmpd="sng" algn="ctr">
              <a:noFill/>
              <a:prstDash val="solid"/>
              <a:round/>
              <a:headEnd type="none" w="med" len="med"/>
              <a:tailEnd type="none" w="med" len="med"/>
            </a:ln>
            <a:effectLst>
              <a:glow rad="228600">
                <a:schemeClr val="accent4">
                  <a:satMod val="175000"/>
                  <a:alpha val="40000"/>
                </a:schemeClr>
              </a:glow>
            </a:effectLst>
          </p:spPr>
          <p:txBody>
            <a:bodyPr/>
            <a:lstStyle/>
            <a:p>
              <a:pPr eaLnBrk="0" hangingPunct="0">
                <a:defRPr/>
              </a:pPr>
              <a:endParaRPr lang="en-US">
                <a:latin typeface="Calibri" pitchFamily="34" charset="0"/>
                <a:cs typeface="Calibri" pitchFamily="34" charset="0"/>
              </a:endParaRPr>
            </a:p>
          </p:txBody>
        </p:sp>
        <p:graphicFrame>
          <p:nvGraphicFramePr>
            <p:cNvPr id="296981" name="Object 21"/>
            <p:cNvGraphicFramePr>
              <a:graphicFrameLocks noChangeAspect="1"/>
            </p:cNvGraphicFramePr>
            <p:nvPr/>
          </p:nvGraphicFramePr>
          <p:xfrm>
            <a:off x="4062413" y="4244975"/>
            <a:ext cx="2795587" cy="403225"/>
          </p:xfrm>
          <a:graphic>
            <a:graphicData uri="http://schemas.openxmlformats.org/presentationml/2006/ole">
              <p:oleObj spid="_x0000_s296981" name="Equation" r:id="rId13" imgW="1739880" imgH="253800" progId="Equation.DSMT4">
                <p:embed/>
              </p:oleObj>
            </a:graphicData>
          </a:graphic>
        </p:graphicFrame>
      </p:grpSp>
      <p:sp>
        <p:nvSpPr>
          <p:cNvPr id="49" name="TextBox 17"/>
          <p:cNvSpPr txBox="1"/>
          <p:nvPr/>
        </p:nvSpPr>
        <p:spPr>
          <a:xfrm>
            <a:off x="533400" y="5858470"/>
            <a:ext cx="3886200" cy="646331"/>
          </a:xfrm>
          <a:prstGeom prst="rect">
            <a:avLst/>
          </a:prstGeom>
          <a:noFill/>
        </p:spPr>
        <p:txBody>
          <a:bodyPr wrap="square">
            <a:spAutoFit/>
          </a:bodyPr>
          <a:lstStyle/>
          <a:p>
            <a:pPr>
              <a:defRPr/>
            </a:pPr>
            <a:r>
              <a:rPr lang="en-US" dirty="0" smtClean="0">
                <a:latin typeface="Calibri" pitchFamily="34" charset="0"/>
                <a:cs typeface="Calibri" pitchFamily="34" charset="0"/>
              </a:rPr>
              <a:t>We </a:t>
            </a:r>
            <a:r>
              <a:rPr lang="en-US" dirty="0" err="1" smtClean="0">
                <a:latin typeface="Calibri" pitchFamily="34" charset="0"/>
                <a:cs typeface="Calibri" pitchFamily="34" charset="0"/>
              </a:rPr>
              <a:t>kunnen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niet</a:t>
            </a:r>
            <a:r>
              <a:rPr lang="en-US" dirty="0" smtClean="0">
                <a:latin typeface="Calibri" pitchFamily="34" charset="0"/>
                <a:cs typeface="Calibri" pitchFamily="34" charset="0"/>
              </a:rPr>
              <a:t> </a:t>
            </a:r>
            <a:r>
              <a:rPr lang="en-US" dirty="0" err="1" smtClean="0">
                <a:latin typeface="Calibri" pitchFamily="34" charset="0"/>
                <a:cs typeface="Calibri" pitchFamily="34" charset="0"/>
              </a:rPr>
              <a:t>eenvoudig</a:t>
            </a:r>
            <a:r>
              <a:rPr lang="en-US" dirty="0" smtClean="0">
                <a:latin typeface="Calibri" pitchFamily="34" charset="0"/>
                <a:cs typeface="Calibri" pitchFamily="34" charset="0"/>
              </a:rPr>
              <a:t>     door     </a:t>
            </a:r>
            <a:r>
              <a:rPr lang="en-US" dirty="0" err="1" smtClean="0">
                <a:latin typeface="Calibri" pitchFamily="34" charset="0"/>
                <a:cs typeface="Calibri" pitchFamily="34" charset="0"/>
              </a:rPr>
              <a:t>vervangen</a:t>
            </a:r>
            <a:r>
              <a:rPr lang="en-US" dirty="0" smtClean="0">
                <a:latin typeface="Calibri" pitchFamily="34" charset="0"/>
                <a:cs typeface="Calibri" pitchFamily="34" charset="0"/>
              </a:rPr>
              <a:t> in </a:t>
            </a:r>
            <a:r>
              <a:rPr lang="en-US" dirty="0" err="1" smtClean="0">
                <a:latin typeface="Calibri" pitchFamily="34" charset="0"/>
                <a:cs typeface="Calibri" pitchFamily="34" charset="0"/>
              </a:rPr>
              <a:t>uitdrukkingen</a:t>
            </a:r>
            <a:endParaRPr lang="en-US" dirty="0" smtClean="0">
              <a:latin typeface="Calibri" pitchFamily="34" charset="0"/>
              <a:cs typeface="Calibri" pitchFamily="34" charset="0"/>
            </a:endParaRPr>
          </a:p>
        </p:txBody>
      </p:sp>
      <p:graphicFrame>
        <p:nvGraphicFramePr>
          <p:cNvPr id="296982" name="Object 22"/>
          <p:cNvGraphicFramePr>
            <a:graphicFrameLocks noChangeAspect="1"/>
          </p:cNvGraphicFramePr>
          <p:nvPr/>
        </p:nvGraphicFramePr>
        <p:xfrm>
          <a:off x="3195637" y="5910264"/>
          <a:ext cx="142875" cy="282575"/>
        </p:xfrm>
        <a:graphic>
          <a:graphicData uri="http://schemas.openxmlformats.org/presentationml/2006/ole">
            <p:oleObj spid="_x0000_s296982" name="Equation" r:id="rId14" imgW="88560" imgH="177480" progId="Equation.DSMT4">
              <p:embed/>
            </p:oleObj>
          </a:graphicData>
        </a:graphic>
      </p:graphicFrame>
      <p:graphicFrame>
        <p:nvGraphicFramePr>
          <p:cNvPr id="296983" name="Object 23"/>
          <p:cNvGraphicFramePr>
            <a:graphicFrameLocks noChangeAspect="1"/>
          </p:cNvGraphicFramePr>
          <p:nvPr/>
        </p:nvGraphicFramePr>
        <p:xfrm>
          <a:off x="3886200" y="5862637"/>
          <a:ext cx="203200" cy="322262"/>
        </p:xfrm>
        <a:graphic>
          <a:graphicData uri="http://schemas.openxmlformats.org/presentationml/2006/ole">
            <p:oleObj spid="_x0000_s296983" name="Equation" r:id="rId15" imgW="126720" imgH="203040" progId="Equation.DSMT4">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heckerboard(across)">
                                      <p:cBhvr>
                                        <p:cTn id="12" dur="500"/>
                                        <p:tgtEl>
                                          <p:spTgt spid="28"/>
                                        </p:tgtEl>
                                      </p:cBhvr>
                                    </p:animEffect>
                                  </p:childTnLst>
                                </p:cTn>
                              </p:par>
                              <p:par>
                                <p:cTn id="13" presetID="5" presetClass="entr" presetSubtype="10" fill="hold" nodeType="withEffect">
                                  <p:stCondLst>
                                    <p:cond delay="0"/>
                                  </p:stCondLst>
                                  <p:childTnLst>
                                    <p:set>
                                      <p:cBhvr>
                                        <p:cTn id="14" dur="1" fill="hold">
                                          <p:stCondLst>
                                            <p:cond delay="0"/>
                                          </p:stCondLst>
                                        </p:cTn>
                                        <p:tgtEl>
                                          <p:spTgt spid="295946"/>
                                        </p:tgtEl>
                                        <p:attrNameLst>
                                          <p:attrName>style.visibility</p:attrName>
                                        </p:attrNameLst>
                                      </p:cBhvr>
                                      <p:to>
                                        <p:strVal val="visible"/>
                                      </p:to>
                                    </p:set>
                                    <p:animEffect transition="in" filter="checkerboard(across)">
                                      <p:cBhvr>
                                        <p:cTn id="15" dur="500"/>
                                        <p:tgtEl>
                                          <p:spTgt spid="29594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heckerboard(across)">
                                      <p:cBhvr>
                                        <p:cTn id="20" dur="500"/>
                                        <p:tgtEl>
                                          <p:spTgt spid="20"/>
                                        </p:tgtEl>
                                      </p:cBhvr>
                                    </p:animEffect>
                                  </p:childTnLst>
                                </p:cTn>
                              </p:par>
                              <p:par>
                                <p:cTn id="21" presetID="5" presetClass="entr" presetSubtype="10" fill="hold" nodeType="withEffect">
                                  <p:stCondLst>
                                    <p:cond delay="0"/>
                                  </p:stCondLst>
                                  <p:childTnLst>
                                    <p:set>
                                      <p:cBhvr>
                                        <p:cTn id="22" dur="1" fill="hold">
                                          <p:stCondLst>
                                            <p:cond delay="0"/>
                                          </p:stCondLst>
                                        </p:cTn>
                                        <p:tgtEl>
                                          <p:spTgt spid="296974"/>
                                        </p:tgtEl>
                                        <p:attrNameLst>
                                          <p:attrName>style.visibility</p:attrName>
                                        </p:attrNameLst>
                                      </p:cBhvr>
                                      <p:to>
                                        <p:strVal val="visible"/>
                                      </p:to>
                                    </p:set>
                                    <p:animEffect transition="in" filter="checkerboard(across)">
                                      <p:cBhvr>
                                        <p:cTn id="23" dur="500"/>
                                        <p:tgtEl>
                                          <p:spTgt spid="296974"/>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checkerboard(across)">
                                      <p:cBhvr>
                                        <p:cTn id="28" dur="500"/>
                                        <p:tgtEl>
                                          <p:spTgt spid="29"/>
                                        </p:tgtEl>
                                      </p:cBhvr>
                                    </p:animEffect>
                                  </p:childTnLst>
                                </p:cTn>
                              </p:par>
                              <p:par>
                                <p:cTn id="29" presetID="5" presetClass="entr" presetSubtype="10" fill="hold" nodeType="withEffect">
                                  <p:stCondLst>
                                    <p:cond delay="0"/>
                                  </p:stCondLst>
                                  <p:childTnLst>
                                    <p:set>
                                      <p:cBhvr>
                                        <p:cTn id="30" dur="1" fill="hold">
                                          <p:stCondLst>
                                            <p:cond delay="0"/>
                                          </p:stCondLst>
                                        </p:cTn>
                                        <p:tgtEl>
                                          <p:spTgt spid="296975"/>
                                        </p:tgtEl>
                                        <p:attrNameLst>
                                          <p:attrName>style.visibility</p:attrName>
                                        </p:attrNameLst>
                                      </p:cBhvr>
                                      <p:to>
                                        <p:strVal val="visible"/>
                                      </p:to>
                                    </p:set>
                                    <p:animEffect transition="in" filter="checkerboard(across)">
                                      <p:cBhvr>
                                        <p:cTn id="31" dur="500"/>
                                        <p:tgtEl>
                                          <p:spTgt spid="296975"/>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checkerboard(across)">
                                      <p:cBhvr>
                                        <p:cTn id="36" dur="500"/>
                                        <p:tgtEl>
                                          <p:spTgt spid="34"/>
                                        </p:tgtEl>
                                      </p:cBhvr>
                                    </p:animEffect>
                                  </p:childTnLst>
                                </p:cTn>
                              </p:par>
                              <p:par>
                                <p:cTn id="37" presetID="5" presetClass="entr" presetSubtype="10" fill="hold" nodeType="withEffect">
                                  <p:stCondLst>
                                    <p:cond delay="0"/>
                                  </p:stCondLst>
                                  <p:childTnLst>
                                    <p:set>
                                      <p:cBhvr>
                                        <p:cTn id="38" dur="1" fill="hold">
                                          <p:stCondLst>
                                            <p:cond delay="0"/>
                                          </p:stCondLst>
                                        </p:cTn>
                                        <p:tgtEl>
                                          <p:spTgt spid="296976"/>
                                        </p:tgtEl>
                                        <p:attrNameLst>
                                          <p:attrName>style.visibility</p:attrName>
                                        </p:attrNameLst>
                                      </p:cBhvr>
                                      <p:to>
                                        <p:strVal val="visible"/>
                                      </p:to>
                                    </p:set>
                                    <p:animEffect transition="in" filter="checkerboard(across)">
                                      <p:cBhvr>
                                        <p:cTn id="39" dur="500"/>
                                        <p:tgtEl>
                                          <p:spTgt spid="296976"/>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checkerboard(across)">
                                      <p:cBhvr>
                                        <p:cTn id="44" dur="500"/>
                                        <p:tgtEl>
                                          <p:spTgt spid="32"/>
                                        </p:tgtEl>
                                      </p:cBhvr>
                                    </p:animEffect>
                                  </p:childTnLst>
                                </p:cTn>
                              </p:par>
                              <p:par>
                                <p:cTn id="45" presetID="5" presetClass="entr" presetSubtype="10" fill="hold" nodeType="withEffect">
                                  <p:stCondLst>
                                    <p:cond delay="0"/>
                                  </p:stCondLst>
                                  <p:childTnLst>
                                    <p:set>
                                      <p:cBhvr>
                                        <p:cTn id="46" dur="1" fill="hold">
                                          <p:stCondLst>
                                            <p:cond delay="0"/>
                                          </p:stCondLst>
                                        </p:cTn>
                                        <p:tgtEl>
                                          <p:spTgt spid="296977"/>
                                        </p:tgtEl>
                                        <p:attrNameLst>
                                          <p:attrName>style.visibility</p:attrName>
                                        </p:attrNameLst>
                                      </p:cBhvr>
                                      <p:to>
                                        <p:strVal val="visible"/>
                                      </p:to>
                                    </p:set>
                                    <p:animEffect transition="in" filter="checkerboard(across)">
                                      <p:cBhvr>
                                        <p:cTn id="47" dur="500"/>
                                        <p:tgtEl>
                                          <p:spTgt spid="296977"/>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checkerboard(across)">
                                      <p:cBhvr>
                                        <p:cTn id="52" dur="500"/>
                                        <p:tgtEl>
                                          <p:spTgt spid="35"/>
                                        </p:tgtEl>
                                      </p:cBhvr>
                                    </p:animEffect>
                                  </p:childTnLst>
                                </p:cTn>
                              </p:par>
                              <p:par>
                                <p:cTn id="53" presetID="5" presetClass="entr" presetSubtype="10" fill="hold" nodeType="withEffect">
                                  <p:stCondLst>
                                    <p:cond delay="0"/>
                                  </p:stCondLst>
                                  <p:childTnLst>
                                    <p:set>
                                      <p:cBhvr>
                                        <p:cTn id="54" dur="1" fill="hold">
                                          <p:stCondLst>
                                            <p:cond delay="0"/>
                                          </p:stCondLst>
                                        </p:cTn>
                                        <p:tgtEl>
                                          <p:spTgt spid="296978"/>
                                        </p:tgtEl>
                                        <p:attrNameLst>
                                          <p:attrName>style.visibility</p:attrName>
                                        </p:attrNameLst>
                                      </p:cBhvr>
                                      <p:to>
                                        <p:strVal val="visible"/>
                                      </p:to>
                                    </p:set>
                                    <p:animEffect transition="in" filter="checkerboard(across)">
                                      <p:cBhvr>
                                        <p:cTn id="55" dur="500"/>
                                        <p:tgtEl>
                                          <p:spTgt spid="296978"/>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checkerboard(across)">
                                      <p:cBhvr>
                                        <p:cTn id="60" dur="500"/>
                                        <p:tgtEl>
                                          <p:spTgt spid="41"/>
                                        </p:tgtEl>
                                      </p:cBhvr>
                                    </p:animEffect>
                                  </p:childTnLst>
                                </p:cTn>
                              </p:par>
                              <p:par>
                                <p:cTn id="61" presetID="5" presetClass="entr" presetSubtype="10" fill="hold" nodeType="withEffect">
                                  <p:stCondLst>
                                    <p:cond delay="0"/>
                                  </p:stCondLst>
                                  <p:childTnLst>
                                    <p:set>
                                      <p:cBhvr>
                                        <p:cTn id="62" dur="1" fill="hold">
                                          <p:stCondLst>
                                            <p:cond delay="0"/>
                                          </p:stCondLst>
                                        </p:cTn>
                                        <p:tgtEl>
                                          <p:spTgt spid="296979"/>
                                        </p:tgtEl>
                                        <p:attrNameLst>
                                          <p:attrName>style.visibility</p:attrName>
                                        </p:attrNameLst>
                                      </p:cBhvr>
                                      <p:to>
                                        <p:strVal val="visible"/>
                                      </p:to>
                                    </p:set>
                                    <p:animEffect transition="in" filter="checkerboard(across)">
                                      <p:cBhvr>
                                        <p:cTn id="63" dur="500"/>
                                        <p:tgtEl>
                                          <p:spTgt spid="296979"/>
                                        </p:tgtEl>
                                      </p:cBhvr>
                                    </p:animEffec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checkerboard(across)">
                                      <p:cBhvr>
                                        <p:cTn id="68" dur="500"/>
                                        <p:tgtEl>
                                          <p:spTgt spid="37"/>
                                        </p:tgtEl>
                                      </p:cBhvr>
                                    </p:animEffect>
                                  </p:childTnLst>
                                </p:cTn>
                              </p:par>
                              <p:par>
                                <p:cTn id="69" presetID="5" presetClass="entr" presetSubtype="10" fill="hold" nodeType="withEffect">
                                  <p:stCondLst>
                                    <p:cond delay="0"/>
                                  </p:stCondLst>
                                  <p:childTnLst>
                                    <p:set>
                                      <p:cBhvr>
                                        <p:cTn id="70" dur="1" fill="hold">
                                          <p:stCondLst>
                                            <p:cond delay="0"/>
                                          </p:stCondLst>
                                        </p:cTn>
                                        <p:tgtEl>
                                          <p:spTgt spid="296980"/>
                                        </p:tgtEl>
                                        <p:attrNameLst>
                                          <p:attrName>style.visibility</p:attrName>
                                        </p:attrNameLst>
                                      </p:cBhvr>
                                      <p:to>
                                        <p:strVal val="visible"/>
                                      </p:to>
                                    </p:set>
                                    <p:animEffect transition="in" filter="checkerboard(across)">
                                      <p:cBhvr>
                                        <p:cTn id="71" dur="500"/>
                                        <p:tgtEl>
                                          <p:spTgt spid="296980"/>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checkerboard(across)">
                                      <p:cBhvr>
                                        <p:cTn id="76" dur="500"/>
                                        <p:tgtEl>
                                          <p:spTgt spid="39"/>
                                        </p:tgtEl>
                                      </p:cBhvr>
                                    </p:animEffect>
                                  </p:childTnLst>
                                </p:cTn>
                              </p:par>
                              <p:par>
                                <p:cTn id="77" presetID="5" presetClass="entr" presetSubtype="10" fill="hold" nodeType="with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checkerboard(across)">
                                      <p:cBhvr>
                                        <p:cTn id="79" dur="500"/>
                                        <p:tgtEl>
                                          <p:spTgt spid="48"/>
                                        </p:tgtEl>
                                      </p:cBhvr>
                                    </p:animEffect>
                                  </p:childTnLst>
                                </p:cTn>
                              </p:par>
                            </p:childTnLst>
                          </p:cTn>
                        </p:par>
                      </p:childTnLst>
                    </p:cTn>
                  </p:par>
                  <p:par>
                    <p:cTn id="80" fill="hold">
                      <p:stCondLst>
                        <p:cond delay="indefinite"/>
                      </p:stCondLst>
                      <p:childTnLst>
                        <p:par>
                          <p:cTn id="81" fill="hold">
                            <p:stCondLst>
                              <p:cond delay="0"/>
                            </p:stCondLst>
                            <p:childTnLst>
                              <p:par>
                                <p:cTn id="82" presetID="5" presetClass="entr" presetSubtype="10" fill="hold" grpId="0" nodeType="click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checkerboard(across)">
                                      <p:cBhvr>
                                        <p:cTn id="84" dur="500"/>
                                        <p:tgtEl>
                                          <p:spTgt spid="43"/>
                                        </p:tgtEl>
                                      </p:cBhvr>
                                    </p:animEffect>
                                  </p:childTnLst>
                                </p:cTn>
                              </p:par>
                              <p:par>
                                <p:cTn id="85" presetID="5" presetClass="entr" presetSubtype="10" fill="hold" nodeType="withEffect">
                                  <p:stCondLst>
                                    <p:cond delay="0"/>
                                  </p:stCondLst>
                                  <p:childTnLst>
                                    <p:set>
                                      <p:cBhvr>
                                        <p:cTn id="86" dur="1" fill="hold">
                                          <p:stCondLst>
                                            <p:cond delay="0"/>
                                          </p:stCondLst>
                                        </p:cTn>
                                        <p:tgtEl>
                                          <p:spTgt spid="295955"/>
                                        </p:tgtEl>
                                        <p:attrNameLst>
                                          <p:attrName>style.visibility</p:attrName>
                                        </p:attrNameLst>
                                      </p:cBhvr>
                                      <p:to>
                                        <p:strVal val="visible"/>
                                      </p:to>
                                    </p:set>
                                    <p:animEffect transition="in" filter="checkerboard(across)">
                                      <p:cBhvr>
                                        <p:cTn id="87" dur="500"/>
                                        <p:tgtEl>
                                          <p:spTgt spid="295955"/>
                                        </p:tgtEl>
                                      </p:cBhvr>
                                    </p:animEffect>
                                  </p:childTnLst>
                                </p:cTn>
                              </p:par>
                            </p:childTnLst>
                          </p:cTn>
                        </p:par>
                      </p:childTnLst>
                    </p:cTn>
                  </p:par>
                  <p:par>
                    <p:cTn id="88" fill="hold">
                      <p:stCondLst>
                        <p:cond delay="indefinite"/>
                      </p:stCondLst>
                      <p:childTnLst>
                        <p:par>
                          <p:cTn id="89" fill="hold">
                            <p:stCondLst>
                              <p:cond delay="0"/>
                            </p:stCondLst>
                            <p:childTnLst>
                              <p:par>
                                <p:cTn id="90" presetID="5" presetClass="entr" presetSubtype="10" fill="hold" grpId="0" nodeType="click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checkerboard(across)">
                                      <p:cBhvr>
                                        <p:cTn id="92" dur="500"/>
                                        <p:tgtEl>
                                          <p:spTgt spid="49"/>
                                        </p:tgtEl>
                                      </p:cBhvr>
                                    </p:animEffect>
                                  </p:childTnLst>
                                </p:cTn>
                              </p:par>
                              <p:par>
                                <p:cTn id="93" presetID="5" presetClass="entr" presetSubtype="10" fill="hold" nodeType="withEffect">
                                  <p:stCondLst>
                                    <p:cond delay="0"/>
                                  </p:stCondLst>
                                  <p:childTnLst>
                                    <p:set>
                                      <p:cBhvr>
                                        <p:cTn id="94" dur="1" fill="hold">
                                          <p:stCondLst>
                                            <p:cond delay="0"/>
                                          </p:stCondLst>
                                        </p:cTn>
                                        <p:tgtEl>
                                          <p:spTgt spid="296982"/>
                                        </p:tgtEl>
                                        <p:attrNameLst>
                                          <p:attrName>style.visibility</p:attrName>
                                        </p:attrNameLst>
                                      </p:cBhvr>
                                      <p:to>
                                        <p:strVal val="visible"/>
                                      </p:to>
                                    </p:set>
                                    <p:animEffect transition="in" filter="checkerboard(across)">
                                      <p:cBhvr>
                                        <p:cTn id="95" dur="500"/>
                                        <p:tgtEl>
                                          <p:spTgt spid="296982"/>
                                        </p:tgtEl>
                                      </p:cBhvr>
                                    </p:animEffect>
                                  </p:childTnLst>
                                </p:cTn>
                              </p:par>
                              <p:par>
                                <p:cTn id="96" presetID="5" presetClass="entr" presetSubtype="10" fill="hold" nodeType="withEffect">
                                  <p:stCondLst>
                                    <p:cond delay="0"/>
                                  </p:stCondLst>
                                  <p:childTnLst>
                                    <p:set>
                                      <p:cBhvr>
                                        <p:cTn id="97" dur="1" fill="hold">
                                          <p:stCondLst>
                                            <p:cond delay="0"/>
                                          </p:stCondLst>
                                        </p:cTn>
                                        <p:tgtEl>
                                          <p:spTgt spid="296983"/>
                                        </p:tgtEl>
                                        <p:attrNameLst>
                                          <p:attrName>style.visibility</p:attrName>
                                        </p:attrNameLst>
                                      </p:cBhvr>
                                      <p:to>
                                        <p:strVal val="visible"/>
                                      </p:to>
                                    </p:set>
                                    <p:animEffect transition="in" filter="checkerboard(across)">
                                      <p:cBhvr>
                                        <p:cTn id="98" dur="500"/>
                                        <p:tgtEl>
                                          <p:spTgt spid="2969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28" grpId="0"/>
      <p:bldP spid="22" grpId="0"/>
      <p:bldP spid="20" grpId="0"/>
      <p:bldP spid="29" grpId="0"/>
      <p:bldP spid="41" grpId="0"/>
      <p:bldP spid="34" grpId="0"/>
      <p:bldP spid="32" grpId="0"/>
      <p:bldP spid="35" grpId="0" animBg="1"/>
      <p:bldP spid="37" grpId="0"/>
      <p:bldP spid="39" grpId="0"/>
      <p:bldP spid="4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43" name="TextBox 17"/>
          <p:cNvSpPr txBox="1"/>
          <p:nvPr/>
        </p:nvSpPr>
        <p:spPr>
          <a:xfrm>
            <a:off x="533400" y="4648200"/>
            <a:ext cx="5562600" cy="369332"/>
          </a:xfrm>
          <a:prstGeom prst="rect">
            <a:avLst/>
          </a:prstGeom>
          <a:noFill/>
        </p:spPr>
        <p:txBody>
          <a:bodyPr wrap="square">
            <a:spAutoFit/>
          </a:bodyPr>
          <a:lstStyle/>
          <a:p>
            <a:pPr>
              <a:defRPr/>
            </a:pPr>
            <a:r>
              <a:rPr lang="en-US" dirty="0" smtClean="0">
                <a:latin typeface="Calibri" pitchFamily="34" charset="0"/>
                <a:cs typeface="Calibri" pitchFamily="34" charset="0"/>
              </a:rPr>
              <a:t>Neutron kinetics equations </a:t>
            </a:r>
            <a:r>
              <a:rPr lang="en-US" dirty="0" err="1" smtClean="0">
                <a:latin typeface="Calibri" pitchFamily="34" charset="0"/>
                <a:cs typeface="Calibri" pitchFamily="34" charset="0"/>
              </a:rPr>
              <a:t>herschrijven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als</a:t>
            </a:r>
            <a:endParaRPr lang="en-US" dirty="0" smtClean="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smtClean="0">
                <a:solidFill>
                  <a:srgbClr val="000099"/>
                </a:solidFill>
                <a:latin typeface="Calibri" pitchFamily="34" charset="0"/>
                <a:ea typeface="+mn-ea"/>
                <a:cs typeface="Calibri" pitchFamily="34" charset="0"/>
              </a:rPr>
              <a:t>Vertraagde neutronen: dynamica</a:t>
            </a:r>
            <a:endParaRPr lang="en-US" i="1" kern="1200" dirty="0">
              <a:solidFill>
                <a:srgbClr val="000099"/>
              </a:solidFill>
              <a:latin typeface="Calibri" pitchFamily="34" charset="0"/>
              <a:ea typeface="+mn-ea"/>
              <a:cs typeface="Calibri" pitchFamily="34" charset="0"/>
            </a:endParaRPr>
          </a:p>
        </p:txBody>
      </p:sp>
      <p:sp>
        <p:nvSpPr>
          <p:cNvPr id="22" name="TextBox 17"/>
          <p:cNvSpPr txBox="1"/>
          <p:nvPr/>
        </p:nvSpPr>
        <p:spPr>
          <a:xfrm>
            <a:off x="533400" y="1219200"/>
            <a:ext cx="7924800" cy="369332"/>
          </a:xfrm>
          <a:prstGeom prst="rect">
            <a:avLst/>
          </a:prstGeom>
          <a:noFill/>
        </p:spPr>
        <p:txBody>
          <a:bodyPr wrap="square">
            <a:spAutoFit/>
          </a:bodyPr>
          <a:lstStyle/>
          <a:p>
            <a:pPr>
              <a:defRPr/>
            </a:pPr>
            <a:r>
              <a:rPr lang="en-US" dirty="0" smtClean="0">
                <a:latin typeface="Calibri" pitchFamily="34" charset="0"/>
                <a:cs typeface="Calibri" pitchFamily="34" charset="0"/>
              </a:rPr>
              <a:t>Kinetics equations</a:t>
            </a:r>
          </a:p>
        </p:txBody>
      </p:sp>
      <p:sp>
        <p:nvSpPr>
          <p:cNvPr id="37" name="TextBox 17"/>
          <p:cNvSpPr txBox="1"/>
          <p:nvPr/>
        </p:nvSpPr>
        <p:spPr>
          <a:xfrm>
            <a:off x="533400" y="3319228"/>
            <a:ext cx="5638800" cy="369332"/>
          </a:xfrm>
          <a:prstGeom prst="rect">
            <a:avLst/>
          </a:prstGeom>
          <a:noFill/>
        </p:spPr>
        <p:txBody>
          <a:bodyPr wrap="square">
            <a:spAutoFit/>
          </a:bodyPr>
          <a:lstStyle/>
          <a:p>
            <a:pPr>
              <a:defRPr/>
            </a:pPr>
            <a:r>
              <a:rPr lang="en-US" dirty="0" smtClean="0">
                <a:latin typeface="Calibri" pitchFamily="34" charset="0"/>
                <a:cs typeface="Calibri" pitchFamily="34" charset="0"/>
              </a:rPr>
              <a:t>Precursor </a:t>
            </a:r>
            <a:r>
              <a:rPr lang="en-US" dirty="0" err="1" smtClean="0">
                <a:latin typeface="Calibri" pitchFamily="34" charset="0"/>
                <a:cs typeface="Calibri" pitchFamily="34" charset="0"/>
              </a:rPr>
              <a:t>concentraties</a:t>
            </a:r>
            <a:endParaRPr lang="en-US" dirty="0" smtClean="0">
              <a:latin typeface="Calibri" pitchFamily="34" charset="0"/>
              <a:cs typeface="Calibri" pitchFamily="34" charset="0"/>
            </a:endParaRPr>
          </a:p>
        </p:txBody>
      </p:sp>
      <p:graphicFrame>
        <p:nvGraphicFramePr>
          <p:cNvPr id="30" name="Object 10"/>
          <p:cNvGraphicFramePr>
            <a:graphicFrameLocks noChangeAspect="1"/>
          </p:cNvGraphicFramePr>
          <p:nvPr/>
        </p:nvGraphicFramePr>
        <p:xfrm>
          <a:off x="1230312" y="1676400"/>
          <a:ext cx="6161088" cy="674688"/>
        </p:xfrm>
        <a:graphic>
          <a:graphicData uri="http://schemas.openxmlformats.org/presentationml/2006/ole">
            <p:oleObj spid="_x0000_s297997" name="Equation" r:id="rId4" imgW="3835080" imgH="419040" progId="Equation.DSMT4">
              <p:embed/>
            </p:oleObj>
          </a:graphicData>
        </a:graphic>
      </p:graphicFrame>
      <p:cxnSp>
        <p:nvCxnSpPr>
          <p:cNvPr id="31" name="Rechte verbindingslijn met pijl 30"/>
          <p:cNvCxnSpPr/>
          <p:nvPr/>
        </p:nvCxnSpPr>
        <p:spPr bwMode="auto">
          <a:xfrm rot="5400000" flipH="1" flipV="1">
            <a:off x="1943894" y="2575957"/>
            <a:ext cx="6858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3" name="Tekstvak 32"/>
          <p:cNvSpPr txBox="1"/>
          <p:nvPr/>
        </p:nvSpPr>
        <p:spPr>
          <a:xfrm>
            <a:off x="2209800" y="2766457"/>
            <a:ext cx="2678938" cy="338554"/>
          </a:xfrm>
          <a:prstGeom prst="rect">
            <a:avLst/>
          </a:prstGeom>
          <a:solidFill>
            <a:srgbClr val="FFFFCC"/>
          </a:solidFill>
        </p:spPr>
        <p:txBody>
          <a:bodyPr wrap="none" rtlCol="0">
            <a:spAutoFit/>
          </a:bodyPr>
          <a:lstStyle/>
          <a:p>
            <a:r>
              <a:rPr lang="nl-NL" sz="1600" dirty="0" smtClean="0">
                <a:latin typeface="Calibri" pitchFamily="34" charset="0"/>
                <a:cs typeface="Calibri" pitchFamily="34" charset="0"/>
              </a:rPr>
              <a:t># neutronen geproduceerd / s</a:t>
            </a:r>
          </a:p>
        </p:txBody>
      </p:sp>
      <p:cxnSp>
        <p:nvCxnSpPr>
          <p:cNvPr id="36" name="Rechte verbindingslijn met pijl 35"/>
          <p:cNvCxnSpPr/>
          <p:nvPr/>
        </p:nvCxnSpPr>
        <p:spPr bwMode="auto">
          <a:xfrm rot="5400000" flipH="1" flipV="1">
            <a:off x="2706688" y="2399506"/>
            <a:ext cx="380206" cy="79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8" name="Tekstvak 37"/>
          <p:cNvSpPr txBox="1"/>
          <p:nvPr/>
        </p:nvSpPr>
        <p:spPr>
          <a:xfrm>
            <a:off x="2667000" y="2362200"/>
            <a:ext cx="2504275" cy="338554"/>
          </a:xfrm>
          <a:prstGeom prst="rect">
            <a:avLst/>
          </a:prstGeom>
          <a:solidFill>
            <a:srgbClr val="FFFFCC"/>
          </a:solidFill>
        </p:spPr>
        <p:txBody>
          <a:bodyPr wrap="none" rtlCol="0">
            <a:spAutoFit/>
          </a:bodyPr>
          <a:lstStyle/>
          <a:p>
            <a:r>
              <a:rPr lang="nl-NL" sz="1600" dirty="0" smtClean="0">
                <a:latin typeface="Calibri" pitchFamily="34" charset="0"/>
                <a:cs typeface="Calibri" pitchFamily="34" charset="0"/>
              </a:rPr>
              <a:t># neutronen van splijting / s</a:t>
            </a:r>
          </a:p>
        </p:txBody>
      </p:sp>
      <p:cxnSp>
        <p:nvCxnSpPr>
          <p:cNvPr id="40" name="Rechte verbindingslijn met pijl 39"/>
          <p:cNvCxnSpPr/>
          <p:nvPr/>
        </p:nvCxnSpPr>
        <p:spPr bwMode="auto">
          <a:xfrm rot="16200000" flipV="1">
            <a:off x="6796882" y="2347118"/>
            <a:ext cx="276224"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2" name="Tekstvak 41"/>
          <p:cNvSpPr txBox="1"/>
          <p:nvPr/>
        </p:nvSpPr>
        <p:spPr>
          <a:xfrm>
            <a:off x="6324600" y="2362200"/>
            <a:ext cx="1295400" cy="584775"/>
          </a:xfrm>
          <a:prstGeom prst="rect">
            <a:avLst/>
          </a:prstGeom>
          <a:solidFill>
            <a:srgbClr val="FFFFCC"/>
          </a:solidFill>
        </p:spPr>
        <p:txBody>
          <a:bodyPr wrap="square" rtlCol="0">
            <a:spAutoFit/>
          </a:bodyPr>
          <a:lstStyle/>
          <a:p>
            <a:r>
              <a:rPr lang="nl-NL" sz="1600" dirty="0" smtClean="0">
                <a:latin typeface="Calibri" pitchFamily="34" charset="0"/>
                <a:cs typeface="Calibri" pitchFamily="34" charset="0"/>
              </a:rPr>
              <a:t># neutronen </a:t>
            </a:r>
            <a:r>
              <a:rPr lang="nl-NL" sz="1600" dirty="0" err="1" smtClean="0">
                <a:latin typeface="Calibri" pitchFamily="34" charset="0"/>
                <a:cs typeface="Calibri" pitchFamily="34" charset="0"/>
              </a:rPr>
              <a:t>leakage</a:t>
            </a:r>
            <a:r>
              <a:rPr lang="nl-NL" sz="1600" dirty="0" smtClean="0">
                <a:latin typeface="Calibri" pitchFamily="34" charset="0"/>
                <a:cs typeface="Calibri" pitchFamily="34" charset="0"/>
              </a:rPr>
              <a:t> / s</a:t>
            </a:r>
          </a:p>
        </p:txBody>
      </p:sp>
      <p:cxnSp>
        <p:nvCxnSpPr>
          <p:cNvPr id="44" name="Rechte verbindingslijn met pijl 43"/>
          <p:cNvCxnSpPr/>
          <p:nvPr/>
        </p:nvCxnSpPr>
        <p:spPr bwMode="auto">
          <a:xfrm rot="5400000">
            <a:off x="5715000" y="1676400"/>
            <a:ext cx="3048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5" name="Tekstvak 44"/>
          <p:cNvSpPr txBox="1"/>
          <p:nvPr/>
        </p:nvSpPr>
        <p:spPr>
          <a:xfrm>
            <a:off x="5334000" y="1371600"/>
            <a:ext cx="2665217" cy="338554"/>
          </a:xfrm>
          <a:prstGeom prst="rect">
            <a:avLst/>
          </a:prstGeom>
          <a:solidFill>
            <a:srgbClr val="FFFFCC"/>
          </a:solidFill>
        </p:spPr>
        <p:txBody>
          <a:bodyPr wrap="none" rtlCol="0">
            <a:spAutoFit/>
          </a:bodyPr>
          <a:lstStyle/>
          <a:p>
            <a:r>
              <a:rPr lang="nl-NL" sz="1600" dirty="0" smtClean="0">
                <a:latin typeface="Calibri" pitchFamily="34" charset="0"/>
                <a:cs typeface="Calibri" pitchFamily="34" charset="0"/>
              </a:rPr>
              <a:t># neutronen geabsorbeerd / s</a:t>
            </a:r>
          </a:p>
        </p:txBody>
      </p:sp>
      <p:cxnSp>
        <p:nvCxnSpPr>
          <p:cNvPr id="50" name="Rechte verbindingslijn met pijl 49"/>
          <p:cNvCxnSpPr/>
          <p:nvPr/>
        </p:nvCxnSpPr>
        <p:spPr bwMode="auto">
          <a:xfrm rot="5400000">
            <a:off x="4648994" y="1447800"/>
            <a:ext cx="608806" cy="79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51" name="Tekstvak 50"/>
          <p:cNvSpPr txBox="1"/>
          <p:nvPr/>
        </p:nvSpPr>
        <p:spPr>
          <a:xfrm>
            <a:off x="4419600" y="990600"/>
            <a:ext cx="2164375" cy="338554"/>
          </a:xfrm>
          <a:prstGeom prst="rect">
            <a:avLst/>
          </a:prstGeom>
          <a:solidFill>
            <a:srgbClr val="FFFFCC"/>
          </a:solidFill>
        </p:spPr>
        <p:txBody>
          <a:bodyPr wrap="none" rtlCol="0">
            <a:spAutoFit/>
          </a:bodyPr>
          <a:lstStyle/>
          <a:p>
            <a:r>
              <a:rPr lang="nl-NL" sz="1600" dirty="0" smtClean="0">
                <a:latin typeface="Calibri" pitchFamily="34" charset="0"/>
                <a:cs typeface="Calibri" pitchFamily="34" charset="0"/>
              </a:rPr>
              <a:t># </a:t>
            </a:r>
            <a:r>
              <a:rPr lang="nl-NL" sz="1600" dirty="0" err="1" smtClean="0">
                <a:latin typeface="Calibri" pitchFamily="34" charset="0"/>
                <a:cs typeface="Calibri" pitchFamily="34" charset="0"/>
              </a:rPr>
              <a:t>delayed</a:t>
            </a:r>
            <a:r>
              <a:rPr lang="nl-NL" sz="1600" dirty="0" smtClean="0">
                <a:latin typeface="Calibri" pitchFamily="34" charset="0"/>
                <a:cs typeface="Calibri" pitchFamily="34" charset="0"/>
              </a:rPr>
              <a:t> neutronen / s</a:t>
            </a:r>
          </a:p>
        </p:txBody>
      </p:sp>
      <p:graphicFrame>
        <p:nvGraphicFramePr>
          <p:cNvPr id="297998" name="Object 14"/>
          <p:cNvGraphicFramePr>
            <a:graphicFrameLocks noChangeAspect="1"/>
          </p:cNvGraphicFramePr>
          <p:nvPr/>
        </p:nvGraphicFramePr>
        <p:xfrm>
          <a:off x="3200400" y="3200400"/>
          <a:ext cx="4283075" cy="635000"/>
        </p:xfrm>
        <a:graphic>
          <a:graphicData uri="http://schemas.openxmlformats.org/presentationml/2006/ole">
            <p:oleObj spid="_x0000_s297998" name="Equation" r:id="rId5" imgW="2666880" imgH="393480" progId="Equation.DSMT4">
              <p:embed/>
            </p:oleObj>
          </a:graphicData>
        </a:graphic>
      </p:graphicFrame>
      <p:cxnSp>
        <p:nvCxnSpPr>
          <p:cNvPr id="54" name="Rechte verbindingslijn met pijl 53"/>
          <p:cNvCxnSpPr/>
          <p:nvPr/>
        </p:nvCxnSpPr>
        <p:spPr bwMode="auto">
          <a:xfrm rot="5400000" flipH="1" flipV="1">
            <a:off x="4214749" y="4099957"/>
            <a:ext cx="6858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55" name="Tekstvak 54"/>
          <p:cNvSpPr txBox="1"/>
          <p:nvPr/>
        </p:nvSpPr>
        <p:spPr>
          <a:xfrm>
            <a:off x="4480655" y="4290457"/>
            <a:ext cx="2677336" cy="338554"/>
          </a:xfrm>
          <a:prstGeom prst="rect">
            <a:avLst/>
          </a:prstGeom>
          <a:solidFill>
            <a:srgbClr val="FFFFCC"/>
          </a:solidFill>
        </p:spPr>
        <p:txBody>
          <a:bodyPr wrap="none" rtlCol="0">
            <a:spAutoFit/>
          </a:bodyPr>
          <a:lstStyle/>
          <a:p>
            <a:r>
              <a:rPr lang="nl-NL" sz="1600" dirty="0" smtClean="0">
                <a:latin typeface="Calibri" pitchFamily="34" charset="0"/>
                <a:cs typeface="Calibri" pitchFamily="34" charset="0"/>
              </a:rPr>
              <a:t># precursors geproduceerd / s</a:t>
            </a:r>
          </a:p>
        </p:txBody>
      </p:sp>
      <p:cxnSp>
        <p:nvCxnSpPr>
          <p:cNvPr id="56" name="Rechte verbindingslijn met pijl 55"/>
          <p:cNvCxnSpPr/>
          <p:nvPr/>
        </p:nvCxnSpPr>
        <p:spPr bwMode="auto">
          <a:xfrm rot="5400000" flipH="1" flipV="1">
            <a:off x="5529835" y="3923506"/>
            <a:ext cx="380206" cy="79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57" name="Tekstvak 56"/>
          <p:cNvSpPr txBox="1"/>
          <p:nvPr/>
        </p:nvSpPr>
        <p:spPr>
          <a:xfrm>
            <a:off x="5490147" y="3886200"/>
            <a:ext cx="2013693" cy="338554"/>
          </a:xfrm>
          <a:prstGeom prst="rect">
            <a:avLst/>
          </a:prstGeom>
          <a:solidFill>
            <a:srgbClr val="FFFFCC"/>
          </a:solidFill>
        </p:spPr>
        <p:txBody>
          <a:bodyPr wrap="none" rtlCol="0">
            <a:spAutoFit/>
          </a:bodyPr>
          <a:lstStyle/>
          <a:p>
            <a:r>
              <a:rPr lang="nl-NL" sz="1600" dirty="0" smtClean="0">
                <a:latin typeface="Calibri" pitchFamily="34" charset="0"/>
                <a:cs typeface="Calibri" pitchFamily="34" charset="0"/>
              </a:rPr>
              <a:t># precursors verval / s</a:t>
            </a:r>
          </a:p>
        </p:txBody>
      </p:sp>
      <p:grpSp>
        <p:nvGrpSpPr>
          <p:cNvPr id="61" name="Groep 60"/>
          <p:cNvGrpSpPr/>
          <p:nvPr/>
        </p:nvGrpSpPr>
        <p:grpSpPr>
          <a:xfrm>
            <a:off x="838200" y="5181600"/>
            <a:ext cx="4648200" cy="1371600"/>
            <a:chOff x="1905000" y="5181600"/>
            <a:chExt cx="4648200" cy="1371600"/>
          </a:xfrm>
        </p:grpSpPr>
        <p:sp>
          <p:nvSpPr>
            <p:cNvPr id="59" name="Rounded Rectangle 27"/>
            <p:cNvSpPr/>
            <p:nvPr/>
          </p:nvSpPr>
          <p:spPr bwMode="auto">
            <a:xfrm>
              <a:off x="1905000" y="5181600"/>
              <a:ext cx="4648200" cy="1371600"/>
            </a:xfrm>
            <a:prstGeom prst="roundRect">
              <a:avLst/>
            </a:prstGeom>
            <a:solidFill>
              <a:schemeClr val="bg1"/>
            </a:solidFill>
            <a:ln w="9525" cap="flat" cmpd="sng" algn="ctr">
              <a:noFill/>
              <a:prstDash val="solid"/>
              <a:round/>
              <a:headEnd type="none" w="med" len="med"/>
              <a:tailEnd type="none" w="med" len="med"/>
            </a:ln>
            <a:effectLst>
              <a:glow rad="228600">
                <a:schemeClr val="accent4">
                  <a:satMod val="175000"/>
                  <a:alpha val="40000"/>
                </a:schemeClr>
              </a:glow>
            </a:effectLst>
          </p:spPr>
          <p:txBody>
            <a:bodyPr/>
            <a:lstStyle/>
            <a:p>
              <a:pPr eaLnBrk="0" hangingPunct="0">
                <a:defRPr/>
              </a:pPr>
              <a:endParaRPr lang="en-US">
                <a:latin typeface="Calibri" pitchFamily="34" charset="0"/>
                <a:cs typeface="Calibri" pitchFamily="34" charset="0"/>
              </a:endParaRPr>
            </a:p>
          </p:txBody>
        </p:sp>
        <p:graphicFrame>
          <p:nvGraphicFramePr>
            <p:cNvPr id="297999" name="Object 15"/>
            <p:cNvGraphicFramePr>
              <a:graphicFrameLocks noChangeAspect="1"/>
            </p:cNvGraphicFramePr>
            <p:nvPr/>
          </p:nvGraphicFramePr>
          <p:xfrm>
            <a:off x="2044700" y="5192712"/>
            <a:ext cx="4508500" cy="674688"/>
          </p:xfrm>
          <a:graphic>
            <a:graphicData uri="http://schemas.openxmlformats.org/presentationml/2006/ole">
              <p:oleObj spid="_x0000_s297999" name="Equation" r:id="rId6" imgW="2806560" imgH="419040" progId="Equation.DSMT4">
                <p:embed/>
              </p:oleObj>
            </a:graphicData>
          </a:graphic>
        </p:graphicFrame>
        <p:graphicFrame>
          <p:nvGraphicFramePr>
            <p:cNvPr id="298000" name="Object 16"/>
            <p:cNvGraphicFramePr>
              <a:graphicFrameLocks noChangeAspect="1"/>
            </p:cNvGraphicFramePr>
            <p:nvPr/>
          </p:nvGraphicFramePr>
          <p:xfrm>
            <a:off x="1933576" y="5918200"/>
            <a:ext cx="4057650" cy="635000"/>
          </p:xfrm>
          <a:graphic>
            <a:graphicData uri="http://schemas.openxmlformats.org/presentationml/2006/ole">
              <p:oleObj spid="_x0000_s298000" name="Equation" r:id="rId7" imgW="2527200" imgH="393480" progId="Equation.DSMT4">
                <p:embed/>
              </p:oleObj>
            </a:graphicData>
          </a:graphic>
        </p:graphicFrame>
      </p:grpSp>
      <p:sp>
        <p:nvSpPr>
          <p:cNvPr id="62" name="Tekstvak 61"/>
          <p:cNvSpPr txBox="1"/>
          <p:nvPr/>
        </p:nvSpPr>
        <p:spPr>
          <a:xfrm>
            <a:off x="6400800" y="5334000"/>
            <a:ext cx="2101986" cy="338554"/>
          </a:xfrm>
          <a:prstGeom prst="rect">
            <a:avLst/>
          </a:prstGeom>
          <a:solidFill>
            <a:srgbClr val="FFFFCC"/>
          </a:solidFill>
        </p:spPr>
        <p:txBody>
          <a:bodyPr wrap="none" rtlCol="0">
            <a:spAutoFit/>
          </a:bodyPr>
          <a:lstStyle/>
          <a:p>
            <a:r>
              <a:rPr lang="nl-NL" sz="1600" dirty="0" err="1" smtClean="0">
                <a:latin typeface="Calibri" pitchFamily="34" charset="0"/>
                <a:cs typeface="Calibri" pitchFamily="34" charset="0"/>
              </a:rPr>
              <a:t>Steady-state</a:t>
            </a:r>
            <a:r>
              <a:rPr lang="nl-NL" sz="1600" dirty="0" smtClean="0">
                <a:latin typeface="Calibri" pitchFamily="34" charset="0"/>
                <a:cs typeface="Calibri" pitchFamily="34" charset="0"/>
              </a:rPr>
              <a:t> oplossing:</a:t>
            </a:r>
          </a:p>
        </p:txBody>
      </p:sp>
      <p:graphicFrame>
        <p:nvGraphicFramePr>
          <p:cNvPr id="298002" name="Object 18"/>
          <p:cNvGraphicFramePr>
            <a:graphicFrameLocks noChangeAspect="1"/>
          </p:cNvGraphicFramePr>
          <p:nvPr/>
        </p:nvGraphicFramePr>
        <p:xfrm>
          <a:off x="6858000" y="5648325"/>
          <a:ext cx="1693862" cy="676275"/>
        </p:xfrm>
        <a:graphic>
          <a:graphicData uri="http://schemas.openxmlformats.org/presentationml/2006/ole">
            <p:oleObj spid="_x0000_s298002" name="Equation" r:id="rId8" imgW="1054080" imgH="419040" progId="Equation.DSMT4">
              <p:embed/>
            </p:oleObj>
          </a:graphicData>
        </a:graphic>
      </p:graphicFrame>
      <p:sp>
        <p:nvSpPr>
          <p:cNvPr id="63" name="Tekstvak 62"/>
          <p:cNvSpPr txBox="1"/>
          <p:nvPr/>
        </p:nvSpPr>
        <p:spPr>
          <a:xfrm>
            <a:off x="6818957" y="6381334"/>
            <a:ext cx="1717137" cy="338554"/>
          </a:xfrm>
          <a:prstGeom prst="rect">
            <a:avLst/>
          </a:prstGeom>
          <a:noFill/>
        </p:spPr>
        <p:txBody>
          <a:bodyPr wrap="none" rtlCol="0">
            <a:spAutoFit/>
          </a:bodyPr>
          <a:lstStyle/>
          <a:p>
            <a:r>
              <a:rPr lang="nl-NL" sz="1600" dirty="0" smtClean="0">
                <a:latin typeface="Calibri" pitchFamily="34" charset="0"/>
                <a:cs typeface="Calibri" pitchFamily="34" charset="0"/>
              </a:rPr>
              <a:t>Dus </a:t>
            </a:r>
            <a:r>
              <a:rPr lang="nl-NL" sz="1600" i="1" dirty="0" smtClean="0">
                <a:latin typeface="Calibri" pitchFamily="34" charset="0"/>
                <a:cs typeface="Calibri" pitchFamily="34" charset="0"/>
              </a:rPr>
              <a:t>k = 1 </a:t>
            </a:r>
            <a:r>
              <a:rPr lang="nl-NL" sz="1600" dirty="0" smtClean="0">
                <a:latin typeface="Calibri" pitchFamily="34" charset="0"/>
                <a:cs typeface="Calibri" pitchFamily="34" charset="0"/>
              </a:rPr>
              <a:t>als </a:t>
            </a:r>
            <a:r>
              <a:rPr lang="nl-NL" sz="1600" i="1" dirty="0" smtClean="0">
                <a:latin typeface="Calibri" pitchFamily="34" charset="0"/>
                <a:cs typeface="Calibri" pitchFamily="34" charset="0"/>
              </a:rPr>
              <a:t>S</a:t>
            </a:r>
            <a:r>
              <a:rPr lang="nl-NL" sz="1600" baseline="-25000" dirty="0" smtClean="0">
                <a:latin typeface="Calibri" pitchFamily="34" charset="0"/>
                <a:cs typeface="Calibri" pitchFamily="34" charset="0"/>
              </a:rPr>
              <a:t>0</a:t>
            </a:r>
            <a:r>
              <a:rPr lang="nl-NL" sz="1600" dirty="0" smtClean="0">
                <a:latin typeface="Calibri" pitchFamily="34" charset="0"/>
                <a:cs typeface="Calibri" pitchFamily="34" charset="0"/>
              </a:rPr>
              <a:t> </a:t>
            </a:r>
            <a:r>
              <a:rPr lang="nl-NL" sz="1600" i="1" dirty="0" smtClean="0">
                <a:latin typeface="Calibri" pitchFamily="34" charset="0"/>
                <a:cs typeface="Calibri" pitchFamily="34" charset="0"/>
              </a:rPr>
              <a:t>= 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par>
                                <p:cTn id="8" presetID="5" presetClass="entr" presetSubtype="1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checkerboard(across)">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checkerboard(across)">
                                      <p:cBhvr>
                                        <p:cTn id="15" dur="500"/>
                                        <p:tgtEl>
                                          <p:spTgt spid="31"/>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checkerboard(across)">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checkerboard(across)">
                                      <p:cBhvr>
                                        <p:cTn id="23" dur="500"/>
                                        <p:tgtEl>
                                          <p:spTgt spid="36"/>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checkerboard(across)">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checkerboard(across)">
                                      <p:cBhvr>
                                        <p:cTn id="31" dur="500"/>
                                        <p:tgtEl>
                                          <p:spTgt spid="50"/>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checkerboard(across)">
                                      <p:cBhvr>
                                        <p:cTn id="34" dur="500"/>
                                        <p:tgtEl>
                                          <p:spTgt spid="51"/>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checkerboard(across)">
                                      <p:cBhvr>
                                        <p:cTn id="39" dur="500"/>
                                        <p:tgtEl>
                                          <p:spTgt spid="44"/>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checkerboard(across)">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checkerboard(across)">
                                      <p:cBhvr>
                                        <p:cTn id="47" dur="500"/>
                                        <p:tgtEl>
                                          <p:spTgt spid="40"/>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checkerboard(across)">
                                      <p:cBhvr>
                                        <p:cTn id="50" dur="500"/>
                                        <p:tgtEl>
                                          <p:spTgt spid="42"/>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checkerboard(across)">
                                      <p:cBhvr>
                                        <p:cTn id="55" dur="500"/>
                                        <p:tgtEl>
                                          <p:spTgt spid="37"/>
                                        </p:tgtEl>
                                      </p:cBhvr>
                                    </p:animEffect>
                                  </p:childTnLst>
                                </p:cTn>
                              </p:par>
                              <p:par>
                                <p:cTn id="56" presetID="5" presetClass="entr" presetSubtype="10" fill="hold" nodeType="withEffect">
                                  <p:stCondLst>
                                    <p:cond delay="0"/>
                                  </p:stCondLst>
                                  <p:childTnLst>
                                    <p:set>
                                      <p:cBhvr>
                                        <p:cTn id="57" dur="1" fill="hold">
                                          <p:stCondLst>
                                            <p:cond delay="0"/>
                                          </p:stCondLst>
                                        </p:cTn>
                                        <p:tgtEl>
                                          <p:spTgt spid="297998"/>
                                        </p:tgtEl>
                                        <p:attrNameLst>
                                          <p:attrName>style.visibility</p:attrName>
                                        </p:attrNameLst>
                                      </p:cBhvr>
                                      <p:to>
                                        <p:strVal val="visible"/>
                                      </p:to>
                                    </p:set>
                                    <p:animEffect transition="in" filter="checkerboard(across)">
                                      <p:cBhvr>
                                        <p:cTn id="58" dur="500"/>
                                        <p:tgtEl>
                                          <p:spTgt spid="297998"/>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nodeType="click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checkerboard(across)">
                                      <p:cBhvr>
                                        <p:cTn id="63" dur="500"/>
                                        <p:tgtEl>
                                          <p:spTgt spid="54"/>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checkerboard(across)">
                                      <p:cBhvr>
                                        <p:cTn id="66" dur="500"/>
                                        <p:tgtEl>
                                          <p:spTgt spid="55"/>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nodeType="click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checkerboard(across)">
                                      <p:cBhvr>
                                        <p:cTn id="71" dur="500"/>
                                        <p:tgtEl>
                                          <p:spTgt spid="56"/>
                                        </p:tgtEl>
                                      </p:cBhvr>
                                    </p:animEffect>
                                  </p:childTnLst>
                                </p:cTn>
                              </p:par>
                              <p:par>
                                <p:cTn id="72" presetID="5" presetClass="entr" presetSubtype="10" fill="hold" grpId="0" nodeType="with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checkerboard(across)">
                                      <p:cBhvr>
                                        <p:cTn id="74" dur="500"/>
                                        <p:tgtEl>
                                          <p:spTgt spid="57"/>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checkerboard(across)">
                                      <p:cBhvr>
                                        <p:cTn id="79" dur="500"/>
                                        <p:tgtEl>
                                          <p:spTgt spid="43"/>
                                        </p:tgtEl>
                                      </p:cBhvr>
                                    </p:animEffect>
                                  </p:childTnLst>
                                </p:cTn>
                              </p:par>
                              <p:par>
                                <p:cTn id="80" presetID="5" presetClass="entr" presetSubtype="10" fill="hold" nodeType="withEffect">
                                  <p:stCondLst>
                                    <p:cond delay="0"/>
                                  </p:stCondLst>
                                  <p:childTnLst>
                                    <p:set>
                                      <p:cBhvr>
                                        <p:cTn id="81" dur="1" fill="hold">
                                          <p:stCondLst>
                                            <p:cond delay="0"/>
                                          </p:stCondLst>
                                        </p:cTn>
                                        <p:tgtEl>
                                          <p:spTgt spid="61"/>
                                        </p:tgtEl>
                                        <p:attrNameLst>
                                          <p:attrName>style.visibility</p:attrName>
                                        </p:attrNameLst>
                                      </p:cBhvr>
                                      <p:to>
                                        <p:strVal val="visible"/>
                                      </p:to>
                                    </p:set>
                                    <p:animEffect transition="in" filter="checkerboard(across)">
                                      <p:cBhvr>
                                        <p:cTn id="82" dur="500"/>
                                        <p:tgtEl>
                                          <p:spTgt spid="61"/>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ntr" presetSubtype="10" fill="hold" grpId="0" nodeType="click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checkerboard(across)">
                                      <p:cBhvr>
                                        <p:cTn id="87" dur="500"/>
                                        <p:tgtEl>
                                          <p:spTgt spid="62"/>
                                        </p:tgtEl>
                                      </p:cBhvr>
                                    </p:animEffect>
                                  </p:childTnLst>
                                </p:cTn>
                              </p:par>
                              <p:par>
                                <p:cTn id="88" presetID="5" presetClass="entr" presetSubtype="10" fill="hold" nodeType="withEffect">
                                  <p:stCondLst>
                                    <p:cond delay="0"/>
                                  </p:stCondLst>
                                  <p:childTnLst>
                                    <p:set>
                                      <p:cBhvr>
                                        <p:cTn id="89" dur="1" fill="hold">
                                          <p:stCondLst>
                                            <p:cond delay="0"/>
                                          </p:stCondLst>
                                        </p:cTn>
                                        <p:tgtEl>
                                          <p:spTgt spid="298002"/>
                                        </p:tgtEl>
                                        <p:attrNameLst>
                                          <p:attrName>style.visibility</p:attrName>
                                        </p:attrNameLst>
                                      </p:cBhvr>
                                      <p:to>
                                        <p:strVal val="visible"/>
                                      </p:to>
                                    </p:set>
                                    <p:animEffect transition="in" filter="checkerboard(across)">
                                      <p:cBhvr>
                                        <p:cTn id="90" dur="500"/>
                                        <p:tgtEl>
                                          <p:spTgt spid="298002"/>
                                        </p:tgtEl>
                                      </p:cBhvr>
                                    </p:animEffect>
                                  </p:childTnLst>
                                </p:cTn>
                              </p:par>
                            </p:childTnLst>
                          </p:cTn>
                        </p:par>
                      </p:childTnLst>
                    </p:cTn>
                  </p:par>
                  <p:par>
                    <p:cTn id="91" fill="hold">
                      <p:stCondLst>
                        <p:cond delay="indefinite"/>
                      </p:stCondLst>
                      <p:childTnLst>
                        <p:par>
                          <p:cTn id="92" fill="hold">
                            <p:stCondLst>
                              <p:cond delay="0"/>
                            </p:stCondLst>
                            <p:childTnLst>
                              <p:par>
                                <p:cTn id="93" presetID="5" presetClass="entr" presetSubtype="10" fill="hold" grpId="0" nodeType="clickEffect">
                                  <p:stCondLst>
                                    <p:cond delay="0"/>
                                  </p:stCondLst>
                                  <p:childTnLst>
                                    <p:set>
                                      <p:cBhvr>
                                        <p:cTn id="94" dur="1" fill="hold">
                                          <p:stCondLst>
                                            <p:cond delay="0"/>
                                          </p:stCondLst>
                                        </p:cTn>
                                        <p:tgtEl>
                                          <p:spTgt spid="63"/>
                                        </p:tgtEl>
                                        <p:attrNameLst>
                                          <p:attrName>style.visibility</p:attrName>
                                        </p:attrNameLst>
                                      </p:cBhvr>
                                      <p:to>
                                        <p:strVal val="visible"/>
                                      </p:to>
                                    </p:set>
                                    <p:animEffect transition="in" filter="checkerboard(across)">
                                      <p:cBhvr>
                                        <p:cTn id="9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22" grpId="0"/>
      <p:bldP spid="37" grpId="0"/>
      <p:bldP spid="33" grpId="0" animBg="1"/>
      <p:bldP spid="38" grpId="0" animBg="1"/>
      <p:bldP spid="42" grpId="0" animBg="1"/>
      <p:bldP spid="45" grpId="0" animBg="1"/>
      <p:bldP spid="51" grpId="0" animBg="1"/>
      <p:bldP spid="55" grpId="0" animBg="1"/>
      <p:bldP spid="57" grpId="0" animBg="1"/>
      <p:bldP spid="62" grpId="0" animBg="1"/>
      <p:bldP spid="6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43" name="TextBox 17"/>
          <p:cNvSpPr txBox="1"/>
          <p:nvPr/>
        </p:nvSpPr>
        <p:spPr>
          <a:xfrm>
            <a:off x="533400" y="2971800"/>
            <a:ext cx="5562600" cy="369332"/>
          </a:xfrm>
          <a:prstGeom prst="rect">
            <a:avLst/>
          </a:prstGeom>
          <a:noFill/>
        </p:spPr>
        <p:txBody>
          <a:bodyPr wrap="square">
            <a:spAutoFit/>
          </a:bodyPr>
          <a:lstStyle/>
          <a:p>
            <a:pPr>
              <a:defRPr/>
            </a:pPr>
            <a:r>
              <a:rPr lang="en-US" dirty="0" smtClean="0">
                <a:latin typeface="Calibri" pitchFamily="34" charset="0"/>
                <a:cs typeface="Calibri" pitchFamily="34" charset="0"/>
              </a:rPr>
              <a:t>Neutron kinetics equations </a:t>
            </a:r>
            <a:r>
              <a:rPr lang="en-US" dirty="0" err="1" smtClean="0">
                <a:latin typeface="Calibri" pitchFamily="34" charset="0"/>
                <a:cs typeface="Calibri" pitchFamily="34" charset="0"/>
              </a:rPr>
              <a:t>herschrijven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als</a:t>
            </a:r>
            <a:endParaRPr lang="en-US" dirty="0" smtClean="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smtClean="0">
                <a:solidFill>
                  <a:srgbClr val="000099"/>
                </a:solidFill>
                <a:latin typeface="Calibri" pitchFamily="34" charset="0"/>
                <a:ea typeface="+mn-ea"/>
                <a:cs typeface="Calibri" pitchFamily="34" charset="0"/>
              </a:rPr>
              <a:t>Reactiviteit</a:t>
            </a:r>
            <a:endParaRPr lang="en-US" i="1" kern="1200" dirty="0">
              <a:solidFill>
                <a:srgbClr val="000099"/>
              </a:solidFill>
              <a:latin typeface="Calibri" pitchFamily="34" charset="0"/>
              <a:ea typeface="+mn-ea"/>
              <a:cs typeface="Calibri" pitchFamily="34" charset="0"/>
            </a:endParaRPr>
          </a:p>
        </p:txBody>
      </p:sp>
      <p:sp>
        <p:nvSpPr>
          <p:cNvPr id="22" name="TextBox 17"/>
          <p:cNvSpPr txBox="1"/>
          <p:nvPr/>
        </p:nvSpPr>
        <p:spPr>
          <a:xfrm>
            <a:off x="533400" y="1219200"/>
            <a:ext cx="7924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Definitie</a:t>
            </a:r>
            <a:r>
              <a:rPr lang="en-US" dirty="0" smtClean="0">
                <a:latin typeface="Calibri" pitchFamily="34" charset="0"/>
                <a:cs typeface="Calibri" pitchFamily="34" charset="0"/>
              </a:rPr>
              <a:t> </a:t>
            </a:r>
            <a:r>
              <a:rPr lang="en-US" smtClean="0">
                <a:latin typeface="Calibri" pitchFamily="34" charset="0"/>
                <a:cs typeface="Calibri" pitchFamily="34" charset="0"/>
              </a:rPr>
              <a:t>van reactiviteit</a:t>
            </a:r>
            <a:endParaRPr lang="en-US" dirty="0" smtClean="0">
              <a:latin typeface="Calibri" pitchFamily="34" charset="0"/>
              <a:cs typeface="Calibri" pitchFamily="34" charset="0"/>
            </a:endParaRPr>
          </a:p>
        </p:txBody>
      </p:sp>
      <p:sp>
        <p:nvSpPr>
          <p:cNvPr id="37" name="TextBox 17"/>
          <p:cNvSpPr txBox="1"/>
          <p:nvPr/>
        </p:nvSpPr>
        <p:spPr>
          <a:xfrm>
            <a:off x="533400" y="2667000"/>
            <a:ext cx="5638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Definitie</a:t>
            </a:r>
            <a:r>
              <a:rPr lang="en-US" dirty="0" smtClean="0">
                <a:latin typeface="Calibri" pitchFamily="34" charset="0"/>
                <a:cs typeface="Calibri" pitchFamily="34" charset="0"/>
              </a:rPr>
              <a:t>: prompt generation time</a:t>
            </a:r>
          </a:p>
        </p:txBody>
      </p:sp>
      <p:graphicFrame>
        <p:nvGraphicFramePr>
          <p:cNvPr id="30" name="Object 10"/>
          <p:cNvGraphicFramePr>
            <a:graphicFrameLocks noChangeAspect="1"/>
          </p:cNvGraphicFramePr>
          <p:nvPr/>
        </p:nvGraphicFramePr>
        <p:xfrm>
          <a:off x="2895600" y="1085848"/>
          <a:ext cx="938213" cy="633412"/>
        </p:xfrm>
        <a:graphic>
          <a:graphicData uri="http://schemas.openxmlformats.org/presentationml/2006/ole">
            <p:oleObj spid="_x0000_s299010" name="Equation" r:id="rId4" imgW="583920" imgH="393480" progId="Equation.DSMT4">
              <p:embed/>
            </p:oleObj>
          </a:graphicData>
        </a:graphic>
      </p:graphicFrame>
      <p:grpSp>
        <p:nvGrpSpPr>
          <p:cNvPr id="46" name="Groep 45"/>
          <p:cNvGrpSpPr/>
          <p:nvPr/>
        </p:nvGrpSpPr>
        <p:grpSpPr>
          <a:xfrm>
            <a:off x="5410200" y="2590800"/>
            <a:ext cx="3581400" cy="1143000"/>
            <a:chOff x="1143000" y="3505200"/>
            <a:chExt cx="4191000" cy="1371600"/>
          </a:xfrm>
        </p:grpSpPr>
        <p:sp>
          <p:nvSpPr>
            <p:cNvPr id="59" name="Rounded Rectangle 27"/>
            <p:cNvSpPr/>
            <p:nvPr/>
          </p:nvSpPr>
          <p:spPr bwMode="auto">
            <a:xfrm>
              <a:off x="1143000" y="3505200"/>
              <a:ext cx="4191000" cy="1371600"/>
            </a:xfrm>
            <a:prstGeom prst="roundRect">
              <a:avLst/>
            </a:prstGeom>
            <a:solidFill>
              <a:schemeClr val="bg1"/>
            </a:solidFill>
            <a:ln w="9525" cap="flat" cmpd="sng" algn="ctr">
              <a:noFill/>
              <a:prstDash val="solid"/>
              <a:round/>
              <a:headEnd type="none" w="med" len="med"/>
              <a:tailEnd type="none" w="med" len="med"/>
            </a:ln>
            <a:effectLst>
              <a:glow rad="228600">
                <a:schemeClr val="accent4">
                  <a:satMod val="175000"/>
                  <a:alpha val="40000"/>
                </a:schemeClr>
              </a:glow>
            </a:effectLst>
          </p:spPr>
          <p:txBody>
            <a:bodyPr/>
            <a:lstStyle/>
            <a:p>
              <a:pPr eaLnBrk="0" hangingPunct="0">
                <a:defRPr/>
              </a:pPr>
              <a:endParaRPr lang="en-US">
                <a:latin typeface="Calibri" pitchFamily="34" charset="0"/>
                <a:cs typeface="Calibri" pitchFamily="34" charset="0"/>
              </a:endParaRPr>
            </a:p>
          </p:txBody>
        </p:sp>
        <p:graphicFrame>
          <p:nvGraphicFramePr>
            <p:cNvPr id="297999" name="Object 15"/>
            <p:cNvGraphicFramePr>
              <a:graphicFrameLocks noChangeAspect="1"/>
            </p:cNvGraphicFramePr>
            <p:nvPr/>
          </p:nvGraphicFramePr>
          <p:xfrm>
            <a:off x="1323975" y="3517107"/>
            <a:ext cx="3814763" cy="715963"/>
          </p:xfrm>
          <a:graphic>
            <a:graphicData uri="http://schemas.openxmlformats.org/presentationml/2006/ole">
              <p:oleObj spid="_x0000_s299012" name="Equation" r:id="rId5" imgW="2374560" imgH="444240" progId="Equation.DSMT4">
                <p:embed/>
              </p:oleObj>
            </a:graphicData>
          </a:graphic>
        </p:graphicFrame>
        <p:graphicFrame>
          <p:nvGraphicFramePr>
            <p:cNvPr id="298000" name="Object 16"/>
            <p:cNvGraphicFramePr>
              <a:graphicFrameLocks noChangeAspect="1"/>
            </p:cNvGraphicFramePr>
            <p:nvPr/>
          </p:nvGraphicFramePr>
          <p:xfrm>
            <a:off x="1287463" y="4191000"/>
            <a:ext cx="3894137" cy="635000"/>
          </p:xfrm>
          <a:graphic>
            <a:graphicData uri="http://schemas.openxmlformats.org/presentationml/2006/ole">
              <p:oleObj spid="_x0000_s299013" name="Equation" r:id="rId6" imgW="2425680" imgH="393480" progId="Equation.DSMT4">
                <p:embed/>
              </p:oleObj>
            </a:graphicData>
          </a:graphic>
        </p:graphicFrame>
      </p:grpSp>
      <p:sp>
        <p:nvSpPr>
          <p:cNvPr id="62" name="Tekstvak 61"/>
          <p:cNvSpPr txBox="1"/>
          <p:nvPr/>
        </p:nvSpPr>
        <p:spPr>
          <a:xfrm>
            <a:off x="554832" y="4114800"/>
            <a:ext cx="5029200" cy="584775"/>
          </a:xfrm>
          <a:prstGeom prst="rect">
            <a:avLst/>
          </a:prstGeom>
          <a:solidFill>
            <a:srgbClr val="FFFFCC"/>
          </a:solidFill>
        </p:spPr>
        <p:txBody>
          <a:bodyPr wrap="square" rtlCol="0">
            <a:spAutoFit/>
          </a:bodyPr>
          <a:lstStyle/>
          <a:p>
            <a:r>
              <a:rPr lang="nl-NL" sz="1600" dirty="0" smtClean="0">
                <a:latin typeface="Calibri" pitchFamily="34" charset="0"/>
                <a:cs typeface="Calibri" pitchFamily="34" charset="0"/>
              </a:rPr>
              <a:t>Aantal splijtingsproducten dat neutronen uitzendt is veel groter dan het aantal neutronen</a:t>
            </a:r>
          </a:p>
        </p:txBody>
      </p:sp>
      <p:graphicFrame>
        <p:nvGraphicFramePr>
          <p:cNvPr id="298002" name="Object 18"/>
          <p:cNvGraphicFramePr>
            <a:graphicFrameLocks noChangeAspect="1"/>
          </p:cNvGraphicFramePr>
          <p:nvPr/>
        </p:nvGraphicFramePr>
        <p:xfrm>
          <a:off x="1539875" y="3390104"/>
          <a:ext cx="1203325" cy="369888"/>
        </p:xfrm>
        <a:graphic>
          <a:graphicData uri="http://schemas.openxmlformats.org/presentationml/2006/ole">
            <p:oleObj spid="_x0000_s299014" name="Equation" r:id="rId7" imgW="749160" imgH="228600" progId="Equation.DSMT4">
              <p:embed/>
            </p:oleObj>
          </a:graphicData>
        </a:graphic>
      </p:graphicFrame>
      <p:sp>
        <p:nvSpPr>
          <p:cNvPr id="32" name="TextBox 17"/>
          <p:cNvSpPr txBox="1"/>
          <p:nvPr/>
        </p:nvSpPr>
        <p:spPr>
          <a:xfrm>
            <a:off x="533400" y="1600200"/>
            <a:ext cx="5638800" cy="1138773"/>
          </a:xfrm>
          <a:prstGeom prst="rect">
            <a:avLst/>
          </a:prstGeom>
          <a:noFill/>
        </p:spPr>
        <p:txBody>
          <a:bodyPr wrap="square">
            <a:spAutoFit/>
          </a:bodyPr>
          <a:lstStyle/>
          <a:p>
            <a:pPr>
              <a:defRPr/>
            </a:pPr>
            <a:r>
              <a:rPr lang="en-US" dirty="0" smtClean="0">
                <a:latin typeface="Calibri" pitchFamily="34" charset="0"/>
                <a:cs typeface="Calibri" pitchFamily="34" charset="0"/>
              </a:rPr>
              <a:t>We </a:t>
            </a:r>
            <a:r>
              <a:rPr lang="en-US" dirty="0" err="1" smtClean="0">
                <a:latin typeface="Calibri" pitchFamily="34" charset="0"/>
                <a:cs typeface="Calibri" pitchFamily="34" charset="0"/>
              </a:rPr>
              <a:t>onderscheiden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weer</a:t>
            </a:r>
            <a:endParaRPr lang="en-US" dirty="0" smtClean="0">
              <a:latin typeface="Calibri" pitchFamily="34" charset="0"/>
              <a:cs typeface="Calibri" pitchFamily="34" charset="0"/>
            </a:endParaRPr>
          </a:p>
          <a:p>
            <a:pPr lvl="1">
              <a:defRPr/>
            </a:pPr>
            <a:r>
              <a:rPr lang="en-US" sz="1600" dirty="0" smtClean="0">
                <a:latin typeface="Calibri" pitchFamily="34" charset="0"/>
                <a:cs typeface="Calibri" pitchFamily="34" charset="0"/>
              </a:rPr>
              <a:t>Subcritical</a:t>
            </a:r>
          </a:p>
          <a:p>
            <a:pPr lvl="1">
              <a:defRPr/>
            </a:pPr>
            <a:r>
              <a:rPr lang="en-US" sz="1600" dirty="0" smtClean="0">
                <a:latin typeface="Calibri" pitchFamily="34" charset="0"/>
                <a:cs typeface="Calibri" pitchFamily="34" charset="0"/>
              </a:rPr>
              <a:t>Critical</a:t>
            </a:r>
          </a:p>
          <a:p>
            <a:pPr lvl="1">
              <a:defRPr/>
            </a:pPr>
            <a:r>
              <a:rPr lang="en-US" sz="1600" dirty="0" smtClean="0">
                <a:latin typeface="Calibri" pitchFamily="34" charset="0"/>
                <a:cs typeface="Calibri" pitchFamily="34" charset="0"/>
              </a:rPr>
              <a:t>Supercritical </a:t>
            </a:r>
          </a:p>
        </p:txBody>
      </p:sp>
      <p:graphicFrame>
        <p:nvGraphicFramePr>
          <p:cNvPr id="34" name="Object 15"/>
          <p:cNvGraphicFramePr>
            <a:graphicFrameLocks noChangeAspect="1"/>
          </p:cNvGraphicFramePr>
          <p:nvPr/>
        </p:nvGraphicFramePr>
        <p:xfrm>
          <a:off x="2663825" y="1898650"/>
          <a:ext cx="592138" cy="327025"/>
        </p:xfrm>
        <a:graphic>
          <a:graphicData uri="http://schemas.openxmlformats.org/presentationml/2006/ole">
            <p:oleObj spid="_x0000_s299015" name="Equation" r:id="rId8" imgW="368280" imgH="203040" progId="Equation.DSMT4">
              <p:embed/>
            </p:oleObj>
          </a:graphicData>
        </a:graphic>
      </p:graphicFrame>
      <p:graphicFrame>
        <p:nvGraphicFramePr>
          <p:cNvPr id="35" name="Object 16"/>
          <p:cNvGraphicFramePr>
            <a:graphicFrameLocks noChangeAspect="1"/>
          </p:cNvGraphicFramePr>
          <p:nvPr/>
        </p:nvGraphicFramePr>
        <p:xfrm>
          <a:off x="2676525" y="2155825"/>
          <a:ext cx="612775" cy="327025"/>
        </p:xfrm>
        <a:graphic>
          <a:graphicData uri="http://schemas.openxmlformats.org/presentationml/2006/ole">
            <p:oleObj spid="_x0000_s299016" name="Equation" r:id="rId9" imgW="380880" imgH="203040" progId="Equation.DSMT4">
              <p:embed/>
            </p:oleObj>
          </a:graphicData>
        </a:graphic>
      </p:graphicFrame>
      <p:graphicFrame>
        <p:nvGraphicFramePr>
          <p:cNvPr id="39" name="Object 17"/>
          <p:cNvGraphicFramePr>
            <a:graphicFrameLocks noChangeAspect="1"/>
          </p:cNvGraphicFramePr>
          <p:nvPr/>
        </p:nvGraphicFramePr>
        <p:xfrm>
          <a:off x="2676525" y="2384425"/>
          <a:ext cx="612775" cy="327025"/>
        </p:xfrm>
        <a:graphic>
          <a:graphicData uri="http://schemas.openxmlformats.org/presentationml/2006/ole">
            <p:oleObj spid="_x0000_s299017" name="Equation" r:id="rId10" imgW="380880" imgH="203040" progId="Equation.DSMT4">
              <p:embed/>
            </p:oleObj>
          </a:graphicData>
        </a:graphic>
      </p:graphicFrame>
      <p:graphicFrame>
        <p:nvGraphicFramePr>
          <p:cNvPr id="299018" name="Object 10"/>
          <p:cNvGraphicFramePr>
            <a:graphicFrameLocks noChangeAspect="1"/>
          </p:cNvGraphicFramePr>
          <p:nvPr/>
        </p:nvGraphicFramePr>
        <p:xfrm>
          <a:off x="3868737" y="2709070"/>
          <a:ext cx="855663" cy="287337"/>
        </p:xfrm>
        <a:graphic>
          <a:graphicData uri="http://schemas.openxmlformats.org/presentationml/2006/ole">
            <p:oleObj spid="_x0000_s299018" name="Equation" r:id="rId11" imgW="533160" imgH="177480" progId="Equation.DSMT4">
              <p:embed/>
            </p:oleObj>
          </a:graphicData>
        </a:graphic>
      </p:graphicFrame>
      <p:sp>
        <p:nvSpPr>
          <p:cNvPr id="47" name="TextBox 17"/>
          <p:cNvSpPr txBox="1"/>
          <p:nvPr/>
        </p:nvSpPr>
        <p:spPr>
          <a:xfrm>
            <a:off x="533400" y="3352800"/>
            <a:ext cx="55626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Meestal</a:t>
            </a:r>
            <a:endParaRPr lang="en-US" dirty="0" smtClean="0">
              <a:latin typeface="Calibri" pitchFamily="34" charset="0"/>
              <a:cs typeface="Calibri" pitchFamily="34" charset="0"/>
            </a:endParaRPr>
          </a:p>
        </p:txBody>
      </p:sp>
      <p:sp>
        <p:nvSpPr>
          <p:cNvPr id="48" name="TextBox 17"/>
          <p:cNvSpPr txBox="1"/>
          <p:nvPr/>
        </p:nvSpPr>
        <p:spPr>
          <a:xfrm>
            <a:off x="533400" y="3669268"/>
            <a:ext cx="5562600" cy="369332"/>
          </a:xfrm>
          <a:prstGeom prst="rect">
            <a:avLst/>
          </a:prstGeom>
          <a:noFill/>
        </p:spPr>
        <p:txBody>
          <a:bodyPr wrap="square">
            <a:spAutoFit/>
          </a:bodyPr>
          <a:lstStyle/>
          <a:p>
            <a:pPr>
              <a:defRPr/>
            </a:pPr>
            <a:r>
              <a:rPr lang="en-US" dirty="0" smtClean="0">
                <a:latin typeface="Calibri" pitchFamily="34" charset="0"/>
                <a:cs typeface="Calibri" pitchFamily="34" charset="0"/>
              </a:rPr>
              <a:t>Dan </a:t>
            </a:r>
            <a:r>
              <a:rPr lang="en-US" dirty="0" err="1" smtClean="0">
                <a:latin typeface="Calibri" pitchFamily="34" charset="0"/>
                <a:cs typeface="Calibri" pitchFamily="34" charset="0"/>
              </a:rPr>
              <a:t>geldt</a:t>
            </a:r>
            <a:endParaRPr lang="en-US" dirty="0" smtClean="0">
              <a:latin typeface="Calibri" pitchFamily="34" charset="0"/>
              <a:cs typeface="Calibri" pitchFamily="34" charset="0"/>
            </a:endParaRPr>
          </a:p>
        </p:txBody>
      </p:sp>
      <p:graphicFrame>
        <p:nvGraphicFramePr>
          <p:cNvPr id="299019" name="Object 11"/>
          <p:cNvGraphicFramePr>
            <a:graphicFrameLocks noChangeAspect="1"/>
          </p:cNvGraphicFramePr>
          <p:nvPr/>
        </p:nvGraphicFramePr>
        <p:xfrm>
          <a:off x="1627188" y="3698080"/>
          <a:ext cx="735012" cy="369887"/>
        </p:xfrm>
        <a:graphic>
          <a:graphicData uri="http://schemas.openxmlformats.org/presentationml/2006/ole">
            <p:oleObj spid="_x0000_s299019" name="Equation" r:id="rId12" imgW="457200" imgH="228600" progId="Equation.DSMT4">
              <p:embed/>
            </p:oleObj>
          </a:graphicData>
        </a:graphic>
      </p:graphicFrame>
      <p:sp>
        <p:nvSpPr>
          <p:cNvPr id="49" name="TextBox 17"/>
          <p:cNvSpPr txBox="1"/>
          <p:nvPr/>
        </p:nvSpPr>
        <p:spPr>
          <a:xfrm>
            <a:off x="533400" y="4736068"/>
            <a:ext cx="5562600" cy="646331"/>
          </a:xfrm>
          <a:prstGeom prst="rect">
            <a:avLst/>
          </a:prstGeom>
          <a:noFill/>
        </p:spPr>
        <p:txBody>
          <a:bodyPr wrap="square">
            <a:spAutoFit/>
          </a:bodyPr>
          <a:lstStyle/>
          <a:p>
            <a:pPr>
              <a:defRPr/>
            </a:pPr>
            <a:r>
              <a:rPr lang="en-US" dirty="0" err="1" smtClean="0">
                <a:latin typeface="Calibri" pitchFamily="34" charset="0"/>
                <a:cs typeface="Calibri" pitchFamily="34" charset="0"/>
              </a:rPr>
              <a:t>Stapverandering</a:t>
            </a:r>
            <a:r>
              <a:rPr lang="en-US" dirty="0" smtClean="0">
                <a:latin typeface="Calibri" pitchFamily="34" charset="0"/>
                <a:cs typeface="Calibri" pitchFamily="34" charset="0"/>
              </a:rPr>
              <a:t> in </a:t>
            </a:r>
            <a:r>
              <a:rPr lang="en-US" dirty="0" err="1" smtClean="0">
                <a:latin typeface="Calibri" pitchFamily="34" charset="0"/>
                <a:cs typeface="Calibri" pitchFamily="34" charset="0"/>
              </a:rPr>
              <a:t>reactiviteit</a:t>
            </a:r>
            <a:endParaRPr lang="en-US" dirty="0" smtClean="0">
              <a:latin typeface="Calibri" pitchFamily="34" charset="0"/>
              <a:cs typeface="Calibri" pitchFamily="34" charset="0"/>
            </a:endParaRPr>
          </a:p>
          <a:p>
            <a:pPr>
              <a:defRPr/>
            </a:pPr>
            <a:r>
              <a:rPr lang="en-US" dirty="0" err="1" smtClean="0">
                <a:latin typeface="Calibri" pitchFamily="34" charset="0"/>
                <a:cs typeface="Calibri" pitchFamily="34" charset="0"/>
              </a:rPr>
              <a:t>Neem</a:t>
            </a:r>
            <a:r>
              <a:rPr lang="en-US" dirty="0" smtClean="0">
                <a:latin typeface="Calibri" pitchFamily="34" charset="0"/>
                <a:cs typeface="Calibri" pitchFamily="34" charset="0"/>
              </a:rPr>
              <a:t> </a:t>
            </a:r>
            <a:r>
              <a:rPr lang="en-US" dirty="0" err="1" smtClean="0">
                <a:latin typeface="Calibri" pitchFamily="34" charset="0"/>
                <a:cs typeface="Calibri" pitchFamily="34" charset="0"/>
              </a:rPr>
              <a:t>aan</a:t>
            </a:r>
            <a:endParaRPr lang="en-US" dirty="0" smtClean="0">
              <a:latin typeface="Calibri" pitchFamily="34" charset="0"/>
              <a:cs typeface="Calibri" pitchFamily="34" charset="0"/>
            </a:endParaRPr>
          </a:p>
        </p:txBody>
      </p:sp>
      <p:pic>
        <p:nvPicPr>
          <p:cNvPr id="299020" name="Picture 12"/>
          <p:cNvPicPr>
            <a:picLocks noChangeAspect="1" noChangeArrowheads="1"/>
          </p:cNvPicPr>
          <p:nvPr/>
        </p:nvPicPr>
        <p:blipFill>
          <a:blip r:embed="rId13" cstate="print"/>
          <a:srcRect/>
          <a:stretch>
            <a:fillRect/>
          </a:stretch>
        </p:blipFill>
        <p:spPr bwMode="auto">
          <a:xfrm>
            <a:off x="6324600" y="4053776"/>
            <a:ext cx="2743200" cy="2688570"/>
          </a:xfrm>
          <a:prstGeom prst="rect">
            <a:avLst/>
          </a:prstGeom>
          <a:noFill/>
          <a:ln w="9525">
            <a:noFill/>
            <a:miter lim="800000"/>
            <a:headEnd/>
            <a:tailEnd/>
          </a:ln>
        </p:spPr>
      </p:pic>
      <p:graphicFrame>
        <p:nvGraphicFramePr>
          <p:cNvPr id="299021" name="Object 13"/>
          <p:cNvGraphicFramePr>
            <a:graphicFrameLocks noChangeAspect="1"/>
          </p:cNvGraphicFramePr>
          <p:nvPr/>
        </p:nvGraphicFramePr>
        <p:xfrm>
          <a:off x="3581400" y="4786312"/>
          <a:ext cx="762000" cy="306875"/>
        </p:xfrm>
        <a:graphic>
          <a:graphicData uri="http://schemas.openxmlformats.org/presentationml/2006/ole">
            <p:oleObj spid="_x0000_s299021" name="Equation" r:id="rId14" imgW="507960" imgH="203040" progId="Equation.DSMT4">
              <p:embed/>
            </p:oleObj>
          </a:graphicData>
        </a:graphic>
      </p:graphicFrame>
      <p:graphicFrame>
        <p:nvGraphicFramePr>
          <p:cNvPr id="299022" name="Object 14"/>
          <p:cNvGraphicFramePr>
            <a:graphicFrameLocks noChangeAspect="1"/>
          </p:cNvGraphicFramePr>
          <p:nvPr/>
        </p:nvGraphicFramePr>
        <p:xfrm>
          <a:off x="1676400" y="5012531"/>
          <a:ext cx="1489075" cy="328613"/>
        </p:xfrm>
        <a:graphic>
          <a:graphicData uri="http://schemas.openxmlformats.org/presentationml/2006/ole">
            <p:oleObj spid="_x0000_s299022" name="Equation" r:id="rId15" imgW="927000" imgH="203040" progId="Equation.DSMT4">
              <p:embed/>
            </p:oleObj>
          </a:graphicData>
        </a:graphic>
      </p:graphicFrame>
      <p:sp>
        <p:nvSpPr>
          <p:cNvPr id="52" name="TextBox 17"/>
          <p:cNvSpPr txBox="1"/>
          <p:nvPr/>
        </p:nvSpPr>
        <p:spPr>
          <a:xfrm>
            <a:off x="533400" y="5410200"/>
            <a:ext cx="5562600" cy="646331"/>
          </a:xfrm>
          <a:prstGeom prst="rect">
            <a:avLst/>
          </a:prstGeom>
          <a:noFill/>
        </p:spPr>
        <p:txBody>
          <a:bodyPr wrap="square">
            <a:spAutoFit/>
          </a:bodyPr>
          <a:lstStyle/>
          <a:p>
            <a:pPr>
              <a:defRPr/>
            </a:pPr>
            <a:r>
              <a:rPr lang="en-US" dirty="0" err="1" smtClean="0">
                <a:latin typeface="Calibri" pitchFamily="34" charset="0"/>
                <a:cs typeface="Calibri" pitchFamily="34" charset="0"/>
              </a:rPr>
              <a:t>Levensduur</a:t>
            </a:r>
            <a:r>
              <a:rPr lang="en-US" dirty="0" smtClean="0">
                <a:latin typeface="Calibri" pitchFamily="34" charset="0"/>
                <a:cs typeface="Calibri" pitchFamily="34" charset="0"/>
              </a:rPr>
              <a:t> van de </a:t>
            </a:r>
            <a:r>
              <a:rPr lang="en-US" dirty="0" err="1" smtClean="0">
                <a:latin typeface="Calibri" pitchFamily="34" charset="0"/>
                <a:cs typeface="Calibri" pitchFamily="34" charset="0"/>
              </a:rPr>
              <a:t>splijtingsproducten</a:t>
            </a:r>
            <a:r>
              <a:rPr lang="en-US" dirty="0" smtClean="0">
                <a:latin typeface="Calibri" pitchFamily="34" charset="0"/>
                <a:cs typeface="Calibri" pitchFamily="34" charset="0"/>
              </a:rPr>
              <a:t> die </a:t>
            </a:r>
            <a:r>
              <a:rPr lang="en-US" dirty="0" err="1" smtClean="0">
                <a:latin typeface="Calibri" pitchFamily="34" charset="0"/>
                <a:cs typeface="Calibri" pitchFamily="34" charset="0"/>
              </a:rPr>
              <a:t>neutronen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uitzenden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bepalen</a:t>
            </a:r>
            <a:r>
              <a:rPr lang="en-US" dirty="0" smtClean="0">
                <a:latin typeface="Calibri" pitchFamily="34" charset="0"/>
                <a:cs typeface="Calibri" pitchFamily="34" charset="0"/>
              </a:rPr>
              <a:t> de </a:t>
            </a:r>
            <a:r>
              <a:rPr lang="en-US" dirty="0" err="1" smtClean="0">
                <a:latin typeface="Calibri" pitchFamily="34" charset="0"/>
                <a:cs typeface="Calibri" pitchFamily="34" charset="0"/>
              </a:rPr>
              <a:t>tijd</a:t>
            </a:r>
            <a:r>
              <a:rPr lang="en-US" dirty="0" smtClean="0">
                <a:latin typeface="Calibri" pitchFamily="34" charset="0"/>
                <a:cs typeface="Calibri" pitchFamily="34" charset="0"/>
              </a:rPr>
              <a:t> response</a:t>
            </a:r>
          </a:p>
        </p:txBody>
      </p:sp>
      <p:sp>
        <p:nvSpPr>
          <p:cNvPr id="53" name="TextBox 17"/>
          <p:cNvSpPr txBox="1"/>
          <p:nvPr/>
        </p:nvSpPr>
        <p:spPr>
          <a:xfrm>
            <a:off x="533400" y="6059269"/>
            <a:ext cx="55626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Asymptotisch</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geldt</a:t>
            </a:r>
            <a:endParaRPr lang="en-US" dirty="0" smtClean="0">
              <a:latin typeface="Calibri" pitchFamily="34" charset="0"/>
              <a:cs typeface="Calibri" pitchFamily="34" charset="0"/>
            </a:endParaRPr>
          </a:p>
        </p:txBody>
      </p:sp>
      <p:graphicFrame>
        <p:nvGraphicFramePr>
          <p:cNvPr id="299023" name="Object 15"/>
          <p:cNvGraphicFramePr>
            <a:graphicFrameLocks noChangeAspect="1"/>
          </p:cNvGraphicFramePr>
          <p:nvPr/>
        </p:nvGraphicFramePr>
        <p:xfrm>
          <a:off x="2647950" y="6041232"/>
          <a:ext cx="2305050" cy="412750"/>
        </p:xfrm>
        <a:graphic>
          <a:graphicData uri="http://schemas.openxmlformats.org/presentationml/2006/ole">
            <p:oleObj spid="_x0000_s299023" name="Equation" r:id="rId16" imgW="1434960" imgH="253800" progId="Equation.DSMT4">
              <p:embed/>
            </p:oleObj>
          </a:graphicData>
        </a:graphic>
      </p:graphicFrame>
      <p:sp>
        <p:nvSpPr>
          <p:cNvPr id="58" name="TextBox 17"/>
          <p:cNvSpPr txBox="1"/>
          <p:nvPr/>
        </p:nvSpPr>
        <p:spPr>
          <a:xfrm>
            <a:off x="533400" y="6336268"/>
            <a:ext cx="5562600" cy="369332"/>
          </a:xfrm>
          <a:prstGeom prst="rect">
            <a:avLst/>
          </a:prstGeom>
          <a:noFill/>
        </p:spPr>
        <p:txBody>
          <a:bodyPr wrap="square">
            <a:spAutoFit/>
          </a:bodyPr>
          <a:lstStyle/>
          <a:p>
            <a:pPr>
              <a:defRPr/>
            </a:pPr>
            <a:r>
              <a:rPr lang="en-US" dirty="0" smtClean="0">
                <a:latin typeface="Calibri" pitchFamily="34" charset="0"/>
                <a:cs typeface="Calibri" pitchFamily="34" charset="0"/>
              </a:rPr>
              <a:t>Reactor period </a:t>
            </a:r>
            <a:r>
              <a:rPr lang="en-US" i="1" dirty="0" smtClean="0">
                <a:latin typeface="Calibri" pitchFamily="34" charset="0"/>
                <a:cs typeface="Calibri" pitchFamily="34" charset="0"/>
              </a:rPr>
              <a:t>T</a:t>
            </a:r>
          </a:p>
        </p:txBody>
      </p:sp>
      <p:sp>
        <p:nvSpPr>
          <p:cNvPr id="31" name="Tekstvak 30"/>
          <p:cNvSpPr txBox="1"/>
          <p:nvPr/>
        </p:nvSpPr>
        <p:spPr>
          <a:xfrm>
            <a:off x="6781800" y="4267200"/>
            <a:ext cx="1853584" cy="369332"/>
          </a:xfrm>
          <a:prstGeom prst="rect">
            <a:avLst/>
          </a:prstGeom>
          <a:solidFill>
            <a:srgbClr val="FFFFCC"/>
          </a:solidFill>
        </p:spPr>
        <p:txBody>
          <a:bodyPr wrap="none" rtlCol="0">
            <a:spAutoFit/>
          </a:bodyPr>
          <a:lstStyle/>
          <a:p>
            <a:r>
              <a:rPr lang="nl-NL" smtClean="0">
                <a:latin typeface="Calibri" pitchFamily="34" charset="0"/>
                <a:cs typeface="Calibri" pitchFamily="34" charset="0"/>
              </a:rPr>
              <a:t>Reactormetingen</a:t>
            </a:r>
            <a:endParaRPr lang="nl-NL" dirty="0" err="1" smtClean="0">
              <a:latin typeface="Calibri" pitchFamily="34"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par>
                                <p:cTn id="8" presetID="5" presetClass="entr" presetSubtype="1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checkerboard(across)">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checkerboard(across)">
                                      <p:cBhvr>
                                        <p:cTn id="15" dur="500"/>
                                        <p:tgtEl>
                                          <p:spTgt spid="32"/>
                                        </p:tgtEl>
                                      </p:cBhvr>
                                    </p:animEffect>
                                  </p:childTnLst>
                                </p:cTn>
                              </p:par>
                              <p:par>
                                <p:cTn id="16" presetID="5" presetClass="entr" presetSubtype="1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checkerboard(across)">
                                      <p:cBhvr>
                                        <p:cTn id="18" dur="500"/>
                                        <p:tgtEl>
                                          <p:spTgt spid="34"/>
                                        </p:tgtEl>
                                      </p:cBhvr>
                                    </p:animEffect>
                                  </p:childTnLst>
                                </p:cTn>
                              </p:par>
                              <p:par>
                                <p:cTn id="19" presetID="5" presetClass="entr" presetSubtype="1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checkerboard(across)">
                                      <p:cBhvr>
                                        <p:cTn id="21" dur="500"/>
                                        <p:tgtEl>
                                          <p:spTgt spid="35"/>
                                        </p:tgtEl>
                                      </p:cBhvr>
                                    </p:animEffect>
                                  </p:childTnLst>
                                </p:cTn>
                              </p:par>
                              <p:par>
                                <p:cTn id="22" presetID="5" presetClass="entr" presetSubtype="1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checkerboard(across)">
                                      <p:cBhvr>
                                        <p:cTn id="24" dur="500"/>
                                        <p:tgtEl>
                                          <p:spTgt spid="39"/>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checkerboard(across)">
                                      <p:cBhvr>
                                        <p:cTn id="29" dur="500"/>
                                        <p:tgtEl>
                                          <p:spTgt spid="37"/>
                                        </p:tgtEl>
                                      </p:cBhvr>
                                    </p:animEffect>
                                  </p:childTnLst>
                                </p:cTn>
                              </p:par>
                              <p:par>
                                <p:cTn id="30" presetID="5" presetClass="entr" presetSubtype="10" fill="hold" nodeType="withEffect">
                                  <p:stCondLst>
                                    <p:cond delay="0"/>
                                  </p:stCondLst>
                                  <p:childTnLst>
                                    <p:set>
                                      <p:cBhvr>
                                        <p:cTn id="31" dur="1" fill="hold">
                                          <p:stCondLst>
                                            <p:cond delay="0"/>
                                          </p:stCondLst>
                                        </p:cTn>
                                        <p:tgtEl>
                                          <p:spTgt spid="299018"/>
                                        </p:tgtEl>
                                        <p:attrNameLst>
                                          <p:attrName>style.visibility</p:attrName>
                                        </p:attrNameLst>
                                      </p:cBhvr>
                                      <p:to>
                                        <p:strVal val="visible"/>
                                      </p:to>
                                    </p:set>
                                    <p:animEffect transition="in" filter="checkerboard(across)">
                                      <p:cBhvr>
                                        <p:cTn id="32" dur="500"/>
                                        <p:tgtEl>
                                          <p:spTgt spid="299018"/>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checkerboard(across)">
                                      <p:cBhvr>
                                        <p:cTn id="37" dur="500"/>
                                        <p:tgtEl>
                                          <p:spTgt spid="43"/>
                                        </p:tgtEl>
                                      </p:cBhvr>
                                    </p:animEffect>
                                  </p:childTnLst>
                                </p:cTn>
                              </p:par>
                              <p:par>
                                <p:cTn id="38" presetID="5" presetClass="entr" presetSubtype="10" fill="hold"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checkerboard(across)">
                                      <p:cBhvr>
                                        <p:cTn id="40" dur="500"/>
                                        <p:tgtEl>
                                          <p:spTgt spid="46"/>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checkerboard(across)">
                                      <p:cBhvr>
                                        <p:cTn id="45" dur="500"/>
                                        <p:tgtEl>
                                          <p:spTgt spid="47"/>
                                        </p:tgtEl>
                                      </p:cBhvr>
                                    </p:animEffect>
                                  </p:childTnLst>
                                </p:cTn>
                              </p:par>
                              <p:par>
                                <p:cTn id="46" presetID="5" presetClass="entr" presetSubtype="10" fill="hold" nodeType="withEffect">
                                  <p:stCondLst>
                                    <p:cond delay="0"/>
                                  </p:stCondLst>
                                  <p:childTnLst>
                                    <p:set>
                                      <p:cBhvr>
                                        <p:cTn id="47" dur="1" fill="hold">
                                          <p:stCondLst>
                                            <p:cond delay="0"/>
                                          </p:stCondLst>
                                        </p:cTn>
                                        <p:tgtEl>
                                          <p:spTgt spid="298002"/>
                                        </p:tgtEl>
                                        <p:attrNameLst>
                                          <p:attrName>style.visibility</p:attrName>
                                        </p:attrNameLst>
                                      </p:cBhvr>
                                      <p:to>
                                        <p:strVal val="visible"/>
                                      </p:to>
                                    </p:set>
                                    <p:animEffect transition="in" filter="checkerboard(across)">
                                      <p:cBhvr>
                                        <p:cTn id="48" dur="500"/>
                                        <p:tgtEl>
                                          <p:spTgt spid="298002"/>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checkerboard(across)">
                                      <p:cBhvr>
                                        <p:cTn id="53" dur="500"/>
                                        <p:tgtEl>
                                          <p:spTgt spid="48"/>
                                        </p:tgtEl>
                                      </p:cBhvr>
                                    </p:animEffect>
                                  </p:childTnLst>
                                </p:cTn>
                              </p:par>
                              <p:par>
                                <p:cTn id="54" presetID="5" presetClass="entr" presetSubtype="10" fill="hold" nodeType="withEffect">
                                  <p:stCondLst>
                                    <p:cond delay="0"/>
                                  </p:stCondLst>
                                  <p:childTnLst>
                                    <p:set>
                                      <p:cBhvr>
                                        <p:cTn id="55" dur="1" fill="hold">
                                          <p:stCondLst>
                                            <p:cond delay="0"/>
                                          </p:stCondLst>
                                        </p:cTn>
                                        <p:tgtEl>
                                          <p:spTgt spid="299019"/>
                                        </p:tgtEl>
                                        <p:attrNameLst>
                                          <p:attrName>style.visibility</p:attrName>
                                        </p:attrNameLst>
                                      </p:cBhvr>
                                      <p:to>
                                        <p:strVal val="visible"/>
                                      </p:to>
                                    </p:set>
                                    <p:animEffect transition="in" filter="checkerboard(across)">
                                      <p:cBhvr>
                                        <p:cTn id="56" dur="500"/>
                                        <p:tgtEl>
                                          <p:spTgt spid="299019"/>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62"/>
                                        </p:tgtEl>
                                        <p:attrNameLst>
                                          <p:attrName>style.visibility</p:attrName>
                                        </p:attrNameLst>
                                      </p:cBhvr>
                                      <p:to>
                                        <p:strVal val="visible"/>
                                      </p:to>
                                    </p:set>
                                    <p:animEffect transition="in" filter="checkerboard(across)">
                                      <p:cBhvr>
                                        <p:cTn id="61" dur="500"/>
                                        <p:tgtEl>
                                          <p:spTgt spid="62"/>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checkerboard(across)">
                                      <p:cBhvr>
                                        <p:cTn id="66" dur="500"/>
                                        <p:tgtEl>
                                          <p:spTgt spid="49"/>
                                        </p:tgtEl>
                                      </p:cBhvr>
                                    </p:animEffect>
                                  </p:childTnLst>
                                </p:cTn>
                              </p:par>
                              <p:par>
                                <p:cTn id="67" presetID="5" presetClass="entr" presetSubtype="10" fill="hold" nodeType="withEffect">
                                  <p:stCondLst>
                                    <p:cond delay="0"/>
                                  </p:stCondLst>
                                  <p:childTnLst>
                                    <p:set>
                                      <p:cBhvr>
                                        <p:cTn id="68" dur="1" fill="hold">
                                          <p:stCondLst>
                                            <p:cond delay="0"/>
                                          </p:stCondLst>
                                        </p:cTn>
                                        <p:tgtEl>
                                          <p:spTgt spid="299021"/>
                                        </p:tgtEl>
                                        <p:attrNameLst>
                                          <p:attrName>style.visibility</p:attrName>
                                        </p:attrNameLst>
                                      </p:cBhvr>
                                      <p:to>
                                        <p:strVal val="visible"/>
                                      </p:to>
                                    </p:set>
                                    <p:animEffect transition="in" filter="checkerboard(across)">
                                      <p:cBhvr>
                                        <p:cTn id="69" dur="500"/>
                                        <p:tgtEl>
                                          <p:spTgt spid="299021"/>
                                        </p:tgtEl>
                                      </p:cBhvr>
                                    </p:animEffect>
                                  </p:childTnLst>
                                </p:cTn>
                              </p:par>
                              <p:par>
                                <p:cTn id="70" presetID="5" presetClass="entr" presetSubtype="10" fill="hold" nodeType="withEffect">
                                  <p:stCondLst>
                                    <p:cond delay="0"/>
                                  </p:stCondLst>
                                  <p:childTnLst>
                                    <p:set>
                                      <p:cBhvr>
                                        <p:cTn id="71" dur="1" fill="hold">
                                          <p:stCondLst>
                                            <p:cond delay="0"/>
                                          </p:stCondLst>
                                        </p:cTn>
                                        <p:tgtEl>
                                          <p:spTgt spid="299022"/>
                                        </p:tgtEl>
                                        <p:attrNameLst>
                                          <p:attrName>style.visibility</p:attrName>
                                        </p:attrNameLst>
                                      </p:cBhvr>
                                      <p:to>
                                        <p:strVal val="visible"/>
                                      </p:to>
                                    </p:set>
                                    <p:animEffect transition="in" filter="checkerboard(across)">
                                      <p:cBhvr>
                                        <p:cTn id="72" dur="500"/>
                                        <p:tgtEl>
                                          <p:spTgt spid="299022"/>
                                        </p:tgtEl>
                                      </p:cBhvr>
                                    </p:animEffect>
                                  </p:childTnLst>
                                </p:cTn>
                              </p:par>
                              <p:par>
                                <p:cTn id="73" presetID="5" presetClass="entr" presetSubtype="10" fill="hold" nodeType="withEffect">
                                  <p:stCondLst>
                                    <p:cond delay="0"/>
                                  </p:stCondLst>
                                  <p:childTnLst>
                                    <p:set>
                                      <p:cBhvr>
                                        <p:cTn id="74" dur="1" fill="hold">
                                          <p:stCondLst>
                                            <p:cond delay="0"/>
                                          </p:stCondLst>
                                        </p:cTn>
                                        <p:tgtEl>
                                          <p:spTgt spid="299020"/>
                                        </p:tgtEl>
                                        <p:attrNameLst>
                                          <p:attrName>style.visibility</p:attrName>
                                        </p:attrNameLst>
                                      </p:cBhvr>
                                      <p:to>
                                        <p:strVal val="visible"/>
                                      </p:to>
                                    </p:set>
                                    <p:animEffect transition="in" filter="checkerboard(across)">
                                      <p:cBhvr>
                                        <p:cTn id="75" dur="500"/>
                                        <p:tgtEl>
                                          <p:spTgt spid="299020"/>
                                        </p:tgtEl>
                                      </p:cBhvr>
                                    </p:animEffect>
                                  </p:childTnLst>
                                </p:cTn>
                              </p:par>
                              <p:par>
                                <p:cTn id="76" presetID="5" presetClass="entr" presetSubtype="10" fill="hold" grpId="0" nodeType="with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checkerboard(across)">
                                      <p:cBhvr>
                                        <p:cTn id="78" dur="500"/>
                                        <p:tgtEl>
                                          <p:spTgt spid="31"/>
                                        </p:tgtEl>
                                      </p:cBhvr>
                                    </p:animEffect>
                                  </p:childTnLst>
                                </p:cTn>
                              </p:par>
                            </p:childTnLst>
                          </p:cTn>
                        </p:par>
                      </p:childTnLst>
                    </p:cTn>
                  </p:par>
                  <p:par>
                    <p:cTn id="79" fill="hold">
                      <p:stCondLst>
                        <p:cond delay="indefinite"/>
                      </p:stCondLst>
                      <p:childTnLst>
                        <p:par>
                          <p:cTn id="80" fill="hold">
                            <p:stCondLst>
                              <p:cond delay="0"/>
                            </p:stCondLst>
                            <p:childTnLst>
                              <p:par>
                                <p:cTn id="81" presetID="5" presetClass="entr" presetSubtype="10" fill="hold" grpId="0" nodeType="click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checkerboard(across)">
                                      <p:cBhvr>
                                        <p:cTn id="83" dur="500"/>
                                        <p:tgtEl>
                                          <p:spTgt spid="52"/>
                                        </p:tgtEl>
                                      </p:cBhvr>
                                    </p:animEffect>
                                  </p:childTnLst>
                                </p:cTn>
                              </p:par>
                            </p:childTnLst>
                          </p:cTn>
                        </p:par>
                      </p:childTnLst>
                    </p:cTn>
                  </p:par>
                  <p:par>
                    <p:cTn id="84" fill="hold">
                      <p:stCondLst>
                        <p:cond delay="indefinite"/>
                      </p:stCondLst>
                      <p:childTnLst>
                        <p:par>
                          <p:cTn id="85" fill="hold">
                            <p:stCondLst>
                              <p:cond delay="0"/>
                            </p:stCondLst>
                            <p:childTnLst>
                              <p:par>
                                <p:cTn id="86" presetID="5" presetClass="entr" presetSubtype="10" fill="hold" grpId="0" nodeType="clickEffect">
                                  <p:stCondLst>
                                    <p:cond delay="0"/>
                                  </p:stCondLst>
                                  <p:childTnLst>
                                    <p:set>
                                      <p:cBhvr>
                                        <p:cTn id="87" dur="1" fill="hold">
                                          <p:stCondLst>
                                            <p:cond delay="0"/>
                                          </p:stCondLst>
                                        </p:cTn>
                                        <p:tgtEl>
                                          <p:spTgt spid="53"/>
                                        </p:tgtEl>
                                        <p:attrNameLst>
                                          <p:attrName>style.visibility</p:attrName>
                                        </p:attrNameLst>
                                      </p:cBhvr>
                                      <p:to>
                                        <p:strVal val="visible"/>
                                      </p:to>
                                    </p:set>
                                    <p:animEffect transition="in" filter="checkerboard(across)">
                                      <p:cBhvr>
                                        <p:cTn id="88" dur="500"/>
                                        <p:tgtEl>
                                          <p:spTgt spid="53"/>
                                        </p:tgtEl>
                                      </p:cBhvr>
                                    </p:animEffect>
                                  </p:childTnLst>
                                </p:cTn>
                              </p:par>
                              <p:par>
                                <p:cTn id="89" presetID="5" presetClass="entr" presetSubtype="10" fill="hold" nodeType="withEffect">
                                  <p:stCondLst>
                                    <p:cond delay="0"/>
                                  </p:stCondLst>
                                  <p:childTnLst>
                                    <p:set>
                                      <p:cBhvr>
                                        <p:cTn id="90" dur="1" fill="hold">
                                          <p:stCondLst>
                                            <p:cond delay="0"/>
                                          </p:stCondLst>
                                        </p:cTn>
                                        <p:tgtEl>
                                          <p:spTgt spid="299023"/>
                                        </p:tgtEl>
                                        <p:attrNameLst>
                                          <p:attrName>style.visibility</p:attrName>
                                        </p:attrNameLst>
                                      </p:cBhvr>
                                      <p:to>
                                        <p:strVal val="visible"/>
                                      </p:to>
                                    </p:set>
                                    <p:animEffect transition="in" filter="checkerboard(across)">
                                      <p:cBhvr>
                                        <p:cTn id="91" dur="500"/>
                                        <p:tgtEl>
                                          <p:spTgt spid="299023"/>
                                        </p:tgtEl>
                                      </p:cBhvr>
                                    </p:animEffect>
                                  </p:childTnLst>
                                </p:cTn>
                              </p:par>
                            </p:childTnLst>
                          </p:cTn>
                        </p:par>
                      </p:childTnLst>
                    </p:cTn>
                  </p:par>
                  <p:par>
                    <p:cTn id="92" fill="hold">
                      <p:stCondLst>
                        <p:cond delay="indefinite"/>
                      </p:stCondLst>
                      <p:childTnLst>
                        <p:par>
                          <p:cTn id="93" fill="hold">
                            <p:stCondLst>
                              <p:cond delay="0"/>
                            </p:stCondLst>
                            <p:childTnLst>
                              <p:par>
                                <p:cTn id="94" presetID="5" presetClass="entr" presetSubtype="10" fill="hold" grpId="0" nodeType="clickEffect">
                                  <p:stCondLst>
                                    <p:cond delay="0"/>
                                  </p:stCondLst>
                                  <p:childTnLst>
                                    <p:set>
                                      <p:cBhvr>
                                        <p:cTn id="95" dur="1" fill="hold">
                                          <p:stCondLst>
                                            <p:cond delay="0"/>
                                          </p:stCondLst>
                                        </p:cTn>
                                        <p:tgtEl>
                                          <p:spTgt spid="58"/>
                                        </p:tgtEl>
                                        <p:attrNameLst>
                                          <p:attrName>style.visibility</p:attrName>
                                        </p:attrNameLst>
                                      </p:cBhvr>
                                      <p:to>
                                        <p:strVal val="visible"/>
                                      </p:to>
                                    </p:set>
                                    <p:animEffect transition="in" filter="checkerboard(across)">
                                      <p:cBhvr>
                                        <p:cTn id="9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22" grpId="0"/>
      <p:bldP spid="37" grpId="0"/>
      <p:bldP spid="62" grpId="0" animBg="1"/>
      <p:bldP spid="32" grpId="0"/>
      <p:bldP spid="47" grpId="0"/>
      <p:bldP spid="48" grpId="0"/>
      <p:bldP spid="49" grpId="0"/>
      <p:bldP spid="52" grpId="0"/>
      <p:bldP spid="53" grpId="0"/>
      <p:bldP spid="58" grpId="0"/>
      <p:bldP spid="3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smtClean="0">
                <a:solidFill>
                  <a:srgbClr val="000099"/>
                </a:solidFill>
                <a:latin typeface="Calibri" pitchFamily="34" charset="0"/>
                <a:ea typeface="+mn-ea"/>
                <a:cs typeface="Calibri" pitchFamily="34" charset="0"/>
              </a:rPr>
              <a:t>Reactor periode</a:t>
            </a:r>
            <a:endParaRPr lang="en-US" i="1" kern="1200" dirty="0">
              <a:solidFill>
                <a:srgbClr val="000099"/>
              </a:solidFill>
              <a:latin typeface="Calibri" pitchFamily="34" charset="0"/>
              <a:ea typeface="+mn-ea"/>
              <a:cs typeface="Calibri" pitchFamily="34" charset="0"/>
            </a:endParaRPr>
          </a:p>
        </p:txBody>
      </p:sp>
      <p:sp>
        <p:nvSpPr>
          <p:cNvPr id="49" name="TextBox 17"/>
          <p:cNvSpPr txBox="1"/>
          <p:nvPr/>
        </p:nvSpPr>
        <p:spPr>
          <a:xfrm>
            <a:off x="609600" y="1371600"/>
            <a:ext cx="5562600" cy="369332"/>
          </a:xfrm>
          <a:prstGeom prst="rect">
            <a:avLst/>
          </a:prstGeom>
          <a:noFill/>
        </p:spPr>
        <p:txBody>
          <a:bodyPr wrap="square">
            <a:spAutoFit/>
          </a:bodyPr>
          <a:lstStyle/>
          <a:p>
            <a:pPr>
              <a:defRPr/>
            </a:pPr>
            <a:r>
              <a:rPr lang="en-US" dirty="0" smtClean="0">
                <a:latin typeface="Calibri" pitchFamily="34" charset="0"/>
                <a:cs typeface="Calibri" pitchFamily="34" charset="0"/>
              </a:rPr>
              <a:t>Prompt critical </a:t>
            </a:r>
            <a:r>
              <a:rPr lang="en-US" dirty="0" err="1" smtClean="0">
                <a:latin typeface="Calibri" pitchFamily="34" charset="0"/>
                <a:cs typeface="Calibri" pitchFamily="34" charset="0"/>
              </a:rPr>
              <a:t>conditie</a:t>
            </a:r>
            <a:endParaRPr lang="en-US" dirty="0" smtClean="0">
              <a:latin typeface="Calibri" pitchFamily="34" charset="0"/>
              <a:cs typeface="Calibri" pitchFamily="34" charset="0"/>
            </a:endParaRPr>
          </a:p>
        </p:txBody>
      </p:sp>
      <p:graphicFrame>
        <p:nvGraphicFramePr>
          <p:cNvPr id="299021" name="Object 13"/>
          <p:cNvGraphicFramePr>
            <a:graphicFrameLocks noChangeAspect="1"/>
          </p:cNvGraphicFramePr>
          <p:nvPr/>
        </p:nvGraphicFramePr>
        <p:xfrm>
          <a:off x="2936080" y="1408331"/>
          <a:ext cx="609600" cy="306387"/>
        </p:xfrm>
        <a:graphic>
          <a:graphicData uri="http://schemas.openxmlformats.org/presentationml/2006/ole">
            <p:oleObj spid="_x0000_s300043" name="Equation" r:id="rId4" imgW="406080" imgH="203040" progId="Equation.DSMT4">
              <p:embed/>
            </p:oleObj>
          </a:graphicData>
        </a:graphic>
      </p:graphicFrame>
      <p:sp>
        <p:nvSpPr>
          <p:cNvPr id="53" name="TextBox 17"/>
          <p:cNvSpPr txBox="1"/>
          <p:nvPr/>
        </p:nvSpPr>
        <p:spPr>
          <a:xfrm>
            <a:off x="609600" y="2334399"/>
            <a:ext cx="4191000" cy="369332"/>
          </a:xfrm>
          <a:prstGeom prst="rect">
            <a:avLst/>
          </a:prstGeom>
          <a:noFill/>
        </p:spPr>
        <p:txBody>
          <a:bodyPr wrap="square">
            <a:spAutoFit/>
          </a:bodyPr>
          <a:lstStyle/>
          <a:p>
            <a:pPr>
              <a:defRPr/>
            </a:pPr>
            <a:r>
              <a:rPr lang="en-US" dirty="0" smtClean="0">
                <a:latin typeface="Calibri" pitchFamily="34" charset="0"/>
                <a:cs typeface="Calibri" pitchFamily="34" charset="0"/>
              </a:rPr>
              <a:t>Prompt critical </a:t>
            </a:r>
            <a:r>
              <a:rPr lang="en-US" dirty="0" err="1" smtClean="0">
                <a:latin typeface="Calibri" pitchFamily="34" charset="0"/>
                <a:cs typeface="Calibri" pitchFamily="34" charset="0"/>
              </a:rPr>
              <a:t>niet</a:t>
            </a:r>
            <a:r>
              <a:rPr lang="en-US" dirty="0" smtClean="0">
                <a:latin typeface="Calibri" pitchFamily="34" charset="0"/>
                <a:cs typeface="Calibri" pitchFamily="34" charset="0"/>
              </a:rPr>
              <a:t> </a:t>
            </a:r>
            <a:r>
              <a:rPr lang="en-US" dirty="0" err="1" smtClean="0">
                <a:latin typeface="Calibri" pitchFamily="34" charset="0"/>
                <a:cs typeface="Calibri" pitchFamily="34" charset="0"/>
              </a:rPr>
              <a:t>benaderen</a:t>
            </a:r>
            <a:r>
              <a:rPr lang="en-US" dirty="0" smtClean="0">
                <a:latin typeface="Calibri" pitchFamily="34" charset="0"/>
                <a:cs typeface="Calibri" pitchFamily="34" charset="0"/>
              </a:rPr>
              <a:t>!</a:t>
            </a:r>
          </a:p>
        </p:txBody>
      </p:sp>
      <p:sp>
        <p:nvSpPr>
          <p:cNvPr id="58" name="TextBox 17"/>
          <p:cNvSpPr txBox="1"/>
          <p:nvPr/>
        </p:nvSpPr>
        <p:spPr>
          <a:xfrm>
            <a:off x="609600" y="2981544"/>
            <a:ext cx="5562600" cy="369332"/>
          </a:xfrm>
          <a:prstGeom prst="rect">
            <a:avLst/>
          </a:prstGeom>
          <a:noFill/>
        </p:spPr>
        <p:txBody>
          <a:bodyPr wrap="square">
            <a:spAutoFit/>
          </a:bodyPr>
          <a:lstStyle/>
          <a:p>
            <a:pPr>
              <a:defRPr/>
            </a:pPr>
            <a:r>
              <a:rPr lang="en-US" dirty="0" smtClean="0">
                <a:latin typeface="Calibri" pitchFamily="34" charset="0"/>
                <a:cs typeface="Calibri" pitchFamily="34" charset="0"/>
              </a:rPr>
              <a:t>Reactor </a:t>
            </a:r>
            <a:r>
              <a:rPr lang="en-US" dirty="0" err="1" smtClean="0">
                <a:latin typeface="Calibri" pitchFamily="34" charset="0"/>
                <a:cs typeface="Calibri" pitchFamily="34" charset="0"/>
              </a:rPr>
              <a:t>kan</a:t>
            </a:r>
            <a:r>
              <a:rPr lang="en-US" dirty="0" smtClean="0">
                <a:latin typeface="Calibri" pitchFamily="34" charset="0"/>
                <a:cs typeface="Calibri" pitchFamily="34" charset="0"/>
              </a:rPr>
              <a:t> </a:t>
            </a:r>
            <a:r>
              <a:rPr lang="en-US" dirty="0" err="1" smtClean="0">
                <a:latin typeface="Calibri" pitchFamily="34" charset="0"/>
                <a:cs typeface="Calibri" pitchFamily="34" charset="0"/>
              </a:rPr>
              <a:t>niet</a:t>
            </a:r>
            <a:r>
              <a:rPr lang="en-US" dirty="0" smtClean="0">
                <a:latin typeface="Calibri" pitchFamily="34" charset="0"/>
                <a:cs typeface="Calibri" pitchFamily="34" charset="0"/>
              </a:rPr>
              <a:t> </a:t>
            </a:r>
            <a:r>
              <a:rPr lang="en-US" dirty="0" err="1" smtClean="0">
                <a:latin typeface="Calibri" pitchFamily="34" charset="0"/>
                <a:cs typeface="Calibri" pitchFamily="34" charset="0"/>
              </a:rPr>
              <a:t>sneller</a:t>
            </a:r>
            <a:r>
              <a:rPr lang="en-US" dirty="0" smtClean="0">
                <a:latin typeface="Calibri" pitchFamily="34" charset="0"/>
                <a:cs typeface="Calibri" pitchFamily="34" charset="0"/>
              </a:rPr>
              <a:t> </a:t>
            </a:r>
            <a:r>
              <a:rPr lang="en-US" dirty="0" err="1" smtClean="0">
                <a:latin typeface="Calibri" pitchFamily="34" charset="0"/>
                <a:cs typeface="Calibri" pitchFamily="34" charset="0"/>
              </a:rPr>
              <a:t>uit</a:t>
            </a:r>
            <a:r>
              <a:rPr lang="en-US" dirty="0" smtClean="0">
                <a:latin typeface="Calibri" pitchFamily="34" charset="0"/>
                <a:cs typeface="Calibri" pitchFamily="34" charset="0"/>
              </a:rPr>
              <a:t> </a:t>
            </a:r>
            <a:r>
              <a:rPr lang="en-US" dirty="0" err="1" smtClean="0">
                <a:latin typeface="Calibri" pitchFamily="34" charset="0"/>
                <a:cs typeface="Calibri" pitchFamily="34" charset="0"/>
              </a:rPr>
              <a:t>dan</a:t>
            </a:r>
            <a:r>
              <a:rPr lang="en-US" dirty="0" smtClean="0">
                <a:latin typeface="Calibri" pitchFamily="34" charset="0"/>
                <a:cs typeface="Calibri" pitchFamily="34" charset="0"/>
              </a:rPr>
              <a:t> in 56 s</a:t>
            </a:r>
            <a:endParaRPr lang="en-US" i="1" dirty="0" smtClean="0">
              <a:latin typeface="Calibri" pitchFamily="34" charset="0"/>
              <a:cs typeface="Calibri" pitchFamily="34" charset="0"/>
            </a:endParaRPr>
          </a:p>
        </p:txBody>
      </p:sp>
      <p:grpSp>
        <p:nvGrpSpPr>
          <p:cNvPr id="30" name="Groep 29"/>
          <p:cNvGrpSpPr/>
          <p:nvPr/>
        </p:nvGrpSpPr>
        <p:grpSpPr>
          <a:xfrm>
            <a:off x="5172075" y="4219684"/>
            <a:ext cx="3971925" cy="2638316"/>
            <a:chOff x="5172075" y="4219684"/>
            <a:chExt cx="3971925" cy="2638316"/>
          </a:xfrm>
        </p:grpSpPr>
        <p:pic>
          <p:nvPicPr>
            <p:cNvPr id="300048" name="Picture 16"/>
            <p:cNvPicPr>
              <a:picLocks noChangeAspect="1" noChangeArrowheads="1"/>
            </p:cNvPicPr>
            <p:nvPr/>
          </p:nvPicPr>
          <p:blipFill>
            <a:blip r:embed="rId5" cstate="print"/>
            <a:srcRect/>
            <a:stretch>
              <a:fillRect/>
            </a:stretch>
          </p:blipFill>
          <p:spPr bwMode="auto">
            <a:xfrm>
              <a:off x="5172075" y="4219684"/>
              <a:ext cx="3971925" cy="2638316"/>
            </a:xfrm>
            <a:prstGeom prst="rect">
              <a:avLst/>
            </a:prstGeom>
            <a:noFill/>
            <a:ln w="9525">
              <a:noFill/>
              <a:miter lim="800000"/>
              <a:headEnd/>
              <a:tailEnd/>
            </a:ln>
          </p:spPr>
        </p:pic>
        <p:sp>
          <p:nvSpPr>
            <p:cNvPr id="40" name="Tekstvak 39"/>
            <p:cNvSpPr txBox="1"/>
            <p:nvPr/>
          </p:nvSpPr>
          <p:spPr>
            <a:xfrm>
              <a:off x="5943600" y="5943600"/>
              <a:ext cx="567784" cy="369332"/>
            </a:xfrm>
            <a:prstGeom prst="rect">
              <a:avLst/>
            </a:prstGeom>
            <a:noFill/>
          </p:spPr>
          <p:txBody>
            <a:bodyPr wrap="none" rtlCol="0">
              <a:spAutoFit/>
            </a:bodyPr>
            <a:lstStyle/>
            <a:p>
              <a:r>
                <a:rPr lang="nl-NL" baseline="30000" dirty="0" smtClean="0">
                  <a:latin typeface="Calibri" pitchFamily="34" charset="0"/>
                  <a:cs typeface="Calibri" pitchFamily="34" charset="0"/>
                </a:rPr>
                <a:t>235</a:t>
              </a:r>
              <a:r>
                <a:rPr lang="nl-NL" dirty="0" smtClean="0">
                  <a:latin typeface="Calibri" pitchFamily="34" charset="0"/>
                  <a:cs typeface="Calibri" pitchFamily="34" charset="0"/>
                </a:rPr>
                <a:t>U</a:t>
              </a:r>
            </a:p>
          </p:txBody>
        </p:sp>
      </p:grpSp>
      <p:sp>
        <p:nvSpPr>
          <p:cNvPr id="41" name="TextBox 17"/>
          <p:cNvSpPr txBox="1"/>
          <p:nvPr/>
        </p:nvSpPr>
        <p:spPr>
          <a:xfrm>
            <a:off x="609600" y="1648599"/>
            <a:ext cx="4267200" cy="646331"/>
          </a:xfrm>
          <a:prstGeom prst="rect">
            <a:avLst/>
          </a:prstGeom>
          <a:noFill/>
        </p:spPr>
        <p:txBody>
          <a:bodyPr wrap="square">
            <a:spAutoFit/>
          </a:bodyPr>
          <a:lstStyle/>
          <a:p>
            <a:pPr>
              <a:defRPr/>
            </a:pPr>
            <a:r>
              <a:rPr lang="en-US" err="1" smtClean="0">
                <a:latin typeface="Calibri" pitchFamily="34" charset="0"/>
                <a:cs typeface="Calibri" pitchFamily="34" charset="0"/>
              </a:rPr>
              <a:t>Voor</a:t>
            </a:r>
            <a:r>
              <a:rPr lang="en-US" smtClean="0">
                <a:latin typeface="Calibri" pitchFamily="34" charset="0"/>
                <a:cs typeface="Calibri" pitchFamily="34" charset="0"/>
              </a:rPr>
              <a:t>              </a:t>
            </a:r>
            <a:r>
              <a:rPr lang="en-US" dirty="0" smtClean="0">
                <a:latin typeface="Calibri" pitchFamily="34" charset="0"/>
                <a:cs typeface="Calibri" pitchFamily="34" charset="0"/>
              </a:rPr>
              <a:t>is </a:t>
            </a:r>
            <a:r>
              <a:rPr lang="en-US" dirty="0" err="1" smtClean="0">
                <a:latin typeface="Calibri" pitchFamily="34" charset="0"/>
                <a:cs typeface="Calibri" pitchFamily="34" charset="0"/>
              </a:rPr>
              <a:t>kettingreactie</a:t>
            </a:r>
            <a:r>
              <a:rPr lang="en-US" dirty="0" smtClean="0">
                <a:latin typeface="Calibri" pitchFamily="34" charset="0"/>
                <a:cs typeface="Calibri" pitchFamily="34" charset="0"/>
              </a:rPr>
              <a:t> </a:t>
            </a:r>
            <a:r>
              <a:rPr lang="en-US" dirty="0" err="1" smtClean="0">
                <a:latin typeface="Calibri" pitchFamily="34" charset="0"/>
                <a:cs typeface="Calibri" pitchFamily="34" charset="0"/>
              </a:rPr>
              <a:t>mogelijk</a:t>
            </a:r>
            <a:r>
              <a:rPr lang="en-US" dirty="0" smtClean="0">
                <a:latin typeface="Calibri" pitchFamily="34" charset="0"/>
                <a:cs typeface="Calibri" pitchFamily="34" charset="0"/>
              </a:rPr>
              <a:t> </a:t>
            </a:r>
            <a:r>
              <a:rPr lang="en-US" i="1" dirty="0" err="1" smtClean="0">
                <a:latin typeface="Calibri" pitchFamily="34" charset="0"/>
                <a:cs typeface="Calibri" pitchFamily="34" charset="0"/>
              </a:rPr>
              <a:t>zonder</a:t>
            </a:r>
            <a:r>
              <a:rPr lang="en-US" dirty="0" smtClean="0">
                <a:latin typeface="Calibri" pitchFamily="34" charset="0"/>
                <a:cs typeface="Calibri" pitchFamily="34" charset="0"/>
              </a:rPr>
              <a:t> delayed </a:t>
            </a:r>
            <a:r>
              <a:rPr lang="en-US" dirty="0" err="1" smtClean="0">
                <a:latin typeface="Calibri" pitchFamily="34" charset="0"/>
                <a:cs typeface="Calibri" pitchFamily="34" charset="0"/>
              </a:rPr>
              <a:t>neutronen</a:t>
            </a:r>
            <a:r>
              <a:rPr lang="en-US" dirty="0" smtClean="0">
                <a:latin typeface="Calibri" pitchFamily="34" charset="0"/>
                <a:cs typeface="Calibri" pitchFamily="34" charset="0"/>
              </a:rPr>
              <a:t>!</a:t>
            </a:r>
          </a:p>
        </p:txBody>
      </p:sp>
      <p:graphicFrame>
        <p:nvGraphicFramePr>
          <p:cNvPr id="300049" name="Object 17"/>
          <p:cNvGraphicFramePr>
            <a:graphicFrameLocks noChangeAspect="1"/>
          </p:cNvGraphicFramePr>
          <p:nvPr/>
        </p:nvGraphicFramePr>
        <p:xfrm>
          <a:off x="1212056" y="1691699"/>
          <a:ext cx="609600" cy="306388"/>
        </p:xfrm>
        <a:graphic>
          <a:graphicData uri="http://schemas.openxmlformats.org/presentationml/2006/ole">
            <p:oleObj spid="_x0000_s300049" name="Equation" r:id="rId6" imgW="406080" imgH="203040" progId="Equation.DSMT4">
              <p:embed/>
            </p:oleObj>
          </a:graphicData>
        </a:graphic>
      </p:graphicFrame>
      <p:sp>
        <p:nvSpPr>
          <p:cNvPr id="42" name="TextBox 17"/>
          <p:cNvSpPr txBox="1"/>
          <p:nvPr/>
        </p:nvSpPr>
        <p:spPr>
          <a:xfrm>
            <a:off x="609600" y="3298012"/>
            <a:ext cx="55626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Voor</a:t>
            </a:r>
            <a:r>
              <a:rPr lang="en-US" dirty="0" smtClean="0">
                <a:latin typeface="Calibri" pitchFamily="34" charset="0"/>
                <a:cs typeface="Calibri" pitchFamily="34" charset="0"/>
              </a:rPr>
              <a:t> </a:t>
            </a:r>
            <a:r>
              <a:rPr lang="en-US" dirty="0" err="1" smtClean="0">
                <a:latin typeface="Calibri" pitchFamily="34" charset="0"/>
                <a:cs typeface="Calibri" pitchFamily="34" charset="0"/>
              </a:rPr>
              <a:t>kleine</a:t>
            </a:r>
            <a:r>
              <a:rPr lang="en-US" dirty="0" smtClean="0">
                <a:latin typeface="Calibri" pitchFamily="34" charset="0"/>
                <a:cs typeface="Calibri" pitchFamily="34" charset="0"/>
              </a:rPr>
              <a:t> </a:t>
            </a:r>
            <a:r>
              <a:rPr lang="en-US" dirty="0" err="1" smtClean="0">
                <a:latin typeface="Calibri" pitchFamily="34" charset="0"/>
                <a:cs typeface="Calibri" pitchFamily="34" charset="0"/>
              </a:rPr>
              <a:t>reactivities</a:t>
            </a:r>
            <a:endParaRPr lang="en-US" i="1" dirty="0" smtClean="0">
              <a:latin typeface="Calibri" pitchFamily="34" charset="0"/>
              <a:cs typeface="Calibri" pitchFamily="34" charset="0"/>
            </a:endParaRPr>
          </a:p>
        </p:txBody>
      </p:sp>
      <p:graphicFrame>
        <p:nvGraphicFramePr>
          <p:cNvPr id="300050" name="Object 18"/>
          <p:cNvGraphicFramePr>
            <a:graphicFrameLocks noChangeAspect="1"/>
          </p:cNvGraphicFramePr>
          <p:nvPr/>
        </p:nvGraphicFramePr>
        <p:xfrm>
          <a:off x="2895600" y="3295869"/>
          <a:ext cx="1285875" cy="412750"/>
        </p:xfrm>
        <a:graphic>
          <a:graphicData uri="http://schemas.openxmlformats.org/presentationml/2006/ole">
            <p:oleObj spid="_x0000_s300050" name="Equation" r:id="rId7" imgW="799920" imgH="253800" progId="Equation.DSMT4">
              <p:embed/>
            </p:oleObj>
          </a:graphicData>
        </a:graphic>
      </p:graphicFrame>
      <p:sp>
        <p:nvSpPr>
          <p:cNvPr id="44" name="TextBox 17"/>
          <p:cNvSpPr txBox="1"/>
          <p:nvPr/>
        </p:nvSpPr>
        <p:spPr>
          <a:xfrm>
            <a:off x="609600" y="3629799"/>
            <a:ext cx="5562600" cy="369332"/>
          </a:xfrm>
          <a:prstGeom prst="rect">
            <a:avLst/>
          </a:prstGeom>
          <a:noFill/>
        </p:spPr>
        <p:txBody>
          <a:bodyPr wrap="square">
            <a:spAutoFit/>
          </a:bodyPr>
          <a:lstStyle/>
          <a:p>
            <a:pPr>
              <a:defRPr/>
            </a:pPr>
            <a:r>
              <a:rPr lang="en-US" smtClean="0">
                <a:latin typeface="Calibri" pitchFamily="34" charset="0"/>
                <a:cs typeface="Calibri" pitchFamily="34" charset="0"/>
              </a:rPr>
              <a:t>Vertraagde neutronen </a:t>
            </a:r>
            <a:r>
              <a:rPr lang="en-US" dirty="0" err="1" smtClean="0">
                <a:latin typeface="Calibri" pitchFamily="34" charset="0"/>
                <a:cs typeface="Calibri" pitchFamily="34" charset="0"/>
              </a:rPr>
              <a:t>maken</a:t>
            </a:r>
            <a:r>
              <a:rPr lang="en-US" dirty="0" smtClean="0">
                <a:latin typeface="Calibri" pitchFamily="34" charset="0"/>
                <a:cs typeface="Calibri" pitchFamily="34" charset="0"/>
              </a:rPr>
              <a:t> de </a:t>
            </a:r>
            <a:r>
              <a:rPr lang="en-US" dirty="0" err="1" smtClean="0">
                <a:latin typeface="Calibri" pitchFamily="34" charset="0"/>
                <a:cs typeface="Calibri" pitchFamily="34" charset="0"/>
              </a:rPr>
              <a:t>dienst</a:t>
            </a:r>
            <a:r>
              <a:rPr lang="en-US" dirty="0" smtClean="0">
                <a:latin typeface="Calibri" pitchFamily="34" charset="0"/>
                <a:cs typeface="Calibri" pitchFamily="34" charset="0"/>
              </a:rPr>
              <a:t> </a:t>
            </a:r>
            <a:r>
              <a:rPr lang="en-US" dirty="0" err="1" smtClean="0">
                <a:latin typeface="Calibri" pitchFamily="34" charset="0"/>
                <a:cs typeface="Calibri" pitchFamily="34" charset="0"/>
              </a:rPr>
              <a:t>uit</a:t>
            </a:r>
            <a:endParaRPr lang="en-US" i="1" dirty="0" smtClean="0">
              <a:latin typeface="Calibri" pitchFamily="34"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heckerboard(across)">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checkerboard(across)">
                                      <p:cBhvr>
                                        <p:cTn id="12" dur="500"/>
                                        <p:tgtEl>
                                          <p:spTgt spid="49"/>
                                        </p:tgtEl>
                                      </p:cBhvr>
                                    </p:animEffect>
                                  </p:childTnLst>
                                </p:cTn>
                              </p:par>
                              <p:par>
                                <p:cTn id="13" presetID="5" presetClass="entr" presetSubtype="10" fill="hold" nodeType="withEffect">
                                  <p:stCondLst>
                                    <p:cond delay="0"/>
                                  </p:stCondLst>
                                  <p:childTnLst>
                                    <p:set>
                                      <p:cBhvr>
                                        <p:cTn id="14" dur="1" fill="hold">
                                          <p:stCondLst>
                                            <p:cond delay="0"/>
                                          </p:stCondLst>
                                        </p:cTn>
                                        <p:tgtEl>
                                          <p:spTgt spid="299021"/>
                                        </p:tgtEl>
                                        <p:attrNameLst>
                                          <p:attrName>style.visibility</p:attrName>
                                        </p:attrNameLst>
                                      </p:cBhvr>
                                      <p:to>
                                        <p:strVal val="visible"/>
                                      </p:to>
                                    </p:set>
                                    <p:animEffect transition="in" filter="checkerboard(across)">
                                      <p:cBhvr>
                                        <p:cTn id="15" dur="500"/>
                                        <p:tgtEl>
                                          <p:spTgt spid="29902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checkerboard(across)">
                                      <p:cBhvr>
                                        <p:cTn id="20" dur="500"/>
                                        <p:tgtEl>
                                          <p:spTgt spid="41"/>
                                        </p:tgtEl>
                                      </p:cBhvr>
                                    </p:animEffect>
                                  </p:childTnLst>
                                </p:cTn>
                              </p:par>
                              <p:par>
                                <p:cTn id="21" presetID="5" presetClass="entr" presetSubtype="10" fill="hold" nodeType="withEffect">
                                  <p:stCondLst>
                                    <p:cond delay="0"/>
                                  </p:stCondLst>
                                  <p:childTnLst>
                                    <p:set>
                                      <p:cBhvr>
                                        <p:cTn id="22" dur="1" fill="hold">
                                          <p:stCondLst>
                                            <p:cond delay="0"/>
                                          </p:stCondLst>
                                        </p:cTn>
                                        <p:tgtEl>
                                          <p:spTgt spid="300049"/>
                                        </p:tgtEl>
                                        <p:attrNameLst>
                                          <p:attrName>style.visibility</p:attrName>
                                        </p:attrNameLst>
                                      </p:cBhvr>
                                      <p:to>
                                        <p:strVal val="visible"/>
                                      </p:to>
                                    </p:set>
                                    <p:animEffect transition="in" filter="checkerboard(across)">
                                      <p:cBhvr>
                                        <p:cTn id="23" dur="500"/>
                                        <p:tgtEl>
                                          <p:spTgt spid="300049"/>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checkerboard(across)">
                                      <p:cBhvr>
                                        <p:cTn id="28" dur="500"/>
                                        <p:tgtEl>
                                          <p:spTgt spid="53"/>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checkerboard(across)">
                                      <p:cBhvr>
                                        <p:cTn id="33" dur="500"/>
                                        <p:tgtEl>
                                          <p:spTgt spid="58"/>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checkerboard(across)">
                                      <p:cBhvr>
                                        <p:cTn id="38" dur="500"/>
                                        <p:tgtEl>
                                          <p:spTgt spid="42"/>
                                        </p:tgtEl>
                                      </p:cBhvr>
                                    </p:animEffect>
                                  </p:childTnLst>
                                </p:cTn>
                              </p:par>
                              <p:par>
                                <p:cTn id="39" presetID="5" presetClass="entr" presetSubtype="10" fill="hold" nodeType="withEffect">
                                  <p:stCondLst>
                                    <p:cond delay="0"/>
                                  </p:stCondLst>
                                  <p:childTnLst>
                                    <p:set>
                                      <p:cBhvr>
                                        <p:cTn id="40" dur="1" fill="hold">
                                          <p:stCondLst>
                                            <p:cond delay="0"/>
                                          </p:stCondLst>
                                        </p:cTn>
                                        <p:tgtEl>
                                          <p:spTgt spid="300050"/>
                                        </p:tgtEl>
                                        <p:attrNameLst>
                                          <p:attrName>style.visibility</p:attrName>
                                        </p:attrNameLst>
                                      </p:cBhvr>
                                      <p:to>
                                        <p:strVal val="visible"/>
                                      </p:to>
                                    </p:set>
                                    <p:animEffect transition="in" filter="checkerboard(across)">
                                      <p:cBhvr>
                                        <p:cTn id="41" dur="500"/>
                                        <p:tgtEl>
                                          <p:spTgt spid="300050"/>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checkerboard(across)">
                                      <p:cBhvr>
                                        <p:cTn id="4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3" grpId="0"/>
      <p:bldP spid="58" grpId="0"/>
      <p:bldP spid="41" grpId="0"/>
      <p:bldP spid="42" grpId="0"/>
      <p:bldP spid="4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dirty="0" smtClean="0">
                <a:solidFill>
                  <a:srgbClr val="000099"/>
                </a:solidFill>
                <a:latin typeface="Calibri" pitchFamily="34" charset="0"/>
                <a:cs typeface="Calibri" pitchFamily="34" charset="0"/>
              </a:rPr>
              <a:t>Lange </a:t>
            </a:r>
            <a:r>
              <a:rPr lang="en-GB" i="1" kern="1200" dirty="0" err="1" smtClean="0">
                <a:solidFill>
                  <a:srgbClr val="000099"/>
                </a:solidFill>
                <a:latin typeface="Calibri" pitchFamily="34" charset="0"/>
                <a:cs typeface="Calibri" pitchFamily="34" charset="0"/>
              </a:rPr>
              <a:t>termijn</a:t>
            </a:r>
            <a:r>
              <a:rPr lang="en-GB" i="1" kern="1200" dirty="0" smtClean="0">
                <a:solidFill>
                  <a:srgbClr val="000099"/>
                </a:solidFill>
                <a:latin typeface="Calibri" pitchFamily="34" charset="0"/>
                <a:cs typeface="Calibri" pitchFamily="34" charset="0"/>
              </a:rPr>
              <a:t> core </a:t>
            </a:r>
            <a:r>
              <a:rPr lang="en-GB" i="1" kern="1200" dirty="0" err="1" smtClean="0">
                <a:solidFill>
                  <a:srgbClr val="000099"/>
                </a:solidFill>
                <a:latin typeface="Calibri" pitchFamily="34" charset="0"/>
                <a:cs typeface="Calibri" pitchFamily="34" charset="0"/>
              </a:rPr>
              <a:t>gedrag</a:t>
            </a:r>
            <a:endParaRPr lang="en-US" i="1" kern="1200" dirty="0">
              <a:solidFill>
                <a:srgbClr val="000099"/>
              </a:solidFill>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152400" y="0"/>
            <a:ext cx="8991600" cy="990600"/>
          </a:xfrm>
          <a:noFill/>
          <a:ln/>
        </p:spPr>
        <p:txBody>
          <a:bodyPr/>
          <a:lstStyle/>
          <a:p>
            <a:r>
              <a:rPr lang="en-GB" sz="3600" i="1" kern="1200" smtClean="0">
                <a:solidFill>
                  <a:srgbClr val="000099"/>
                </a:solidFill>
                <a:latin typeface="Calibri" pitchFamily="34" charset="0"/>
                <a:ea typeface="+mn-ea"/>
                <a:cs typeface="Calibri" pitchFamily="34" charset="0"/>
              </a:rPr>
              <a:t>Effectieve vermenigvuldigingsfactor</a:t>
            </a:r>
            <a:endParaRPr lang="en-US" sz="3600" i="1" kern="1200" dirty="0">
              <a:solidFill>
                <a:srgbClr val="000099"/>
              </a:solidFill>
              <a:latin typeface="Calibri" pitchFamily="34" charset="0"/>
              <a:ea typeface="+mn-ea"/>
              <a:cs typeface="Calibri" pitchFamily="34" charset="0"/>
            </a:endParaRPr>
          </a:p>
        </p:txBody>
      </p:sp>
      <p:grpSp>
        <p:nvGrpSpPr>
          <p:cNvPr id="18" name="Groep 17"/>
          <p:cNvGrpSpPr/>
          <p:nvPr/>
        </p:nvGrpSpPr>
        <p:grpSpPr>
          <a:xfrm>
            <a:off x="304800" y="1095375"/>
            <a:ext cx="7581900" cy="819150"/>
            <a:chOff x="304800" y="1095375"/>
            <a:chExt cx="7581900" cy="819150"/>
          </a:xfrm>
        </p:grpSpPr>
        <p:sp>
          <p:nvSpPr>
            <p:cNvPr id="644099" name="Text Box 3"/>
            <p:cNvSpPr txBox="1">
              <a:spLocks noChangeArrowheads="1"/>
            </p:cNvSpPr>
            <p:nvPr/>
          </p:nvSpPr>
          <p:spPr bwMode="auto">
            <a:xfrm>
              <a:off x="304800" y="1234069"/>
              <a:ext cx="5562600" cy="480131"/>
            </a:xfrm>
            <a:prstGeom prst="rect">
              <a:avLst/>
            </a:prstGeom>
            <a:solidFill>
              <a:srgbClr val="FFFF99"/>
            </a:solidFill>
            <a:ln w="9525">
              <a:noFill/>
              <a:miter lim="800000"/>
              <a:headEnd/>
              <a:tailEnd/>
            </a:ln>
          </p:spPr>
          <p:txBody>
            <a:bodyPr wrap="square">
              <a:spAutoFit/>
            </a:bodyPr>
            <a:lstStyle/>
            <a:p>
              <a:pPr marL="336550" indent="-336550">
                <a:lnSpc>
                  <a:spcPct val="90000"/>
                </a:lnSpc>
                <a:buSzPct val="10000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US" sz="1400" smtClean="0">
                  <a:latin typeface="Calibri" pitchFamily="34" charset="0"/>
                  <a:cs typeface="Calibri" pitchFamily="34" charset="0"/>
                </a:rPr>
                <a:t>Effectieve vermenigvuldigingsfactor </a:t>
              </a:r>
              <a:endParaRPr lang="en-US" sz="1400" dirty="0" smtClean="0">
                <a:latin typeface="Calibri" pitchFamily="34" charset="0"/>
                <a:cs typeface="Calibri" pitchFamily="34" charset="0"/>
              </a:endParaRPr>
            </a:p>
            <a:p>
              <a:pPr marL="336550" indent="-336550">
                <a:lnSpc>
                  <a:spcPct val="90000"/>
                </a:lnSpc>
                <a:buSzPct val="10000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nl-NL" sz="1400" dirty="0">
                <a:latin typeface="Calibri" pitchFamily="34" charset="0"/>
                <a:cs typeface="Calibri" pitchFamily="34" charset="0"/>
                <a:sym typeface="Symbol" pitchFamily="18" charset="2"/>
              </a:endParaRPr>
            </a:p>
          </p:txBody>
        </p:sp>
        <p:pic>
          <p:nvPicPr>
            <p:cNvPr id="136194" name="Picture 2"/>
            <p:cNvPicPr>
              <a:picLocks noChangeAspect="1" noChangeArrowheads="1"/>
            </p:cNvPicPr>
            <p:nvPr/>
          </p:nvPicPr>
          <p:blipFill>
            <a:blip r:embed="rId3" cstate="print"/>
            <a:srcRect/>
            <a:stretch>
              <a:fillRect/>
            </a:stretch>
          </p:blipFill>
          <p:spPr bwMode="auto">
            <a:xfrm>
              <a:off x="3124200" y="1095375"/>
              <a:ext cx="4762500" cy="819150"/>
            </a:xfrm>
            <a:prstGeom prst="rect">
              <a:avLst/>
            </a:prstGeom>
            <a:noFill/>
            <a:ln w="9525">
              <a:noFill/>
              <a:miter lim="800000"/>
              <a:headEnd/>
              <a:tailEnd/>
            </a:ln>
            <a:effectLst/>
          </p:spPr>
        </p:pic>
      </p:grpSp>
      <p:pic>
        <p:nvPicPr>
          <p:cNvPr id="136195" name="Picture 3"/>
          <p:cNvPicPr>
            <a:picLocks noChangeAspect="1" noChangeArrowheads="1"/>
          </p:cNvPicPr>
          <p:nvPr/>
        </p:nvPicPr>
        <p:blipFill>
          <a:blip r:embed="rId4" cstate="print"/>
          <a:srcRect/>
          <a:stretch>
            <a:fillRect/>
          </a:stretch>
        </p:blipFill>
        <p:spPr bwMode="auto">
          <a:xfrm>
            <a:off x="304800" y="2228850"/>
            <a:ext cx="1600200" cy="400050"/>
          </a:xfrm>
          <a:prstGeom prst="rect">
            <a:avLst/>
          </a:prstGeom>
          <a:noFill/>
          <a:ln w="9525">
            <a:noFill/>
            <a:miter lim="800000"/>
            <a:headEnd/>
            <a:tailEnd/>
          </a:ln>
          <a:effectLst/>
        </p:spPr>
      </p:pic>
      <p:grpSp>
        <p:nvGrpSpPr>
          <p:cNvPr id="3" name="Group 28"/>
          <p:cNvGrpSpPr/>
          <p:nvPr/>
        </p:nvGrpSpPr>
        <p:grpSpPr>
          <a:xfrm>
            <a:off x="304800" y="2743200"/>
            <a:ext cx="7772400" cy="588124"/>
            <a:chOff x="304800" y="2743200"/>
            <a:chExt cx="7772400" cy="588124"/>
          </a:xfrm>
        </p:grpSpPr>
        <p:sp>
          <p:nvSpPr>
            <p:cNvPr id="22" name="Text Box 3"/>
            <p:cNvSpPr txBox="1">
              <a:spLocks noChangeArrowheads="1"/>
            </p:cNvSpPr>
            <p:nvPr/>
          </p:nvSpPr>
          <p:spPr bwMode="auto">
            <a:xfrm>
              <a:off x="304800" y="2796469"/>
              <a:ext cx="5562600" cy="480131"/>
            </a:xfrm>
            <a:prstGeom prst="rect">
              <a:avLst/>
            </a:prstGeom>
            <a:solidFill>
              <a:srgbClr val="FFFF99"/>
            </a:solidFill>
            <a:ln w="9525">
              <a:noFill/>
              <a:miter lim="800000"/>
              <a:headEnd/>
              <a:tailEnd/>
            </a:ln>
          </p:spPr>
          <p:txBody>
            <a:bodyPr wrap="square">
              <a:spAutoFit/>
            </a:bodyPr>
            <a:lstStyle/>
            <a:p>
              <a:pPr marL="336550" indent="-336550">
                <a:lnSpc>
                  <a:spcPct val="90000"/>
                </a:lnSpc>
                <a:buSzPct val="10000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US" sz="1400" dirty="0" smtClean="0">
                  <a:latin typeface="Calibri" pitchFamily="34" charset="0"/>
                  <a:cs typeface="Calibri" pitchFamily="34" charset="0"/>
                </a:rPr>
                <a:t>Fast non-leakage probability</a:t>
              </a:r>
            </a:p>
            <a:p>
              <a:pPr marL="336550" indent="-336550">
                <a:lnSpc>
                  <a:spcPct val="90000"/>
                </a:lnSpc>
                <a:buSzPct val="10000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nl-NL" sz="1400" dirty="0">
                <a:latin typeface="Calibri" pitchFamily="34" charset="0"/>
                <a:cs typeface="Calibri" pitchFamily="34" charset="0"/>
                <a:sym typeface="Symbol" pitchFamily="18" charset="2"/>
              </a:endParaRPr>
            </a:p>
          </p:txBody>
        </p:sp>
        <p:pic>
          <p:nvPicPr>
            <p:cNvPr id="136196" name="Picture 4"/>
            <p:cNvPicPr>
              <a:picLocks noChangeAspect="1" noChangeArrowheads="1"/>
            </p:cNvPicPr>
            <p:nvPr/>
          </p:nvPicPr>
          <p:blipFill>
            <a:blip r:embed="rId5" cstate="print"/>
            <a:srcRect/>
            <a:stretch>
              <a:fillRect/>
            </a:stretch>
          </p:blipFill>
          <p:spPr bwMode="auto">
            <a:xfrm>
              <a:off x="2943225" y="2743200"/>
              <a:ext cx="5133975" cy="588124"/>
            </a:xfrm>
            <a:prstGeom prst="rect">
              <a:avLst/>
            </a:prstGeom>
            <a:noFill/>
            <a:ln w="9525">
              <a:noFill/>
              <a:miter lim="800000"/>
              <a:headEnd/>
              <a:tailEnd/>
            </a:ln>
            <a:effectLst/>
          </p:spPr>
        </p:pic>
      </p:grpSp>
      <p:grpSp>
        <p:nvGrpSpPr>
          <p:cNvPr id="4" name="Group 29"/>
          <p:cNvGrpSpPr/>
          <p:nvPr/>
        </p:nvGrpSpPr>
        <p:grpSpPr>
          <a:xfrm>
            <a:off x="304800" y="3339394"/>
            <a:ext cx="7772400" cy="480131"/>
            <a:chOff x="304800" y="3339394"/>
            <a:chExt cx="7772400" cy="480131"/>
          </a:xfrm>
        </p:grpSpPr>
        <p:sp>
          <p:nvSpPr>
            <p:cNvPr id="23" name="Text Box 3"/>
            <p:cNvSpPr txBox="1">
              <a:spLocks noChangeArrowheads="1"/>
            </p:cNvSpPr>
            <p:nvPr/>
          </p:nvSpPr>
          <p:spPr bwMode="auto">
            <a:xfrm>
              <a:off x="304800" y="3339394"/>
              <a:ext cx="2743200" cy="480131"/>
            </a:xfrm>
            <a:prstGeom prst="rect">
              <a:avLst/>
            </a:prstGeom>
            <a:solidFill>
              <a:srgbClr val="FFFF99"/>
            </a:solidFill>
            <a:ln w="9525">
              <a:noFill/>
              <a:miter lim="800000"/>
              <a:headEnd/>
              <a:tailEnd/>
            </a:ln>
          </p:spPr>
          <p:txBody>
            <a:bodyPr wrap="square">
              <a:spAutoFit/>
            </a:bodyPr>
            <a:lstStyle/>
            <a:p>
              <a:pPr marL="336550" indent="-336550">
                <a:lnSpc>
                  <a:spcPct val="90000"/>
                </a:lnSpc>
                <a:buSzPct val="10000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US" sz="1400" dirty="0" smtClean="0">
                  <a:latin typeface="Calibri" pitchFamily="34" charset="0"/>
                  <a:cs typeface="Calibri" pitchFamily="34" charset="0"/>
                </a:rPr>
                <a:t>Thermal non-leakage probability</a:t>
              </a:r>
            </a:p>
            <a:p>
              <a:pPr marL="336550" indent="-336550">
                <a:lnSpc>
                  <a:spcPct val="90000"/>
                </a:lnSpc>
                <a:buSzPct val="10000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endParaRPr lang="nl-NL" sz="1400" dirty="0">
                <a:latin typeface="Calibri" pitchFamily="34" charset="0"/>
                <a:cs typeface="Calibri" pitchFamily="34" charset="0"/>
                <a:sym typeface="Symbol" pitchFamily="18" charset="2"/>
              </a:endParaRPr>
            </a:p>
          </p:txBody>
        </p:sp>
        <p:pic>
          <p:nvPicPr>
            <p:cNvPr id="136197" name="Picture 5"/>
            <p:cNvPicPr>
              <a:picLocks noChangeAspect="1" noChangeArrowheads="1"/>
            </p:cNvPicPr>
            <p:nvPr/>
          </p:nvPicPr>
          <p:blipFill>
            <a:blip r:embed="rId6" cstate="print"/>
            <a:srcRect/>
            <a:stretch>
              <a:fillRect/>
            </a:stretch>
          </p:blipFill>
          <p:spPr bwMode="auto">
            <a:xfrm>
              <a:off x="3054622" y="3352800"/>
              <a:ext cx="5022578" cy="457200"/>
            </a:xfrm>
            <a:prstGeom prst="rect">
              <a:avLst/>
            </a:prstGeom>
            <a:noFill/>
            <a:ln w="9525">
              <a:noFill/>
              <a:miter lim="800000"/>
              <a:headEnd/>
              <a:tailEnd/>
            </a:ln>
            <a:effectLst/>
          </p:spPr>
        </p:pic>
      </p:grpSp>
      <p:sp>
        <p:nvSpPr>
          <p:cNvPr id="25" name="TextBox 24"/>
          <p:cNvSpPr txBox="1"/>
          <p:nvPr/>
        </p:nvSpPr>
        <p:spPr>
          <a:xfrm>
            <a:off x="304800" y="4038600"/>
            <a:ext cx="5867400" cy="1169551"/>
          </a:xfrm>
          <a:prstGeom prst="rect">
            <a:avLst/>
          </a:prstGeom>
          <a:solidFill>
            <a:srgbClr val="FEFCAC"/>
          </a:solidFill>
        </p:spPr>
        <p:txBody>
          <a:bodyPr wrap="square" rtlCol="0">
            <a:spAutoFit/>
          </a:bodyPr>
          <a:lstStyle/>
          <a:p>
            <a:r>
              <a:rPr lang="en-US" sz="1400" smtClean="0">
                <a:latin typeface="Calibri" pitchFamily="34" charset="0"/>
                <a:cs typeface="Calibri" pitchFamily="34" charset="0"/>
              </a:rPr>
              <a:t>Totale “non-leakage” waarschijnlijkheid hangt af van temperatuur van koelmiddel via een negatieve temperatuure coefficient</a:t>
            </a:r>
            <a:endParaRPr lang="en-US" sz="1400" dirty="0" smtClean="0">
              <a:latin typeface="Calibri" pitchFamily="34" charset="0"/>
              <a:cs typeface="Calibri" pitchFamily="34" charset="0"/>
            </a:endParaRPr>
          </a:p>
          <a:p>
            <a:endParaRPr lang="en-US" sz="1400" dirty="0">
              <a:latin typeface="Calibri" pitchFamily="34" charset="0"/>
              <a:cs typeface="Calibri" pitchFamily="34" charset="0"/>
            </a:endParaRPr>
          </a:p>
          <a:p>
            <a:r>
              <a:rPr lang="en-US" sz="1400" smtClean="0">
                <a:latin typeface="Calibri" pitchFamily="34" charset="0"/>
                <a:cs typeface="Calibri" pitchFamily="34" charset="0"/>
              </a:rPr>
              <a:t>Als temperatuur stijgt, dan zet het koelmiddel uit. Dichtheid van de moderator wordt kleiner; neutronen leggen grotere afstand af tijdens slow-down.</a:t>
            </a:r>
            <a:endParaRPr lang="en-US" sz="1400" dirty="0">
              <a:latin typeface="Calibri" pitchFamily="34" charset="0"/>
              <a:cs typeface="Calibri" pitchFamily="34" charset="0"/>
            </a:endParaRPr>
          </a:p>
        </p:txBody>
      </p:sp>
      <p:sp>
        <p:nvSpPr>
          <p:cNvPr id="27" name="Text Box 3"/>
          <p:cNvSpPr txBox="1">
            <a:spLocks noChangeArrowheads="1"/>
          </p:cNvSpPr>
          <p:nvPr/>
        </p:nvSpPr>
        <p:spPr bwMode="auto">
          <a:xfrm>
            <a:off x="304800" y="5733568"/>
            <a:ext cx="2743200" cy="286232"/>
          </a:xfrm>
          <a:prstGeom prst="rect">
            <a:avLst/>
          </a:prstGeom>
          <a:solidFill>
            <a:srgbClr val="FFFF99"/>
          </a:solidFill>
          <a:ln w="9525">
            <a:noFill/>
            <a:miter lim="800000"/>
            <a:headEnd/>
            <a:tailEnd/>
          </a:ln>
        </p:spPr>
        <p:txBody>
          <a:bodyPr wrap="square">
            <a:spAutoFit/>
          </a:bodyPr>
          <a:lstStyle/>
          <a:p>
            <a:pPr marL="336550" indent="-336550">
              <a:lnSpc>
                <a:spcPct val="90000"/>
              </a:lnSpc>
              <a:buSzPct val="100000"/>
              <a:tabLst>
                <a:tab pos="336550" algn="l"/>
                <a:tab pos="793750" algn="l"/>
                <a:tab pos="1250950" algn="l"/>
                <a:tab pos="1708150" algn="l"/>
                <a:tab pos="2165350" algn="l"/>
                <a:tab pos="2622550" algn="l"/>
                <a:tab pos="3079750" algn="l"/>
                <a:tab pos="3536950" algn="l"/>
                <a:tab pos="3994150" algn="l"/>
                <a:tab pos="4451350" algn="l"/>
                <a:tab pos="4908550" algn="l"/>
                <a:tab pos="5365750" algn="l"/>
                <a:tab pos="5822950" algn="l"/>
                <a:tab pos="6280150" algn="l"/>
                <a:tab pos="6737350" algn="l"/>
                <a:tab pos="7194550" algn="l"/>
                <a:tab pos="7651750" algn="l"/>
                <a:tab pos="8108950" algn="l"/>
                <a:tab pos="8566150" algn="l"/>
                <a:tab pos="9023350" algn="l"/>
                <a:tab pos="9480550" algn="l"/>
              </a:tabLst>
            </a:pPr>
            <a:r>
              <a:rPr lang="en-US" sz="1400" smtClean="0">
                <a:latin typeface="Calibri" pitchFamily="34" charset="0"/>
                <a:cs typeface="Calibri" pitchFamily="34" charset="0"/>
              </a:rPr>
              <a:t>Zes-factoren formule</a:t>
            </a:r>
            <a:endParaRPr lang="nl-NL" sz="1400" dirty="0">
              <a:latin typeface="Calibri" pitchFamily="34" charset="0"/>
              <a:cs typeface="Calibri" pitchFamily="34" charset="0"/>
              <a:sym typeface="Symbol" pitchFamily="18" charset="2"/>
            </a:endParaRPr>
          </a:p>
        </p:txBody>
      </p:sp>
      <p:pic>
        <p:nvPicPr>
          <p:cNvPr id="136198" name="Picture 6"/>
          <p:cNvPicPr>
            <a:picLocks noChangeAspect="1" noChangeArrowheads="1"/>
          </p:cNvPicPr>
          <p:nvPr/>
        </p:nvPicPr>
        <p:blipFill>
          <a:blip r:embed="rId7" cstate="print"/>
          <a:srcRect/>
          <a:stretch>
            <a:fillRect/>
          </a:stretch>
        </p:blipFill>
        <p:spPr bwMode="auto">
          <a:xfrm>
            <a:off x="2047875" y="5600700"/>
            <a:ext cx="2600325" cy="5715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6195"/>
                                        </p:tgtEl>
                                        <p:attrNameLst>
                                          <p:attrName>style.visibility</p:attrName>
                                        </p:attrNameLst>
                                      </p:cBhvr>
                                      <p:to>
                                        <p:strVal val="visible"/>
                                      </p:to>
                                    </p:set>
                                    <p:animEffect transition="in" filter="checkerboard(across)">
                                      <p:cBhvr>
                                        <p:cTn id="7" dur="500"/>
                                        <p:tgtEl>
                                          <p:spTgt spid="13619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checkerboard(across)">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checkerboard(across)">
                                      <p:cBhvr>
                                        <p:cTn id="27" dur="500"/>
                                        <p:tgtEl>
                                          <p:spTgt spid="27"/>
                                        </p:tgtEl>
                                      </p:cBhvr>
                                    </p:animEffect>
                                  </p:childTnLst>
                                </p:cTn>
                              </p:par>
                              <p:par>
                                <p:cTn id="28" presetID="5" presetClass="entr" presetSubtype="10" fill="hold" nodeType="withEffect">
                                  <p:stCondLst>
                                    <p:cond delay="0"/>
                                  </p:stCondLst>
                                  <p:childTnLst>
                                    <p:set>
                                      <p:cBhvr>
                                        <p:cTn id="29" dur="1" fill="hold">
                                          <p:stCondLst>
                                            <p:cond delay="0"/>
                                          </p:stCondLst>
                                        </p:cTn>
                                        <p:tgtEl>
                                          <p:spTgt spid="136198"/>
                                        </p:tgtEl>
                                        <p:attrNameLst>
                                          <p:attrName>style.visibility</p:attrName>
                                        </p:attrNameLst>
                                      </p:cBhvr>
                                      <p:to>
                                        <p:strVal val="visible"/>
                                      </p:to>
                                    </p:set>
                                    <p:animEffect transition="in" filter="checkerboard(across)">
                                      <p:cBhvr>
                                        <p:cTn id="30" dur="500"/>
                                        <p:tgtEl>
                                          <p:spTgt spid="136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dirty="0" smtClean="0">
                <a:solidFill>
                  <a:srgbClr val="000099"/>
                </a:solidFill>
                <a:latin typeface="Calibri" pitchFamily="34" charset="0"/>
                <a:cs typeface="Calibri" pitchFamily="34" charset="0"/>
              </a:rPr>
              <a:t>Lange </a:t>
            </a:r>
            <a:r>
              <a:rPr lang="en-GB" i="1" kern="1200" dirty="0" err="1" smtClean="0">
                <a:solidFill>
                  <a:srgbClr val="000099"/>
                </a:solidFill>
                <a:latin typeface="Calibri" pitchFamily="34" charset="0"/>
                <a:cs typeface="Calibri" pitchFamily="34" charset="0"/>
              </a:rPr>
              <a:t>termijn</a:t>
            </a:r>
            <a:r>
              <a:rPr lang="en-GB" i="1" kern="1200" dirty="0" smtClean="0">
                <a:solidFill>
                  <a:srgbClr val="000099"/>
                </a:solidFill>
                <a:latin typeface="Calibri" pitchFamily="34" charset="0"/>
                <a:cs typeface="Calibri" pitchFamily="34" charset="0"/>
              </a:rPr>
              <a:t> core </a:t>
            </a:r>
            <a:r>
              <a:rPr lang="en-GB" i="1" kern="1200" dirty="0" err="1" smtClean="0">
                <a:solidFill>
                  <a:srgbClr val="000099"/>
                </a:solidFill>
                <a:latin typeface="Calibri" pitchFamily="34" charset="0"/>
                <a:cs typeface="Calibri" pitchFamily="34" charset="0"/>
              </a:rPr>
              <a:t>gedrag</a:t>
            </a:r>
            <a:endParaRPr lang="en-US" i="1" kern="1200" dirty="0">
              <a:solidFill>
                <a:srgbClr val="000099"/>
              </a:solidFill>
              <a:latin typeface="Calibri" pitchFamily="34" charset="0"/>
              <a:cs typeface="Calibri" pitchFamily="34" charset="0"/>
            </a:endParaRPr>
          </a:p>
        </p:txBody>
      </p:sp>
      <p:sp>
        <p:nvSpPr>
          <p:cNvPr id="22" name="TextBox 17"/>
          <p:cNvSpPr txBox="1"/>
          <p:nvPr/>
        </p:nvSpPr>
        <p:spPr>
          <a:xfrm>
            <a:off x="533400" y="1219200"/>
            <a:ext cx="6400800" cy="1138773"/>
          </a:xfrm>
          <a:prstGeom prst="rect">
            <a:avLst/>
          </a:prstGeom>
          <a:noFill/>
        </p:spPr>
        <p:txBody>
          <a:bodyPr wrap="square">
            <a:spAutoFit/>
          </a:bodyPr>
          <a:lstStyle/>
          <a:p>
            <a:pPr>
              <a:defRPr/>
            </a:pPr>
            <a:r>
              <a:rPr lang="en-US" dirty="0" smtClean="0">
                <a:latin typeface="Calibri" pitchFamily="34" charset="0"/>
                <a:cs typeface="Calibri" pitchFamily="34" charset="0"/>
              </a:rPr>
              <a:t>Lange </a:t>
            </a:r>
            <a:r>
              <a:rPr lang="en-US" dirty="0" err="1" smtClean="0">
                <a:latin typeface="Calibri" pitchFamily="34" charset="0"/>
                <a:cs typeface="Calibri" pitchFamily="34" charset="0"/>
              </a:rPr>
              <a:t>termijn</a:t>
            </a:r>
            <a:r>
              <a:rPr lang="en-US" dirty="0" smtClean="0">
                <a:latin typeface="Calibri" pitchFamily="34" charset="0"/>
                <a:cs typeface="Calibri" pitchFamily="34" charset="0"/>
              </a:rPr>
              <a:t> </a:t>
            </a:r>
            <a:r>
              <a:rPr lang="en-US" dirty="0" err="1" smtClean="0">
                <a:latin typeface="Calibri" pitchFamily="34" charset="0"/>
                <a:cs typeface="Calibri" pitchFamily="34" charset="0"/>
              </a:rPr>
              <a:t>effecten</a:t>
            </a:r>
            <a:r>
              <a:rPr lang="en-US" dirty="0" smtClean="0">
                <a:latin typeface="Calibri" pitchFamily="34" charset="0"/>
                <a:cs typeface="Calibri" pitchFamily="34" charset="0"/>
              </a:rPr>
              <a:t>:</a:t>
            </a:r>
          </a:p>
          <a:p>
            <a:pPr lvl="1">
              <a:defRPr/>
            </a:pPr>
            <a:r>
              <a:rPr lang="en-US" sz="1600" dirty="0" err="1" smtClean="0">
                <a:latin typeface="Calibri" pitchFamily="34" charset="0"/>
                <a:cs typeface="Calibri" pitchFamily="34" charset="0"/>
              </a:rPr>
              <a:t>Opbouw</a:t>
            </a:r>
            <a:r>
              <a:rPr lang="en-US" sz="1600" dirty="0" smtClean="0">
                <a:latin typeface="Calibri" pitchFamily="34" charset="0"/>
                <a:cs typeface="Calibri" pitchFamily="34" charset="0"/>
              </a:rPr>
              <a:t> en </a:t>
            </a:r>
            <a:r>
              <a:rPr lang="en-US" sz="1600" dirty="0" err="1" smtClean="0">
                <a:latin typeface="Calibri" pitchFamily="34" charset="0"/>
                <a:cs typeface="Calibri" pitchFamily="34" charset="0"/>
              </a:rPr>
              <a:t>verval</a:t>
            </a:r>
            <a:r>
              <a:rPr lang="en-US" sz="1600" dirty="0" smtClean="0">
                <a:latin typeface="Calibri" pitchFamily="34" charset="0"/>
                <a:cs typeface="Calibri" pitchFamily="34" charset="0"/>
              </a:rPr>
              <a:t> van </a:t>
            </a:r>
            <a:r>
              <a:rPr lang="en-US" sz="1600" dirty="0" err="1" smtClean="0">
                <a:latin typeface="Calibri" pitchFamily="34" charset="0"/>
                <a:cs typeface="Calibri" pitchFamily="34" charset="0"/>
              </a:rPr>
              <a:t>radioactieve</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splijtingsproducten</a:t>
            </a:r>
            <a:endParaRPr lang="en-US" sz="1600" dirty="0" smtClean="0">
              <a:latin typeface="Calibri" pitchFamily="34" charset="0"/>
              <a:cs typeface="Calibri" pitchFamily="34" charset="0"/>
            </a:endParaRPr>
          </a:p>
          <a:p>
            <a:pPr lvl="1">
              <a:defRPr/>
            </a:pPr>
            <a:r>
              <a:rPr lang="en-US" sz="1600" dirty="0" err="1" smtClean="0">
                <a:latin typeface="Calibri" pitchFamily="34" charset="0"/>
                <a:cs typeface="Calibri" pitchFamily="34" charset="0"/>
              </a:rPr>
              <a:t>Depletie</a:t>
            </a:r>
            <a:r>
              <a:rPr lang="en-US" sz="1600" dirty="0" smtClean="0">
                <a:latin typeface="Calibri" pitchFamily="34" charset="0"/>
                <a:cs typeface="Calibri" pitchFamily="34" charset="0"/>
              </a:rPr>
              <a:t> van </a:t>
            </a:r>
            <a:r>
              <a:rPr lang="en-US" sz="1600" dirty="0" err="1" smtClean="0">
                <a:latin typeface="Calibri" pitchFamily="34" charset="0"/>
                <a:cs typeface="Calibri" pitchFamily="34" charset="0"/>
              </a:rPr>
              <a:t>brandstof</a:t>
            </a:r>
            <a:endParaRPr lang="en-US" sz="1600" dirty="0" smtClean="0">
              <a:latin typeface="Calibri" pitchFamily="34" charset="0"/>
              <a:cs typeface="Calibri" pitchFamily="34" charset="0"/>
            </a:endParaRPr>
          </a:p>
          <a:p>
            <a:pPr lvl="1">
              <a:defRPr/>
            </a:pPr>
            <a:r>
              <a:rPr lang="en-US" sz="1600" dirty="0" err="1" smtClean="0">
                <a:latin typeface="Calibri" pitchFamily="34" charset="0"/>
                <a:cs typeface="Calibri" pitchFamily="34" charset="0"/>
              </a:rPr>
              <a:t>Opbouw</a:t>
            </a:r>
            <a:r>
              <a:rPr lang="en-US" sz="1600" dirty="0" smtClean="0">
                <a:latin typeface="Calibri" pitchFamily="34" charset="0"/>
                <a:cs typeface="Calibri" pitchFamily="34" charset="0"/>
              </a:rPr>
              <a:t> van </a:t>
            </a:r>
            <a:r>
              <a:rPr lang="en-US" sz="1600" dirty="0" err="1" smtClean="0">
                <a:latin typeface="Calibri" pitchFamily="34" charset="0"/>
                <a:cs typeface="Calibri" pitchFamily="34" charset="0"/>
              </a:rPr>
              <a:t>actiniden</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veroorzaken</a:t>
            </a:r>
            <a:r>
              <a:rPr lang="en-US" sz="1600" dirty="0" smtClean="0">
                <a:latin typeface="Calibri" pitchFamily="34" charset="0"/>
                <a:cs typeface="Calibri" pitchFamily="34" charset="0"/>
              </a:rPr>
              <a:t> neutron capture) </a:t>
            </a:r>
          </a:p>
        </p:txBody>
      </p:sp>
      <p:sp>
        <p:nvSpPr>
          <p:cNvPr id="32" name="TextBox 17"/>
          <p:cNvSpPr txBox="1"/>
          <p:nvPr/>
        </p:nvSpPr>
        <p:spPr>
          <a:xfrm>
            <a:off x="533400" y="2373868"/>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Vermenigvuldigingsfactor</a:t>
            </a:r>
            <a:r>
              <a:rPr lang="en-US" dirty="0" smtClean="0">
                <a:latin typeface="Calibri" pitchFamily="34" charset="0"/>
                <a:cs typeface="Calibri" pitchFamily="34" charset="0"/>
              </a:rPr>
              <a:t> </a:t>
            </a:r>
            <a:r>
              <a:rPr lang="en-US" dirty="0" err="1" smtClean="0">
                <a:latin typeface="Calibri" pitchFamily="34" charset="0"/>
                <a:cs typeface="Calibri" pitchFamily="34" charset="0"/>
              </a:rPr>
              <a:t>neemt</a:t>
            </a:r>
            <a:r>
              <a:rPr lang="en-US" dirty="0" smtClean="0">
                <a:latin typeface="Calibri" pitchFamily="34" charset="0"/>
                <a:cs typeface="Calibri" pitchFamily="34" charset="0"/>
              </a:rPr>
              <a:t> </a:t>
            </a:r>
            <a:r>
              <a:rPr lang="en-US" dirty="0" err="1" smtClean="0">
                <a:latin typeface="Calibri" pitchFamily="34" charset="0"/>
                <a:cs typeface="Calibri" pitchFamily="34" charset="0"/>
              </a:rPr>
              <a:t>af</a:t>
            </a:r>
            <a:r>
              <a:rPr lang="en-US" dirty="0" smtClean="0">
                <a:latin typeface="Calibri" pitchFamily="34" charset="0"/>
                <a:cs typeface="Calibri" pitchFamily="34" charset="0"/>
              </a:rPr>
              <a:t> in de </a:t>
            </a:r>
            <a:r>
              <a:rPr lang="en-US" dirty="0" err="1" smtClean="0">
                <a:latin typeface="Calibri" pitchFamily="34" charset="0"/>
                <a:cs typeface="Calibri" pitchFamily="34" charset="0"/>
              </a:rPr>
              <a:t>tijd</a:t>
            </a:r>
            <a:endParaRPr lang="en-US" sz="1400" dirty="0" smtClean="0">
              <a:latin typeface="Calibri" pitchFamily="34" charset="0"/>
              <a:cs typeface="Calibri" pitchFamily="34" charset="0"/>
            </a:endParaRPr>
          </a:p>
        </p:txBody>
      </p:sp>
      <p:sp>
        <p:nvSpPr>
          <p:cNvPr id="46" name="TextBox 17"/>
          <p:cNvSpPr txBox="1"/>
          <p:nvPr/>
        </p:nvSpPr>
        <p:spPr>
          <a:xfrm>
            <a:off x="533400" y="3559732"/>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Merk</a:t>
            </a:r>
            <a:r>
              <a:rPr lang="en-US" dirty="0" smtClean="0">
                <a:latin typeface="Calibri" pitchFamily="34" charset="0"/>
                <a:cs typeface="Calibri" pitchFamily="34" charset="0"/>
              </a:rPr>
              <a:t> op</a:t>
            </a:r>
            <a:endParaRPr lang="en-US" sz="1400" dirty="0" smtClean="0">
              <a:latin typeface="Calibri" pitchFamily="34" charset="0"/>
              <a:cs typeface="Calibri" pitchFamily="34" charset="0"/>
            </a:endParaRPr>
          </a:p>
        </p:txBody>
      </p:sp>
      <p:sp>
        <p:nvSpPr>
          <p:cNvPr id="42" name="TextBox 17"/>
          <p:cNvSpPr txBox="1"/>
          <p:nvPr/>
        </p:nvSpPr>
        <p:spPr>
          <a:xfrm>
            <a:off x="533400" y="5029200"/>
            <a:ext cx="7620000" cy="369332"/>
          </a:xfrm>
          <a:prstGeom prst="rect">
            <a:avLst/>
          </a:prstGeom>
          <a:noFill/>
        </p:spPr>
        <p:txBody>
          <a:bodyPr wrap="square">
            <a:spAutoFit/>
          </a:bodyPr>
          <a:lstStyle/>
          <a:p>
            <a:pPr>
              <a:defRPr/>
            </a:pPr>
            <a:r>
              <a:rPr lang="en-US" dirty="0" smtClean="0">
                <a:latin typeface="Calibri" pitchFamily="34" charset="0"/>
                <a:cs typeface="Calibri" pitchFamily="34" charset="0"/>
              </a:rPr>
              <a:t>Fuel depletion</a:t>
            </a:r>
            <a:endParaRPr lang="en-US" sz="1400" dirty="0" smtClean="0">
              <a:latin typeface="Calibri" pitchFamily="34" charset="0"/>
              <a:cs typeface="Calibri" pitchFamily="34" charset="0"/>
            </a:endParaRPr>
          </a:p>
        </p:txBody>
      </p:sp>
      <p:sp>
        <p:nvSpPr>
          <p:cNvPr id="49" name="Rechteraccolade 48"/>
          <p:cNvSpPr/>
          <p:nvPr/>
        </p:nvSpPr>
        <p:spPr bwMode="auto">
          <a:xfrm>
            <a:off x="4038600" y="3581400"/>
            <a:ext cx="238120" cy="1219200"/>
          </a:xfrm>
          <a:prstGeom prst="rightBrac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pic>
        <p:nvPicPr>
          <p:cNvPr id="364546" name="Picture 2"/>
          <p:cNvPicPr>
            <a:picLocks noChangeAspect="1" noChangeArrowheads="1"/>
          </p:cNvPicPr>
          <p:nvPr/>
        </p:nvPicPr>
        <p:blipFill>
          <a:blip r:embed="rId3" cstate="print"/>
          <a:srcRect/>
          <a:stretch>
            <a:fillRect/>
          </a:stretch>
        </p:blipFill>
        <p:spPr bwMode="auto">
          <a:xfrm>
            <a:off x="4953000" y="2438400"/>
            <a:ext cx="1428750" cy="271282"/>
          </a:xfrm>
          <a:prstGeom prst="rect">
            <a:avLst/>
          </a:prstGeom>
          <a:noFill/>
          <a:ln w="9525">
            <a:noFill/>
            <a:miter lim="800000"/>
            <a:headEnd/>
            <a:tailEnd/>
          </a:ln>
        </p:spPr>
      </p:pic>
      <p:grpSp>
        <p:nvGrpSpPr>
          <p:cNvPr id="2" name="Groep 38"/>
          <p:cNvGrpSpPr/>
          <p:nvPr/>
        </p:nvGrpSpPr>
        <p:grpSpPr>
          <a:xfrm>
            <a:off x="3048000" y="2819400"/>
            <a:ext cx="3962400" cy="490538"/>
            <a:chOff x="3048000" y="2819400"/>
            <a:chExt cx="3962400" cy="490538"/>
          </a:xfrm>
        </p:grpSpPr>
        <p:sp>
          <p:nvSpPr>
            <p:cNvPr id="54" name="Tekstvak 53"/>
            <p:cNvSpPr txBox="1"/>
            <p:nvPr/>
          </p:nvSpPr>
          <p:spPr>
            <a:xfrm>
              <a:off x="3048000" y="2819400"/>
              <a:ext cx="3962400" cy="461665"/>
            </a:xfrm>
            <a:prstGeom prst="rect">
              <a:avLst/>
            </a:prstGeom>
            <a:solidFill>
              <a:srgbClr val="FFFFCC"/>
            </a:solidFill>
          </p:spPr>
          <p:txBody>
            <a:bodyPr wrap="square" rtlCol="0">
              <a:spAutoFit/>
            </a:bodyPr>
            <a:lstStyle/>
            <a:p>
              <a:r>
                <a:rPr lang="nl-NL" sz="1200" dirty="0" err="1" smtClean="0">
                  <a:latin typeface="Calibri" pitchFamily="34" charset="0"/>
                  <a:cs typeface="Calibri" pitchFamily="34" charset="0"/>
                </a:rPr>
                <a:t>Fuel</a:t>
              </a:r>
              <a:r>
                <a:rPr lang="nl-NL" sz="1200" dirty="0" smtClean="0">
                  <a:latin typeface="Calibri" pitchFamily="34" charset="0"/>
                  <a:cs typeface="Calibri" pitchFamily="34" charset="0"/>
                </a:rPr>
                <a:t> </a:t>
              </a:r>
              <a:r>
                <a:rPr lang="nl-NL" sz="1200" dirty="0" err="1" smtClean="0">
                  <a:latin typeface="Calibri" pitchFamily="34" charset="0"/>
                  <a:cs typeface="Calibri" pitchFamily="34" charset="0"/>
                </a:rPr>
                <a:t>burnup</a:t>
              </a:r>
              <a:r>
                <a:rPr lang="nl-NL" sz="1200" dirty="0" smtClean="0">
                  <a:latin typeface="Calibri" pitchFamily="34" charset="0"/>
                  <a:cs typeface="Calibri" pitchFamily="34" charset="0"/>
                </a:rPr>
                <a:t> en </a:t>
              </a:r>
              <a:r>
                <a:rPr lang="nl-NL" sz="1200" dirty="0" err="1" smtClean="0">
                  <a:latin typeface="Calibri" pitchFamily="34" charset="0"/>
                  <a:cs typeface="Calibri" pitchFamily="34" charset="0"/>
                </a:rPr>
                <a:t>fission</a:t>
              </a:r>
              <a:r>
                <a:rPr lang="nl-NL" sz="1200" dirty="0" smtClean="0">
                  <a:latin typeface="Calibri" pitchFamily="34" charset="0"/>
                  <a:cs typeface="Calibri" pitchFamily="34" charset="0"/>
                </a:rPr>
                <a:t> product </a:t>
              </a:r>
              <a:r>
                <a:rPr lang="nl-NL" sz="1200" dirty="0" err="1" smtClean="0">
                  <a:latin typeface="Calibri" pitchFamily="34" charset="0"/>
                  <a:cs typeface="Calibri" pitchFamily="34" charset="0"/>
                </a:rPr>
                <a:t>buildup</a:t>
              </a:r>
              <a:r>
                <a:rPr lang="nl-NL" sz="1200" dirty="0" smtClean="0">
                  <a:latin typeface="Calibri" pitchFamily="34" charset="0"/>
                  <a:cs typeface="Calibri" pitchFamily="34" charset="0"/>
                </a:rPr>
                <a:t> hebben effect op thermische werkzame doorsnede, en dus        en</a:t>
              </a:r>
            </a:p>
          </p:txBody>
        </p:sp>
        <p:pic>
          <p:nvPicPr>
            <p:cNvPr id="364547" name="Picture 3"/>
            <p:cNvPicPr>
              <a:picLocks noChangeAspect="1" noChangeArrowheads="1"/>
            </p:cNvPicPr>
            <p:nvPr/>
          </p:nvPicPr>
          <p:blipFill>
            <a:blip r:embed="rId4" cstate="print"/>
            <a:srcRect/>
            <a:stretch>
              <a:fillRect/>
            </a:stretch>
          </p:blipFill>
          <p:spPr bwMode="auto">
            <a:xfrm>
              <a:off x="5950745" y="3062288"/>
              <a:ext cx="228600" cy="191729"/>
            </a:xfrm>
            <a:prstGeom prst="rect">
              <a:avLst/>
            </a:prstGeom>
            <a:noFill/>
            <a:ln w="9525">
              <a:noFill/>
              <a:miter lim="800000"/>
              <a:headEnd/>
              <a:tailEnd/>
            </a:ln>
          </p:spPr>
        </p:pic>
        <p:pic>
          <p:nvPicPr>
            <p:cNvPr id="364548" name="Picture 4"/>
            <p:cNvPicPr>
              <a:picLocks noChangeAspect="1" noChangeArrowheads="1"/>
            </p:cNvPicPr>
            <p:nvPr/>
          </p:nvPicPr>
          <p:blipFill>
            <a:blip r:embed="rId5" cstate="print"/>
            <a:srcRect/>
            <a:stretch>
              <a:fillRect/>
            </a:stretch>
          </p:blipFill>
          <p:spPr bwMode="auto">
            <a:xfrm>
              <a:off x="6477000" y="3048000"/>
              <a:ext cx="123825" cy="261938"/>
            </a:xfrm>
            <a:prstGeom prst="rect">
              <a:avLst/>
            </a:prstGeom>
            <a:noFill/>
            <a:ln w="9525">
              <a:noFill/>
              <a:miter lim="800000"/>
              <a:headEnd/>
              <a:tailEnd/>
            </a:ln>
          </p:spPr>
        </p:pic>
      </p:grpSp>
      <p:pic>
        <p:nvPicPr>
          <p:cNvPr id="364549" name="Picture 5"/>
          <p:cNvPicPr>
            <a:picLocks noChangeAspect="1" noChangeArrowheads="1"/>
          </p:cNvPicPr>
          <p:nvPr/>
        </p:nvPicPr>
        <p:blipFill>
          <a:blip r:embed="rId6" cstate="print"/>
          <a:srcRect/>
          <a:stretch>
            <a:fillRect/>
          </a:stretch>
        </p:blipFill>
        <p:spPr bwMode="auto">
          <a:xfrm>
            <a:off x="4610100" y="3864768"/>
            <a:ext cx="2705100" cy="659577"/>
          </a:xfrm>
          <a:prstGeom prst="rect">
            <a:avLst/>
          </a:prstGeom>
          <a:noFill/>
          <a:ln w="9525">
            <a:noFill/>
            <a:miter lim="800000"/>
            <a:headEnd/>
            <a:tailEnd/>
          </a:ln>
        </p:spPr>
      </p:pic>
      <p:pic>
        <p:nvPicPr>
          <p:cNvPr id="364550" name="Picture 6"/>
          <p:cNvPicPr>
            <a:picLocks noChangeAspect="1" noChangeArrowheads="1"/>
          </p:cNvPicPr>
          <p:nvPr/>
        </p:nvPicPr>
        <p:blipFill>
          <a:blip r:embed="rId7" cstate="print"/>
          <a:srcRect/>
          <a:stretch>
            <a:fillRect/>
          </a:stretch>
        </p:blipFill>
        <p:spPr bwMode="auto">
          <a:xfrm>
            <a:off x="1524000" y="3545679"/>
            <a:ext cx="2445926" cy="619125"/>
          </a:xfrm>
          <a:prstGeom prst="rect">
            <a:avLst/>
          </a:prstGeom>
          <a:noFill/>
          <a:ln w="9525">
            <a:noFill/>
            <a:miter lim="800000"/>
            <a:headEnd/>
            <a:tailEnd/>
          </a:ln>
        </p:spPr>
      </p:pic>
      <p:pic>
        <p:nvPicPr>
          <p:cNvPr id="364551" name="Picture 7"/>
          <p:cNvPicPr>
            <a:picLocks noChangeAspect="1" noChangeArrowheads="1"/>
          </p:cNvPicPr>
          <p:nvPr/>
        </p:nvPicPr>
        <p:blipFill>
          <a:blip r:embed="rId8" cstate="print"/>
          <a:srcRect/>
          <a:stretch>
            <a:fillRect/>
          </a:stretch>
        </p:blipFill>
        <p:spPr bwMode="auto">
          <a:xfrm>
            <a:off x="1524000" y="4348777"/>
            <a:ext cx="876300" cy="604223"/>
          </a:xfrm>
          <a:prstGeom prst="rect">
            <a:avLst/>
          </a:prstGeom>
          <a:noFill/>
          <a:ln w="9525">
            <a:noFill/>
            <a:miter lim="800000"/>
            <a:headEnd/>
            <a:tailEnd/>
          </a:ln>
        </p:spPr>
      </p:pic>
      <p:pic>
        <p:nvPicPr>
          <p:cNvPr id="364552" name="Picture 8"/>
          <p:cNvPicPr>
            <a:picLocks noChangeAspect="1" noChangeArrowheads="1"/>
          </p:cNvPicPr>
          <p:nvPr/>
        </p:nvPicPr>
        <p:blipFill>
          <a:blip r:embed="rId9" cstate="print"/>
          <a:srcRect/>
          <a:stretch>
            <a:fillRect/>
          </a:stretch>
        </p:blipFill>
        <p:spPr bwMode="auto">
          <a:xfrm>
            <a:off x="2900363" y="4267200"/>
            <a:ext cx="1062037" cy="240531"/>
          </a:xfrm>
          <a:prstGeom prst="rect">
            <a:avLst/>
          </a:prstGeom>
          <a:noFill/>
          <a:ln w="9525">
            <a:noFill/>
            <a:miter lim="800000"/>
            <a:headEnd/>
            <a:tailEnd/>
          </a:ln>
        </p:spPr>
      </p:pic>
      <p:pic>
        <p:nvPicPr>
          <p:cNvPr id="364553" name="Picture 9"/>
          <p:cNvPicPr>
            <a:picLocks noChangeAspect="1" noChangeArrowheads="1"/>
          </p:cNvPicPr>
          <p:nvPr/>
        </p:nvPicPr>
        <p:blipFill>
          <a:blip r:embed="rId10" cstate="print"/>
          <a:srcRect/>
          <a:stretch>
            <a:fillRect/>
          </a:stretch>
        </p:blipFill>
        <p:spPr bwMode="auto">
          <a:xfrm>
            <a:off x="2112168" y="5062536"/>
            <a:ext cx="1000125" cy="334753"/>
          </a:xfrm>
          <a:prstGeom prst="rect">
            <a:avLst/>
          </a:prstGeom>
          <a:noFill/>
          <a:ln w="9525">
            <a:noFill/>
            <a:miter lim="800000"/>
            <a:headEnd/>
            <a:tailEnd/>
          </a:ln>
        </p:spPr>
      </p:pic>
      <p:sp>
        <p:nvSpPr>
          <p:cNvPr id="40" name="TextBox 17"/>
          <p:cNvSpPr txBox="1"/>
          <p:nvPr/>
        </p:nvSpPr>
        <p:spPr>
          <a:xfrm>
            <a:off x="533400" y="5345668"/>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Splijtingsproducten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fp</a:t>
            </a:r>
            <a:r>
              <a:rPr lang="en-US" dirty="0" smtClean="0">
                <a:latin typeface="Calibri" pitchFamily="34" charset="0"/>
                <a:cs typeface="Calibri" pitchFamily="34" charset="0"/>
              </a:rPr>
              <a:t>) die </a:t>
            </a:r>
            <a:r>
              <a:rPr lang="en-US" dirty="0" err="1" smtClean="0">
                <a:latin typeface="Calibri" pitchFamily="34" charset="0"/>
                <a:cs typeface="Calibri" pitchFamily="34" charset="0"/>
              </a:rPr>
              <a:t>ontstaan</a:t>
            </a:r>
            <a:endParaRPr lang="en-US" sz="1400" dirty="0" smtClean="0">
              <a:latin typeface="Calibri" pitchFamily="34" charset="0"/>
              <a:cs typeface="Calibri" pitchFamily="34" charset="0"/>
            </a:endParaRPr>
          </a:p>
        </p:txBody>
      </p:sp>
      <p:pic>
        <p:nvPicPr>
          <p:cNvPr id="364554" name="Picture 10"/>
          <p:cNvPicPr>
            <a:picLocks noChangeAspect="1" noChangeArrowheads="1"/>
          </p:cNvPicPr>
          <p:nvPr/>
        </p:nvPicPr>
        <p:blipFill>
          <a:blip r:embed="rId11" cstate="print"/>
          <a:srcRect/>
          <a:stretch>
            <a:fillRect/>
          </a:stretch>
        </p:blipFill>
        <p:spPr bwMode="auto">
          <a:xfrm>
            <a:off x="4419600" y="5406848"/>
            <a:ext cx="2057400" cy="295275"/>
          </a:xfrm>
          <a:prstGeom prst="rect">
            <a:avLst/>
          </a:prstGeom>
          <a:noFill/>
          <a:ln w="9525">
            <a:noFill/>
            <a:miter lim="800000"/>
            <a:headEnd/>
            <a:tailEnd/>
          </a:ln>
        </p:spPr>
      </p:pic>
      <p:sp>
        <p:nvSpPr>
          <p:cNvPr id="43" name="TextBox 17"/>
          <p:cNvSpPr txBox="1"/>
          <p:nvPr/>
        </p:nvSpPr>
        <p:spPr>
          <a:xfrm>
            <a:off x="533400" y="5715000"/>
            <a:ext cx="7620000" cy="369332"/>
          </a:xfrm>
          <a:prstGeom prst="rect">
            <a:avLst/>
          </a:prstGeom>
          <a:noFill/>
        </p:spPr>
        <p:txBody>
          <a:bodyPr wrap="square">
            <a:spAutoFit/>
          </a:bodyPr>
          <a:lstStyle/>
          <a:p>
            <a:pPr>
              <a:defRPr/>
            </a:pPr>
            <a:r>
              <a:rPr lang="en-US" dirty="0" smtClean="0">
                <a:latin typeface="Calibri" pitchFamily="34" charset="0"/>
                <a:cs typeface="Calibri" pitchFamily="34" charset="0"/>
              </a:rPr>
              <a:t>Reactor </a:t>
            </a:r>
            <a:r>
              <a:rPr lang="en-US" dirty="0" err="1" smtClean="0">
                <a:latin typeface="Calibri" pitchFamily="34" charset="0"/>
                <a:cs typeface="Calibri" pitchFamily="34" charset="0"/>
              </a:rPr>
              <a:t>moet</a:t>
            </a:r>
            <a:r>
              <a:rPr lang="en-US" dirty="0" smtClean="0">
                <a:latin typeface="Calibri" pitchFamily="34" charset="0"/>
                <a:cs typeface="Calibri" pitchFamily="34" charset="0"/>
              </a:rPr>
              <a:t> </a:t>
            </a:r>
            <a:r>
              <a:rPr lang="en-US" dirty="0" err="1" smtClean="0">
                <a:latin typeface="Calibri" pitchFamily="34" charset="0"/>
                <a:cs typeface="Calibri" pitchFamily="34" charset="0"/>
              </a:rPr>
              <a:t>altijd</a:t>
            </a:r>
            <a:r>
              <a:rPr lang="en-US" dirty="0" smtClean="0">
                <a:latin typeface="Calibri" pitchFamily="34" charset="0"/>
                <a:cs typeface="Calibri" pitchFamily="34" charset="0"/>
              </a:rPr>
              <a:t> </a:t>
            </a:r>
            <a:r>
              <a:rPr lang="en-US" dirty="0" err="1" smtClean="0">
                <a:latin typeface="Calibri" pitchFamily="34" charset="0"/>
                <a:cs typeface="Calibri" pitchFamily="34" charset="0"/>
              </a:rPr>
              <a:t>kritisch</a:t>
            </a:r>
            <a:r>
              <a:rPr lang="en-US" dirty="0" smtClean="0">
                <a:latin typeface="Calibri" pitchFamily="34" charset="0"/>
                <a:cs typeface="Calibri" pitchFamily="34" charset="0"/>
              </a:rPr>
              <a:t> </a:t>
            </a:r>
            <a:r>
              <a:rPr lang="en-US" dirty="0" err="1" smtClean="0">
                <a:latin typeface="Calibri" pitchFamily="34" charset="0"/>
                <a:cs typeface="Calibri" pitchFamily="34" charset="0"/>
              </a:rPr>
              <a:t>blijven</a:t>
            </a:r>
            <a:r>
              <a:rPr lang="en-US" dirty="0" smtClean="0">
                <a:latin typeface="Calibri" pitchFamily="34" charset="0"/>
                <a:cs typeface="Calibri" pitchFamily="34" charset="0"/>
              </a:rPr>
              <a:t> (</a:t>
            </a:r>
            <a:r>
              <a:rPr lang="en-US" i="1" dirty="0" smtClean="0">
                <a:latin typeface="Calibri" pitchFamily="34" charset="0"/>
                <a:cs typeface="Calibri" pitchFamily="34" charset="0"/>
              </a:rPr>
              <a:t>k = 1</a:t>
            </a:r>
            <a:r>
              <a:rPr lang="en-US" dirty="0" smtClean="0">
                <a:latin typeface="Calibri" pitchFamily="34" charset="0"/>
                <a:cs typeface="Calibri" pitchFamily="34" charset="0"/>
              </a:rPr>
              <a:t>), </a:t>
            </a:r>
            <a:r>
              <a:rPr lang="en-US" dirty="0" err="1" smtClean="0">
                <a:latin typeface="Calibri" pitchFamily="34" charset="0"/>
                <a:cs typeface="Calibri" pitchFamily="34" charset="0"/>
              </a:rPr>
              <a:t>dus</a:t>
            </a:r>
            <a:r>
              <a:rPr lang="en-US" dirty="0" smtClean="0">
                <a:latin typeface="Calibri" pitchFamily="34" charset="0"/>
                <a:cs typeface="Calibri" pitchFamily="34" charset="0"/>
              </a:rPr>
              <a:t> </a:t>
            </a:r>
            <a:r>
              <a:rPr lang="en-US" dirty="0" err="1" smtClean="0">
                <a:latin typeface="Calibri" pitchFamily="34" charset="0"/>
                <a:cs typeface="Calibri" pitchFamily="34" charset="0"/>
              </a:rPr>
              <a:t>voegen</a:t>
            </a:r>
            <a:r>
              <a:rPr lang="en-US" dirty="0" smtClean="0">
                <a:latin typeface="Calibri" pitchFamily="34" charset="0"/>
                <a:cs typeface="Calibri" pitchFamily="34" charset="0"/>
              </a:rPr>
              <a:t> we poisons toe</a:t>
            </a:r>
            <a:endParaRPr lang="en-US" sz="1400" dirty="0" smtClean="0">
              <a:latin typeface="Calibri" pitchFamily="34" charset="0"/>
              <a:cs typeface="Calibri" pitchFamily="34" charset="0"/>
            </a:endParaRPr>
          </a:p>
        </p:txBody>
      </p:sp>
      <p:sp>
        <p:nvSpPr>
          <p:cNvPr id="45" name="TextBox 17"/>
          <p:cNvSpPr txBox="1"/>
          <p:nvPr/>
        </p:nvSpPr>
        <p:spPr>
          <a:xfrm>
            <a:off x="533400" y="6288644"/>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Dus</a:t>
            </a:r>
            <a:endParaRPr lang="en-US" sz="1400" dirty="0" smtClean="0">
              <a:latin typeface="Calibri" pitchFamily="34" charset="0"/>
              <a:cs typeface="Calibri" pitchFamily="34" charset="0"/>
            </a:endParaRPr>
          </a:p>
        </p:txBody>
      </p:sp>
      <p:pic>
        <p:nvPicPr>
          <p:cNvPr id="364555" name="Picture 11"/>
          <p:cNvPicPr>
            <a:picLocks noChangeAspect="1" noChangeArrowheads="1"/>
          </p:cNvPicPr>
          <p:nvPr/>
        </p:nvPicPr>
        <p:blipFill>
          <a:blip r:embed="rId12" cstate="print"/>
          <a:srcRect/>
          <a:stretch>
            <a:fillRect/>
          </a:stretch>
        </p:blipFill>
        <p:spPr bwMode="auto">
          <a:xfrm>
            <a:off x="1447799" y="6172200"/>
            <a:ext cx="4251670" cy="609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heckerboard(across)">
                                      <p:cBhvr>
                                        <p:cTn id="12" dur="500"/>
                                        <p:tgtEl>
                                          <p:spTgt spid="32"/>
                                        </p:tgtEl>
                                      </p:cBhvr>
                                    </p:animEffect>
                                  </p:childTnLst>
                                </p:cTn>
                              </p:par>
                              <p:par>
                                <p:cTn id="13" presetID="5" presetClass="entr" presetSubtype="10" fill="hold" nodeType="withEffect">
                                  <p:stCondLst>
                                    <p:cond delay="0"/>
                                  </p:stCondLst>
                                  <p:childTnLst>
                                    <p:set>
                                      <p:cBhvr>
                                        <p:cTn id="14" dur="1" fill="hold">
                                          <p:stCondLst>
                                            <p:cond delay="0"/>
                                          </p:stCondLst>
                                        </p:cTn>
                                        <p:tgtEl>
                                          <p:spTgt spid="364546"/>
                                        </p:tgtEl>
                                        <p:attrNameLst>
                                          <p:attrName>style.visibility</p:attrName>
                                        </p:attrNameLst>
                                      </p:cBhvr>
                                      <p:to>
                                        <p:strVal val="visible"/>
                                      </p:to>
                                    </p:set>
                                    <p:animEffect transition="in" filter="checkerboard(across)">
                                      <p:cBhvr>
                                        <p:cTn id="15" dur="500"/>
                                        <p:tgtEl>
                                          <p:spTgt spid="36454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heckerboard(across)">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checkerboard(across)">
                                      <p:cBhvr>
                                        <p:cTn id="25" dur="500"/>
                                        <p:tgtEl>
                                          <p:spTgt spid="46"/>
                                        </p:tgtEl>
                                      </p:cBhvr>
                                    </p:animEffect>
                                  </p:childTnLst>
                                </p:cTn>
                              </p:par>
                              <p:par>
                                <p:cTn id="26" presetID="5" presetClass="entr" presetSubtype="10" fill="hold" nodeType="withEffect">
                                  <p:stCondLst>
                                    <p:cond delay="0"/>
                                  </p:stCondLst>
                                  <p:childTnLst>
                                    <p:set>
                                      <p:cBhvr>
                                        <p:cTn id="27" dur="1" fill="hold">
                                          <p:stCondLst>
                                            <p:cond delay="0"/>
                                          </p:stCondLst>
                                        </p:cTn>
                                        <p:tgtEl>
                                          <p:spTgt spid="364550"/>
                                        </p:tgtEl>
                                        <p:attrNameLst>
                                          <p:attrName>style.visibility</p:attrName>
                                        </p:attrNameLst>
                                      </p:cBhvr>
                                      <p:to>
                                        <p:strVal val="visible"/>
                                      </p:to>
                                    </p:set>
                                    <p:animEffect transition="in" filter="checkerboard(across)">
                                      <p:cBhvr>
                                        <p:cTn id="28" dur="500"/>
                                        <p:tgtEl>
                                          <p:spTgt spid="364550"/>
                                        </p:tgtEl>
                                      </p:cBhvr>
                                    </p:animEffect>
                                  </p:childTnLst>
                                </p:cTn>
                              </p:par>
                              <p:par>
                                <p:cTn id="29" presetID="5" presetClass="entr" presetSubtype="10" fill="hold" nodeType="withEffect">
                                  <p:stCondLst>
                                    <p:cond delay="0"/>
                                  </p:stCondLst>
                                  <p:childTnLst>
                                    <p:set>
                                      <p:cBhvr>
                                        <p:cTn id="30" dur="1" fill="hold">
                                          <p:stCondLst>
                                            <p:cond delay="0"/>
                                          </p:stCondLst>
                                        </p:cTn>
                                        <p:tgtEl>
                                          <p:spTgt spid="364552"/>
                                        </p:tgtEl>
                                        <p:attrNameLst>
                                          <p:attrName>style.visibility</p:attrName>
                                        </p:attrNameLst>
                                      </p:cBhvr>
                                      <p:to>
                                        <p:strVal val="visible"/>
                                      </p:to>
                                    </p:set>
                                    <p:animEffect transition="in" filter="checkerboard(across)">
                                      <p:cBhvr>
                                        <p:cTn id="31" dur="500"/>
                                        <p:tgtEl>
                                          <p:spTgt spid="364552"/>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364551"/>
                                        </p:tgtEl>
                                        <p:attrNameLst>
                                          <p:attrName>style.visibility</p:attrName>
                                        </p:attrNameLst>
                                      </p:cBhvr>
                                      <p:to>
                                        <p:strVal val="visible"/>
                                      </p:to>
                                    </p:set>
                                    <p:animEffect transition="in" filter="checkerboard(across)">
                                      <p:cBhvr>
                                        <p:cTn id="36" dur="500"/>
                                        <p:tgtEl>
                                          <p:spTgt spid="364551"/>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checkerboard(across)">
                                      <p:cBhvr>
                                        <p:cTn id="41" dur="500"/>
                                        <p:tgtEl>
                                          <p:spTgt spid="49"/>
                                        </p:tgtEl>
                                      </p:cBhvr>
                                    </p:animEffect>
                                  </p:childTnLst>
                                </p:cTn>
                              </p:par>
                              <p:par>
                                <p:cTn id="42" presetID="5" presetClass="entr" presetSubtype="10" fill="hold" nodeType="withEffect">
                                  <p:stCondLst>
                                    <p:cond delay="0"/>
                                  </p:stCondLst>
                                  <p:childTnLst>
                                    <p:set>
                                      <p:cBhvr>
                                        <p:cTn id="43" dur="1" fill="hold">
                                          <p:stCondLst>
                                            <p:cond delay="0"/>
                                          </p:stCondLst>
                                        </p:cTn>
                                        <p:tgtEl>
                                          <p:spTgt spid="364549"/>
                                        </p:tgtEl>
                                        <p:attrNameLst>
                                          <p:attrName>style.visibility</p:attrName>
                                        </p:attrNameLst>
                                      </p:cBhvr>
                                      <p:to>
                                        <p:strVal val="visible"/>
                                      </p:to>
                                    </p:set>
                                    <p:animEffect transition="in" filter="checkerboard(across)">
                                      <p:cBhvr>
                                        <p:cTn id="44" dur="500"/>
                                        <p:tgtEl>
                                          <p:spTgt spid="364549"/>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checkerboard(across)">
                                      <p:cBhvr>
                                        <p:cTn id="49" dur="500"/>
                                        <p:tgtEl>
                                          <p:spTgt spid="42"/>
                                        </p:tgtEl>
                                      </p:cBhvr>
                                    </p:animEffect>
                                  </p:childTnLst>
                                </p:cTn>
                              </p:par>
                              <p:par>
                                <p:cTn id="50" presetID="5" presetClass="entr" presetSubtype="10" fill="hold" nodeType="withEffect">
                                  <p:stCondLst>
                                    <p:cond delay="0"/>
                                  </p:stCondLst>
                                  <p:childTnLst>
                                    <p:set>
                                      <p:cBhvr>
                                        <p:cTn id="51" dur="1" fill="hold">
                                          <p:stCondLst>
                                            <p:cond delay="0"/>
                                          </p:stCondLst>
                                        </p:cTn>
                                        <p:tgtEl>
                                          <p:spTgt spid="364553"/>
                                        </p:tgtEl>
                                        <p:attrNameLst>
                                          <p:attrName>style.visibility</p:attrName>
                                        </p:attrNameLst>
                                      </p:cBhvr>
                                      <p:to>
                                        <p:strVal val="visible"/>
                                      </p:to>
                                    </p:set>
                                    <p:animEffect transition="in" filter="checkerboard(across)">
                                      <p:cBhvr>
                                        <p:cTn id="52" dur="500"/>
                                        <p:tgtEl>
                                          <p:spTgt spid="364553"/>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checkerboard(across)">
                                      <p:cBhvr>
                                        <p:cTn id="57" dur="500"/>
                                        <p:tgtEl>
                                          <p:spTgt spid="40"/>
                                        </p:tgtEl>
                                      </p:cBhvr>
                                    </p:animEffect>
                                  </p:childTnLst>
                                </p:cTn>
                              </p:par>
                              <p:par>
                                <p:cTn id="58" presetID="5" presetClass="entr" presetSubtype="10" fill="hold" nodeType="withEffect">
                                  <p:stCondLst>
                                    <p:cond delay="0"/>
                                  </p:stCondLst>
                                  <p:childTnLst>
                                    <p:set>
                                      <p:cBhvr>
                                        <p:cTn id="59" dur="1" fill="hold">
                                          <p:stCondLst>
                                            <p:cond delay="0"/>
                                          </p:stCondLst>
                                        </p:cTn>
                                        <p:tgtEl>
                                          <p:spTgt spid="364554"/>
                                        </p:tgtEl>
                                        <p:attrNameLst>
                                          <p:attrName>style.visibility</p:attrName>
                                        </p:attrNameLst>
                                      </p:cBhvr>
                                      <p:to>
                                        <p:strVal val="visible"/>
                                      </p:to>
                                    </p:set>
                                    <p:animEffect transition="in" filter="checkerboard(across)">
                                      <p:cBhvr>
                                        <p:cTn id="60" dur="500"/>
                                        <p:tgtEl>
                                          <p:spTgt spid="364554"/>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checkerboard(across)">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checkerboard(across)">
                                      <p:cBhvr>
                                        <p:cTn id="70" dur="500"/>
                                        <p:tgtEl>
                                          <p:spTgt spid="45"/>
                                        </p:tgtEl>
                                      </p:cBhvr>
                                    </p:animEffect>
                                  </p:childTnLst>
                                </p:cTn>
                              </p:par>
                              <p:par>
                                <p:cTn id="71" presetID="5" presetClass="entr" presetSubtype="10" fill="hold" nodeType="withEffect">
                                  <p:stCondLst>
                                    <p:cond delay="0"/>
                                  </p:stCondLst>
                                  <p:childTnLst>
                                    <p:set>
                                      <p:cBhvr>
                                        <p:cTn id="72" dur="1" fill="hold">
                                          <p:stCondLst>
                                            <p:cond delay="0"/>
                                          </p:stCondLst>
                                        </p:cTn>
                                        <p:tgtEl>
                                          <p:spTgt spid="364555"/>
                                        </p:tgtEl>
                                        <p:attrNameLst>
                                          <p:attrName>style.visibility</p:attrName>
                                        </p:attrNameLst>
                                      </p:cBhvr>
                                      <p:to>
                                        <p:strVal val="visible"/>
                                      </p:to>
                                    </p:set>
                                    <p:animEffect transition="in" filter="checkerboard(across)">
                                      <p:cBhvr>
                                        <p:cTn id="73" dur="500"/>
                                        <p:tgtEl>
                                          <p:spTgt spid="364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p:bldP spid="46" grpId="0"/>
      <p:bldP spid="42" grpId="0"/>
      <p:bldP spid="49" grpId="0" animBg="1"/>
      <p:bldP spid="40" grpId="0"/>
      <p:bldP spid="43" grpId="0"/>
      <p:bldP spid="4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72" name="Picture 4"/>
          <p:cNvPicPr>
            <a:picLocks noChangeAspect="1" noChangeArrowheads="1"/>
          </p:cNvPicPr>
          <p:nvPr/>
        </p:nvPicPr>
        <p:blipFill>
          <a:blip r:embed="rId3" cstate="print"/>
          <a:srcRect/>
          <a:stretch>
            <a:fillRect/>
          </a:stretch>
        </p:blipFill>
        <p:spPr bwMode="auto">
          <a:xfrm>
            <a:off x="2743200" y="2917872"/>
            <a:ext cx="4079492" cy="584946"/>
          </a:xfrm>
          <a:prstGeom prst="rect">
            <a:avLst/>
          </a:prstGeom>
          <a:noFill/>
          <a:ln w="9525">
            <a:noFill/>
            <a:miter lim="800000"/>
            <a:headEnd/>
            <a:tailEnd/>
          </a:ln>
        </p:spPr>
      </p:pic>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dirty="0" err="1" smtClean="0">
                <a:solidFill>
                  <a:srgbClr val="000099"/>
                </a:solidFill>
                <a:latin typeface="Calibri" pitchFamily="34" charset="0"/>
                <a:cs typeface="Calibri" pitchFamily="34" charset="0"/>
              </a:rPr>
              <a:t>Splijtingsproducten</a:t>
            </a:r>
            <a:r>
              <a:rPr lang="en-GB" i="1" kern="1200" dirty="0" smtClean="0">
                <a:solidFill>
                  <a:srgbClr val="000099"/>
                </a:solidFill>
                <a:latin typeface="Calibri" pitchFamily="34" charset="0"/>
                <a:cs typeface="Calibri" pitchFamily="34" charset="0"/>
              </a:rPr>
              <a:t>: </a:t>
            </a:r>
            <a:r>
              <a:rPr lang="en-GB" i="1" kern="1200" dirty="0" err="1" smtClean="0">
                <a:solidFill>
                  <a:srgbClr val="000099"/>
                </a:solidFill>
                <a:latin typeface="Calibri" pitchFamily="34" charset="0"/>
                <a:cs typeface="Calibri" pitchFamily="34" charset="0"/>
              </a:rPr>
              <a:t>opbouw</a:t>
            </a:r>
            <a:r>
              <a:rPr lang="en-GB" i="1" kern="1200" dirty="0" smtClean="0">
                <a:solidFill>
                  <a:srgbClr val="000099"/>
                </a:solidFill>
                <a:latin typeface="Calibri" pitchFamily="34" charset="0"/>
                <a:cs typeface="Calibri" pitchFamily="34" charset="0"/>
              </a:rPr>
              <a:t> en </a:t>
            </a:r>
            <a:r>
              <a:rPr lang="en-GB" i="1" kern="1200" dirty="0" err="1" smtClean="0">
                <a:solidFill>
                  <a:srgbClr val="000099"/>
                </a:solidFill>
                <a:latin typeface="Calibri" pitchFamily="34" charset="0"/>
                <a:cs typeface="Calibri" pitchFamily="34" charset="0"/>
              </a:rPr>
              <a:t>verval</a:t>
            </a:r>
            <a:endParaRPr lang="en-US" i="1" kern="1200" dirty="0">
              <a:solidFill>
                <a:srgbClr val="000099"/>
              </a:solidFill>
              <a:latin typeface="Calibri" pitchFamily="34" charset="0"/>
              <a:cs typeface="Calibri" pitchFamily="34" charset="0"/>
            </a:endParaRPr>
          </a:p>
        </p:txBody>
      </p:sp>
      <p:sp>
        <p:nvSpPr>
          <p:cNvPr id="22" name="TextBox 17"/>
          <p:cNvSpPr txBox="1"/>
          <p:nvPr/>
        </p:nvSpPr>
        <p:spPr>
          <a:xfrm>
            <a:off x="533400" y="1219200"/>
            <a:ext cx="6400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Vermenigvuldigingsfactor</a:t>
            </a:r>
            <a:r>
              <a:rPr lang="en-US" dirty="0" smtClean="0">
                <a:latin typeface="Calibri" pitchFamily="34" charset="0"/>
                <a:cs typeface="Calibri" pitchFamily="34" charset="0"/>
              </a:rPr>
              <a:t> </a:t>
            </a:r>
            <a:r>
              <a:rPr lang="en-US" i="1" dirty="0" err="1" smtClean="0">
                <a:latin typeface="Calibri" pitchFamily="34" charset="0"/>
                <a:cs typeface="Calibri" pitchFamily="34" charset="0"/>
              </a:rPr>
              <a:t>zonder</a:t>
            </a:r>
            <a:r>
              <a:rPr lang="en-US" dirty="0" smtClean="0">
                <a:latin typeface="Calibri" pitchFamily="34" charset="0"/>
                <a:cs typeface="Calibri" pitchFamily="34" charset="0"/>
              </a:rPr>
              <a:t> poisons</a:t>
            </a:r>
          </a:p>
        </p:txBody>
      </p:sp>
      <p:sp>
        <p:nvSpPr>
          <p:cNvPr id="32" name="TextBox 17"/>
          <p:cNvSpPr txBox="1"/>
          <p:nvPr/>
        </p:nvSpPr>
        <p:spPr>
          <a:xfrm>
            <a:off x="533400" y="2209800"/>
            <a:ext cx="7620000" cy="369332"/>
          </a:xfrm>
          <a:prstGeom prst="rect">
            <a:avLst/>
          </a:prstGeom>
          <a:noFill/>
        </p:spPr>
        <p:txBody>
          <a:bodyPr wrap="square">
            <a:spAutoFit/>
          </a:bodyPr>
          <a:lstStyle/>
          <a:p>
            <a:pPr>
              <a:defRPr/>
            </a:pPr>
            <a:r>
              <a:rPr lang="en-US" dirty="0" smtClean="0">
                <a:latin typeface="Calibri" pitchFamily="34" charset="0"/>
                <a:cs typeface="Calibri" pitchFamily="34" charset="0"/>
              </a:rPr>
              <a:t>Fuel depletion en fission product buildup </a:t>
            </a:r>
            <a:r>
              <a:rPr lang="en-US" dirty="0" err="1" smtClean="0">
                <a:latin typeface="Calibri" pitchFamily="34" charset="0"/>
                <a:cs typeface="Calibri" pitchFamily="34" charset="0"/>
              </a:rPr>
              <a:t>laten</a:t>
            </a:r>
            <a:r>
              <a:rPr lang="en-US" dirty="0" smtClean="0">
                <a:latin typeface="Calibri" pitchFamily="34" charset="0"/>
                <a:cs typeface="Calibri" pitchFamily="34" charset="0"/>
              </a:rPr>
              <a:t> reactivity </a:t>
            </a:r>
            <a:r>
              <a:rPr lang="en-US" dirty="0" err="1" smtClean="0">
                <a:latin typeface="Calibri" pitchFamily="34" charset="0"/>
                <a:cs typeface="Calibri" pitchFamily="34" charset="0"/>
              </a:rPr>
              <a:t>afnemen</a:t>
            </a:r>
            <a:r>
              <a:rPr lang="en-US" dirty="0" smtClean="0">
                <a:latin typeface="Calibri" pitchFamily="34" charset="0"/>
                <a:cs typeface="Calibri" pitchFamily="34" charset="0"/>
              </a:rPr>
              <a:t> </a:t>
            </a:r>
            <a:endParaRPr lang="en-US" sz="1400" dirty="0" smtClean="0">
              <a:latin typeface="Calibri" pitchFamily="34" charset="0"/>
              <a:cs typeface="Calibri" pitchFamily="34" charset="0"/>
            </a:endParaRPr>
          </a:p>
        </p:txBody>
      </p:sp>
      <p:sp>
        <p:nvSpPr>
          <p:cNvPr id="46" name="TextBox 17"/>
          <p:cNvSpPr txBox="1"/>
          <p:nvPr/>
        </p:nvSpPr>
        <p:spPr>
          <a:xfrm>
            <a:off x="533400" y="3036096"/>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Splijtingsproducten</a:t>
            </a:r>
            <a:endParaRPr lang="en-US" sz="1400" dirty="0" smtClean="0">
              <a:latin typeface="Calibri" pitchFamily="34" charset="0"/>
              <a:cs typeface="Calibri" pitchFamily="34" charset="0"/>
            </a:endParaRPr>
          </a:p>
        </p:txBody>
      </p:sp>
      <p:sp>
        <p:nvSpPr>
          <p:cNvPr id="42" name="TextBox 17"/>
          <p:cNvSpPr txBox="1"/>
          <p:nvPr/>
        </p:nvSpPr>
        <p:spPr>
          <a:xfrm>
            <a:off x="533400" y="4114800"/>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Herschrijf</a:t>
            </a:r>
            <a:endParaRPr lang="en-US" sz="1400" dirty="0" smtClean="0">
              <a:latin typeface="Calibri" pitchFamily="34" charset="0"/>
              <a:cs typeface="Calibri" pitchFamily="34" charset="0"/>
            </a:endParaRPr>
          </a:p>
        </p:txBody>
      </p:sp>
      <p:sp>
        <p:nvSpPr>
          <p:cNvPr id="54" name="Tekstvak 53"/>
          <p:cNvSpPr txBox="1"/>
          <p:nvPr/>
        </p:nvSpPr>
        <p:spPr>
          <a:xfrm>
            <a:off x="5715000" y="2590800"/>
            <a:ext cx="3200400" cy="461665"/>
          </a:xfrm>
          <a:prstGeom prst="rect">
            <a:avLst/>
          </a:prstGeom>
          <a:solidFill>
            <a:srgbClr val="FFFFCC"/>
          </a:solidFill>
        </p:spPr>
        <p:txBody>
          <a:bodyPr wrap="square" rtlCol="0">
            <a:spAutoFit/>
          </a:bodyPr>
          <a:lstStyle/>
          <a:p>
            <a:r>
              <a:rPr lang="nl-NL" sz="1200" dirty="0" smtClean="0">
                <a:latin typeface="Calibri" pitchFamily="34" charset="0"/>
                <a:cs typeface="Calibri" pitchFamily="34" charset="0"/>
              </a:rPr>
              <a:t>Splijtingsproducten als Xenon en </a:t>
            </a:r>
            <a:r>
              <a:rPr lang="nl-NL" sz="1200" dirty="0" err="1" smtClean="0">
                <a:latin typeface="Calibri" pitchFamily="34" charset="0"/>
                <a:cs typeface="Calibri" pitchFamily="34" charset="0"/>
              </a:rPr>
              <a:t>Samarium</a:t>
            </a:r>
            <a:r>
              <a:rPr lang="nl-NL" sz="1200" dirty="0" smtClean="0">
                <a:latin typeface="Calibri" pitchFamily="34" charset="0"/>
                <a:cs typeface="Calibri" pitchFamily="34" charset="0"/>
              </a:rPr>
              <a:t> hebben grote </a:t>
            </a:r>
            <a:r>
              <a:rPr lang="nl-NL" sz="1200" dirty="0" err="1" smtClean="0">
                <a:latin typeface="Calibri" pitchFamily="34" charset="0"/>
                <a:cs typeface="Calibri" pitchFamily="34" charset="0"/>
              </a:rPr>
              <a:t>capture</a:t>
            </a:r>
            <a:r>
              <a:rPr lang="nl-NL" sz="1200" dirty="0" smtClean="0">
                <a:latin typeface="Calibri" pitchFamily="34" charset="0"/>
                <a:cs typeface="Calibri" pitchFamily="34" charset="0"/>
              </a:rPr>
              <a:t> werkzame doorsnede</a:t>
            </a:r>
          </a:p>
        </p:txBody>
      </p:sp>
      <p:sp>
        <p:nvSpPr>
          <p:cNvPr id="40" name="TextBox 17"/>
          <p:cNvSpPr txBox="1"/>
          <p:nvPr/>
        </p:nvSpPr>
        <p:spPr>
          <a:xfrm>
            <a:off x="533400" y="4659868"/>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Oplossing</a:t>
            </a:r>
            <a:endParaRPr lang="en-US" sz="1400" dirty="0" smtClean="0">
              <a:latin typeface="Calibri" pitchFamily="34" charset="0"/>
              <a:cs typeface="Calibri" pitchFamily="34" charset="0"/>
            </a:endParaRPr>
          </a:p>
        </p:txBody>
      </p:sp>
      <p:sp>
        <p:nvSpPr>
          <p:cNvPr id="43" name="TextBox 17"/>
          <p:cNvSpPr txBox="1"/>
          <p:nvPr/>
        </p:nvSpPr>
        <p:spPr>
          <a:xfrm>
            <a:off x="533400" y="5181600"/>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Voor</a:t>
            </a:r>
            <a:r>
              <a:rPr lang="en-US" dirty="0" smtClean="0">
                <a:latin typeface="Calibri" pitchFamily="34" charset="0"/>
                <a:cs typeface="Calibri" pitchFamily="34" charset="0"/>
              </a:rPr>
              <a:t> </a:t>
            </a:r>
            <a:r>
              <a:rPr lang="en-US" err="1" smtClean="0">
                <a:latin typeface="Calibri" pitchFamily="34" charset="0"/>
                <a:cs typeface="Calibri" pitchFamily="34" charset="0"/>
              </a:rPr>
              <a:t>korte</a:t>
            </a:r>
            <a:r>
              <a:rPr lang="en-US" smtClean="0">
                <a:latin typeface="Calibri" pitchFamily="34" charset="0"/>
                <a:cs typeface="Calibri" pitchFamily="34" charset="0"/>
              </a:rPr>
              <a:t> tijden                   </a:t>
            </a:r>
            <a:r>
              <a:rPr lang="en-US" dirty="0" err="1" smtClean="0">
                <a:latin typeface="Calibri" pitchFamily="34" charset="0"/>
                <a:cs typeface="Calibri" pitchFamily="34" charset="0"/>
              </a:rPr>
              <a:t>geldt</a:t>
            </a:r>
            <a:endParaRPr lang="en-US" sz="1400" dirty="0" smtClean="0">
              <a:latin typeface="Calibri" pitchFamily="34" charset="0"/>
              <a:cs typeface="Calibri" pitchFamily="34" charset="0"/>
            </a:endParaRPr>
          </a:p>
        </p:txBody>
      </p:sp>
      <p:sp>
        <p:nvSpPr>
          <p:cNvPr id="45" name="TextBox 17"/>
          <p:cNvSpPr txBox="1"/>
          <p:nvPr/>
        </p:nvSpPr>
        <p:spPr>
          <a:xfrm>
            <a:off x="533400" y="6288644"/>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Halfwaardetijden</a:t>
            </a:r>
            <a:r>
              <a:rPr lang="en-US" dirty="0" smtClean="0">
                <a:latin typeface="Calibri" pitchFamily="34" charset="0"/>
                <a:cs typeface="Calibri" pitchFamily="34" charset="0"/>
              </a:rPr>
              <a:t>: jodium-131 (8.0 </a:t>
            </a:r>
            <a:r>
              <a:rPr lang="en-US" dirty="0" err="1" smtClean="0">
                <a:latin typeface="Calibri" pitchFamily="34" charset="0"/>
                <a:cs typeface="Calibri" pitchFamily="34" charset="0"/>
              </a:rPr>
              <a:t>dagen</a:t>
            </a:r>
            <a:r>
              <a:rPr lang="en-US" dirty="0" smtClean="0">
                <a:latin typeface="Calibri" pitchFamily="34" charset="0"/>
                <a:cs typeface="Calibri" pitchFamily="34" charset="0"/>
              </a:rPr>
              <a:t>), cesium-137 (30.2 </a:t>
            </a:r>
            <a:r>
              <a:rPr lang="en-US" dirty="0" err="1" smtClean="0">
                <a:latin typeface="Calibri" pitchFamily="34" charset="0"/>
                <a:cs typeface="Calibri" pitchFamily="34" charset="0"/>
              </a:rPr>
              <a:t>jaren</a:t>
            </a:r>
            <a:r>
              <a:rPr lang="en-US" dirty="0" smtClean="0">
                <a:latin typeface="Calibri" pitchFamily="34" charset="0"/>
                <a:cs typeface="Calibri" pitchFamily="34" charset="0"/>
              </a:rPr>
              <a:t>)</a:t>
            </a:r>
            <a:endParaRPr lang="en-US" sz="1400" dirty="0" smtClean="0">
              <a:latin typeface="Calibri" pitchFamily="34" charset="0"/>
              <a:cs typeface="Calibri" pitchFamily="34" charset="0"/>
            </a:endParaRPr>
          </a:p>
        </p:txBody>
      </p:sp>
      <p:pic>
        <p:nvPicPr>
          <p:cNvPr id="365570" name="Picture 2"/>
          <p:cNvPicPr>
            <a:picLocks noChangeAspect="1" noChangeArrowheads="1"/>
          </p:cNvPicPr>
          <p:nvPr/>
        </p:nvPicPr>
        <p:blipFill>
          <a:blip r:embed="rId4" cstate="print"/>
          <a:srcRect/>
          <a:stretch>
            <a:fillRect/>
          </a:stretch>
        </p:blipFill>
        <p:spPr bwMode="auto">
          <a:xfrm>
            <a:off x="4912520" y="1073944"/>
            <a:ext cx="4114800" cy="675629"/>
          </a:xfrm>
          <a:prstGeom prst="rect">
            <a:avLst/>
          </a:prstGeom>
          <a:noFill/>
          <a:ln w="9525">
            <a:noFill/>
            <a:miter lim="800000"/>
            <a:headEnd/>
            <a:tailEnd/>
          </a:ln>
        </p:spPr>
      </p:pic>
      <p:sp>
        <p:nvSpPr>
          <p:cNvPr id="25" name="TextBox 17"/>
          <p:cNvSpPr txBox="1"/>
          <p:nvPr/>
        </p:nvSpPr>
        <p:spPr>
          <a:xfrm>
            <a:off x="533400" y="1764268"/>
            <a:ext cx="6400800" cy="369332"/>
          </a:xfrm>
          <a:prstGeom prst="rect">
            <a:avLst/>
          </a:prstGeom>
          <a:noFill/>
        </p:spPr>
        <p:txBody>
          <a:bodyPr wrap="square">
            <a:spAutoFit/>
          </a:bodyPr>
          <a:lstStyle/>
          <a:p>
            <a:pPr>
              <a:defRPr/>
            </a:pPr>
            <a:r>
              <a:rPr lang="en-US" dirty="0" smtClean="0">
                <a:latin typeface="Calibri" pitchFamily="34" charset="0"/>
                <a:cs typeface="Calibri" pitchFamily="34" charset="0"/>
              </a:rPr>
              <a:t>Excess reactivity</a:t>
            </a:r>
          </a:p>
        </p:txBody>
      </p:sp>
      <p:pic>
        <p:nvPicPr>
          <p:cNvPr id="365571" name="Picture 3"/>
          <p:cNvPicPr>
            <a:picLocks noChangeAspect="1" noChangeArrowheads="1"/>
          </p:cNvPicPr>
          <p:nvPr/>
        </p:nvPicPr>
        <p:blipFill>
          <a:blip r:embed="rId5" cstate="print"/>
          <a:srcRect/>
          <a:stretch>
            <a:fillRect/>
          </a:stretch>
        </p:blipFill>
        <p:spPr bwMode="auto">
          <a:xfrm>
            <a:off x="2438400" y="1724024"/>
            <a:ext cx="2324100" cy="482930"/>
          </a:xfrm>
          <a:prstGeom prst="rect">
            <a:avLst/>
          </a:prstGeom>
          <a:noFill/>
          <a:ln w="9525">
            <a:noFill/>
            <a:miter lim="800000"/>
            <a:headEnd/>
            <a:tailEnd/>
          </a:ln>
        </p:spPr>
      </p:pic>
      <p:cxnSp>
        <p:nvCxnSpPr>
          <p:cNvPr id="28" name="Rechte verbindingslijn met pijl 27"/>
          <p:cNvCxnSpPr/>
          <p:nvPr/>
        </p:nvCxnSpPr>
        <p:spPr bwMode="auto">
          <a:xfrm rot="-5400000">
            <a:off x="4092574" y="3692518"/>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sp>
        <p:nvSpPr>
          <p:cNvPr id="29" name="Tekstvak 28"/>
          <p:cNvSpPr txBox="1"/>
          <p:nvPr/>
        </p:nvSpPr>
        <p:spPr>
          <a:xfrm>
            <a:off x="2759864" y="3779040"/>
            <a:ext cx="1775620" cy="276999"/>
          </a:xfrm>
          <a:prstGeom prst="rect">
            <a:avLst/>
          </a:prstGeom>
          <a:solidFill>
            <a:srgbClr val="FFFFCC"/>
          </a:solidFill>
        </p:spPr>
        <p:txBody>
          <a:bodyPr wrap="square" rtlCol="0">
            <a:spAutoFit/>
          </a:bodyPr>
          <a:lstStyle/>
          <a:p>
            <a:r>
              <a:rPr lang="nl-NL" sz="1200" dirty="0" err="1" smtClean="0">
                <a:latin typeface="Calibri" pitchFamily="34" charset="0"/>
                <a:cs typeface="Calibri" pitchFamily="34" charset="0"/>
              </a:rPr>
              <a:t>Fission</a:t>
            </a:r>
            <a:r>
              <a:rPr lang="nl-NL" sz="1200" dirty="0" smtClean="0">
                <a:latin typeface="Calibri" pitchFamily="34" charset="0"/>
                <a:cs typeface="Calibri" pitchFamily="34" charset="0"/>
              </a:rPr>
              <a:t> </a:t>
            </a:r>
            <a:r>
              <a:rPr lang="nl-NL" sz="1200" dirty="0" err="1" smtClean="0">
                <a:latin typeface="Calibri" pitchFamily="34" charset="0"/>
                <a:cs typeface="Calibri" pitchFamily="34" charset="0"/>
              </a:rPr>
              <a:t>rate</a:t>
            </a:r>
            <a:r>
              <a:rPr lang="nl-NL" sz="1200" dirty="0" smtClean="0">
                <a:latin typeface="Calibri" pitchFamily="34" charset="0"/>
                <a:cs typeface="Calibri" pitchFamily="34" charset="0"/>
              </a:rPr>
              <a:t>: opbouw </a:t>
            </a:r>
            <a:r>
              <a:rPr lang="nl-NL" sz="1200" dirty="0" err="1" smtClean="0">
                <a:latin typeface="Calibri" pitchFamily="34" charset="0"/>
                <a:cs typeface="Calibri" pitchFamily="34" charset="0"/>
              </a:rPr>
              <a:t>fp</a:t>
            </a:r>
            <a:endParaRPr lang="nl-NL" sz="1200" dirty="0" smtClean="0">
              <a:latin typeface="Calibri" pitchFamily="34" charset="0"/>
              <a:cs typeface="Calibri" pitchFamily="34" charset="0"/>
            </a:endParaRPr>
          </a:p>
        </p:txBody>
      </p:sp>
      <p:cxnSp>
        <p:nvCxnSpPr>
          <p:cNvPr id="30" name="Rechte verbindingslijn met pijl 29"/>
          <p:cNvCxnSpPr/>
          <p:nvPr/>
        </p:nvCxnSpPr>
        <p:spPr bwMode="auto">
          <a:xfrm rot="-5400000">
            <a:off x="4876006" y="3694902"/>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sp>
        <p:nvSpPr>
          <p:cNvPr id="31" name="Tekstvak 30"/>
          <p:cNvSpPr txBox="1"/>
          <p:nvPr/>
        </p:nvSpPr>
        <p:spPr>
          <a:xfrm>
            <a:off x="4795840" y="3785409"/>
            <a:ext cx="762000" cy="276999"/>
          </a:xfrm>
          <a:prstGeom prst="rect">
            <a:avLst/>
          </a:prstGeom>
          <a:solidFill>
            <a:srgbClr val="FFFFCC"/>
          </a:solidFill>
        </p:spPr>
        <p:txBody>
          <a:bodyPr wrap="square" rtlCol="0">
            <a:spAutoFit/>
          </a:bodyPr>
          <a:lstStyle/>
          <a:p>
            <a:r>
              <a:rPr lang="nl-NL" sz="1200" dirty="0" err="1" smtClean="0">
                <a:latin typeface="Calibri" pitchFamily="34" charset="0"/>
                <a:cs typeface="Calibri" pitchFamily="34" charset="0"/>
              </a:rPr>
              <a:t>fp</a:t>
            </a:r>
            <a:r>
              <a:rPr lang="nl-NL" sz="1200" dirty="0" smtClean="0">
                <a:latin typeface="Calibri" pitchFamily="34" charset="0"/>
                <a:cs typeface="Calibri" pitchFamily="34" charset="0"/>
              </a:rPr>
              <a:t> verval</a:t>
            </a:r>
          </a:p>
        </p:txBody>
      </p:sp>
      <p:cxnSp>
        <p:nvCxnSpPr>
          <p:cNvPr id="33" name="Rechte verbindingslijn met pijl 32"/>
          <p:cNvCxnSpPr/>
          <p:nvPr/>
        </p:nvCxnSpPr>
        <p:spPr bwMode="auto">
          <a:xfrm rot="-5400000">
            <a:off x="5715794" y="3694902"/>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sp>
        <p:nvSpPr>
          <p:cNvPr id="34" name="Tekstvak 33"/>
          <p:cNvSpPr txBox="1"/>
          <p:nvPr/>
        </p:nvSpPr>
        <p:spPr>
          <a:xfrm>
            <a:off x="5791200" y="3779040"/>
            <a:ext cx="1600200" cy="276999"/>
          </a:xfrm>
          <a:prstGeom prst="rect">
            <a:avLst/>
          </a:prstGeom>
          <a:solidFill>
            <a:srgbClr val="FFFFCC"/>
          </a:solidFill>
        </p:spPr>
        <p:txBody>
          <a:bodyPr wrap="square" rtlCol="0">
            <a:spAutoFit/>
          </a:bodyPr>
          <a:lstStyle/>
          <a:p>
            <a:r>
              <a:rPr lang="nl-NL" sz="1200" dirty="0" err="1" smtClean="0">
                <a:latin typeface="Calibri" pitchFamily="34" charset="0"/>
                <a:cs typeface="Calibri" pitchFamily="34" charset="0"/>
              </a:rPr>
              <a:t>fp</a:t>
            </a:r>
            <a:r>
              <a:rPr lang="nl-NL" sz="1200" dirty="0" smtClean="0">
                <a:latin typeface="Calibri" pitchFamily="34" charset="0"/>
                <a:cs typeface="Calibri" pitchFamily="34" charset="0"/>
              </a:rPr>
              <a:t> neutron absorptie</a:t>
            </a:r>
          </a:p>
        </p:txBody>
      </p:sp>
      <p:pic>
        <p:nvPicPr>
          <p:cNvPr id="365573" name="Picture 5"/>
          <p:cNvPicPr>
            <a:picLocks noChangeAspect="1" noChangeArrowheads="1"/>
          </p:cNvPicPr>
          <p:nvPr/>
        </p:nvPicPr>
        <p:blipFill>
          <a:blip r:embed="rId6" cstate="print"/>
          <a:srcRect/>
          <a:stretch>
            <a:fillRect/>
          </a:stretch>
        </p:blipFill>
        <p:spPr bwMode="auto">
          <a:xfrm>
            <a:off x="1713846" y="4060032"/>
            <a:ext cx="2400954" cy="481013"/>
          </a:xfrm>
          <a:prstGeom prst="rect">
            <a:avLst/>
          </a:prstGeom>
          <a:noFill/>
          <a:ln w="9525">
            <a:noFill/>
            <a:miter lim="800000"/>
            <a:headEnd/>
            <a:tailEnd/>
          </a:ln>
        </p:spPr>
      </p:pic>
      <p:pic>
        <p:nvPicPr>
          <p:cNvPr id="365574" name="Picture 6"/>
          <p:cNvPicPr>
            <a:picLocks noChangeAspect="1" noChangeArrowheads="1"/>
          </p:cNvPicPr>
          <p:nvPr/>
        </p:nvPicPr>
        <p:blipFill>
          <a:blip r:embed="rId7" cstate="print"/>
          <a:srcRect/>
          <a:stretch>
            <a:fillRect/>
          </a:stretch>
        </p:blipFill>
        <p:spPr bwMode="auto">
          <a:xfrm>
            <a:off x="4648200" y="4240092"/>
            <a:ext cx="990600" cy="200940"/>
          </a:xfrm>
          <a:prstGeom prst="rect">
            <a:avLst/>
          </a:prstGeom>
          <a:noFill/>
          <a:ln w="9525">
            <a:noFill/>
            <a:miter lim="800000"/>
            <a:headEnd/>
            <a:tailEnd/>
          </a:ln>
        </p:spPr>
      </p:pic>
      <p:pic>
        <p:nvPicPr>
          <p:cNvPr id="365575" name="Picture 7"/>
          <p:cNvPicPr>
            <a:picLocks noChangeAspect="1" noChangeArrowheads="1"/>
          </p:cNvPicPr>
          <p:nvPr/>
        </p:nvPicPr>
        <p:blipFill>
          <a:blip r:embed="rId8" cstate="print"/>
          <a:srcRect/>
          <a:stretch>
            <a:fillRect/>
          </a:stretch>
        </p:blipFill>
        <p:spPr bwMode="auto">
          <a:xfrm>
            <a:off x="1752600" y="4545808"/>
            <a:ext cx="3048000" cy="570630"/>
          </a:xfrm>
          <a:prstGeom prst="rect">
            <a:avLst/>
          </a:prstGeom>
          <a:noFill/>
          <a:ln w="9525">
            <a:noFill/>
            <a:miter lim="800000"/>
            <a:headEnd/>
            <a:tailEnd/>
          </a:ln>
        </p:spPr>
      </p:pic>
      <p:pic>
        <p:nvPicPr>
          <p:cNvPr id="365576" name="Picture 8"/>
          <p:cNvPicPr>
            <a:picLocks noChangeAspect="1" noChangeArrowheads="1"/>
          </p:cNvPicPr>
          <p:nvPr/>
        </p:nvPicPr>
        <p:blipFill>
          <a:blip r:embed="rId9" cstate="print"/>
          <a:srcRect/>
          <a:stretch>
            <a:fillRect/>
          </a:stretch>
        </p:blipFill>
        <p:spPr bwMode="auto">
          <a:xfrm>
            <a:off x="2247900" y="5236368"/>
            <a:ext cx="800100" cy="238125"/>
          </a:xfrm>
          <a:prstGeom prst="rect">
            <a:avLst/>
          </a:prstGeom>
          <a:noFill/>
          <a:ln w="9525">
            <a:noFill/>
            <a:miter lim="800000"/>
            <a:headEnd/>
            <a:tailEnd/>
          </a:ln>
        </p:spPr>
      </p:pic>
      <p:pic>
        <p:nvPicPr>
          <p:cNvPr id="365577" name="Picture 9"/>
          <p:cNvPicPr>
            <a:picLocks noChangeAspect="1" noChangeArrowheads="1"/>
          </p:cNvPicPr>
          <p:nvPr/>
        </p:nvPicPr>
        <p:blipFill>
          <a:blip r:embed="rId10" cstate="print"/>
          <a:srcRect/>
          <a:stretch>
            <a:fillRect/>
          </a:stretch>
        </p:blipFill>
        <p:spPr bwMode="auto">
          <a:xfrm>
            <a:off x="3902864" y="5250656"/>
            <a:ext cx="1514475" cy="276596"/>
          </a:xfrm>
          <a:prstGeom prst="rect">
            <a:avLst/>
          </a:prstGeom>
          <a:noFill/>
          <a:ln w="9525">
            <a:noFill/>
            <a:miter lim="800000"/>
            <a:headEnd/>
            <a:tailEnd/>
          </a:ln>
        </p:spPr>
      </p:pic>
      <p:sp>
        <p:nvSpPr>
          <p:cNvPr id="41" name="TextBox 17"/>
          <p:cNvSpPr txBox="1"/>
          <p:nvPr/>
        </p:nvSpPr>
        <p:spPr>
          <a:xfrm>
            <a:off x="533400" y="5574268"/>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Voor</a:t>
            </a:r>
            <a:r>
              <a:rPr lang="en-US" dirty="0" smtClean="0">
                <a:latin typeface="Calibri" pitchFamily="34" charset="0"/>
                <a:cs typeface="Calibri" pitchFamily="34" charset="0"/>
              </a:rPr>
              <a:t> </a:t>
            </a:r>
            <a:r>
              <a:rPr lang="en-US" err="1" smtClean="0">
                <a:latin typeface="Calibri" pitchFamily="34" charset="0"/>
                <a:cs typeface="Calibri" pitchFamily="34" charset="0"/>
              </a:rPr>
              <a:t>lange</a:t>
            </a:r>
            <a:r>
              <a:rPr lang="en-US" smtClean="0">
                <a:latin typeface="Calibri" pitchFamily="34" charset="0"/>
                <a:cs typeface="Calibri" pitchFamily="34" charset="0"/>
              </a:rPr>
              <a:t> tijden                  </a:t>
            </a:r>
            <a:r>
              <a:rPr lang="en-US" dirty="0" err="1" smtClean="0">
                <a:latin typeface="Calibri" pitchFamily="34" charset="0"/>
                <a:cs typeface="Calibri" pitchFamily="34" charset="0"/>
              </a:rPr>
              <a:t>geldt</a:t>
            </a:r>
            <a:endParaRPr lang="en-US" sz="1400" dirty="0" smtClean="0">
              <a:latin typeface="Calibri" pitchFamily="34" charset="0"/>
              <a:cs typeface="Calibri" pitchFamily="34" charset="0"/>
            </a:endParaRPr>
          </a:p>
        </p:txBody>
      </p:sp>
      <p:pic>
        <p:nvPicPr>
          <p:cNvPr id="365578" name="Picture 10"/>
          <p:cNvPicPr>
            <a:picLocks noChangeAspect="1" noChangeArrowheads="1"/>
          </p:cNvPicPr>
          <p:nvPr/>
        </p:nvPicPr>
        <p:blipFill>
          <a:blip r:embed="rId11" cstate="print"/>
          <a:srcRect/>
          <a:stretch>
            <a:fillRect/>
          </a:stretch>
        </p:blipFill>
        <p:spPr bwMode="auto">
          <a:xfrm>
            <a:off x="2286000" y="5645026"/>
            <a:ext cx="762000" cy="243289"/>
          </a:xfrm>
          <a:prstGeom prst="rect">
            <a:avLst/>
          </a:prstGeom>
          <a:noFill/>
          <a:ln w="9525">
            <a:noFill/>
            <a:miter lim="800000"/>
            <a:headEnd/>
            <a:tailEnd/>
          </a:ln>
        </p:spPr>
      </p:pic>
      <p:pic>
        <p:nvPicPr>
          <p:cNvPr id="365579" name="Picture 11"/>
          <p:cNvPicPr>
            <a:picLocks noChangeAspect="1" noChangeArrowheads="1"/>
          </p:cNvPicPr>
          <p:nvPr/>
        </p:nvPicPr>
        <p:blipFill>
          <a:blip r:embed="rId12" cstate="print"/>
          <a:srcRect/>
          <a:stretch>
            <a:fillRect/>
          </a:stretch>
        </p:blipFill>
        <p:spPr bwMode="auto">
          <a:xfrm>
            <a:off x="3969544" y="5603080"/>
            <a:ext cx="1014412" cy="3143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par>
                                <p:cTn id="8" presetID="5" presetClass="entr" presetSubtype="10" fill="hold" nodeType="withEffect">
                                  <p:stCondLst>
                                    <p:cond delay="0"/>
                                  </p:stCondLst>
                                  <p:childTnLst>
                                    <p:set>
                                      <p:cBhvr>
                                        <p:cTn id="9" dur="1" fill="hold">
                                          <p:stCondLst>
                                            <p:cond delay="0"/>
                                          </p:stCondLst>
                                        </p:cTn>
                                        <p:tgtEl>
                                          <p:spTgt spid="365570"/>
                                        </p:tgtEl>
                                        <p:attrNameLst>
                                          <p:attrName>style.visibility</p:attrName>
                                        </p:attrNameLst>
                                      </p:cBhvr>
                                      <p:to>
                                        <p:strVal val="visible"/>
                                      </p:to>
                                    </p:set>
                                    <p:animEffect transition="in" filter="checkerboard(across)">
                                      <p:cBhvr>
                                        <p:cTn id="10" dur="500"/>
                                        <p:tgtEl>
                                          <p:spTgt spid="36557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heckerboard(across)">
                                      <p:cBhvr>
                                        <p:cTn id="15" dur="500"/>
                                        <p:tgtEl>
                                          <p:spTgt spid="25"/>
                                        </p:tgtEl>
                                      </p:cBhvr>
                                    </p:animEffect>
                                  </p:childTnLst>
                                </p:cTn>
                              </p:par>
                              <p:par>
                                <p:cTn id="16" presetID="5" presetClass="entr" presetSubtype="10" fill="hold" nodeType="withEffect">
                                  <p:stCondLst>
                                    <p:cond delay="0"/>
                                  </p:stCondLst>
                                  <p:childTnLst>
                                    <p:set>
                                      <p:cBhvr>
                                        <p:cTn id="17" dur="1" fill="hold">
                                          <p:stCondLst>
                                            <p:cond delay="0"/>
                                          </p:stCondLst>
                                        </p:cTn>
                                        <p:tgtEl>
                                          <p:spTgt spid="365571"/>
                                        </p:tgtEl>
                                        <p:attrNameLst>
                                          <p:attrName>style.visibility</p:attrName>
                                        </p:attrNameLst>
                                      </p:cBhvr>
                                      <p:to>
                                        <p:strVal val="visible"/>
                                      </p:to>
                                    </p:set>
                                    <p:animEffect transition="in" filter="checkerboard(across)">
                                      <p:cBhvr>
                                        <p:cTn id="18" dur="500"/>
                                        <p:tgtEl>
                                          <p:spTgt spid="365571"/>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checkerboard(across)">
                                      <p:cBhvr>
                                        <p:cTn id="23" dur="500"/>
                                        <p:tgtEl>
                                          <p:spTgt spid="32"/>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checkerboard(across)">
                                      <p:cBhvr>
                                        <p:cTn id="26" dur="500"/>
                                        <p:tgtEl>
                                          <p:spTgt spid="54"/>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checkerboard(across)">
                                      <p:cBhvr>
                                        <p:cTn id="31" dur="500"/>
                                        <p:tgtEl>
                                          <p:spTgt spid="46"/>
                                        </p:tgtEl>
                                      </p:cBhvr>
                                    </p:animEffect>
                                  </p:childTnLst>
                                </p:cTn>
                              </p:par>
                              <p:par>
                                <p:cTn id="32" presetID="5" presetClass="entr" presetSubtype="10" fill="hold" nodeType="withEffect">
                                  <p:stCondLst>
                                    <p:cond delay="0"/>
                                  </p:stCondLst>
                                  <p:childTnLst>
                                    <p:set>
                                      <p:cBhvr>
                                        <p:cTn id="33" dur="1" fill="hold">
                                          <p:stCondLst>
                                            <p:cond delay="0"/>
                                          </p:stCondLst>
                                        </p:cTn>
                                        <p:tgtEl>
                                          <p:spTgt spid="365572"/>
                                        </p:tgtEl>
                                        <p:attrNameLst>
                                          <p:attrName>style.visibility</p:attrName>
                                        </p:attrNameLst>
                                      </p:cBhvr>
                                      <p:to>
                                        <p:strVal val="visible"/>
                                      </p:to>
                                    </p:set>
                                    <p:animEffect transition="in" filter="checkerboard(across)">
                                      <p:cBhvr>
                                        <p:cTn id="34" dur="500"/>
                                        <p:tgtEl>
                                          <p:spTgt spid="365572"/>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checkerboard(across)">
                                      <p:cBhvr>
                                        <p:cTn id="39" dur="500"/>
                                        <p:tgtEl>
                                          <p:spTgt spid="28"/>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checkerboard(across)">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checkerboard(across)">
                                      <p:cBhvr>
                                        <p:cTn id="47" dur="500"/>
                                        <p:tgtEl>
                                          <p:spTgt spid="30"/>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checkerboard(across)">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checkerboard(across)">
                                      <p:cBhvr>
                                        <p:cTn id="55" dur="500"/>
                                        <p:tgtEl>
                                          <p:spTgt spid="33"/>
                                        </p:tgtEl>
                                      </p:cBhvr>
                                    </p:animEffect>
                                  </p:childTnLst>
                                </p:cTn>
                              </p:par>
                              <p:par>
                                <p:cTn id="56" presetID="5" presetClass="entr" presetSubtype="10" fill="hold" grpId="0"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checkerboard(across)">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checkerboard(across)">
                                      <p:cBhvr>
                                        <p:cTn id="63" dur="500"/>
                                        <p:tgtEl>
                                          <p:spTgt spid="42"/>
                                        </p:tgtEl>
                                      </p:cBhvr>
                                    </p:animEffect>
                                  </p:childTnLst>
                                </p:cTn>
                              </p:par>
                              <p:par>
                                <p:cTn id="64" presetID="5" presetClass="entr" presetSubtype="10" fill="hold" nodeType="withEffect">
                                  <p:stCondLst>
                                    <p:cond delay="0"/>
                                  </p:stCondLst>
                                  <p:childTnLst>
                                    <p:set>
                                      <p:cBhvr>
                                        <p:cTn id="65" dur="1" fill="hold">
                                          <p:stCondLst>
                                            <p:cond delay="0"/>
                                          </p:stCondLst>
                                        </p:cTn>
                                        <p:tgtEl>
                                          <p:spTgt spid="365573"/>
                                        </p:tgtEl>
                                        <p:attrNameLst>
                                          <p:attrName>style.visibility</p:attrName>
                                        </p:attrNameLst>
                                      </p:cBhvr>
                                      <p:to>
                                        <p:strVal val="visible"/>
                                      </p:to>
                                    </p:set>
                                    <p:animEffect transition="in" filter="checkerboard(across)">
                                      <p:cBhvr>
                                        <p:cTn id="66" dur="500"/>
                                        <p:tgtEl>
                                          <p:spTgt spid="365573"/>
                                        </p:tgtEl>
                                      </p:cBhvr>
                                    </p:animEffect>
                                  </p:childTnLst>
                                </p:cTn>
                              </p:par>
                              <p:par>
                                <p:cTn id="67" presetID="5" presetClass="entr" presetSubtype="10" fill="hold" nodeType="withEffect">
                                  <p:stCondLst>
                                    <p:cond delay="0"/>
                                  </p:stCondLst>
                                  <p:childTnLst>
                                    <p:set>
                                      <p:cBhvr>
                                        <p:cTn id="68" dur="1" fill="hold">
                                          <p:stCondLst>
                                            <p:cond delay="0"/>
                                          </p:stCondLst>
                                        </p:cTn>
                                        <p:tgtEl>
                                          <p:spTgt spid="365574"/>
                                        </p:tgtEl>
                                        <p:attrNameLst>
                                          <p:attrName>style.visibility</p:attrName>
                                        </p:attrNameLst>
                                      </p:cBhvr>
                                      <p:to>
                                        <p:strVal val="visible"/>
                                      </p:to>
                                    </p:set>
                                    <p:animEffect transition="in" filter="checkerboard(across)">
                                      <p:cBhvr>
                                        <p:cTn id="69" dur="500"/>
                                        <p:tgtEl>
                                          <p:spTgt spid="365574"/>
                                        </p:tgtEl>
                                      </p:cBhvr>
                                    </p:animEffect>
                                  </p:childTnLst>
                                </p:cTn>
                              </p:par>
                            </p:childTnLst>
                          </p:cTn>
                        </p:par>
                      </p:childTnLst>
                    </p:cTn>
                  </p:par>
                  <p:par>
                    <p:cTn id="70" fill="hold">
                      <p:stCondLst>
                        <p:cond delay="indefinite"/>
                      </p:stCondLst>
                      <p:childTnLst>
                        <p:par>
                          <p:cTn id="71" fill="hold">
                            <p:stCondLst>
                              <p:cond delay="0"/>
                            </p:stCondLst>
                            <p:childTnLst>
                              <p:par>
                                <p:cTn id="72" presetID="5" presetClass="entr" presetSubtype="10" fill="hold" grpId="0" nodeType="click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checkerboard(across)">
                                      <p:cBhvr>
                                        <p:cTn id="74" dur="500"/>
                                        <p:tgtEl>
                                          <p:spTgt spid="40"/>
                                        </p:tgtEl>
                                      </p:cBhvr>
                                    </p:animEffect>
                                  </p:childTnLst>
                                </p:cTn>
                              </p:par>
                              <p:par>
                                <p:cTn id="75" presetID="5" presetClass="entr" presetSubtype="10" fill="hold" nodeType="withEffect">
                                  <p:stCondLst>
                                    <p:cond delay="0"/>
                                  </p:stCondLst>
                                  <p:childTnLst>
                                    <p:set>
                                      <p:cBhvr>
                                        <p:cTn id="76" dur="1" fill="hold">
                                          <p:stCondLst>
                                            <p:cond delay="0"/>
                                          </p:stCondLst>
                                        </p:cTn>
                                        <p:tgtEl>
                                          <p:spTgt spid="365575"/>
                                        </p:tgtEl>
                                        <p:attrNameLst>
                                          <p:attrName>style.visibility</p:attrName>
                                        </p:attrNameLst>
                                      </p:cBhvr>
                                      <p:to>
                                        <p:strVal val="visible"/>
                                      </p:to>
                                    </p:set>
                                    <p:animEffect transition="in" filter="checkerboard(across)">
                                      <p:cBhvr>
                                        <p:cTn id="77" dur="500"/>
                                        <p:tgtEl>
                                          <p:spTgt spid="365575"/>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checkerboard(across)">
                                      <p:cBhvr>
                                        <p:cTn id="82" dur="500"/>
                                        <p:tgtEl>
                                          <p:spTgt spid="43"/>
                                        </p:tgtEl>
                                      </p:cBhvr>
                                    </p:animEffect>
                                  </p:childTnLst>
                                </p:cTn>
                              </p:par>
                              <p:par>
                                <p:cTn id="83" presetID="5" presetClass="entr" presetSubtype="10" fill="hold" nodeType="withEffect">
                                  <p:stCondLst>
                                    <p:cond delay="0"/>
                                  </p:stCondLst>
                                  <p:childTnLst>
                                    <p:set>
                                      <p:cBhvr>
                                        <p:cTn id="84" dur="1" fill="hold">
                                          <p:stCondLst>
                                            <p:cond delay="0"/>
                                          </p:stCondLst>
                                        </p:cTn>
                                        <p:tgtEl>
                                          <p:spTgt spid="365576"/>
                                        </p:tgtEl>
                                        <p:attrNameLst>
                                          <p:attrName>style.visibility</p:attrName>
                                        </p:attrNameLst>
                                      </p:cBhvr>
                                      <p:to>
                                        <p:strVal val="visible"/>
                                      </p:to>
                                    </p:set>
                                    <p:animEffect transition="in" filter="checkerboard(across)">
                                      <p:cBhvr>
                                        <p:cTn id="85" dur="500"/>
                                        <p:tgtEl>
                                          <p:spTgt spid="365576"/>
                                        </p:tgtEl>
                                      </p:cBhvr>
                                    </p:animEffect>
                                  </p:childTnLst>
                                </p:cTn>
                              </p:par>
                              <p:par>
                                <p:cTn id="86" presetID="5" presetClass="entr" presetSubtype="10" fill="hold" nodeType="withEffect">
                                  <p:stCondLst>
                                    <p:cond delay="0"/>
                                  </p:stCondLst>
                                  <p:childTnLst>
                                    <p:set>
                                      <p:cBhvr>
                                        <p:cTn id="87" dur="1" fill="hold">
                                          <p:stCondLst>
                                            <p:cond delay="0"/>
                                          </p:stCondLst>
                                        </p:cTn>
                                        <p:tgtEl>
                                          <p:spTgt spid="365577"/>
                                        </p:tgtEl>
                                        <p:attrNameLst>
                                          <p:attrName>style.visibility</p:attrName>
                                        </p:attrNameLst>
                                      </p:cBhvr>
                                      <p:to>
                                        <p:strVal val="visible"/>
                                      </p:to>
                                    </p:set>
                                    <p:animEffect transition="in" filter="checkerboard(across)">
                                      <p:cBhvr>
                                        <p:cTn id="88" dur="500"/>
                                        <p:tgtEl>
                                          <p:spTgt spid="365577"/>
                                        </p:tgtEl>
                                      </p:cBhvr>
                                    </p:animEffect>
                                  </p:childTnLst>
                                </p:cTn>
                              </p:par>
                            </p:childTnLst>
                          </p:cTn>
                        </p:par>
                      </p:childTnLst>
                    </p:cTn>
                  </p:par>
                  <p:par>
                    <p:cTn id="89" fill="hold">
                      <p:stCondLst>
                        <p:cond delay="indefinite"/>
                      </p:stCondLst>
                      <p:childTnLst>
                        <p:par>
                          <p:cTn id="90" fill="hold">
                            <p:stCondLst>
                              <p:cond delay="0"/>
                            </p:stCondLst>
                            <p:childTnLst>
                              <p:par>
                                <p:cTn id="91" presetID="5" presetClass="entr" presetSubtype="10" fill="hold" grpId="0" nodeType="clickEffect">
                                  <p:stCondLst>
                                    <p:cond delay="0"/>
                                  </p:stCondLst>
                                  <p:childTnLst>
                                    <p:set>
                                      <p:cBhvr>
                                        <p:cTn id="92" dur="1" fill="hold">
                                          <p:stCondLst>
                                            <p:cond delay="0"/>
                                          </p:stCondLst>
                                        </p:cTn>
                                        <p:tgtEl>
                                          <p:spTgt spid="41"/>
                                        </p:tgtEl>
                                        <p:attrNameLst>
                                          <p:attrName>style.visibility</p:attrName>
                                        </p:attrNameLst>
                                      </p:cBhvr>
                                      <p:to>
                                        <p:strVal val="visible"/>
                                      </p:to>
                                    </p:set>
                                    <p:animEffect transition="in" filter="checkerboard(across)">
                                      <p:cBhvr>
                                        <p:cTn id="93" dur="500"/>
                                        <p:tgtEl>
                                          <p:spTgt spid="41"/>
                                        </p:tgtEl>
                                      </p:cBhvr>
                                    </p:animEffect>
                                  </p:childTnLst>
                                </p:cTn>
                              </p:par>
                              <p:par>
                                <p:cTn id="94" presetID="5" presetClass="entr" presetSubtype="10" fill="hold" nodeType="withEffect">
                                  <p:stCondLst>
                                    <p:cond delay="0"/>
                                  </p:stCondLst>
                                  <p:childTnLst>
                                    <p:set>
                                      <p:cBhvr>
                                        <p:cTn id="95" dur="1" fill="hold">
                                          <p:stCondLst>
                                            <p:cond delay="0"/>
                                          </p:stCondLst>
                                        </p:cTn>
                                        <p:tgtEl>
                                          <p:spTgt spid="365578"/>
                                        </p:tgtEl>
                                        <p:attrNameLst>
                                          <p:attrName>style.visibility</p:attrName>
                                        </p:attrNameLst>
                                      </p:cBhvr>
                                      <p:to>
                                        <p:strVal val="visible"/>
                                      </p:to>
                                    </p:set>
                                    <p:animEffect transition="in" filter="checkerboard(across)">
                                      <p:cBhvr>
                                        <p:cTn id="96" dur="500"/>
                                        <p:tgtEl>
                                          <p:spTgt spid="365578"/>
                                        </p:tgtEl>
                                      </p:cBhvr>
                                    </p:animEffect>
                                  </p:childTnLst>
                                </p:cTn>
                              </p:par>
                              <p:par>
                                <p:cTn id="97" presetID="5" presetClass="entr" presetSubtype="10" fill="hold" nodeType="withEffect">
                                  <p:stCondLst>
                                    <p:cond delay="0"/>
                                  </p:stCondLst>
                                  <p:childTnLst>
                                    <p:set>
                                      <p:cBhvr>
                                        <p:cTn id="98" dur="1" fill="hold">
                                          <p:stCondLst>
                                            <p:cond delay="0"/>
                                          </p:stCondLst>
                                        </p:cTn>
                                        <p:tgtEl>
                                          <p:spTgt spid="365579"/>
                                        </p:tgtEl>
                                        <p:attrNameLst>
                                          <p:attrName>style.visibility</p:attrName>
                                        </p:attrNameLst>
                                      </p:cBhvr>
                                      <p:to>
                                        <p:strVal val="visible"/>
                                      </p:to>
                                    </p:set>
                                    <p:animEffect transition="in" filter="checkerboard(across)">
                                      <p:cBhvr>
                                        <p:cTn id="99" dur="500"/>
                                        <p:tgtEl>
                                          <p:spTgt spid="365579"/>
                                        </p:tgtEl>
                                      </p:cBhvr>
                                    </p:animEffect>
                                  </p:childTnLst>
                                </p:cTn>
                              </p:par>
                            </p:childTnLst>
                          </p:cTn>
                        </p:par>
                      </p:childTnLst>
                    </p:cTn>
                  </p:par>
                  <p:par>
                    <p:cTn id="100" fill="hold">
                      <p:stCondLst>
                        <p:cond delay="indefinite"/>
                      </p:stCondLst>
                      <p:childTnLst>
                        <p:par>
                          <p:cTn id="101" fill="hold">
                            <p:stCondLst>
                              <p:cond delay="0"/>
                            </p:stCondLst>
                            <p:childTnLst>
                              <p:par>
                                <p:cTn id="102" presetID="5" presetClass="entr" presetSubtype="10" fill="hold" grpId="0" nodeType="click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checkerboard(across)">
                                      <p:cBhvr>
                                        <p:cTn id="10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p:bldP spid="46" grpId="0"/>
      <p:bldP spid="42" grpId="0"/>
      <p:bldP spid="54" grpId="0" animBg="1"/>
      <p:bldP spid="40" grpId="0"/>
      <p:bldP spid="43" grpId="0"/>
      <p:bldP spid="45" grpId="0"/>
      <p:bldP spid="25" grpId="0"/>
      <p:bldP spid="29" grpId="0" animBg="1"/>
      <p:bldP spid="31" grpId="0" animBg="1"/>
      <p:bldP spid="34" grpId="0" animBg="1"/>
      <p:bldP spid="4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5" name="Picture 3"/>
          <p:cNvPicPr>
            <a:picLocks noChangeAspect="1" noChangeArrowheads="1"/>
          </p:cNvPicPr>
          <p:nvPr/>
        </p:nvPicPr>
        <p:blipFill>
          <a:blip r:embed="rId3" cstate="print"/>
          <a:srcRect/>
          <a:stretch>
            <a:fillRect/>
          </a:stretch>
        </p:blipFill>
        <p:spPr bwMode="auto">
          <a:xfrm>
            <a:off x="2743200" y="1710074"/>
            <a:ext cx="4495800" cy="695196"/>
          </a:xfrm>
          <a:prstGeom prst="rect">
            <a:avLst/>
          </a:prstGeom>
          <a:noFill/>
          <a:ln w="9525">
            <a:noFill/>
            <a:miter lim="800000"/>
            <a:headEnd/>
            <a:tailEnd/>
          </a:ln>
        </p:spPr>
      </p:pic>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dirty="0" smtClean="0">
                <a:solidFill>
                  <a:srgbClr val="000099"/>
                </a:solidFill>
                <a:latin typeface="Calibri" pitchFamily="34" charset="0"/>
                <a:cs typeface="Calibri" pitchFamily="34" charset="0"/>
              </a:rPr>
              <a:t>Xenon </a:t>
            </a:r>
            <a:r>
              <a:rPr lang="en-GB" i="1" kern="1200" dirty="0" err="1" smtClean="0">
                <a:solidFill>
                  <a:srgbClr val="000099"/>
                </a:solidFill>
                <a:latin typeface="Calibri" pitchFamily="34" charset="0"/>
                <a:cs typeface="Calibri" pitchFamily="34" charset="0"/>
              </a:rPr>
              <a:t>vergiftiging</a:t>
            </a:r>
            <a:endParaRPr lang="en-US" i="1" kern="1200" dirty="0">
              <a:solidFill>
                <a:srgbClr val="000099"/>
              </a:solidFill>
              <a:latin typeface="Calibri" pitchFamily="34" charset="0"/>
              <a:cs typeface="Calibri" pitchFamily="34" charset="0"/>
            </a:endParaRPr>
          </a:p>
        </p:txBody>
      </p:sp>
      <p:sp>
        <p:nvSpPr>
          <p:cNvPr id="22" name="TextBox 17"/>
          <p:cNvSpPr txBox="1"/>
          <p:nvPr/>
        </p:nvSpPr>
        <p:spPr>
          <a:xfrm>
            <a:off x="533400" y="1219200"/>
            <a:ext cx="6400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Absorptie</a:t>
            </a:r>
            <a:r>
              <a:rPr lang="en-US" dirty="0" smtClean="0">
                <a:latin typeface="Calibri" pitchFamily="34" charset="0"/>
                <a:cs typeface="Calibri" pitchFamily="34" charset="0"/>
              </a:rPr>
              <a:t> </a:t>
            </a:r>
            <a:r>
              <a:rPr lang="en-US" dirty="0" err="1" smtClean="0">
                <a:latin typeface="Calibri" pitchFamily="34" charset="0"/>
                <a:cs typeface="Calibri" pitchFamily="34" charset="0"/>
              </a:rPr>
              <a:t>werkzame</a:t>
            </a:r>
            <a:r>
              <a:rPr lang="en-US" dirty="0" smtClean="0">
                <a:latin typeface="Calibri" pitchFamily="34" charset="0"/>
                <a:cs typeface="Calibri" pitchFamily="34" charset="0"/>
              </a:rPr>
              <a:t> </a:t>
            </a:r>
            <a:r>
              <a:rPr lang="en-US" dirty="0" err="1" smtClean="0">
                <a:latin typeface="Calibri" pitchFamily="34" charset="0"/>
                <a:cs typeface="Calibri" pitchFamily="34" charset="0"/>
              </a:rPr>
              <a:t>doorsnede</a:t>
            </a:r>
            <a:endParaRPr lang="en-US" dirty="0" smtClean="0">
              <a:latin typeface="Calibri" pitchFamily="34" charset="0"/>
              <a:cs typeface="Calibri" pitchFamily="34" charset="0"/>
            </a:endParaRPr>
          </a:p>
        </p:txBody>
      </p:sp>
      <p:sp>
        <p:nvSpPr>
          <p:cNvPr id="43" name="TextBox 17"/>
          <p:cNvSpPr txBox="1"/>
          <p:nvPr/>
        </p:nvSpPr>
        <p:spPr>
          <a:xfrm>
            <a:off x="533400" y="4114800"/>
            <a:ext cx="7620000" cy="369332"/>
          </a:xfrm>
          <a:prstGeom prst="rect">
            <a:avLst/>
          </a:prstGeom>
          <a:noFill/>
        </p:spPr>
        <p:txBody>
          <a:bodyPr wrap="square">
            <a:spAutoFit/>
          </a:bodyPr>
          <a:lstStyle/>
          <a:p>
            <a:pPr>
              <a:defRPr/>
            </a:pPr>
            <a:r>
              <a:rPr lang="en-US" dirty="0" smtClean="0">
                <a:latin typeface="Calibri" pitchFamily="34" charset="0"/>
                <a:cs typeface="Calibri" pitchFamily="34" charset="0"/>
              </a:rPr>
              <a:t>Dan </a:t>
            </a:r>
            <a:r>
              <a:rPr lang="en-US" dirty="0" err="1" smtClean="0">
                <a:latin typeface="Calibri" pitchFamily="34" charset="0"/>
                <a:cs typeface="Calibri" pitchFamily="34" charset="0"/>
              </a:rPr>
              <a:t>geldt</a:t>
            </a:r>
            <a:endParaRPr lang="en-US" sz="1400" dirty="0" smtClean="0">
              <a:latin typeface="Calibri" pitchFamily="34" charset="0"/>
              <a:cs typeface="Calibri" pitchFamily="34" charset="0"/>
            </a:endParaRPr>
          </a:p>
        </p:txBody>
      </p:sp>
      <p:sp>
        <p:nvSpPr>
          <p:cNvPr id="45" name="TextBox 17"/>
          <p:cNvSpPr txBox="1"/>
          <p:nvPr/>
        </p:nvSpPr>
        <p:spPr>
          <a:xfrm>
            <a:off x="533400" y="5421868"/>
            <a:ext cx="7620000" cy="369332"/>
          </a:xfrm>
          <a:prstGeom prst="rect">
            <a:avLst/>
          </a:prstGeom>
          <a:noFill/>
        </p:spPr>
        <p:txBody>
          <a:bodyPr wrap="square">
            <a:spAutoFit/>
          </a:bodyPr>
          <a:lstStyle/>
          <a:p>
            <a:pPr>
              <a:defRPr/>
            </a:pPr>
            <a:r>
              <a:rPr lang="en-US" dirty="0" smtClean="0">
                <a:latin typeface="Calibri" pitchFamily="34" charset="0"/>
                <a:cs typeface="Calibri" pitchFamily="34" charset="0"/>
              </a:rPr>
              <a:t>Na reactor start-up </a:t>
            </a:r>
            <a:r>
              <a:rPr lang="en-US" dirty="0" err="1" smtClean="0">
                <a:latin typeface="Calibri" pitchFamily="34" charset="0"/>
                <a:cs typeface="Calibri" pitchFamily="34" charset="0"/>
              </a:rPr>
              <a:t>bouwen</a:t>
            </a:r>
            <a:r>
              <a:rPr lang="en-US" dirty="0" smtClean="0">
                <a:latin typeface="Calibri" pitchFamily="34" charset="0"/>
                <a:cs typeface="Calibri" pitchFamily="34" charset="0"/>
              </a:rPr>
              <a:t> de I en X </a:t>
            </a:r>
            <a:r>
              <a:rPr lang="en-US" dirty="0" err="1" smtClean="0">
                <a:latin typeface="Calibri" pitchFamily="34" charset="0"/>
                <a:cs typeface="Calibri" pitchFamily="34" charset="0"/>
              </a:rPr>
              <a:t>concentraties</a:t>
            </a:r>
            <a:r>
              <a:rPr lang="en-US" dirty="0" smtClean="0">
                <a:latin typeface="Calibri" pitchFamily="34" charset="0"/>
                <a:cs typeface="Calibri" pitchFamily="34" charset="0"/>
              </a:rPr>
              <a:t> op </a:t>
            </a:r>
            <a:r>
              <a:rPr lang="en-US" dirty="0" err="1" smtClean="0">
                <a:latin typeface="Calibri" pitchFamily="34" charset="0"/>
                <a:cs typeface="Calibri" pitchFamily="34" charset="0"/>
              </a:rPr>
              <a:t>naar</a:t>
            </a:r>
            <a:r>
              <a:rPr lang="en-US" dirty="0" smtClean="0">
                <a:latin typeface="Calibri" pitchFamily="34" charset="0"/>
                <a:cs typeface="Calibri" pitchFamily="34" charset="0"/>
              </a:rPr>
              <a:t> </a:t>
            </a:r>
            <a:r>
              <a:rPr lang="en-US" dirty="0" err="1" smtClean="0">
                <a:latin typeface="Calibri" pitchFamily="34" charset="0"/>
                <a:cs typeface="Calibri" pitchFamily="34" charset="0"/>
              </a:rPr>
              <a:t>evenwicht</a:t>
            </a:r>
            <a:endParaRPr lang="en-US" sz="1400" dirty="0" smtClean="0">
              <a:latin typeface="Calibri" pitchFamily="34" charset="0"/>
              <a:cs typeface="Calibri" pitchFamily="34" charset="0"/>
            </a:endParaRPr>
          </a:p>
        </p:txBody>
      </p:sp>
      <p:sp>
        <p:nvSpPr>
          <p:cNvPr id="25" name="TextBox 17"/>
          <p:cNvSpPr txBox="1"/>
          <p:nvPr/>
        </p:nvSpPr>
        <p:spPr>
          <a:xfrm>
            <a:off x="533400" y="1600200"/>
            <a:ext cx="6400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Productie</a:t>
            </a:r>
            <a:r>
              <a:rPr lang="en-US" dirty="0" smtClean="0">
                <a:latin typeface="Calibri" pitchFamily="34" charset="0"/>
                <a:cs typeface="Calibri" pitchFamily="34" charset="0"/>
              </a:rPr>
              <a:t> en </a:t>
            </a:r>
            <a:r>
              <a:rPr lang="en-US" dirty="0" err="1" smtClean="0">
                <a:latin typeface="Calibri" pitchFamily="34" charset="0"/>
                <a:cs typeface="Calibri" pitchFamily="34" charset="0"/>
              </a:rPr>
              <a:t>verval</a:t>
            </a:r>
            <a:endParaRPr lang="en-US" dirty="0" smtClean="0">
              <a:latin typeface="Calibri" pitchFamily="34" charset="0"/>
              <a:cs typeface="Calibri" pitchFamily="34" charset="0"/>
            </a:endParaRPr>
          </a:p>
        </p:txBody>
      </p:sp>
      <p:grpSp>
        <p:nvGrpSpPr>
          <p:cNvPr id="2" name="Groep 35"/>
          <p:cNvGrpSpPr/>
          <p:nvPr/>
        </p:nvGrpSpPr>
        <p:grpSpPr>
          <a:xfrm>
            <a:off x="3962400" y="1262064"/>
            <a:ext cx="1219200" cy="267631"/>
            <a:chOff x="3962400" y="1262064"/>
            <a:chExt cx="1219200" cy="267631"/>
          </a:xfrm>
        </p:grpSpPr>
        <p:pic>
          <p:nvPicPr>
            <p:cNvPr id="366594" name="Picture 2"/>
            <p:cNvPicPr>
              <a:picLocks noChangeAspect="1" noChangeArrowheads="1"/>
            </p:cNvPicPr>
            <p:nvPr/>
          </p:nvPicPr>
          <p:blipFill>
            <a:blip r:embed="rId4" cstate="print"/>
            <a:srcRect/>
            <a:stretch>
              <a:fillRect/>
            </a:stretch>
          </p:blipFill>
          <p:spPr bwMode="auto">
            <a:xfrm>
              <a:off x="3962400" y="1295400"/>
              <a:ext cx="1219200" cy="234295"/>
            </a:xfrm>
            <a:prstGeom prst="rect">
              <a:avLst/>
            </a:prstGeom>
            <a:noFill/>
            <a:ln w="9525">
              <a:noFill/>
              <a:miter lim="800000"/>
              <a:headEnd/>
              <a:tailEnd/>
            </a:ln>
          </p:spPr>
        </p:pic>
        <p:sp>
          <p:nvSpPr>
            <p:cNvPr id="35" name="Rechthoek 34"/>
            <p:cNvSpPr/>
            <p:nvPr/>
          </p:nvSpPr>
          <p:spPr bwMode="auto">
            <a:xfrm>
              <a:off x="4405312" y="1262064"/>
              <a:ext cx="152400"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grpSp>
      <p:pic>
        <p:nvPicPr>
          <p:cNvPr id="366596" name="Picture 4"/>
          <p:cNvPicPr>
            <a:picLocks noChangeAspect="1" noChangeArrowheads="1"/>
          </p:cNvPicPr>
          <p:nvPr/>
        </p:nvPicPr>
        <p:blipFill>
          <a:blip r:embed="rId5" cstate="print"/>
          <a:srcRect/>
          <a:stretch>
            <a:fillRect/>
          </a:stretch>
        </p:blipFill>
        <p:spPr bwMode="auto">
          <a:xfrm>
            <a:off x="3810000" y="2514600"/>
            <a:ext cx="5110163" cy="1579969"/>
          </a:xfrm>
          <a:prstGeom prst="rect">
            <a:avLst/>
          </a:prstGeom>
          <a:noFill/>
          <a:ln w="9525">
            <a:noFill/>
            <a:miter lim="800000"/>
            <a:headEnd/>
            <a:tailEnd/>
          </a:ln>
        </p:spPr>
      </p:pic>
      <p:pic>
        <p:nvPicPr>
          <p:cNvPr id="366597" name="Picture 5"/>
          <p:cNvPicPr>
            <a:picLocks noChangeAspect="1" noChangeArrowheads="1"/>
          </p:cNvPicPr>
          <p:nvPr/>
        </p:nvPicPr>
        <p:blipFill>
          <a:blip r:embed="rId6" cstate="print"/>
          <a:srcRect/>
          <a:stretch>
            <a:fillRect/>
          </a:stretch>
        </p:blipFill>
        <p:spPr bwMode="auto">
          <a:xfrm>
            <a:off x="1905000" y="4237786"/>
            <a:ext cx="2057400" cy="492961"/>
          </a:xfrm>
          <a:prstGeom prst="rect">
            <a:avLst/>
          </a:prstGeom>
          <a:noFill/>
          <a:ln w="9525">
            <a:noFill/>
            <a:miter lim="800000"/>
            <a:headEnd/>
            <a:tailEnd/>
          </a:ln>
        </p:spPr>
      </p:pic>
      <p:pic>
        <p:nvPicPr>
          <p:cNvPr id="366598" name="Picture 6"/>
          <p:cNvPicPr>
            <a:picLocks noChangeAspect="1" noChangeArrowheads="1"/>
          </p:cNvPicPr>
          <p:nvPr/>
        </p:nvPicPr>
        <p:blipFill>
          <a:blip r:embed="rId7" cstate="print"/>
          <a:srcRect/>
          <a:stretch>
            <a:fillRect/>
          </a:stretch>
        </p:blipFill>
        <p:spPr bwMode="auto">
          <a:xfrm>
            <a:off x="1828800" y="4800600"/>
            <a:ext cx="4263329" cy="481012"/>
          </a:xfrm>
          <a:prstGeom prst="rect">
            <a:avLst/>
          </a:prstGeom>
          <a:noFill/>
          <a:ln w="9525">
            <a:noFill/>
            <a:miter lim="800000"/>
            <a:headEnd/>
            <a:tailEnd/>
          </a:ln>
        </p:spPr>
      </p:pic>
      <p:sp>
        <p:nvSpPr>
          <p:cNvPr id="37" name="Tekstvak 36"/>
          <p:cNvSpPr txBox="1"/>
          <p:nvPr/>
        </p:nvSpPr>
        <p:spPr>
          <a:xfrm>
            <a:off x="6477000" y="4926033"/>
            <a:ext cx="2438400" cy="461665"/>
          </a:xfrm>
          <a:prstGeom prst="rect">
            <a:avLst/>
          </a:prstGeom>
          <a:solidFill>
            <a:srgbClr val="FFFFCC"/>
          </a:solidFill>
        </p:spPr>
        <p:txBody>
          <a:bodyPr wrap="square" rtlCol="0">
            <a:spAutoFit/>
          </a:bodyPr>
          <a:lstStyle/>
          <a:p>
            <a:r>
              <a:rPr lang="nl-NL" sz="1200" dirty="0" smtClean="0">
                <a:latin typeface="Calibri" pitchFamily="34" charset="0"/>
                <a:cs typeface="Calibri" pitchFamily="34" charset="0"/>
              </a:rPr>
              <a:t>Verwaarloos verval van cesium, en geen absorptie door </a:t>
            </a:r>
            <a:r>
              <a:rPr lang="nl-NL" sz="1200" baseline="30000" dirty="0" smtClean="0">
                <a:latin typeface="Calibri" pitchFamily="34" charset="0"/>
                <a:cs typeface="Calibri" pitchFamily="34" charset="0"/>
              </a:rPr>
              <a:t>135</a:t>
            </a:r>
            <a:r>
              <a:rPr lang="nl-NL" sz="1200" dirty="0" smtClean="0">
                <a:latin typeface="Calibri" pitchFamily="34" charset="0"/>
                <a:cs typeface="Calibri" pitchFamily="34" charset="0"/>
              </a:rPr>
              <a:t>I</a:t>
            </a:r>
          </a:p>
        </p:txBody>
      </p:sp>
      <p:sp>
        <p:nvSpPr>
          <p:cNvPr id="38" name="Tekstvak 37"/>
          <p:cNvSpPr txBox="1"/>
          <p:nvPr/>
        </p:nvSpPr>
        <p:spPr>
          <a:xfrm>
            <a:off x="6477000" y="4343400"/>
            <a:ext cx="2286000" cy="461665"/>
          </a:xfrm>
          <a:prstGeom prst="rect">
            <a:avLst/>
          </a:prstGeom>
          <a:solidFill>
            <a:srgbClr val="FFFFCC"/>
          </a:solidFill>
        </p:spPr>
        <p:txBody>
          <a:bodyPr wrap="square" rtlCol="0">
            <a:spAutoFit/>
          </a:bodyPr>
          <a:lstStyle/>
          <a:p>
            <a:pPr>
              <a:defRPr/>
            </a:pPr>
            <a:r>
              <a:rPr lang="en-US" sz="1200" dirty="0" err="1" smtClean="0">
                <a:latin typeface="Calibri" pitchFamily="34" charset="0"/>
                <a:cs typeface="Calibri" pitchFamily="34" charset="0"/>
              </a:rPr>
              <a:t>Neem</a:t>
            </a:r>
            <a:r>
              <a:rPr lang="en-US" sz="1200" dirty="0" smtClean="0">
                <a:latin typeface="Calibri" pitchFamily="34" charset="0"/>
                <a:cs typeface="Calibri" pitchFamily="34" charset="0"/>
              </a:rPr>
              <a:t> tellurium-235 en jodium-135 </a:t>
            </a:r>
            <a:r>
              <a:rPr lang="en-US" sz="1200" dirty="0" err="1" smtClean="0">
                <a:latin typeface="Calibri" pitchFamily="34" charset="0"/>
                <a:cs typeface="Calibri" pitchFamily="34" charset="0"/>
              </a:rPr>
              <a:t>samen</a:t>
            </a:r>
            <a:endParaRPr lang="en-US" sz="1200" dirty="0" smtClean="0">
              <a:latin typeface="Calibri" pitchFamily="34" charset="0"/>
              <a:cs typeface="Calibri" pitchFamily="34" charset="0"/>
            </a:endParaRPr>
          </a:p>
        </p:txBody>
      </p:sp>
      <p:sp>
        <p:nvSpPr>
          <p:cNvPr id="44" name="TextBox 17"/>
          <p:cNvSpPr txBox="1"/>
          <p:nvPr/>
        </p:nvSpPr>
        <p:spPr>
          <a:xfrm>
            <a:off x="533400" y="6031468"/>
            <a:ext cx="6400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Evenwichtconcentraties</a:t>
            </a:r>
            <a:r>
              <a:rPr lang="en-US" dirty="0" smtClean="0">
                <a:latin typeface="Calibri" pitchFamily="34" charset="0"/>
                <a:cs typeface="Calibri" pitchFamily="34" charset="0"/>
              </a:rPr>
              <a:t>                             en</a:t>
            </a:r>
          </a:p>
        </p:txBody>
      </p:sp>
      <p:sp>
        <p:nvSpPr>
          <p:cNvPr id="47" name="TextBox 17"/>
          <p:cNvSpPr txBox="1"/>
          <p:nvPr/>
        </p:nvSpPr>
        <p:spPr>
          <a:xfrm>
            <a:off x="533400" y="6412468"/>
            <a:ext cx="6400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Voor</a:t>
            </a:r>
            <a:r>
              <a:rPr lang="en-US" dirty="0" smtClean="0">
                <a:latin typeface="Calibri" pitchFamily="34" charset="0"/>
                <a:cs typeface="Calibri" pitchFamily="34" charset="0"/>
              </a:rPr>
              <a:t> </a:t>
            </a:r>
            <a:r>
              <a:rPr lang="en-US" dirty="0" err="1" smtClean="0">
                <a:latin typeface="Calibri" pitchFamily="34" charset="0"/>
                <a:cs typeface="Calibri" pitchFamily="34" charset="0"/>
              </a:rPr>
              <a:t>hoge</a:t>
            </a:r>
            <a:r>
              <a:rPr lang="en-US" dirty="0" smtClean="0">
                <a:latin typeface="Calibri" pitchFamily="34" charset="0"/>
                <a:cs typeface="Calibri" pitchFamily="34" charset="0"/>
              </a:rPr>
              <a:t> </a:t>
            </a:r>
            <a:r>
              <a:rPr lang="en-US" dirty="0" err="1" smtClean="0">
                <a:latin typeface="Calibri" pitchFamily="34" charset="0"/>
                <a:cs typeface="Calibri" pitchFamily="34" charset="0"/>
              </a:rPr>
              <a:t>fluxen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geldt</a:t>
            </a:r>
            <a:endParaRPr lang="en-US" dirty="0" smtClean="0">
              <a:latin typeface="Calibri" pitchFamily="34" charset="0"/>
              <a:cs typeface="Calibri" pitchFamily="34" charset="0"/>
            </a:endParaRPr>
          </a:p>
        </p:txBody>
      </p:sp>
      <p:pic>
        <p:nvPicPr>
          <p:cNvPr id="48" name="Picture 2"/>
          <p:cNvPicPr>
            <a:picLocks noChangeAspect="1" noChangeArrowheads="1"/>
          </p:cNvPicPr>
          <p:nvPr/>
        </p:nvPicPr>
        <p:blipFill>
          <a:blip r:embed="rId8" cstate="print"/>
          <a:srcRect/>
          <a:stretch>
            <a:fillRect/>
          </a:stretch>
        </p:blipFill>
        <p:spPr bwMode="auto">
          <a:xfrm>
            <a:off x="3048000" y="6111372"/>
            <a:ext cx="1666875" cy="274904"/>
          </a:xfrm>
          <a:prstGeom prst="rect">
            <a:avLst/>
          </a:prstGeom>
          <a:noFill/>
          <a:ln w="9525">
            <a:noFill/>
            <a:miter lim="800000"/>
            <a:headEnd/>
            <a:tailEnd/>
          </a:ln>
        </p:spPr>
      </p:pic>
      <p:pic>
        <p:nvPicPr>
          <p:cNvPr id="49" name="Picture 3"/>
          <p:cNvPicPr>
            <a:picLocks noChangeAspect="1" noChangeArrowheads="1"/>
          </p:cNvPicPr>
          <p:nvPr/>
        </p:nvPicPr>
        <p:blipFill>
          <a:blip r:embed="rId9" cstate="print"/>
          <a:srcRect/>
          <a:stretch>
            <a:fillRect/>
          </a:stretch>
        </p:blipFill>
        <p:spPr bwMode="auto">
          <a:xfrm>
            <a:off x="5214936" y="5962412"/>
            <a:ext cx="1914525" cy="524310"/>
          </a:xfrm>
          <a:prstGeom prst="rect">
            <a:avLst/>
          </a:prstGeom>
          <a:noFill/>
          <a:ln w="9525">
            <a:noFill/>
            <a:miter lim="800000"/>
            <a:headEnd/>
            <a:tailEnd/>
          </a:ln>
        </p:spPr>
      </p:pic>
      <p:pic>
        <p:nvPicPr>
          <p:cNvPr id="50" name="Picture 4"/>
          <p:cNvPicPr>
            <a:picLocks noChangeAspect="1" noChangeArrowheads="1"/>
          </p:cNvPicPr>
          <p:nvPr/>
        </p:nvPicPr>
        <p:blipFill>
          <a:blip r:embed="rId10" cstate="print"/>
          <a:srcRect/>
          <a:stretch>
            <a:fillRect/>
          </a:stretch>
        </p:blipFill>
        <p:spPr bwMode="auto">
          <a:xfrm>
            <a:off x="3031328" y="6491052"/>
            <a:ext cx="1066800" cy="2502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heckerboard(across)">
                                      <p:cBhvr>
                                        <p:cTn id="15" dur="500"/>
                                        <p:tgtEl>
                                          <p:spTgt spid="25"/>
                                        </p:tgtEl>
                                      </p:cBhvr>
                                    </p:animEffect>
                                  </p:childTnLst>
                                </p:cTn>
                              </p:par>
                              <p:par>
                                <p:cTn id="16" presetID="5" presetClass="entr" presetSubtype="10" fill="hold" nodeType="withEffect">
                                  <p:stCondLst>
                                    <p:cond delay="0"/>
                                  </p:stCondLst>
                                  <p:childTnLst>
                                    <p:set>
                                      <p:cBhvr>
                                        <p:cTn id="17" dur="1" fill="hold">
                                          <p:stCondLst>
                                            <p:cond delay="0"/>
                                          </p:stCondLst>
                                        </p:cTn>
                                        <p:tgtEl>
                                          <p:spTgt spid="366595"/>
                                        </p:tgtEl>
                                        <p:attrNameLst>
                                          <p:attrName>style.visibility</p:attrName>
                                        </p:attrNameLst>
                                      </p:cBhvr>
                                      <p:to>
                                        <p:strVal val="visible"/>
                                      </p:to>
                                    </p:set>
                                    <p:animEffect transition="in" filter="checkerboard(across)">
                                      <p:cBhvr>
                                        <p:cTn id="18" dur="500"/>
                                        <p:tgtEl>
                                          <p:spTgt spid="366595"/>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366596"/>
                                        </p:tgtEl>
                                        <p:attrNameLst>
                                          <p:attrName>style.visibility</p:attrName>
                                        </p:attrNameLst>
                                      </p:cBhvr>
                                      <p:to>
                                        <p:strVal val="visible"/>
                                      </p:to>
                                    </p:set>
                                    <p:animEffect transition="in" filter="checkerboard(across)">
                                      <p:cBhvr>
                                        <p:cTn id="23" dur="500"/>
                                        <p:tgtEl>
                                          <p:spTgt spid="366596"/>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checkerboard(across)">
                                      <p:cBhvr>
                                        <p:cTn id="28" dur="500"/>
                                        <p:tgtEl>
                                          <p:spTgt spid="43"/>
                                        </p:tgtEl>
                                      </p:cBhvr>
                                    </p:animEffect>
                                  </p:childTnLst>
                                </p:cTn>
                              </p:par>
                              <p:par>
                                <p:cTn id="29" presetID="5" presetClass="entr" presetSubtype="10" fill="hold" nodeType="withEffect">
                                  <p:stCondLst>
                                    <p:cond delay="0"/>
                                  </p:stCondLst>
                                  <p:childTnLst>
                                    <p:set>
                                      <p:cBhvr>
                                        <p:cTn id="30" dur="1" fill="hold">
                                          <p:stCondLst>
                                            <p:cond delay="0"/>
                                          </p:stCondLst>
                                        </p:cTn>
                                        <p:tgtEl>
                                          <p:spTgt spid="366597"/>
                                        </p:tgtEl>
                                        <p:attrNameLst>
                                          <p:attrName>style.visibility</p:attrName>
                                        </p:attrNameLst>
                                      </p:cBhvr>
                                      <p:to>
                                        <p:strVal val="visible"/>
                                      </p:to>
                                    </p:set>
                                    <p:animEffect transition="in" filter="checkerboard(across)">
                                      <p:cBhvr>
                                        <p:cTn id="31" dur="500"/>
                                        <p:tgtEl>
                                          <p:spTgt spid="366597"/>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checkerboard(across)">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366598"/>
                                        </p:tgtEl>
                                        <p:attrNameLst>
                                          <p:attrName>style.visibility</p:attrName>
                                        </p:attrNameLst>
                                      </p:cBhvr>
                                      <p:to>
                                        <p:strVal val="visible"/>
                                      </p:to>
                                    </p:set>
                                    <p:animEffect transition="in" filter="checkerboard(across)">
                                      <p:cBhvr>
                                        <p:cTn id="39" dur="500"/>
                                        <p:tgtEl>
                                          <p:spTgt spid="366598"/>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checkerboard(across)">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checkerboard(across)">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checkerboard(across)">
                                      <p:cBhvr>
                                        <p:cTn id="52" dur="500"/>
                                        <p:tgtEl>
                                          <p:spTgt spid="44"/>
                                        </p:tgtEl>
                                      </p:cBhvr>
                                    </p:animEffect>
                                  </p:childTnLst>
                                </p:cTn>
                              </p:par>
                              <p:par>
                                <p:cTn id="53" presetID="5" presetClass="entr" presetSubtype="10" fill="hold" nodeType="with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checkerboard(across)">
                                      <p:cBhvr>
                                        <p:cTn id="55" dur="500"/>
                                        <p:tgtEl>
                                          <p:spTgt spid="48"/>
                                        </p:tgtEl>
                                      </p:cBhvr>
                                    </p:animEffect>
                                  </p:childTnLst>
                                </p:cTn>
                              </p:par>
                              <p:par>
                                <p:cTn id="56" presetID="5" presetClass="entr" presetSubtype="10" fill="hold" nodeType="withEffect">
                                  <p:stCondLst>
                                    <p:cond delay="0"/>
                                  </p:stCondLst>
                                  <p:childTnLst>
                                    <p:set>
                                      <p:cBhvr>
                                        <p:cTn id="57" dur="1" fill="hold">
                                          <p:stCondLst>
                                            <p:cond delay="0"/>
                                          </p:stCondLst>
                                        </p:cTn>
                                        <p:tgtEl>
                                          <p:spTgt spid="49"/>
                                        </p:tgtEl>
                                        <p:attrNameLst>
                                          <p:attrName>style.visibility</p:attrName>
                                        </p:attrNameLst>
                                      </p:cBhvr>
                                      <p:to>
                                        <p:strVal val="visible"/>
                                      </p:to>
                                    </p:set>
                                    <p:animEffect transition="in" filter="checkerboard(across)">
                                      <p:cBhvr>
                                        <p:cTn id="58" dur="500"/>
                                        <p:tgtEl>
                                          <p:spTgt spid="49"/>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checkerboard(across)">
                                      <p:cBhvr>
                                        <p:cTn id="63" dur="500"/>
                                        <p:tgtEl>
                                          <p:spTgt spid="47"/>
                                        </p:tgtEl>
                                      </p:cBhvr>
                                    </p:animEffect>
                                  </p:childTnLst>
                                </p:cTn>
                              </p:par>
                              <p:par>
                                <p:cTn id="64" presetID="5" presetClass="entr" presetSubtype="10" fill="hold" nodeType="with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checkerboard(across)">
                                      <p:cBhvr>
                                        <p:cTn id="6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3" grpId="0"/>
      <p:bldP spid="45" grpId="0"/>
      <p:bldP spid="25" grpId="0"/>
      <p:bldP spid="37" grpId="0" animBg="1"/>
      <p:bldP spid="38" grpId="0" animBg="1"/>
      <p:bldP spid="44" grpId="0"/>
      <p:bldP spid="4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dirty="0" smtClean="0">
                <a:solidFill>
                  <a:srgbClr val="000099"/>
                </a:solidFill>
                <a:latin typeface="Calibri" pitchFamily="34" charset="0"/>
                <a:cs typeface="Calibri" pitchFamily="34" charset="0"/>
              </a:rPr>
              <a:t>Xenon en reactor shutdown</a:t>
            </a:r>
            <a:endParaRPr lang="en-US" i="1" kern="1200" dirty="0">
              <a:solidFill>
                <a:srgbClr val="000099"/>
              </a:solidFill>
              <a:latin typeface="Calibri" pitchFamily="34" charset="0"/>
              <a:cs typeface="Calibri" pitchFamily="34" charset="0"/>
            </a:endParaRPr>
          </a:p>
        </p:txBody>
      </p:sp>
      <p:sp>
        <p:nvSpPr>
          <p:cNvPr id="22" name="TextBox 17"/>
          <p:cNvSpPr txBox="1"/>
          <p:nvPr/>
        </p:nvSpPr>
        <p:spPr>
          <a:xfrm>
            <a:off x="533400" y="1219200"/>
            <a:ext cx="6400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Tijdens</a:t>
            </a:r>
            <a:r>
              <a:rPr lang="en-US" dirty="0" smtClean="0">
                <a:latin typeface="Calibri" pitchFamily="34" charset="0"/>
                <a:cs typeface="Calibri" pitchFamily="34" charset="0"/>
              </a:rPr>
              <a:t> shutdown </a:t>
            </a:r>
            <a:r>
              <a:rPr lang="en-US" dirty="0" err="1" smtClean="0">
                <a:latin typeface="Calibri" pitchFamily="34" charset="0"/>
                <a:cs typeface="Calibri" pitchFamily="34" charset="0"/>
              </a:rPr>
              <a:t>hebben</a:t>
            </a:r>
            <a:r>
              <a:rPr lang="en-US" dirty="0" smtClean="0">
                <a:latin typeface="Calibri" pitchFamily="34" charset="0"/>
                <a:cs typeface="Calibri" pitchFamily="34" charset="0"/>
              </a:rPr>
              <a:t> </a:t>
            </a:r>
            <a:r>
              <a:rPr lang="en-US" smtClean="0">
                <a:latin typeface="Calibri" pitchFamily="34" charset="0"/>
                <a:cs typeface="Calibri" pitchFamily="34" charset="0"/>
              </a:rPr>
              <a:t>we concentraties       </a:t>
            </a:r>
            <a:r>
              <a:rPr lang="en-US" dirty="0" smtClean="0">
                <a:latin typeface="Calibri" pitchFamily="34" charset="0"/>
                <a:cs typeface="Calibri" pitchFamily="34" charset="0"/>
              </a:rPr>
              <a:t>en</a:t>
            </a:r>
          </a:p>
        </p:txBody>
      </p:sp>
      <p:sp>
        <p:nvSpPr>
          <p:cNvPr id="43" name="TextBox 17"/>
          <p:cNvSpPr txBox="1"/>
          <p:nvPr/>
        </p:nvSpPr>
        <p:spPr>
          <a:xfrm>
            <a:off x="533400" y="2057400"/>
            <a:ext cx="7620000" cy="369332"/>
          </a:xfrm>
          <a:prstGeom prst="rect">
            <a:avLst/>
          </a:prstGeom>
          <a:noFill/>
        </p:spPr>
        <p:txBody>
          <a:bodyPr wrap="square">
            <a:spAutoFit/>
          </a:bodyPr>
          <a:lstStyle/>
          <a:p>
            <a:pPr>
              <a:defRPr/>
            </a:pPr>
            <a:r>
              <a:rPr lang="en-US" dirty="0" smtClean="0">
                <a:latin typeface="Calibri" pitchFamily="34" charset="0"/>
                <a:cs typeface="Calibri" pitchFamily="34" charset="0"/>
              </a:rPr>
              <a:t>Dan </a:t>
            </a:r>
            <a:r>
              <a:rPr lang="en-US" dirty="0" err="1" smtClean="0">
                <a:latin typeface="Calibri" pitchFamily="34" charset="0"/>
                <a:cs typeface="Calibri" pitchFamily="34" charset="0"/>
              </a:rPr>
              <a:t>geldt</a:t>
            </a:r>
            <a:endParaRPr lang="en-US" sz="1400" dirty="0" smtClean="0">
              <a:latin typeface="Calibri" pitchFamily="34" charset="0"/>
              <a:cs typeface="Calibri" pitchFamily="34" charset="0"/>
            </a:endParaRPr>
          </a:p>
        </p:txBody>
      </p:sp>
      <p:sp>
        <p:nvSpPr>
          <p:cNvPr id="45" name="TextBox 17"/>
          <p:cNvSpPr txBox="1"/>
          <p:nvPr/>
        </p:nvSpPr>
        <p:spPr>
          <a:xfrm>
            <a:off x="533400" y="5345668"/>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Negatieve</a:t>
            </a:r>
            <a:r>
              <a:rPr lang="en-US" dirty="0" smtClean="0">
                <a:latin typeface="Calibri" pitchFamily="34" charset="0"/>
                <a:cs typeface="Calibri" pitchFamily="34" charset="0"/>
              </a:rPr>
              <a:t> reactivity </a:t>
            </a:r>
            <a:r>
              <a:rPr lang="en-US" dirty="0" err="1" smtClean="0">
                <a:latin typeface="Calibri" pitchFamily="34" charset="0"/>
                <a:cs typeface="Calibri" pitchFamily="34" charset="0"/>
              </a:rPr>
              <a:t>bijdrage</a:t>
            </a:r>
            <a:r>
              <a:rPr lang="en-US" dirty="0" smtClean="0">
                <a:latin typeface="Calibri" pitchFamily="34" charset="0"/>
                <a:cs typeface="Calibri" pitchFamily="34" charset="0"/>
              </a:rPr>
              <a:t> </a:t>
            </a:r>
            <a:endParaRPr lang="en-US" sz="1400" dirty="0" smtClean="0">
              <a:latin typeface="Calibri" pitchFamily="34" charset="0"/>
              <a:cs typeface="Calibri" pitchFamily="34" charset="0"/>
            </a:endParaRPr>
          </a:p>
        </p:txBody>
      </p:sp>
      <p:sp>
        <p:nvSpPr>
          <p:cNvPr id="25" name="TextBox 17"/>
          <p:cNvSpPr txBox="1"/>
          <p:nvPr/>
        </p:nvSpPr>
        <p:spPr>
          <a:xfrm>
            <a:off x="533400" y="1600200"/>
            <a:ext cx="6400800" cy="369332"/>
          </a:xfrm>
          <a:prstGeom prst="rect">
            <a:avLst/>
          </a:prstGeom>
          <a:noFill/>
        </p:spPr>
        <p:txBody>
          <a:bodyPr wrap="square">
            <a:spAutoFit/>
          </a:bodyPr>
          <a:lstStyle/>
          <a:p>
            <a:pPr>
              <a:defRPr/>
            </a:pPr>
            <a:r>
              <a:rPr lang="en-US" err="1" smtClean="0">
                <a:latin typeface="Calibri" pitchFamily="34" charset="0"/>
                <a:cs typeface="Calibri" pitchFamily="34" charset="0"/>
              </a:rPr>
              <a:t>Stel</a:t>
            </a:r>
            <a:r>
              <a:rPr lang="en-US" smtClean="0">
                <a:latin typeface="Calibri" pitchFamily="34" charset="0"/>
                <a:cs typeface="Calibri" pitchFamily="34" charset="0"/>
              </a:rPr>
              <a:t>               </a:t>
            </a:r>
            <a:r>
              <a:rPr lang="en-US" dirty="0" smtClean="0">
                <a:latin typeface="Calibri" pitchFamily="34" charset="0"/>
                <a:cs typeface="Calibri" pitchFamily="34" charset="0"/>
              </a:rPr>
              <a:t>in</a:t>
            </a:r>
          </a:p>
        </p:txBody>
      </p:sp>
      <p:pic>
        <p:nvPicPr>
          <p:cNvPr id="366597" name="Picture 5"/>
          <p:cNvPicPr>
            <a:picLocks noChangeAspect="1" noChangeArrowheads="1"/>
          </p:cNvPicPr>
          <p:nvPr/>
        </p:nvPicPr>
        <p:blipFill>
          <a:blip r:embed="rId3" cstate="print"/>
          <a:srcRect/>
          <a:stretch>
            <a:fillRect/>
          </a:stretch>
        </p:blipFill>
        <p:spPr bwMode="auto">
          <a:xfrm>
            <a:off x="2057400" y="1545432"/>
            <a:ext cx="2057400" cy="492961"/>
          </a:xfrm>
          <a:prstGeom prst="rect">
            <a:avLst/>
          </a:prstGeom>
          <a:noFill/>
          <a:ln w="9525">
            <a:noFill/>
            <a:miter lim="800000"/>
            <a:headEnd/>
            <a:tailEnd/>
          </a:ln>
        </p:spPr>
      </p:pic>
      <p:pic>
        <p:nvPicPr>
          <p:cNvPr id="366598" name="Picture 6"/>
          <p:cNvPicPr>
            <a:picLocks noChangeAspect="1" noChangeArrowheads="1"/>
          </p:cNvPicPr>
          <p:nvPr/>
        </p:nvPicPr>
        <p:blipFill>
          <a:blip r:embed="rId4" cstate="print"/>
          <a:srcRect/>
          <a:stretch>
            <a:fillRect/>
          </a:stretch>
        </p:blipFill>
        <p:spPr bwMode="auto">
          <a:xfrm>
            <a:off x="1680271" y="2414588"/>
            <a:ext cx="4263329" cy="481012"/>
          </a:xfrm>
          <a:prstGeom prst="rect">
            <a:avLst/>
          </a:prstGeom>
          <a:noFill/>
          <a:ln w="9525">
            <a:noFill/>
            <a:miter lim="800000"/>
            <a:headEnd/>
            <a:tailEnd/>
          </a:ln>
        </p:spPr>
      </p:pic>
      <p:sp>
        <p:nvSpPr>
          <p:cNvPr id="38" name="Tekstvak 37"/>
          <p:cNvSpPr txBox="1"/>
          <p:nvPr/>
        </p:nvSpPr>
        <p:spPr>
          <a:xfrm>
            <a:off x="2895600" y="4052887"/>
            <a:ext cx="1143000" cy="276999"/>
          </a:xfrm>
          <a:prstGeom prst="rect">
            <a:avLst/>
          </a:prstGeom>
          <a:solidFill>
            <a:srgbClr val="FFFFCC"/>
          </a:solidFill>
        </p:spPr>
        <p:txBody>
          <a:bodyPr wrap="square" rtlCol="0">
            <a:spAutoFit/>
          </a:bodyPr>
          <a:lstStyle/>
          <a:p>
            <a:pPr>
              <a:defRPr/>
            </a:pPr>
            <a:r>
              <a:rPr lang="en-US" sz="1200" dirty="0" smtClean="0">
                <a:latin typeface="Calibri" pitchFamily="34" charset="0"/>
                <a:cs typeface="Calibri" pitchFamily="34" charset="0"/>
              </a:rPr>
              <a:t>Xenon </a:t>
            </a:r>
            <a:r>
              <a:rPr lang="en-US" sz="1200" dirty="0" err="1" smtClean="0">
                <a:latin typeface="Calibri" pitchFamily="34" charset="0"/>
                <a:cs typeface="Calibri" pitchFamily="34" charset="0"/>
              </a:rPr>
              <a:t>verval</a:t>
            </a:r>
            <a:endParaRPr lang="en-US" sz="1200" dirty="0" smtClean="0">
              <a:latin typeface="Calibri" pitchFamily="34" charset="0"/>
              <a:cs typeface="Calibri" pitchFamily="34" charset="0"/>
            </a:endParaRPr>
          </a:p>
        </p:txBody>
      </p:sp>
      <p:pic>
        <p:nvPicPr>
          <p:cNvPr id="367621" name="Picture 5"/>
          <p:cNvPicPr>
            <a:picLocks noChangeAspect="1" noChangeArrowheads="1"/>
          </p:cNvPicPr>
          <p:nvPr/>
        </p:nvPicPr>
        <p:blipFill>
          <a:blip r:embed="rId5" cstate="print"/>
          <a:srcRect/>
          <a:stretch>
            <a:fillRect/>
          </a:stretch>
        </p:blipFill>
        <p:spPr bwMode="auto">
          <a:xfrm>
            <a:off x="4724400" y="1273968"/>
            <a:ext cx="209550" cy="276225"/>
          </a:xfrm>
          <a:prstGeom prst="rect">
            <a:avLst/>
          </a:prstGeom>
          <a:noFill/>
          <a:ln w="9525">
            <a:noFill/>
            <a:miter lim="800000"/>
            <a:headEnd/>
            <a:tailEnd/>
          </a:ln>
        </p:spPr>
      </p:pic>
      <p:pic>
        <p:nvPicPr>
          <p:cNvPr id="367622" name="Picture 6"/>
          <p:cNvPicPr>
            <a:picLocks noChangeAspect="1" noChangeArrowheads="1"/>
          </p:cNvPicPr>
          <p:nvPr/>
        </p:nvPicPr>
        <p:blipFill>
          <a:blip r:embed="rId6" cstate="print"/>
          <a:srcRect/>
          <a:stretch>
            <a:fillRect/>
          </a:stretch>
        </p:blipFill>
        <p:spPr bwMode="auto">
          <a:xfrm>
            <a:off x="5269301" y="1309688"/>
            <a:ext cx="293299" cy="228600"/>
          </a:xfrm>
          <a:prstGeom prst="rect">
            <a:avLst/>
          </a:prstGeom>
          <a:noFill/>
          <a:ln w="9525">
            <a:noFill/>
            <a:miter lim="800000"/>
            <a:headEnd/>
            <a:tailEnd/>
          </a:ln>
        </p:spPr>
      </p:pic>
      <p:pic>
        <p:nvPicPr>
          <p:cNvPr id="367623" name="Picture 7"/>
          <p:cNvPicPr>
            <a:picLocks noChangeAspect="1" noChangeArrowheads="1"/>
          </p:cNvPicPr>
          <p:nvPr/>
        </p:nvPicPr>
        <p:blipFill>
          <a:blip r:embed="rId7" cstate="print"/>
          <a:srcRect/>
          <a:stretch>
            <a:fillRect/>
          </a:stretch>
        </p:blipFill>
        <p:spPr bwMode="auto">
          <a:xfrm>
            <a:off x="1054897" y="1676598"/>
            <a:ext cx="609600" cy="241979"/>
          </a:xfrm>
          <a:prstGeom prst="rect">
            <a:avLst/>
          </a:prstGeom>
          <a:noFill/>
          <a:ln w="9525">
            <a:noFill/>
            <a:miter lim="800000"/>
            <a:headEnd/>
            <a:tailEnd/>
          </a:ln>
        </p:spPr>
      </p:pic>
      <p:pic>
        <p:nvPicPr>
          <p:cNvPr id="367624" name="Picture 8"/>
          <p:cNvPicPr>
            <a:picLocks noChangeAspect="1" noChangeArrowheads="1"/>
          </p:cNvPicPr>
          <p:nvPr/>
        </p:nvPicPr>
        <p:blipFill>
          <a:blip r:embed="rId8" cstate="print"/>
          <a:srcRect/>
          <a:stretch>
            <a:fillRect/>
          </a:stretch>
        </p:blipFill>
        <p:spPr bwMode="auto">
          <a:xfrm>
            <a:off x="1683545" y="2110144"/>
            <a:ext cx="1897856" cy="289887"/>
          </a:xfrm>
          <a:prstGeom prst="rect">
            <a:avLst/>
          </a:prstGeom>
          <a:noFill/>
          <a:ln w="9525">
            <a:noFill/>
            <a:miter lim="800000"/>
            <a:headEnd/>
            <a:tailEnd/>
          </a:ln>
        </p:spPr>
      </p:pic>
      <p:sp>
        <p:nvSpPr>
          <p:cNvPr id="24" name="TextBox 17"/>
          <p:cNvSpPr txBox="1"/>
          <p:nvPr/>
        </p:nvSpPr>
        <p:spPr>
          <a:xfrm>
            <a:off x="533400" y="2459592"/>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Invullen</a:t>
            </a:r>
            <a:r>
              <a:rPr lang="en-US" dirty="0" smtClean="0">
                <a:latin typeface="Calibri" pitchFamily="34" charset="0"/>
                <a:cs typeface="Calibri" pitchFamily="34" charset="0"/>
              </a:rPr>
              <a:t> in</a:t>
            </a:r>
            <a:endParaRPr lang="en-US" sz="1400" dirty="0" smtClean="0">
              <a:latin typeface="Calibri" pitchFamily="34" charset="0"/>
              <a:cs typeface="Calibri" pitchFamily="34" charset="0"/>
            </a:endParaRPr>
          </a:p>
        </p:txBody>
      </p:sp>
      <p:cxnSp>
        <p:nvCxnSpPr>
          <p:cNvPr id="27" name="Rechte verbindingslijn met pijl 26"/>
          <p:cNvCxnSpPr/>
          <p:nvPr/>
        </p:nvCxnSpPr>
        <p:spPr bwMode="auto">
          <a:xfrm>
            <a:off x="1047752" y="3114625"/>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pic>
        <p:nvPicPr>
          <p:cNvPr id="367625" name="Picture 9"/>
          <p:cNvPicPr>
            <a:picLocks noChangeAspect="1" noChangeArrowheads="1"/>
          </p:cNvPicPr>
          <p:nvPr/>
        </p:nvPicPr>
        <p:blipFill>
          <a:blip r:embed="rId9" cstate="print"/>
          <a:srcRect/>
          <a:stretch>
            <a:fillRect/>
          </a:stretch>
        </p:blipFill>
        <p:spPr bwMode="auto">
          <a:xfrm>
            <a:off x="1809752" y="2895600"/>
            <a:ext cx="2762248" cy="428876"/>
          </a:xfrm>
          <a:prstGeom prst="rect">
            <a:avLst/>
          </a:prstGeom>
          <a:noFill/>
          <a:ln w="9525">
            <a:noFill/>
            <a:miter lim="800000"/>
            <a:headEnd/>
            <a:tailEnd/>
          </a:ln>
        </p:spPr>
      </p:pic>
      <p:cxnSp>
        <p:nvCxnSpPr>
          <p:cNvPr id="28" name="Rechte verbindingslijn met pijl 27"/>
          <p:cNvCxnSpPr/>
          <p:nvPr/>
        </p:nvCxnSpPr>
        <p:spPr bwMode="auto">
          <a:xfrm>
            <a:off x="1676400" y="3548064"/>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pic>
        <p:nvPicPr>
          <p:cNvPr id="367626" name="Picture 10"/>
          <p:cNvPicPr>
            <a:picLocks noChangeAspect="1" noChangeArrowheads="1"/>
          </p:cNvPicPr>
          <p:nvPr/>
        </p:nvPicPr>
        <p:blipFill>
          <a:blip r:embed="rId10" cstate="print"/>
          <a:srcRect/>
          <a:stretch>
            <a:fillRect/>
          </a:stretch>
        </p:blipFill>
        <p:spPr bwMode="auto">
          <a:xfrm>
            <a:off x="2514600" y="3319464"/>
            <a:ext cx="3352800" cy="440966"/>
          </a:xfrm>
          <a:prstGeom prst="rect">
            <a:avLst/>
          </a:prstGeom>
          <a:noFill/>
          <a:ln w="9525">
            <a:noFill/>
            <a:miter lim="800000"/>
            <a:headEnd/>
            <a:tailEnd/>
          </a:ln>
        </p:spPr>
      </p:pic>
      <p:sp>
        <p:nvSpPr>
          <p:cNvPr id="29" name="Rechteraccolade 28"/>
          <p:cNvSpPr/>
          <p:nvPr/>
        </p:nvSpPr>
        <p:spPr bwMode="auto">
          <a:xfrm rot="5400000">
            <a:off x="4757740" y="2952747"/>
            <a:ext cx="238120" cy="1828800"/>
          </a:xfrm>
          <a:prstGeom prst="rightBrac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sp>
        <p:nvSpPr>
          <p:cNvPr id="30" name="Rechteraccolade 29"/>
          <p:cNvSpPr/>
          <p:nvPr/>
        </p:nvSpPr>
        <p:spPr bwMode="auto">
          <a:xfrm rot="5400000">
            <a:off x="3314700" y="3557587"/>
            <a:ext cx="228600" cy="609600"/>
          </a:xfrm>
          <a:prstGeom prst="rightBrac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sp>
        <p:nvSpPr>
          <p:cNvPr id="31" name="Tekstvak 30"/>
          <p:cNvSpPr txBox="1"/>
          <p:nvPr/>
        </p:nvSpPr>
        <p:spPr>
          <a:xfrm>
            <a:off x="4191000" y="4052887"/>
            <a:ext cx="1828800" cy="276999"/>
          </a:xfrm>
          <a:prstGeom prst="rect">
            <a:avLst/>
          </a:prstGeom>
          <a:solidFill>
            <a:srgbClr val="FFFFCC"/>
          </a:solidFill>
        </p:spPr>
        <p:txBody>
          <a:bodyPr wrap="square" rtlCol="0">
            <a:spAutoFit/>
          </a:bodyPr>
          <a:lstStyle/>
          <a:p>
            <a:pPr>
              <a:defRPr/>
            </a:pPr>
            <a:r>
              <a:rPr lang="en-US" sz="1200" dirty="0" smtClean="0">
                <a:latin typeface="Calibri" pitchFamily="34" charset="0"/>
                <a:cs typeface="Calibri" pitchFamily="34" charset="0"/>
              </a:rPr>
              <a:t>Xenon </a:t>
            </a:r>
            <a:r>
              <a:rPr lang="en-US" sz="1200" dirty="0" err="1" smtClean="0">
                <a:latin typeface="Calibri" pitchFamily="34" charset="0"/>
                <a:cs typeface="Calibri" pitchFamily="34" charset="0"/>
              </a:rPr>
              <a:t>uit</a:t>
            </a:r>
            <a:r>
              <a:rPr lang="en-US" sz="1200" dirty="0" smtClean="0">
                <a:latin typeface="Calibri" pitchFamily="34" charset="0"/>
                <a:cs typeface="Calibri" pitchFamily="34" charset="0"/>
              </a:rPr>
              <a:t> </a:t>
            </a:r>
            <a:r>
              <a:rPr lang="en-US" sz="1200" dirty="0" err="1" smtClean="0">
                <a:latin typeface="Calibri" pitchFamily="34" charset="0"/>
                <a:cs typeface="Calibri" pitchFamily="34" charset="0"/>
              </a:rPr>
              <a:t>jodium</a:t>
            </a:r>
            <a:r>
              <a:rPr lang="en-US" sz="1200" dirty="0" smtClean="0">
                <a:latin typeface="Calibri" pitchFamily="34" charset="0"/>
                <a:cs typeface="Calibri" pitchFamily="34" charset="0"/>
              </a:rPr>
              <a:t> </a:t>
            </a:r>
            <a:r>
              <a:rPr lang="en-US" sz="1200" dirty="0" err="1" smtClean="0">
                <a:latin typeface="Calibri" pitchFamily="34" charset="0"/>
                <a:cs typeface="Calibri" pitchFamily="34" charset="0"/>
              </a:rPr>
              <a:t>verval</a:t>
            </a:r>
            <a:endParaRPr lang="en-US" sz="1200" dirty="0" smtClean="0">
              <a:latin typeface="Calibri" pitchFamily="34" charset="0"/>
              <a:cs typeface="Calibri" pitchFamily="34" charset="0"/>
            </a:endParaRPr>
          </a:p>
        </p:txBody>
      </p:sp>
      <p:sp>
        <p:nvSpPr>
          <p:cNvPr id="32" name="TextBox 17"/>
          <p:cNvSpPr txBox="1"/>
          <p:nvPr/>
        </p:nvSpPr>
        <p:spPr>
          <a:xfrm>
            <a:off x="533400" y="4290536"/>
            <a:ext cx="7620000" cy="369332"/>
          </a:xfrm>
          <a:prstGeom prst="rect">
            <a:avLst/>
          </a:prstGeom>
          <a:noFill/>
        </p:spPr>
        <p:txBody>
          <a:bodyPr wrap="square">
            <a:spAutoFit/>
          </a:bodyPr>
          <a:lstStyle/>
          <a:p>
            <a:pPr>
              <a:defRPr/>
            </a:pPr>
            <a:r>
              <a:rPr lang="en-US" dirty="0" smtClean="0">
                <a:latin typeface="Calibri" pitchFamily="34" charset="0"/>
                <a:cs typeface="Calibri" pitchFamily="34" charset="0"/>
              </a:rPr>
              <a:t>Na </a:t>
            </a:r>
            <a:r>
              <a:rPr lang="en-US" dirty="0" err="1" smtClean="0">
                <a:latin typeface="Calibri" pitchFamily="34" charset="0"/>
                <a:cs typeface="Calibri" pitchFamily="34" charset="0"/>
              </a:rPr>
              <a:t>enkele</a:t>
            </a:r>
            <a:r>
              <a:rPr lang="en-US" dirty="0" smtClean="0">
                <a:latin typeface="Calibri" pitchFamily="34" charset="0"/>
                <a:cs typeface="Calibri" pitchFamily="34" charset="0"/>
              </a:rPr>
              <a:t> </a:t>
            </a:r>
            <a:r>
              <a:rPr lang="en-US" dirty="0" err="1" smtClean="0">
                <a:latin typeface="Calibri" pitchFamily="34" charset="0"/>
                <a:cs typeface="Calibri" pitchFamily="34" charset="0"/>
              </a:rPr>
              <a:t>dagen</a:t>
            </a:r>
            <a:endParaRPr lang="en-US" sz="1400" dirty="0" smtClean="0">
              <a:latin typeface="Calibri" pitchFamily="34" charset="0"/>
              <a:cs typeface="Calibri" pitchFamily="34" charset="0"/>
            </a:endParaRPr>
          </a:p>
        </p:txBody>
      </p:sp>
      <p:pic>
        <p:nvPicPr>
          <p:cNvPr id="367627" name="Picture 11"/>
          <p:cNvPicPr>
            <a:picLocks noChangeAspect="1" noChangeArrowheads="1"/>
          </p:cNvPicPr>
          <p:nvPr/>
        </p:nvPicPr>
        <p:blipFill>
          <a:blip r:embed="rId11" cstate="print"/>
          <a:srcRect/>
          <a:stretch>
            <a:fillRect/>
          </a:stretch>
        </p:blipFill>
        <p:spPr bwMode="auto">
          <a:xfrm>
            <a:off x="914401" y="4736069"/>
            <a:ext cx="4859914" cy="521732"/>
          </a:xfrm>
          <a:prstGeom prst="rect">
            <a:avLst/>
          </a:prstGeom>
          <a:noFill/>
          <a:ln w="9525">
            <a:noFill/>
            <a:miter lim="800000"/>
            <a:headEnd/>
            <a:tailEnd/>
          </a:ln>
        </p:spPr>
      </p:pic>
      <p:pic>
        <p:nvPicPr>
          <p:cNvPr id="367628" name="Picture 12"/>
          <p:cNvPicPr>
            <a:picLocks noChangeAspect="1" noChangeArrowheads="1"/>
          </p:cNvPicPr>
          <p:nvPr/>
        </p:nvPicPr>
        <p:blipFill>
          <a:blip r:embed="rId12" cstate="print"/>
          <a:srcRect/>
          <a:stretch>
            <a:fillRect/>
          </a:stretch>
        </p:blipFill>
        <p:spPr bwMode="auto">
          <a:xfrm>
            <a:off x="3586163" y="5421868"/>
            <a:ext cx="833437" cy="276225"/>
          </a:xfrm>
          <a:prstGeom prst="rect">
            <a:avLst/>
          </a:prstGeom>
          <a:noFill/>
          <a:ln w="9525">
            <a:noFill/>
            <a:miter lim="800000"/>
            <a:headEnd/>
            <a:tailEnd/>
          </a:ln>
        </p:spPr>
      </p:pic>
      <p:pic>
        <p:nvPicPr>
          <p:cNvPr id="367629" name="Picture 13"/>
          <p:cNvPicPr>
            <a:picLocks noChangeAspect="1" noChangeArrowheads="1"/>
          </p:cNvPicPr>
          <p:nvPr/>
        </p:nvPicPr>
        <p:blipFill>
          <a:blip r:embed="rId13" cstate="print"/>
          <a:srcRect/>
          <a:stretch>
            <a:fillRect/>
          </a:stretch>
        </p:blipFill>
        <p:spPr bwMode="auto">
          <a:xfrm>
            <a:off x="5992989" y="3295650"/>
            <a:ext cx="3151011" cy="3562350"/>
          </a:xfrm>
          <a:prstGeom prst="rect">
            <a:avLst/>
          </a:prstGeom>
          <a:noFill/>
          <a:ln w="9525">
            <a:noFill/>
            <a:miter lim="800000"/>
            <a:headEnd/>
            <a:tailEnd/>
          </a:ln>
        </p:spPr>
      </p:pic>
      <p:pic>
        <p:nvPicPr>
          <p:cNvPr id="36" name="Picture 2"/>
          <p:cNvPicPr>
            <a:picLocks noChangeAspect="1" noChangeArrowheads="1"/>
          </p:cNvPicPr>
          <p:nvPr/>
        </p:nvPicPr>
        <p:blipFill>
          <a:blip r:embed="rId14" cstate="print"/>
          <a:srcRect/>
          <a:stretch>
            <a:fillRect/>
          </a:stretch>
        </p:blipFill>
        <p:spPr bwMode="auto">
          <a:xfrm>
            <a:off x="990600" y="5715000"/>
            <a:ext cx="4114800" cy="675629"/>
          </a:xfrm>
          <a:prstGeom prst="rect">
            <a:avLst/>
          </a:prstGeom>
          <a:noFill/>
          <a:ln w="9525">
            <a:noFill/>
            <a:miter lim="800000"/>
            <a:headEnd/>
            <a:tailEnd/>
          </a:ln>
        </p:spPr>
      </p:pic>
      <p:pic>
        <p:nvPicPr>
          <p:cNvPr id="39" name="Picture 10"/>
          <p:cNvPicPr>
            <a:picLocks noChangeAspect="1" noChangeArrowheads="1"/>
          </p:cNvPicPr>
          <p:nvPr/>
        </p:nvPicPr>
        <p:blipFill>
          <a:blip r:embed="rId15" cstate="print"/>
          <a:srcRect/>
          <a:stretch>
            <a:fillRect/>
          </a:stretch>
        </p:blipFill>
        <p:spPr bwMode="auto">
          <a:xfrm>
            <a:off x="1676400" y="6527008"/>
            <a:ext cx="2057400" cy="295275"/>
          </a:xfrm>
          <a:prstGeom prst="rect">
            <a:avLst/>
          </a:prstGeom>
          <a:noFill/>
          <a:ln w="9525">
            <a:noFill/>
            <a:miter lim="800000"/>
            <a:headEnd/>
            <a:tailEnd/>
          </a:ln>
        </p:spPr>
      </p:pic>
      <p:sp>
        <p:nvSpPr>
          <p:cNvPr id="40" name="Ovaal 39"/>
          <p:cNvSpPr/>
          <p:nvPr/>
        </p:nvSpPr>
        <p:spPr bwMode="auto">
          <a:xfrm>
            <a:off x="1564480" y="6003128"/>
            <a:ext cx="685800" cy="4572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cxnSp>
        <p:nvCxnSpPr>
          <p:cNvPr id="42" name="Rechte verbindingslijn 41"/>
          <p:cNvCxnSpPr/>
          <p:nvPr/>
        </p:nvCxnSpPr>
        <p:spPr bwMode="auto">
          <a:xfrm>
            <a:off x="6872288" y="5943600"/>
            <a:ext cx="381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par>
                                <p:cTn id="8" presetID="5" presetClass="entr" presetSubtype="10" fill="hold" nodeType="withEffect">
                                  <p:stCondLst>
                                    <p:cond delay="0"/>
                                  </p:stCondLst>
                                  <p:childTnLst>
                                    <p:set>
                                      <p:cBhvr>
                                        <p:cTn id="9" dur="1" fill="hold">
                                          <p:stCondLst>
                                            <p:cond delay="0"/>
                                          </p:stCondLst>
                                        </p:cTn>
                                        <p:tgtEl>
                                          <p:spTgt spid="367621"/>
                                        </p:tgtEl>
                                        <p:attrNameLst>
                                          <p:attrName>style.visibility</p:attrName>
                                        </p:attrNameLst>
                                      </p:cBhvr>
                                      <p:to>
                                        <p:strVal val="visible"/>
                                      </p:to>
                                    </p:set>
                                    <p:animEffect transition="in" filter="checkerboard(across)">
                                      <p:cBhvr>
                                        <p:cTn id="10" dur="500"/>
                                        <p:tgtEl>
                                          <p:spTgt spid="367621"/>
                                        </p:tgtEl>
                                      </p:cBhvr>
                                    </p:animEffect>
                                  </p:childTnLst>
                                </p:cTn>
                              </p:par>
                              <p:par>
                                <p:cTn id="11" presetID="5" presetClass="entr" presetSubtype="10" fill="hold" nodeType="withEffect">
                                  <p:stCondLst>
                                    <p:cond delay="0"/>
                                  </p:stCondLst>
                                  <p:childTnLst>
                                    <p:set>
                                      <p:cBhvr>
                                        <p:cTn id="12" dur="1" fill="hold">
                                          <p:stCondLst>
                                            <p:cond delay="0"/>
                                          </p:stCondLst>
                                        </p:cTn>
                                        <p:tgtEl>
                                          <p:spTgt spid="367622"/>
                                        </p:tgtEl>
                                        <p:attrNameLst>
                                          <p:attrName>style.visibility</p:attrName>
                                        </p:attrNameLst>
                                      </p:cBhvr>
                                      <p:to>
                                        <p:strVal val="visible"/>
                                      </p:to>
                                    </p:set>
                                    <p:animEffect transition="in" filter="checkerboard(across)">
                                      <p:cBhvr>
                                        <p:cTn id="13" dur="500"/>
                                        <p:tgtEl>
                                          <p:spTgt spid="367622"/>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heckerboard(across)">
                                      <p:cBhvr>
                                        <p:cTn id="18" dur="500"/>
                                        <p:tgtEl>
                                          <p:spTgt spid="25"/>
                                        </p:tgtEl>
                                      </p:cBhvr>
                                    </p:animEffect>
                                  </p:childTnLst>
                                </p:cTn>
                              </p:par>
                              <p:par>
                                <p:cTn id="19" presetID="5" presetClass="entr" presetSubtype="10" fill="hold" nodeType="withEffect">
                                  <p:stCondLst>
                                    <p:cond delay="0"/>
                                  </p:stCondLst>
                                  <p:childTnLst>
                                    <p:set>
                                      <p:cBhvr>
                                        <p:cTn id="20" dur="1" fill="hold">
                                          <p:stCondLst>
                                            <p:cond delay="0"/>
                                          </p:stCondLst>
                                        </p:cTn>
                                        <p:tgtEl>
                                          <p:spTgt spid="367623"/>
                                        </p:tgtEl>
                                        <p:attrNameLst>
                                          <p:attrName>style.visibility</p:attrName>
                                        </p:attrNameLst>
                                      </p:cBhvr>
                                      <p:to>
                                        <p:strVal val="visible"/>
                                      </p:to>
                                    </p:set>
                                    <p:animEffect transition="in" filter="checkerboard(across)">
                                      <p:cBhvr>
                                        <p:cTn id="21" dur="500"/>
                                        <p:tgtEl>
                                          <p:spTgt spid="367623"/>
                                        </p:tgtEl>
                                      </p:cBhvr>
                                    </p:animEffect>
                                  </p:childTnLst>
                                </p:cTn>
                              </p:par>
                              <p:par>
                                <p:cTn id="22" presetID="5" presetClass="entr" presetSubtype="10" fill="hold" nodeType="withEffect">
                                  <p:stCondLst>
                                    <p:cond delay="0"/>
                                  </p:stCondLst>
                                  <p:childTnLst>
                                    <p:set>
                                      <p:cBhvr>
                                        <p:cTn id="23" dur="1" fill="hold">
                                          <p:stCondLst>
                                            <p:cond delay="0"/>
                                          </p:stCondLst>
                                        </p:cTn>
                                        <p:tgtEl>
                                          <p:spTgt spid="366597"/>
                                        </p:tgtEl>
                                        <p:attrNameLst>
                                          <p:attrName>style.visibility</p:attrName>
                                        </p:attrNameLst>
                                      </p:cBhvr>
                                      <p:to>
                                        <p:strVal val="visible"/>
                                      </p:to>
                                    </p:set>
                                    <p:animEffect transition="in" filter="checkerboard(across)">
                                      <p:cBhvr>
                                        <p:cTn id="24" dur="500"/>
                                        <p:tgtEl>
                                          <p:spTgt spid="366597"/>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checkerboard(across)">
                                      <p:cBhvr>
                                        <p:cTn id="29" dur="500"/>
                                        <p:tgtEl>
                                          <p:spTgt spid="43"/>
                                        </p:tgtEl>
                                      </p:cBhvr>
                                    </p:animEffect>
                                  </p:childTnLst>
                                </p:cTn>
                              </p:par>
                              <p:par>
                                <p:cTn id="30" presetID="5" presetClass="entr" presetSubtype="10" fill="hold" nodeType="withEffect">
                                  <p:stCondLst>
                                    <p:cond delay="0"/>
                                  </p:stCondLst>
                                  <p:childTnLst>
                                    <p:set>
                                      <p:cBhvr>
                                        <p:cTn id="31" dur="1" fill="hold">
                                          <p:stCondLst>
                                            <p:cond delay="0"/>
                                          </p:stCondLst>
                                        </p:cTn>
                                        <p:tgtEl>
                                          <p:spTgt spid="367624"/>
                                        </p:tgtEl>
                                        <p:attrNameLst>
                                          <p:attrName>style.visibility</p:attrName>
                                        </p:attrNameLst>
                                      </p:cBhvr>
                                      <p:to>
                                        <p:strVal val="visible"/>
                                      </p:to>
                                    </p:set>
                                    <p:animEffect transition="in" filter="checkerboard(across)">
                                      <p:cBhvr>
                                        <p:cTn id="32" dur="500"/>
                                        <p:tgtEl>
                                          <p:spTgt spid="367624"/>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checkerboard(across)">
                                      <p:cBhvr>
                                        <p:cTn id="37" dur="500"/>
                                        <p:tgtEl>
                                          <p:spTgt spid="24"/>
                                        </p:tgtEl>
                                      </p:cBhvr>
                                    </p:animEffect>
                                  </p:childTnLst>
                                </p:cTn>
                              </p:par>
                              <p:par>
                                <p:cTn id="38" presetID="5" presetClass="entr" presetSubtype="10" fill="hold" nodeType="withEffect">
                                  <p:stCondLst>
                                    <p:cond delay="0"/>
                                  </p:stCondLst>
                                  <p:childTnLst>
                                    <p:set>
                                      <p:cBhvr>
                                        <p:cTn id="39" dur="1" fill="hold">
                                          <p:stCondLst>
                                            <p:cond delay="0"/>
                                          </p:stCondLst>
                                        </p:cTn>
                                        <p:tgtEl>
                                          <p:spTgt spid="366598"/>
                                        </p:tgtEl>
                                        <p:attrNameLst>
                                          <p:attrName>style.visibility</p:attrName>
                                        </p:attrNameLst>
                                      </p:cBhvr>
                                      <p:to>
                                        <p:strVal val="visible"/>
                                      </p:to>
                                    </p:set>
                                    <p:animEffect transition="in" filter="checkerboard(across)">
                                      <p:cBhvr>
                                        <p:cTn id="40" dur="500"/>
                                        <p:tgtEl>
                                          <p:spTgt spid="366598"/>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checkerboard(across)">
                                      <p:cBhvr>
                                        <p:cTn id="45" dur="500"/>
                                        <p:tgtEl>
                                          <p:spTgt spid="27"/>
                                        </p:tgtEl>
                                      </p:cBhvr>
                                    </p:animEffect>
                                  </p:childTnLst>
                                </p:cTn>
                              </p:par>
                              <p:par>
                                <p:cTn id="46" presetID="5" presetClass="entr" presetSubtype="10" fill="hold" nodeType="withEffect">
                                  <p:stCondLst>
                                    <p:cond delay="0"/>
                                  </p:stCondLst>
                                  <p:childTnLst>
                                    <p:set>
                                      <p:cBhvr>
                                        <p:cTn id="47" dur="1" fill="hold">
                                          <p:stCondLst>
                                            <p:cond delay="0"/>
                                          </p:stCondLst>
                                        </p:cTn>
                                        <p:tgtEl>
                                          <p:spTgt spid="367625"/>
                                        </p:tgtEl>
                                        <p:attrNameLst>
                                          <p:attrName>style.visibility</p:attrName>
                                        </p:attrNameLst>
                                      </p:cBhvr>
                                      <p:to>
                                        <p:strVal val="visible"/>
                                      </p:to>
                                    </p:set>
                                    <p:animEffect transition="in" filter="checkerboard(across)">
                                      <p:cBhvr>
                                        <p:cTn id="48" dur="500"/>
                                        <p:tgtEl>
                                          <p:spTgt spid="367625"/>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checkerboard(across)">
                                      <p:cBhvr>
                                        <p:cTn id="53" dur="500"/>
                                        <p:tgtEl>
                                          <p:spTgt spid="28"/>
                                        </p:tgtEl>
                                      </p:cBhvr>
                                    </p:animEffect>
                                  </p:childTnLst>
                                </p:cTn>
                              </p:par>
                              <p:par>
                                <p:cTn id="54" presetID="5" presetClass="entr" presetSubtype="10" fill="hold" nodeType="withEffect">
                                  <p:stCondLst>
                                    <p:cond delay="0"/>
                                  </p:stCondLst>
                                  <p:childTnLst>
                                    <p:set>
                                      <p:cBhvr>
                                        <p:cTn id="55" dur="1" fill="hold">
                                          <p:stCondLst>
                                            <p:cond delay="0"/>
                                          </p:stCondLst>
                                        </p:cTn>
                                        <p:tgtEl>
                                          <p:spTgt spid="367626"/>
                                        </p:tgtEl>
                                        <p:attrNameLst>
                                          <p:attrName>style.visibility</p:attrName>
                                        </p:attrNameLst>
                                      </p:cBhvr>
                                      <p:to>
                                        <p:strVal val="visible"/>
                                      </p:to>
                                    </p:set>
                                    <p:animEffect transition="in" filter="checkerboard(across)">
                                      <p:cBhvr>
                                        <p:cTn id="56" dur="500"/>
                                        <p:tgtEl>
                                          <p:spTgt spid="367626"/>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checkerboard(across)">
                                      <p:cBhvr>
                                        <p:cTn id="61" dur="500"/>
                                        <p:tgtEl>
                                          <p:spTgt spid="30"/>
                                        </p:tgtEl>
                                      </p:cBhvr>
                                    </p:animEffect>
                                  </p:childTnLst>
                                </p:cTn>
                              </p:par>
                              <p:par>
                                <p:cTn id="62" presetID="5" presetClass="entr" presetSubtype="10" fill="hold" grpId="0" nodeType="with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checkerboard(across)">
                                      <p:cBhvr>
                                        <p:cTn id="64" dur="500"/>
                                        <p:tgtEl>
                                          <p:spTgt spid="38"/>
                                        </p:tgtEl>
                                      </p:cBhvr>
                                    </p:animEffect>
                                  </p:childTnLst>
                                </p:cTn>
                              </p:par>
                            </p:childTnLst>
                          </p:cTn>
                        </p:par>
                      </p:childTnLst>
                    </p:cTn>
                  </p:par>
                  <p:par>
                    <p:cTn id="65" fill="hold">
                      <p:stCondLst>
                        <p:cond delay="indefinite"/>
                      </p:stCondLst>
                      <p:childTnLst>
                        <p:par>
                          <p:cTn id="66" fill="hold">
                            <p:stCondLst>
                              <p:cond delay="0"/>
                            </p:stCondLst>
                            <p:childTnLst>
                              <p:par>
                                <p:cTn id="67" presetID="5" presetClass="entr" presetSubtype="1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checkerboard(across)">
                                      <p:cBhvr>
                                        <p:cTn id="69" dur="500"/>
                                        <p:tgtEl>
                                          <p:spTgt spid="29"/>
                                        </p:tgtEl>
                                      </p:cBhvr>
                                    </p:animEffect>
                                  </p:childTnLst>
                                </p:cTn>
                              </p:par>
                              <p:par>
                                <p:cTn id="70" presetID="5" presetClass="entr" presetSubtype="1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checkerboard(across)">
                                      <p:cBhvr>
                                        <p:cTn id="72" dur="500"/>
                                        <p:tgtEl>
                                          <p:spTgt spid="31"/>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checkerboard(across)">
                                      <p:cBhvr>
                                        <p:cTn id="77" dur="500"/>
                                        <p:tgtEl>
                                          <p:spTgt spid="32"/>
                                        </p:tgtEl>
                                      </p:cBhvr>
                                    </p:animEffect>
                                  </p:childTnLst>
                                </p:cTn>
                              </p:par>
                              <p:par>
                                <p:cTn id="78" presetID="5" presetClass="entr" presetSubtype="10" fill="hold" nodeType="withEffect">
                                  <p:stCondLst>
                                    <p:cond delay="0"/>
                                  </p:stCondLst>
                                  <p:childTnLst>
                                    <p:set>
                                      <p:cBhvr>
                                        <p:cTn id="79" dur="1" fill="hold">
                                          <p:stCondLst>
                                            <p:cond delay="0"/>
                                          </p:stCondLst>
                                        </p:cTn>
                                        <p:tgtEl>
                                          <p:spTgt spid="367627"/>
                                        </p:tgtEl>
                                        <p:attrNameLst>
                                          <p:attrName>style.visibility</p:attrName>
                                        </p:attrNameLst>
                                      </p:cBhvr>
                                      <p:to>
                                        <p:strVal val="visible"/>
                                      </p:to>
                                    </p:set>
                                    <p:animEffect transition="in" filter="checkerboard(across)">
                                      <p:cBhvr>
                                        <p:cTn id="80" dur="500"/>
                                        <p:tgtEl>
                                          <p:spTgt spid="367627"/>
                                        </p:tgtEl>
                                      </p:cBhvr>
                                    </p:animEffect>
                                  </p:childTnLst>
                                </p:cTn>
                              </p:par>
                            </p:childTnLst>
                          </p:cTn>
                        </p:par>
                      </p:childTnLst>
                    </p:cTn>
                  </p:par>
                  <p:par>
                    <p:cTn id="81" fill="hold">
                      <p:stCondLst>
                        <p:cond delay="indefinite"/>
                      </p:stCondLst>
                      <p:childTnLst>
                        <p:par>
                          <p:cTn id="82" fill="hold">
                            <p:stCondLst>
                              <p:cond delay="0"/>
                            </p:stCondLst>
                            <p:childTnLst>
                              <p:par>
                                <p:cTn id="83" presetID="5" presetClass="entr" presetSubtype="10" fill="hold" nodeType="clickEffect">
                                  <p:stCondLst>
                                    <p:cond delay="0"/>
                                  </p:stCondLst>
                                  <p:childTnLst>
                                    <p:set>
                                      <p:cBhvr>
                                        <p:cTn id="84" dur="1" fill="hold">
                                          <p:stCondLst>
                                            <p:cond delay="0"/>
                                          </p:stCondLst>
                                        </p:cTn>
                                        <p:tgtEl>
                                          <p:spTgt spid="367629"/>
                                        </p:tgtEl>
                                        <p:attrNameLst>
                                          <p:attrName>style.visibility</p:attrName>
                                        </p:attrNameLst>
                                      </p:cBhvr>
                                      <p:to>
                                        <p:strVal val="visible"/>
                                      </p:to>
                                    </p:set>
                                    <p:animEffect transition="in" filter="checkerboard(across)">
                                      <p:cBhvr>
                                        <p:cTn id="85" dur="500"/>
                                        <p:tgtEl>
                                          <p:spTgt spid="367629"/>
                                        </p:tgtEl>
                                      </p:cBhvr>
                                    </p:animEffect>
                                  </p:childTnLst>
                                </p:cTn>
                              </p:par>
                            </p:childTnLst>
                          </p:cTn>
                        </p:par>
                      </p:childTnLst>
                    </p:cTn>
                  </p:par>
                  <p:par>
                    <p:cTn id="86" fill="hold">
                      <p:stCondLst>
                        <p:cond delay="indefinite"/>
                      </p:stCondLst>
                      <p:childTnLst>
                        <p:par>
                          <p:cTn id="87" fill="hold">
                            <p:stCondLst>
                              <p:cond delay="0"/>
                            </p:stCondLst>
                            <p:childTnLst>
                              <p:par>
                                <p:cTn id="88" presetID="5" presetClass="entr" presetSubtype="10" fill="hold" nodeType="click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checkerboard(across)">
                                      <p:cBhvr>
                                        <p:cTn id="90" dur="500"/>
                                        <p:tgtEl>
                                          <p:spTgt spid="42"/>
                                        </p:tgtEl>
                                      </p:cBhvr>
                                    </p:animEffect>
                                  </p:childTnLst>
                                </p:cTn>
                              </p:par>
                            </p:childTnLst>
                          </p:cTn>
                        </p:par>
                      </p:childTnLst>
                    </p:cTn>
                  </p:par>
                  <p:par>
                    <p:cTn id="91" fill="hold">
                      <p:stCondLst>
                        <p:cond delay="indefinite"/>
                      </p:stCondLst>
                      <p:childTnLst>
                        <p:par>
                          <p:cTn id="92" fill="hold">
                            <p:stCondLst>
                              <p:cond delay="0"/>
                            </p:stCondLst>
                            <p:childTnLst>
                              <p:par>
                                <p:cTn id="93" presetID="5" presetClass="entr" presetSubtype="10" fill="hold" grpId="0" nodeType="clickEffect">
                                  <p:stCondLst>
                                    <p:cond delay="0"/>
                                  </p:stCondLst>
                                  <p:childTnLst>
                                    <p:set>
                                      <p:cBhvr>
                                        <p:cTn id="94" dur="1" fill="hold">
                                          <p:stCondLst>
                                            <p:cond delay="0"/>
                                          </p:stCondLst>
                                        </p:cTn>
                                        <p:tgtEl>
                                          <p:spTgt spid="45"/>
                                        </p:tgtEl>
                                        <p:attrNameLst>
                                          <p:attrName>style.visibility</p:attrName>
                                        </p:attrNameLst>
                                      </p:cBhvr>
                                      <p:to>
                                        <p:strVal val="visible"/>
                                      </p:to>
                                    </p:set>
                                    <p:animEffect transition="in" filter="checkerboard(across)">
                                      <p:cBhvr>
                                        <p:cTn id="95" dur="500"/>
                                        <p:tgtEl>
                                          <p:spTgt spid="45"/>
                                        </p:tgtEl>
                                      </p:cBhvr>
                                    </p:animEffect>
                                  </p:childTnLst>
                                </p:cTn>
                              </p:par>
                              <p:par>
                                <p:cTn id="96" presetID="5" presetClass="entr" presetSubtype="10" fill="hold" nodeType="withEffect">
                                  <p:stCondLst>
                                    <p:cond delay="0"/>
                                  </p:stCondLst>
                                  <p:childTnLst>
                                    <p:set>
                                      <p:cBhvr>
                                        <p:cTn id="97" dur="1" fill="hold">
                                          <p:stCondLst>
                                            <p:cond delay="0"/>
                                          </p:stCondLst>
                                        </p:cTn>
                                        <p:tgtEl>
                                          <p:spTgt spid="367628"/>
                                        </p:tgtEl>
                                        <p:attrNameLst>
                                          <p:attrName>style.visibility</p:attrName>
                                        </p:attrNameLst>
                                      </p:cBhvr>
                                      <p:to>
                                        <p:strVal val="visible"/>
                                      </p:to>
                                    </p:set>
                                    <p:animEffect transition="in" filter="checkerboard(across)">
                                      <p:cBhvr>
                                        <p:cTn id="98" dur="500"/>
                                        <p:tgtEl>
                                          <p:spTgt spid="367628"/>
                                        </p:tgtEl>
                                      </p:cBhvr>
                                    </p:animEffect>
                                  </p:childTnLst>
                                </p:cTn>
                              </p:par>
                              <p:par>
                                <p:cTn id="99" presetID="5" presetClass="entr" presetSubtype="10" fill="hold" nodeType="with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checkerboard(across)">
                                      <p:cBhvr>
                                        <p:cTn id="101" dur="500"/>
                                        <p:tgtEl>
                                          <p:spTgt spid="36"/>
                                        </p:tgtEl>
                                      </p:cBhvr>
                                    </p:animEffect>
                                  </p:childTnLst>
                                </p:cTn>
                              </p:par>
                            </p:childTnLst>
                          </p:cTn>
                        </p:par>
                      </p:childTnLst>
                    </p:cTn>
                  </p:par>
                  <p:par>
                    <p:cTn id="102" fill="hold">
                      <p:stCondLst>
                        <p:cond delay="indefinite"/>
                      </p:stCondLst>
                      <p:childTnLst>
                        <p:par>
                          <p:cTn id="103" fill="hold">
                            <p:stCondLst>
                              <p:cond delay="0"/>
                            </p:stCondLst>
                            <p:childTnLst>
                              <p:par>
                                <p:cTn id="104" presetID="5" presetClass="entr" presetSubtype="10" fill="hold" grpId="0" nodeType="click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checkerboard(across)">
                                      <p:cBhvr>
                                        <p:cTn id="106" dur="500"/>
                                        <p:tgtEl>
                                          <p:spTgt spid="40"/>
                                        </p:tgtEl>
                                      </p:cBhvr>
                                    </p:animEffect>
                                  </p:childTnLst>
                                </p:cTn>
                              </p:par>
                              <p:par>
                                <p:cTn id="107" presetID="5" presetClass="entr" presetSubtype="10" fill="hold" nodeType="with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checkerboard(across)">
                                      <p:cBhvr>
                                        <p:cTn id="10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3" grpId="0"/>
      <p:bldP spid="45" grpId="0"/>
      <p:bldP spid="25" grpId="0"/>
      <p:bldP spid="38" grpId="0" animBg="1"/>
      <p:bldP spid="24" grpId="0"/>
      <p:bldP spid="29" grpId="0" animBg="1"/>
      <p:bldP spid="30" grpId="0" animBg="1"/>
      <p:bldP spid="31" grpId="0" animBg="1"/>
      <p:bldP spid="32" grpId="0"/>
      <p:bldP spid="4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dirty="0" smtClean="0">
                <a:solidFill>
                  <a:srgbClr val="000099"/>
                </a:solidFill>
                <a:latin typeface="Calibri" pitchFamily="34" charset="0"/>
                <a:cs typeface="Calibri" pitchFamily="34" charset="0"/>
              </a:rPr>
              <a:t>Samarium </a:t>
            </a:r>
            <a:r>
              <a:rPr lang="en-GB" i="1" kern="1200" dirty="0" err="1" smtClean="0">
                <a:solidFill>
                  <a:srgbClr val="000099"/>
                </a:solidFill>
                <a:latin typeface="Calibri" pitchFamily="34" charset="0"/>
                <a:cs typeface="Calibri" pitchFamily="34" charset="0"/>
              </a:rPr>
              <a:t>vergiftiging</a:t>
            </a:r>
            <a:endParaRPr lang="en-US" i="1" kern="1200" dirty="0">
              <a:solidFill>
                <a:srgbClr val="000099"/>
              </a:solidFill>
              <a:latin typeface="Calibri" pitchFamily="34" charset="0"/>
              <a:cs typeface="Calibri" pitchFamily="34" charset="0"/>
            </a:endParaRPr>
          </a:p>
        </p:txBody>
      </p:sp>
      <p:sp>
        <p:nvSpPr>
          <p:cNvPr id="22" name="TextBox 17"/>
          <p:cNvSpPr txBox="1"/>
          <p:nvPr/>
        </p:nvSpPr>
        <p:spPr>
          <a:xfrm>
            <a:off x="533400" y="1219200"/>
            <a:ext cx="6400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Werkzame</a:t>
            </a:r>
            <a:r>
              <a:rPr lang="en-US" dirty="0" smtClean="0">
                <a:latin typeface="Calibri" pitchFamily="34" charset="0"/>
                <a:cs typeface="Calibri" pitchFamily="34" charset="0"/>
              </a:rPr>
              <a:t> </a:t>
            </a:r>
            <a:r>
              <a:rPr lang="en-US" dirty="0" err="1" smtClean="0">
                <a:latin typeface="Calibri" pitchFamily="34" charset="0"/>
                <a:cs typeface="Calibri" pitchFamily="34" charset="0"/>
              </a:rPr>
              <a:t>doorsnede</a:t>
            </a:r>
            <a:r>
              <a:rPr lang="en-US" dirty="0" smtClean="0">
                <a:latin typeface="Calibri" pitchFamily="34" charset="0"/>
                <a:cs typeface="Calibri" pitchFamily="34" charset="0"/>
              </a:rPr>
              <a:t> </a:t>
            </a:r>
            <a:r>
              <a:rPr lang="en-US" dirty="0" err="1" smtClean="0">
                <a:latin typeface="Calibri" pitchFamily="34" charset="0"/>
                <a:cs typeface="Calibri" pitchFamily="34" charset="0"/>
              </a:rPr>
              <a:t>voor</a:t>
            </a:r>
            <a:r>
              <a:rPr lang="en-US" dirty="0" smtClean="0">
                <a:latin typeface="Calibri" pitchFamily="34" charset="0"/>
                <a:cs typeface="Calibri" pitchFamily="34" charset="0"/>
              </a:rPr>
              <a:t> </a:t>
            </a:r>
            <a:r>
              <a:rPr lang="en-US" dirty="0" err="1" smtClean="0">
                <a:latin typeface="Calibri" pitchFamily="34" charset="0"/>
                <a:cs typeface="Calibri" pitchFamily="34" charset="0"/>
              </a:rPr>
              <a:t>absorptie</a:t>
            </a:r>
            <a:endParaRPr lang="en-US" dirty="0" smtClean="0">
              <a:latin typeface="Calibri" pitchFamily="34" charset="0"/>
              <a:cs typeface="Calibri" pitchFamily="34" charset="0"/>
            </a:endParaRPr>
          </a:p>
        </p:txBody>
      </p:sp>
      <p:sp>
        <p:nvSpPr>
          <p:cNvPr id="45" name="TextBox 17"/>
          <p:cNvSpPr txBox="1"/>
          <p:nvPr/>
        </p:nvSpPr>
        <p:spPr>
          <a:xfrm>
            <a:off x="533400" y="4386264"/>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Combineren</a:t>
            </a:r>
            <a:endParaRPr lang="en-US" sz="1400" dirty="0" smtClean="0">
              <a:latin typeface="Calibri" pitchFamily="34" charset="0"/>
              <a:cs typeface="Calibri" pitchFamily="34" charset="0"/>
            </a:endParaRPr>
          </a:p>
        </p:txBody>
      </p:sp>
      <p:sp>
        <p:nvSpPr>
          <p:cNvPr id="25" name="TextBox 17"/>
          <p:cNvSpPr txBox="1"/>
          <p:nvPr/>
        </p:nvSpPr>
        <p:spPr>
          <a:xfrm>
            <a:off x="533400" y="1600200"/>
            <a:ext cx="6400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Vervalreeks</a:t>
            </a:r>
            <a:endParaRPr lang="en-US" dirty="0" smtClean="0">
              <a:latin typeface="Calibri" pitchFamily="34" charset="0"/>
              <a:cs typeface="Calibri" pitchFamily="34" charset="0"/>
            </a:endParaRPr>
          </a:p>
        </p:txBody>
      </p:sp>
      <p:sp>
        <p:nvSpPr>
          <p:cNvPr id="38" name="Tekstvak 37"/>
          <p:cNvSpPr txBox="1"/>
          <p:nvPr/>
        </p:nvSpPr>
        <p:spPr>
          <a:xfrm>
            <a:off x="1524000" y="3178968"/>
            <a:ext cx="1066800" cy="276999"/>
          </a:xfrm>
          <a:prstGeom prst="rect">
            <a:avLst/>
          </a:prstGeom>
          <a:solidFill>
            <a:srgbClr val="FFFFCC"/>
          </a:solidFill>
        </p:spPr>
        <p:txBody>
          <a:bodyPr wrap="square" rtlCol="0">
            <a:spAutoFit/>
          </a:bodyPr>
          <a:lstStyle/>
          <a:p>
            <a:pPr>
              <a:defRPr/>
            </a:pPr>
            <a:r>
              <a:rPr lang="en-US" sz="1200" dirty="0" err="1" smtClean="0">
                <a:latin typeface="Calibri" pitchFamily="34" charset="0"/>
                <a:cs typeface="Calibri" pitchFamily="34" charset="0"/>
              </a:rPr>
              <a:t>Promothium</a:t>
            </a:r>
            <a:endParaRPr lang="en-US" sz="1200" dirty="0" smtClean="0">
              <a:latin typeface="Calibri" pitchFamily="34" charset="0"/>
              <a:cs typeface="Calibri" pitchFamily="34" charset="0"/>
            </a:endParaRPr>
          </a:p>
        </p:txBody>
      </p:sp>
      <p:sp>
        <p:nvSpPr>
          <p:cNvPr id="24" name="TextBox 17"/>
          <p:cNvSpPr txBox="1"/>
          <p:nvPr/>
        </p:nvSpPr>
        <p:spPr>
          <a:xfrm>
            <a:off x="533400" y="2352432"/>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Er</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geldt</a:t>
            </a:r>
            <a:r>
              <a:rPr lang="en-US" dirty="0" smtClean="0">
                <a:latin typeface="Calibri" pitchFamily="34" charset="0"/>
                <a:cs typeface="Calibri" pitchFamily="34" charset="0"/>
              </a:rPr>
              <a:t>                                          en</a:t>
            </a:r>
            <a:endParaRPr lang="en-US" sz="1400" dirty="0" smtClean="0">
              <a:latin typeface="Calibri" pitchFamily="34" charset="0"/>
              <a:cs typeface="Calibri" pitchFamily="34" charset="0"/>
            </a:endParaRPr>
          </a:p>
        </p:txBody>
      </p:sp>
      <p:sp>
        <p:nvSpPr>
          <p:cNvPr id="30" name="Rechteraccolade 29"/>
          <p:cNvSpPr/>
          <p:nvPr/>
        </p:nvSpPr>
        <p:spPr bwMode="auto">
          <a:xfrm rot="5400000">
            <a:off x="1714500" y="2705100"/>
            <a:ext cx="228600" cy="609600"/>
          </a:xfrm>
          <a:prstGeom prst="rightBrac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sp>
        <p:nvSpPr>
          <p:cNvPr id="32" name="TextBox 17"/>
          <p:cNvSpPr txBox="1"/>
          <p:nvPr/>
        </p:nvSpPr>
        <p:spPr>
          <a:xfrm>
            <a:off x="533400" y="3505200"/>
            <a:ext cx="7620000" cy="369332"/>
          </a:xfrm>
          <a:prstGeom prst="rect">
            <a:avLst/>
          </a:prstGeom>
          <a:noFill/>
        </p:spPr>
        <p:txBody>
          <a:bodyPr wrap="square">
            <a:spAutoFit/>
          </a:bodyPr>
          <a:lstStyle/>
          <a:p>
            <a:pPr>
              <a:defRPr/>
            </a:pPr>
            <a:r>
              <a:rPr lang="en-US" dirty="0" smtClean="0">
                <a:latin typeface="Calibri" pitchFamily="34" charset="0"/>
                <a:cs typeface="Calibri" pitchFamily="34" charset="0"/>
              </a:rPr>
              <a:t>Shutdown yield</a:t>
            </a:r>
            <a:endParaRPr lang="en-US" sz="1400" dirty="0" smtClean="0">
              <a:latin typeface="Calibri" pitchFamily="34" charset="0"/>
              <a:cs typeface="Calibri" pitchFamily="34" charset="0"/>
            </a:endParaRPr>
          </a:p>
        </p:txBody>
      </p:sp>
      <p:pic>
        <p:nvPicPr>
          <p:cNvPr id="368642" name="Picture 2"/>
          <p:cNvPicPr>
            <a:picLocks noChangeAspect="1" noChangeArrowheads="1"/>
          </p:cNvPicPr>
          <p:nvPr/>
        </p:nvPicPr>
        <p:blipFill>
          <a:blip r:embed="rId3" cstate="print"/>
          <a:srcRect/>
          <a:stretch>
            <a:fillRect/>
          </a:stretch>
        </p:blipFill>
        <p:spPr bwMode="auto">
          <a:xfrm>
            <a:off x="6348412" y="3148396"/>
            <a:ext cx="2795588" cy="3709604"/>
          </a:xfrm>
          <a:prstGeom prst="rect">
            <a:avLst/>
          </a:prstGeom>
          <a:noFill/>
          <a:ln w="9525">
            <a:noFill/>
            <a:miter lim="800000"/>
            <a:headEnd/>
            <a:tailEnd/>
          </a:ln>
        </p:spPr>
      </p:pic>
      <p:pic>
        <p:nvPicPr>
          <p:cNvPr id="368643" name="Picture 3"/>
          <p:cNvPicPr>
            <a:picLocks noChangeAspect="1" noChangeArrowheads="1"/>
          </p:cNvPicPr>
          <p:nvPr/>
        </p:nvPicPr>
        <p:blipFill>
          <a:blip r:embed="rId4" cstate="print"/>
          <a:srcRect/>
          <a:stretch>
            <a:fillRect/>
          </a:stretch>
        </p:blipFill>
        <p:spPr bwMode="auto">
          <a:xfrm>
            <a:off x="4426744" y="1331120"/>
            <a:ext cx="781050" cy="215187"/>
          </a:xfrm>
          <a:prstGeom prst="rect">
            <a:avLst/>
          </a:prstGeom>
          <a:noFill/>
          <a:ln w="9525">
            <a:noFill/>
            <a:miter lim="800000"/>
            <a:headEnd/>
            <a:tailEnd/>
          </a:ln>
        </p:spPr>
      </p:pic>
      <p:pic>
        <p:nvPicPr>
          <p:cNvPr id="368644" name="Picture 4"/>
          <p:cNvPicPr>
            <a:picLocks noChangeAspect="1" noChangeArrowheads="1"/>
          </p:cNvPicPr>
          <p:nvPr/>
        </p:nvPicPr>
        <p:blipFill>
          <a:blip r:embed="rId5" cstate="print"/>
          <a:srcRect/>
          <a:stretch>
            <a:fillRect/>
          </a:stretch>
        </p:blipFill>
        <p:spPr bwMode="auto">
          <a:xfrm>
            <a:off x="1981200" y="1595432"/>
            <a:ext cx="2128837" cy="645892"/>
          </a:xfrm>
          <a:prstGeom prst="rect">
            <a:avLst/>
          </a:prstGeom>
          <a:noFill/>
          <a:ln w="9525">
            <a:noFill/>
            <a:miter lim="800000"/>
            <a:headEnd/>
            <a:tailEnd/>
          </a:ln>
        </p:spPr>
      </p:pic>
      <p:pic>
        <p:nvPicPr>
          <p:cNvPr id="368645" name="Picture 5"/>
          <p:cNvPicPr>
            <a:picLocks noChangeAspect="1" noChangeArrowheads="1"/>
          </p:cNvPicPr>
          <p:nvPr/>
        </p:nvPicPr>
        <p:blipFill>
          <a:blip r:embed="rId6" cstate="print"/>
          <a:srcRect/>
          <a:stretch>
            <a:fillRect/>
          </a:stretch>
        </p:blipFill>
        <p:spPr bwMode="auto">
          <a:xfrm>
            <a:off x="1524000" y="2297676"/>
            <a:ext cx="2362200" cy="486963"/>
          </a:xfrm>
          <a:prstGeom prst="rect">
            <a:avLst/>
          </a:prstGeom>
          <a:noFill/>
          <a:ln w="9525">
            <a:noFill/>
            <a:miter lim="800000"/>
            <a:headEnd/>
            <a:tailEnd/>
          </a:ln>
        </p:spPr>
      </p:pic>
      <p:pic>
        <p:nvPicPr>
          <p:cNvPr id="368646" name="Picture 6"/>
          <p:cNvPicPr>
            <a:picLocks noChangeAspect="1" noChangeArrowheads="1"/>
          </p:cNvPicPr>
          <p:nvPr/>
        </p:nvPicPr>
        <p:blipFill>
          <a:blip r:embed="rId7" cstate="print"/>
          <a:srcRect/>
          <a:stretch>
            <a:fillRect/>
          </a:stretch>
        </p:blipFill>
        <p:spPr bwMode="auto">
          <a:xfrm>
            <a:off x="4572000" y="2307432"/>
            <a:ext cx="2514600" cy="462455"/>
          </a:xfrm>
          <a:prstGeom prst="rect">
            <a:avLst/>
          </a:prstGeom>
          <a:noFill/>
          <a:ln w="9525">
            <a:noFill/>
            <a:miter lim="800000"/>
            <a:headEnd/>
            <a:tailEnd/>
          </a:ln>
        </p:spPr>
      </p:pic>
      <p:sp>
        <p:nvSpPr>
          <p:cNvPr id="37" name="Rechteraccolade 36"/>
          <p:cNvSpPr/>
          <p:nvPr/>
        </p:nvSpPr>
        <p:spPr bwMode="auto">
          <a:xfrm rot="5400000">
            <a:off x="4762500" y="2705100"/>
            <a:ext cx="228600" cy="609600"/>
          </a:xfrm>
          <a:prstGeom prst="rightBrac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sp>
        <p:nvSpPr>
          <p:cNvPr id="41" name="Tekstvak 40"/>
          <p:cNvSpPr txBox="1"/>
          <p:nvPr/>
        </p:nvSpPr>
        <p:spPr>
          <a:xfrm>
            <a:off x="4572000" y="3178968"/>
            <a:ext cx="914400" cy="276999"/>
          </a:xfrm>
          <a:prstGeom prst="rect">
            <a:avLst/>
          </a:prstGeom>
          <a:solidFill>
            <a:srgbClr val="FFFFCC"/>
          </a:solidFill>
        </p:spPr>
        <p:txBody>
          <a:bodyPr wrap="square" rtlCol="0">
            <a:spAutoFit/>
          </a:bodyPr>
          <a:lstStyle/>
          <a:p>
            <a:pPr>
              <a:defRPr/>
            </a:pPr>
            <a:r>
              <a:rPr lang="en-US" sz="1200" dirty="0" smtClean="0">
                <a:latin typeface="Calibri" pitchFamily="34" charset="0"/>
                <a:cs typeface="Calibri" pitchFamily="34" charset="0"/>
              </a:rPr>
              <a:t>Samarium</a:t>
            </a:r>
          </a:p>
        </p:txBody>
      </p:sp>
      <p:pic>
        <p:nvPicPr>
          <p:cNvPr id="368647" name="Picture 7"/>
          <p:cNvPicPr>
            <a:picLocks noChangeAspect="1" noChangeArrowheads="1"/>
          </p:cNvPicPr>
          <p:nvPr/>
        </p:nvPicPr>
        <p:blipFill>
          <a:blip r:embed="rId8" cstate="print"/>
          <a:srcRect/>
          <a:stretch>
            <a:fillRect/>
          </a:stretch>
        </p:blipFill>
        <p:spPr bwMode="auto">
          <a:xfrm>
            <a:off x="2224088" y="3567112"/>
            <a:ext cx="1966912" cy="278462"/>
          </a:xfrm>
          <a:prstGeom prst="rect">
            <a:avLst/>
          </a:prstGeom>
          <a:noFill/>
          <a:ln w="9525">
            <a:noFill/>
            <a:miter lim="800000"/>
            <a:headEnd/>
            <a:tailEnd/>
          </a:ln>
        </p:spPr>
      </p:pic>
      <p:pic>
        <p:nvPicPr>
          <p:cNvPr id="368648" name="Picture 8"/>
          <p:cNvPicPr>
            <a:picLocks noChangeAspect="1" noChangeArrowheads="1"/>
          </p:cNvPicPr>
          <p:nvPr/>
        </p:nvPicPr>
        <p:blipFill>
          <a:blip r:embed="rId9" cstate="print"/>
          <a:srcRect/>
          <a:stretch>
            <a:fillRect/>
          </a:stretch>
        </p:blipFill>
        <p:spPr bwMode="auto">
          <a:xfrm>
            <a:off x="2205037" y="3876672"/>
            <a:ext cx="2581275" cy="328442"/>
          </a:xfrm>
          <a:prstGeom prst="rect">
            <a:avLst/>
          </a:prstGeom>
          <a:noFill/>
          <a:ln w="9525">
            <a:noFill/>
            <a:miter lim="800000"/>
            <a:headEnd/>
            <a:tailEnd/>
          </a:ln>
        </p:spPr>
      </p:pic>
      <p:pic>
        <p:nvPicPr>
          <p:cNvPr id="368649" name="Picture 9"/>
          <p:cNvPicPr>
            <a:picLocks noChangeAspect="1" noChangeArrowheads="1"/>
          </p:cNvPicPr>
          <p:nvPr/>
        </p:nvPicPr>
        <p:blipFill>
          <a:blip r:embed="rId10" cstate="print"/>
          <a:srcRect/>
          <a:stretch>
            <a:fillRect/>
          </a:stretch>
        </p:blipFill>
        <p:spPr bwMode="auto">
          <a:xfrm>
            <a:off x="2202656" y="4267614"/>
            <a:ext cx="3157537" cy="609186"/>
          </a:xfrm>
          <a:prstGeom prst="rect">
            <a:avLst/>
          </a:prstGeom>
          <a:noFill/>
          <a:ln w="9525">
            <a:noFill/>
            <a:miter lim="800000"/>
            <a:headEnd/>
            <a:tailEnd/>
          </a:ln>
        </p:spPr>
      </p:pic>
      <p:sp>
        <p:nvSpPr>
          <p:cNvPr id="44" name="TextBox 17"/>
          <p:cNvSpPr txBox="1"/>
          <p:nvPr/>
        </p:nvSpPr>
        <p:spPr>
          <a:xfrm>
            <a:off x="533400" y="5105400"/>
            <a:ext cx="4572000" cy="646331"/>
          </a:xfrm>
          <a:prstGeom prst="rect">
            <a:avLst/>
          </a:prstGeom>
          <a:noFill/>
        </p:spPr>
        <p:txBody>
          <a:bodyPr wrap="square">
            <a:spAutoFit/>
          </a:bodyPr>
          <a:lstStyle/>
          <a:p>
            <a:pPr>
              <a:defRPr/>
            </a:pPr>
            <a:r>
              <a:rPr lang="en-US" dirty="0" smtClean="0">
                <a:latin typeface="Calibri" pitchFamily="34" charset="0"/>
                <a:cs typeface="Calibri" pitchFamily="34" charset="0"/>
              </a:rPr>
              <a:t>Na shutdown </a:t>
            </a:r>
            <a:r>
              <a:rPr lang="en-US" dirty="0" err="1" smtClean="0">
                <a:latin typeface="Calibri" pitchFamily="34" charset="0"/>
                <a:cs typeface="Calibri" pitchFamily="34" charset="0"/>
              </a:rPr>
              <a:t>neemt</a:t>
            </a:r>
            <a:r>
              <a:rPr lang="en-US" dirty="0" smtClean="0">
                <a:latin typeface="Calibri" pitchFamily="34" charset="0"/>
                <a:cs typeface="Calibri" pitchFamily="34" charset="0"/>
              </a:rPr>
              <a:t> de samarium </a:t>
            </a:r>
            <a:r>
              <a:rPr lang="en-US" dirty="0" err="1" smtClean="0">
                <a:latin typeface="Calibri" pitchFamily="34" charset="0"/>
                <a:cs typeface="Calibri" pitchFamily="34" charset="0"/>
              </a:rPr>
              <a:t>concentratie</a:t>
            </a:r>
            <a:r>
              <a:rPr lang="en-US" dirty="0" smtClean="0">
                <a:latin typeface="Calibri" pitchFamily="34" charset="0"/>
                <a:cs typeface="Calibri" pitchFamily="34" charset="0"/>
              </a:rPr>
              <a:t> toe met </a:t>
            </a:r>
            <a:endParaRPr lang="en-US" sz="1400" dirty="0" smtClean="0">
              <a:latin typeface="Calibri" pitchFamily="34" charset="0"/>
              <a:cs typeface="Calibri" pitchFamily="34" charset="0"/>
            </a:endParaRPr>
          </a:p>
        </p:txBody>
      </p:sp>
      <p:pic>
        <p:nvPicPr>
          <p:cNvPr id="368650" name="Picture 10"/>
          <p:cNvPicPr>
            <a:picLocks noChangeAspect="1" noChangeArrowheads="1"/>
          </p:cNvPicPr>
          <p:nvPr/>
        </p:nvPicPr>
        <p:blipFill>
          <a:blip r:embed="rId11" cstate="print"/>
          <a:srcRect/>
          <a:stretch>
            <a:fillRect/>
          </a:stretch>
        </p:blipFill>
        <p:spPr bwMode="auto">
          <a:xfrm>
            <a:off x="2819400" y="5410200"/>
            <a:ext cx="1114425" cy="332283"/>
          </a:xfrm>
          <a:prstGeom prst="rect">
            <a:avLst/>
          </a:prstGeom>
          <a:noFill/>
          <a:ln w="9525">
            <a:noFill/>
            <a:miter lim="800000"/>
            <a:headEnd/>
            <a:tailEnd/>
          </a:ln>
        </p:spPr>
      </p:pic>
      <p:sp>
        <p:nvSpPr>
          <p:cNvPr id="46" name="TextBox 17"/>
          <p:cNvSpPr txBox="1"/>
          <p:nvPr/>
        </p:nvSpPr>
        <p:spPr>
          <a:xfrm>
            <a:off x="533400" y="5830669"/>
            <a:ext cx="4038600" cy="646331"/>
          </a:xfrm>
          <a:prstGeom prst="rect">
            <a:avLst/>
          </a:prstGeom>
          <a:noFill/>
        </p:spPr>
        <p:txBody>
          <a:bodyPr wrap="square">
            <a:spAutoFit/>
          </a:bodyPr>
          <a:lstStyle/>
          <a:p>
            <a:pPr>
              <a:defRPr/>
            </a:pPr>
            <a:r>
              <a:rPr lang="en-US" dirty="0" err="1" smtClean="0">
                <a:latin typeface="Calibri" pitchFamily="34" charset="0"/>
                <a:cs typeface="Calibri" pitchFamily="34" charset="0"/>
              </a:rPr>
              <a:t>Forse</a:t>
            </a:r>
            <a:r>
              <a:rPr lang="en-US" dirty="0" smtClean="0">
                <a:latin typeface="Calibri" pitchFamily="34" charset="0"/>
                <a:cs typeface="Calibri" pitchFamily="34" charset="0"/>
              </a:rPr>
              <a:t> extra reactivity </a:t>
            </a:r>
            <a:r>
              <a:rPr lang="en-US" dirty="0" err="1" smtClean="0">
                <a:latin typeface="Calibri" pitchFamily="34" charset="0"/>
                <a:cs typeface="Calibri" pitchFamily="34" charset="0"/>
              </a:rPr>
              <a:t>nodig</a:t>
            </a:r>
            <a:r>
              <a:rPr lang="en-US" dirty="0" smtClean="0">
                <a:latin typeface="Calibri" pitchFamily="34" charset="0"/>
                <a:cs typeface="Calibri" pitchFamily="34" charset="0"/>
              </a:rPr>
              <a:t> </a:t>
            </a:r>
            <a:r>
              <a:rPr lang="en-US" dirty="0" err="1" smtClean="0">
                <a:latin typeface="Calibri" pitchFamily="34" charset="0"/>
                <a:cs typeface="Calibri" pitchFamily="34" charset="0"/>
              </a:rPr>
              <a:t>om</a:t>
            </a:r>
            <a:r>
              <a:rPr lang="en-US" dirty="0" smtClean="0">
                <a:latin typeface="Calibri" pitchFamily="34" charset="0"/>
                <a:cs typeface="Calibri" pitchFamily="34" charset="0"/>
              </a:rPr>
              <a:t> </a:t>
            </a:r>
            <a:r>
              <a:rPr lang="en-US" dirty="0" err="1" smtClean="0">
                <a:latin typeface="Calibri" pitchFamily="34" charset="0"/>
                <a:cs typeface="Calibri" pitchFamily="34" charset="0"/>
              </a:rPr>
              <a:t>te</a:t>
            </a:r>
            <a:r>
              <a:rPr lang="en-US" dirty="0" smtClean="0">
                <a:latin typeface="Calibri" pitchFamily="34" charset="0"/>
                <a:cs typeface="Calibri" pitchFamily="34" charset="0"/>
              </a:rPr>
              <a:t> </a:t>
            </a:r>
            <a:r>
              <a:rPr lang="en-US" dirty="0" err="1" smtClean="0">
                <a:latin typeface="Calibri" pitchFamily="34" charset="0"/>
                <a:cs typeface="Calibri" pitchFamily="34" charset="0"/>
              </a:rPr>
              <a:t>kunnen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herstarten</a:t>
            </a:r>
            <a:endParaRPr lang="en-US" sz="1400" dirty="0" smtClean="0">
              <a:latin typeface="Calibri" pitchFamily="34"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par>
                                <p:cTn id="8" presetID="5" presetClass="entr" presetSubtype="10" fill="hold" nodeType="withEffect">
                                  <p:stCondLst>
                                    <p:cond delay="0"/>
                                  </p:stCondLst>
                                  <p:childTnLst>
                                    <p:set>
                                      <p:cBhvr>
                                        <p:cTn id="9" dur="1" fill="hold">
                                          <p:stCondLst>
                                            <p:cond delay="0"/>
                                          </p:stCondLst>
                                        </p:cTn>
                                        <p:tgtEl>
                                          <p:spTgt spid="368643"/>
                                        </p:tgtEl>
                                        <p:attrNameLst>
                                          <p:attrName>style.visibility</p:attrName>
                                        </p:attrNameLst>
                                      </p:cBhvr>
                                      <p:to>
                                        <p:strVal val="visible"/>
                                      </p:to>
                                    </p:set>
                                    <p:animEffect transition="in" filter="checkerboard(across)">
                                      <p:cBhvr>
                                        <p:cTn id="10" dur="500"/>
                                        <p:tgtEl>
                                          <p:spTgt spid="36864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heckerboard(across)">
                                      <p:cBhvr>
                                        <p:cTn id="15" dur="500"/>
                                        <p:tgtEl>
                                          <p:spTgt spid="25"/>
                                        </p:tgtEl>
                                      </p:cBhvr>
                                    </p:animEffect>
                                  </p:childTnLst>
                                </p:cTn>
                              </p:par>
                              <p:par>
                                <p:cTn id="16" presetID="5" presetClass="entr" presetSubtype="10" fill="hold" nodeType="withEffect">
                                  <p:stCondLst>
                                    <p:cond delay="0"/>
                                  </p:stCondLst>
                                  <p:childTnLst>
                                    <p:set>
                                      <p:cBhvr>
                                        <p:cTn id="17" dur="1" fill="hold">
                                          <p:stCondLst>
                                            <p:cond delay="0"/>
                                          </p:stCondLst>
                                        </p:cTn>
                                        <p:tgtEl>
                                          <p:spTgt spid="368644"/>
                                        </p:tgtEl>
                                        <p:attrNameLst>
                                          <p:attrName>style.visibility</p:attrName>
                                        </p:attrNameLst>
                                      </p:cBhvr>
                                      <p:to>
                                        <p:strVal val="visible"/>
                                      </p:to>
                                    </p:set>
                                    <p:animEffect transition="in" filter="checkerboard(across)">
                                      <p:cBhvr>
                                        <p:cTn id="18" dur="500"/>
                                        <p:tgtEl>
                                          <p:spTgt spid="36864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checkerboard(across)">
                                      <p:cBhvr>
                                        <p:cTn id="23" dur="500"/>
                                        <p:tgtEl>
                                          <p:spTgt spid="24"/>
                                        </p:tgtEl>
                                      </p:cBhvr>
                                    </p:animEffect>
                                  </p:childTnLst>
                                </p:cTn>
                              </p:par>
                              <p:par>
                                <p:cTn id="24" presetID="5" presetClass="entr" presetSubtype="10" fill="hold" nodeType="withEffect">
                                  <p:stCondLst>
                                    <p:cond delay="0"/>
                                  </p:stCondLst>
                                  <p:childTnLst>
                                    <p:set>
                                      <p:cBhvr>
                                        <p:cTn id="25" dur="1" fill="hold">
                                          <p:stCondLst>
                                            <p:cond delay="0"/>
                                          </p:stCondLst>
                                        </p:cTn>
                                        <p:tgtEl>
                                          <p:spTgt spid="368645"/>
                                        </p:tgtEl>
                                        <p:attrNameLst>
                                          <p:attrName>style.visibility</p:attrName>
                                        </p:attrNameLst>
                                      </p:cBhvr>
                                      <p:to>
                                        <p:strVal val="visible"/>
                                      </p:to>
                                    </p:set>
                                    <p:animEffect transition="in" filter="checkerboard(across)">
                                      <p:cBhvr>
                                        <p:cTn id="26" dur="500"/>
                                        <p:tgtEl>
                                          <p:spTgt spid="368645"/>
                                        </p:tgtEl>
                                      </p:cBhvr>
                                    </p:animEffect>
                                  </p:childTnLst>
                                </p:cTn>
                              </p:par>
                              <p:par>
                                <p:cTn id="27" presetID="5" presetClass="entr" presetSubtype="10" fill="hold" nodeType="withEffect">
                                  <p:stCondLst>
                                    <p:cond delay="0"/>
                                  </p:stCondLst>
                                  <p:childTnLst>
                                    <p:set>
                                      <p:cBhvr>
                                        <p:cTn id="28" dur="1" fill="hold">
                                          <p:stCondLst>
                                            <p:cond delay="0"/>
                                          </p:stCondLst>
                                        </p:cTn>
                                        <p:tgtEl>
                                          <p:spTgt spid="368646"/>
                                        </p:tgtEl>
                                        <p:attrNameLst>
                                          <p:attrName>style.visibility</p:attrName>
                                        </p:attrNameLst>
                                      </p:cBhvr>
                                      <p:to>
                                        <p:strVal val="visible"/>
                                      </p:to>
                                    </p:set>
                                    <p:animEffect transition="in" filter="checkerboard(across)">
                                      <p:cBhvr>
                                        <p:cTn id="29" dur="500"/>
                                        <p:tgtEl>
                                          <p:spTgt spid="368646"/>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checkerboard(across)">
                                      <p:cBhvr>
                                        <p:cTn id="34" dur="500"/>
                                        <p:tgtEl>
                                          <p:spTgt spid="30"/>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checkerboard(across)">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checkerboard(across)">
                                      <p:cBhvr>
                                        <p:cTn id="42" dur="500"/>
                                        <p:tgtEl>
                                          <p:spTgt spid="37"/>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checkerboard(across)">
                                      <p:cBhvr>
                                        <p:cTn id="45" dur="500"/>
                                        <p:tgtEl>
                                          <p:spTgt spid="41"/>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checkerboard(across)">
                                      <p:cBhvr>
                                        <p:cTn id="50" dur="500"/>
                                        <p:tgtEl>
                                          <p:spTgt spid="32"/>
                                        </p:tgtEl>
                                      </p:cBhvr>
                                    </p:animEffect>
                                  </p:childTnLst>
                                </p:cTn>
                              </p:par>
                              <p:par>
                                <p:cTn id="51" presetID="5" presetClass="entr" presetSubtype="10" fill="hold" nodeType="withEffect">
                                  <p:stCondLst>
                                    <p:cond delay="0"/>
                                  </p:stCondLst>
                                  <p:childTnLst>
                                    <p:set>
                                      <p:cBhvr>
                                        <p:cTn id="52" dur="1" fill="hold">
                                          <p:stCondLst>
                                            <p:cond delay="0"/>
                                          </p:stCondLst>
                                        </p:cTn>
                                        <p:tgtEl>
                                          <p:spTgt spid="368647"/>
                                        </p:tgtEl>
                                        <p:attrNameLst>
                                          <p:attrName>style.visibility</p:attrName>
                                        </p:attrNameLst>
                                      </p:cBhvr>
                                      <p:to>
                                        <p:strVal val="visible"/>
                                      </p:to>
                                    </p:set>
                                    <p:animEffect transition="in" filter="checkerboard(across)">
                                      <p:cBhvr>
                                        <p:cTn id="53" dur="500"/>
                                        <p:tgtEl>
                                          <p:spTgt spid="368647"/>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nodeType="clickEffect">
                                  <p:stCondLst>
                                    <p:cond delay="0"/>
                                  </p:stCondLst>
                                  <p:childTnLst>
                                    <p:set>
                                      <p:cBhvr>
                                        <p:cTn id="57" dur="1" fill="hold">
                                          <p:stCondLst>
                                            <p:cond delay="0"/>
                                          </p:stCondLst>
                                        </p:cTn>
                                        <p:tgtEl>
                                          <p:spTgt spid="368648"/>
                                        </p:tgtEl>
                                        <p:attrNameLst>
                                          <p:attrName>style.visibility</p:attrName>
                                        </p:attrNameLst>
                                      </p:cBhvr>
                                      <p:to>
                                        <p:strVal val="visible"/>
                                      </p:to>
                                    </p:set>
                                    <p:animEffect transition="in" filter="checkerboard(across)">
                                      <p:cBhvr>
                                        <p:cTn id="58" dur="500"/>
                                        <p:tgtEl>
                                          <p:spTgt spid="368648"/>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checkerboard(across)">
                                      <p:cBhvr>
                                        <p:cTn id="63" dur="500"/>
                                        <p:tgtEl>
                                          <p:spTgt spid="45"/>
                                        </p:tgtEl>
                                      </p:cBhvr>
                                    </p:animEffect>
                                  </p:childTnLst>
                                </p:cTn>
                              </p:par>
                              <p:par>
                                <p:cTn id="64" presetID="5" presetClass="entr" presetSubtype="10" fill="hold" nodeType="withEffect">
                                  <p:stCondLst>
                                    <p:cond delay="0"/>
                                  </p:stCondLst>
                                  <p:childTnLst>
                                    <p:set>
                                      <p:cBhvr>
                                        <p:cTn id="65" dur="1" fill="hold">
                                          <p:stCondLst>
                                            <p:cond delay="0"/>
                                          </p:stCondLst>
                                        </p:cTn>
                                        <p:tgtEl>
                                          <p:spTgt spid="368649"/>
                                        </p:tgtEl>
                                        <p:attrNameLst>
                                          <p:attrName>style.visibility</p:attrName>
                                        </p:attrNameLst>
                                      </p:cBhvr>
                                      <p:to>
                                        <p:strVal val="visible"/>
                                      </p:to>
                                    </p:set>
                                    <p:animEffect transition="in" filter="checkerboard(across)">
                                      <p:cBhvr>
                                        <p:cTn id="66" dur="500"/>
                                        <p:tgtEl>
                                          <p:spTgt spid="368649"/>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nodeType="clickEffect">
                                  <p:stCondLst>
                                    <p:cond delay="0"/>
                                  </p:stCondLst>
                                  <p:childTnLst>
                                    <p:set>
                                      <p:cBhvr>
                                        <p:cTn id="70" dur="1" fill="hold">
                                          <p:stCondLst>
                                            <p:cond delay="0"/>
                                          </p:stCondLst>
                                        </p:cTn>
                                        <p:tgtEl>
                                          <p:spTgt spid="368642"/>
                                        </p:tgtEl>
                                        <p:attrNameLst>
                                          <p:attrName>style.visibility</p:attrName>
                                        </p:attrNameLst>
                                      </p:cBhvr>
                                      <p:to>
                                        <p:strVal val="visible"/>
                                      </p:to>
                                    </p:set>
                                    <p:animEffect transition="in" filter="checkerboard(across)">
                                      <p:cBhvr>
                                        <p:cTn id="71" dur="500"/>
                                        <p:tgtEl>
                                          <p:spTgt spid="368642"/>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checkerboard(across)">
                                      <p:cBhvr>
                                        <p:cTn id="76" dur="500"/>
                                        <p:tgtEl>
                                          <p:spTgt spid="44"/>
                                        </p:tgtEl>
                                      </p:cBhvr>
                                    </p:animEffect>
                                  </p:childTnLst>
                                </p:cTn>
                              </p:par>
                              <p:par>
                                <p:cTn id="77" presetID="5" presetClass="entr" presetSubtype="10" fill="hold" nodeType="withEffect">
                                  <p:stCondLst>
                                    <p:cond delay="0"/>
                                  </p:stCondLst>
                                  <p:childTnLst>
                                    <p:set>
                                      <p:cBhvr>
                                        <p:cTn id="78" dur="1" fill="hold">
                                          <p:stCondLst>
                                            <p:cond delay="0"/>
                                          </p:stCondLst>
                                        </p:cTn>
                                        <p:tgtEl>
                                          <p:spTgt spid="368650"/>
                                        </p:tgtEl>
                                        <p:attrNameLst>
                                          <p:attrName>style.visibility</p:attrName>
                                        </p:attrNameLst>
                                      </p:cBhvr>
                                      <p:to>
                                        <p:strVal val="visible"/>
                                      </p:to>
                                    </p:set>
                                    <p:animEffect transition="in" filter="checkerboard(across)">
                                      <p:cBhvr>
                                        <p:cTn id="79" dur="500"/>
                                        <p:tgtEl>
                                          <p:spTgt spid="368650"/>
                                        </p:tgtEl>
                                      </p:cBhvr>
                                    </p:animEffect>
                                  </p:childTnLst>
                                </p:cTn>
                              </p:par>
                            </p:childTnLst>
                          </p:cTn>
                        </p:par>
                      </p:childTnLst>
                    </p:cTn>
                  </p:par>
                  <p:par>
                    <p:cTn id="80" fill="hold">
                      <p:stCondLst>
                        <p:cond delay="indefinite"/>
                      </p:stCondLst>
                      <p:childTnLst>
                        <p:par>
                          <p:cTn id="81" fill="hold">
                            <p:stCondLst>
                              <p:cond delay="0"/>
                            </p:stCondLst>
                            <p:childTnLst>
                              <p:par>
                                <p:cTn id="82" presetID="5" presetClass="entr" presetSubtype="10" fill="hold" grpId="0" nodeType="clickEffect">
                                  <p:stCondLst>
                                    <p:cond delay="0"/>
                                  </p:stCondLst>
                                  <p:childTnLst>
                                    <p:set>
                                      <p:cBhvr>
                                        <p:cTn id="83" dur="1" fill="hold">
                                          <p:stCondLst>
                                            <p:cond delay="0"/>
                                          </p:stCondLst>
                                        </p:cTn>
                                        <p:tgtEl>
                                          <p:spTgt spid="46"/>
                                        </p:tgtEl>
                                        <p:attrNameLst>
                                          <p:attrName>style.visibility</p:attrName>
                                        </p:attrNameLst>
                                      </p:cBhvr>
                                      <p:to>
                                        <p:strVal val="visible"/>
                                      </p:to>
                                    </p:set>
                                    <p:animEffect transition="in" filter="checkerboard(across)">
                                      <p:cBhvr>
                                        <p:cTn id="8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5" grpId="0"/>
      <p:bldP spid="25" grpId="0"/>
      <p:bldP spid="38" grpId="0" animBg="1"/>
      <p:bldP spid="24" grpId="0"/>
      <p:bldP spid="30" grpId="0" animBg="1"/>
      <p:bldP spid="32" grpId="0"/>
      <p:bldP spid="37" grpId="0" animBg="1"/>
      <p:bldP spid="41" grpId="0" animBg="1"/>
      <p:bldP spid="44" grpId="0"/>
      <p:bldP spid="4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77" name="Picture 13"/>
          <p:cNvPicPr>
            <a:picLocks noChangeAspect="1" noChangeArrowheads="1"/>
          </p:cNvPicPr>
          <p:nvPr/>
        </p:nvPicPr>
        <p:blipFill>
          <a:blip r:embed="rId3" cstate="print"/>
          <a:srcRect/>
          <a:stretch>
            <a:fillRect/>
          </a:stretch>
        </p:blipFill>
        <p:spPr bwMode="auto">
          <a:xfrm>
            <a:off x="1940720" y="4819648"/>
            <a:ext cx="3438525" cy="652134"/>
          </a:xfrm>
          <a:prstGeom prst="rect">
            <a:avLst/>
          </a:prstGeom>
          <a:noFill/>
          <a:ln w="9525">
            <a:noFill/>
            <a:miter lim="800000"/>
            <a:headEnd/>
            <a:tailEnd/>
          </a:ln>
        </p:spPr>
      </p:pic>
      <p:pic>
        <p:nvPicPr>
          <p:cNvPr id="369669" name="Picture 5"/>
          <p:cNvPicPr>
            <a:picLocks noChangeAspect="1" noChangeArrowheads="1"/>
          </p:cNvPicPr>
          <p:nvPr/>
        </p:nvPicPr>
        <p:blipFill>
          <a:blip r:embed="rId4" cstate="print"/>
          <a:srcRect/>
          <a:stretch>
            <a:fillRect/>
          </a:stretch>
        </p:blipFill>
        <p:spPr bwMode="auto">
          <a:xfrm>
            <a:off x="2819400" y="1557336"/>
            <a:ext cx="2600325" cy="515802"/>
          </a:xfrm>
          <a:prstGeom prst="rect">
            <a:avLst/>
          </a:prstGeom>
          <a:noFill/>
          <a:ln w="9525">
            <a:noFill/>
            <a:miter lim="800000"/>
            <a:headEnd/>
            <a:tailEnd/>
          </a:ln>
        </p:spPr>
      </p:pic>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dirty="0" err="1" smtClean="0">
                <a:solidFill>
                  <a:srgbClr val="000099"/>
                </a:solidFill>
                <a:latin typeface="Calibri" pitchFamily="34" charset="0"/>
                <a:cs typeface="Calibri" pitchFamily="34" charset="0"/>
              </a:rPr>
              <a:t>Brandstofdepletie</a:t>
            </a:r>
            <a:endParaRPr lang="en-US" i="1" kern="1200" dirty="0">
              <a:solidFill>
                <a:srgbClr val="000099"/>
              </a:solidFill>
              <a:latin typeface="Calibri" pitchFamily="34" charset="0"/>
              <a:cs typeface="Calibri" pitchFamily="34" charset="0"/>
            </a:endParaRPr>
          </a:p>
        </p:txBody>
      </p:sp>
      <p:sp>
        <p:nvSpPr>
          <p:cNvPr id="22" name="TextBox 17"/>
          <p:cNvSpPr txBox="1"/>
          <p:nvPr/>
        </p:nvSpPr>
        <p:spPr>
          <a:xfrm>
            <a:off x="533400" y="1219200"/>
            <a:ext cx="6400800" cy="369332"/>
          </a:xfrm>
          <a:prstGeom prst="rect">
            <a:avLst/>
          </a:prstGeom>
          <a:noFill/>
        </p:spPr>
        <p:txBody>
          <a:bodyPr wrap="square">
            <a:spAutoFit/>
          </a:bodyPr>
          <a:lstStyle/>
          <a:p>
            <a:pPr>
              <a:defRPr/>
            </a:pPr>
            <a:r>
              <a:rPr lang="en-US" err="1" smtClean="0">
                <a:latin typeface="Calibri" pitchFamily="34" charset="0"/>
                <a:cs typeface="Calibri" pitchFamily="34" charset="0"/>
              </a:rPr>
              <a:t>Vermogensdichtheid</a:t>
            </a:r>
            <a:r>
              <a:rPr lang="en-US" smtClean="0">
                <a:latin typeface="Calibri" pitchFamily="34" charset="0"/>
                <a:cs typeface="Calibri" pitchFamily="34" charset="0"/>
              </a:rPr>
              <a:t>                           </a:t>
            </a:r>
            <a:r>
              <a:rPr lang="en-US" dirty="0" err="1" smtClean="0">
                <a:latin typeface="Calibri" pitchFamily="34" charset="0"/>
                <a:cs typeface="Calibri" pitchFamily="34" charset="0"/>
              </a:rPr>
              <a:t>opsplitsen</a:t>
            </a:r>
            <a:endParaRPr lang="en-US" dirty="0" smtClean="0">
              <a:latin typeface="Calibri" pitchFamily="34" charset="0"/>
              <a:cs typeface="Calibri" pitchFamily="34" charset="0"/>
            </a:endParaRPr>
          </a:p>
        </p:txBody>
      </p:sp>
      <p:sp>
        <p:nvSpPr>
          <p:cNvPr id="45" name="TextBox 17"/>
          <p:cNvSpPr txBox="1"/>
          <p:nvPr/>
        </p:nvSpPr>
        <p:spPr>
          <a:xfrm>
            <a:off x="533400" y="3974068"/>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Fluence</a:t>
            </a:r>
            <a:endParaRPr lang="en-US" sz="1400" dirty="0" smtClean="0">
              <a:latin typeface="Calibri" pitchFamily="34" charset="0"/>
              <a:cs typeface="Calibri" pitchFamily="34" charset="0"/>
            </a:endParaRPr>
          </a:p>
        </p:txBody>
      </p:sp>
      <p:sp>
        <p:nvSpPr>
          <p:cNvPr id="25" name="TextBox 17"/>
          <p:cNvSpPr txBox="1"/>
          <p:nvPr/>
        </p:nvSpPr>
        <p:spPr>
          <a:xfrm>
            <a:off x="533400" y="1600200"/>
            <a:ext cx="6400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Vergelijkingen</a:t>
            </a:r>
            <a:endParaRPr lang="en-US" dirty="0" smtClean="0">
              <a:latin typeface="Calibri" pitchFamily="34" charset="0"/>
              <a:cs typeface="Calibri" pitchFamily="34" charset="0"/>
            </a:endParaRPr>
          </a:p>
        </p:txBody>
      </p:sp>
      <p:sp>
        <p:nvSpPr>
          <p:cNvPr id="24" name="TextBox 17"/>
          <p:cNvSpPr txBox="1"/>
          <p:nvPr/>
        </p:nvSpPr>
        <p:spPr>
          <a:xfrm>
            <a:off x="533400" y="2638188"/>
            <a:ext cx="7620000" cy="369332"/>
          </a:xfrm>
          <a:prstGeom prst="rect">
            <a:avLst/>
          </a:prstGeom>
          <a:noFill/>
        </p:spPr>
        <p:txBody>
          <a:bodyPr wrap="square">
            <a:spAutoFit/>
          </a:bodyPr>
          <a:lstStyle/>
          <a:p>
            <a:pPr>
              <a:defRPr/>
            </a:pPr>
            <a:r>
              <a:rPr lang="en-US" dirty="0" smtClean="0">
                <a:latin typeface="Calibri" pitchFamily="34" charset="0"/>
                <a:cs typeface="Calibri" pitchFamily="34" charset="0"/>
              </a:rPr>
              <a:t>Plutonium</a:t>
            </a:r>
            <a:endParaRPr lang="en-US" sz="1400" dirty="0" smtClean="0">
              <a:latin typeface="Calibri" pitchFamily="34" charset="0"/>
              <a:cs typeface="Calibri" pitchFamily="34" charset="0"/>
            </a:endParaRPr>
          </a:p>
        </p:txBody>
      </p:sp>
      <p:sp>
        <p:nvSpPr>
          <p:cNvPr id="32" name="TextBox 17"/>
          <p:cNvSpPr txBox="1"/>
          <p:nvPr/>
        </p:nvSpPr>
        <p:spPr>
          <a:xfrm>
            <a:off x="533400" y="3593068"/>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Integreer</a:t>
            </a:r>
            <a:r>
              <a:rPr lang="en-US" dirty="0" smtClean="0">
                <a:latin typeface="Calibri" pitchFamily="34" charset="0"/>
                <a:cs typeface="Calibri" pitchFamily="34" charset="0"/>
              </a:rPr>
              <a:t> 25</a:t>
            </a:r>
            <a:endParaRPr lang="en-US" sz="1400" dirty="0" smtClean="0">
              <a:latin typeface="Calibri" pitchFamily="34" charset="0"/>
              <a:cs typeface="Calibri" pitchFamily="34" charset="0"/>
            </a:endParaRPr>
          </a:p>
        </p:txBody>
      </p:sp>
      <p:sp>
        <p:nvSpPr>
          <p:cNvPr id="41" name="Tekstvak 40"/>
          <p:cNvSpPr txBox="1"/>
          <p:nvPr/>
        </p:nvSpPr>
        <p:spPr>
          <a:xfrm>
            <a:off x="5638800" y="1676400"/>
            <a:ext cx="1066800" cy="276999"/>
          </a:xfrm>
          <a:prstGeom prst="rect">
            <a:avLst/>
          </a:prstGeom>
          <a:solidFill>
            <a:srgbClr val="FFFFCC"/>
          </a:solidFill>
        </p:spPr>
        <p:txBody>
          <a:bodyPr wrap="square" rtlCol="0">
            <a:spAutoFit/>
          </a:bodyPr>
          <a:lstStyle/>
          <a:p>
            <a:pPr>
              <a:defRPr/>
            </a:pPr>
            <a:r>
              <a:rPr lang="en-US" sz="1200" dirty="0" smtClean="0">
                <a:latin typeface="Calibri" pitchFamily="34" charset="0"/>
                <a:cs typeface="Calibri" pitchFamily="34" charset="0"/>
              </a:rPr>
              <a:t>Uranium-235</a:t>
            </a:r>
          </a:p>
        </p:txBody>
      </p:sp>
      <p:sp>
        <p:nvSpPr>
          <p:cNvPr id="44" name="TextBox 17"/>
          <p:cNvSpPr txBox="1"/>
          <p:nvPr/>
        </p:nvSpPr>
        <p:spPr>
          <a:xfrm>
            <a:off x="533400" y="4495800"/>
            <a:ext cx="4572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Evenzo</a:t>
            </a:r>
            <a:r>
              <a:rPr lang="en-US" dirty="0" smtClean="0">
                <a:latin typeface="Calibri" pitchFamily="34" charset="0"/>
                <a:cs typeface="Calibri" pitchFamily="34" charset="0"/>
              </a:rPr>
              <a:t> 28</a:t>
            </a:r>
            <a:endParaRPr lang="en-US" sz="1400" dirty="0" smtClean="0">
              <a:latin typeface="Calibri" pitchFamily="34" charset="0"/>
              <a:cs typeface="Calibri" pitchFamily="34" charset="0"/>
            </a:endParaRPr>
          </a:p>
        </p:txBody>
      </p:sp>
      <p:sp>
        <p:nvSpPr>
          <p:cNvPr id="46" name="TextBox 17"/>
          <p:cNvSpPr txBox="1"/>
          <p:nvPr/>
        </p:nvSpPr>
        <p:spPr>
          <a:xfrm>
            <a:off x="533400" y="4953000"/>
            <a:ext cx="4038600" cy="369332"/>
          </a:xfrm>
          <a:prstGeom prst="rect">
            <a:avLst/>
          </a:prstGeom>
          <a:noFill/>
        </p:spPr>
        <p:txBody>
          <a:bodyPr wrap="square">
            <a:spAutoFit/>
          </a:bodyPr>
          <a:lstStyle/>
          <a:p>
            <a:pPr>
              <a:defRPr/>
            </a:pPr>
            <a:r>
              <a:rPr lang="en-US" dirty="0" smtClean="0">
                <a:latin typeface="Calibri" pitchFamily="34" charset="0"/>
                <a:cs typeface="Calibri" pitchFamily="34" charset="0"/>
              </a:rPr>
              <a:t>We </a:t>
            </a:r>
            <a:r>
              <a:rPr lang="en-US" dirty="0" err="1" smtClean="0">
                <a:latin typeface="Calibri" pitchFamily="34" charset="0"/>
                <a:cs typeface="Calibri" pitchFamily="34" charset="0"/>
              </a:rPr>
              <a:t>vinden</a:t>
            </a:r>
            <a:endParaRPr lang="en-US" sz="1400" dirty="0" smtClean="0">
              <a:latin typeface="Calibri" pitchFamily="34" charset="0"/>
              <a:cs typeface="Calibri" pitchFamily="34" charset="0"/>
            </a:endParaRPr>
          </a:p>
        </p:txBody>
      </p:sp>
      <p:pic>
        <p:nvPicPr>
          <p:cNvPr id="369666" name="Picture 2"/>
          <p:cNvPicPr>
            <a:picLocks noChangeAspect="1" noChangeArrowheads="1"/>
          </p:cNvPicPr>
          <p:nvPr/>
        </p:nvPicPr>
        <p:blipFill>
          <a:blip r:embed="rId5" cstate="print"/>
          <a:srcRect/>
          <a:stretch>
            <a:fillRect/>
          </a:stretch>
        </p:blipFill>
        <p:spPr bwMode="auto">
          <a:xfrm>
            <a:off x="5738812" y="2667000"/>
            <a:ext cx="3405188" cy="4191000"/>
          </a:xfrm>
          <a:prstGeom prst="rect">
            <a:avLst/>
          </a:prstGeom>
          <a:noFill/>
          <a:ln w="9525">
            <a:noFill/>
            <a:miter lim="800000"/>
            <a:headEnd/>
            <a:tailEnd/>
          </a:ln>
        </p:spPr>
      </p:pic>
      <p:pic>
        <p:nvPicPr>
          <p:cNvPr id="369667" name="Picture 3"/>
          <p:cNvPicPr>
            <a:picLocks noChangeAspect="1" noChangeArrowheads="1"/>
          </p:cNvPicPr>
          <p:nvPr/>
        </p:nvPicPr>
        <p:blipFill>
          <a:blip r:embed="rId6" cstate="print"/>
          <a:srcRect/>
          <a:stretch>
            <a:fillRect/>
          </a:stretch>
        </p:blipFill>
        <p:spPr bwMode="auto">
          <a:xfrm>
            <a:off x="2667000" y="1283496"/>
            <a:ext cx="1219200" cy="275950"/>
          </a:xfrm>
          <a:prstGeom prst="rect">
            <a:avLst/>
          </a:prstGeom>
          <a:noFill/>
          <a:ln w="9525">
            <a:noFill/>
            <a:miter lim="800000"/>
            <a:headEnd/>
            <a:tailEnd/>
          </a:ln>
        </p:spPr>
      </p:pic>
      <p:pic>
        <p:nvPicPr>
          <p:cNvPr id="369668" name="Picture 4"/>
          <p:cNvPicPr>
            <a:picLocks noChangeAspect="1" noChangeArrowheads="1"/>
          </p:cNvPicPr>
          <p:nvPr/>
        </p:nvPicPr>
        <p:blipFill>
          <a:blip r:embed="rId7" cstate="print"/>
          <a:srcRect/>
          <a:stretch>
            <a:fillRect/>
          </a:stretch>
        </p:blipFill>
        <p:spPr bwMode="auto">
          <a:xfrm>
            <a:off x="5395912" y="1190624"/>
            <a:ext cx="3624263" cy="489765"/>
          </a:xfrm>
          <a:prstGeom prst="rect">
            <a:avLst/>
          </a:prstGeom>
          <a:noFill/>
          <a:ln w="9525">
            <a:noFill/>
            <a:miter lim="800000"/>
            <a:headEnd/>
            <a:tailEnd/>
          </a:ln>
        </p:spPr>
      </p:pic>
      <p:pic>
        <p:nvPicPr>
          <p:cNvPr id="369670" name="Picture 6"/>
          <p:cNvPicPr>
            <a:picLocks noChangeAspect="1" noChangeArrowheads="1"/>
          </p:cNvPicPr>
          <p:nvPr/>
        </p:nvPicPr>
        <p:blipFill>
          <a:blip r:embed="rId8" cstate="print"/>
          <a:srcRect/>
          <a:stretch>
            <a:fillRect/>
          </a:stretch>
        </p:blipFill>
        <p:spPr bwMode="auto">
          <a:xfrm>
            <a:off x="2845592" y="2051781"/>
            <a:ext cx="2583656" cy="505683"/>
          </a:xfrm>
          <a:prstGeom prst="rect">
            <a:avLst/>
          </a:prstGeom>
          <a:noFill/>
          <a:ln w="9525">
            <a:noFill/>
            <a:miter lim="800000"/>
            <a:headEnd/>
            <a:tailEnd/>
          </a:ln>
        </p:spPr>
      </p:pic>
      <p:sp>
        <p:nvSpPr>
          <p:cNvPr id="29" name="Tekstvak 28"/>
          <p:cNvSpPr txBox="1"/>
          <p:nvPr/>
        </p:nvSpPr>
        <p:spPr>
          <a:xfrm>
            <a:off x="5638800" y="2189977"/>
            <a:ext cx="1066800" cy="276999"/>
          </a:xfrm>
          <a:prstGeom prst="rect">
            <a:avLst/>
          </a:prstGeom>
          <a:solidFill>
            <a:srgbClr val="FFFFCC"/>
          </a:solidFill>
        </p:spPr>
        <p:txBody>
          <a:bodyPr wrap="square" rtlCol="0">
            <a:spAutoFit/>
          </a:bodyPr>
          <a:lstStyle/>
          <a:p>
            <a:pPr>
              <a:defRPr/>
            </a:pPr>
            <a:r>
              <a:rPr lang="en-US" sz="1200" dirty="0" smtClean="0">
                <a:latin typeface="Calibri" pitchFamily="34" charset="0"/>
                <a:cs typeface="Calibri" pitchFamily="34" charset="0"/>
              </a:rPr>
              <a:t>Uranium-238</a:t>
            </a:r>
          </a:p>
        </p:txBody>
      </p:sp>
      <p:pic>
        <p:nvPicPr>
          <p:cNvPr id="369671" name="Picture 7"/>
          <p:cNvPicPr>
            <a:picLocks noChangeAspect="1" noChangeArrowheads="1"/>
          </p:cNvPicPr>
          <p:nvPr/>
        </p:nvPicPr>
        <p:blipFill>
          <a:blip r:embed="rId9" cstate="print"/>
          <a:srcRect/>
          <a:stretch>
            <a:fillRect/>
          </a:stretch>
        </p:blipFill>
        <p:spPr bwMode="auto">
          <a:xfrm>
            <a:off x="1828800" y="2590800"/>
            <a:ext cx="3837494" cy="471487"/>
          </a:xfrm>
          <a:prstGeom prst="rect">
            <a:avLst/>
          </a:prstGeom>
          <a:noFill/>
          <a:ln w="9525">
            <a:noFill/>
            <a:miter lim="800000"/>
            <a:headEnd/>
            <a:tailEnd/>
          </a:ln>
        </p:spPr>
      </p:pic>
      <p:pic>
        <p:nvPicPr>
          <p:cNvPr id="369672" name="Picture 8"/>
          <p:cNvPicPr>
            <a:picLocks noChangeAspect="1" noChangeArrowheads="1"/>
          </p:cNvPicPr>
          <p:nvPr/>
        </p:nvPicPr>
        <p:blipFill>
          <a:blip r:embed="rId10" cstate="print"/>
          <a:srcRect/>
          <a:stretch>
            <a:fillRect/>
          </a:stretch>
        </p:blipFill>
        <p:spPr bwMode="auto">
          <a:xfrm>
            <a:off x="2362200" y="3124200"/>
            <a:ext cx="3128962" cy="401919"/>
          </a:xfrm>
          <a:prstGeom prst="rect">
            <a:avLst/>
          </a:prstGeom>
          <a:noFill/>
          <a:ln w="9525">
            <a:noFill/>
            <a:miter lim="800000"/>
            <a:headEnd/>
            <a:tailEnd/>
          </a:ln>
        </p:spPr>
      </p:pic>
      <p:pic>
        <p:nvPicPr>
          <p:cNvPr id="369673" name="Picture 9"/>
          <p:cNvPicPr>
            <a:picLocks noChangeAspect="1" noChangeArrowheads="1"/>
          </p:cNvPicPr>
          <p:nvPr/>
        </p:nvPicPr>
        <p:blipFill>
          <a:blip r:embed="rId11" cstate="print"/>
          <a:srcRect/>
          <a:stretch>
            <a:fillRect/>
          </a:stretch>
        </p:blipFill>
        <p:spPr bwMode="auto">
          <a:xfrm>
            <a:off x="2097885" y="3593305"/>
            <a:ext cx="2566987" cy="333375"/>
          </a:xfrm>
          <a:prstGeom prst="rect">
            <a:avLst/>
          </a:prstGeom>
          <a:noFill/>
          <a:ln w="9525">
            <a:noFill/>
            <a:miter lim="800000"/>
            <a:headEnd/>
            <a:tailEnd/>
          </a:ln>
        </p:spPr>
      </p:pic>
      <p:pic>
        <p:nvPicPr>
          <p:cNvPr id="369674" name="Picture 10"/>
          <p:cNvPicPr>
            <a:picLocks noChangeAspect="1" noChangeArrowheads="1"/>
          </p:cNvPicPr>
          <p:nvPr/>
        </p:nvPicPr>
        <p:blipFill>
          <a:blip r:embed="rId12" cstate="print"/>
          <a:srcRect/>
          <a:stretch>
            <a:fillRect/>
          </a:stretch>
        </p:blipFill>
        <p:spPr bwMode="auto">
          <a:xfrm>
            <a:off x="1524000" y="3955256"/>
            <a:ext cx="1643062" cy="487120"/>
          </a:xfrm>
          <a:prstGeom prst="rect">
            <a:avLst/>
          </a:prstGeom>
          <a:noFill/>
          <a:ln w="9525">
            <a:noFill/>
            <a:miter lim="800000"/>
            <a:headEnd/>
            <a:tailEnd/>
          </a:ln>
        </p:spPr>
      </p:pic>
      <p:pic>
        <p:nvPicPr>
          <p:cNvPr id="369675" name="Picture 11"/>
          <p:cNvPicPr>
            <a:picLocks noChangeAspect="1" noChangeArrowheads="1"/>
          </p:cNvPicPr>
          <p:nvPr/>
        </p:nvPicPr>
        <p:blipFill>
          <a:blip r:embed="rId13" cstate="print"/>
          <a:srcRect/>
          <a:stretch>
            <a:fillRect/>
          </a:stretch>
        </p:blipFill>
        <p:spPr bwMode="auto">
          <a:xfrm>
            <a:off x="1905000" y="4524666"/>
            <a:ext cx="2514600" cy="316093"/>
          </a:xfrm>
          <a:prstGeom prst="rect">
            <a:avLst/>
          </a:prstGeom>
          <a:noFill/>
          <a:ln w="9525">
            <a:noFill/>
            <a:miter lim="800000"/>
            <a:headEnd/>
            <a:tailEnd/>
          </a:ln>
        </p:spPr>
      </p:pic>
      <p:pic>
        <p:nvPicPr>
          <p:cNvPr id="369676" name="Picture 12"/>
          <p:cNvPicPr>
            <a:picLocks noChangeAspect="1" noChangeArrowheads="1"/>
          </p:cNvPicPr>
          <p:nvPr/>
        </p:nvPicPr>
        <p:blipFill>
          <a:blip r:embed="rId14" cstate="print"/>
          <a:srcRect/>
          <a:stretch>
            <a:fillRect/>
          </a:stretch>
        </p:blipFill>
        <p:spPr bwMode="auto">
          <a:xfrm>
            <a:off x="4495800" y="4530090"/>
            <a:ext cx="914400" cy="274320"/>
          </a:xfrm>
          <a:prstGeom prst="rect">
            <a:avLst/>
          </a:prstGeom>
          <a:noFill/>
          <a:ln w="9525">
            <a:noFill/>
            <a:miter lim="800000"/>
            <a:headEnd/>
            <a:tailEnd/>
          </a:ln>
        </p:spPr>
      </p:pic>
      <p:sp>
        <p:nvSpPr>
          <p:cNvPr id="36" name="Tekstvak 35"/>
          <p:cNvSpPr txBox="1"/>
          <p:nvPr/>
        </p:nvSpPr>
        <p:spPr>
          <a:xfrm>
            <a:off x="4114800" y="4191000"/>
            <a:ext cx="1371600" cy="276999"/>
          </a:xfrm>
          <a:prstGeom prst="rect">
            <a:avLst/>
          </a:prstGeom>
          <a:solidFill>
            <a:srgbClr val="FFFFCC"/>
          </a:solidFill>
        </p:spPr>
        <p:txBody>
          <a:bodyPr wrap="square" rtlCol="0">
            <a:spAutoFit/>
          </a:bodyPr>
          <a:lstStyle/>
          <a:p>
            <a:pPr>
              <a:defRPr/>
            </a:pPr>
            <a:r>
              <a:rPr lang="en-US" sz="1200" dirty="0" err="1" smtClean="0">
                <a:latin typeface="Calibri" pitchFamily="34" charset="0"/>
                <a:cs typeface="Calibri" pitchFamily="34" charset="0"/>
              </a:rPr>
              <a:t>Kleine</a:t>
            </a:r>
            <a:r>
              <a:rPr lang="en-US" sz="1200" dirty="0" smtClean="0">
                <a:latin typeface="Calibri" pitchFamily="34" charset="0"/>
                <a:cs typeface="Calibri" pitchFamily="34" charset="0"/>
              </a:rPr>
              <a:t> </a:t>
            </a:r>
            <a:r>
              <a:rPr lang="en-US" sz="1200" dirty="0" err="1" smtClean="0">
                <a:latin typeface="Calibri" pitchFamily="34" charset="0"/>
                <a:cs typeface="Calibri" pitchFamily="34" charset="0"/>
              </a:rPr>
              <a:t>absorptie</a:t>
            </a:r>
            <a:endParaRPr lang="en-US" sz="1200" dirty="0" smtClean="0">
              <a:latin typeface="Calibri" pitchFamily="34" charset="0"/>
              <a:cs typeface="Calibri" pitchFamily="34" charset="0"/>
            </a:endParaRPr>
          </a:p>
        </p:txBody>
      </p:sp>
      <p:sp>
        <p:nvSpPr>
          <p:cNvPr id="39" name="Tekstvak 38"/>
          <p:cNvSpPr txBox="1"/>
          <p:nvPr/>
        </p:nvSpPr>
        <p:spPr>
          <a:xfrm>
            <a:off x="7696200" y="5638800"/>
            <a:ext cx="609600" cy="276999"/>
          </a:xfrm>
          <a:prstGeom prst="rect">
            <a:avLst/>
          </a:prstGeom>
          <a:solidFill>
            <a:srgbClr val="FFFFCC"/>
          </a:solidFill>
        </p:spPr>
        <p:txBody>
          <a:bodyPr wrap="square" rtlCol="0">
            <a:spAutoFit/>
          </a:bodyPr>
          <a:lstStyle/>
          <a:p>
            <a:pPr>
              <a:defRPr/>
            </a:pPr>
            <a:r>
              <a:rPr lang="en-US" sz="1200" dirty="0" smtClean="0">
                <a:latin typeface="Calibri" pitchFamily="34" charset="0"/>
                <a:cs typeface="Calibri" pitchFamily="34" charset="0"/>
              </a:rPr>
              <a:t>PWR</a:t>
            </a:r>
          </a:p>
        </p:txBody>
      </p:sp>
      <p:sp>
        <p:nvSpPr>
          <p:cNvPr id="40" name="TextBox 17"/>
          <p:cNvSpPr txBox="1"/>
          <p:nvPr/>
        </p:nvSpPr>
        <p:spPr>
          <a:xfrm>
            <a:off x="533400" y="5636424"/>
            <a:ext cx="4038600" cy="369332"/>
          </a:xfrm>
          <a:prstGeom prst="rect">
            <a:avLst/>
          </a:prstGeom>
          <a:noFill/>
        </p:spPr>
        <p:txBody>
          <a:bodyPr wrap="square">
            <a:spAutoFit/>
          </a:bodyPr>
          <a:lstStyle/>
          <a:p>
            <a:pPr>
              <a:defRPr/>
            </a:pPr>
            <a:r>
              <a:rPr lang="en-US" dirty="0" smtClean="0">
                <a:latin typeface="Calibri" pitchFamily="34" charset="0"/>
                <a:cs typeface="Calibri" pitchFamily="34" charset="0"/>
              </a:rPr>
              <a:t>Breeding ratio</a:t>
            </a:r>
            <a:endParaRPr lang="en-US" sz="1400" dirty="0" smtClean="0">
              <a:latin typeface="Calibri" pitchFamily="34" charset="0"/>
              <a:cs typeface="Calibri" pitchFamily="34" charset="0"/>
            </a:endParaRPr>
          </a:p>
        </p:txBody>
      </p:sp>
      <p:pic>
        <p:nvPicPr>
          <p:cNvPr id="369678" name="Picture 14"/>
          <p:cNvPicPr>
            <a:picLocks noChangeAspect="1" noChangeArrowheads="1"/>
          </p:cNvPicPr>
          <p:nvPr/>
        </p:nvPicPr>
        <p:blipFill>
          <a:blip r:embed="rId15" cstate="print"/>
          <a:srcRect/>
          <a:stretch>
            <a:fillRect/>
          </a:stretch>
        </p:blipFill>
        <p:spPr bwMode="auto">
          <a:xfrm>
            <a:off x="2209800" y="5562600"/>
            <a:ext cx="2667000" cy="531074"/>
          </a:xfrm>
          <a:prstGeom prst="rect">
            <a:avLst/>
          </a:prstGeom>
          <a:noFill/>
          <a:ln w="9525">
            <a:noFill/>
            <a:miter lim="800000"/>
            <a:headEnd/>
            <a:tailEnd/>
          </a:ln>
        </p:spPr>
      </p:pic>
      <p:sp>
        <p:nvSpPr>
          <p:cNvPr id="42" name="TextBox 17"/>
          <p:cNvSpPr txBox="1"/>
          <p:nvPr/>
        </p:nvSpPr>
        <p:spPr>
          <a:xfrm>
            <a:off x="533400" y="6248400"/>
            <a:ext cx="40386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Verder</a:t>
            </a:r>
            <a:endParaRPr lang="en-US" sz="1400" dirty="0" smtClean="0">
              <a:latin typeface="Calibri" pitchFamily="34" charset="0"/>
              <a:cs typeface="Calibri" pitchFamily="34" charset="0"/>
            </a:endParaRPr>
          </a:p>
        </p:txBody>
      </p:sp>
      <p:pic>
        <p:nvPicPr>
          <p:cNvPr id="369679" name="Picture 15"/>
          <p:cNvPicPr>
            <a:picLocks noChangeAspect="1" noChangeArrowheads="1"/>
          </p:cNvPicPr>
          <p:nvPr/>
        </p:nvPicPr>
        <p:blipFill>
          <a:blip r:embed="rId16" cstate="print"/>
          <a:srcRect/>
          <a:stretch>
            <a:fillRect/>
          </a:stretch>
        </p:blipFill>
        <p:spPr bwMode="auto">
          <a:xfrm>
            <a:off x="1524000" y="6248400"/>
            <a:ext cx="3855720" cy="42487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par>
                                <p:cTn id="8" presetID="5" presetClass="entr" presetSubtype="10" fill="hold" nodeType="withEffect">
                                  <p:stCondLst>
                                    <p:cond delay="0"/>
                                  </p:stCondLst>
                                  <p:childTnLst>
                                    <p:set>
                                      <p:cBhvr>
                                        <p:cTn id="9" dur="1" fill="hold">
                                          <p:stCondLst>
                                            <p:cond delay="0"/>
                                          </p:stCondLst>
                                        </p:cTn>
                                        <p:tgtEl>
                                          <p:spTgt spid="369667"/>
                                        </p:tgtEl>
                                        <p:attrNameLst>
                                          <p:attrName>style.visibility</p:attrName>
                                        </p:attrNameLst>
                                      </p:cBhvr>
                                      <p:to>
                                        <p:strVal val="visible"/>
                                      </p:to>
                                    </p:set>
                                    <p:animEffect transition="in" filter="checkerboard(across)">
                                      <p:cBhvr>
                                        <p:cTn id="10" dur="500"/>
                                        <p:tgtEl>
                                          <p:spTgt spid="369667"/>
                                        </p:tgtEl>
                                      </p:cBhvr>
                                    </p:animEffect>
                                  </p:childTnLst>
                                </p:cTn>
                              </p:par>
                              <p:par>
                                <p:cTn id="11" presetID="5" presetClass="entr" presetSubtype="10" fill="hold" nodeType="withEffect">
                                  <p:stCondLst>
                                    <p:cond delay="0"/>
                                  </p:stCondLst>
                                  <p:childTnLst>
                                    <p:set>
                                      <p:cBhvr>
                                        <p:cTn id="12" dur="1" fill="hold">
                                          <p:stCondLst>
                                            <p:cond delay="0"/>
                                          </p:stCondLst>
                                        </p:cTn>
                                        <p:tgtEl>
                                          <p:spTgt spid="369668"/>
                                        </p:tgtEl>
                                        <p:attrNameLst>
                                          <p:attrName>style.visibility</p:attrName>
                                        </p:attrNameLst>
                                      </p:cBhvr>
                                      <p:to>
                                        <p:strVal val="visible"/>
                                      </p:to>
                                    </p:set>
                                    <p:animEffect transition="in" filter="checkerboard(across)">
                                      <p:cBhvr>
                                        <p:cTn id="13" dur="500"/>
                                        <p:tgtEl>
                                          <p:spTgt spid="369668"/>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checkerboard(across)">
                                      <p:cBhvr>
                                        <p:cTn id="18" dur="500"/>
                                        <p:tgtEl>
                                          <p:spTgt spid="25"/>
                                        </p:tgtEl>
                                      </p:cBhvr>
                                    </p:animEffect>
                                  </p:childTnLst>
                                </p:cTn>
                              </p:par>
                              <p:par>
                                <p:cTn id="19" presetID="5" presetClass="entr" presetSubtype="10" fill="hold" nodeType="withEffect">
                                  <p:stCondLst>
                                    <p:cond delay="0"/>
                                  </p:stCondLst>
                                  <p:childTnLst>
                                    <p:set>
                                      <p:cBhvr>
                                        <p:cTn id="20" dur="1" fill="hold">
                                          <p:stCondLst>
                                            <p:cond delay="0"/>
                                          </p:stCondLst>
                                        </p:cTn>
                                        <p:tgtEl>
                                          <p:spTgt spid="369669"/>
                                        </p:tgtEl>
                                        <p:attrNameLst>
                                          <p:attrName>style.visibility</p:attrName>
                                        </p:attrNameLst>
                                      </p:cBhvr>
                                      <p:to>
                                        <p:strVal val="visible"/>
                                      </p:to>
                                    </p:set>
                                    <p:animEffect transition="in" filter="checkerboard(across)">
                                      <p:cBhvr>
                                        <p:cTn id="21" dur="500"/>
                                        <p:tgtEl>
                                          <p:spTgt spid="369669"/>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checkerboard(across)">
                                      <p:cBhvr>
                                        <p:cTn id="24" dur="50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369670"/>
                                        </p:tgtEl>
                                        <p:attrNameLst>
                                          <p:attrName>style.visibility</p:attrName>
                                        </p:attrNameLst>
                                      </p:cBhvr>
                                      <p:to>
                                        <p:strVal val="visible"/>
                                      </p:to>
                                    </p:set>
                                    <p:animEffect transition="in" filter="checkerboard(across)">
                                      <p:cBhvr>
                                        <p:cTn id="29" dur="500"/>
                                        <p:tgtEl>
                                          <p:spTgt spid="369670"/>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checkerboard(across)">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checkerboard(across)">
                                      <p:cBhvr>
                                        <p:cTn id="37" dur="500"/>
                                        <p:tgtEl>
                                          <p:spTgt spid="24"/>
                                        </p:tgtEl>
                                      </p:cBhvr>
                                    </p:animEffect>
                                  </p:childTnLst>
                                </p:cTn>
                              </p:par>
                              <p:par>
                                <p:cTn id="38" presetID="5" presetClass="entr" presetSubtype="10" fill="hold" nodeType="withEffect">
                                  <p:stCondLst>
                                    <p:cond delay="0"/>
                                  </p:stCondLst>
                                  <p:childTnLst>
                                    <p:set>
                                      <p:cBhvr>
                                        <p:cTn id="39" dur="1" fill="hold">
                                          <p:stCondLst>
                                            <p:cond delay="0"/>
                                          </p:stCondLst>
                                        </p:cTn>
                                        <p:tgtEl>
                                          <p:spTgt spid="369671"/>
                                        </p:tgtEl>
                                        <p:attrNameLst>
                                          <p:attrName>style.visibility</p:attrName>
                                        </p:attrNameLst>
                                      </p:cBhvr>
                                      <p:to>
                                        <p:strVal val="visible"/>
                                      </p:to>
                                    </p:set>
                                    <p:animEffect transition="in" filter="checkerboard(across)">
                                      <p:cBhvr>
                                        <p:cTn id="40" dur="500"/>
                                        <p:tgtEl>
                                          <p:spTgt spid="369671"/>
                                        </p:tgtEl>
                                      </p:cBhvr>
                                    </p:animEffect>
                                  </p:childTnLst>
                                </p:cTn>
                              </p:par>
                              <p:par>
                                <p:cTn id="41" presetID="5" presetClass="entr" presetSubtype="10" fill="hold" nodeType="withEffect">
                                  <p:stCondLst>
                                    <p:cond delay="0"/>
                                  </p:stCondLst>
                                  <p:childTnLst>
                                    <p:set>
                                      <p:cBhvr>
                                        <p:cTn id="42" dur="1" fill="hold">
                                          <p:stCondLst>
                                            <p:cond delay="0"/>
                                          </p:stCondLst>
                                        </p:cTn>
                                        <p:tgtEl>
                                          <p:spTgt spid="369672"/>
                                        </p:tgtEl>
                                        <p:attrNameLst>
                                          <p:attrName>style.visibility</p:attrName>
                                        </p:attrNameLst>
                                      </p:cBhvr>
                                      <p:to>
                                        <p:strVal val="visible"/>
                                      </p:to>
                                    </p:set>
                                    <p:animEffect transition="in" filter="checkerboard(across)">
                                      <p:cBhvr>
                                        <p:cTn id="43" dur="500"/>
                                        <p:tgtEl>
                                          <p:spTgt spid="369672"/>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checkerboard(across)">
                                      <p:cBhvr>
                                        <p:cTn id="48" dur="500"/>
                                        <p:tgtEl>
                                          <p:spTgt spid="32"/>
                                        </p:tgtEl>
                                      </p:cBhvr>
                                    </p:animEffect>
                                  </p:childTnLst>
                                </p:cTn>
                              </p:par>
                              <p:par>
                                <p:cTn id="49" presetID="5" presetClass="entr" presetSubtype="10" fill="hold" nodeType="withEffect">
                                  <p:stCondLst>
                                    <p:cond delay="0"/>
                                  </p:stCondLst>
                                  <p:childTnLst>
                                    <p:set>
                                      <p:cBhvr>
                                        <p:cTn id="50" dur="1" fill="hold">
                                          <p:stCondLst>
                                            <p:cond delay="0"/>
                                          </p:stCondLst>
                                        </p:cTn>
                                        <p:tgtEl>
                                          <p:spTgt spid="369673"/>
                                        </p:tgtEl>
                                        <p:attrNameLst>
                                          <p:attrName>style.visibility</p:attrName>
                                        </p:attrNameLst>
                                      </p:cBhvr>
                                      <p:to>
                                        <p:strVal val="visible"/>
                                      </p:to>
                                    </p:set>
                                    <p:animEffect transition="in" filter="checkerboard(across)">
                                      <p:cBhvr>
                                        <p:cTn id="51" dur="500"/>
                                        <p:tgtEl>
                                          <p:spTgt spid="369673"/>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checkerboard(across)">
                                      <p:cBhvr>
                                        <p:cTn id="56" dur="500"/>
                                        <p:tgtEl>
                                          <p:spTgt spid="45"/>
                                        </p:tgtEl>
                                      </p:cBhvr>
                                    </p:animEffect>
                                  </p:childTnLst>
                                </p:cTn>
                              </p:par>
                              <p:par>
                                <p:cTn id="57" presetID="5" presetClass="entr" presetSubtype="10" fill="hold" nodeType="withEffect">
                                  <p:stCondLst>
                                    <p:cond delay="0"/>
                                  </p:stCondLst>
                                  <p:childTnLst>
                                    <p:set>
                                      <p:cBhvr>
                                        <p:cTn id="58" dur="1" fill="hold">
                                          <p:stCondLst>
                                            <p:cond delay="0"/>
                                          </p:stCondLst>
                                        </p:cTn>
                                        <p:tgtEl>
                                          <p:spTgt spid="369674"/>
                                        </p:tgtEl>
                                        <p:attrNameLst>
                                          <p:attrName>style.visibility</p:attrName>
                                        </p:attrNameLst>
                                      </p:cBhvr>
                                      <p:to>
                                        <p:strVal val="visible"/>
                                      </p:to>
                                    </p:set>
                                    <p:animEffect transition="in" filter="checkerboard(across)">
                                      <p:cBhvr>
                                        <p:cTn id="59" dur="500"/>
                                        <p:tgtEl>
                                          <p:spTgt spid="369674"/>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checkerboard(across)">
                                      <p:cBhvr>
                                        <p:cTn id="64" dur="500"/>
                                        <p:tgtEl>
                                          <p:spTgt spid="44"/>
                                        </p:tgtEl>
                                      </p:cBhvr>
                                    </p:animEffect>
                                  </p:childTnLst>
                                </p:cTn>
                              </p:par>
                              <p:par>
                                <p:cTn id="65" presetID="5" presetClass="entr" presetSubtype="10" fill="hold" nodeType="withEffect">
                                  <p:stCondLst>
                                    <p:cond delay="0"/>
                                  </p:stCondLst>
                                  <p:childTnLst>
                                    <p:set>
                                      <p:cBhvr>
                                        <p:cTn id="66" dur="1" fill="hold">
                                          <p:stCondLst>
                                            <p:cond delay="0"/>
                                          </p:stCondLst>
                                        </p:cTn>
                                        <p:tgtEl>
                                          <p:spTgt spid="369675"/>
                                        </p:tgtEl>
                                        <p:attrNameLst>
                                          <p:attrName>style.visibility</p:attrName>
                                        </p:attrNameLst>
                                      </p:cBhvr>
                                      <p:to>
                                        <p:strVal val="visible"/>
                                      </p:to>
                                    </p:set>
                                    <p:animEffect transition="in" filter="checkerboard(across)">
                                      <p:cBhvr>
                                        <p:cTn id="67" dur="500"/>
                                        <p:tgtEl>
                                          <p:spTgt spid="369675"/>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nodeType="clickEffect">
                                  <p:stCondLst>
                                    <p:cond delay="0"/>
                                  </p:stCondLst>
                                  <p:childTnLst>
                                    <p:set>
                                      <p:cBhvr>
                                        <p:cTn id="71" dur="1" fill="hold">
                                          <p:stCondLst>
                                            <p:cond delay="0"/>
                                          </p:stCondLst>
                                        </p:cTn>
                                        <p:tgtEl>
                                          <p:spTgt spid="369676"/>
                                        </p:tgtEl>
                                        <p:attrNameLst>
                                          <p:attrName>style.visibility</p:attrName>
                                        </p:attrNameLst>
                                      </p:cBhvr>
                                      <p:to>
                                        <p:strVal val="visible"/>
                                      </p:to>
                                    </p:set>
                                    <p:animEffect transition="in" filter="checkerboard(across)">
                                      <p:cBhvr>
                                        <p:cTn id="72" dur="500"/>
                                        <p:tgtEl>
                                          <p:spTgt spid="369676"/>
                                        </p:tgtEl>
                                      </p:cBhvr>
                                    </p:animEffect>
                                  </p:childTnLst>
                                </p:cTn>
                              </p:par>
                              <p:par>
                                <p:cTn id="73" presetID="5" presetClass="entr" presetSubtype="1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checkerboard(across)">
                                      <p:cBhvr>
                                        <p:cTn id="75" dur="500"/>
                                        <p:tgtEl>
                                          <p:spTgt spid="36"/>
                                        </p:tgtEl>
                                      </p:cBhvr>
                                    </p:animEffect>
                                  </p:childTnLst>
                                </p:cTn>
                              </p:par>
                            </p:childTnLst>
                          </p:cTn>
                        </p:par>
                      </p:childTnLst>
                    </p:cTn>
                  </p:par>
                  <p:par>
                    <p:cTn id="76" fill="hold">
                      <p:stCondLst>
                        <p:cond delay="indefinite"/>
                      </p:stCondLst>
                      <p:childTnLst>
                        <p:par>
                          <p:cTn id="77" fill="hold">
                            <p:stCondLst>
                              <p:cond delay="0"/>
                            </p:stCondLst>
                            <p:childTnLst>
                              <p:par>
                                <p:cTn id="78" presetID="5" presetClass="entr" presetSubtype="10" fill="hold" grpId="0" nodeType="click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checkerboard(across)">
                                      <p:cBhvr>
                                        <p:cTn id="80" dur="500"/>
                                        <p:tgtEl>
                                          <p:spTgt spid="46"/>
                                        </p:tgtEl>
                                      </p:cBhvr>
                                    </p:animEffect>
                                  </p:childTnLst>
                                </p:cTn>
                              </p:par>
                              <p:par>
                                <p:cTn id="81" presetID="5" presetClass="entr" presetSubtype="10" fill="hold" nodeType="withEffect">
                                  <p:stCondLst>
                                    <p:cond delay="0"/>
                                  </p:stCondLst>
                                  <p:childTnLst>
                                    <p:set>
                                      <p:cBhvr>
                                        <p:cTn id="82" dur="1" fill="hold">
                                          <p:stCondLst>
                                            <p:cond delay="0"/>
                                          </p:stCondLst>
                                        </p:cTn>
                                        <p:tgtEl>
                                          <p:spTgt spid="369677"/>
                                        </p:tgtEl>
                                        <p:attrNameLst>
                                          <p:attrName>style.visibility</p:attrName>
                                        </p:attrNameLst>
                                      </p:cBhvr>
                                      <p:to>
                                        <p:strVal val="visible"/>
                                      </p:to>
                                    </p:set>
                                    <p:animEffect transition="in" filter="checkerboard(across)">
                                      <p:cBhvr>
                                        <p:cTn id="83" dur="500"/>
                                        <p:tgtEl>
                                          <p:spTgt spid="369677"/>
                                        </p:tgtEl>
                                      </p:cBhvr>
                                    </p:animEffect>
                                  </p:childTnLst>
                                </p:cTn>
                              </p:par>
                            </p:childTnLst>
                          </p:cTn>
                        </p:par>
                      </p:childTnLst>
                    </p:cTn>
                  </p:par>
                  <p:par>
                    <p:cTn id="84" fill="hold">
                      <p:stCondLst>
                        <p:cond delay="indefinite"/>
                      </p:stCondLst>
                      <p:childTnLst>
                        <p:par>
                          <p:cTn id="85" fill="hold">
                            <p:stCondLst>
                              <p:cond delay="0"/>
                            </p:stCondLst>
                            <p:childTnLst>
                              <p:par>
                                <p:cTn id="86" presetID="5" presetClass="entr" presetSubtype="10" fill="hold" nodeType="clickEffect">
                                  <p:stCondLst>
                                    <p:cond delay="0"/>
                                  </p:stCondLst>
                                  <p:childTnLst>
                                    <p:set>
                                      <p:cBhvr>
                                        <p:cTn id="87" dur="1" fill="hold">
                                          <p:stCondLst>
                                            <p:cond delay="0"/>
                                          </p:stCondLst>
                                        </p:cTn>
                                        <p:tgtEl>
                                          <p:spTgt spid="369666"/>
                                        </p:tgtEl>
                                        <p:attrNameLst>
                                          <p:attrName>style.visibility</p:attrName>
                                        </p:attrNameLst>
                                      </p:cBhvr>
                                      <p:to>
                                        <p:strVal val="visible"/>
                                      </p:to>
                                    </p:set>
                                    <p:animEffect transition="in" filter="checkerboard(across)">
                                      <p:cBhvr>
                                        <p:cTn id="88" dur="500"/>
                                        <p:tgtEl>
                                          <p:spTgt spid="369666"/>
                                        </p:tgtEl>
                                      </p:cBhvr>
                                    </p:animEffect>
                                  </p:childTnLst>
                                </p:cTn>
                              </p:par>
                              <p:par>
                                <p:cTn id="89" presetID="5" presetClass="entr" presetSubtype="10" fill="hold" grpId="0" nodeType="with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checkerboard(across)">
                                      <p:cBhvr>
                                        <p:cTn id="91" dur="500"/>
                                        <p:tgtEl>
                                          <p:spTgt spid="39"/>
                                        </p:tgtEl>
                                      </p:cBhvr>
                                    </p:animEffect>
                                  </p:childTnLst>
                                </p:cTn>
                              </p:par>
                            </p:childTnLst>
                          </p:cTn>
                        </p:par>
                      </p:childTnLst>
                    </p:cTn>
                  </p:par>
                  <p:par>
                    <p:cTn id="92" fill="hold">
                      <p:stCondLst>
                        <p:cond delay="indefinite"/>
                      </p:stCondLst>
                      <p:childTnLst>
                        <p:par>
                          <p:cTn id="93" fill="hold">
                            <p:stCondLst>
                              <p:cond delay="0"/>
                            </p:stCondLst>
                            <p:childTnLst>
                              <p:par>
                                <p:cTn id="94" presetID="5" presetClass="entr" presetSubtype="10" fill="hold" grpId="0" nodeType="clickEffect">
                                  <p:stCondLst>
                                    <p:cond delay="0"/>
                                  </p:stCondLst>
                                  <p:childTnLst>
                                    <p:set>
                                      <p:cBhvr>
                                        <p:cTn id="95" dur="1" fill="hold">
                                          <p:stCondLst>
                                            <p:cond delay="0"/>
                                          </p:stCondLst>
                                        </p:cTn>
                                        <p:tgtEl>
                                          <p:spTgt spid="40"/>
                                        </p:tgtEl>
                                        <p:attrNameLst>
                                          <p:attrName>style.visibility</p:attrName>
                                        </p:attrNameLst>
                                      </p:cBhvr>
                                      <p:to>
                                        <p:strVal val="visible"/>
                                      </p:to>
                                    </p:set>
                                    <p:animEffect transition="in" filter="checkerboard(across)">
                                      <p:cBhvr>
                                        <p:cTn id="96" dur="500"/>
                                        <p:tgtEl>
                                          <p:spTgt spid="40"/>
                                        </p:tgtEl>
                                      </p:cBhvr>
                                    </p:animEffect>
                                  </p:childTnLst>
                                </p:cTn>
                              </p:par>
                              <p:par>
                                <p:cTn id="97" presetID="5" presetClass="entr" presetSubtype="10" fill="hold" nodeType="withEffect">
                                  <p:stCondLst>
                                    <p:cond delay="0"/>
                                  </p:stCondLst>
                                  <p:childTnLst>
                                    <p:set>
                                      <p:cBhvr>
                                        <p:cTn id="98" dur="1" fill="hold">
                                          <p:stCondLst>
                                            <p:cond delay="0"/>
                                          </p:stCondLst>
                                        </p:cTn>
                                        <p:tgtEl>
                                          <p:spTgt spid="369678"/>
                                        </p:tgtEl>
                                        <p:attrNameLst>
                                          <p:attrName>style.visibility</p:attrName>
                                        </p:attrNameLst>
                                      </p:cBhvr>
                                      <p:to>
                                        <p:strVal val="visible"/>
                                      </p:to>
                                    </p:set>
                                    <p:animEffect transition="in" filter="checkerboard(across)">
                                      <p:cBhvr>
                                        <p:cTn id="99" dur="500"/>
                                        <p:tgtEl>
                                          <p:spTgt spid="369678"/>
                                        </p:tgtEl>
                                      </p:cBhvr>
                                    </p:animEffect>
                                  </p:childTnLst>
                                </p:cTn>
                              </p:par>
                            </p:childTnLst>
                          </p:cTn>
                        </p:par>
                      </p:childTnLst>
                    </p:cTn>
                  </p:par>
                  <p:par>
                    <p:cTn id="100" fill="hold">
                      <p:stCondLst>
                        <p:cond delay="indefinite"/>
                      </p:stCondLst>
                      <p:childTnLst>
                        <p:par>
                          <p:cTn id="101" fill="hold">
                            <p:stCondLst>
                              <p:cond delay="0"/>
                            </p:stCondLst>
                            <p:childTnLst>
                              <p:par>
                                <p:cTn id="102" presetID="5" presetClass="entr" presetSubtype="10" fill="hold" grpId="0" nodeType="click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checkerboard(across)">
                                      <p:cBhvr>
                                        <p:cTn id="104" dur="500"/>
                                        <p:tgtEl>
                                          <p:spTgt spid="42"/>
                                        </p:tgtEl>
                                      </p:cBhvr>
                                    </p:animEffect>
                                  </p:childTnLst>
                                </p:cTn>
                              </p:par>
                              <p:par>
                                <p:cTn id="105" presetID="5" presetClass="entr" presetSubtype="10" fill="hold" nodeType="withEffect">
                                  <p:stCondLst>
                                    <p:cond delay="0"/>
                                  </p:stCondLst>
                                  <p:childTnLst>
                                    <p:set>
                                      <p:cBhvr>
                                        <p:cTn id="106" dur="1" fill="hold">
                                          <p:stCondLst>
                                            <p:cond delay="0"/>
                                          </p:stCondLst>
                                        </p:cTn>
                                        <p:tgtEl>
                                          <p:spTgt spid="369679"/>
                                        </p:tgtEl>
                                        <p:attrNameLst>
                                          <p:attrName>style.visibility</p:attrName>
                                        </p:attrNameLst>
                                      </p:cBhvr>
                                      <p:to>
                                        <p:strVal val="visible"/>
                                      </p:to>
                                    </p:set>
                                    <p:animEffect transition="in" filter="checkerboard(across)">
                                      <p:cBhvr>
                                        <p:cTn id="107" dur="500"/>
                                        <p:tgtEl>
                                          <p:spTgt spid="369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5" grpId="0"/>
      <p:bldP spid="25" grpId="0"/>
      <p:bldP spid="24" grpId="0"/>
      <p:bldP spid="32" grpId="0"/>
      <p:bldP spid="41" grpId="0" animBg="1"/>
      <p:bldP spid="44" grpId="0"/>
      <p:bldP spid="46" grpId="0"/>
      <p:bldP spid="29" grpId="0" animBg="1"/>
      <p:bldP spid="36" grpId="0" animBg="1"/>
      <p:bldP spid="39" grpId="0" animBg="1"/>
      <p:bldP spid="40" grpId="0"/>
      <p:bldP spid="4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dirty="0" smtClean="0">
                <a:solidFill>
                  <a:srgbClr val="000099"/>
                </a:solidFill>
                <a:latin typeface="Calibri" pitchFamily="34" charset="0"/>
                <a:cs typeface="Calibri" pitchFamily="34" charset="0"/>
              </a:rPr>
              <a:t>Burnable poisons</a:t>
            </a:r>
            <a:endParaRPr lang="en-US" i="1" kern="1200" dirty="0">
              <a:solidFill>
                <a:srgbClr val="000099"/>
              </a:solidFill>
              <a:latin typeface="Calibri" pitchFamily="34" charset="0"/>
              <a:cs typeface="Calibri" pitchFamily="34" charset="0"/>
            </a:endParaRPr>
          </a:p>
        </p:txBody>
      </p:sp>
      <p:sp>
        <p:nvSpPr>
          <p:cNvPr id="22" name="TextBox 17"/>
          <p:cNvSpPr txBox="1"/>
          <p:nvPr/>
        </p:nvSpPr>
        <p:spPr>
          <a:xfrm>
            <a:off x="533400" y="1219200"/>
            <a:ext cx="6400800" cy="369332"/>
          </a:xfrm>
          <a:prstGeom prst="rect">
            <a:avLst/>
          </a:prstGeom>
          <a:noFill/>
        </p:spPr>
        <p:txBody>
          <a:bodyPr wrap="square">
            <a:spAutoFit/>
          </a:bodyPr>
          <a:lstStyle/>
          <a:p>
            <a:pPr>
              <a:defRPr/>
            </a:pPr>
            <a:r>
              <a:rPr lang="en-US" dirty="0" smtClean="0">
                <a:latin typeface="Calibri" pitchFamily="34" charset="0"/>
                <a:cs typeface="Calibri" pitchFamily="34" charset="0"/>
              </a:rPr>
              <a:t>Los </a:t>
            </a:r>
            <a:r>
              <a:rPr lang="en-US" dirty="0" err="1" smtClean="0">
                <a:latin typeface="Calibri" pitchFamily="34" charset="0"/>
                <a:cs typeface="Calibri" pitchFamily="34" charset="0"/>
              </a:rPr>
              <a:t>neutronabsorbers</a:t>
            </a:r>
            <a:r>
              <a:rPr lang="en-US" dirty="0" smtClean="0">
                <a:latin typeface="Calibri" pitchFamily="34" charset="0"/>
                <a:cs typeface="Calibri" pitchFamily="34" charset="0"/>
              </a:rPr>
              <a:t> op in </a:t>
            </a:r>
            <a:r>
              <a:rPr lang="en-US" dirty="0" err="1" smtClean="0">
                <a:latin typeface="Calibri" pitchFamily="34" charset="0"/>
                <a:cs typeface="Calibri" pitchFamily="34" charset="0"/>
              </a:rPr>
              <a:t>koelvloeistof</a:t>
            </a:r>
            <a:endParaRPr lang="en-US" dirty="0" smtClean="0">
              <a:latin typeface="Calibri" pitchFamily="34" charset="0"/>
              <a:cs typeface="Calibri" pitchFamily="34" charset="0"/>
            </a:endParaRPr>
          </a:p>
        </p:txBody>
      </p:sp>
      <p:sp>
        <p:nvSpPr>
          <p:cNvPr id="25" name="TextBox 17"/>
          <p:cNvSpPr txBox="1"/>
          <p:nvPr/>
        </p:nvSpPr>
        <p:spPr>
          <a:xfrm>
            <a:off x="533400" y="1600200"/>
            <a:ext cx="6400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Beperk</a:t>
            </a:r>
            <a:r>
              <a:rPr lang="en-US" dirty="0" smtClean="0">
                <a:latin typeface="Calibri" pitchFamily="34" charset="0"/>
                <a:cs typeface="Calibri" pitchFamily="34" charset="0"/>
              </a:rPr>
              <a:t> </a:t>
            </a:r>
            <a:r>
              <a:rPr lang="en-US" dirty="0" err="1" smtClean="0">
                <a:latin typeface="Calibri" pitchFamily="34" charset="0"/>
                <a:cs typeface="Calibri" pitchFamily="34" charset="0"/>
              </a:rPr>
              <a:t>hiermee</a:t>
            </a:r>
            <a:r>
              <a:rPr lang="en-US" dirty="0" smtClean="0">
                <a:latin typeface="Calibri" pitchFamily="34" charset="0"/>
                <a:cs typeface="Calibri" pitchFamily="34" charset="0"/>
              </a:rPr>
              <a:t> de excess reactivity</a:t>
            </a:r>
          </a:p>
        </p:txBody>
      </p:sp>
      <p:sp>
        <p:nvSpPr>
          <p:cNvPr id="24" name="TextBox 17"/>
          <p:cNvSpPr txBox="1"/>
          <p:nvPr/>
        </p:nvSpPr>
        <p:spPr>
          <a:xfrm>
            <a:off x="533400" y="2133600"/>
            <a:ext cx="7467600" cy="646331"/>
          </a:xfrm>
          <a:prstGeom prst="rect">
            <a:avLst/>
          </a:prstGeom>
          <a:noFill/>
        </p:spPr>
        <p:txBody>
          <a:bodyPr wrap="square">
            <a:spAutoFit/>
          </a:bodyPr>
          <a:lstStyle/>
          <a:p>
            <a:pPr>
              <a:defRPr/>
            </a:pPr>
            <a:r>
              <a:rPr lang="en-US" dirty="0" err="1" smtClean="0">
                <a:latin typeface="Calibri" pitchFamily="34" charset="0"/>
                <a:cs typeface="Calibri" pitchFamily="34" charset="0"/>
              </a:rPr>
              <a:t>Deze</a:t>
            </a:r>
            <a:r>
              <a:rPr lang="en-US" dirty="0" smtClean="0">
                <a:latin typeface="Calibri" pitchFamily="34" charset="0"/>
                <a:cs typeface="Calibri" pitchFamily="34" charset="0"/>
              </a:rPr>
              <a:t> </a:t>
            </a:r>
            <a:r>
              <a:rPr lang="en-US" dirty="0" err="1" smtClean="0">
                <a:latin typeface="Calibri" pitchFamily="34" charset="0"/>
                <a:cs typeface="Calibri" pitchFamily="34" charset="0"/>
              </a:rPr>
              <a:t>materialen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hebben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een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grote</a:t>
            </a:r>
            <a:r>
              <a:rPr lang="en-US" dirty="0" smtClean="0">
                <a:latin typeface="Calibri" pitchFamily="34" charset="0"/>
                <a:cs typeface="Calibri" pitchFamily="34" charset="0"/>
              </a:rPr>
              <a:t> </a:t>
            </a:r>
            <a:r>
              <a:rPr lang="en-US" dirty="0" err="1" smtClean="0">
                <a:latin typeface="Calibri" pitchFamily="34" charset="0"/>
                <a:cs typeface="Calibri" pitchFamily="34" charset="0"/>
              </a:rPr>
              <a:t>absorptie</a:t>
            </a:r>
            <a:r>
              <a:rPr lang="en-US" dirty="0" smtClean="0">
                <a:latin typeface="Calibri" pitchFamily="34" charset="0"/>
                <a:cs typeface="Calibri" pitchFamily="34" charset="0"/>
              </a:rPr>
              <a:t> </a:t>
            </a:r>
            <a:r>
              <a:rPr lang="en-US" dirty="0" err="1" smtClean="0">
                <a:latin typeface="Calibri" pitchFamily="34" charset="0"/>
                <a:cs typeface="Calibri" pitchFamily="34" charset="0"/>
              </a:rPr>
              <a:t>werkzame</a:t>
            </a:r>
            <a:r>
              <a:rPr lang="en-US" dirty="0" smtClean="0">
                <a:latin typeface="Calibri" pitchFamily="34" charset="0"/>
                <a:cs typeface="Calibri" pitchFamily="34" charset="0"/>
              </a:rPr>
              <a:t> </a:t>
            </a:r>
            <a:r>
              <a:rPr lang="en-US" dirty="0" err="1" smtClean="0">
                <a:latin typeface="Calibri" pitchFamily="34" charset="0"/>
                <a:cs typeface="Calibri" pitchFamily="34" charset="0"/>
              </a:rPr>
              <a:t>doorsnede</a:t>
            </a:r>
            <a:r>
              <a:rPr lang="en-US" dirty="0" smtClean="0">
                <a:latin typeface="Calibri" pitchFamily="34" charset="0"/>
                <a:cs typeface="Calibri" pitchFamily="34" charset="0"/>
              </a:rPr>
              <a:t>, </a:t>
            </a:r>
            <a:r>
              <a:rPr lang="en-US" dirty="0" err="1" smtClean="0">
                <a:latin typeface="Calibri" pitchFamily="34" charset="0"/>
                <a:cs typeface="Calibri" pitchFamily="34" charset="0"/>
              </a:rPr>
              <a:t>worden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opgebrand</a:t>
            </a:r>
            <a:r>
              <a:rPr lang="en-US" dirty="0" smtClean="0">
                <a:latin typeface="Calibri" pitchFamily="34" charset="0"/>
                <a:cs typeface="Calibri" pitchFamily="34" charset="0"/>
              </a:rPr>
              <a:t>, en </a:t>
            </a:r>
            <a:r>
              <a:rPr lang="en-US" dirty="0" err="1" smtClean="0">
                <a:latin typeface="Calibri" pitchFamily="34" charset="0"/>
                <a:cs typeface="Calibri" pitchFamily="34" charset="0"/>
              </a:rPr>
              <a:t>zijn</a:t>
            </a:r>
            <a:r>
              <a:rPr lang="en-US" dirty="0" smtClean="0">
                <a:latin typeface="Calibri" pitchFamily="34" charset="0"/>
                <a:cs typeface="Calibri" pitchFamily="34" charset="0"/>
              </a:rPr>
              <a:t> </a:t>
            </a:r>
            <a:r>
              <a:rPr lang="en-US" dirty="0" err="1" smtClean="0">
                <a:latin typeface="Calibri" pitchFamily="34" charset="0"/>
                <a:cs typeface="Calibri" pitchFamily="34" charset="0"/>
              </a:rPr>
              <a:t>effectief</a:t>
            </a:r>
            <a:r>
              <a:rPr lang="en-US" dirty="0" smtClean="0">
                <a:latin typeface="Calibri" pitchFamily="34" charset="0"/>
                <a:cs typeface="Calibri" pitchFamily="34" charset="0"/>
              </a:rPr>
              <a:t> in het begin van het reactor </a:t>
            </a:r>
            <a:r>
              <a:rPr lang="en-US" dirty="0" err="1" smtClean="0">
                <a:latin typeface="Calibri" pitchFamily="34" charset="0"/>
                <a:cs typeface="Calibri" pitchFamily="34" charset="0"/>
              </a:rPr>
              <a:t>leven</a:t>
            </a:r>
            <a:endParaRPr lang="en-US" sz="1400" dirty="0" smtClean="0">
              <a:latin typeface="Calibri" pitchFamily="34" charset="0"/>
              <a:cs typeface="Calibri" pitchFamily="34" charset="0"/>
            </a:endParaRPr>
          </a:p>
        </p:txBody>
      </p:sp>
      <p:pic>
        <p:nvPicPr>
          <p:cNvPr id="370690" name="Picture 2"/>
          <p:cNvPicPr>
            <a:picLocks noChangeAspect="1" noChangeArrowheads="1"/>
          </p:cNvPicPr>
          <p:nvPr/>
        </p:nvPicPr>
        <p:blipFill>
          <a:blip r:embed="rId3" cstate="print"/>
          <a:srcRect/>
          <a:stretch>
            <a:fillRect/>
          </a:stretch>
        </p:blipFill>
        <p:spPr bwMode="auto">
          <a:xfrm>
            <a:off x="3962400" y="3275775"/>
            <a:ext cx="5181600" cy="3582225"/>
          </a:xfrm>
          <a:prstGeom prst="rect">
            <a:avLst/>
          </a:prstGeom>
          <a:noFill/>
          <a:ln w="9525">
            <a:noFill/>
            <a:miter lim="800000"/>
            <a:headEnd/>
            <a:tailEnd/>
          </a:ln>
        </p:spPr>
      </p:pic>
      <p:sp>
        <p:nvSpPr>
          <p:cNvPr id="33" name="TextBox 17"/>
          <p:cNvSpPr txBox="1"/>
          <p:nvPr/>
        </p:nvSpPr>
        <p:spPr>
          <a:xfrm>
            <a:off x="533400" y="2935069"/>
            <a:ext cx="3048000" cy="646331"/>
          </a:xfrm>
          <a:prstGeom prst="rect">
            <a:avLst/>
          </a:prstGeom>
          <a:noFill/>
        </p:spPr>
        <p:txBody>
          <a:bodyPr wrap="square">
            <a:spAutoFit/>
          </a:bodyPr>
          <a:lstStyle/>
          <a:p>
            <a:pPr>
              <a:defRPr/>
            </a:pPr>
            <a:r>
              <a:rPr lang="en-US" dirty="0" smtClean="0">
                <a:latin typeface="Calibri" pitchFamily="34" charset="0"/>
                <a:cs typeface="Calibri" pitchFamily="34" charset="0"/>
              </a:rPr>
              <a:t>Lumping </a:t>
            </a:r>
            <a:r>
              <a:rPr lang="en-US" dirty="0" err="1" smtClean="0">
                <a:latin typeface="Calibri" pitchFamily="34" charset="0"/>
                <a:cs typeface="Calibri" pitchFamily="34" charset="0"/>
              </a:rPr>
              <a:t>leidt</a:t>
            </a:r>
            <a:r>
              <a:rPr lang="en-US" dirty="0" smtClean="0">
                <a:latin typeface="Calibri" pitchFamily="34" charset="0"/>
                <a:cs typeface="Calibri" pitchFamily="34" charset="0"/>
              </a:rPr>
              <a:t> tot </a:t>
            </a:r>
            <a:r>
              <a:rPr lang="en-US" dirty="0" err="1" smtClean="0">
                <a:latin typeface="Calibri" pitchFamily="34" charset="0"/>
                <a:cs typeface="Calibri" pitchFamily="34" charset="0"/>
              </a:rPr>
              <a:t>ruimtelijke</a:t>
            </a:r>
            <a:r>
              <a:rPr lang="en-US" dirty="0" smtClean="0">
                <a:latin typeface="Calibri" pitchFamily="34" charset="0"/>
                <a:cs typeface="Calibri" pitchFamily="34" charset="0"/>
              </a:rPr>
              <a:t> self-shielding</a:t>
            </a:r>
            <a:endParaRPr lang="en-US" sz="1400" dirty="0" smtClean="0">
              <a:latin typeface="Calibri" pitchFamily="34"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heckerboard(across)">
                                      <p:cBhvr>
                                        <p:cTn id="12" dur="500"/>
                                        <p:tgtEl>
                                          <p:spTgt spid="25"/>
                                        </p:tgtEl>
                                      </p:cBhvr>
                                    </p:animEffect>
                                  </p:childTnLst>
                                </p:cTn>
                              </p:par>
                              <p:par>
                                <p:cTn id="13" presetID="5" presetClass="entr" presetSubtype="10" fill="hold" nodeType="withEffect">
                                  <p:stCondLst>
                                    <p:cond delay="0"/>
                                  </p:stCondLst>
                                  <p:childTnLst>
                                    <p:set>
                                      <p:cBhvr>
                                        <p:cTn id="14" dur="1" fill="hold">
                                          <p:stCondLst>
                                            <p:cond delay="0"/>
                                          </p:stCondLst>
                                        </p:cTn>
                                        <p:tgtEl>
                                          <p:spTgt spid="370690"/>
                                        </p:tgtEl>
                                        <p:attrNameLst>
                                          <p:attrName>style.visibility</p:attrName>
                                        </p:attrNameLst>
                                      </p:cBhvr>
                                      <p:to>
                                        <p:strVal val="visible"/>
                                      </p:to>
                                    </p:set>
                                    <p:animEffect transition="in" filter="checkerboard(across)">
                                      <p:cBhvr>
                                        <p:cTn id="15" dur="500"/>
                                        <p:tgtEl>
                                          <p:spTgt spid="370690"/>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checkerboard(across)">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checkerboard(across)">
                                      <p:cBhvr>
                                        <p:cTn id="2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4" grpId="0"/>
      <p:bldP spid="3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dirty="0" err="1" smtClean="0">
                <a:solidFill>
                  <a:srgbClr val="000099"/>
                </a:solidFill>
                <a:latin typeface="Calibri" pitchFamily="34" charset="0"/>
                <a:cs typeface="Calibri" pitchFamily="34" charset="0"/>
              </a:rPr>
              <a:t>Splijtingsproducten</a:t>
            </a:r>
            <a:r>
              <a:rPr lang="en-GB" i="1" kern="1200" dirty="0" smtClean="0">
                <a:solidFill>
                  <a:srgbClr val="000099"/>
                </a:solidFill>
                <a:latin typeface="Calibri" pitchFamily="34" charset="0"/>
                <a:cs typeface="Calibri" pitchFamily="34" charset="0"/>
              </a:rPr>
              <a:t> en </a:t>
            </a:r>
            <a:r>
              <a:rPr lang="en-GB" i="1" kern="1200" dirty="0" err="1" smtClean="0">
                <a:solidFill>
                  <a:srgbClr val="000099"/>
                </a:solidFill>
                <a:latin typeface="Calibri" pitchFamily="34" charset="0"/>
                <a:cs typeface="Calibri" pitchFamily="34" charset="0"/>
              </a:rPr>
              <a:t>actiniden</a:t>
            </a:r>
            <a:endParaRPr lang="en-US" i="1" kern="1200" dirty="0">
              <a:solidFill>
                <a:srgbClr val="000099"/>
              </a:solidFill>
              <a:latin typeface="Calibri" pitchFamily="34" charset="0"/>
              <a:cs typeface="Calibri" pitchFamily="34" charset="0"/>
            </a:endParaRPr>
          </a:p>
        </p:txBody>
      </p:sp>
      <p:sp>
        <p:nvSpPr>
          <p:cNvPr id="22" name="TextBox 17"/>
          <p:cNvSpPr txBox="1"/>
          <p:nvPr/>
        </p:nvSpPr>
        <p:spPr>
          <a:xfrm>
            <a:off x="533400" y="1219200"/>
            <a:ext cx="7543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Productie</a:t>
            </a:r>
            <a:r>
              <a:rPr lang="en-US" dirty="0" smtClean="0">
                <a:latin typeface="Calibri" pitchFamily="34" charset="0"/>
                <a:cs typeface="Calibri" pitchFamily="34" charset="0"/>
              </a:rPr>
              <a:t> van </a:t>
            </a:r>
            <a:r>
              <a:rPr lang="en-US" dirty="0" err="1" smtClean="0">
                <a:latin typeface="Calibri" pitchFamily="34" charset="0"/>
                <a:cs typeface="Calibri" pitchFamily="34" charset="0"/>
              </a:rPr>
              <a:t>splijtingsproducten</a:t>
            </a:r>
            <a:r>
              <a:rPr lang="en-US" dirty="0" smtClean="0">
                <a:latin typeface="Calibri" pitchFamily="34" charset="0"/>
                <a:cs typeface="Calibri" pitchFamily="34" charset="0"/>
              </a:rPr>
              <a:t> is </a:t>
            </a:r>
            <a:r>
              <a:rPr lang="en-US" dirty="0" err="1" smtClean="0">
                <a:latin typeface="Calibri" pitchFamily="34" charset="0"/>
                <a:cs typeface="Calibri" pitchFamily="34" charset="0"/>
              </a:rPr>
              <a:t>potentieel</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gezondheidsrisico</a:t>
            </a:r>
            <a:endParaRPr lang="en-US" dirty="0" smtClean="0">
              <a:latin typeface="Calibri" pitchFamily="34" charset="0"/>
              <a:cs typeface="Calibri" pitchFamily="34" charset="0"/>
            </a:endParaRPr>
          </a:p>
        </p:txBody>
      </p:sp>
      <p:sp>
        <p:nvSpPr>
          <p:cNvPr id="25" name="TextBox 17"/>
          <p:cNvSpPr txBox="1"/>
          <p:nvPr/>
        </p:nvSpPr>
        <p:spPr>
          <a:xfrm>
            <a:off x="533400" y="1981200"/>
            <a:ext cx="3962400" cy="923330"/>
          </a:xfrm>
          <a:prstGeom prst="rect">
            <a:avLst/>
          </a:prstGeom>
          <a:noFill/>
        </p:spPr>
        <p:txBody>
          <a:bodyPr wrap="square">
            <a:spAutoFit/>
          </a:bodyPr>
          <a:lstStyle/>
          <a:p>
            <a:pPr>
              <a:defRPr/>
            </a:pPr>
            <a:r>
              <a:rPr lang="en-US" dirty="0" smtClean="0">
                <a:latin typeface="Calibri" pitchFamily="34" charset="0"/>
                <a:cs typeface="Calibri" pitchFamily="34" charset="0"/>
              </a:rPr>
              <a:t>Na </a:t>
            </a:r>
            <a:r>
              <a:rPr lang="en-US" dirty="0" err="1" smtClean="0">
                <a:latin typeface="Calibri" pitchFamily="34" charset="0"/>
                <a:cs typeface="Calibri" pitchFamily="34" charset="0"/>
              </a:rPr>
              <a:t>ongeveer</a:t>
            </a:r>
            <a:r>
              <a:rPr lang="en-US" dirty="0" smtClean="0">
                <a:latin typeface="Calibri" pitchFamily="34" charset="0"/>
                <a:cs typeface="Calibri" pitchFamily="34" charset="0"/>
              </a:rPr>
              <a:t> </a:t>
            </a:r>
            <a:r>
              <a:rPr lang="en-US" dirty="0" err="1" smtClean="0">
                <a:latin typeface="Calibri" pitchFamily="34" charset="0"/>
                <a:cs typeface="Calibri" pitchFamily="34" charset="0"/>
              </a:rPr>
              <a:t>een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eeuw</a:t>
            </a:r>
            <a:r>
              <a:rPr lang="en-US" dirty="0" smtClean="0">
                <a:latin typeface="Calibri" pitchFamily="34" charset="0"/>
                <a:cs typeface="Calibri" pitchFamily="34" charset="0"/>
              </a:rPr>
              <a:t> </a:t>
            </a:r>
            <a:r>
              <a:rPr lang="en-US" dirty="0" err="1" smtClean="0">
                <a:latin typeface="Calibri" pitchFamily="34" charset="0"/>
                <a:cs typeface="Calibri" pitchFamily="34" charset="0"/>
              </a:rPr>
              <a:t>komt</a:t>
            </a:r>
            <a:r>
              <a:rPr lang="en-US" dirty="0" smtClean="0">
                <a:latin typeface="Calibri" pitchFamily="34" charset="0"/>
                <a:cs typeface="Calibri" pitchFamily="34" charset="0"/>
              </a:rPr>
              <a:t> </a:t>
            </a:r>
            <a:r>
              <a:rPr lang="en-US" dirty="0" err="1" smtClean="0">
                <a:latin typeface="Calibri" pitchFamily="34" charset="0"/>
                <a:cs typeface="Calibri" pitchFamily="34" charset="0"/>
              </a:rPr>
              <a:t>alle</a:t>
            </a:r>
            <a:r>
              <a:rPr lang="en-US" dirty="0" smtClean="0">
                <a:latin typeface="Calibri" pitchFamily="34" charset="0"/>
                <a:cs typeface="Calibri" pitchFamily="34" charset="0"/>
              </a:rPr>
              <a:t> </a:t>
            </a:r>
            <a:r>
              <a:rPr lang="en-US" dirty="0" err="1" smtClean="0">
                <a:latin typeface="Calibri" pitchFamily="34" charset="0"/>
                <a:cs typeface="Calibri" pitchFamily="34" charset="0"/>
              </a:rPr>
              <a:t>radioactiviteit</a:t>
            </a:r>
            <a:r>
              <a:rPr lang="en-US" dirty="0" smtClean="0">
                <a:latin typeface="Calibri" pitchFamily="34" charset="0"/>
                <a:cs typeface="Calibri" pitchFamily="34" charset="0"/>
              </a:rPr>
              <a:t> van de </a:t>
            </a:r>
            <a:r>
              <a:rPr lang="en-US" dirty="0" err="1" smtClean="0">
                <a:latin typeface="Calibri" pitchFamily="34" charset="0"/>
                <a:cs typeface="Calibri" pitchFamily="34" charset="0"/>
              </a:rPr>
              <a:t>actiniden</a:t>
            </a:r>
            <a:r>
              <a:rPr lang="en-US" dirty="0" smtClean="0">
                <a:latin typeface="Calibri" pitchFamily="34" charset="0"/>
                <a:cs typeface="Calibri" pitchFamily="34" charset="0"/>
              </a:rPr>
              <a:t> en </a:t>
            </a:r>
            <a:r>
              <a:rPr lang="en-US" i="1" dirty="0" err="1" smtClean="0">
                <a:latin typeface="Calibri" pitchFamily="34" charset="0"/>
                <a:cs typeface="Calibri" pitchFamily="34" charset="0"/>
              </a:rPr>
              <a:t>niet</a:t>
            </a:r>
            <a:r>
              <a:rPr lang="en-US" dirty="0" smtClean="0">
                <a:latin typeface="Calibri" pitchFamily="34" charset="0"/>
                <a:cs typeface="Calibri" pitchFamily="34" charset="0"/>
              </a:rPr>
              <a:t> van de </a:t>
            </a:r>
            <a:r>
              <a:rPr lang="en-US" dirty="0" err="1" smtClean="0">
                <a:latin typeface="Calibri" pitchFamily="34" charset="0"/>
                <a:cs typeface="Calibri" pitchFamily="34" charset="0"/>
              </a:rPr>
              <a:t>splijtingsproducten</a:t>
            </a:r>
            <a:endParaRPr lang="en-US" dirty="0" smtClean="0">
              <a:latin typeface="Calibri" pitchFamily="34" charset="0"/>
              <a:cs typeface="Calibri" pitchFamily="34" charset="0"/>
            </a:endParaRPr>
          </a:p>
        </p:txBody>
      </p:sp>
      <p:pic>
        <p:nvPicPr>
          <p:cNvPr id="371714" name="Picture 2"/>
          <p:cNvPicPr>
            <a:picLocks noChangeAspect="1" noChangeArrowheads="1"/>
          </p:cNvPicPr>
          <p:nvPr/>
        </p:nvPicPr>
        <p:blipFill>
          <a:blip r:embed="rId3" cstate="print"/>
          <a:srcRect/>
          <a:stretch>
            <a:fillRect/>
          </a:stretch>
        </p:blipFill>
        <p:spPr bwMode="auto">
          <a:xfrm>
            <a:off x="5638800" y="1852469"/>
            <a:ext cx="3505200" cy="5005531"/>
          </a:xfrm>
          <a:prstGeom prst="rect">
            <a:avLst/>
          </a:prstGeom>
          <a:noFill/>
          <a:ln w="9525">
            <a:noFill/>
            <a:miter lim="800000"/>
            <a:headEnd/>
            <a:tailEnd/>
          </a:ln>
        </p:spPr>
      </p:pic>
      <p:sp>
        <p:nvSpPr>
          <p:cNvPr id="10" name="TextBox 17"/>
          <p:cNvSpPr txBox="1"/>
          <p:nvPr/>
        </p:nvSpPr>
        <p:spPr>
          <a:xfrm>
            <a:off x="533400" y="1535668"/>
            <a:ext cx="7543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Belangrijk</a:t>
            </a:r>
            <a:r>
              <a:rPr lang="en-US" dirty="0" smtClean="0">
                <a:latin typeface="Calibri" pitchFamily="34" charset="0"/>
                <a:cs typeface="Calibri" pitchFamily="34" charset="0"/>
              </a:rPr>
              <a:t> </a:t>
            </a:r>
            <a:r>
              <a:rPr lang="en-US" dirty="0" err="1" smtClean="0">
                <a:latin typeface="Calibri" pitchFamily="34" charset="0"/>
                <a:cs typeface="Calibri" pitchFamily="34" charset="0"/>
              </a:rPr>
              <a:t>zijn</a:t>
            </a:r>
            <a:r>
              <a:rPr lang="en-US" dirty="0" smtClean="0">
                <a:latin typeface="Calibri" pitchFamily="34" charset="0"/>
                <a:cs typeface="Calibri" pitchFamily="34" charset="0"/>
              </a:rPr>
              <a:t> </a:t>
            </a:r>
            <a:r>
              <a:rPr lang="en-US" dirty="0" err="1" smtClean="0">
                <a:latin typeface="Calibri" pitchFamily="34" charset="0"/>
                <a:cs typeface="Calibri" pitchFamily="34" charset="0"/>
              </a:rPr>
              <a:t>jodium</a:t>
            </a:r>
            <a:r>
              <a:rPr lang="en-US" dirty="0" smtClean="0">
                <a:latin typeface="Calibri" pitchFamily="34" charset="0"/>
                <a:cs typeface="Calibri" pitchFamily="34" charset="0"/>
              </a:rPr>
              <a:t>, strontium en cesium</a:t>
            </a:r>
          </a:p>
        </p:txBody>
      </p:sp>
      <p:sp>
        <p:nvSpPr>
          <p:cNvPr id="8" name="TextBox 17"/>
          <p:cNvSpPr txBox="1"/>
          <p:nvPr/>
        </p:nvSpPr>
        <p:spPr>
          <a:xfrm>
            <a:off x="533400" y="2971800"/>
            <a:ext cx="4572000" cy="2400657"/>
          </a:xfrm>
          <a:prstGeom prst="rect">
            <a:avLst/>
          </a:prstGeom>
          <a:noFill/>
        </p:spPr>
        <p:txBody>
          <a:bodyPr wrap="square">
            <a:spAutoFit/>
          </a:bodyPr>
          <a:lstStyle/>
          <a:p>
            <a:pPr>
              <a:defRPr/>
            </a:pPr>
            <a:r>
              <a:rPr lang="en-US" smtClean="0">
                <a:latin typeface="Calibri" pitchFamily="34" charset="0"/>
                <a:cs typeface="Calibri" pitchFamily="34" charset="0"/>
              </a:rPr>
              <a:t>Tim van der Hagen (TU Delft) over hoogradioactief afval. Bij 100% gebruik van kernenergie</a:t>
            </a:r>
          </a:p>
          <a:p>
            <a:pPr lvl="1">
              <a:defRPr/>
            </a:pPr>
            <a:r>
              <a:rPr lang="en-US" sz="1600" smtClean="0">
                <a:latin typeface="Calibri" pitchFamily="34" charset="0"/>
                <a:cs typeface="Calibri" pitchFamily="34" charset="0"/>
              </a:rPr>
              <a:t>Afval per gezin 0.4 gram per jaar</a:t>
            </a:r>
          </a:p>
          <a:p>
            <a:pPr lvl="1">
              <a:defRPr/>
            </a:pPr>
            <a:r>
              <a:rPr lang="en-US" sz="1600" smtClean="0">
                <a:latin typeface="Calibri" pitchFamily="34" charset="0"/>
                <a:cs typeface="Calibri" pitchFamily="34" charset="0"/>
              </a:rPr>
              <a:t>In een leven, 1 biljartbal per persoon</a:t>
            </a:r>
          </a:p>
          <a:p>
            <a:pPr lvl="1">
              <a:defRPr/>
            </a:pPr>
            <a:endParaRPr lang="en-US" sz="1600" smtClean="0">
              <a:latin typeface="Calibri" pitchFamily="34" charset="0"/>
              <a:cs typeface="Calibri" pitchFamily="34" charset="0"/>
            </a:endParaRPr>
          </a:p>
          <a:p>
            <a:pPr lvl="1">
              <a:defRPr/>
            </a:pPr>
            <a:r>
              <a:rPr lang="en-US" sz="1600" smtClean="0">
                <a:latin typeface="Calibri" pitchFamily="34" charset="0"/>
                <a:cs typeface="Calibri" pitchFamily="34" charset="0"/>
              </a:rPr>
              <a:t>Borssele: 1.5 kubieke meter per jaar:</a:t>
            </a:r>
          </a:p>
          <a:p>
            <a:pPr lvl="3">
              <a:defRPr/>
            </a:pPr>
            <a:r>
              <a:rPr lang="en-US" sz="1600" smtClean="0">
                <a:latin typeface="Calibri" pitchFamily="34" charset="0"/>
                <a:cs typeface="Calibri" pitchFamily="34" charset="0"/>
              </a:rPr>
              <a:t>140 kilo actiniden, </a:t>
            </a:r>
          </a:p>
          <a:p>
            <a:pPr lvl="3">
              <a:defRPr/>
            </a:pPr>
            <a:r>
              <a:rPr lang="en-US" sz="1600" smtClean="0">
                <a:latin typeface="Calibri" pitchFamily="34" charset="0"/>
                <a:cs typeface="Calibri" pitchFamily="34" charset="0"/>
              </a:rPr>
              <a:t>450 kilo splijtingsproducten</a:t>
            </a:r>
            <a:endParaRPr lang="en-US" dirty="0" smtClean="0">
              <a:latin typeface="Calibri" pitchFamily="34" charset="0"/>
              <a:cs typeface="Calibri" pitchFamily="34" charset="0"/>
            </a:endParaRPr>
          </a:p>
        </p:txBody>
      </p:sp>
      <p:sp>
        <p:nvSpPr>
          <p:cNvPr id="11" name="TextBox 17"/>
          <p:cNvSpPr txBox="1"/>
          <p:nvPr/>
        </p:nvSpPr>
        <p:spPr>
          <a:xfrm>
            <a:off x="533400" y="5410200"/>
            <a:ext cx="4572000" cy="923330"/>
          </a:xfrm>
          <a:prstGeom prst="rect">
            <a:avLst/>
          </a:prstGeom>
          <a:noFill/>
        </p:spPr>
        <p:txBody>
          <a:bodyPr wrap="square">
            <a:spAutoFit/>
          </a:bodyPr>
          <a:lstStyle/>
          <a:p>
            <a:pPr>
              <a:defRPr/>
            </a:pPr>
            <a:r>
              <a:rPr lang="en-US" smtClean="0">
                <a:latin typeface="Calibri" pitchFamily="34" charset="0"/>
                <a:cs typeface="Calibri" pitchFamily="34" charset="0"/>
              </a:rPr>
              <a:t>Snelle reactoren (4e generatie) maken transmutatie mogelijk: reduceer levensduur van 220.000 jaar tot 500 – 5000 jaar</a:t>
            </a:r>
          </a:p>
        </p:txBody>
      </p:sp>
      <p:sp>
        <p:nvSpPr>
          <p:cNvPr id="12" name="Tekstvak 11"/>
          <p:cNvSpPr txBox="1"/>
          <p:nvPr/>
        </p:nvSpPr>
        <p:spPr>
          <a:xfrm>
            <a:off x="6887120" y="1371600"/>
            <a:ext cx="2133600" cy="523220"/>
          </a:xfrm>
          <a:prstGeom prst="rect">
            <a:avLst/>
          </a:prstGeom>
          <a:solidFill>
            <a:srgbClr val="FFFFCC"/>
          </a:solidFill>
        </p:spPr>
        <p:txBody>
          <a:bodyPr wrap="square" rtlCol="0">
            <a:spAutoFit/>
          </a:bodyPr>
          <a:lstStyle/>
          <a:p>
            <a:r>
              <a:rPr lang="nl-NL" sz="1400" smtClean="0">
                <a:latin typeface="Calibri" pitchFamily="34" charset="0"/>
                <a:cs typeface="Calibri" pitchFamily="34" charset="0"/>
              </a:rPr>
              <a:t>Risk factor: radiotoxicity relative to U ore</a:t>
            </a:r>
            <a:endParaRPr lang="nl-NL" sz="1400" dirty="0" err="1" smtClean="0">
              <a:latin typeface="Calibri" pitchFamily="34"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par>
                                <p:cTn id="8" presetID="5" presetClass="entr" presetSubtype="10" fill="hold" nodeType="withEffect">
                                  <p:stCondLst>
                                    <p:cond delay="0"/>
                                  </p:stCondLst>
                                  <p:childTnLst>
                                    <p:set>
                                      <p:cBhvr>
                                        <p:cTn id="9" dur="1" fill="hold">
                                          <p:stCondLst>
                                            <p:cond delay="0"/>
                                          </p:stCondLst>
                                        </p:cTn>
                                        <p:tgtEl>
                                          <p:spTgt spid="371714"/>
                                        </p:tgtEl>
                                        <p:attrNameLst>
                                          <p:attrName>style.visibility</p:attrName>
                                        </p:attrNameLst>
                                      </p:cBhvr>
                                      <p:to>
                                        <p:strVal val="visible"/>
                                      </p:to>
                                    </p:set>
                                    <p:animEffect transition="in" filter="checkerboard(across)">
                                      <p:cBhvr>
                                        <p:cTn id="10" dur="500"/>
                                        <p:tgtEl>
                                          <p:spTgt spid="37171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heckerboard(across)">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checkerboard(across)">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heckerboard(across)">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heckerboard(across)">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10" grpId="0"/>
      <p:bldP spid="8" grpId="0"/>
      <p:bldP spid="11" grpId="0"/>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smtClean="0">
                <a:solidFill>
                  <a:srgbClr val="000099"/>
                </a:solidFill>
                <a:latin typeface="Calibri" pitchFamily="34" charset="0"/>
                <a:ea typeface="+mn-ea"/>
                <a:cs typeface="Calibri" pitchFamily="34" charset="0"/>
              </a:rPr>
              <a:t>Andere aspecten</a:t>
            </a:r>
            <a:endParaRPr lang="en-US" i="1" kern="1200" dirty="0">
              <a:solidFill>
                <a:srgbClr val="000099"/>
              </a:solidFill>
              <a:latin typeface="Calibri" pitchFamily="34" charset="0"/>
              <a:ea typeface="+mn-ea"/>
              <a:cs typeface="Calibri" pitchFamily="34" charset="0"/>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0"/>
            <a:ext cx="8229600" cy="1143000"/>
          </a:xfrm>
        </p:spPr>
        <p:txBody>
          <a:bodyPr/>
          <a:lstStyle/>
          <a:p>
            <a:r>
              <a:rPr lang="en-US" i="1" kern="1200" dirty="0" smtClean="0">
                <a:solidFill>
                  <a:srgbClr val="000099"/>
                </a:solidFill>
                <a:latin typeface="Calibri" pitchFamily="34" charset="0"/>
                <a:cs typeface="Calibri" pitchFamily="34" charset="0"/>
              </a:rPr>
              <a:t>Het begin</a:t>
            </a:r>
          </a:p>
        </p:txBody>
      </p:sp>
      <p:sp>
        <p:nvSpPr>
          <p:cNvPr id="4" name="Content Placeholder 3"/>
          <p:cNvSpPr>
            <a:spLocks noGrp="1"/>
          </p:cNvSpPr>
          <p:nvPr>
            <p:ph idx="1"/>
          </p:nvPr>
        </p:nvSpPr>
        <p:spPr>
          <a:xfrm>
            <a:off x="685800" y="1981200"/>
            <a:ext cx="3810000" cy="4114800"/>
          </a:xfrm>
        </p:spPr>
        <p:txBody>
          <a:bodyPr/>
          <a:lstStyle/>
          <a:p>
            <a:r>
              <a:rPr lang="en-US" sz="1800" b="0" dirty="0" err="1" smtClean="0">
                <a:latin typeface="Calibri" pitchFamily="34" charset="0"/>
              </a:rPr>
              <a:t>Enrico</a:t>
            </a:r>
            <a:r>
              <a:rPr lang="en-US" sz="1800" b="0" dirty="0" smtClean="0">
                <a:latin typeface="Calibri" pitchFamily="34" charset="0"/>
              </a:rPr>
              <a:t> Fermi</a:t>
            </a:r>
          </a:p>
          <a:p>
            <a:r>
              <a:rPr lang="en-US" sz="1800" b="0" dirty="0" smtClean="0">
                <a:latin typeface="Calibri" pitchFamily="34" charset="0"/>
              </a:rPr>
              <a:t>Chicago, Dec. 2, 1942</a:t>
            </a:r>
          </a:p>
          <a:p>
            <a:r>
              <a:rPr lang="en-US" sz="1800" b="0" dirty="0" smtClean="0">
                <a:latin typeface="Calibri" pitchFamily="34" charset="0"/>
              </a:rPr>
              <a:t>Criticality reached</a:t>
            </a:r>
          </a:p>
          <a:p>
            <a:endParaRPr lang="en-US" dirty="0"/>
          </a:p>
        </p:txBody>
      </p:sp>
      <p:pic>
        <p:nvPicPr>
          <p:cNvPr id="131073" name="Picture 1" descr="C:\Users\jo\Desktop\CP1PrintoutLarge.jpg"/>
          <p:cNvPicPr>
            <a:picLocks noChangeAspect="1" noChangeArrowheads="1"/>
          </p:cNvPicPr>
          <p:nvPr/>
        </p:nvPicPr>
        <p:blipFill>
          <a:blip r:embed="rId3" cstate="print"/>
          <a:srcRect/>
          <a:stretch>
            <a:fillRect/>
          </a:stretch>
        </p:blipFill>
        <p:spPr bwMode="auto">
          <a:xfrm>
            <a:off x="4800599" y="4372423"/>
            <a:ext cx="4343401" cy="2485578"/>
          </a:xfrm>
          <a:prstGeom prst="rect">
            <a:avLst/>
          </a:prstGeom>
          <a:noFill/>
        </p:spPr>
      </p:pic>
      <p:pic>
        <p:nvPicPr>
          <p:cNvPr id="131074" name="Picture 2" descr="C:\Users\jo\Desktop\FermiStandingLarge.jpg"/>
          <p:cNvPicPr>
            <a:picLocks noChangeAspect="1" noChangeArrowheads="1"/>
          </p:cNvPicPr>
          <p:nvPr/>
        </p:nvPicPr>
        <p:blipFill>
          <a:blip r:embed="rId4" cstate="print"/>
          <a:srcRect/>
          <a:stretch>
            <a:fillRect/>
          </a:stretch>
        </p:blipFill>
        <p:spPr bwMode="auto">
          <a:xfrm>
            <a:off x="0" y="-1"/>
            <a:ext cx="1415750" cy="1752601"/>
          </a:xfrm>
          <a:prstGeom prst="rect">
            <a:avLst/>
          </a:prstGeom>
          <a:noFill/>
        </p:spPr>
      </p:pic>
      <p:pic>
        <p:nvPicPr>
          <p:cNvPr id="131075" name="Picture 3" descr="C:\Users\jo\Desktop\CP1PaintingLarge.gif"/>
          <p:cNvPicPr>
            <a:picLocks noChangeAspect="1" noChangeArrowheads="1"/>
          </p:cNvPicPr>
          <p:nvPr/>
        </p:nvPicPr>
        <p:blipFill>
          <a:blip r:embed="rId5" cstate="print"/>
          <a:srcRect/>
          <a:stretch>
            <a:fillRect/>
          </a:stretch>
        </p:blipFill>
        <p:spPr bwMode="auto">
          <a:xfrm>
            <a:off x="4800600" y="1676400"/>
            <a:ext cx="4343400" cy="2337807"/>
          </a:xfrm>
          <a:prstGeom prst="rect">
            <a:avLst/>
          </a:prstGeom>
          <a:noFill/>
        </p:spPr>
      </p:pic>
      <p:pic>
        <p:nvPicPr>
          <p:cNvPr id="131076" name="Picture 4" descr="C:\Users\jo\Desktop\pile.jpg"/>
          <p:cNvPicPr>
            <a:picLocks noChangeAspect="1" noChangeArrowheads="1"/>
          </p:cNvPicPr>
          <p:nvPr/>
        </p:nvPicPr>
        <p:blipFill>
          <a:blip r:embed="rId6" cstate="print"/>
          <a:srcRect/>
          <a:stretch>
            <a:fillRect/>
          </a:stretch>
        </p:blipFill>
        <p:spPr bwMode="auto">
          <a:xfrm>
            <a:off x="990600" y="4267200"/>
            <a:ext cx="3217231" cy="2333625"/>
          </a:xfrm>
          <a:prstGeom prst="rect">
            <a:avLst/>
          </a:prstGeom>
          <a:noFill/>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1AE3B9A-920A-4125-978D-897D40EA07B2}" type="slidenum">
              <a:rPr lang="en-US" smtClean="0">
                <a:latin typeface="Calibri" pitchFamily="34" charset="0"/>
                <a:cs typeface="Calibri" pitchFamily="34" charset="0"/>
              </a:rPr>
              <a:pPr>
                <a:defRPr/>
              </a:pPr>
              <a:t>6</a:t>
            </a:fld>
            <a:endParaRPr lang="en-US">
              <a:latin typeface="Calibri" pitchFamily="34" charset="0"/>
              <a:cs typeface="Calibri" pitchFamily="34" charset="0"/>
            </a:endParaRPr>
          </a:p>
        </p:txBody>
      </p:sp>
      <p:pic>
        <p:nvPicPr>
          <p:cNvPr id="137218" name="Picture 2"/>
          <p:cNvPicPr>
            <a:picLocks noChangeAspect="1" noChangeArrowheads="1"/>
          </p:cNvPicPr>
          <p:nvPr/>
        </p:nvPicPr>
        <p:blipFill>
          <a:blip r:embed="rId3" cstate="print"/>
          <a:srcRect/>
          <a:stretch>
            <a:fillRect/>
          </a:stretch>
        </p:blipFill>
        <p:spPr bwMode="auto">
          <a:xfrm>
            <a:off x="5267324" y="2257045"/>
            <a:ext cx="3876676" cy="4600955"/>
          </a:xfrm>
          <a:prstGeom prst="rect">
            <a:avLst/>
          </a:prstGeom>
          <a:noFill/>
          <a:ln w="31750">
            <a:solidFill>
              <a:srgbClr val="FF0000"/>
            </a:solidFill>
            <a:miter lim="800000"/>
            <a:headEnd/>
            <a:tailEnd/>
          </a:ln>
          <a:effectLst>
            <a:outerShdw blurRad="50800" dist="38100" dir="2700000" algn="tl" rotWithShape="0">
              <a:prstClr val="black">
                <a:alpha val="40000"/>
              </a:prstClr>
            </a:outerShdw>
          </a:effectLst>
        </p:spPr>
      </p:pic>
      <p:sp>
        <p:nvSpPr>
          <p:cNvPr id="6" name="Rectangle 2"/>
          <p:cNvSpPr txBox="1">
            <a:spLocks noChangeArrowheads="1"/>
          </p:cNvSpPr>
          <p:nvPr/>
        </p:nvSpPr>
        <p:spPr>
          <a:xfrm>
            <a:off x="0" y="0"/>
            <a:ext cx="9144000" cy="990600"/>
          </a:xfrm>
          <a:prstGeom prst="rect">
            <a:avLst/>
          </a:prstGeom>
          <a:noFill/>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GB" sz="3600" b="1" i="1" dirty="0" smtClean="0">
                <a:solidFill>
                  <a:srgbClr val="000099"/>
                </a:solidFill>
                <a:latin typeface="Calibri" pitchFamily="34" charset="0"/>
                <a:cs typeface="Calibri" pitchFamily="34" charset="0"/>
              </a:rPr>
              <a:t>Neutron life cycle </a:t>
            </a:r>
            <a:r>
              <a:rPr lang="en-GB" sz="3600" b="1" i="1" smtClean="0">
                <a:solidFill>
                  <a:srgbClr val="000099"/>
                </a:solidFill>
                <a:latin typeface="Calibri" pitchFamily="34" charset="0"/>
                <a:cs typeface="Calibri" pitchFamily="34" charset="0"/>
              </a:rPr>
              <a:t>in thermische reactor</a:t>
            </a:r>
            <a:endParaRPr lang="en-US" sz="3600" b="1" i="1" dirty="0">
              <a:solidFill>
                <a:srgbClr val="000099"/>
              </a:solidFill>
              <a:latin typeface="Calibri" pitchFamily="34" charset="0"/>
              <a:cs typeface="Calibri" pitchFamily="34" charset="0"/>
            </a:endParaRPr>
          </a:p>
        </p:txBody>
      </p:sp>
      <p:sp>
        <p:nvSpPr>
          <p:cNvPr id="7" name="TextBox 6"/>
          <p:cNvSpPr txBox="1"/>
          <p:nvPr/>
        </p:nvSpPr>
        <p:spPr>
          <a:xfrm>
            <a:off x="0" y="5473005"/>
            <a:ext cx="3048000" cy="1384995"/>
          </a:xfrm>
          <a:prstGeom prst="rect">
            <a:avLst/>
          </a:prstGeom>
          <a:solidFill>
            <a:srgbClr val="FEFCAC"/>
          </a:solidFill>
        </p:spPr>
        <p:txBody>
          <a:bodyPr wrap="square" rtlCol="0">
            <a:spAutoFit/>
          </a:bodyPr>
          <a:lstStyle/>
          <a:p>
            <a:r>
              <a:rPr lang="en-US" sz="1400" smtClean="0">
                <a:latin typeface="Calibri" pitchFamily="34" charset="0"/>
                <a:cs typeface="Calibri" pitchFamily="34" charset="0"/>
              </a:rPr>
              <a:t>Cyclus in een snelle kweekreactor is geheel anders</a:t>
            </a:r>
            <a:endParaRPr lang="en-US" sz="1400" dirty="0" smtClean="0">
              <a:latin typeface="Calibri" pitchFamily="34" charset="0"/>
              <a:cs typeface="Calibri" pitchFamily="34" charset="0"/>
            </a:endParaRPr>
          </a:p>
          <a:p>
            <a:endParaRPr lang="en-US" sz="1400" dirty="0">
              <a:latin typeface="Calibri" pitchFamily="34" charset="0"/>
              <a:cs typeface="Calibri" pitchFamily="34" charset="0"/>
            </a:endParaRPr>
          </a:p>
          <a:p>
            <a:r>
              <a:rPr lang="en-US" sz="1400" smtClean="0">
                <a:latin typeface="Calibri" pitchFamily="34" charset="0"/>
                <a:cs typeface="Calibri" pitchFamily="34" charset="0"/>
              </a:rPr>
              <a:t>Energieverlies wordt geminimaliseerd en bijna alle splijtingen vinden plaats door snelle neutronen</a:t>
            </a:r>
            <a:endParaRPr lang="en-US" sz="1400" dirty="0">
              <a:latin typeface="Calibri" pitchFamily="34" charset="0"/>
              <a:cs typeface="Calibri" pitchFamily="34" charset="0"/>
            </a:endParaRPr>
          </a:p>
        </p:txBody>
      </p:sp>
      <p:sp>
        <p:nvSpPr>
          <p:cNvPr id="9" name="TextBox 8"/>
          <p:cNvSpPr txBox="1"/>
          <p:nvPr/>
        </p:nvSpPr>
        <p:spPr>
          <a:xfrm>
            <a:off x="0" y="3886200"/>
            <a:ext cx="2895600" cy="861774"/>
          </a:xfrm>
          <a:prstGeom prst="rect">
            <a:avLst/>
          </a:prstGeom>
          <a:solidFill>
            <a:srgbClr val="FEFCAC"/>
          </a:solidFill>
        </p:spPr>
        <p:txBody>
          <a:bodyPr wrap="square" rtlCol="0">
            <a:spAutoFit/>
          </a:bodyPr>
          <a:lstStyle/>
          <a:p>
            <a:r>
              <a:rPr lang="en-US" sz="1400" smtClean="0">
                <a:latin typeface="Calibri" pitchFamily="34" charset="0"/>
                <a:cs typeface="Calibri" pitchFamily="34" charset="0"/>
              </a:rPr>
              <a:t>Verrijking beinvloedt</a:t>
            </a:r>
          </a:p>
          <a:p>
            <a:r>
              <a:rPr lang="en-US" sz="1200" smtClean="0">
                <a:latin typeface="Calibri" pitchFamily="34" charset="0"/>
                <a:cs typeface="Calibri" pitchFamily="34" charset="0"/>
              </a:rPr>
              <a:t>  thermal utilization </a:t>
            </a:r>
            <a:r>
              <a:rPr lang="en-US" sz="1200" i="1" smtClean="0">
                <a:latin typeface="Calibri" pitchFamily="34" charset="0"/>
                <a:cs typeface="Calibri" pitchFamily="34" charset="0"/>
              </a:rPr>
              <a:t>f</a:t>
            </a:r>
          </a:p>
          <a:p>
            <a:r>
              <a:rPr lang="en-US" sz="1200" smtClean="0">
                <a:latin typeface="Calibri" pitchFamily="34" charset="0"/>
                <a:cs typeface="Calibri" pitchFamily="34" charset="0"/>
              </a:rPr>
              <a:t>  reproduction factor </a:t>
            </a:r>
            <a:r>
              <a:rPr lang="en-US" sz="1200" i="1" smtClean="0">
                <a:latin typeface="Calibri" pitchFamily="34" charset="0"/>
                <a:cs typeface="Calibri" pitchFamily="34" charset="0"/>
                <a:sym typeface="Symbol"/>
              </a:rPr>
              <a:t></a:t>
            </a:r>
            <a:endParaRPr lang="en-US" sz="1200" i="1" smtClean="0">
              <a:latin typeface="Calibri" pitchFamily="34" charset="0"/>
              <a:cs typeface="Calibri" pitchFamily="34" charset="0"/>
            </a:endParaRPr>
          </a:p>
          <a:p>
            <a:r>
              <a:rPr lang="en-US" sz="1200" smtClean="0">
                <a:latin typeface="Calibri" pitchFamily="34" charset="0"/>
                <a:cs typeface="Calibri" pitchFamily="34" charset="0"/>
              </a:rPr>
              <a:t>  resonance escape probability </a:t>
            </a:r>
            <a:r>
              <a:rPr lang="en-US" sz="1200" i="1" smtClean="0">
                <a:latin typeface="Calibri" pitchFamily="34" charset="0"/>
                <a:cs typeface="Calibri" pitchFamily="34" charset="0"/>
              </a:rPr>
              <a:t>p</a:t>
            </a:r>
            <a:endParaRPr lang="en-US" sz="1200" dirty="0" smtClean="0">
              <a:latin typeface="Calibri" pitchFamily="34" charset="0"/>
              <a:cs typeface="Calibri" pitchFamily="34" charset="0"/>
            </a:endParaRPr>
          </a:p>
        </p:txBody>
      </p:sp>
      <p:pic>
        <p:nvPicPr>
          <p:cNvPr id="281602" name="Picture 2"/>
          <p:cNvPicPr>
            <a:picLocks noChangeAspect="1" noChangeArrowheads="1"/>
          </p:cNvPicPr>
          <p:nvPr/>
        </p:nvPicPr>
        <p:blipFill>
          <a:blip r:embed="rId4" cstate="print"/>
          <a:srcRect/>
          <a:stretch>
            <a:fillRect/>
          </a:stretch>
        </p:blipFill>
        <p:spPr bwMode="auto">
          <a:xfrm>
            <a:off x="152400" y="1371600"/>
            <a:ext cx="4572000" cy="20478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0"/>
            <a:ext cx="8229600" cy="1143000"/>
          </a:xfrm>
        </p:spPr>
        <p:txBody>
          <a:bodyPr/>
          <a:lstStyle/>
          <a:p>
            <a:r>
              <a:rPr lang="en-US" i="1" kern="1200" dirty="0" smtClean="0">
                <a:solidFill>
                  <a:srgbClr val="000099"/>
                </a:solidFill>
                <a:latin typeface="Calibri" pitchFamily="34" charset="0"/>
                <a:cs typeface="Calibri" pitchFamily="34" charset="0"/>
              </a:rPr>
              <a:t>Het begin</a:t>
            </a:r>
          </a:p>
        </p:txBody>
      </p:sp>
      <p:sp>
        <p:nvSpPr>
          <p:cNvPr id="4" name="Content Placeholder 3"/>
          <p:cNvSpPr>
            <a:spLocks noGrp="1"/>
          </p:cNvSpPr>
          <p:nvPr>
            <p:ph idx="1"/>
          </p:nvPr>
        </p:nvSpPr>
        <p:spPr>
          <a:xfrm>
            <a:off x="685800" y="1676400"/>
            <a:ext cx="3810000" cy="4114800"/>
          </a:xfrm>
        </p:spPr>
        <p:txBody>
          <a:bodyPr/>
          <a:lstStyle/>
          <a:p>
            <a:r>
              <a:rPr lang="en-US" sz="1800" b="0" dirty="0" smtClean="0">
                <a:latin typeface="Calibri" pitchFamily="34" charset="0"/>
              </a:rPr>
              <a:t>Manhattan project</a:t>
            </a:r>
          </a:p>
          <a:p>
            <a:r>
              <a:rPr lang="en-US" sz="1800" b="0" dirty="0" smtClean="0">
                <a:latin typeface="Calibri" pitchFamily="34" charset="0"/>
              </a:rPr>
              <a:t>Plutonium </a:t>
            </a:r>
            <a:r>
              <a:rPr lang="en-US" sz="1800" b="0" dirty="0" err="1" smtClean="0">
                <a:latin typeface="Calibri" pitchFamily="34" charset="0"/>
              </a:rPr>
              <a:t>productie</a:t>
            </a:r>
            <a:endParaRPr lang="en-US" sz="1800" b="0" dirty="0" smtClean="0">
              <a:latin typeface="Calibri" pitchFamily="34" charset="0"/>
            </a:endParaRPr>
          </a:p>
          <a:p>
            <a:r>
              <a:rPr lang="en-US" sz="1800" b="0" dirty="0" smtClean="0">
                <a:latin typeface="Calibri" pitchFamily="34" charset="0"/>
              </a:rPr>
              <a:t>Reactor B in Hanford</a:t>
            </a:r>
          </a:p>
          <a:p>
            <a:r>
              <a:rPr lang="en-US" sz="1800" b="0" dirty="0" smtClean="0">
                <a:latin typeface="Calibri" pitchFamily="34" charset="0"/>
              </a:rPr>
              <a:t>Trinity: the gadget</a:t>
            </a:r>
          </a:p>
          <a:p>
            <a:r>
              <a:rPr lang="en-US" sz="1800" b="0" dirty="0" smtClean="0">
                <a:latin typeface="Calibri" pitchFamily="34" charset="0"/>
              </a:rPr>
              <a:t>Nagasaki </a:t>
            </a:r>
            <a:r>
              <a:rPr lang="en-US" sz="1800" b="0" dirty="0" err="1" smtClean="0">
                <a:latin typeface="Calibri" pitchFamily="34" charset="0"/>
              </a:rPr>
              <a:t>bom</a:t>
            </a:r>
            <a:endParaRPr lang="en-US" sz="1800" b="0" dirty="0" smtClean="0">
              <a:latin typeface="Calibri" pitchFamily="34" charset="0"/>
            </a:endParaRPr>
          </a:p>
          <a:p>
            <a:endParaRPr lang="en-US" dirty="0">
              <a:latin typeface="Calibri" pitchFamily="34" charset="0"/>
            </a:endParaRPr>
          </a:p>
        </p:txBody>
      </p:sp>
      <p:pic>
        <p:nvPicPr>
          <p:cNvPr id="148482" name="Picture 2" descr="C:\Users\jo\Desktop\HanfordAerial2VeryLarge.jpg"/>
          <p:cNvPicPr>
            <a:picLocks noChangeAspect="1" noChangeArrowheads="1"/>
          </p:cNvPicPr>
          <p:nvPr/>
        </p:nvPicPr>
        <p:blipFill>
          <a:blip r:embed="rId3" cstate="print"/>
          <a:srcRect/>
          <a:stretch>
            <a:fillRect/>
          </a:stretch>
        </p:blipFill>
        <p:spPr bwMode="auto">
          <a:xfrm>
            <a:off x="4800600" y="1371600"/>
            <a:ext cx="4343400" cy="3272028"/>
          </a:xfrm>
          <a:prstGeom prst="rect">
            <a:avLst/>
          </a:prstGeom>
          <a:noFill/>
        </p:spPr>
      </p:pic>
      <p:pic>
        <p:nvPicPr>
          <p:cNvPr id="148483" name="Picture 3" descr="C:\Users\jo\Desktop\Trinity_Gadget.jpg"/>
          <p:cNvPicPr>
            <a:picLocks noChangeAspect="1" noChangeArrowheads="1"/>
          </p:cNvPicPr>
          <p:nvPr/>
        </p:nvPicPr>
        <p:blipFill>
          <a:blip r:embed="rId4" cstate="print"/>
          <a:srcRect/>
          <a:stretch>
            <a:fillRect/>
          </a:stretch>
        </p:blipFill>
        <p:spPr bwMode="auto">
          <a:xfrm>
            <a:off x="0" y="4200525"/>
            <a:ext cx="3383256" cy="2657475"/>
          </a:xfrm>
          <a:prstGeom prst="rect">
            <a:avLst/>
          </a:prstGeom>
          <a:noFill/>
        </p:spPr>
      </p:pic>
      <p:pic>
        <p:nvPicPr>
          <p:cNvPr id="148484" name="Picture 4" descr="C:\Users\jo\Desktop\474px-AtomicEffects-p7a.jpg"/>
          <p:cNvPicPr>
            <a:picLocks noChangeAspect="1" noChangeArrowheads="1"/>
          </p:cNvPicPr>
          <p:nvPr/>
        </p:nvPicPr>
        <p:blipFill>
          <a:blip r:embed="rId5" cstate="print"/>
          <a:srcRect/>
          <a:stretch>
            <a:fillRect/>
          </a:stretch>
        </p:blipFill>
        <p:spPr bwMode="auto">
          <a:xfrm>
            <a:off x="5638800" y="4800600"/>
            <a:ext cx="1625346" cy="2057400"/>
          </a:xfrm>
          <a:prstGeom prst="rect">
            <a:avLst/>
          </a:prstGeom>
          <a:noFill/>
        </p:spPr>
      </p:pic>
      <p:pic>
        <p:nvPicPr>
          <p:cNvPr id="148485" name="Picture 5" descr="C:\Users\jo\Desktop\487px-AtomicEffects-p7b.jpg"/>
          <p:cNvPicPr>
            <a:picLocks noChangeAspect="1" noChangeArrowheads="1"/>
          </p:cNvPicPr>
          <p:nvPr/>
        </p:nvPicPr>
        <p:blipFill>
          <a:blip r:embed="rId6" cstate="print"/>
          <a:srcRect/>
          <a:stretch>
            <a:fillRect/>
          </a:stretch>
        </p:blipFill>
        <p:spPr bwMode="auto">
          <a:xfrm>
            <a:off x="7467600" y="4796063"/>
            <a:ext cx="1676400" cy="2061937"/>
          </a:xfrm>
          <a:prstGeom prst="rect">
            <a:avLst/>
          </a:prstGeom>
          <a:noFill/>
        </p:spPr>
      </p:pic>
      <p:pic>
        <p:nvPicPr>
          <p:cNvPr id="148486" name="Picture 6" descr="C:\Users\jo\Desktop\755px-Trinity_explosion_(color).jpg"/>
          <p:cNvPicPr>
            <a:picLocks noChangeAspect="1" noChangeArrowheads="1"/>
          </p:cNvPicPr>
          <p:nvPr/>
        </p:nvPicPr>
        <p:blipFill>
          <a:blip r:embed="rId7" cstate="print"/>
          <a:srcRect/>
          <a:stretch>
            <a:fillRect/>
          </a:stretch>
        </p:blipFill>
        <p:spPr bwMode="auto">
          <a:xfrm>
            <a:off x="3568832" y="5334000"/>
            <a:ext cx="1917567" cy="1524000"/>
          </a:xfrm>
          <a:prstGeom prst="rect">
            <a:avLst/>
          </a:prstGeom>
          <a:noFill/>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C:\Users\jo\Desktop\ebr-1-arco-idaho.jpg"/>
          <p:cNvPicPr>
            <a:picLocks noChangeAspect="1" noChangeArrowheads="1"/>
          </p:cNvPicPr>
          <p:nvPr/>
        </p:nvPicPr>
        <p:blipFill>
          <a:blip r:embed="rId3" cstate="print"/>
          <a:srcRect/>
          <a:stretch>
            <a:fillRect/>
          </a:stretch>
        </p:blipFill>
        <p:spPr bwMode="auto">
          <a:xfrm>
            <a:off x="0" y="1955800"/>
            <a:ext cx="7937500" cy="4902200"/>
          </a:xfrm>
          <a:prstGeom prst="rect">
            <a:avLst/>
          </a:prstGeom>
          <a:noFill/>
          <a:ln w="9525">
            <a:noFill/>
            <a:miter lim="800000"/>
            <a:headEnd/>
            <a:tailEnd/>
          </a:ln>
        </p:spPr>
      </p:pic>
      <p:sp>
        <p:nvSpPr>
          <p:cNvPr id="23555" name="Rectangle 2"/>
          <p:cNvSpPr>
            <a:spLocks noGrp="1" noChangeArrowheads="1"/>
          </p:cNvSpPr>
          <p:nvPr>
            <p:ph type="title"/>
          </p:nvPr>
        </p:nvSpPr>
        <p:spPr>
          <a:xfrm>
            <a:off x="457200" y="0"/>
            <a:ext cx="8229600" cy="1143000"/>
          </a:xfrm>
        </p:spPr>
        <p:txBody>
          <a:bodyPr/>
          <a:lstStyle/>
          <a:p>
            <a:r>
              <a:rPr lang="en-US" i="1" kern="1200" dirty="0" smtClean="0">
                <a:solidFill>
                  <a:srgbClr val="000099"/>
                </a:solidFill>
                <a:latin typeface="Calibri" pitchFamily="34" charset="0"/>
                <a:cs typeface="Calibri" pitchFamily="34" charset="0"/>
              </a:rPr>
              <a:t>EBR – 1 in Idaho (1951)</a:t>
            </a:r>
          </a:p>
        </p:txBody>
      </p:sp>
      <p:pic>
        <p:nvPicPr>
          <p:cNvPr id="987138" name="Picture 2" descr="C:\Users\jo\Desktop\ebr-1-producing-nuclear-electricity.jpg"/>
          <p:cNvPicPr>
            <a:picLocks noChangeAspect="1" noChangeArrowheads="1"/>
          </p:cNvPicPr>
          <p:nvPr/>
        </p:nvPicPr>
        <p:blipFill>
          <a:blip r:embed="rId4" cstate="print"/>
          <a:srcRect/>
          <a:stretch>
            <a:fillRect/>
          </a:stretch>
        </p:blipFill>
        <p:spPr bwMode="auto">
          <a:xfrm>
            <a:off x="304800" y="1582738"/>
            <a:ext cx="2209800" cy="1649412"/>
          </a:xfrm>
          <a:prstGeom prst="rect">
            <a:avLst/>
          </a:prstGeom>
          <a:noFill/>
          <a:ln w="9525">
            <a:noFill/>
            <a:miter lim="800000"/>
            <a:headEnd/>
            <a:tailEnd/>
          </a:ln>
        </p:spPr>
      </p:pic>
      <p:pic>
        <p:nvPicPr>
          <p:cNvPr id="987140" name="Picture 4" descr="C:\Users\jo\Desktop\ebr1wall_sm.jpg"/>
          <p:cNvPicPr>
            <a:picLocks noChangeAspect="1" noChangeArrowheads="1"/>
          </p:cNvPicPr>
          <p:nvPr/>
        </p:nvPicPr>
        <p:blipFill>
          <a:blip r:embed="rId5" cstate="print"/>
          <a:srcRect/>
          <a:stretch>
            <a:fillRect/>
          </a:stretch>
        </p:blipFill>
        <p:spPr bwMode="auto">
          <a:xfrm>
            <a:off x="3352800" y="1600200"/>
            <a:ext cx="3028950" cy="1152525"/>
          </a:xfrm>
          <a:prstGeom prst="rect">
            <a:avLst/>
          </a:prstGeom>
          <a:noFill/>
          <a:ln w="9525">
            <a:noFill/>
            <a:miter lim="800000"/>
            <a:headEnd/>
            <a:tailEnd/>
          </a:ln>
        </p:spPr>
      </p:pic>
      <p:pic>
        <p:nvPicPr>
          <p:cNvPr id="987141" name="Picture 5" descr="C:\Users\jo\Desktop\89125643_3ea54b9926.jpg"/>
          <p:cNvPicPr>
            <a:picLocks noChangeAspect="1" noChangeArrowheads="1"/>
          </p:cNvPicPr>
          <p:nvPr/>
        </p:nvPicPr>
        <p:blipFill>
          <a:blip r:embed="rId6" cstate="print"/>
          <a:srcRect/>
          <a:stretch>
            <a:fillRect/>
          </a:stretch>
        </p:blipFill>
        <p:spPr bwMode="auto">
          <a:xfrm>
            <a:off x="304800" y="3886200"/>
            <a:ext cx="4038600" cy="2698750"/>
          </a:xfrm>
          <a:prstGeom prst="rect">
            <a:avLst/>
          </a:prstGeom>
          <a:noFill/>
          <a:ln w="9525">
            <a:noFill/>
            <a:miter lim="800000"/>
            <a:headEnd/>
            <a:tailEnd/>
          </a:ln>
        </p:spPr>
      </p:pic>
      <p:pic>
        <p:nvPicPr>
          <p:cNvPr id="987142" name="Picture 6" descr="C:\Users\jo\Desktop\ebr1core.gif"/>
          <p:cNvPicPr>
            <a:picLocks noChangeAspect="1" noChangeArrowheads="1"/>
          </p:cNvPicPr>
          <p:nvPr/>
        </p:nvPicPr>
        <p:blipFill>
          <a:blip r:embed="rId7" cstate="print"/>
          <a:srcRect/>
          <a:stretch>
            <a:fillRect/>
          </a:stretch>
        </p:blipFill>
        <p:spPr bwMode="auto">
          <a:xfrm>
            <a:off x="5972175" y="2743200"/>
            <a:ext cx="3171825" cy="4114800"/>
          </a:xfrm>
          <a:prstGeom prst="rect">
            <a:avLst/>
          </a:prstGeom>
          <a:noFill/>
          <a:ln w="9525">
            <a:noFill/>
            <a:miter lim="800000"/>
            <a:headEnd/>
            <a:tailEnd/>
          </a:ln>
        </p:spPr>
      </p:pic>
      <p:pic>
        <p:nvPicPr>
          <p:cNvPr id="345090" name="Picture 2" descr="\\vmware-host\Shared Folders\Desktop\arco.jpg"/>
          <p:cNvPicPr>
            <a:picLocks noChangeAspect="1" noChangeArrowheads="1"/>
          </p:cNvPicPr>
          <p:nvPr/>
        </p:nvPicPr>
        <p:blipFill>
          <a:blip r:embed="rId8" cstate="print"/>
          <a:srcRect/>
          <a:stretch>
            <a:fillRect/>
          </a:stretch>
        </p:blipFill>
        <p:spPr bwMode="auto">
          <a:xfrm>
            <a:off x="6553200" y="1447800"/>
            <a:ext cx="2406004" cy="9398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87142"/>
                                        </p:tgtEl>
                                        <p:attrNameLst>
                                          <p:attrName>style.visibility</p:attrName>
                                        </p:attrNameLst>
                                      </p:cBhvr>
                                      <p:to>
                                        <p:strVal val="visible"/>
                                      </p:to>
                                    </p:set>
                                    <p:anim calcmode="lin" valueType="num">
                                      <p:cBhvr additive="base">
                                        <p:cTn id="7" dur="500" fill="hold"/>
                                        <p:tgtEl>
                                          <p:spTgt spid="987142"/>
                                        </p:tgtEl>
                                        <p:attrNameLst>
                                          <p:attrName>ppt_x</p:attrName>
                                        </p:attrNameLst>
                                      </p:cBhvr>
                                      <p:tavLst>
                                        <p:tav tm="0">
                                          <p:val>
                                            <p:strVal val="#ppt_x"/>
                                          </p:val>
                                        </p:tav>
                                        <p:tav tm="100000">
                                          <p:val>
                                            <p:strVal val="#ppt_x"/>
                                          </p:val>
                                        </p:tav>
                                      </p:tavLst>
                                    </p:anim>
                                    <p:anim calcmode="lin" valueType="num">
                                      <p:cBhvr additive="base">
                                        <p:cTn id="8" dur="500" fill="hold"/>
                                        <p:tgtEl>
                                          <p:spTgt spid="9871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87138"/>
                                        </p:tgtEl>
                                        <p:attrNameLst>
                                          <p:attrName>style.visibility</p:attrName>
                                        </p:attrNameLst>
                                      </p:cBhvr>
                                      <p:to>
                                        <p:strVal val="visible"/>
                                      </p:to>
                                    </p:set>
                                    <p:anim calcmode="lin" valueType="num">
                                      <p:cBhvr additive="base">
                                        <p:cTn id="13" dur="500" fill="hold"/>
                                        <p:tgtEl>
                                          <p:spTgt spid="987138"/>
                                        </p:tgtEl>
                                        <p:attrNameLst>
                                          <p:attrName>ppt_x</p:attrName>
                                        </p:attrNameLst>
                                      </p:cBhvr>
                                      <p:tavLst>
                                        <p:tav tm="0">
                                          <p:val>
                                            <p:strVal val="#ppt_x"/>
                                          </p:val>
                                        </p:tav>
                                        <p:tav tm="100000">
                                          <p:val>
                                            <p:strVal val="#ppt_x"/>
                                          </p:val>
                                        </p:tav>
                                      </p:tavLst>
                                    </p:anim>
                                    <p:anim calcmode="lin" valueType="num">
                                      <p:cBhvr additive="base">
                                        <p:cTn id="14" dur="500" fill="hold"/>
                                        <p:tgtEl>
                                          <p:spTgt spid="9871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87140"/>
                                        </p:tgtEl>
                                        <p:attrNameLst>
                                          <p:attrName>style.visibility</p:attrName>
                                        </p:attrNameLst>
                                      </p:cBhvr>
                                      <p:to>
                                        <p:strVal val="visible"/>
                                      </p:to>
                                    </p:set>
                                    <p:anim calcmode="lin" valueType="num">
                                      <p:cBhvr additive="base">
                                        <p:cTn id="19" dur="500" fill="hold"/>
                                        <p:tgtEl>
                                          <p:spTgt spid="987140"/>
                                        </p:tgtEl>
                                        <p:attrNameLst>
                                          <p:attrName>ppt_x</p:attrName>
                                        </p:attrNameLst>
                                      </p:cBhvr>
                                      <p:tavLst>
                                        <p:tav tm="0">
                                          <p:val>
                                            <p:strVal val="#ppt_x"/>
                                          </p:val>
                                        </p:tav>
                                        <p:tav tm="100000">
                                          <p:val>
                                            <p:strVal val="#ppt_x"/>
                                          </p:val>
                                        </p:tav>
                                      </p:tavLst>
                                    </p:anim>
                                    <p:anim calcmode="lin" valueType="num">
                                      <p:cBhvr additive="base">
                                        <p:cTn id="20" dur="500" fill="hold"/>
                                        <p:tgtEl>
                                          <p:spTgt spid="98714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87141"/>
                                        </p:tgtEl>
                                        <p:attrNameLst>
                                          <p:attrName>style.visibility</p:attrName>
                                        </p:attrNameLst>
                                      </p:cBhvr>
                                      <p:to>
                                        <p:strVal val="visible"/>
                                      </p:to>
                                    </p:set>
                                    <p:anim calcmode="lin" valueType="num">
                                      <p:cBhvr additive="base">
                                        <p:cTn id="25" dur="500" fill="hold"/>
                                        <p:tgtEl>
                                          <p:spTgt spid="987141"/>
                                        </p:tgtEl>
                                        <p:attrNameLst>
                                          <p:attrName>ppt_x</p:attrName>
                                        </p:attrNameLst>
                                      </p:cBhvr>
                                      <p:tavLst>
                                        <p:tav tm="0">
                                          <p:val>
                                            <p:strVal val="#ppt_x"/>
                                          </p:val>
                                        </p:tav>
                                        <p:tav tm="100000">
                                          <p:val>
                                            <p:strVal val="#ppt_x"/>
                                          </p:val>
                                        </p:tav>
                                      </p:tavLst>
                                    </p:anim>
                                    <p:anim calcmode="lin" valueType="num">
                                      <p:cBhvr additive="base">
                                        <p:cTn id="26" dur="500" fill="hold"/>
                                        <p:tgtEl>
                                          <p:spTgt spid="9871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457200" y="0"/>
            <a:ext cx="8229600" cy="1143000"/>
          </a:xfrm>
          <a:noFill/>
          <a:ln w="9525">
            <a:noFill/>
            <a:miter lim="800000"/>
            <a:headEnd/>
            <a:tailEnd/>
          </a:ln>
        </p:spPr>
        <p:txBody>
          <a:bodyPr vert="horz" wrap="square" lIns="91440" tIns="45720" rIns="91440" bIns="45720" numCol="1" anchor="ctr" anchorCtr="0" compatLnSpc="1">
            <a:prstTxWarp prst="textNoShape">
              <a:avLst/>
            </a:prstTxWarp>
          </a:bodyPr>
          <a:lstStyle/>
          <a:p>
            <a:r>
              <a:rPr lang="en-US" i="1" kern="1200" dirty="0" smtClean="0">
                <a:solidFill>
                  <a:srgbClr val="000099"/>
                </a:solidFill>
                <a:latin typeface="Calibri" pitchFamily="34" charset="0"/>
                <a:cs typeface="Calibri" pitchFamily="34" charset="0"/>
              </a:rPr>
              <a:t>Nautilus (1954)</a:t>
            </a:r>
          </a:p>
        </p:txBody>
      </p:sp>
      <p:pic>
        <p:nvPicPr>
          <p:cNvPr id="38914" name="Picture 2"/>
          <p:cNvPicPr>
            <a:picLocks noChangeAspect="1" noChangeArrowheads="1"/>
          </p:cNvPicPr>
          <p:nvPr/>
        </p:nvPicPr>
        <p:blipFill>
          <a:blip r:embed="rId3" cstate="print"/>
          <a:srcRect/>
          <a:stretch>
            <a:fillRect/>
          </a:stretch>
        </p:blipFill>
        <p:spPr bwMode="auto">
          <a:xfrm>
            <a:off x="457200" y="1524000"/>
            <a:ext cx="4238625" cy="3430863"/>
          </a:xfrm>
          <a:prstGeom prst="rect">
            <a:avLst/>
          </a:prstGeom>
          <a:noFill/>
          <a:ln w="9525">
            <a:noFill/>
            <a:miter lim="800000"/>
            <a:headEnd/>
            <a:tailEnd/>
          </a:ln>
        </p:spPr>
      </p:pic>
      <p:pic>
        <p:nvPicPr>
          <p:cNvPr id="38915" name="Picture 3"/>
          <p:cNvPicPr>
            <a:picLocks noChangeAspect="1" noChangeArrowheads="1"/>
          </p:cNvPicPr>
          <p:nvPr/>
        </p:nvPicPr>
        <p:blipFill>
          <a:blip r:embed="rId4" cstate="print"/>
          <a:srcRect/>
          <a:stretch>
            <a:fillRect/>
          </a:stretch>
        </p:blipFill>
        <p:spPr bwMode="auto">
          <a:xfrm>
            <a:off x="3948112" y="3039775"/>
            <a:ext cx="5195888" cy="3818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2"/>
          <p:cNvSpPr>
            <a:spLocks noGrp="1"/>
          </p:cNvSpPr>
          <p:nvPr>
            <p:ph type="dt" sz="quarter" idx="10"/>
          </p:nvPr>
        </p:nvSpPr>
        <p:spPr/>
        <p:txBody>
          <a:bodyPr/>
          <a:lstStyle/>
          <a:p>
            <a:pPr>
              <a:defRPr/>
            </a:pPr>
            <a:r>
              <a:rPr lang="en-US"/>
              <a:t>Najaar 2007</a:t>
            </a:r>
          </a:p>
        </p:txBody>
      </p:sp>
      <p:sp>
        <p:nvSpPr>
          <p:cNvPr id="12" name="Footer Placeholder 3"/>
          <p:cNvSpPr>
            <a:spLocks noGrp="1"/>
          </p:cNvSpPr>
          <p:nvPr>
            <p:ph type="ftr" sz="quarter" idx="11"/>
          </p:nvPr>
        </p:nvSpPr>
        <p:spPr/>
        <p:txBody>
          <a:bodyPr/>
          <a:lstStyle/>
          <a:p>
            <a:pPr>
              <a:defRPr/>
            </a:pPr>
            <a:r>
              <a:rPr lang="en-US"/>
              <a:t>Jo van den Brand</a:t>
            </a:r>
          </a:p>
        </p:txBody>
      </p:sp>
      <p:sp>
        <p:nvSpPr>
          <p:cNvPr id="13" name="Slide Number Placeholder 4"/>
          <p:cNvSpPr>
            <a:spLocks noGrp="1"/>
          </p:cNvSpPr>
          <p:nvPr>
            <p:ph type="sldNum" sz="quarter" idx="12"/>
          </p:nvPr>
        </p:nvSpPr>
        <p:spPr/>
        <p:txBody>
          <a:bodyPr/>
          <a:lstStyle/>
          <a:p>
            <a:pPr>
              <a:defRPr/>
            </a:pPr>
            <a:fld id="{AC2A422D-D10C-4AFD-B7B9-4F67A8D9CB56}" type="slidenum">
              <a:rPr lang="en-US"/>
              <a:pPr>
                <a:defRPr/>
              </a:pPr>
              <a:t>63</a:t>
            </a:fld>
            <a:endParaRPr lang="en-US">
              <a:latin typeface="Times" pitchFamily="18" charset="0"/>
            </a:endParaRPr>
          </a:p>
        </p:txBody>
      </p:sp>
      <p:sp useBgFill="1">
        <p:nvSpPr>
          <p:cNvPr id="21509" name="Rectangle 15"/>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a:p>
        </p:txBody>
      </p:sp>
      <p:sp>
        <p:nvSpPr>
          <p:cNvPr id="21510" name="Rectangle 2"/>
          <p:cNvSpPr>
            <a:spLocks noGrp="1" noChangeArrowheads="1"/>
          </p:cNvSpPr>
          <p:nvPr>
            <p:ph type="title"/>
          </p:nvPr>
        </p:nvSpPr>
        <p:spPr>
          <a:xfrm>
            <a:off x="381000" y="0"/>
            <a:ext cx="8458200" cy="1143000"/>
          </a:xfrm>
        </p:spPr>
        <p:txBody>
          <a:bodyPr/>
          <a:lstStyle/>
          <a:p>
            <a:r>
              <a:rPr lang="en-US" i="1" kern="1200" dirty="0" err="1" smtClean="0">
                <a:solidFill>
                  <a:srgbClr val="000099"/>
                </a:solidFill>
                <a:latin typeface="Calibri" pitchFamily="34" charset="0"/>
                <a:cs typeface="Calibri" pitchFamily="34" charset="0"/>
              </a:rPr>
              <a:t>Kernenergie</a:t>
            </a:r>
            <a:endParaRPr lang="nl-NL" i="1" kern="1200" dirty="0" smtClean="0">
              <a:solidFill>
                <a:srgbClr val="000099"/>
              </a:solidFill>
              <a:latin typeface="Calibri" pitchFamily="34" charset="0"/>
              <a:cs typeface="Calibri" pitchFamily="34" charset="0"/>
            </a:endParaRPr>
          </a:p>
        </p:txBody>
      </p:sp>
      <p:sp>
        <p:nvSpPr>
          <p:cNvPr id="703506" name="Text Box 18"/>
          <p:cNvSpPr txBox="1">
            <a:spLocks noChangeArrowheads="1"/>
          </p:cNvSpPr>
          <p:nvPr/>
        </p:nvSpPr>
        <p:spPr bwMode="auto">
          <a:xfrm>
            <a:off x="6781800" y="4038600"/>
            <a:ext cx="1868488" cy="1200150"/>
          </a:xfrm>
          <a:prstGeom prst="rect">
            <a:avLst/>
          </a:prstGeom>
          <a:solidFill>
            <a:srgbClr val="FFCC99"/>
          </a:solidFill>
          <a:ln w="9525">
            <a:noFill/>
            <a:miter lim="800000"/>
            <a:headEnd/>
            <a:tailEnd/>
          </a:ln>
          <a:effectLst/>
        </p:spPr>
        <p:txBody>
          <a:bodyPr>
            <a:spAutoFit/>
          </a:bodyPr>
          <a:lstStyle/>
          <a:p>
            <a:pPr>
              <a:defRPr/>
            </a:pPr>
            <a:r>
              <a:rPr lang="en-US" sz="1200" i="1" dirty="0">
                <a:latin typeface="Calibri" pitchFamily="34" charset="0"/>
              </a:rPr>
              <a:t>“It is not too much to expect that our children will enjoy in their homes [nuclear generated] electrical energy too cheap to meter.”</a:t>
            </a:r>
          </a:p>
        </p:txBody>
      </p:sp>
      <p:sp>
        <p:nvSpPr>
          <p:cNvPr id="14" name="Rectangle 3"/>
          <p:cNvSpPr txBox="1">
            <a:spLocks noChangeArrowheads="1"/>
          </p:cNvSpPr>
          <p:nvPr/>
        </p:nvSpPr>
        <p:spPr>
          <a:xfrm>
            <a:off x="457200" y="1143000"/>
            <a:ext cx="5410200" cy="4302716"/>
          </a:xfrm>
          <a:prstGeom prst="rect">
            <a:avLst/>
          </a:prstGeom>
          <a:solidFill>
            <a:srgbClr val="FFFF99"/>
          </a:solidFill>
          <a:ln w="9525">
            <a:noFill/>
            <a:miter lim="800000"/>
            <a:headEnd/>
            <a:tailEnd/>
          </a:ln>
          <a:effectLst/>
        </p:spPr>
        <p:txBody>
          <a:bodyPr wrap="square">
            <a:spAutoFit/>
          </a:bodyPr>
          <a:lstStyle/>
          <a:p>
            <a:pPr marL="342900" indent="-342900">
              <a:lnSpc>
                <a:spcPct val="90000"/>
              </a:lnSpc>
              <a:defRPr/>
            </a:pPr>
            <a:r>
              <a:rPr lang="en-US" sz="2400" dirty="0" err="1" smtClean="0">
                <a:latin typeface="Calibri" pitchFamily="34" charset="0"/>
              </a:rPr>
              <a:t>Kernenergie</a:t>
            </a:r>
            <a:r>
              <a:rPr lang="en-US" sz="2400" dirty="0" smtClean="0">
                <a:latin typeface="Calibri" pitchFamily="34" charset="0"/>
              </a:rPr>
              <a:t> </a:t>
            </a:r>
            <a:r>
              <a:rPr lang="en-US" sz="2400" dirty="0" err="1" smtClean="0">
                <a:latin typeface="Calibri" pitchFamily="34" charset="0"/>
              </a:rPr>
              <a:t>vandaag</a:t>
            </a:r>
            <a:r>
              <a:rPr lang="en-US" sz="2400" dirty="0" smtClean="0">
                <a:latin typeface="Calibri" pitchFamily="34" charset="0"/>
              </a:rPr>
              <a:t>:</a:t>
            </a:r>
            <a:endParaRPr lang="en-US" sz="2400" dirty="0">
              <a:latin typeface="Calibri" pitchFamily="34" charset="0"/>
            </a:endParaRPr>
          </a:p>
          <a:p>
            <a:pPr marL="342900" indent="-342900">
              <a:lnSpc>
                <a:spcPct val="90000"/>
              </a:lnSpc>
              <a:buFontTx/>
              <a:buChar char="•"/>
              <a:defRPr/>
            </a:pPr>
            <a:r>
              <a:rPr lang="en-US" sz="2000" dirty="0" err="1" smtClean="0">
                <a:latin typeface="Calibri" pitchFamily="34" charset="0"/>
              </a:rPr>
              <a:t>Levert</a:t>
            </a:r>
            <a:r>
              <a:rPr lang="en-US" sz="2000" dirty="0" smtClean="0">
                <a:latin typeface="Calibri" pitchFamily="34" charset="0"/>
              </a:rPr>
              <a:t> 16% van de </a:t>
            </a:r>
            <a:r>
              <a:rPr lang="en-US" sz="2000" dirty="0" err="1" smtClean="0">
                <a:latin typeface="Calibri" pitchFamily="34" charset="0"/>
              </a:rPr>
              <a:t>elektriciteit</a:t>
            </a:r>
            <a:r>
              <a:rPr lang="en-US" sz="2000" dirty="0" smtClean="0">
                <a:latin typeface="Calibri" pitchFamily="34" charset="0"/>
              </a:rPr>
              <a:t> in de </a:t>
            </a:r>
            <a:r>
              <a:rPr lang="en-US" sz="2000" dirty="0" err="1" smtClean="0">
                <a:latin typeface="Calibri" pitchFamily="34" charset="0"/>
              </a:rPr>
              <a:t>wereld</a:t>
            </a:r>
            <a:r>
              <a:rPr lang="en-US" sz="2000" dirty="0" smtClean="0">
                <a:latin typeface="Calibri" pitchFamily="34" charset="0"/>
              </a:rPr>
              <a:t> </a:t>
            </a:r>
          </a:p>
          <a:p>
            <a:pPr marL="800100" lvl="1" indent="-342900">
              <a:lnSpc>
                <a:spcPct val="90000"/>
              </a:lnSpc>
              <a:buFontTx/>
              <a:buChar char="•"/>
              <a:defRPr/>
            </a:pPr>
            <a:r>
              <a:rPr lang="en-US" sz="2000" dirty="0" smtClean="0">
                <a:latin typeface="Calibri" pitchFamily="34" charset="0"/>
              </a:rPr>
              <a:t>20% </a:t>
            </a:r>
            <a:r>
              <a:rPr lang="en-US" sz="2000" dirty="0">
                <a:latin typeface="Calibri" pitchFamily="34" charset="0"/>
              </a:rPr>
              <a:t>in </a:t>
            </a:r>
            <a:r>
              <a:rPr lang="en-US" sz="2000" dirty="0" smtClean="0">
                <a:latin typeface="Calibri" pitchFamily="34" charset="0"/>
              </a:rPr>
              <a:t>USA</a:t>
            </a:r>
          </a:p>
          <a:p>
            <a:pPr marL="800100" lvl="1" indent="-342900">
              <a:lnSpc>
                <a:spcPct val="90000"/>
              </a:lnSpc>
              <a:buFontTx/>
              <a:buChar char="•"/>
              <a:defRPr/>
            </a:pPr>
            <a:r>
              <a:rPr lang="en-US" sz="2000" dirty="0" smtClean="0">
                <a:latin typeface="Calibri" pitchFamily="34" charset="0"/>
              </a:rPr>
              <a:t>77% in </a:t>
            </a:r>
            <a:r>
              <a:rPr lang="en-US" sz="2000" dirty="0" err="1" smtClean="0">
                <a:latin typeface="Calibri" pitchFamily="34" charset="0"/>
              </a:rPr>
              <a:t>Frankrijk</a:t>
            </a:r>
            <a:endParaRPr lang="en-US" sz="2000" dirty="0" smtClean="0">
              <a:latin typeface="Calibri" pitchFamily="34" charset="0"/>
            </a:endParaRPr>
          </a:p>
          <a:p>
            <a:pPr marL="800100" lvl="1" indent="-342900">
              <a:lnSpc>
                <a:spcPct val="90000"/>
              </a:lnSpc>
              <a:buFontTx/>
              <a:buChar char="•"/>
              <a:defRPr/>
            </a:pPr>
            <a:r>
              <a:rPr lang="en-US" sz="2000" dirty="0" smtClean="0">
                <a:latin typeface="Calibri" pitchFamily="34" charset="0"/>
              </a:rPr>
              <a:t>54% </a:t>
            </a:r>
            <a:r>
              <a:rPr lang="en-US" sz="2000" dirty="0" err="1" smtClean="0">
                <a:latin typeface="Calibri" pitchFamily="34" charset="0"/>
              </a:rPr>
              <a:t>Belgie</a:t>
            </a:r>
            <a:endParaRPr lang="en-US" sz="2000" dirty="0" smtClean="0">
              <a:latin typeface="Calibri" pitchFamily="34" charset="0"/>
            </a:endParaRPr>
          </a:p>
          <a:p>
            <a:pPr marL="800100" lvl="1" indent="-342900">
              <a:lnSpc>
                <a:spcPct val="90000"/>
              </a:lnSpc>
              <a:buFontTx/>
              <a:buChar char="•"/>
              <a:defRPr/>
            </a:pPr>
            <a:r>
              <a:rPr lang="en-US" sz="2000" dirty="0" smtClean="0">
                <a:latin typeface="Calibri" pitchFamily="34" charset="0"/>
              </a:rPr>
              <a:t>26% </a:t>
            </a:r>
            <a:r>
              <a:rPr lang="en-US" sz="2000" dirty="0" err="1" smtClean="0">
                <a:latin typeface="Calibri" pitchFamily="34" charset="0"/>
              </a:rPr>
              <a:t>Duitsland</a:t>
            </a:r>
            <a:endParaRPr lang="en-US" sz="2000" dirty="0" smtClean="0">
              <a:latin typeface="Calibri" pitchFamily="34" charset="0"/>
            </a:endParaRPr>
          </a:p>
          <a:p>
            <a:pPr marL="800100" lvl="1" indent="-342900">
              <a:lnSpc>
                <a:spcPct val="90000"/>
              </a:lnSpc>
              <a:buFontTx/>
              <a:buChar char="•"/>
              <a:defRPr/>
            </a:pPr>
            <a:r>
              <a:rPr lang="en-US" sz="2000" dirty="0" smtClean="0">
                <a:latin typeface="Calibri" pitchFamily="34" charset="0"/>
              </a:rPr>
              <a:t>46% </a:t>
            </a:r>
            <a:r>
              <a:rPr lang="en-US" sz="2000" dirty="0" err="1" smtClean="0">
                <a:latin typeface="Calibri" pitchFamily="34" charset="0"/>
              </a:rPr>
              <a:t>Zweden</a:t>
            </a:r>
            <a:endParaRPr lang="en-US" sz="2000" dirty="0" smtClean="0">
              <a:latin typeface="Calibri" pitchFamily="34" charset="0"/>
            </a:endParaRPr>
          </a:p>
          <a:p>
            <a:pPr marL="800100" lvl="1" indent="-342900">
              <a:lnSpc>
                <a:spcPct val="90000"/>
              </a:lnSpc>
              <a:buFontTx/>
              <a:buChar char="•"/>
              <a:defRPr/>
            </a:pPr>
            <a:r>
              <a:rPr lang="en-US" sz="2000" dirty="0" smtClean="0">
                <a:latin typeface="Calibri" pitchFamily="34" charset="0"/>
              </a:rPr>
              <a:t>4% Nederland</a:t>
            </a:r>
            <a:endParaRPr lang="en-US" sz="2000" dirty="0">
              <a:latin typeface="Calibri" pitchFamily="34" charset="0"/>
            </a:endParaRPr>
          </a:p>
          <a:p>
            <a:pPr marL="342900" indent="-342900">
              <a:lnSpc>
                <a:spcPct val="90000"/>
              </a:lnSpc>
              <a:buFontTx/>
              <a:buChar char="•"/>
              <a:defRPr/>
            </a:pPr>
            <a:r>
              <a:rPr lang="en-US" sz="2000" dirty="0">
                <a:latin typeface="Calibri" pitchFamily="34" charset="0"/>
              </a:rPr>
              <a:t>69% </a:t>
            </a:r>
            <a:r>
              <a:rPr lang="en-US" sz="2000" dirty="0" smtClean="0">
                <a:latin typeface="Calibri" pitchFamily="34" charset="0"/>
              </a:rPr>
              <a:t>van de non-carbon </a:t>
            </a:r>
            <a:r>
              <a:rPr lang="en-US" sz="2000" dirty="0" err="1" smtClean="0">
                <a:latin typeface="Calibri" pitchFamily="34" charset="0"/>
              </a:rPr>
              <a:t>elektriciteit</a:t>
            </a:r>
            <a:r>
              <a:rPr lang="en-US" sz="2000" dirty="0" smtClean="0">
                <a:latin typeface="Calibri" pitchFamily="34" charset="0"/>
              </a:rPr>
              <a:t> in USA</a:t>
            </a:r>
            <a:endParaRPr lang="en-US" sz="2000" dirty="0">
              <a:latin typeface="Calibri" pitchFamily="34" charset="0"/>
            </a:endParaRPr>
          </a:p>
          <a:p>
            <a:pPr marL="342900" indent="-342900">
              <a:lnSpc>
                <a:spcPct val="90000"/>
              </a:lnSpc>
              <a:buFontTx/>
              <a:buChar char="•"/>
              <a:defRPr/>
            </a:pPr>
            <a:r>
              <a:rPr lang="en-US" sz="2000" dirty="0" err="1" smtClean="0">
                <a:latin typeface="Calibri" pitchFamily="34" charset="0"/>
              </a:rPr>
              <a:t>Ongeveer</a:t>
            </a:r>
            <a:r>
              <a:rPr lang="en-US" sz="2000" dirty="0" smtClean="0">
                <a:latin typeface="Calibri" pitchFamily="34" charset="0"/>
              </a:rPr>
              <a:t> 441reactoren in de </a:t>
            </a:r>
            <a:r>
              <a:rPr lang="en-US" sz="2000" dirty="0" err="1" smtClean="0">
                <a:latin typeface="Calibri" pitchFamily="34" charset="0"/>
              </a:rPr>
              <a:t>wereld</a:t>
            </a:r>
            <a:endParaRPr lang="en-US" sz="2000" dirty="0" smtClean="0">
              <a:latin typeface="Calibri" pitchFamily="34" charset="0"/>
            </a:endParaRPr>
          </a:p>
          <a:p>
            <a:pPr marL="800100" lvl="1" indent="-342900">
              <a:lnSpc>
                <a:spcPct val="90000"/>
              </a:lnSpc>
              <a:buFontTx/>
              <a:buChar char="•"/>
              <a:defRPr/>
            </a:pPr>
            <a:r>
              <a:rPr lang="en-US" sz="2000" dirty="0" smtClean="0">
                <a:latin typeface="Calibri" pitchFamily="34" charset="0"/>
              </a:rPr>
              <a:t>147 in EU (200+ in Europe)</a:t>
            </a:r>
          </a:p>
          <a:p>
            <a:pPr marL="800100" lvl="1" indent="-342900">
              <a:lnSpc>
                <a:spcPct val="90000"/>
              </a:lnSpc>
              <a:buFontTx/>
              <a:buChar char="•"/>
              <a:defRPr/>
            </a:pPr>
            <a:r>
              <a:rPr lang="en-US" sz="2000" dirty="0" smtClean="0">
                <a:latin typeface="Calibri" pitchFamily="34" charset="0"/>
              </a:rPr>
              <a:t>104 in USA</a:t>
            </a:r>
          </a:p>
          <a:p>
            <a:pPr marL="1257300" lvl="2" indent="-342900">
              <a:lnSpc>
                <a:spcPct val="90000"/>
              </a:lnSpc>
              <a:buFont typeface="Wingdings" pitchFamily="2" charset="2"/>
              <a:buChar char="q"/>
              <a:defRPr/>
            </a:pPr>
            <a:r>
              <a:rPr lang="en-US" sz="2000" dirty="0" err="1" smtClean="0">
                <a:latin typeface="Calibri" pitchFamily="34" charset="0"/>
              </a:rPr>
              <a:t>Geen</a:t>
            </a:r>
            <a:r>
              <a:rPr lang="en-US" sz="2000" dirty="0" smtClean="0">
                <a:latin typeface="Calibri" pitchFamily="34" charset="0"/>
              </a:rPr>
              <a:t> </a:t>
            </a:r>
            <a:r>
              <a:rPr lang="en-US" sz="2000" dirty="0" err="1" smtClean="0">
                <a:latin typeface="Calibri" pitchFamily="34" charset="0"/>
              </a:rPr>
              <a:t>gebouwd</a:t>
            </a:r>
            <a:r>
              <a:rPr lang="en-US" sz="2000" dirty="0" smtClean="0">
                <a:latin typeface="Calibri" pitchFamily="34" charset="0"/>
              </a:rPr>
              <a:t> in USA </a:t>
            </a:r>
            <a:r>
              <a:rPr lang="en-US" sz="2000" dirty="0" err="1" smtClean="0">
                <a:latin typeface="Calibri" pitchFamily="34" charset="0"/>
              </a:rPr>
              <a:t>na</a:t>
            </a:r>
            <a:r>
              <a:rPr lang="en-US" sz="2000" dirty="0" smtClean="0">
                <a:latin typeface="Calibri" pitchFamily="34" charset="0"/>
              </a:rPr>
              <a:t> 1970s</a:t>
            </a:r>
          </a:p>
          <a:p>
            <a:pPr marL="1257300" lvl="2" indent="-342900">
              <a:lnSpc>
                <a:spcPct val="90000"/>
              </a:lnSpc>
              <a:buFont typeface="Wingdings" pitchFamily="2" charset="2"/>
              <a:buChar char="q"/>
              <a:defRPr/>
            </a:pPr>
            <a:r>
              <a:rPr lang="en-US" sz="2000" dirty="0" err="1" smtClean="0">
                <a:latin typeface="Calibri" pitchFamily="34" charset="0"/>
              </a:rPr>
              <a:t>Kleine</a:t>
            </a:r>
            <a:r>
              <a:rPr lang="en-US" sz="2000" dirty="0" smtClean="0">
                <a:latin typeface="Calibri" pitchFamily="34" charset="0"/>
              </a:rPr>
              <a:t> </a:t>
            </a:r>
            <a:r>
              <a:rPr lang="en-US" sz="2000" dirty="0" err="1" smtClean="0">
                <a:latin typeface="Calibri" pitchFamily="34" charset="0"/>
              </a:rPr>
              <a:t>budgetten</a:t>
            </a:r>
            <a:r>
              <a:rPr lang="en-US" sz="2000" dirty="0" smtClean="0">
                <a:latin typeface="Calibri" pitchFamily="34" charset="0"/>
              </a:rPr>
              <a:t> </a:t>
            </a:r>
            <a:r>
              <a:rPr lang="en-US" sz="2000" dirty="0" err="1" smtClean="0">
                <a:latin typeface="Calibri" pitchFamily="34" charset="0"/>
              </a:rPr>
              <a:t>voor</a:t>
            </a:r>
            <a:r>
              <a:rPr lang="en-US" sz="2000" dirty="0" smtClean="0">
                <a:latin typeface="Calibri" pitchFamily="34" charset="0"/>
              </a:rPr>
              <a:t> R&amp;D</a:t>
            </a:r>
          </a:p>
          <a:p>
            <a:pPr marL="228600" indent="-228600">
              <a:lnSpc>
                <a:spcPct val="90000"/>
              </a:lnSpc>
              <a:buFontTx/>
              <a:buChar char="•"/>
              <a:defRPr/>
            </a:pPr>
            <a:endParaRPr lang="en-US" sz="2000" dirty="0">
              <a:latin typeface="Arial" charset="0"/>
            </a:endParaRPr>
          </a:p>
        </p:txBody>
      </p:sp>
      <p:pic>
        <p:nvPicPr>
          <p:cNvPr id="21513" name="Picture 4"/>
          <p:cNvPicPr>
            <a:picLocks noChangeAspect="1" noChangeArrowheads="1"/>
          </p:cNvPicPr>
          <p:nvPr/>
        </p:nvPicPr>
        <p:blipFill>
          <a:blip r:embed="rId3" cstate="print"/>
          <a:srcRect/>
          <a:stretch>
            <a:fillRect/>
          </a:stretch>
        </p:blipFill>
        <p:spPr bwMode="auto">
          <a:xfrm>
            <a:off x="6781800" y="1524000"/>
            <a:ext cx="1746250" cy="2286000"/>
          </a:xfrm>
          <a:prstGeom prst="rect">
            <a:avLst/>
          </a:prstGeom>
          <a:noFill/>
          <a:ln w="9525">
            <a:solidFill>
              <a:schemeClr val="tx1"/>
            </a:solidFill>
            <a:miter lim="800000"/>
            <a:headEnd/>
            <a:tailEnd/>
          </a:ln>
        </p:spPr>
      </p:pic>
      <p:sp>
        <p:nvSpPr>
          <p:cNvPr id="16" name="Rectangle 15"/>
          <p:cNvSpPr/>
          <p:nvPr/>
        </p:nvSpPr>
        <p:spPr>
          <a:xfrm>
            <a:off x="6248400" y="990600"/>
            <a:ext cx="2667000" cy="461963"/>
          </a:xfrm>
          <a:prstGeom prst="rect">
            <a:avLst/>
          </a:prstGeom>
        </p:spPr>
        <p:txBody>
          <a:bodyPr>
            <a:spAutoFit/>
          </a:bodyPr>
          <a:lstStyle/>
          <a:p>
            <a:pPr algn="r">
              <a:defRPr/>
            </a:pPr>
            <a:r>
              <a:rPr lang="en-US" sz="1200" dirty="0">
                <a:latin typeface="+mn-lt"/>
              </a:rPr>
              <a:t>Lewis Strauss, Chairman of the U.S.</a:t>
            </a:r>
          </a:p>
          <a:p>
            <a:pPr algn="r">
              <a:defRPr/>
            </a:pPr>
            <a:r>
              <a:rPr lang="en-US" sz="1200" dirty="0">
                <a:latin typeface="+mn-lt"/>
              </a:rPr>
              <a:t>Atomic Energy Commission (1954</a:t>
            </a:r>
          </a:p>
        </p:txBody>
      </p:sp>
      <p:pic>
        <p:nvPicPr>
          <p:cNvPr id="36866" name="Picture 2" descr="\\vmware-host\Shared Folders\Desktop\753px-2008_US_electricity_generation_by_source_v2.png"/>
          <p:cNvPicPr>
            <a:picLocks noChangeAspect="1" noChangeArrowheads="1"/>
          </p:cNvPicPr>
          <p:nvPr/>
        </p:nvPicPr>
        <p:blipFill>
          <a:blip r:embed="rId4" cstate="print"/>
          <a:srcRect/>
          <a:stretch>
            <a:fillRect/>
          </a:stretch>
        </p:blipFill>
        <p:spPr bwMode="auto">
          <a:xfrm>
            <a:off x="4419600" y="5105400"/>
            <a:ext cx="2199118" cy="17526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03506"/>
                                        </p:tgtEl>
                                        <p:attrNameLst>
                                          <p:attrName>style.visibility</p:attrName>
                                        </p:attrNameLst>
                                      </p:cBhvr>
                                      <p:to>
                                        <p:strVal val="visible"/>
                                      </p:to>
                                    </p:set>
                                    <p:animEffect transition="in" filter="checkerboard(across)">
                                      <p:cBhvr>
                                        <p:cTn id="7" dur="500"/>
                                        <p:tgtEl>
                                          <p:spTgt spid="703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506"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2"/>
          <p:cNvSpPr>
            <a:spLocks noGrp="1"/>
          </p:cNvSpPr>
          <p:nvPr>
            <p:ph type="dt" sz="quarter" idx="10"/>
          </p:nvPr>
        </p:nvSpPr>
        <p:spPr/>
        <p:txBody>
          <a:bodyPr/>
          <a:lstStyle/>
          <a:p>
            <a:pPr>
              <a:defRPr/>
            </a:pPr>
            <a:r>
              <a:rPr lang="en-US"/>
              <a:t>Najaar 2007</a:t>
            </a:r>
          </a:p>
        </p:txBody>
      </p:sp>
      <p:sp>
        <p:nvSpPr>
          <p:cNvPr id="12" name="Footer Placeholder 3"/>
          <p:cNvSpPr>
            <a:spLocks noGrp="1"/>
          </p:cNvSpPr>
          <p:nvPr>
            <p:ph type="ftr" sz="quarter" idx="11"/>
          </p:nvPr>
        </p:nvSpPr>
        <p:spPr/>
        <p:txBody>
          <a:bodyPr/>
          <a:lstStyle/>
          <a:p>
            <a:pPr>
              <a:defRPr/>
            </a:pPr>
            <a:r>
              <a:rPr lang="en-US"/>
              <a:t>Jo van den Brand</a:t>
            </a:r>
          </a:p>
        </p:txBody>
      </p:sp>
      <p:sp>
        <p:nvSpPr>
          <p:cNvPr id="13" name="Slide Number Placeholder 4"/>
          <p:cNvSpPr>
            <a:spLocks noGrp="1"/>
          </p:cNvSpPr>
          <p:nvPr>
            <p:ph type="sldNum" sz="quarter" idx="12"/>
          </p:nvPr>
        </p:nvSpPr>
        <p:spPr/>
        <p:txBody>
          <a:bodyPr/>
          <a:lstStyle/>
          <a:p>
            <a:pPr>
              <a:defRPr/>
            </a:pPr>
            <a:fld id="{AC2A422D-D10C-4AFD-B7B9-4F67A8D9CB56}" type="slidenum">
              <a:rPr lang="en-US"/>
              <a:pPr>
                <a:defRPr/>
              </a:pPr>
              <a:t>64</a:t>
            </a:fld>
            <a:endParaRPr lang="en-US">
              <a:latin typeface="Times" pitchFamily="18" charset="0"/>
            </a:endParaRPr>
          </a:p>
        </p:txBody>
      </p:sp>
      <p:sp useBgFill="1">
        <p:nvSpPr>
          <p:cNvPr id="21509" name="Rectangle 15"/>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a:p>
        </p:txBody>
      </p:sp>
      <p:pic>
        <p:nvPicPr>
          <p:cNvPr id="37892" name="Picture 4"/>
          <p:cNvPicPr>
            <a:picLocks noChangeAspect="1" noChangeArrowheads="1"/>
          </p:cNvPicPr>
          <p:nvPr/>
        </p:nvPicPr>
        <p:blipFill>
          <a:blip r:embed="rId3" cstate="print"/>
          <a:srcRect/>
          <a:stretch>
            <a:fillRect/>
          </a:stretch>
        </p:blipFill>
        <p:spPr bwMode="auto">
          <a:xfrm>
            <a:off x="0" y="381000"/>
            <a:ext cx="9141924" cy="5334000"/>
          </a:xfrm>
          <a:prstGeom prst="rect">
            <a:avLst/>
          </a:prstGeom>
          <a:noFill/>
          <a:ln w="9525">
            <a:noFill/>
            <a:miter lim="800000"/>
            <a:headEnd/>
            <a:tailEnd/>
          </a:ln>
        </p:spPr>
      </p:pic>
      <p:sp>
        <p:nvSpPr>
          <p:cNvPr id="17" name="Tekstvak 16"/>
          <p:cNvSpPr txBox="1"/>
          <p:nvPr/>
        </p:nvSpPr>
        <p:spPr>
          <a:xfrm>
            <a:off x="914400" y="5955268"/>
            <a:ext cx="6276142" cy="369332"/>
          </a:xfrm>
          <a:prstGeom prst="rect">
            <a:avLst/>
          </a:prstGeom>
          <a:noFill/>
        </p:spPr>
        <p:txBody>
          <a:bodyPr wrap="none" rtlCol="0">
            <a:spAutoFit/>
          </a:bodyPr>
          <a:lstStyle/>
          <a:p>
            <a:r>
              <a:rPr lang="nl-NL" dirty="0" smtClean="0">
                <a:latin typeface="+mn-lt"/>
              </a:rPr>
              <a:t>Alle reactoren in de USA zijn gebouwd in ongeveer 25 jaar</a:t>
            </a:r>
            <a:endParaRPr lang="nl-NL" dirty="0">
              <a:latin typeface="+mn-lt"/>
            </a:endParaRPr>
          </a:p>
        </p:txBody>
      </p:sp>
      <p:pic>
        <p:nvPicPr>
          <p:cNvPr id="37893" name="Picture 5"/>
          <p:cNvPicPr>
            <a:picLocks noChangeAspect="1" noChangeArrowheads="1"/>
          </p:cNvPicPr>
          <p:nvPr/>
        </p:nvPicPr>
        <p:blipFill>
          <a:blip r:embed="rId4" cstate="print"/>
          <a:srcRect/>
          <a:stretch>
            <a:fillRect/>
          </a:stretch>
        </p:blipFill>
        <p:spPr bwMode="auto">
          <a:xfrm>
            <a:off x="6324600" y="1752600"/>
            <a:ext cx="2566988" cy="147139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2"/>
          <p:cNvSpPr>
            <a:spLocks noGrp="1"/>
          </p:cNvSpPr>
          <p:nvPr>
            <p:ph type="dt" sz="quarter" idx="10"/>
          </p:nvPr>
        </p:nvSpPr>
        <p:spPr/>
        <p:txBody>
          <a:bodyPr/>
          <a:lstStyle/>
          <a:p>
            <a:pPr>
              <a:defRPr/>
            </a:pPr>
            <a:r>
              <a:rPr lang="en-US"/>
              <a:t>Najaar 2007</a:t>
            </a:r>
          </a:p>
        </p:txBody>
      </p:sp>
      <p:sp>
        <p:nvSpPr>
          <p:cNvPr id="12" name="Footer Placeholder 3"/>
          <p:cNvSpPr>
            <a:spLocks noGrp="1"/>
          </p:cNvSpPr>
          <p:nvPr>
            <p:ph type="ftr" sz="quarter" idx="11"/>
          </p:nvPr>
        </p:nvSpPr>
        <p:spPr/>
        <p:txBody>
          <a:bodyPr/>
          <a:lstStyle/>
          <a:p>
            <a:pPr>
              <a:defRPr/>
            </a:pPr>
            <a:r>
              <a:rPr lang="en-US"/>
              <a:t>Jo van den Brand</a:t>
            </a:r>
          </a:p>
        </p:txBody>
      </p:sp>
      <p:sp>
        <p:nvSpPr>
          <p:cNvPr id="13" name="Slide Number Placeholder 4"/>
          <p:cNvSpPr>
            <a:spLocks noGrp="1"/>
          </p:cNvSpPr>
          <p:nvPr>
            <p:ph type="sldNum" sz="quarter" idx="12"/>
          </p:nvPr>
        </p:nvSpPr>
        <p:spPr/>
        <p:txBody>
          <a:bodyPr/>
          <a:lstStyle/>
          <a:p>
            <a:pPr>
              <a:defRPr/>
            </a:pPr>
            <a:fld id="{AC2A422D-D10C-4AFD-B7B9-4F67A8D9CB56}" type="slidenum">
              <a:rPr lang="en-US"/>
              <a:pPr>
                <a:defRPr/>
              </a:pPr>
              <a:t>65</a:t>
            </a:fld>
            <a:endParaRPr lang="en-US">
              <a:latin typeface="Times" pitchFamily="18" charset="0"/>
            </a:endParaRPr>
          </a:p>
        </p:txBody>
      </p:sp>
      <p:sp useBgFill="1">
        <p:nvSpPr>
          <p:cNvPr id="21509" name="Rectangle 15"/>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a:p>
        </p:txBody>
      </p:sp>
      <p:pic>
        <p:nvPicPr>
          <p:cNvPr id="41986" name="Picture 2"/>
          <p:cNvPicPr>
            <a:picLocks noChangeAspect="1" noChangeArrowheads="1"/>
          </p:cNvPicPr>
          <p:nvPr/>
        </p:nvPicPr>
        <p:blipFill>
          <a:blip r:embed="rId3" cstate="print"/>
          <a:srcRect/>
          <a:stretch>
            <a:fillRect/>
          </a:stretch>
        </p:blipFill>
        <p:spPr bwMode="auto">
          <a:xfrm>
            <a:off x="0" y="19966"/>
            <a:ext cx="9146696" cy="683803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2"/>
          <p:cNvSpPr>
            <a:spLocks noGrp="1"/>
          </p:cNvSpPr>
          <p:nvPr>
            <p:ph type="dt" sz="quarter" idx="10"/>
          </p:nvPr>
        </p:nvSpPr>
        <p:spPr/>
        <p:txBody>
          <a:bodyPr/>
          <a:lstStyle/>
          <a:p>
            <a:pPr>
              <a:defRPr/>
            </a:pPr>
            <a:r>
              <a:rPr lang="en-US"/>
              <a:t>Najaar 2007</a:t>
            </a:r>
          </a:p>
        </p:txBody>
      </p:sp>
      <p:sp>
        <p:nvSpPr>
          <p:cNvPr id="12" name="Footer Placeholder 3"/>
          <p:cNvSpPr>
            <a:spLocks noGrp="1"/>
          </p:cNvSpPr>
          <p:nvPr>
            <p:ph type="ftr" sz="quarter" idx="11"/>
          </p:nvPr>
        </p:nvSpPr>
        <p:spPr/>
        <p:txBody>
          <a:bodyPr/>
          <a:lstStyle/>
          <a:p>
            <a:pPr>
              <a:defRPr/>
            </a:pPr>
            <a:r>
              <a:rPr lang="en-US"/>
              <a:t>Jo van den Brand</a:t>
            </a:r>
          </a:p>
        </p:txBody>
      </p:sp>
      <p:sp>
        <p:nvSpPr>
          <p:cNvPr id="13" name="Slide Number Placeholder 4"/>
          <p:cNvSpPr>
            <a:spLocks noGrp="1"/>
          </p:cNvSpPr>
          <p:nvPr>
            <p:ph type="sldNum" sz="quarter" idx="12"/>
          </p:nvPr>
        </p:nvSpPr>
        <p:spPr/>
        <p:txBody>
          <a:bodyPr/>
          <a:lstStyle/>
          <a:p>
            <a:pPr>
              <a:defRPr/>
            </a:pPr>
            <a:fld id="{AC2A422D-D10C-4AFD-B7B9-4F67A8D9CB56}" type="slidenum">
              <a:rPr lang="en-US"/>
              <a:pPr>
                <a:defRPr/>
              </a:pPr>
              <a:t>66</a:t>
            </a:fld>
            <a:endParaRPr lang="en-US">
              <a:latin typeface="Times" pitchFamily="18" charset="0"/>
            </a:endParaRPr>
          </a:p>
        </p:txBody>
      </p:sp>
      <p:sp useBgFill="1">
        <p:nvSpPr>
          <p:cNvPr id="21509" name="Rectangle 15"/>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a:p>
        </p:txBody>
      </p:sp>
      <p:pic>
        <p:nvPicPr>
          <p:cNvPr id="43010" name="Picture 2"/>
          <p:cNvPicPr>
            <a:picLocks noChangeAspect="1" noChangeArrowheads="1"/>
          </p:cNvPicPr>
          <p:nvPr/>
        </p:nvPicPr>
        <p:blipFill>
          <a:blip r:embed="rId3" cstate="print"/>
          <a:srcRect/>
          <a:stretch>
            <a:fillRect/>
          </a:stretch>
        </p:blipFill>
        <p:spPr bwMode="auto">
          <a:xfrm>
            <a:off x="1" y="482423"/>
            <a:ext cx="9143999" cy="584217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2"/>
          <p:cNvSpPr>
            <a:spLocks noGrp="1"/>
          </p:cNvSpPr>
          <p:nvPr>
            <p:ph type="dt" sz="quarter" idx="10"/>
          </p:nvPr>
        </p:nvSpPr>
        <p:spPr/>
        <p:txBody>
          <a:bodyPr/>
          <a:lstStyle/>
          <a:p>
            <a:pPr>
              <a:defRPr/>
            </a:pPr>
            <a:r>
              <a:rPr lang="en-US"/>
              <a:t>Najaar 2007</a:t>
            </a:r>
          </a:p>
        </p:txBody>
      </p:sp>
      <p:sp>
        <p:nvSpPr>
          <p:cNvPr id="12" name="Footer Placeholder 3"/>
          <p:cNvSpPr>
            <a:spLocks noGrp="1"/>
          </p:cNvSpPr>
          <p:nvPr>
            <p:ph type="ftr" sz="quarter" idx="11"/>
          </p:nvPr>
        </p:nvSpPr>
        <p:spPr/>
        <p:txBody>
          <a:bodyPr/>
          <a:lstStyle/>
          <a:p>
            <a:pPr>
              <a:defRPr/>
            </a:pPr>
            <a:r>
              <a:rPr lang="en-US"/>
              <a:t>Jo van den Brand</a:t>
            </a:r>
          </a:p>
        </p:txBody>
      </p:sp>
      <p:sp>
        <p:nvSpPr>
          <p:cNvPr id="13" name="Slide Number Placeholder 4"/>
          <p:cNvSpPr>
            <a:spLocks noGrp="1"/>
          </p:cNvSpPr>
          <p:nvPr>
            <p:ph type="sldNum" sz="quarter" idx="12"/>
          </p:nvPr>
        </p:nvSpPr>
        <p:spPr/>
        <p:txBody>
          <a:bodyPr/>
          <a:lstStyle/>
          <a:p>
            <a:pPr>
              <a:defRPr/>
            </a:pPr>
            <a:fld id="{AC2A422D-D10C-4AFD-B7B9-4F67A8D9CB56}" type="slidenum">
              <a:rPr lang="en-US"/>
              <a:pPr>
                <a:defRPr/>
              </a:pPr>
              <a:t>67</a:t>
            </a:fld>
            <a:endParaRPr lang="en-US">
              <a:latin typeface="Times" pitchFamily="18" charset="0"/>
            </a:endParaRPr>
          </a:p>
        </p:txBody>
      </p:sp>
      <p:sp useBgFill="1">
        <p:nvSpPr>
          <p:cNvPr id="21509" name="Rectangle 15"/>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a:p>
        </p:txBody>
      </p:sp>
      <p:sp>
        <p:nvSpPr>
          <p:cNvPr id="21510" name="Rectangle 2"/>
          <p:cNvSpPr>
            <a:spLocks noGrp="1" noChangeArrowheads="1"/>
          </p:cNvSpPr>
          <p:nvPr>
            <p:ph type="title"/>
          </p:nvPr>
        </p:nvSpPr>
        <p:spPr>
          <a:xfrm>
            <a:off x="381000" y="0"/>
            <a:ext cx="8458200" cy="1143000"/>
          </a:xfrm>
        </p:spPr>
        <p:txBody>
          <a:bodyPr/>
          <a:lstStyle/>
          <a:p>
            <a:r>
              <a:rPr lang="en-US" i="1" kern="1200" dirty="0" err="1" smtClean="0">
                <a:solidFill>
                  <a:srgbClr val="000099"/>
                </a:solidFill>
                <a:latin typeface="Calibri" pitchFamily="34" charset="0"/>
                <a:cs typeface="Calibri" pitchFamily="34" charset="0"/>
              </a:rPr>
              <a:t>Kernenergie</a:t>
            </a:r>
            <a:r>
              <a:rPr lang="en-US" i="1" kern="1200" dirty="0" smtClean="0">
                <a:solidFill>
                  <a:srgbClr val="000099"/>
                </a:solidFill>
                <a:latin typeface="Calibri" pitchFamily="34" charset="0"/>
                <a:cs typeface="Calibri" pitchFamily="34" charset="0"/>
              </a:rPr>
              <a:t> en Nederland</a:t>
            </a:r>
            <a:endParaRPr lang="nl-NL" i="1" kern="1200" dirty="0" smtClean="0">
              <a:solidFill>
                <a:srgbClr val="000099"/>
              </a:solidFill>
              <a:latin typeface="Calibri" pitchFamily="34" charset="0"/>
              <a:cs typeface="Calibri" pitchFamily="34" charset="0"/>
            </a:endParaRPr>
          </a:p>
        </p:txBody>
      </p:sp>
      <p:pic>
        <p:nvPicPr>
          <p:cNvPr id="37890" name="Picture 2"/>
          <p:cNvPicPr>
            <a:picLocks noChangeAspect="1" noChangeArrowheads="1"/>
          </p:cNvPicPr>
          <p:nvPr/>
        </p:nvPicPr>
        <p:blipFill>
          <a:blip r:embed="rId3" cstate="print"/>
          <a:srcRect/>
          <a:stretch>
            <a:fillRect/>
          </a:stretch>
        </p:blipFill>
        <p:spPr bwMode="auto">
          <a:xfrm>
            <a:off x="457200" y="1219200"/>
            <a:ext cx="5476330" cy="3276600"/>
          </a:xfrm>
          <a:prstGeom prst="rect">
            <a:avLst/>
          </a:prstGeom>
          <a:noFill/>
          <a:ln w="9525">
            <a:noFill/>
            <a:miter lim="800000"/>
            <a:headEnd/>
            <a:tailEnd/>
          </a:ln>
        </p:spPr>
      </p:pic>
      <p:pic>
        <p:nvPicPr>
          <p:cNvPr id="37891" name="Picture 3"/>
          <p:cNvPicPr>
            <a:picLocks noChangeAspect="1" noChangeArrowheads="1"/>
          </p:cNvPicPr>
          <p:nvPr/>
        </p:nvPicPr>
        <p:blipFill>
          <a:blip r:embed="rId4" cstate="print"/>
          <a:srcRect/>
          <a:stretch>
            <a:fillRect/>
          </a:stretch>
        </p:blipFill>
        <p:spPr bwMode="auto">
          <a:xfrm>
            <a:off x="1965144" y="1476375"/>
            <a:ext cx="7178856" cy="53816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7891"/>
                                        </p:tgtEl>
                                        <p:attrNameLst>
                                          <p:attrName>style.visibility</p:attrName>
                                        </p:attrNameLst>
                                      </p:cBhvr>
                                      <p:to>
                                        <p:strVal val="visible"/>
                                      </p:to>
                                    </p:set>
                                    <p:animEffect transition="in" filter="checkerboard(across)">
                                      <p:cBhvr>
                                        <p:cTn id="7" dur="500"/>
                                        <p:tgtEl>
                                          <p:spTgt spid="37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457200" y="0"/>
            <a:ext cx="8229600" cy="1143000"/>
          </a:xfrm>
        </p:spPr>
        <p:txBody>
          <a:bodyPr/>
          <a:lstStyle/>
          <a:p>
            <a:r>
              <a:rPr lang="en-US" i="1" kern="1200" dirty="0" err="1" smtClean="0">
                <a:solidFill>
                  <a:srgbClr val="000099"/>
                </a:solidFill>
                <a:latin typeface="Calibri" pitchFamily="34" charset="0"/>
                <a:cs typeface="Calibri" pitchFamily="34" charset="0"/>
              </a:rPr>
              <a:t>Beschikbaarheid</a:t>
            </a:r>
            <a:r>
              <a:rPr lang="en-US" i="1" kern="1200" dirty="0" smtClean="0">
                <a:solidFill>
                  <a:srgbClr val="000099"/>
                </a:solidFill>
                <a:latin typeface="Calibri" pitchFamily="34" charset="0"/>
                <a:cs typeface="Calibri" pitchFamily="34" charset="0"/>
              </a:rPr>
              <a:t> uranium</a:t>
            </a:r>
          </a:p>
        </p:txBody>
      </p:sp>
      <p:pic>
        <p:nvPicPr>
          <p:cNvPr id="40962" name="Picture 2"/>
          <p:cNvPicPr>
            <a:picLocks noChangeAspect="1" noChangeArrowheads="1"/>
          </p:cNvPicPr>
          <p:nvPr/>
        </p:nvPicPr>
        <p:blipFill>
          <a:blip r:embed="rId3" cstate="print"/>
          <a:srcRect/>
          <a:stretch>
            <a:fillRect/>
          </a:stretch>
        </p:blipFill>
        <p:spPr bwMode="auto">
          <a:xfrm>
            <a:off x="0" y="2133600"/>
            <a:ext cx="6885786" cy="4724400"/>
          </a:xfrm>
          <a:prstGeom prst="rect">
            <a:avLst/>
          </a:prstGeom>
          <a:noFill/>
          <a:ln w="9525">
            <a:noFill/>
            <a:miter lim="800000"/>
            <a:headEnd/>
            <a:tailEnd/>
          </a:ln>
        </p:spPr>
      </p:pic>
      <p:pic>
        <p:nvPicPr>
          <p:cNvPr id="40963" name="Picture 3"/>
          <p:cNvPicPr>
            <a:picLocks noChangeAspect="1" noChangeArrowheads="1"/>
          </p:cNvPicPr>
          <p:nvPr/>
        </p:nvPicPr>
        <p:blipFill>
          <a:blip r:embed="rId4" cstate="print"/>
          <a:srcRect/>
          <a:stretch>
            <a:fillRect/>
          </a:stretch>
        </p:blipFill>
        <p:spPr bwMode="auto">
          <a:xfrm>
            <a:off x="5617817" y="1371600"/>
            <a:ext cx="3526183" cy="2362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a:noFill/>
          <a:ln w="9525">
            <a:noFill/>
            <a:miter lim="800000"/>
            <a:headEnd/>
            <a:tailEnd/>
          </a:ln>
        </p:spPr>
        <p:txBody>
          <a:bodyPr vert="horz" wrap="square" lIns="91440" tIns="45720" rIns="91440" bIns="45720" numCol="1" anchor="ctr" anchorCtr="0" compatLnSpc="1">
            <a:prstTxWarp prst="textNoShape">
              <a:avLst/>
            </a:prstTxWarp>
          </a:bodyPr>
          <a:lstStyle/>
          <a:p>
            <a:r>
              <a:rPr lang="en-US" i="1" kern="1200" dirty="0" smtClean="0">
                <a:solidFill>
                  <a:srgbClr val="000099"/>
                </a:solidFill>
                <a:latin typeface="Calibri" pitchFamily="34" charset="0"/>
                <a:cs typeface="Calibri" pitchFamily="34" charset="0"/>
              </a:rPr>
              <a:t>International Nuclear Event Scale</a:t>
            </a:r>
          </a:p>
        </p:txBody>
      </p:sp>
      <p:sp>
        <p:nvSpPr>
          <p:cNvPr id="3" name="Date Placeholder 2"/>
          <p:cNvSpPr>
            <a:spLocks noGrp="1"/>
          </p:cNvSpPr>
          <p:nvPr>
            <p:ph type="dt" sz="half" idx="10"/>
          </p:nvPr>
        </p:nvSpPr>
        <p:spPr/>
        <p:txBody>
          <a:bodyPr/>
          <a:lstStyle/>
          <a:p>
            <a:pPr>
              <a:defRPr/>
            </a:pPr>
            <a:r>
              <a:rPr lang="en-US" dirty="0" err="1" smtClean="0">
                <a:latin typeface="Calibri" pitchFamily="34" charset="0"/>
              </a:rPr>
              <a:t>Najaar</a:t>
            </a:r>
            <a:r>
              <a:rPr lang="en-US" dirty="0" smtClean="0">
                <a:latin typeface="Calibri" pitchFamily="34" charset="0"/>
              </a:rPr>
              <a:t> 2009</a:t>
            </a:r>
            <a:endParaRPr lang="en-US" dirty="0">
              <a:latin typeface="Calibri" pitchFamily="34" charset="0"/>
            </a:endParaRPr>
          </a:p>
        </p:txBody>
      </p:sp>
      <p:pic>
        <p:nvPicPr>
          <p:cNvPr id="276482" name="Picture 2" descr="C:\Users\jo\Desktop\Iaea-vienna.jpg"/>
          <p:cNvPicPr>
            <a:picLocks noChangeAspect="1" noChangeArrowheads="1"/>
          </p:cNvPicPr>
          <p:nvPr/>
        </p:nvPicPr>
        <p:blipFill>
          <a:blip r:embed="rId3" cstate="print"/>
          <a:srcRect/>
          <a:stretch>
            <a:fillRect/>
          </a:stretch>
        </p:blipFill>
        <p:spPr bwMode="auto">
          <a:xfrm>
            <a:off x="5334000" y="1752600"/>
            <a:ext cx="2946400" cy="2209800"/>
          </a:xfrm>
          <a:prstGeom prst="rect">
            <a:avLst/>
          </a:prstGeom>
          <a:noFill/>
        </p:spPr>
      </p:pic>
      <p:pic>
        <p:nvPicPr>
          <p:cNvPr id="276484" name="Picture 4" descr="C:\Users\jo\Desktop\200px-Flag_of_IAEA_svg.png"/>
          <p:cNvPicPr>
            <a:picLocks noChangeAspect="1" noChangeArrowheads="1"/>
          </p:cNvPicPr>
          <p:nvPr/>
        </p:nvPicPr>
        <p:blipFill>
          <a:blip r:embed="rId4" cstate="print"/>
          <a:srcRect/>
          <a:stretch>
            <a:fillRect/>
          </a:stretch>
        </p:blipFill>
        <p:spPr bwMode="auto">
          <a:xfrm>
            <a:off x="304800" y="1295400"/>
            <a:ext cx="1905000" cy="1266825"/>
          </a:xfrm>
          <a:prstGeom prst="rect">
            <a:avLst/>
          </a:prstGeom>
          <a:noFill/>
        </p:spPr>
      </p:pic>
      <p:sp>
        <p:nvSpPr>
          <p:cNvPr id="9" name="TextBox 8"/>
          <p:cNvSpPr txBox="1"/>
          <p:nvPr/>
        </p:nvSpPr>
        <p:spPr>
          <a:xfrm>
            <a:off x="304800" y="2819400"/>
            <a:ext cx="3535904" cy="369332"/>
          </a:xfrm>
          <a:prstGeom prst="rect">
            <a:avLst/>
          </a:prstGeom>
          <a:solidFill>
            <a:srgbClr val="FEFCAC"/>
          </a:solidFill>
        </p:spPr>
        <p:txBody>
          <a:bodyPr wrap="none" rtlCol="0">
            <a:spAutoFit/>
          </a:bodyPr>
          <a:lstStyle/>
          <a:p>
            <a:r>
              <a:rPr lang="en-US" dirty="0" smtClean="0">
                <a:latin typeface="Calibri" pitchFamily="34" charset="0"/>
              </a:rPr>
              <a:t>International Atomic Energy Agency</a:t>
            </a:r>
            <a:endParaRPr lang="en-US" dirty="0">
              <a:latin typeface="Calibri" pitchFamily="34" charset="0"/>
            </a:endParaRPr>
          </a:p>
        </p:txBody>
      </p:sp>
      <p:graphicFrame>
        <p:nvGraphicFramePr>
          <p:cNvPr id="10" name="Table 9"/>
          <p:cNvGraphicFramePr>
            <a:graphicFrameLocks noGrp="1"/>
          </p:cNvGraphicFramePr>
          <p:nvPr/>
        </p:nvGraphicFramePr>
        <p:xfrm>
          <a:off x="0" y="4879713"/>
          <a:ext cx="9144000" cy="1978287"/>
        </p:xfrm>
        <a:graphic>
          <a:graphicData uri="http://schemas.openxmlformats.org/drawingml/2006/table">
            <a:tbl>
              <a:tblPr firstRow="1" bandRow="1">
                <a:tableStyleId>{93296810-A885-4BE3-A3E7-6D5BEEA58F35}</a:tableStyleId>
              </a:tblPr>
              <a:tblGrid>
                <a:gridCol w="3200400"/>
                <a:gridCol w="2590800"/>
                <a:gridCol w="3352800"/>
              </a:tblGrid>
              <a:tr h="240457">
                <a:tc>
                  <a:txBody>
                    <a:bodyPr/>
                    <a:lstStyle/>
                    <a:p>
                      <a:r>
                        <a:rPr lang="en-US" sz="1200" dirty="0" smtClean="0">
                          <a:latin typeface="Calibri" pitchFamily="34" charset="0"/>
                        </a:rPr>
                        <a:t>Level 7: Major accident</a:t>
                      </a:r>
                    </a:p>
                  </a:txBody>
                  <a:tcPr/>
                </a:tc>
                <a:tc>
                  <a:txBody>
                    <a:bodyPr/>
                    <a:lstStyle/>
                    <a:p>
                      <a:r>
                        <a:rPr lang="en-US" sz="1200" dirty="0" smtClean="0">
                          <a:latin typeface="Calibri" pitchFamily="34" charset="0"/>
                        </a:rPr>
                        <a:t>Chernobyl</a:t>
                      </a:r>
                    </a:p>
                  </a:txBody>
                  <a:tcPr/>
                </a:tc>
                <a:tc>
                  <a:txBody>
                    <a:bodyPr/>
                    <a:lstStyle/>
                    <a:p>
                      <a:r>
                        <a:rPr lang="en-US" sz="1200" dirty="0" smtClean="0">
                          <a:latin typeface="Calibri" pitchFamily="34" charset="0"/>
                        </a:rPr>
                        <a:t>Large off-site impact</a:t>
                      </a:r>
                    </a:p>
                  </a:txBody>
                  <a:tcPr/>
                </a:tc>
              </a:tr>
              <a:tr h="240457">
                <a:tc>
                  <a:txBody>
                    <a:bodyPr/>
                    <a:lstStyle/>
                    <a:p>
                      <a:r>
                        <a:rPr lang="en-US" sz="1200" dirty="0" smtClean="0">
                          <a:latin typeface="Calibri" pitchFamily="34" charset="0"/>
                        </a:rPr>
                        <a:t>Level 6: Serious accident</a:t>
                      </a:r>
                      <a:endParaRPr lang="en-US" sz="1200" dirty="0">
                        <a:latin typeface="Calibri" pitchFamily="34" charset="0"/>
                      </a:endParaRPr>
                    </a:p>
                  </a:txBody>
                  <a:tcPr/>
                </a:tc>
                <a:tc>
                  <a:txBody>
                    <a:bodyPr/>
                    <a:lstStyle/>
                    <a:p>
                      <a:r>
                        <a:rPr lang="en-US" sz="1200" dirty="0" err="1" smtClean="0">
                          <a:latin typeface="Calibri" pitchFamily="34" charset="0"/>
                        </a:rPr>
                        <a:t>Mayak</a:t>
                      </a:r>
                      <a:endParaRPr lang="en-US" sz="1200" dirty="0">
                        <a:latin typeface="Calibri" pitchFamily="34" charset="0"/>
                      </a:endParaRPr>
                    </a:p>
                  </a:txBody>
                  <a:tcPr/>
                </a:tc>
                <a:tc>
                  <a:txBody>
                    <a:bodyPr/>
                    <a:lstStyle/>
                    <a:p>
                      <a:r>
                        <a:rPr lang="en-US" sz="1200" dirty="0" smtClean="0">
                          <a:latin typeface="Calibri" pitchFamily="34" charset="0"/>
                        </a:rPr>
                        <a:t>Significant off-site release</a:t>
                      </a:r>
                      <a:endParaRPr lang="en-US" sz="1200" dirty="0">
                        <a:latin typeface="Calibri" pitchFamily="34" charset="0"/>
                      </a:endParaRPr>
                    </a:p>
                  </a:txBody>
                  <a:tcPr/>
                </a:tc>
              </a:tr>
              <a:tr h="332367">
                <a:tc>
                  <a:txBody>
                    <a:bodyPr/>
                    <a:lstStyle/>
                    <a:p>
                      <a:r>
                        <a:rPr lang="en-US" sz="1200" kern="1200" baseline="0" dirty="0" smtClean="0">
                          <a:solidFill>
                            <a:schemeClr val="dk1"/>
                          </a:solidFill>
                          <a:latin typeface="Calibri" pitchFamily="34" charset="0"/>
                          <a:ea typeface="+mn-ea"/>
                          <a:cs typeface="+mn-cs"/>
                        </a:rPr>
                        <a:t>Level 5: Accident with wider consequences</a:t>
                      </a:r>
                    </a:p>
                  </a:txBody>
                  <a:tcPr/>
                </a:tc>
                <a:tc>
                  <a:txBody>
                    <a:bodyPr/>
                    <a:lstStyle/>
                    <a:p>
                      <a:r>
                        <a:rPr lang="en-US" sz="1200" kern="1200" baseline="0" dirty="0" err="1" smtClean="0">
                          <a:solidFill>
                            <a:schemeClr val="dk1"/>
                          </a:solidFill>
                          <a:latin typeface="Calibri" pitchFamily="34" charset="0"/>
                          <a:ea typeface="+mn-ea"/>
                          <a:cs typeface="+mn-cs"/>
                        </a:rPr>
                        <a:t>Windskale</a:t>
                      </a:r>
                      <a:r>
                        <a:rPr lang="en-US" sz="1200" kern="1200" baseline="0" dirty="0" smtClean="0">
                          <a:solidFill>
                            <a:schemeClr val="dk1"/>
                          </a:solidFill>
                          <a:latin typeface="Calibri" pitchFamily="34" charset="0"/>
                          <a:ea typeface="+mn-ea"/>
                          <a:cs typeface="+mn-cs"/>
                        </a:rPr>
                        <a:t>, Three mile island</a:t>
                      </a:r>
                    </a:p>
                  </a:txBody>
                  <a:tcPr/>
                </a:tc>
                <a:tc>
                  <a:txBody>
                    <a:bodyPr/>
                    <a:lstStyle/>
                    <a:p>
                      <a:r>
                        <a:rPr lang="en-US" sz="1200" kern="1200" baseline="0" dirty="0" smtClean="0">
                          <a:solidFill>
                            <a:schemeClr val="dk1"/>
                          </a:solidFill>
                          <a:latin typeface="Calibri" pitchFamily="34" charset="0"/>
                          <a:ea typeface="+mn-ea"/>
                          <a:cs typeface="+mn-cs"/>
                        </a:rPr>
                        <a:t>Severe reactor damage, limited off-site release</a:t>
                      </a:r>
                    </a:p>
                  </a:txBody>
                  <a:tcPr/>
                </a:tc>
              </a:tr>
              <a:tr h="240457">
                <a:tc>
                  <a:txBody>
                    <a:bodyPr/>
                    <a:lstStyle/>
                    <a:p>
                      <a:r>
                        <a:rPr lang="en-US" sz="1200" dirty="0" smtClean="0">
                          <a:latin typeface="Calibri" pitchFamily="34" charset="0"/>
                        </a:rPr>
                        <a:t>Level</a:t>
                      </a:r>
                      <a:r>
                        <a:rPr lang="en-US" sz="1200" baseline="0" dirty="0" smtClean="0">
                          <a:latin typeface="Calibri" pitchFamily="34" charset="0"/>
                        </a:rPr>
                        <a:t> 4: Accident with local consequences</a:t>
                      </a:r>
                      <a:endParaRPr lang="en-US" sz="1200" dirty="0">
                        <a:latin typeface="Calibri" pitchFamily="34" charset="0"/>
                      </a:endParaRPr>
                    </a:p>
                  </a:txBody>
                  <a:tcPr/>
                </a:tc>
                <a:tc>
                  <a:txBody>
                    <a:bodyPr/>
                    <a:lstStyle/>
                    <a:p>
                      <a:r>
                        <a:rPr lang="en-US" sz="1200" dirty="0" err="1" smtClean="0">
                          <a:latin typeface="Calibri" pitchFamily="34" charset="0"/>
                        </a:rPr>
                        <a:t>Sellafield</a:t>
                      </a:r>
                      <a:r>
                        <a:rPr lang="en-US" sz="1200" dirty="0" smtClean="0">
                          <a:latin typeface="Calibri" pitchFamily="34" charset="0"/>
                        </a:rPr>
                        <a:t>, Saint-Laurent,</a:t>
                      </a:r>
                      <a:r>
                        <a:rPr lang="en-US" sz="1200" baseline="0" dirty="0" smtClean="0">
                          <a:latin typeface="Calibri" pitchFamily="34" charset="0"/>
                        </a:rPr>
                        <a:t> </a:t>
                      </a:r>
                      <a:r>
                        <a:rPr lang="en-US" sz="1200" baseline="0" dirty="0" err="1" smtClean="0">
                          <a:latin typeface="Calibri" pitchFamily="34" charset="0"/>
                        </a:rPr>
                        <a:t>Tokaimura</a:t>
                      </a:r>
                      <a:endParaRPr lang="en-US" sz="1200" dirty="0">
                        <a:latin typeface="Calibri" pitchFamily="34" charset="0"/>
                      </a:endParaRPr>
                    </a:p>
                  </a:txBody>
                  <a:tcPr/>
                </a:tc>
                <a:tc>
                  <a:txBody>
                    <a:bodyPr/>
                    <a:lstStyle/>
                    <a:p>
                      <a:r>
                        <a:rPr lang="en-US" sz="1200" dirty="0" smtClean="0">
                          <a:latin typeface="Calibri" pitchFamily="34" charset="0"/>
                        </a:rPr>
                        <a:t>Public exposure</a:t>
                      </a:r>
                      <a:r>
                        <a:rPr lang="en-US" sz="1200" baseline="0" dirty="0" smtClean="0">
                          <a:latin typeface="Calibri" pitchFamily="34" charset="0"/>
                        </a:rPr>
                        <a:t> (near limits), fatal exposure</a:t>
                      </a:r>
                      <a:endParaRPr lang="en-US" sz="1200" dirty="0">
                        <a:latin typeface="Calibri" pitchFamily="34" charset="0"/>
                      </a:endParaRPr>
                    </a:p>
                  </a:txBody>
                  <a:tcPr/>
                </a:tc>
              </a:tr>
              <a:tr h="240457">
                <a:tc>
                  <a:txBody>
                    <a:bodyPr/>
                    <a:lstStyle/>
                    <a:p>
                      <a:r>
                        <a:rPr lang="en-US" sz="1200" dirty="0" smtClean="0">
                          <a:latin typeface="Calibri" pitchFamily="34" charset="0"/>
                        </a:rPr>
                        <a:t>Level 3: Serious</a:t>
                      </a:r>
                      <a:r>
                        <a:rPr lang="en-US" sz="1200" baseline="0" dirty="0" smtClean="0">
                          <a:latin typeface="Calibri" pitchFamily="34" charset="0"/>
                        </a:rPr>
                        <a:t> incident</a:t>
                      </a:r>
                      <a:endParaRPr lang="en-US" sz="1200" dirty="0">
                        <a:latin typeface="Calibri" pitchFamily="34" charset="0"/>
                      </a:endParaRPr>
                    </a:p>
                  </a:txBody>
                  <a:tcPr/>
                </a:tc>
                <a:tc>
                  <a:txBody>
                    <a:bodyPr/>
                    <a:lstStyle/>
                    <a:p>
                      <a:r>
                        <a:rPr lang="en-US" sz="1200" dirty="0" smtClean="0">
                          <a:latin typeface="Calibri" pitchFamily="34" charset="0"/>
                        </a:rPr>
                        <a:t>Thorp </a:t>
                      </a:r>
                      <a:r>
                        <a:rPr lang="en-US" sz="1200" dirty="0" err="1" smtClean="0">
                          <a:latin typeface="Calibri" pitchFamily="34" charset="0"/>
                        </a:rPr>
                        <a:t>Sellafield</a:t>
                      </a:r>
                      <a:r>
                        <a:rPr lang="en-US" sz="1200" dirty="0" smtClean="0">
                          <a:latin typeface="Calibri" pitchFamily="34" charset="0"/>
                        </a:rPr>
                        <a:t>,</a:t>
                      </a:r>
                      <a:r>
                        <a:rPr lang="en-US" sz="1200" baseline="0" dirty="0" smtClean="0">
                          <a:latin typeface="Calibri" pitchFamily="34" charset="0"/>
                        </a:rPr>
                        <a:t> </a:t>
                      </a:r>
                      <a:r>
                        <a:rPr lang="en-US" sz="1200" baseline="0" dirty="0" err="1" smtClean="0">
                          <a:latin typeface="Calibri" pitchFamily="34" charset="0"/>
                        </a:rPr>
                        <a:t>Paks</a:t>
                      </a:r>
                      <a:r>
                        <a:rPr lang="en-US" sz="1200" baseline="0" dirty="0" smtClean="0">
                          <a:latin typeface="Calibri" pitchFamily="34" charset="0"/>
                        </a:rPr>
                        <a:t> </a:t>
                      </a:r>
                      <a:endParaRPr lang="en-US" sz="1200" dirty="0">
                        <a:latin typeface="Calibri" pitchFamily="34" charset="0"/>
                      </a:endParaRPr>
                    </a:p>
                  </a:txBody>
                  <a:tcPr/>
                </a:tc>
                <a:tc>
                  <a:txBody>
                    <a:bodyPr/>
                    <a:lstStyle/>
                    <a:p>
                      <a:r>
                        <a:rPr lang="en-US" sz="1200" dirty="0" smtClean="0">
                          <a:latin typeface="Calibri" pitchFamily="34" charset="0"/>
                        </a:rPr>
                        <a:t>Public exposure (below limits), near</a:t>
                      </a:r>
                      <a:r>
                        <a:rPr lang="en-US" sz="1200" baseline="0" dirty="0" smtClean="0">
                          <a:latin typeface="Calibri" pitchFamily="34" charset="0"/>
                        </a:rPr>
                        <a:t> accident</a:t>
                      </a:r>
                      <a:endParaRPr lang="en-US" sz="1200" dirty="0">
                        <a:latin typeface="Calibri" pitchFamily="34" charset="0"/>
                      </a:endParaRPr>
                    </a:p>
                  </a:txBody>
                  <a:tcPr/>
                </a:tc>
              </a:tr>
              <a:tr h="240457">
                <a:tc>
                  <a:txBody>
                    <a:bodyPr/>
                    <a:lstStyle/>
                    <a:p>
                      <a:r>
                        <a:rPr lang="en-US" sz="1200" dirty="0" smtClean="0">
                          <a:latin typeface="Calibri" pitchFamily="34" charset="0"/>
                        </a:rPr>
                        <a:t>Level 2: Incident</a:t>
                      </a:r>
                      <a:endParaRPr lang="en-US" sz="1200" dirty="0">
                        <a:latin typeface="Calibri" pitchFamily="34" charset="0"/>
                      </a:endParaRPr>
                    </a:p>
                  </a:txBody>
                  <a:tcPr/>
                </a:tc>
                <a:tc>
                  <a:txBody>
                    <a:bodyPr/>
                    <a:lstStyle/>
                    <a:p>
                      <a:r>
                        <a:rPr lang="en-US" sz="1200" dirty="0" err="1" smtClean="0">
                          <a:latin typeface="Calibri" pitchFamily="34" charset="0"/>
                        </a:rPr>
                        <a:t>Asco</a:t>
                      </a:r>
                      <a:r>
                        <a:rPr lang="en-US" sz="1200" dirty="0" smtClean="0">
                          <a:latin typeface="Calibri" pitchFamily="34" charset="0"/>
                        </a:rPr>
                        <a:t>, </a:t>
                      </a:r>
                      <a:r>
                        <a:rPr lang="en-US" sz="1200" dirty="0" err="1" smtClean="0">
                          <a:latin typeface="Calibri" pitchFamily="34" charset="0"/>
                        </a:rPr>
                        <a:t>Forsmark</a:t>
                      </a:r>
                      <a:endParaRPr lang="en-US" sz="1200" dirty="0">
                        <a:latin typeface="Calibri" pitchFamily="34" charset="0"/>
                      </a:endParaRPr>
                    </a:p>
                  </a:txBody>
                  <a:tcPr/>
                </a:tc>
                <a:tc>
                  <a:txBody>
                    <a:bodyPr/>
                    <a:lstStyle/>
                    <a:p>
                      <a:r>
                        <a:rPr lang="en-US" sz="1200" dirty="0" smtClean="0">
                          <a:latin typeface="Calibri" pitchFamily="34" charset="0"/>
                        </a:rPr>
                        <a:t>No off-site</a:t>
                      </a:r>
                      <a:r>
                        <a:rPr lang="en-US" sz="1200" baseline="0" dirty="0" smtClean="0">
                          <a:latin typeface="Calibri" pitchFamily="34" charset="0"/>
                        </a:rPr>
                        <a:t> impact, overexposure of worker</a:t>
                      </a:r>
                      <a:endParaRPr lang="en-US" sz="1200" dirty="0">
                        <a:latin typeface="Calibri" pitchFamily="34" charset="0"/>
                      </a:endParaRPr>
                    </a:p>
                  </a:txBody>
                  <a:tcPr/>
                </a:tc>
              </a:tr>
              <a:tr h="240457">
                <a:tc>
                  <a:txBody>
                    <a:bodyPr/>
                    <a:lstStyle/>
                    <a:p>
                      <a:r>
                        <a:rPr lang="en-US" sz="1200" dirty="0" smtClean="0">
                          <a:latin typeface="Calibri" pitchFamily="34" charset="0"/>
                        </a:rPr>
                        <a:t>Level 1: Anomaly</a:t>
                      </a:r>
                      <a:endParaRPr lang="en-US" sz="1200" dirty="0">
                        <a:latin typeface="Calibri" pitchFamily="34" charset="0"/>
                      </a:endParaRPr>
                    </a:p>
                  </a:txBody>
                  <a:tcPr/>
                </a:tc>
                <a:tc>
                  <a:txBody>
                    <a:bodyPr/>
                    <a:lstStyle/>
                    <a:p>
                      <a:r>
                        <a:rPr lang="en-US" sz="1200" dirty="0" err="1" smtClean="0">
                          <a:latin typeface="Calibri" pitchFamily="34" charset="0"/>
                        </a:rPr>
                        <a:t>Tricastin</a:t>
                      </a:r>
                      <a:endParaRPr lang="en-US" sz="1200" dirty="0">
                        <a:latin typeface="Calibri" pitchFamily="34" charset="0"/>
                      </a:endParaRPr>
                    </a:p>
                  </a:txBody>
                  <a:tcPr/>
                </a:tc>
                <a:tc>
                  <a:txBody>
                    <a:bodyPr/>
                    <a:lstStyle/>
                    <a:p>
                      <a:r>
                        <a:rPr lang="en-US" sz="1200" dirty="0" smtClean="0">
                          <a:latin typeface="Calibri" pitchFamily="34" charset="0"/>
                        </a:rPr>
                        <a:t>Anomaly</a:t>
                      </a:r>
                      <a:r>
                        <a:rPr lang="en-US" sz="1200" baseline="0" dirty="0" smtClean="0">
                          <a:latin typeface="Calibri" pitchFamily="34" charset="0"/>
                        </a:rPr>
                        <a:t> (water leak, contamination)</a:t>
                      </a:r>
                      <a:endParaRPr lang="en-US" sz="1200" dirty="0">
                        <a:latin typeface="Calibri" pitchFamily="34" charset="0"/>
                      </a:endParaRPr>
                    </a:p>
                  </a:txBody>
                  <a:tcPr/>
                </a:tc>
              </a:tr>
            </a:tbl>
          </a:graphicData>
        </a:graphic>
      </p:graphicFrame>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152400" y="0"/>
            <a:ext cx="8991600" cy="990600"/>
          </a:xfrm>
          <a:noFill/>
          <a:ln/>
        </p:spPr>
        <p:txBody>
          <a:bodyPr/>
          <a:lstStyle/>
          <a:p>
            <a:r>
              <a:rPr lang="en-GB" i="1" kern="1200" dirty="0" smtClean="0">
                <a:solidFill>
                  <a:srgbClr val="000099"/>
                </a:solidFill>
                <a:latin typeface="Calibri" pitchFamily="34" charset="0"/>
                <a:ea typeface="+mn-ea"/>
                <a:cs typeface="Calibri" pitchFamily="34" charset="0"/>
              </a:rPr>
              <a:t>Fast fission factor</a:t>
            </a:r>
            <a:endParaRPr lang="en-US" i="1" kern="1200" dirty="0">
              <a:solidFill>
                <a:srgbClr val="000099"/>
              </a:solidFill>
              <a:latin typeface="Calibri" pitchFamily="34" charset="0"/>
              <a:ea typeface="+mn-ea"/>
              <a:cs typeface="Calibri" pitchFamily="34" charset="0"/>
            </a:endParaRPr>
          </a:p>
        </p:txBody>
      </p:sp>
      <p:sp>
        <p:nvSpPr>
          <p:cNvPr id="27" name="TextBox 17"/>
          <p:cNvSpPr txBox="1"/>
          <p:nvPr/>
        </p:nvSpPr>
        <p:spPr>
          <a:xfrm>
            <a:off x="533400" y="1219200"/>
            <a:ext cx="7924800" cy="369332"/>
          </a:xfrm>
          <a:prstGeom prst="rect">
            <a:avLst/>
          </a:prstGeom>
          <a:noFill/>
        </p:spPr>
        <p:txBody>
          <a:bodyPr wrap="square">
            <a:spAutoFit/>
          </a:bodyPr>
          <a:lstStyle/>
          <a:p>
            <a:pPr>
              <a:defRPr/>
            </a:pPr>
            <a:r>
              <a:rPr lang="en-US" dirty="0" smtClean="0">
                <a:latin typeface="Calibri" pitchFamily="34" charset="0"/>
                <a:cs typeface="Calibri" pitchFamily="34" charset="0"/>
              </a:rPr>
              <a:t>Fast fission factor</a:t>
            </a:r>
            <a:endParaRPr lang="en-US" dirty="0">
              <a:latin typeface="Calibri" pitchFamily="34" charset="0"/>
              <a:cs typeface="Calibri" pitchFamily="34" charset="0"/>
            </a:endParaRPr>
          </a:p>
        </p:txBody>
      </p:sp>
      <p:sp>
        <p:nvSpPr>
          <p:cNvPr id="29" name="TextBox 17"/>
          <p:cNvSpPr txBox="1"/>
          <p:nvPr/>
        </p:nvSpPr>
        <p:spPr>
          <a:xfrm>
            <a:off x="533400" y="2297668"/>
            <a:ext cx="7924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Er</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geldt</a:t>
            </a:r>
            <a:endParaRPr lang="en-US" dirty="0">
              <a:latin typeface="Calibri" pitchFamily="34" charset="0"/>
              <a:cs typeface="Calibri" pitchFamily="34" charset="0"/>
            </a:endParaRPr>
          </a:p>
        </p:txBody>
      </p:sp>
      <p:graphicFrame>
        <p:nvGraphicFramePr>
          <p:cNvPr id="32" name="Object 3"/>
          <p:cNvGraphicFramePr>
            <a:graphicFrameLocks noChangeAspect="1"/>
          </p:cNvGraphicFramePr>
          <p:nvPr/>
        </p:nvGraphicFramePr>
        <p:xfrm>
          <a:off x="2590800" y="1128712"/>
          <a:ext cx="5659565" cy="598486"/>
        </p:xfrm>
        <a:graphic>
          <a:graphicData uri="http://schemas.openxmlformats.org/presentationml/2006/ole">
            <p:oleObj spid="_x0000_s282628" name="Equation" r:id="rId4" imgW="3987720" imgH="419040" progId="Equation.DSMT4">
              <p:embed/>
            </p:oleObj>
          </a:graphicData>
        </a:graphic>
      </p:graphicFrame>
      <p:graphicFrame>
        <p:nvGraphicFramePr>
          <p:cNvPr id="24" name="Object 20"/>
          <p:cNvGraphicFramePr>
            <a:graphicFrameLocks noChangeAspect="1"/>
          </p:cNvGraphicFramePr>
          <p:nvPr/>
        </p:nvGraphicFramePr>
        <p:xfrm>
          <a:off x="914400" y="2743200"/>
          <a:ext cx="6832600" cy="939800"/>
        </p:xfrm>
        <a:graphic>
          <a:graphicData uri="http://schemas.openxmlformats.org/presentationml/2006/ole">
            <p:oleObj spid="_x0000_s282634" name="Equation" r:id="rId5" imgW="4254480" imgH="583920" progId="Equation.DSMT4">
              <p:embed/>
            </p:oleObj>
          </a:graphicData>
        </a:graphic>
      </p:graphicFrame>
      <p:sp>
        <p:nvSpPr>
          <p:cNvPr id="25" name="Rechteraccolade 24"/>
          <p:cNvSpPr/>
          <p:nvPr/>
        </p:nvSpPr>
        <p:spPr bwMode="auto">
          <a:xfrm rot="5400000">
            <a:off x="6646068" y="2857500"/>
            <a:ext cx="228600" cy="1828800"/>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sp>
        <p:nvSpPr>
          <p:cNvPr id="28" name="Tekstvak 27"/>
          <p:cNvSpPr txBox="1"/>
          <p:nvPr/>
        </p:nvSpPr>
        <p:spPr>
          <a:xfrm>
            <a:off x="5925824" y="3974068"/>
            <a:ext cx="2816797" cy="369332"/>
          </a:xfrm>
          <a:prstGeom prst="rect">
            <a:avLst/>
          </a:prstGeom>
          <a:solidFill>
            <a:srgbClr val="FFFFCC"/>
          </a:solidFill>
        </p:spPr>
        <p:txBody>
          <a:bodyPr wrap="none" rtlCol="0">
            <a:spAutoFit/>
          </a:bodyPr>
          <a:lstStyle/>
          <a:p>
            <a:r>
              <a:rPr lang="nl-NL" dirty="0" smtClean="0">
                <a:latin typeface="Calibri" pitchFamily="34" charset="0"/>
                <a:cs typeface="Calibri" pitchFamily="34" charset="0"/>
              </a:rPr>
              <a:t>Varieert tussen 0.02 en 0.30</a:t>
            </a:r>
          </a:p>
        </p:txBody>
      </p:sp>
      <p:sp>
        <p:nvSpPr>
          <p:cNvPr id="30" name="TextBox 17"/>
          <p:cNvSpPr txBox="1"/>
          <p:nvPr/>
        </p:nvSpPr>
        <p:spPr>
          <a:xfrm>
            <a:off x="533400" y="4572000"/>
            <a:ext cx="7924800" cy="861774"/>
          </a:xfrm>
          <a:prstGeom prst="rect">
            <a:avLst/>
          </a:prstGeom>
          <a:noFill/>
        </p:spPr>
        <p:txBody>
          <a:bodyPr wrap="square">
            <a:spAutoFit/>
          </a:bodyPr>
          <a:lstStyle/>
          <a:p>
            <a:pPr>
              <a:defRPr/>
            </a:pPr>
            <a:r>
              <a:rPr lang="en-US" dirty="0" err="1" smtClean="0">
                <a:latin typeface="Calibri" pitchFamily="34" charset="0"/>
                <a:cs typeface="Calibri" pitchFamily="34" charset="0"/>
              </a:rPr>
              <a:t>Afhankelijk</a:t>
            </a:r>
            <a:r>
              <a:rPr lang="en-US" dirty="0" smtClean="0">
                <a:latin typeface="Calibri" pitchFamily="34" charset="0"/>
                <a:cs typeface="Calibri" pitchFamily="34" charset="0"/>
              </a:rPr>
              <a:t> van</a:t>
            </a:r>
          </a:p>
          <a:p>
            <a:pPr lvl="1">
              <a:defRPr/>
            </a:pPr>
            <a:r>
              <a:rPr lang="en-US" sz="1600" dirty="0" smtClean="0">
                <a:latin typeface="Calibri" pitchFamily="34" charset="0"/>
                <a:cs typeface="Calibri" pitchFamily="34" charset="0"/>
              </a:rPr>
              <a:t>Moderator </a:t>
            </a:r>
            <a:r>
              <a:rPr lang="en-US" sz="1600" dirty="0" err="1" smtClean="0">
                <a:latin typeface="Calibri" pitchFamily="34" charset="0"/>
                <a:cs typeface="Calibri" pitchFamily="34" charset="0"/>
              </a:rPr>
              <a:t>materiaal</a:t>
            </a:r>
            <a:endParaRPr lang="en-US" sz="1600" dirty="0" smtClean="0">
              <a:latin typeface="Calibri" pitchFamily="34" charset="0"/>
              <a:cs typeface="Calibri" pitchFamily="34" charset="0"/>
            </a:endParaRPr>
          </a:p>
          <a:p>
            <a:pPr lvl="1">
              <a:defRPr/>
            </a:pPr>
            <a:r>
              <a:rPr lang="en-US" sz="1600" dirty="0" err="1" smtClean="0">
                <a:latin typeface="Calibri" pitchFamily="34" charset="0"/>
                <a:cs typeface="Calibri" pitchFamily="34" charset="0"/>
              </a:rPr>
              <a:t>Verrijkingsgraad</a:t>
            </a:r>
            <a:endParaRPr lang="en-US" sz="1600" dirty="0">
              <a:latin typeface="Calibri" pitchFamily="34"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heckerboard(across)">
                                      <p:cBhvr>
                                        <p:cTn id="7" dur="500"/>
                                        <p:tgtEl>
                                          <p:spTgt spid="27"/>
                                        </p:tgtEl>
                                      </p:cBhvr>
                                    </p:animEffect>
                                  </p:childTnLst>
                                </p:cTn>
                              </p:par>
                              <p:par>
                                <p:cTn id="8" presetID="5"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heckerboard(across)">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checkerboard(across)">
                                      <p:cBhvr>
                                        <p:cTn id="15" dur="500"/>
                                        <p:tgtEl>
                                          <p:spTgt spid="29"/>
                                        </p:tgtEl>
                                      </p:cBhvr>
                                    </p:animEffect>
                                  </p:childTnLst>
                                </p:cTn>
                              </p:par>
                              <p:par>
                                <p:cTn id="16" presetID="5" presetClass="entr" presetSubtype="1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checkerboard(across)">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checkerboard(across)">
                                      <p:cBhvr>
                                        <p:cTn id="23" dur="500"/>
                                        <p:tgtEl>
                                          <p:spTgt spid="28"/>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checkerboard(across)">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checkerboard(across)">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25" grpId="0" animBg="1"/>
      <p:bldP spid="28" grpId="0" animBg="1"/>
      <p:bldP spid="3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914400"/>
          </a:xfrm>
        </p:spPr>
        <p:txBody>
          <a:bodyPr/>
          <a:lstStyle/>
          <a:p>
            <a:r>
              <a:rPr lang="en-US" i="1" kern="1200" dirty="0" smtClean="0">
                <a:solidFill>
                  <a:srgbClr val="000099"/>
                </a:solidFill>
                <a:latin typeface="Calibri" pitchFamily="34" charset="0"/>
                <a:cs typeface="Calibri" pitchFamily="34" charset="0"/>
              </a:rPr>
              <a:t>First nuclear accidents</a:t>
            </a:r>
          </a:p>
        </p:txBody>
      </p:sp>
      <p:sp>
        <p:nvSpPr>
          <p:cNvPr id="3" name="Date Placeholder 2"/>
          <p:cNvSpPr>
            <a:spLocks noGrp="1"/>
          </p:cNvSpPr>
          <p:nvPr>
            <p:ph type="dt" sz="half" idx="10"/>
          </p:nvPr>
        </p:nvSpPr>
        <p:spPr/>
        <p:txBody>
          <a:bodyPr/>
          <a:lstStyle/>
          <a:p>
            <a:pPr>
              <a:defRPr/>
            </a:pPr>
            <a:r>
              <a:rPr lang="en-US" dirty="0" err="1" smtClean="0"/>
              <a:t>Najaar</a:t>
            </a:r>
            <a:r>
              <a:rPr lang="en-US" dirty="0" smtClean="0"/>
              <a:t> 2009</a:t>
            </a:r>
            <a:endParaRPr lang="en-US" dirty="0"/>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70</a:t>
            </a:fld>
            <a:endParaRPr lang="en-US">
              <a:latin typeface="Times" pitchFamily="18" charset="0"/>
            </a:endParaRPr>
          </a:p>
        </p:txBody>
      </p:sp>
      <p:pic>
        <p:nvPicPr>
          <p:cNvPr id="278530" name="Picture 2" descr="C:\Users\jo\Desktop\Partially-reflected-plutonium-sphere.jpg"/>
          <p:cNvPicPr>
            <a:picLocks noChangeAspect="1" noChangeArrowheads="1"/>
          </p:cNvPicPr>
          <p:nvPr/>
        </p:nvPicPr>
        <p:blipFill>
          <a:blip r:embed="rId3" cstate="print"/>
          <a:srcRect/>
          <a:stretch>
            <a:fillRect/>
          </a:stretch>
        </p:blipFill>
        <p:spPr bwMode="auto">
          <a:xfrm>
            <a:off x="5029200" y="1066800"/>
            <a:ext cx="3648075" cy="2811574"/>
          </a:xfrm>
          <a:prstGeom prst="rect">
            <a:avLst/>
          </a:prstGeom>
          <a:noFill/>
        </p:spPr>
      </p:pic>
      <p:sp>
        <p:nvSpPr>
          <p:cNvPr id="7" name="TextBox 6"/>
          <p:cNvSpPr txBox="1"/>
          <p:nvPr/>
        </p:nvSpPr>
        <p:spPr>
          <a:xfrm>
            <a:off x="228600" y="1371600"/>
            <a:ext cx="5105400" cy="2123658"/>
          </a:xfrm>
          <a:prstGeom prst="rect">
            <a:avLst/>
          </a:prstGeom>
          <a:solidFill>
            <a:srgbClr val="FEFCAC"/>
          </a:solidFill>
        </p:spPr>
        <p:txBody>
          <a:bodyPr wrap="square" rtlCol="0">
            <a:spAutoFit/>
          </a:bodyPr>
          <a:lstStyle/>
          <a:p>
            <a:r>
              <a:rPr lang="en-US" sz="1100" b="1" dirty="0" smtClean="0">
                <a:latin typeface="Calibri" pitchFamily="34" charset="0"/>
              </a:rPr>
              <a:t>Harry K. </a:t>
            </a:r>
            <a:r>
              <a:rPr lang="en-US" sz="1100" b="1" dirty="0" err="1" smtClean="0">
                <a:latin typeface="Calibri" pitchFamily="34" charset="0"/>
              </a:rPr>
              <a:t>Daghlian</a:t>
            </a:r>
            <a:r>
              <a:rPr lang="en-US" sz="1100" b="1" dirty="0" smtClean="0">
                <a:latin typeface="Calibri" pitchFamily="34" charset="0"/>
              </a:rPr>
              <a:t>, Jr., (1921 – September 15, 1945)</a:t>
            </a:r>
          </a:p>
          <a:p>
            <a:endParaRPr lang="en-US" sz="1100" dirty="0" smtClean="0">
              <a:latin typeface="Calibri" pitchFamily="34" charset="0"/>
            </a:endParaRPr>
          </a:p>
          <a:p>
            <a:r>
              <a:rPr lang="en-US" sz="1100" dirty="0" smtClean="0">
                <a:latin typeface="Calibri" pitchFamily="34" charset="0"/>
              </a:rPr>
              <a:t>Physicist of Armenian descent with the Manhattan Project who accidentally irradiated himself on August 21, 1945 during a critical mass experiment at the remote Omega Site facility at Los Alamos National Laboratory in New Mexico, resulting in his death 21 days later.</a:t>
            </a:r>
          </a:p>
          <a:p>
            <a:endParaRPr lang="en-US" sz="1100" dirty="0" smtClean="0">
              <a:latin typeface="Calibri" pitchFamily="34" charset="0"/>
            </a:endParaRPr>
          </a:p>
          <a:p>
            <a:r>
              <a:rPr lang="en-US" sz="1100" dirty="0" err="1" smtClean="0">
                <a:latin typeface="Calibri" pitchFamily="34" charset="0"/>
              </a:rPr>
              <a:t>Daghlian</a:t>
            </a:r>
            <a:r>
              <a:rPr lang="en-US" sz="1100" dirty="0" smtClean="0">
                <a:latin typeface="Calibri" pitchFamily="34" charset="0"/>
              </a:rPr>
              <a:t> was irradiated as a result of a criticality accident that occurred when he accidentally dropped a small tungsten carbide brick onto a 6.2 kg delta phase plutonium bomb core. </a:t>
            </a:r>
          </a:p>
          <a:p>
            <a:endParaRPr lang="en-US" sz="1100" dirty="0" smtClean="0">
              <a:latin typeface="Calibri" pitchFamily="34" charset="0"/>
            </a:endParaRPr>
          </a:p>
          <a:p>
            <a:r>
              <a:rPr lang="en-US" sz="1100" dirty="0" smtClean="0">
                <a:latin typeface="Calibri" pitchFamily="34" charset="0"/>
              </a:rPr>
              <a:t>This core was later nicknamed the "Demon core”</a:t>
            </a:r>
          </a:p>
        </p:txBody>
      </p:sp>
      <p:sp>
        <p:nvSpPr>
          <p:cNvPr id="8" name="TextBox 7"/>
          <p:cNvSpPr txBox="1"/>
          <p:nvPr/>
        </p:nvSpPr>
        <p:spPr>
          <a:xfrm>
            <a:off x="228600" y="3667542"/>
            <a:ext cx="5105400" cy="1615827"/>
          </a:xfrm>
          <a:prstGeom prst="rect">
            <a:avLst/>
          </a:prstGeom>
          <a:solidFill>
            <a:srgbClr val="FEFCAC"/>
          </a:solidFill>
        </p:spPr>
        <p:txBody>
          <a:bodyPr wrap="square" rtlCol="0">
            <a:spAutoFit/>
          </a:bodyPr>
          <a:lstStyle/>
          <a:p>
            <a:r>
              <a:rPr lang="en-US" sz="1100" b="1" dirty="0" smtClean="0">
                <a:latin typeface="Calibri" pitchFamily="34" charset="0"/>
              </a:rPr>
              <a:t>Louis Alexander </a:t>
            </a:r>
            <a:r>
              <a:rPr lang="en-US" sz="1100" b="1" dirty="0" err="1" smtClean="0">
                <a:latin typeface="Calibri" pitchFamily="34" charset="0"/>
              </a:rPr>
              <a:t>Slotin</a:t>
            </a:r>
            <a:r>
              <a:rPr lang="en-US" sz="1100" b="1" dirty="0" smtClean="0">
                <a:latin typeface="Calibri" pitchFamily="34" charset="0"/>
              </a:rPr>
              <a:t> (December 1, 1910 – May 30, 1946)</a:t>
            </a:r>
          </a:p>
          <a:p>
            <a:endParaRPr lang="en-US" sz="1100" dirty="0" smtClean="0">
              <a:latin typeface="Calibri" pitchFamily="34" charset="0"/>
            </a:endParaRPr>
          </a:p>
          <a:p>
            <a:r>
              <a:rPr lang="en-US" sz="1100" dirty="0" smtClean="0">
                <a:latin typeface="Calibri" pitchFamily="34" charset="0"/>
              </a:rPr>
              <a:t>Canadian physicist and chemist who took part in the Manhattan Project. </a:t>
            </a:r>
          </a:p>
          <a:p>
            <a:r>
              <a:rPr lang="en-US" sz="1100" dirty="0" smtClean="0">
                <a:latin typeface="Calibri" pitchFamily="34" charset="0"/>
              </a:rPr>
              <a:t>Performed experiments with uranium and plutonium cores to determine their critical mass values. After World War II, </a:t>
            </a:r>
            <a:r>
              <a:rPr lang="en-US" sz="1100" dirty="0" err="1" smtClean="0">
                <a:latin typeface="Calibri" pitchFamily="34" charset="0"/>
              </a:rPr>
              <a:t>Slotin</a:t>
            </a:r>
            <a:r>
              <a:rPr lang="en-US" sz="1100" dirty="0" smtClean="0">
                <a:latin typeface="Calibri" pitchFamily="34" charset="0"/>
              </a:rPr>
              <a:t> continued his research at Los Alamos National Laboratory. </a:t>
            </a:r>
          </a:p>
          <a:p>
            <a:endParaRPr lang="en-US" sz="1100" dirty="0" smtClean="0">
              <a:latin typeface="Calibri" pitchFamily="34" charset="0"/>
            </a:endParaRPr>
          </a:p>
          <a:p>
            <a:r>
              <a:rPr lang="en-US" sz="1100" dirty="0" smtClean="0">
                <a:latin typeface="Calibri" pitchFamily="34" charset="0"/>
              </a:rPr>
              <a:t>On May 21, 1946, </a:t>
            </a:r>
            <a:r>
              <a:rPr lang="en-US" sz="1100" dirty="0" err="1" smtClean="0">
                <a:latin typeface="Calibri" pitchFamily="34" charset="0"/>
              </a:rPr>
              <a:t>Slotin</a:t>
            </a:r>
            <a:r>
              <a:rPr lang="en-US" sz="1100" dirty="0" smtClean="0">
                <a:latin typeface="Calibri" pitchFamily="34" charset="0"/>
              </a:rPr>
              <a:t> accidentally began a fission reaction, which released a burst of hard radiation. He was rushed to hospital, and died nine days later.</a:t>
            </a:r>
          </a:p>
        </p:txBody>
      </p:sp>
      <p:pic>
        <p:nvPicPr>
          <p:cNvPr id="278531" name="Picture 3" descr="C:\Users\jo\Desktop\Tickling_the_Dragons_Tail.jpg"/>
          <p:cNvPicPr>
            <a:picLocks noChangeAspect="1" noChangeArrowheads="1"/>
          </p:cNvPicPr>
          <p:nvPr/>
        </p:nvPicPr>
        <p:blipFill>
          <a:blip r:embed="rId4" cstate="print"/>
          <a:srcRect/>
          <a:stretch>
            <a:fillRect/>
          </a:stretch>
        </p:blipFill>
        <p:spPr bwMode="auto">
          <a:xfrm>
            <a:off x="5648326" y="4267787"/>
            <a:ext cx="3495674" cy="2590213"/>
          </a:xfrm>
          <a:prstGeom prst="rect">
            <a:avLst/>
          </a:prstGeom>
          <a:noFill/>
        </p:spPr>
      </p:pic>
      <p:pic>
        <p:nvPicPr>
          <p:cNvPr id="278532" name="Picture 4" descr="C:\Users\jo\Desktop\Slotin_criticality_drawing.jpg"/>
          <p:cNvPicPr>
            <a:picLocks noChangeAspect="1" noChangeArrowheads="1"/>
          </p:cNvPicPr>
          <p:nvPr/>
        </p:nvPicPr>
        <p:blipFill>
          <a:blip r:embed="rId5" cstate="print"/>
          <a:srcRect/>
          <a:stretch>
            <a:fillRect/>
          </a:stretch>
        </p:blipFill>
        <p:spPr bwMode="auto">
          <a:xfrm>
            <a:off x="0" y="5419581"/>
            <a:ext cx="2209800" cy="1438419"/>
          </a:xfrm>
          <a:prstGeom prst="rect">
            <a:avLst/>
          </a:prstGeom>
          <a:noFill/>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990600"/>
          </a:xfrm>
        </p:spPr>
        <p:txBody>
          <a:bodyPr/>
          <a:lstStyle/>
          <a:p>
            <a:r>
              <a:rPr lang="en-US" i="1" kern="1200" dirty="0" smtClean="0">
                <a:solidFill>
                  <a:srgbClr val="000099"/>
                </a:solidFill>
                <a:latin typeface="Calibri" pitchFamily="34" charset="0"/>
                <a:cs typeface="Calibri" pitchFamily="34" charset="0"/>
              </a:rPr>
              <a:t>Three Mile Island – TMI-2</a:t>
            </a:r>
          </a:p>
        </p:txBody>
      </p:sp>
      <p:sp>
        <p:nvSpPr>
          <p:cNvPr id="3" name="Date Placeholder 2"/>
          <p:cNvSpPr>
            <a:spLocks noGrp="1"/>
          </p:cNvSpPr>
          <p:nvPr>
            <p:ph type="dt" sz="half" idx="10"/>
          </p:nvPr>
        </p:nvSpPr>
        <p:spPr/>
        <p:txBody>
          <a:bodyPr/>
          <a:lstStyle/>
          <a:p>
            <a:pPr>
              <a:defRPr/>
            </a:pPr>
            <a:r>
              <a:rPr lang="en-US" dirty="0" err="1" smtClean="0">
                <a:latin typeface="Calibri" pitchFamily="34" charset="0"/>
              </a:rPr>
              <a:t>Najaar</a:t>
            </a:r>
            <a:r>
              <a:rPr lang="en-US" dirty="0" smtClean="0">
                <a:latin typeface="Calibri" pitchFamily="34" charset="0"/>
              </a:rPr>
              <a:t> 2009</a:t>
            </a:r>
            <a:endParaRPr lang="en-US" dirty="0">
              <a:latin typeface="Calibri" pitchFamily="34" charset="0"/>
            </a:endParaRPr>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latin typeface="Calibri" pitchFamily="34" charset="0"/>
              </a:rPr>
              <a:pPr>
                <a:defRPr/>
              </a:pPr>
              <a:t>71</a:t>
            </a:fld>
            <a:endParaRPr lang="en-US">
              <a:latin typeface="Calibri" pitchFamily="34" charset="0"/>
            </a:endParaRPr>
          </a:p>
        </p:txBody>
      </p:sp>
      <p:pic>
        <p:nvPicPr>
          <p:cNvPr id="277506" name="Picture 2" descr="C:\Users\jo\Desktop\398px-China_syndrome.jpg"/>
          <p:cNvPicPr>
            <a:picLocks noChangeAspect="1" noChangeArrowheads="1"/>
          </p:cNvPicPr>
          <p:nvPr/>
        </p:nvPicPr>
        <p:blipFill>
          <a:blip r:embed="rId3" cstate="print"/>
          <a:srcRect/>
          <a:stretch>
            <a:fillRect/>
          </a:stretch>
        </p:blipFill>
        <p:spPr bwMode="auto">
          <a:xfrm>
            <a:off x="228600" y="990600"/>
            <a:ext cx="1752600" cy="2642111"/>
          </a:xfrm>
          <a:prstGeom prst="rect">
            <a:avLst/>
          </a:prstGeom>
          <a:noFill/>
        </p:spPr>
      </p:pic>
      <p:pic>
        <p:nvPicPr>
          <p:cNvPr id="277507" name="Picture 3" descr="C:\Users\jo\Desktop\300px-3MileIsland.jpg"/>
          <p:cNvPicPr>
            <a:picLocks noChangeAspect="1" noChangeArrowheads="1"/>
          </p:cNvPicPr>
          <p:nvPr/>
        </p:nvPicPr>
        <p:blipFill>
          <a:blip r:embed="rId4" cstate="print"/>
          <a:srcRect/>
          <a:stretch>
            <a:fillRect/>
          </a:stretch>
        </p:blipFill>
        <p:spPr bwMode="auto">
          <a:xfrm>
            <a:off x="5501234" y="1066800"/>
            <a:ext cx="3337965" cy="2514600"/>
          </a:xfrm>
          <a:prstGeom prst="rect">
            <a:avLst/>
          </a:prstGeom>
          <a:noFill/>
        </p:spPr>
      </p:pic>
      <p:pic>
        <p:nvPicPr>
          <p:cNvPr id="277508" name="Picture 4" descr="C:\Users\jo\Desktop\MPSvc.gif"/>
          <p:cNvPicPr>
            <a:picLocks noChangeAspect="1" noChangeArrowheads="1"/>
          </p:cNvPicPr>
          <p:nvPr/>
        </p:nvPicPr>
        <p:blipFill>
          <a:blip r:embed="rId5" cstate="print"/>
          <a:srcRect/>
          <a:stretch>
            <a:fillRect/>
          </a:stretch>
        </p:blipFill>
        <p:spPr bwMode="auto">
          <a:xfrm>
            <a:off x="3124200" y="1600200"/>
            <a:ext cx="2566988" cy="2028237"/>
          </a:xfrm>
          <a:prstGeom prst="rect">
            <a:avLst/>
          </a:prstGeom>
          <a:noFill/>
        </p:spPr>
      </p:pic>
      <p:sp>
        <p:nvSpPr>
          <p:cNvPr id="9" name="TextBox 8"/>
          <p:cNvSpPr txBox="1"/>
          <p:nvPr/>
        </p:nvSpPr>
        <p:spPr>
          <a:xfrm>
            <a:off x="4038600" y="3718679"/>
            <a:ext cx="5105400" cy="3139321"/>
          </a:xfrm>
          <a:prstGeom prst="rect">
            <a:avLst/>
          </a:prstGeom>
          <a:solidFill>
            <a:srgbClr val="FEFCAC"/>
          </a:solidFill>
        </p:spPr>
        <p:txBody>
          <a:bodyPr wrap="square" rtlCol="0">
            <a:spAutoFit/>
          </a:bodyPr>
          <a:lstStyle/>
          <a:p>
            <a:r>
              <a:rPr lang="en-US" sz="1100" b="1" dirty="0" smtClean="0">
                <a:latin typeface="Calibri" pitchFamily="34" charset="0"/>
              </a:rPr>
              <a:t>TMI-2: PWR (Babcock &amp; Wilcox)</a:t>
            </a:r>
          </a:p>
          <a:p>
            <a:endParaRPr lang="en-US" sz="1100" dirty="0" smtClean="0">
              <a:latin typeface="Calibri" pitchFamily="34" charset="0"/>
            </a:endParaRPr>
          </a:p>
          <a:p>
            <a:r>
              <a:rPr lang="en-US" sz="1100" dirty="0" smtClean="0">
                <a:latin typeface="Calibri" pitchFamily="34" charset="0"/>
              </a:rPr>
              <a:t>March 28, 1979. Biggest nuclear accident in USA. Pump of secondary non-nuclear cooling fails. Turbine and reactor are shutdown (normal procedure).</a:t>
            </a:r>
          </a:p>
          <a:p>
            <a:endParaRPr lang="en-US" sz="1100" dirty="0" smtClean="0">
              <a:latin typeface="Calibri" pitchFamily="34" charset="0"/>
            </a:endParaRPr>
          </a:p>
          <a:p>
            <a:r>
              <a:rPr lang="en-US" sz="1100" dirty="0" smtClean="0">
                <a:latin typeface="Calibri" pitchFamily="34" charset="0"/>
              </a:rPr>
              <a:t>Temperature and pressure in reactor rise (normal). Relief valve of </a:t>
            </a:r>
            <a:r>
              <a:rPr lang="en-US" sz="1100" dirty="0" err="1" smtClean="0">
                <a:latin typeface="Calibri" pitchFamily="34" charset="0"/>
              </a:rPr>
              <a:t>pressurizer</a:t>
            </a:r>
            <a:r>
              <a:rPr lang="en-US" sz="1100" dirty="0" smtClean="0">
                <a:latin typeface="Calibri" pitchFamily="34" charset="0"/>
              </a:rPr>
              <a:t> (PORV) opens.</a:t>
            </a:r>
          </a:p>
          <a:p>
            <a:endParaRPr lang="en-US" sz="1100" dirty="0" smtClean="0">
              <a:latin typeface="Calibri" pitchFamily="34" charset="0"/>
            </a:endParaRPr>
          </a:p>
          <a:p>
            <a:r>
              <a:rPr lang="en-US" sz="1100" dirty="0" smtClean="0">
                <a:latin typeface="Calibri" pitchFamily="34" charset="0"/>
              </a:rPr>
              <a:t>PORV should close, but fails to do so (not noticed by operators). Pressure keeps dropping, cooling water pours out of PORV. Reactor core overheats.</a:t>
            </a:r>
          </a:p>
          <a:p>
            <a:endParaRPr lang="en-US" sz="1100" dirty="0" smtClean="0">
              <a:latin typeface="Calibri" pitchFamily="34" charset="0"/>
            </a:endParaRPr>
          </a:p>
          <a:p>
            <a:r>
              <a:rPr lang="en-US" sz="1100" dirty="0" smtClean="0">
                <a:latin typeface="Calibri" pitchFamily="34" charset="0"/>
              </a:rPr>
              <a:t>Backup system failed since after tests prior to accident people forgot to open valves (human error). Half of the core melted. All contained. Radioactive noble gases (~43 </a:t>
            </a:r>
            <a:r>
              <a:rPr lang="en-US" sz="1100" dirty="0" err="1" smtClean="0">
                <a:latin typeface="Calibri" pitchFamily="34" charset="0"/>
              </a:rPr>
              <a:t>kCi</a:t>
            </a:r>
            <a:r>
              <a:rPr lang="en-US" sz="1100" dirty="0" smtClean="0">
                <a:latin typeface="Calibri" pitchFamily="34" charset="0"/>
              </a:rPr>
              <a:t> krypton) were vented (&lt;20 </a:t>
            </a:r>
            <a:r>
              <a:rPr lang="en-US" sz="1100" dirty="0" err="1" smtClean="0">
                <a:latin typeface="Calibri" pitchFamily="34" charset="0"/>
              </a:rPr>
              <a:t>Ci</a:t>
            </a:r>
            <a:r>
              <a:rPr lang="en-US" sz="1100" dirty="0" smtClean="0">
                <a:latin typeface="Calibri" pitchFamily="34" charset="0"/>
              </a:rPr>
              <a:t> of I-131).</a:t>
            </a:r>
          </a:p>
          <a:p>
            <a:endParaRPr lang="en-US" sz="1100" dirty="0" smtClean="0">
              <a:latin typeface="Calibri" pitchFamily="34" charset="0"/>
            </a:endParaRPr>
          </a:p>
          <a:p>
            <a:r>
              <a:rPr lang="en-US" sz="1100" dirty="0" smtClean="0">
                <a:latin typeface="Calibri" pitchFamily="34" charset="0"/>
              </a:rPr>
              <a:t>Average dose to people within ten miles was 8 </a:t>
            </a:r>
            <a:r>
              <a:rPr lang="en-US" sz="1100" dirty="0" err="1" smtClean="0">
                <a:latin typeface="Calibri" pitchFamily="34" charset="0"/>
              </a:rPr>
              <a:t>mrem</a:t>
            </a:r>
            <a:r>
              <a:rPr lang="en-US" sz="1100" dirty="0" smtClean="0">
                <a:latin typeface="Calibri" pitchFamily="34" charset="0"/>
              </a:rPr>
              <a:t>. Nobody received more than 100 </a:t>
            </a:r>
            <a:r>
              <a:rPr lang="en-US" sz="1100" dirty="0" err="1" smtClean="0">
                <a:latin typeface="Calibri" pitchFamily="34" charset="0"/>
              </a:rPr>
              <a:t>mrem</a:t>
            </a:r>
            <a:r>
              <a:rPr lang="en-US" sz="1100" dirty="0" smtClean="0">
                <a:latin typeface="Calibri" pitchFamily="34" charset="0"/>
              </a:rPr>
              <a:t> (power plant workers norm: &lt; 5 </a:t>
            </a:r>
            <a:r>
              <a:rPr lang="en-US" sz="1100" dirty="0" err="1" smtClean="0">
                <a:latin typeface="Calibri" pitchFamily="34" charset="0"/>
              </a:rPr>
              <a:t>rem</a:t>
            </a:r>
            <a:r>
              <a:rPr lang="en-US" sz="1100" dirty="0" smtClean="0">
                <a:latin typeface="Calibri" pitchFamily="34" charset="0"/>
              </a:rPr>
              <a:t> per year. Estimate of additional cancers &lt;~ 1.</a:t>
            </a:r>
          </a:p>
        </p:txBody>
      </p:sp>
      <p:pic>
        <p:nvPicPr>
          <p:cNvPr id="277509" name="Picture 5" descr="C:\Users\jo\Desktop\794px-Nuclear_Power_History.png"/>
          <p:cNvPicPr>
            <a:picLocks noChangeAspect="1" noChangeArrowheads="1"/>
          </p:cNvPicPr>
          <p:nvPr/>
        </p:nvPicPr>
        <p:blipFill>
          <a:blip r:embed="rId6" cstate="print"/>
          <a:srcRect/>
          <a:stretch>
            <a:fillRect/>
          </a:stretch>
        </p:blipFill>
        <p:spPr bwMode="auto">
          <a:xfrm>
            <a:off x="-1" y="3886200"/>
            <a:ext cx="3939247" cy="2971800"/>
          </a:xfrm>
          <a:prstGeom prst="rect">
            <a:avLst/>
          </a:prstGeom>
          <a:noFill/>
        </p:spPr>
      </p:pic>
      <p:sp>
        <p:nvSpPr>
          <p:cNvPr id="11" name="TextBox 10"/>
          <p:cNvSpPr txBox="1"/>
          <p:nvPr/>
        </p:nvSpPr>
        <p:spPr>
          <a:xfrm>
            <a:off x="371475" y="3086100"/>
            <a:ext cx="1447800" cy="430887"/>
          </a:xfrm>
          <a:prstGeom prst="rect">
            <a:avLst/>
          </a:prstGeom>
          <a:solidFill>
            <a:srgbClr val="FEFCAC"/>
          </a:solidFill>
        </p:spPr>
        <p:txBody>
          <a:bodyPr wrap="square" rtlCol="0">
            <a:spAutoFit/>
          </a:bodyPr>
          <a:lstStyle/>
          <a:p>
            <a:r>
              <a:rPr lang="en-US" sz="1100" dirty="0" smtClean="0">
                <a:latin typeface="Calibri" pitchFamily="34" charset="0"/>
              </a:rPr>
              <a:t>Release few weeks before accident</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990600"/>
          </a:xfrm>
        </p:spPr>
        <p:txBody>
          <a:bodyPr/>
          <a:lstStyle/>
          <a:p>
            <a:r>
              <a:rPr lang="en-US" i="1" kern="1200" smtClean="0">
                <a:solidFill>
                  <a:srgbClr val="000099"/>
                </a:solidFill>
                <a:latin typeface="Calibri" pitchFamily="34" charset="0"/>
                <a:cs typeface="Calibri" pitchFamily="34" charset="0"/>
              </a:rPr>
              <a:t>Tsjernobyl</a:t>
            </a:r>
            <a:endParaRPr lang="en-US" i="1" kern="1200" dirty="0" smtClean="0">
              <a:solidFill>
                <a:srgbClr val="000099"/>
              </a:solidFill>
              <a:latin typeface="Calibri" pitchFamily="34" charset="0"/>
              <a:cs typeface="Calibri" pitchFamily="34" charset="0"/>
            </a:endParaRPr>
          </a:p>
        </p:txBody>
      </p:sp>
      <p:sp>
        <p:nvSpPr>
          <p:cNvPr id="12" name="Rechthoek 11"/>
          <p:cNvSpPr/>
          <p:nvPr/>
        </p:nvSpPr>
        <p:spPr bwMode="auto">
          <a:xfrm>
            <a:off x="0" y="5715000"/>
            <a:ext cx="9144000" cy="114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pic>
        <p:nvPicPr>
          <p:cNvPr id="348162" name="Picture 2" descr="\\vmware-host\Shared Folders\Desktop\464px-Chernobyl_Disaster.jpg"/>
          <p:cNvPicPr>
            <a:picLocks noChangeAspect="1" noChangeArrowheads="1"/>
          </p:cNvPicPr>
          <p:nvPr/>
        </p:nvPicPr>
        <p:blipFill>
          <a:blip r:embed="rId3" cstate="print"/>
          <a:srcRect/>
          <a:stretch>
            <a:fillRect/>
          </a:stretch>
        </p:blipFill>
        <p:spPr bwMode="auto">
          <a:xfrm>
            <a:off x="5562600" y="1371600"/>
            <a:ext cx="3246451" cy="4191000"/>
          </a:xfrm>
          <a:prstGeom prst="rect">
            <a:avLst/>
          </a:prstGeom>
          <a:noFill/>
        </p:spPr>
      </p:pic>
      <p:sp>
        <p:nvSpPr>
          <p:cNvPr id="13" name="Tijdelijke aanduiding voor inhoud 2"/>
          <p:cNvSpPr txBox="1">
            <a:spLocks/>
          </p:cNvSpPr>
          <p:nvPr/>
        </p:nvSpPr>
        <p:spPr>
          <a:xfrm>
            <a:off x="381000" y="1219200"/>
            <a:ext cx="4800600" cy="56388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kern="0" smtClean="0">
                <a:latin typeface="Calibri" pitchFamily="34" charset="0"/>
                <a:cs typeface="Calibri" pitchFamily="34" charset="0"/>
              </a:rPr>
              <a:t>Grootste kernramp in de geschiedenis</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26 april 1986</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Level 7 op International Nuclear Event Scale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rPr>
              <a:t>De ramp</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rPr>
              <a:t>Test met kernreactor nummer 4</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smtClean="0">
                <a:solidFill>
                  <a:srgbClr val="000099"/>
                </a:solidFill>
                <a:latin typeface="Calibri" pitchFamily="34" charset="0"/>
                <a:cs typeface="Calibri" pitchFamily="34" charset="0"/>
              </a:rPr>
              <a:t>Schakel generator uit en kijk of er voldoende vermogen is om de koelinstallatie 60 seconde te laten werken totdat de noodaggregaten aanslaan</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rPr>
              <a:t>Reactorvermogen</a:t>
            </a:r>
            <a:r>
              <a:rPr kumimoji="0" lang="en-US" sz="1400" b="0" i="0" u="none" strike="noStrike" kern="0" cap="none" spc="0" normalizeH="0" noProof="0" smtClean="0">
                <a:ln>
                  <a:noFill/>
                </a:ln>
                <a:solidFill>
                  <a:srgbClr val="000099"/>
                </a:solidFill>
                <a:effectLst/>
                <a:uLnTx/>
                <a:uFillTx/>
                <a:latin typeface="Calibri" pitchFamily="34" charset="0"/>
                <a:cs typeface="Calibri" pitchFamily="34" charset="0"/>
              </a:rPr>
              <a:t> onbedoeld naar 30 MW</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baseline="0" smtClean="0">
                <a:solidFill>
                  <a:srgbClr val="000099"/>
                </a:solidFill>
                <a:latin typeface="Calibri" pitchFamily="34" charset="0"/>
                <a:cs typeface="Calibri" pitchFamily="34" charset="0"/>
              </a:rPr>
              <a:t>Hierdoor</a:t>
            </a:r>
            <a:r>
              <a:rPr lang="en-US" sz="1400" kern="0" smtClean="0">
                <a:solidFill>
                  <a:srgbClr val="000099"/>
                </a:solidFill>
                <a:latin typeface="Calibri" pitchFamily="34" charset="0"/>
                <a:cs typeface="Calibri" pitchFamily="34" charset="0"/>
              </a:rPr>
              <a:t> Xenon vergiftiging</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rPr>
              <a:t>Alle</a:t>
            </a:r>
            <a:r>
              <a:rPr kumimoji="0" lang="en-US" sz="1400" b="0" i="0" u="none" strike="noStrike" kern="0" cap="none" spc="0" normalizeH="0" noProof="0" smtClean="0">
                <a:ln>
                  <a:noFill/>
                </a:ln>
                <a:solidFill>
                  <a:srgbClr val="000099"/>
                </a:solidFill>
                <a:effectLst/>
                <a:uLnTx/>
                <a:uFillTx/>
                <a:latin typeface="Calibri" pitchFamily="34" charset="0"/>
                <a:cs typeface="Calibri" pitchFamily="34" charset="0"/>
              </a:rPr>
              <a:t> regelstaven uit en vermogen naar 200 MW</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baseline="0" smtClean="0">
                <a:solidFill>
                  <a:srgbClr val="000099"/>
                </a:solidFill>
                <a:latin typeface="Calibri" pitchFamily="34" charset="0"/>
                <a:cs typeface="Calibri" pitchFamily="34" charset="0"/>
              </a:rPr>
              <a:t>Voor</a:t>
            </a:r>
            <a:r>
              <a:rPr lang="en-US" sz="1400" kern="0" smtClean="0">
                <a:solidFill>
                  <a:srgbClr val="000099"/>
                </a:solidFill>
                <a:latin typeface="Calibri" pitchFamily="34" charset="0"/>
                <a:cs typeface="Calibri" pitchFamily="34" charset="0"/>
              </a:rPr>
              <a:t> de test was minimaal 600 MW nodig</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rPr>
              <a:t>Test</a:t>
            </a:r>
            <a:r>
              <a:rPr kumimoji="0" lang="en-US" sz="1400" b="0" i="0" u="none" strike="noStrike" kern="0" cap="none" spc="0" normalizeH="0" noProof="0" smtClean="0">
                <a:ln>
                  <a:noFill/>
                </a:ln>
                <a:solidFill>
                  <a:srgbClr val="000099"/>
                </a:solidFill>
                <a:effectLst/>
                <a:uLnTx/>
                <a:uFillTx/>
                <a:latin typeface="Calibri" pitchFamily="34" charset="0"/>
                <a:cs typeface="Calibri" pitchFamily="34" charset="0"/>
              </a:rPr>
              <a:t> toch voortgezet: waterpompen ingeschakeld</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baseline="0" smtClean="0">
                <a:solidFill>
                  <a:srgbClr val="000099"/>
                </a:solidFill>
                <a:latin typeface="Calibri" pitchFamily="34" charset="0"/>
                <a:cs typeface="Calibri" pitchFamily="34" charset="0"/>
              </a:rPr>
              <a:t>Door</a:t>
            </a:r>
            <a:r>
              <a:rPr lang="en-US" sz="1400" kern="0" smtClean="0">
                <a:solidFill>
                  <a:srgbClr val="000099"/>
                </a:solidFill>
                <a:latin typeface="Calibri" pitchFamily="34" charset="0"/>
                <a:cs typeface="Calibri" pitchFamily="34" charset="0"/>
              </a:rPr>
              <a:t> extra n-absorptie zakte vermogen verder</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rPr>
              <a:t>20</a:t>
            </a:r>
            <a:r>
              <a:rPr kumimoji="0" lang="en-US" sz="1400" b="0" i="0" u="none" strike="noStrike" kern="0" cap="none" spc="0" normalizeH="0" noProof="0" smtClean="0">
                <a:ln>
                  <a:noFill/>
                </a:ln>
                <a:solidFill>
                  <a:srgbClr val="000099"/>
                </a:solidFill>
                <a:effectLst/>
                <a:uLnTx/>
                <a:uFillTx/>
                <a:latin typeface="Calibri" pitchFamily="34" charset="0"/>
                <a:cs typeface="Calibri" pitchFamily="34" charset="0"/>
              </a:rPr>
              <a:t> van de 26 handbediende veiligheidsstaven uit</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noProof="0" smtClean="0">
                <a:solidFill>
                  <a:srgbClr val="000099"/>
                </a:solidFill>
                <a:latin typeface="Calibri" pitchFamily="34" charset="0"/>
                <a:cs typeface="Calibri" pitchFamily="34" charset="0"/>
              </a:rPr>
              <a:t>Turbine uit: vermogen steeg exponentieel</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smtClean="0">
                <a:ln>
                  <a:noFill/>
                </a:ln>
                <a:solidFill>
                  <a:srgbClr val="000099"/>
                </a:solidFill>
                <a:effectLst/>
                <a:uLnTx/>
                <a:uFillTx/>
                <a:latin typeface="Calibri" pitchFamily="34" charset="0"/>
                <a:cs typeface="Calibri" pitchFamily="34" charset="0"/>
              </a:rPr>
              <a:t>Noodstop</a:t>
            </a:r>
            <a:r>
              <a:rPr kumimoji="0" lang="en-US" sz="1400" b="0" i="0" u="none" strike="noStrike" kern="0" cap="none" spc="0" normalizeH="0" smtClean="0">
                <a:ln>
                  <a:noFill/>
                </a:ln>
                <a:solidFill>
                  <a:srgbClr val="000099"/>
                </a:solidFill>
                <a:effectLst/>
                <a:uLnTx/>
                <a:uFillTx/>
                <a:latin typeface="Calibri" pitchFamily="34" charset="0"/>
                <a:cs typeface="Calibri" pitchFamily="34" charset="0"/>
              </a:rPr>
              <a:t> uitgevoerd, maar dat duurt 19 seconden</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baseline="0" noProof="0" smtClean="0">
                <a:solidFill>
                  <a:srgbClr val="000099"/>
                </a:solidFill>
                <a:latin typeface="Calibri" pitchFamily="34" charset="0"/>
                <a:cs typeface="Calibri" pitchFamily="34" charset="0"/>
              </a:rPr>
              <a:t>Brandstofstaven</a:t>
            </a:r>
            <a:r>
              <a:rPr lang="en-US" sz="1400" kern="0" noProof="0" smtClean="0">
                <a:solidFill>
                  <a:srgbClr val="000099"/>
                </a:solidFill>
                <a:latin typeface="Calibri" pitchFamily="34" charset="0"/>
                <a:cs typeface="Calibri" pitchFamily="34" charset="0"/>
              </a:rPr>
              <a:t> braken, controlestaven klem</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smtClean="0">
                <a:ln>
                  <a:noFill/>
                </a:ln>
                <a:solidFill>
                  <a:srgbClr val="000099"/>
                </a:solidFill>
                <a:effectLst/>
                <a:uLnTx/>
                <a:uFillTx/>
                <a:latin typeface="Calibri" pitchFamily="34" charset="0"/>
                <a:cs typeface="Calibri" pitchFamily="34" charset="0"/>
              </a:rPr>
              <a:t>Reactor</a:t>
            </a:r>
            <a:r>
              <a:rPr kumimoji="0" lang="en-US" sz="1400" b="0" i="0" u="none" strike="noStrike" kern="0" cap="none" spc="0" normalizeH="0" smtClean="0">
                <a:ln>
                  <a:noFill/>
                </a:ln>
                <a:solidFill>
                  <a:srgbClr val="000099"/>
                </a:solidFill>
                <a:effectLst/>
                <a:uLnTx/>
                <a:uFillTx/>
                <a:latin typeface="Calibri" pitchFamily="34" charset="0"/>
                <a:cs typeface="Calibri" pitchFamily="34" charset="0"/>
              </a:rPr>
              <a:t> bereikt 30 GW, staven smelten</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baseline="0" noProof="0" smtClean="0">
                <a:solidFill>
                  <a:srgbClr val="000099"/>
                </a:solidFill>
                <a:latin typeface="Calibri" pitchFamily="34" charset="0"/>
                <a:cs typeface="Calibri" pitchFamily="34" charset="0"/>
              </a:rPr>
              <a:t>Stoomontploffing:</a:t>
            </a:r>
            <a:r>
              <a:rPr lang="en-US" sz="1400" kern="0" noProof="0" smtClean="0">
                <a:solidFill>
                  <a:srgbClr val="000099"/>
                </a:solidFill>
                <a:latin typeface="Calibri" pitchFamily="34" charset="0"/>
                <a:cs typeface="Calibri" pitchFamily="34" charset="0"/>
              </a:rPr>
              <a:t> 2000 ton dak van reactor</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smtClean="0">
                <a:ln>
                  <a:noFill/>
                </a:ln>
                <a:solidFill>
                  <a:srgbClr val="000099"/>
                </a:solidFill>
                <a:effectLst/>
                <a:uLnTx/>
                <a:uFillTx/>
                <a:latin typeface="Calibri" pitchFamily="34" charset="0"/>
                <a:cs typeface="Calibri" pitchFamily="34" charset="0"/>
              </a:rPr>
              <a:t>Grafiet</a:t>
            </a:r>
            <a:r>
              <a:rPr kumimoji="0" lang="en-US" sz="1400" b="0" i="0" u="none" strike="noStrike" kern="0" cap="none" spc="0" normalizeH="0" smtClean="0">
                <a:ln>
                  <a:noFill/>
                </a:ln>
                <a:solidFill>
                  <a:srgbClr val="000099"/>
                </a:solidFill>
                <a:effectLst/>
                <a:uLnTx/>
                <a:uFillTx/>
                <a:latin typeface="Calibri" pitchFamily="34" charset="0"/>
                <a:cs typeface="Calibri" pitchFamily="34" charset="0"/>
              </a:rPr>
              <a:t> moderator vat vlam</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990600"/>
          </a:xfrm>
        </p:spPr>
        <p:txBody>
          <a:bodyPr/>
          <a:lstStyle/>
          <a:p>
            <a:r>
              <a:rPr lang="en-US" i="1" kern="1200" smtClean="0">
                <a:solidFill>
                  <a:srgbClr val="000099"/>
                </a:solidFill>
                <a:latin typeface="Calibri" pitchFamily="34" charset="0"/>
                <a:cs typeface="Calibri" pitchFamily="34" charset="0"/>
              </a:rPr>
              <a:t>Tsjernobyl</a:t>
            </a:r>
            <a:endParaRPr lang="en-US" i="1" kern="1200" dirty="0" smtClean="0">
              <a:solidFill>
                <a:srgbClr val="000099"/>
              </a:solidFill>
              <a:latin typeface="Calibri" pitchFamily="34" charset="0"/>
              <a:cs typeface="Calibri" pitchFamily="34" charset="0"/>
            </a:endParaRPr>
          </a:p>
        </p:txBody>
      </p:sp>
      <p:sp>
        <p:nvSpPr>
          <p:cNvPr id="12" name="Rechthoek 11"/>
          <p:cNvSpPr/>
          <p:nvPr/>
        </p:nvSpPr>
        <p:spPr bwMode="auto">
          <a:xfrm>
            <a:off x="0" y="5715000"/>
            <a:ext cx="9144000" cy="114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3" name="Tijdelijke aanduiding voor inhoud 2"/>
          <p:cNvSpPr txBox="1">
            <a:spLocks/>
          </p:cNvSpPr>
          <p:nvPr/>
        </p:nvSpPr>
        <p:spPr>
          <a:xfrm>
            <a:off x="381000" y="1219200"/>
            <a:ext cx="5029200" cy="56388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kern="0" smtClean="0">
                <a:latin typeface="Calibri" pitchFamily="34" charset="0"/>
                <a:cs typeface="Calibri" pitchFamily="34" charset="0"/>
              </a:rPr>
              <a:t>Consequenties</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42 werkers gedood door straling binnen weken</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600.000 burgers en militaire `liquidators’ blootgesteld aan hoge stralingsniveaus: decontaminatie reactor, site, straten en constructie sarcofaag</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Radioactieve besmetting van 3000 km2 oppervlak door cesium-37 (halfwaardetijd gamma-emitter 30 jaar)</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Groeiende epidemie van schildklierkanker door besmetting met jodium</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Andere kankersoorten worden verwacht, maar zijn niet detecteerbaar vanwege de hoge achtergrond van kanker door andere oorzaken. Een theoretische studie stelt op basis van Hiroshima en Nagasaki overlevenden dat 4000 extra kankerdoden voor de 600.000 liquidators, 5000 voor de 6 miljoen mensen die in besmette gebieden (&gt; 37 kBq/m2 voor cesium-137), en ongeveer 7000 voor de 500 miljoen Europeanen.                      Totaal 16.000 (6700 – 38.000 voor 95% confidence level)</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rPr>
              <a:t>Gemiddeld</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smtClean="0">
                <a:solidFill>
                  <a:srgbClr val="000099"/>
                </a:solidFill>
                <a:latin typeface="Calibri" pitchFamily="34" charset="0"/>
                <a:cs typeface="Calibri" pitchFamily="34" charset="0"/>
              </a:rPr>
              <a:t>Eind </a:t>
            </a:r>
            <a:r>
              <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rPr>
              <a:t>2008: 10.000 GWe-jaar kernreactor ervaring</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smtClean="0">
                <a:solidFill>
                  <a:srgbClr val="000099"/>
                </a:solidFill>
                <a:latin typeface="Calibri" pitchFamily="34" charset="0"/>
                <a:cs typeface="Calibri" pitchFamily="34" charset="0"/>
              </a:rPr>
              <a:t>Dus minder dan 2 doden per GWe-jaar; dat is minder dan bij fossiele brandstoffen</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smtClean="0">
                <a:solidFill>
                  <a:srgbClr val="000099"/>
                </a:solidFill>
                <a:latin typeface="Calibri" pitchFamily="34" charset="0"/>
                <a:cs typeface="Calibri" pitchFamily="34" charset="0"/>
              </a:rPr>
              <a:t>Trauma groot: 200.000 mensen verplicht verhuisd</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sz="1400" b="0" i="0" u="none" strike="noStrike" kern="0" cap="none" spc="0" normalizeH="0" noProof="0" smtClean="0">
              <a:ln>
                <a:noFill/>
              </a:ln>
              <a:solidFill>
                <a:srgbClr val="000099"/>
              </a:solidFill>
              <a:effectLst/>
              <a:uLnTx/>
              <a:uFillTx/>
              <a:latin typeface="Calibri" pitchFamily="34" charset="0"/>
              <a:cs typeface="Calibri" pitchFamily="34" charset="0"/>
            </a:endParaRPr>
          </a:p>
        </p:txBody>
      </p:sp>
      <p:pic>
        <p:nvPicPr>
          <p:cNvPr id="349186" name="Picture 2" descr="\\vmware-host\Shared Folders\Desktop\568px-Chernobyl_radiation_map_1996_svg.png"/>
          <p:cNvPicPr>
            <a:picLocks noChangeAspect="1" noChangeArrowheads="1"/>
          </p:cNvPicPr>
          <p:nvPr/>
        </p:nvPicPr>
        <p:blipFill>
          <a:blip r:embed="rId3" cstate="print"/>
          <a:srcRect/>
          <a:stretch>
            <a:fillRect/>
          </a:stretch>
        </p:blipFill>
        <p:spPr bwMode="auto">
          <a:xfrm>
            <a:off x="5825744" y="990600"/>
            <a:ext cx="3318256" cy="3505200"/>
          </a:xfrm>
          <a:prstGeom prst="rect">
            <a:avLst/>
          </a:prstGeom>
          <a:noFill/>
        </p:spPr>
      </p:pic>
      <p:pic>
        <p:nvPicPr>
          <p:cNvPr id="349187" name="Picture 3"/>
          <p:cNvPicPr>
            <a:picLocks noChangeAspect="1" noChangeArrowheads="1"/>
          </p:cNvPicPr>
          <p:nvPr/>
        </p:nvPicPr>
        <p:blipFill>
          <a:blip r:embed="rId4" cstate="print"/>
          <a:srcRect/>
          <a:stretch>
            <a:fillRect/>
          </a:stretch>
        </p:blipFill>
        <p:spPr bwMode="auto">
          <a:xfrm>
            <a:off x="5562600" y="4571082"/>
            <a:ext cx="3581400" cy="228691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990600"/>
          </a:xfrm>
        </p:spPr>
        <p:txBody>
          <a:bodyPr/>
          <a:lstStyle/>
          <a:p>
            <a:r>
              <a:rPr lang="en-US" i="1" kern="1200" smtClean="0">
                <a:solidFill>
                  <a:srgbClr val="000099"/>
                </a:solidFill>
                <a:latin typeface="Calibri" pitchFamily="34" charset="0"/>
                <a:cs typeface="Calibri" pitchFamily="34" charset="0"/>
              </a:rPr>
              <a:t>Tsjernobyl</a:t>
            </a:r>
            <a:endParaRPr lang="en-US" i="1" kern="1200" dirty="0" smtClean="0">
              <a:solidFill>
                <a:srgbClr val="000099"/>
              </a:solidFill>
              <a:latin typeface="Calibri" pitchFamily="34" charset="0"/>
              <a:cs typeface="Calibri" pitchFamily="34" charset="0"/>
            </a:endParaRPr>
          </a:p>
        </p:txBody>
      </p:sp>
      <p:sp>
        <p:nvSpPr>
          <p:cNvPr id="12" name="Rechthoek 11"/>
          <p:cNvSpPr/>
          <p:nvPr/>
        </p:nvSpPr>
        <p:spPr bwMode="auto">
          <a:xfrm>
            <a:off x="0" y="5715000"/>
            <a:ext cx="9144000" cy="1143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13" name="Tijdelijke aanduiding voor inhoud 2"/>
          <p:cNvSpPr txBox="1">
            <a:spLocks/>
          </p:cNvSpPr>
          <p:nvPr/>
        </p:nvSpPr>
        <p:spPr>
          <a:xfrm>
            <a:off x="381000" y="1219200"/>
            <a:ext cx="5029200" cy="56388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kern="0" smtClean="0">
                <a:latin typeface="Calibri" pitchFamily="34" charset="0"/>
                <a:cs typeface="Calibri" pitchFamily="34" charset="0"/>
              </a:rPr>
              <a:t>Economische aspecten</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Schattingen varieren van $ 6.7 miljard tot $235 en $148 door overheden van Belarus en Ukraine</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Sociale uitkeringen (Tsjernobyl gerelateerd) aan 7 miljoen mensen in 3 landen)</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Verplaatsing populatie</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Verlies van assets: 784.320 hectare landbouwgrond en 694.200 hectare bos. Merendeel is nu weer in gebruik</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Belarus: 20% nationaal budget in 1992, 5% in 2001</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Betaald door 18% extra belasting voor non-agricultural firms in 1994</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Chernobyl Shelter Fund: $1.2 miljard voor de grootste bewegende structuur die ooit gebouwd is (span 270 m, hoogte 100 m en lengte 150 m; 2024 ton massa)</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Potentiele kosten van een brand in spent-fuel pools in de USA worden op honderden miljarden geschat</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US" sz="1400" b="0" i="0" u="none" strike="noStrike" kern="0" cap="none" spc="0" normalizeH="0" noProof="0" smtClean="0">
              <a:ln>
                <a:noFill/>
              </a:ln>
              <a:solidFill>
                <a:srgbClr val="000099"/>
              </a:solidFill>
              <a:effectLst/>
              <a:uLnTx/>
              <a:uFillTx/>
              <a:latin typeface="Calibri" pitchFamily="34" charset="0"/>
              <a:cs typeface="Calibri" pitchFamily="34" charset="0"/>
            </a:endParaRPr>
          </a:p>
        </p:txBody>
      </p:sp>
      <p:pic>
        <p:nvPicPr>
          <p:cNvPr id="350210" name="Picture 2" descr="\\vmware-host\Shared Folders\Desktop\600px-AirDoseChernobylVector_svg.png"/>
          <p:cNvPicPr>
            <a:picLocks noChangeAspect="1" noChangeArrowheads="1"/>
          </p:cNvPicPr>
          <p:nvPr/>
        </p:nvPicPr>
        <p:blipFill>
          <a:blip r:embed="rId3" cstate="print"/>
          <a:srcRect/>
          <a:stretch>
            <a:fillRect/>
          </a:stretch>
        </p:blipFill>
        <p:spPr bwMode="auto">
          <a:xfrm>
            <a:off x="5181600" y="3733800"/>
            <a:ext cx="3962400" cy="3962400"/>
          </a:xfrm>
          <a:prstGeom prst="rect">
            <a:avLst/>
          </a:prstGeom>
          <a:noFill/>
        </p:spPr>
      </p:pic>
      <p:pic>
        <p:nvPicPr>
          <p:cNvPr id="350211" name="Picture 3" descr="\\vmware-host\Shared Folders\Desktop\New_Safe_Confinement.jpg"/>
          <p:cNvPicPr>
            <a:picLocks noChangeAspect="1" noChangeArrowheads="1"/>
          </p:cNvPicPr>
          <p:nvPr/>
        </p:nvPicPr>
        <p:blipFill>
          <a:blip r:embed="rId4" cstate="print"/>
          <a:srcRect/>
          <a:stretch>
            <a:fillRect/>
          </a:stretch>
        </p:blipFill>
        <p:spPr bwMode="auto">
          <a:xfrm>
            <a:off x="5791200" y="1524000"/>
            <a:ext cx="3048000" cy="2286000"/>
          </a:xfrm>
          <a:prstGeom prst="rect">
            <a:avLst/>
          </a:prstGeom>
          <a:noFill/>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1752600" y="1642991"/>
          <a:ext cx="5867400" cy="3233809"/>
        </p:xfrm>
        <a:graphic>
          <a:graphicData uri="http://schemas.openxmlformats.org/drawingml/2006/table">
            <a:tbl>
              <a:tblPr/>
              <a:tblGrid>
                <a:gridCol w="1515208"/>
                <a:gridCol w="964223"/>
                <a:gridCol w="482112"/>
                <a:gridCol w="757604"/>
                <a:gridCol w="895350"/>
                <a:gridCol w="1101970"/>
                <a:gridCol w="150933"/>
              </a:tblGrid>
              <a:tr h="637046">
                <a:tc>
                  <a:txBody>
                    <a:bodyPr/>
                    <a:lstStyle/>
                    <a:p>
                      <a:endParaRPr lang="en-US" sz="1100" dirty="0"/>
                    </a:p>
                  </a:txBody>
                  <a:tcPr marL="0" marR="0" marT="0" marB="0">
                    <a:lnL>
                      <a:noFill/>
                    </a:lnL>
                    <a:lnR>
                      <a:noFill/>
                    </a:lnR>
                    <a:lnT>
                      <a:noFill/>
                    </a:lnT>
                    <a:lnB>
                      <a:noFill/>
                    </a:lnB>
                  </a:tcPr>
                </a:tc>
                <a:tc gridSpan="2">
                  <a:txBody>
                    <a:bodyPr/>
                    <a:lstStyle/>
                    <a:p>
                      <a:endParaRPr lang="en-US" sz="1100" dirty="0"/>
                    </a:p>
                  </a:txBody>
                  <a:tcPr marL="16888" marR="16888" marT="8444" marB="8444">
                    <a:lnL>
                      <a:noFill/>
                    </a:lnL>
                  </a:tcPr>
                </a:tc>
                <a:tc hMerge="1">
                  <a:txBody>
                    <a:bodyPr/>
                    <a:lstStyle/>
                    <a:p>
                      <a:endParaRPr lang="en-US"/>
                    </a:p>
                  </a:txBody>
                  <a:tcPr/>
                </a:tc>
                <a:tc>
                  <a:txBody>
                    <a:bodyPr/>
                    <a:lstStyle/>
                    <a:p>
                      <a:endParaRPr lang="en-US" sz="1100"/>
                    </a:p>
                  </a:txBody>
                  <a:tcPr marL="16888" marR="16888" marT="8444" marB="8444"/>
                </a:tc>
                <a:tc gridSpan="2">
                  <a:txBody>
                    <a:bodyPr/>
                    <a:lstStyle/>
                    <a:p>
                      <a:endParaRPr lang="en-US" sz="1100"/>
                    </a:p>
                  </a:txBody>
                  <a:tcPr marL="16888" marR="16888" marT="8444" marB="8444"/>
                </a:tc>
                <a:tc hMerge="1">
                  <a:txBody>
                    <a:bodyPr/>
                    <a:lstStyle/>
                    <a:p>
                      <a:endParaRPr lang="en-US"/>
                    </a:p>
                  </a:txBody>
                  <a:tcPr/>
                </a:tc>
                <a:tc>
                  <a:txBody>
                    <a:bodyPr/>
                    <a:lstStyle/>
                    <a:p>
                      <a:endParaRPr lang="en-US" dirty="0"/>
                    </a:p>
                  </a:txBody>
                  <a:tcPr marL="16888" marR="16888" marT="8444" marB="8444"/>
                </a:tc>
              </a:tr>
              <a:tr h="249323">
                <a:tc rowSpan="2">
                  <a:txBody>
                    <a:bodyPr/>
                    <a:lstStyle/>
                    <a:p>
                      <a:pPr algn="ctr"/>
                      <a:r>
                        <a:rPr lang="en-US" sz="1100" dirty="0"/>
                        <a:t>Reactor type</a:t>
                      </a:r>
                    </a:p>
                  </a:txBody>
                  <a:tcPr marL="16888" marR="16888" marT="8444" marB="8444">
                    <a:lnL>
                      <a:noFill/>
                    </a:lnL>
                    <a:lnR>
                      <a:noFill/>
                    </a:lnR>
                    <a:lnT>
                      <a:noFill/>
                    </a:lnT>
                    <a:lnB>
                      <a:noFill/>
                    </a:lnB>
                    <a:solidFill>
                      <a:srgbClr val="FFFFCC"/>
                    </a:solidFill>
                  </a:tcPr>
                </a:tc>
                <a:tc gridSpan="3">
                  <a:txBody>
                    <a:bodyPr/>
                    <a:lstStyle/>
                    <a:p>
                      <a:pPr algn="ctr"/>
                      <a:r>
                        <a:rPr lang="en-US" sz="1100"/>
                        <a:t>In operation</a:t>
                      </a:r>
                    </a:p>
                  </a:txBody>
                  <a:tcPr marL="16888" marR="16888" marT="8444" marB="8444" anchor="ctr">
                    <a:lnL>
                      <a:noFill/>
                    </a:lnL>
                    <a:lnR>
                      <a:noFill/>
                    </a:lnR>
                    <a:lnB>
                      <a:noFill/>
                    </a:lnB>
                    <a:solidFill>
                      <a:srgbClr val="FFFFCC"/>
                    </a:solidFill>
                  </a:tcPr>
                </a:tc>
                <a:tc hMerge="1">
                  <a:txBody>
                    <a:bodyPr/>
                    <a:lstStyle/>
                    <a:p>
                      <a:endParaRPr lang="en-US"/>
                    </a:p>
                  </a:txBody>
                  <a:tcPr/>
                </a:tc>
                <a:tc hMerge="1">
                  <a:txBody>
                    <a:bodyPr/>
                    <a:lstStyle/>
                    <a:p>
                      <a:endParaRPr lang="en-US"/>
                    </a:p>
                  </a:txBody>
                  <a:tcPr/>
                </a:tc>
                <a:tc gridSpan="3">
                  <a:txBody>
                    <a:bodyPr/>
                    <a:lstStyle/>
                    <a:p>
                      <a:pPr algn="ctr"/>
                      <a:r>
                        <a:rPr lang="en-US" sz="1100"/>
                        <a:t>Under construction</a:t>
                      </a:r>
                    </a:p>
                  </a:txBody>
                  <a:tcPr marL="16888" marR="16888" marT="8444" marB="8444" anchor="ctr">
                    <a:lnL>
                      <a:noFill/>
                    </a:lnL>
                    <a:lnR>
                      <a:noFill/>
                    </a:lnR>
                    <a:lnB>
                      <a:noFill/>
                    </a:lnB>
                    <a:solidFill>
                      <a:srgbClr val="FFFFCC"/>
                    </a:solidFill>
                  </a:tcPr>
                </a:tc>
                <a:tc hMerge="1">
                  <a:txBody>
                    <a:bodyPr/>
                    <a:lstStyle/>
                    <a:p>
                      <a:endParaRPr lang="en-US"/>
                    </a:p>
                  </a:txBody>
                  <a:tcPr/>
                </a:tc>
                <a:tc hMerge="1">
                  <a:txBody>
                    <a:bodyPr/>
                    <a:lstStyle/>
                    <a:p>
                      <a:endParaRPr lang="en-US"/>
                    </a:p>
                  </a:txBody>
                  <a:tcPr/>
                </a:tc>
              </a:tr>
              <a:tr h="731769">
                <a:tc vMerge="1">
                  <a:txBody>
                    <a:bodyPr/>
                    <a:lstStyle/>
                    <a:p>
                      <a:endParaRPr lang="en-US"/>
                    </a:p>
                  </a:txBody>
                  <a:tcPr/>
                </a:tc>
                <a:tc>
                  <a:txBody>
                    <a:bodyPr/>
                    <a:lstStyle/>
                    <a:p>
                      <a:pPr algn="ctr"/>
                      <a:r>
                        <a:rPr lang="en-US" sz="1100" dirty="0"/>
                        <a:t>Number</a:t>
                      </a:r>
                    </a:p>
                  </a:txBody>
                  <a:tcPr marL="16888" marR="16888" marT="8444" marB="8444" anchor="ctr">
                    <a:lnL>
                      <a:noFill/>
                    </a:lnL>
                    <a:lnR>
                      <a:noFill/>
                    </a:lnR>
                    <a:lnT>
                      <a:noFill/>
                    </a:lnT>
                    <a:lnB>
                      <a:noFill/>
                    </a:lnB>
                    <a:solidFill>
                      <a:srgbClr val="FFFFCC"/>
                    </a:solidFill>
                  </a:tcPr>
                </a:tc>
                <a:tc gridSpan="2">
                  <a:txBody>
                    <a:bodyPr/>
                    <a:lstStyle/>
                    <a:p>
                      <a:pPr algn="ctr"/>
                      <a:r>
                        <a:rPr lang="en-US" sz="1100" dirty="0"/>
                        <a:t>net capacity </a:t>
                      </a:r>
                      <a:r>
                        <a:rPr lang="en-US" sz="1100" dirty="0" err="1"/>
                        <a:t>MWe</a:t>
                      </a:r>
                      <a:endParaRPr lang="en-US" sz="1100" dirty="0"/>
                    </a:p>
                  </a:txBody>
                  <a:tcPr marL="16888" marR="16888" marT="8444" marB="8444" anchor="ctr">
                    <a:lnL>
                      <a:noFill/>
                    </a:lnL>
                    <a:lnR>
                      <a:noFill/>
                    </a:lnR>
                    <a:lnT>
                      <a:noFill/>
                    </a:lnT>
                    <a:lnB>
                      <a:noFill/>
                    </a:lnB>
                    <a:solidFill>
                      <a:srgbClr val="FFFFCC"/>
                    </a:solidFill>
                  </a:tcPr>
                </a:tc>
                <a:tc hMerge="1">
                  <a:txBody>
                    <a:bodyPr/>
                    <a:lstStyle/>
                    <a:p>
                      <a:pPr algn="ctr"/>
                      <a:endParaRPr lang="en-US" sz="1100"/>
                    </a:p>
                  </a:txBody>
                  <a:tcPr marL="16888" marR="16888" marT="8444" marB="8444" anchor="ctr">
                    <a:lnL>
                      <a:noFill/>
                    </a:lnL>
                    <a:lnR>
                      <a:noFill/>
                    </a:lnR>
                    <a:lnT>
                      <a:noFill/>
                    </a:lnT>
                    <a:lnB>
                      <a:noFill/>
                    </a:lnB>
                    <a:solidFill>
                      <a:srgbClr val="FFFFCC"/>
                    </a:solidFill>
                  </a:tcPr>
                </a:tc>
                <a:tc>
                  <a:txBody>
                    <a:bodyPr/>
                    <a:lstStyle/>
                    <a:p>
                      <a:pPr algn="ctr"/>
                      <a:r>
                        <a:rPr lang="en-US" sz="1100"/>
                        <a:t>Number</a:t>
                      </a:r>
                    </a:p>
                  </a:txBody>
                  <a:tcPr marL="16888" marR="16888" marT="8444" marB="8444" anchor="ctr">
                    <a:lnL>
                      <a:noFill/>
                    </a:lnL>
                    <a:lnR>
                      <a:noFill/>
                    </a:lnR>
                    <a:lnT>
                      <a:noFill/>
                    </a:lnT>
                    <a:lnB>
                      <a:noFill/>
                    </a:lnB>
                    <a:solidFill>
                      <a:srgbClr val="FFFFCC"/>
                    </a:solidFill>
                  </a:tcPr>
                </a:tc>
                <a:tc gridSpan="2">
                  <a:txBody>
                    <a:bodyPr/>
                    <a:lstStyle/>
                    <a:p>
                      <a:pPr algn="ctr"/>
                      <a:r>
                        <a:rPr lang="en-US" sz="1100"/>
                        <a:t>net capacity MWe</a:t>
                      </a:r>
                    </a:p>
                  </a:txBody>
                  <a:tcPr marL="16888" marR="16888" marT="8444" marB="8444" anchor="ctr">
                    <a:lnL>
                      <a:noFill/>
                    </a:lnL>
                    <a:lnR>
                      <a:noFill/>
                    </a:lnR>
                    <a:lnT>
                      <a:noFill/>
                    </a:lnT>
                    <a:lnB>
                      <a:noFill/>
                    </a:lnB>
                    <a:solidFill>
                      <a:srgbClr val="FFFFCC"/>
                    </a:solidFill>
                  </a:tcPr>
                </a:tc>
                <a:tc hMerge="1">
                  <a:txBody>
                    <a:bodyPr/>
                    <a:lstStyle/>
                    <a:p>
                      <a:endParaRPr lang="en-US"/>
                    </a:p>
                  </a:txBody>
                  <a:tcPr/>
                </a:tc>
              </a:tr>
              <a:tr h="249323">
                <a:tc>
                  <a:txBody>
                    <a:bodyPr/>
                    <a:lstStyle/>
                    <a:p>
                      <a:pPr algn="ctr"/>
                      <a:r>
                        <a:rPr lang="en-US" sz="1100"/>
                        <a:t>PWR</a:t>
                      </a:r>
                    </a:p>
                  </a:txBody>
                  <a:tcPr marL="16888" marR="16888" marT="8444" marB="8444" anchor="ctr">
                    <a:lnL>
                      <a:noFill/>
                    </a:lnL>
                    <a:lnR>
                      <a:noFill/>
                    </a:lnR>
                    <a:lnT>
                      <a:noFill/>
                    </a:lnT>
                    <a:lnB>
                      <a:noFill/>
                    </a:lnB>
                    <a:solidFill>
                      <a:srgbClr val="FFFFCC"/>
                    </a:solidFill>
                  </a:tcPr>
                </a:tc>
                <a:tc>
                  <a:txBody>
                    <a:bodyPr/>
                    <a:lstStyle/>
                    <a:p>
                      <a:pPr algn="r"/>
                      <a:r>
                        <a:rPr lang="en-US" sz="1100"/>
                        <a:t>265</a:t>
                      </a:r>
                    </a:p>
                  </a:txBody>
                  <a:tcPr marL="16888" marR="16888" marT="8444" marB="8444" anchor="ctr">
                    <a:lnL>
                      <a:noFill/>
                    </a:lnL>
                    <a:lnR>
                      <a:noFill/>
                    </a:lnR>
                    <a:lnT>
                      <a:noFill/>
                    </a:lnT>
                    <a:lnB>
                      <a:noFill/>
                    </a:lnB>
                    <a:solidFill>
                      <a:srgbClr val="FFFFCC"/>
                    </a:solidFill>
                  </a:tcPr>
                </a:tc>
                <a:tc gridSpan="2">
                  <a:txBody>
                    <a:bodyPr/>
                    <a:lstStyle/>
                    <a:p>
                      <a:pPr algn="r"/>
                      <a:r>
                        <a:rPr lang="en-US" sz="1100"/>
                        <a:t>243,295</a:t>
                      </a:r>
                    </a:p>
                  </a:txBody>
                  <a:tcPr marL="16888" marR="16888" marT="8444" marB="8444" anchor="ctr">
                    <a:lnL>
                      <a:noFill/>
                    </a:lnL>
                    <a:lnR>
                      <a:noFill/>
                    </a:lnR>
                    <a:lnT>
                      <a:noFill/>
                    </a:lnT>
                    <a:lnB>
                      <a:noFill/>
                    </a:lnB>
                    <a:solidFill>
                      <a:srgbClr val="FFFFCC"/>
                    </a:solidFill>
                  </a:tcPr>
                </a:tc>
                <a:tc hMerge="1">
                  <a:txBody>
                    <a:bodyPr/>
                    <a:lstStyle/>
                    <a:p>
                      <a:pPr algn="r"/>
                      <a:endParaRPr lang="en-US" sz="1100"/>
                    </a:p>
                  </a:txBody>
                  <a:tcPr marL="16888" marR="16888" marT="8444" marB="8444" anchor="ctr">
                    <a:lnL>
                      <a:noFill/>
                    </a:lnL>
                    <a:lnR>
                      <a:noFill/>
                    </a:lnR>
                    <a:lnT>
                      <a:noFill/>
                    </a:lnT>
                    <a:lnB>
                      <a:noFill/>
                    </a:lnB>
                    <a:solidFill>
                      <a:srgbClr val="FFFFCC"/>
                    </a:solidFill>
                  </a:tcPr>
                </a:tc>
                <a:tc>
                  <a:txBody>
                    <a:bodyPr/>
                    <a:lstStyle/>
                    <a:p>
                      <a:pPr algn="r"/>
                      <a:r>
                        <a:rPr lang="en-US" sz="1100"/>
                        <a:t>27</a:t>
                      </a:r>
                    </a:p>
                  </a:txBody>
                  <a:tcPr marL="16888" marR="16888" marT="8444" marB="8444" anchor="ctr">
                    <a:lnL>
                      <a:noFill/>
                    </a:lnL>
                    <a:lnR>
                      <a:noFill/>
                    </a:lnR>
                    <a:lnT>
                      <a:noFill/>
                    </a:lnT>
                    <a:lnB>
                      <a:noFill/>
                    </a:lnB>
                    <a:solidFill>
                      <a:srgbClr val="FFFFCC"/>
                    </a:solidFill>
                  </a:tcPr>
                </a:tc>
                <a:tc gridSpan="2">
                  <a:txBody>
                    <a:bodyPr/>
                    <a:lstStyle/>
                    <a:p>
                      <a:pPr algn="r"/>
                      <a:r>
                        <a:rPr lang="en-US" sz="1100"/>
                        <a:t>24,195</a:t>
                      </a:r>
                    </a:p>
                  </a:txBody>
                  <a:tcPr marL="16888" marR="16888" marT="8444" marB="8444" anchor="ctr">
                    <a:lnL>
                      <a:noFill/>
                    </a:lnL>
                    <a:lnR>
                      <a:noFill/>
                    </a:lnR>
                    <a:lnT>
                      <a:noFill/>
                    </a:lnT>
                    <a:lnB>
                      <a:noFill/>
                    </a:lnB>
                    <a:solidFill>
                      <a:srgbClr val="FFFFCC"/>
                    </a:solidFill>
                  </a:tcPr>
                </a:tc>
                <a:tc hMerge="1">
                  <a:txBody>
                    <a:bodyPr/>
                    <a:lstStyle/>
                    <a:p>
                      <a:endParaRPr lang="en-US"/>
                    </a:p>
                  </a:txBody>
                  <a:tcPr/>
                </a:tc>
              </a:tr>
              <a:tr h="249323">
                <a:tc>
                  <a:txBody>
                    <a:bodyPr/>
                    <a:lstStyle/>
                    <a:p>
                      <a:pPr algn="ctr"/>
                      <a:r>
                        <a:rPr lang="en-US" sz="1100"/>
                        <a:t>BWR</a:t>
                      </a:r>
                    </a:p>
                  </a:txBody>
                  <a:tcPr marL="16888" marR="16888" marT="8444" marB="8444" anchor="ctr">
                    <a:lnL>
                      <a:noFill/>
                    </a:lnL>
                    <a:lnR>
                      <a:noFill/>
                    </a:lnR>
                    <a:lnT>
                      <a:noFill/>
                    </a:lnT>
                    <a:lnB>
                      <a:noFill/>
                    </a:lnB>
                    <a:solidFill>
                      <a:srgbClr val="FFFFCC"/>
                    </a:solidFill>
                  </a:tcPr>
                </a:tc>
                <a:tc>
                  <a:txBody>
                    <a:bodyPr/>
                    <a:lstStyle/>
                    <a:p>
                      <a:pPr algn="r"/>
                      <a:r>
                        <a:rPr lang="en-US" sz="1100"/>
                        <a:t>94</a:t>
                      </a:r>
                    </a:p>
                  </a:txBody>
                  <a:tcPr marL="16888" marR="16888" marT="8444" marB="8444" anchor="ctr">
                    <a:lnL>
                      <a:noFill/>
                    </a:lnL>
                    <a:lnR>
                      <a:noFill/>
                    </a:lnR>
                    <a:lnT>
                      <a:noFill/>
                    </a:lnT>
                    <a:lnB>
                      <a:noFill/>
                    </a:lnB>
                    <a:solidFill>
                      <a:srgbClr val="FFFFCC"/>
                    </a:solidFill>
                  </a:tcPr>
                </a:tc>
                <a:tc gridSpan="2">
                  <a:txBody>
                    <a:bodyPr/>
                    <a:lstStyle/>
                    <a:p>
                      <a:pPr algn="r"/>
                      <a:r>
                        <a:rPr lang="en-US" sz="1100"/>
                        <a:t>85.287</a:t>
                      </a:r>
                    </a:p>
                  </a:txBody>
                  <a:tcPr marL="16888" marR="16888" marT="8444" marB="8444" anchor="ctr">
                    <a:lnL>
                      <a:noFill/>
                    </a:lnL>
                    <a:lnR>
                      <a:noFill/>
                    </a:lnR>
                    <a:lnT>
                      <a:noFill/>
                    </a:lnT>
                    <a:lnB>
                      <a:noFill/>
                    </a:lnB>
                    <a:solidFill>
                      <a:srgbClr val="FFFFCC"/>
                    </a:solidFill>
                  </a:tcPr>
                </a:tc>
                <a:tc hMerge="1">
                  <a:txBody>
                    <a:bodyPr/>
                    <a:lstStyle/>
                    <a:p>
                      <a:pPr algn="r"/>
                      <a:endParaRPr lang="en-US" sz="1100"/>
                    </a:p>
                  </a:txBody>
                  <a:tcPr marL="16888" marR="16888" marT="8444" marB="8444" anchor="ctr">
                    <a:lnL>
                      <a:noFill/>
                    </a:lnL>
                    <a:lnR>
                      <a:noFill/>
                    </a:lnR>
                    <a:lnT>
                      <a:noFill/>
                    </a:lnT>
                    <a:lnB>
                      <a:noFill/>
                    </a:lnB>
                    <a:solidFill>
                      <a:srgbClr val="FFFFCC"/>
                    </a:solidFill>
                  </a:tcPr>
                </a:tc>
                <a:tc>
                  <a:txBody>
                    <a:bodyPr/>
                    <a:lstStyle/>
                    <a:p>
                      <a:pPr algn="r"/>
                      <a:r>
                        <a:rPr lang="en-US" sz="1100"/>
                        <a:t>3</a:t>
                      </a:r>
                    </a:p>
                  </a:txBody>
                  <a:tcPr marL="16888" marR="16888" marT="8444" marB="8444" anchor="ctr">
                    <a:lnL>
                      <a:noFill/>
                    </a:lnL>
                    <a:lnR>
                      <a:noFill/>
                    </a:lnR>
                    <a:lnT>
                      <a:noFill/>
                    </a:lnT>
                    <a:lnB>
                      <a:noFill/>
                    </a:lnB>
                    <a:solidFill>
                      <a:srgbClr val="FFFFCC"/>
                    </a:solidFill>
                  </a:tcPr>
                </a:tc>
                <a:tc gridSpan="2">
                  <a:txBody>
                    <a:bodyPr/>
                    <a:lstStyle/>
                    <a:p>
                      <a:pPr algn="r"/>
                      <a:r>
                        <a:rPr lang="en-US" sz="1100"/>
                        <a:t>3,925</a:t>
                      </a:r>
                    </a:p>
                  </a:txBody>
                  <a:tcPr marL="16888" marR="16888" marT="8444" marB="8444">
                    <a:lnL>
                      <a:noFill/>
                    </a:lnL>
                    <a:lnR>
                      <a:noFill/>
                    </a:lnR>
                    <a:lnT>
                      <a:noFill/>
                    </a:lnT>
                    <a:lnB>
                      <a:noFill/>
                    </a:lnB>
                    <a:solidFill>
                      <a:srgbClr val="FFFFCC"/>
                    </a:solidFill>
                  </a:tcPr>
                </a:tc>
                <a:tc hMerge="1">
                  <a:txBody>
                    <a:bodyPr/>
                    <a:lstStyle/>
                    <a:p>
                      <a:endParaRPr lang="en-US"/>
                    </a:p>
                  </a:txBody>
                  <a:tcPr/>
                </a:tc>
              </a:tr>
              <a:tr h="166729">
                <a:tc>
                  <a:txBody>
                    <a:bodyPr/>
                    <a:lstStyle/>
                    <a:p>
                      <a:pPr algn="ctr"/>
                      <a:r>
                        <a:rPr lang="en-US" sz="1100"/>
                        <a:t>AGR, GGR</a:t>
                      </a:r>
                    </a:p>
                  </a:txBody>
                  <a:tcPr marL="16888" marR="16888" marT="8444" marB="8444" anchor="ctr">
                    <a:lnL>
                      <a:noFill/>
                    </a:lnL>
                    <a:lnR>
                      <a:noFill/>
                    </a:lnR>
                    <a:lnT>
                      <a:noFill/>
                    </a:lnT>
                    <a:lnB>
                      <a:noFill/>
                    </a:lnB>
                    <a:solidFill>
                      <a:srgbClr val="FFFFCC"/>
                    </a:solidFill>
                  </a:tcPr>
                </a:tc>
                <a:tc>
                  <a:txBody>
                    <a:bodyPr/>
                    <a:lstStyle/>
                    <a:p>
                      <a:pPr algn="r"/>
                      <a:r>
                        <a:rPr lang="en-US" sz="1100"/>
                        <a:t>18</a:t>
                      </a:r>
                    </a:p>
                  </a:txBody>
                  <a:tcPr marL="16888" marR="16888" marT="8444" marB="8444" anchor="ctr">
                    <a:lnL>
                      <a:noFill/>
                    </a:lnL>
                    <a:lnR>
                      <a:noFill/>
                    </a:lnR>
                    <a:lnT>
                      <a:noFill/>
                    </a:lnT>
                    <a:lnB>
                      <a:noFill/>
                    </a:lnB>
                    <a:solidFill>
                      <a:srgbClr val="FFFFCC"/>
                    </a:solidFill>
                  </a:tcPr>
                </a:tc>
                <a:tc gridSpan="2">
                  <a:txBody>
                    <a:bodyPr/>
                    <a:lstStyle/>
                    <a:p>
                      <a:pPr algn="r"/>
                      <a:r>
                        <a:rPr lang="en-US" sz="1100"/>
                        <a:t>9,034</a:t>
                      </a:r>
                    </a:p>
                  </a:txBody>
                  <a:tcPr marL="16888" marR="16888" marT="8444" marB="8444" anchor="ctr">
                    <a:lnL>
                      <a:noFill/>
                    </a:lnL>
                    <a:lnR>
                      <a:noFill/>
                    </a:lnR>
                    <a:lnT>
                      <a:noFill/>
                    </a:lnT>
                    <a:lnB>
                      <a:noFill/>
                    </a:lnB>
                    <a:solidFill>
                      <a:srgbClr val="FFFFCC"/>
                    </a:solidFill>
                  </a:tcPr>
                </a:tc>
                <a:tc hMerge="1">
                  <a:txBody>
                    <a:bodyPr/>
                    <a:lstStyle/>
                    <a:p>
                      <a:pPr algn="r"/>
                      <a:endParaRPr lang="en-US" sz="1100"/>
                    </a:p>
                  </a:txBody>
                  <a:tcPr marL="16888" marR="16888" marT="8444" marB="8444" anchor="ctr">
                    <a:lnL>
                      <a:noFill/>
                    </a:lnL>
                    <a:lnR>
                      <a:noFill/>
                    </a:lnR>
                    <a:lnT>
                      <a:noFill/>
                    </a:lnT>
                    <a:lnB>
                      <a:noFill/>
                    </a:lnB>
                    <a:solidFill>
                      <a:srgbClr val="FFFFCC"/>
                    </a:solidFill>
                  </a:tcPr>
                </a:tc>
                <a:tc>
                  <a:txBody>
                    <a:bodyPr/>
                    <a:lstStyle/>
                    <a:p>
                      <a:pPr algn="r"/>
                      <a:r>
                        <a:rPr lang="en-US" sz="1100"/>
                        <a:t>-</a:t>
                      </a:r>
                    </a:p>
                  </a:txBody>
                  <a:tcPr marL="16888" marR="16888" marT="8444" marB="8444" anchor="ctr">
                    <a:lnL>
                      <a:noFill/>
                    </a:lnL>
                    <a:lnR>
                      <a:noFill/>
                    </a:lnR>
                    <a:lnT>
                      <a:noFill/>
                    </a:lnT>
                    <a:lnB>
                      <a:noFill/>
                    </a:lnB>
                    <a:solidFill>
                      <a:srgbClr val="FFFFCC"/>
                    </a:solidFill>
                  </a:tcPr>
                </a:tc>
                <a:tc gridSpan="2">
                  <a:txBody>
                    <a:bodyPr/>
                    <a:lstStyle/>
                    <a:p>
                      <a:pPr algn="r"/>
                      <a:r>
                        <a:rPr lang="en-US" sz="1100"/>
                        <a:t>-</a:t>
                      </a:r>
                    </a:p>
                  </a:txBody>
                  <a:tcPr marL="16888" marR="16888" marT="8444" marB="8444" anchor="ctr">
                    <a:lnL>
                      <a:noFill/>
                    </a:lnL>
                    <a:lnR>
                      <a:noFill/>
                    </a:lnR>
                    <a:lnT>
                      <a:noFill/>
                    </a:lnT>
                    <a:lnB>
                      <a:noFill/>
                    </a:lnB>
                    <a:solidFill>
                      <a:srgbClr val="FFFFCC"/>
                    </a:solidFill>
                  </a:tcPr>
                </a:tc>
                <a:tc hMerge="1">
                  <a:txBody>
                    <a:bodyPr/>
                    <a:lstStyle/>
                    <a:p>
                      <a:endParaRPr lang="en-US"/>
                    </a:p>
                  </a:txBody>
                  <a:tcPr/>
                </a:tc>
              </a:tr>
              <a:tr h="249323">
                <a:tc>
                  <a:txBody>
                    <a:bodyPr/>
                    <a:lstStyle/>
                    <a:p>
                      <a:pPr algn="ctr"/>
                      <a:r>
                        <a:rPr lang="en-US" sz="1100"/>
                        <a:t>CANDU/D</a:t>
                      </a:r>
                      <a:r>
                        <a:rPr lang="en-US" sz="1100" baseline="-25000"/>
                        <a:t>2</a:t>
                      </a:r>
                      <a:r>
                        <a:rPr lang="en-US" sz="1100"/>
                        <a:t>O-PWR</a:t>
                      </a:r>
                    </a:p>
                  </a:txBody>
                  <a:tcPr marL="16888" marR="16888" marT="8444" marB="8444" anchor="ctr">
                    <a:lnL>
                      <a:noFill/>
                    </a:lnL>
                    <a:lnR>
                      <a:noFill/>
                    </a:lnR>
                    <a:lnT>
                      <a:noFill/>
                    </a:lnT>
                    <a:lnB>
                      <a:noFill/>
                    </a:lnB>
                    <a:solidFill>
                      <a:srgbClr val="FFFFCC"/>
                    </a:solidFill>
                  </a:tcPr>
                </a:tc>
                <a:tc>
                  <a:txBody>
                    <a:bodyPr/>
                    <a:lstStyle/>
                    <a:p>
                      <a:pPr algn="r"/>
                      <a:r>
                        <a:rPr lang="en-US" sz="1100"/>
                        <a:t>44</a:t>
                      </a:r>
                    </a:p>
                  </a:txBody>
                  <a:tcPr marL="16888" marR="16888" marT="8444" marB="8444" anchor="ctr">
                    <a:lnL>
                      <a:noFill/>
                    </a:lnL>
                    <a:lnR>
                      <a:noFill/>
                    </a:lnR>
                    <a:lnT>
                      <a:noFill/>
                    </a:lnT>
                    <a:lnB>
                      <a:noFill/>
                    </a:lnB>
                    <a:solidFill>
                      <a:srgbClr val="FFFFCC"/>
                    </a:solidFill>
                  </a:tcPr>
                </a:tc>
                <a:tc gridSpan="2">
                  <a:txBody>
                    <a:bodyPr/>
                    <a:lstStyle/>
                    <a:p>
                      <a:pPr algn="r"/>
                      <a:r>
                        <a:rPr lang="en-US" sz="1100"/>
                        <a:t>22,390</a:t>
                      </a:r>
                    </a:p>
                  </a:txBody>
                  <a:tcPr marL="16888" marR="16888" marT="8444" marB="8444" anchor="ctr">
                    <a:lnL>
                      <a:noFill/>
                    </a:lnL>
                    <a:lnR>
                      <a:noFill/>
                    </a:lnR>
                    <a:lnT>
                      <a:noFill/>
                    </a:lnT>
                    <a:lnB>
                      <a:noFill/>
                    </a:lnB>
                    <a:solidFill>
                      <a:srgbClr val="FFFFCC"/>
                    </a:solidFill>
                  </a:tcPr>
                </a:tc>
                <a:tc hMerge="1">
                  <a:txBody>
                    <a:bodyPr/>
                    <a:lstStyle/>
                    <a:p>
                      <a:pPr algn="r"/>
                      <a:endParaRPr lang="en-US" sz="1100"/>
                    </a:p>
                  </a:txBody>
                  <a:tcPr marL="16888" marR="16888" marT="8444" marB="8444" anchor="ctr">
                    <a:lnL>
                      <a:noFill/>
                    </a:lnL>
                    <a:lnR>
                      <a:noFill/>
                    </a:lnR>
                    <a:lnT>
                      <a:noFill/>
                    </a:lnT>
                    <a:lnB>
                      <a:noFill/>
                    </a:lnB>
                    <a:solidFill>
                      <a:srgbClr val="FFFFCC"/>
                    </a:solidFill>
                  </a:tcPr>
                </a:tc>
                <a:tc>
                  <a:txBody>
                    <a:bodyPr/>
                    <a:lstStyle/>
                    <a:p>
                      <a:pPr algn="r"/>
                      <a:r>
                        <a:rPr lang="en-US" sz="1100"/>
                        <a:t>4</a:t>
                      </a:r>
                    </a:p>
                  </a:txBody>
                  <a:tcPr marL="16888" marR="16888" marT="8444" marB="8444" anchor="ctr">
                    <a:lnL>
                      <a:noFill/>
                    </a:lnL>
                    <a:lnR>
                      <a:noFill/>
                    </a:lnR>
                    <a:lnT>
                      <a:noFill/>
                    </a:lnT>
                    <a:lnB>
                      <a:noFill/>
                    </a:lnB>
                    <a:solidFill>
                      <a:srgbClr val="FFFFCC"/>
                    </a:solidFill>
                  </a:tcPr>
                </a:tc>
                <a:tc gridSpan="2">
                  <a:txBody>
                    <a:bodyPr/>
                    <a:lstStyle/>
                    <a:p>
                      <a:pPr algn="r"/>
                      <a:r>
                        <a:rPr lang="en-US" sz="1100"/>
                        <a:t>1,298</a:t>
                      </a:r>
                    </a:p>
                  </a:txBody>
                  <a:tcPr marL="16888" marR="16888" marT="8444" marB="8444" anchor="ctr">
                    <a:lnL>
                      <a:noFill/>
                    </a:lnL>
                    <a:lnR>
                      <a:noFill/>
                    </a:lnR>
                    <a:lnT>
                      <a:noFill/>
                    </a:lnT>
                    <a:lnB>
                      <a:noFill/>
                    </a:lnB>
                    <a:solidFill>
                      <a:srgbClr val="FFFFCC"/>
                    </a:solidFill>
                  </a:tcPr>
                </a:tc>
                <a:tc hMerge="1">
                  <a:txBody>
                    <a:bodyPr/>
                    <a:lstStyle/>
                    <a:p>
                      <a:endParaRPr lang="en-US"/>
                    </a:p>
                  </a:txBody>
                  <a:tcPr/>
                </a:tc>
              </a:tr>
              <a:tr h="168916">
                <a:tc>
                  <a:txBody>
                    <a:bodyPr/>
                    <a:lstStyle/>
                    <a:p>
                      <a:pPr algn="ctr"/>
                      <a:r>
                        <a:rPr lang="en-US" sz="1100"/>
                        <a:t>RBMK</a:t>
                      </a:r>
                    </a:p>
                  </a:txBody>
                  <a:tcPr marL="16888" marR="16888" marT="8444" marB="8444" anchor="ctr">
                    <a:lnL>
                      <a:noFill/>
                    </a:lnL>
                    <a:lnR>
                      <a:noFill/>
                    </a:lnR>
                    <a:lnT>
                      <a:noFill/>
                    </a:lnT>
                    <a:lnB>
                      <a:noFill/>
                    </a:lnB>
                    <a:solidFill>
                      <a:srgbClr val="FFFFCC"/>
                    </a:solidFill>
                  </a:tcPr>
                </a:tc>
                <a:tc>
                  <a:txBody>
                    <a:bodyPr/>
                    <a:lstStyle/>
                    <a:p>
                      <a:pPr algn="r"/>
                      <a:r>
                        <a:rPr lang="en-US" sz="1100"/>
                        <a:t>16</a:t>
                      </a:r>
                    </a:p>
                  </a:txBody>
                  <a:tcPr marL="16888" marR="16888" marT="8444" marB="8444" anchor="ctr">
                    <a:lnL>
                      <a:noFill/>
                    </a:lnL>
                    <a:lnR>
                      <a:noFill/>
                    </a:lnR>
                    <a:lnT>
                      <a:noFill/>
                    </a:lnT>
                    <a:lnB>
                      <a:noFill/>
                    </a:lnB>
                    <a:solidFill>
                      <a:srgbClr val="FFFFCC"/>
                    </a:solidFill>
                  </a:tcPr>
                </a:tc>
                <a:tc gridSpan="2">
                  <a:txBody>
                    <a:bodyPr/>
                    <a:lstStyle/>
                    <a:p>
                      <a:pPr algn="r"/>
                      <a:r>
                        <a:rPr lang="en-US" sz="1100"/>
                        <a:t>11,404</a:t>
                      </a:r>
                    </a:p>
                  </a:txBody>
                  <a:tcPr marL="16888" marR="16888" marT="8444" marB="8444" anchor="ctr">
                    <a:lnL>
                      <a:noFill/>
                    </a:lnL>
                    <a:lnR>
                      <a:noFill/>
                    </a:lnR>
                    <a:lnT>
                      <a:noFill/>
                    </a:lnT>
                    <a:lnB>
                      <a:noFill/>
                    </a:lnB>
                    <a:solidFill>
                      <a:srgbClr val="FFFFCC"/>
                    </a:solidFill>
                  </a:tcPr>
                </a:tc>
                <a:tc hMerge="1">
                  <a:txBody>
                    <a:bodyPr/>
                    <a:lstStyle/>
                    <a:p>
                      <a:pPr algn="r"/>
                      <a:endParaRPr lang="en-US" sz="1100"/>
                    </a:p>
                  </a:txBody>
                  <a:tcPr marL="16888" marR="16888" marT="8444" marB="8444" anchor="ctr">
                    <a:lnL>
                      <a:noFill/>
                    </a:lnL>
                    <a:lnR>
                      <a:noFill/>
                    </a:lnR>
                    <a:lnT>
                      <a:noFill/>
                    </a:lnT>
                    <a:lnB>
                      <a:noFill/>
                    </a:lnB>
                    <a:solidFill>
                      <a:srgbClr val="FFFFCC"/>
                    </a:solidFill>
                  </a:tcPr>
                </a:tc>
                <a:tc>
                  <a:txBody>
                    <a:bodyPr/>
                    <a:lstStyle/>
                    <a:p>
                      <a:pPr algn="r"/>
                      <a:r>
                        <a:rPr lang="en-US" sz="1100"/>
                        <a:t>1</a:t>
                      </a:r>
                    </a:p>
                  </a:txBody>
                  <a:tcPr marL="16888" marR="16888" marT="8444" marB="8444" anchor="ctr">
                    <a:lnL>
                      <a:noFill/>
                    </a:lnL>
                    <a:lnR>
                      <a:noFill/>
                    </a:lnR>
                    <a:lnT>
                      <a:noFill/>
                    </a:lnT>
                    <a:lnB>
                      <a:noFill/>
                    </a:lnB>
                    <a:solidFill>
                      <a:srgbClr val="FFFFCC"/>
                    </a:solidFill>
                  </a:tcPr>
                </a:tc>
                <a:tc gridSpan="2">
                  <a:txBody>
                    <a:bodyPr/>
                    <a:lstStyle/>
                    <a:p>
                      <a:pPr algn="r"/>
                      <a:r>
                        <a:rPr lang="en-US" sz="1100"/>
                        <a:t>925</a:t>
                      </a:r>
                    </a:p>
                  </a:txBody>
                  <a:tcPr marL="16888" marR="16888" marT="8444" marB="8444" anchor="ctr">
                    <a:lnL>
                      <a:noFill/>
                    </a:lnL>
                    <a:lnR>
                      <a:noFill/>
                    </a:lnR>
                    <a:lnT>
                      <a:noFill/>
                    </a:lnT>
                    <a:lnB>
                      <a:noFill/>
                    </a:lnB>
                    <a:solidFill>
                      <a:srgbClr val="FFFFCC"/>
                    </a:solidFill>
                  </a:tcPr>
                </a:tc>
                <a:tc hMerge="1">
                  <a:txBody>
                    <a:bodyPr/>
                    <a:lstStyle/>
                    <a:p>
                      <a:endParaRPr lang="en-US"/>
                    </a:p>
                  </a:txBody>
                  <a:tcPr/>
                </a:tc>
              </a:tr>
              <a:tr h="249323">
                <a:tc>
                  <a:txBody>
                    <a:bodyPr/>
                    <a:lstStyle/>
                    <a:p>
                      <a:pPr algn="ctr"/>
                      <a:r>
                        <a:rPr lang="en-US" sz="1100"/>
                        <a:t>SNR</a:t>
                      </a:r>
                    </a:p>
                  </a:txBody>
                  <a:tcPr marL="16888" marR="16888" marT="8444" marB="8444" anchor="ctr">
                    <a:lnL>
                      <a:noFill/>
                    </a:lnL>
                    <a:lnR>
                      <a:noFill/>
                    </a:lnR>
                    <a:lnT>
                      <a:noFill/>
                    </a:lnT>
                    <a:lnB>
                      <a:noFill/>
                    </a:lnB>
                    <a:solidFill>
                      <a:srgbClr val="FFFFCC"/>
                    </a:solidFill>
                  </a:tcPr>
                </a:tc>
                <a:tc>
                  <a:txBody>
                    <a:bodyPr/>
                    <a:lstStyle/>
                    <a:p>
                      <a:pPr algn="r"/>
                      <a:r>
                        <a:rPr lang="en-US" sz="1100"/>
                        <a:t>2</a:t>
                      </a:r>
                    </a:p>
                  </a:txBody>
                  <a:tcPr marL="16888" marR="16888" marT="8444" marB="8444">
                    <a:lnL>
                      <a:noFill/>
                    </a:lnL>
                    <a:lnR>
                      <a:noFill/>
                    </a:lnR>
                    <a:lnT>
                      <a:noFill/>
                    </a:lnT>
                    <a:lnB>
                      <a:noFill/>
                    </a:lnB>
                    <a:solidFill>
                      <a:srgbClr val="FFFFCC"/>
                    </a:solidFill>
                  </a:tcPr>
                </a:tc>
                <a:tc gridSpan="2">
                  <a:txBody>
                    <a:bodyPr/>
                    <a:lstStyle/>
                    <a:p>
                      <a:pPr algn="r"/>
                      <a:r>
                        <a:rPr lang="en-US" sz="1100"/>
                        <a:t>690</a:t>
                      </a:r>
                    </a:p>
                  </a:txBody>
                  <a:tcPr marL="16888" marR="16888" marT="8444" marB="8444">
                    <a:lnL>
                      <a:noFill/>
                    </a:lnL>
                    <a:lnR>
                      <a:noFill/>
                    </a:lnR>
                    <a:lnT>
                      <a:noFill/>
                    </a:lnT>
                    <a:lnB>
                      <a:noFill/>
                    </a:lnB>
                    <a:solidFill>
                      <a:srgbClr val="FFFFCC"/>
                    </a:solidFill>
                  </a:tcPr>
                </a:tc>
                <a:tc hMerge="1">
                  <a:txBody>
                    <a:bodyPr/>
                    <a:lstStyle/>
                    <a:p>
                      <a:pPr algn="r"/>
                      <a:endParaRPr lang="en-US" sz="1100"/>
                    </a:p>
                  </a:txBody>
                  <a:tcPr marL="16888" marR="16888" marT="8444" marB="8444">
                    <a:lnL>
                      <a:noFill/>
                    </a:lnL>
                    <a:lnR>
                      <a:noFill/>
                    </a:lnR>
                    <a:lnT>
                      <a:noFill/>
                    </a:lnT>
                    <a:lnB>
                      <a:noFill/>
                    </a:lnB>
                    <a:solidFill>
                      <a:srgbClr val="FFFFCC"/>
                    </a:solidFill>
                  </a:tcPr>
                </a:tc>
                <a:tc>
                  <a:txBody>
                    <a:bodyPr/>
                    <a:lstStyle/>
                    <a:p>
                      <a:pPr algn="r"/>
                      <a:r>
                        <a:rPr lang="en-US" sz="1100"/>
                        <a:t>2</a:t>
                      </a:r>
                    </a:p>
                  </a:txBody>
                  <a:tcPr marL="16888" marR="16888" marT="8444" marB="8444">
                    <a:lnL>
                      <a:noFill/>
                    </a:lnL>
                    <a:lnR>
                      <a:noFill/>
                    </a:lnR>
                    <a:lnT>
                      <a:noFill/>
                    </a:lnT>
                    <a:lnB>
                      <a:noFill/>
                    </a:lnB>
                    <a:solidFill>
                      <a:srgbClr val="FFFFCC"/>
                    </a:solidFill>
                  </a:tcPr>
                </a:tc>
                <a:tc gridSpan="2">
                  <a:txBody>
                    <a:bodyPr/>
                    <a:lstStyle/>
                    <a:p>
                      <a:pPr algn="r"/>
                      <a:r>
                        <a:rPr lang="en-US" sz="1100"/>
                        <a:t>1.220</a:t>
                      </a:r>
                    </a:p>
                  </a:txBody>
                  <a:tcPr marL="16888" marR="16888" marT="8444" marB="8444">
                    <a:lnL>
                      <a:noFill/>
                    </a:lnL>
                    <a:lnR>
                      <a:noFill/>
                    </a:lnR>
                    <a:lnT>
                      <a:noFill/>
                    </a:lnT>
                    <a:lnB>
                      <a:noFill/>
                    </a:lnB>
                    <a:solidFill>
                      <a:srgbClr val="FFFFCC"/>
                    </a:solidFill>
                  </a:tcPr>
                </a:tc>
                <a:tc hMerge="1">
                  <a:txBody>
                    <a:bodyPr/>
                    <a:lstStyle/>
                    <a:p>
                      <a:endParaRPr lang="en-US"/>
                    </a:p>
                  </a:txBody>
                  <a:tcPr/>
                </a:tc>
              </a:tr>
              <a:tr h="249323">
                <a:tc>
                  <a:txBody>
                    <a:bodyPr/>
                    <a:lstStyle/>
                    <a:p>
                      <a:pPr algn="ctr"/>
                      <a:r>
                        <a:rPr lang="en-US" sz="1100" b="1"/>
                        <a:t>total</a:t>
                      </a:r>
                    </a:p>
                  </a:txBody>
                  <a:tcPr marL="16888" marR="16888" marT="8444" marB="8444" anchor="ctr">
                    <a:lnL>
                      <a:noFill/>
                    </a:lnL>
                    <a:lnR>
                      <a:noFill/>
                    </a:lnR>
                    <a:lnT>
                      <a:noFill/>
                    </a:lnT>
                    <a:lnB>
                      <a:noFill/>
                    </a:lnB>
                    <a:solidFill>
                      <a:srgbClr val="FFFFCC"/>
                    </a:solidFill>
                  </a:tcPr>
                </a:tc>
                <a:tc>
                  <a:txBody>
                    <a:bodyPr/>
                    <a:lstStyle/>
                    <a:p>
                      <a:pPr algn="r"/>
                      <a:r>
                        <a:rPr lang="en-US" sz="1100" b="1"/>
                        <a:t>439</a:t>
                      </a:r>
                    </a:p>
                  </a:txBody>
                  <a:tcPr marL="16888" marR="16888" marT="8444" marB="8444">
                    <a:lnL>
                      <a:noFill/>
                    </a:lnL>
                    <a:lnR>
                      <a:noFill/>
                    </a:lnR>
                    <a:lnT>
                      <a:noFill/>
                    </a:lnT>
                    <a:lnB>
                      <a:noFill/>
                    </a:lnB>
                    <a:solidFill>
                      <a:srgbClr val="FFFFCC"/>
                    </a:solidFill>
                  </a:tcPr>
                </a:tc>
                <a:tc gridSpan="2">
                  <a:txBody>
                    <a:bodyPr/>
                    <a:lstStyle/>
                    <a:p>
                      <a:pPr algn="r"/>
                      <a:r>
                        <a:rPr lang="en-US" sz="1100" b="1"/>
                        <a:t>372,100</a:t>
                      </a:r>
                    </a:p>
                  </a:txBody>
                  <a:tcPr marL="16888" marR="16888" marT="8444" marB="8444">
                    <a:lnL>
                      <a:noFill/>
                    </a:lnL>
                    <a:lnR>
                      <a:noFill/>
                    </a:lnR>
                    <a:lnT>
                      <a:noFill/>
                    </a:lnT>
                    <a:lnB>
                      <a:noFill/>
                    </a:lnB>
                    <a:solidFill>
                      <a:srgbClr val="FFFFCC"/>
                    </a:solidFill>
                  </a:tcPr>
                </a:tc>
                <a:tc hMerge="1">
                  <a:txBody>
                    <a:bodyPr/>
                    <a:lstStyle/>
                    <a:p>
                      <a:pPr algn="r"/>
                      <a:endParaRPr lang="en-US" sz="1100" b="1"/>
                    </a:p>
                  </a:txBody>
                  <a:tcPr marL="16888" marR="16888" marT="8444" marB="8444">
                    <a:lnL>
                      <a:noFill/>
                    </a:lnL>
                    <a:lnR>
                      <a:noFill/>
                    </a:lnR>
                    <a:lnT>
                      <a:noFill/>
                    </a:lnT>
                    <a:lnB>
                      <a:noFill/>
                    </a:lnB>
                    <a:solidFill>
                      <a:srgbClr val="FFFFCC"/>
                    </a:solidFill>
                  </a:tcPr>
                </a:tc>
                <a:tc>
                  <a:txBody>
                    <a:bodyPr/>
                    <a:lstStyle/>
                    <a:p>
                      <a:pPr algn="r"/>
                      <a:r>
                        <a:rPr lang="en-US" sz="1100" b="1" dirty="0"/>
                        <a:t>34</a:t>
                      </a:r>
                    </a:p>
                  </a:txBody>
                  <a:tcPr marL="16888" marR="16888" marT="8444" marB="8444">
                    <a:lnL>
                      <a:noFill/>
                    </a:lnL>
                    <a:lnR>
                      <a:noFill/>
                    </a:lnR>
                    <a:lnT>
                      <a:noFill/>
                    </a:lnT>
                    <a:lnB>
                      <a:noFill/>
                    </a:lnB>
                    <a:solidFill>
                      <a:srgbClr val="FFFFCC"/>
                    </a:solidFill>
                  </a:tcPr>
                </a:tc>
                <a:tc gridSpan="2">
                  <a:txBody>
                    <a:bodyPr/>
                    <a:lstStyle/>
                    <a:p>
                      <a:pPr algn="r"/>
                      <a:r>
                        <a:rPr lang="en-US" sz="1100" b="1" dirty="0"/>
                        <a:t>31,563</a:t>
                      </a:r>
                    </a:p>
                  </a:txBody>
                  <a:tcPr marL="16888" marR="16888" marT="8444" marB="8444">
                    <a:lnL>
                      <a:noFill/>
                    </a:lnL>
                    <a:lnR>
                      <a:noFill/>
                    </a:lnR>
                    <a:lnT>
                      <a:noFill/>
                    </a:lnT>
                    <a:lnB>
                      <a:noFill/>
                    </a:lnB>
                    <a:solidFill>
                      <a:srgbClr val="FFFFCC"/>
                    </a:solidFill>
                  </a:tcPr>
                </a:tc>
                <a:tc hMerge="1">
                  <a:txBody>
                    <a:bodyPr/>
                    <a:lstStyle/>
                    <a:p>
                      <a:endParaRPr lang="en-US"/>
                    </a:p>
                  </a:txBody>
                  <a:tcPr/>
                </a:tc>
              </a:tr>
            </a:tbl>
          </a:graphicData>
        </a:graphic>
      </p:graphicFrame>
      <p:sp>
        <p:nvSpPr>
          <p:cNvPr id="2" name="Title 1"/>
          <p:cNvSpPr>
            <a:spLocks noGrp="1"/>
          </p:cNvSpPr>
          <p:nvPr>
            <p:ph type="title"/>
          </p:nvPr>
        </p:nvSpPr>
        <p:spPr>
          <a:xfrm>
            <a:off x="685800" y="0"/>
            <a:ext cx="8153400" cy="1143000"/>
          </a:xfrm>
          <a:solidFill>
            <a:schemeClr val="bg1"/>
          </a:solidFill>
        </p:spPr>
        <p:txBody>
          <a:bodyPr/>
          <a:lstStyle/>
          <a:p>
            <a:pPr lvl="0"/>
            <a:r>
              <a:rPr lang="en-US" i="1" kern="1200" dirty="0" smtClean="0">
                <a:solidFill>
                  <a:srgbClr val="000099"/>
                </a:solidFill>
                <a:latin typeface="Calibri" pitchFamily="34" charset="0"/>
                <a:cs typeface="Calibri" pitchFamily="34" charset="0"/>
              </a:rPr>
              <a:t>Nuclear power – October 2008 </a:t>
            </a:r>
          </a:p>
        </p:txBody>
      </p:sp>
      <p:sp>
        <p:nvSpPr>
          <p:cNvPr id="10" name="Rectangle 9"/>
          <p:cNvSpPr/>
          <p:nvPr/>
        </p:nvSpPr>
        <p:spPr bwMode="auto">
          <a:xfrm>
            <a:off x="1752600" y="1576316"/>
            <a:ext cx="6019800" cy="7239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Symbol" pitchFamily="18" charset="2"/>
            </a:endParaRPr>
          </a:p>
        </p:txBody>
      </p:sp>
      <p:sp>
        <p:nvSpPr>
          <p:cNvPr id="125954" name="Rectangle 2"/>
          <p:cNvSpPr>
            <a:spLocks noChangeArrowheads="1"/>
          </p:cNvSpPr>
          <p:nvPr/>
        </p:nvSpPr>
        <p:spPr bwMode="auto">
          <a:xfrm>
            <a:off x="0" y="5850032"/>
            <a:ext cx="9144000" cy="1061829"/>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t"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990000"/>
                </a:solidFill>
                <a:effectLst/>
                <a:latin typeface="Verdana" pitchFamily="34" charset="0"/>
                <a:cs typeface="Arial" pitchFamily="34" charset="0"/>
              </a:rPr>
              <a:t>The world total annual energy consumptions amount to 14 billion coal equivalent</a:t>
            </a:r>
          </a:p>
          <a:p>
            <a:pPr marL="0" marR="0" lvl="0" indent="0" algn="just" defTabSz="914400" rtl="0" eaLnBrk="1" fontAlgn="t"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990000"/>
              </a:solidFill>
              <a:effectLst/>
              <a:latin typeface="Verdana" pitchFamily="34" charset="0"/>
              <a:cs typeface="Arial" pitchFamily="34" charset="0"/>
            </a:endParaRPr>
          </a:p>
          <a:p>
            <a:pPr marL="0" marR="0" lvl="0" indent="0" algn="just" defTabSz="914400" rtl="0" eaLnBrk="1" fontAlgn="t" latinLnBrk="0" hangingPunct="1">
              <a:lnSpc>
                <a:spcPct val="100000"/>
              </a:lnSpc>
              <a:spcBef>
                <a:spcPct val="0"/>
              </a:spcBef>
              <a:spcAft>
                <a:spcPct val="0"/>
              </a:spcAft>
              <a:buClrTx/>
              <a:buSzTx/>
              <a:buFontTx/>
              <a:buNone/>
              <a:tabLst/>
            </a:pPr>
            <a:endParaRPr lang="en-US" sz="700" smtClean="0">
              <a:solidFill>
                <a:srgbClr val="990000"/>
              </a:solidFill>
              <a:latin typeface="Verdana" pitchFamily="34" charset="0"/>
            </a:endParaRPr>
          </a:p>
          <a:p>
            <a:pPr marL="0" marR="0" lvl="0" indent="0" algn="just" defTabSz="914400" rtl="0" eaLnBrk="1" fontAlgn="t"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990000"/>
              </a:solidFill>
              <a:effectLst/>
              <a:latin typeface="Verdana" pitchFamily="34" charset="0"/>
              <a:cs typeface="Arial" pitchFamily="34" charset="0"/>
            </a:endParaRPr>
          </a:p>
          <a:p>
            <a:pPr marL="0" marR="0" lvl="0" indent="0" algn="just" defTabSz="914400" rtl="0" eaLnBrk="1" fontAlgn="t" latinLnBrk="0" hangingPunct="1">
              <a:lnSpc>
                <a:spcPct val="100000"/>
              </a:lnSpc>
              <a:spcBef>
                <a:spcPct val="0"/>
              </a:spcBef>
              <a:spcAft>
                <a:spcPct val="0"/>
              </a:spcAft>
              <a:buClrTx/>
              <a:buSzTx/>
              <a:buFontTx/>
              <a:buNone/>
              <a:tabLst/>
            </a:pPr>
            <a:endParaRPr lang="en-US" sz="700" smtClean="0">
              <a:solidFill>
                <a:srgbClr val="990000"/>
              </a:solidFill>
              <a:latin typeface="Verdana" pitchFamily="34" charset="0"/>
            </a:endParaRPr>
          </a:p>
          <a:p>
            <a:pPr marL="0" marR="0" lvl="0" indent="0" algn="just" defTabSz="914400" rtl="0" eaLnBrk="1" fontAlgn="t"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990000"/>
              </a:solidFill>
              <a:effectLst/>
              <a:latin typeface="Verdana" pitchFamily="34" charset="0"/>
              <a:cs typeface="Arial" pitchFamily="34" charset="0"/>
            </a:endParaRPr>
          </a:p>
          <a:p>
            <a:pPr marL="0" marR="0" lvl="0" indent="0" algn="just" defTabSz="914400" rtl="0" eaLnBrk="1" fontAlgn="t" latinLnBrk="0" hangingPunct="1">
              <a:lnSpc>
                <a:spcPct val="100000"/>
              </a:lnSpc>
              <a:spcBef>
                <a:spcPct val="0"/>
              </a:spcBef>
              <a:spcAft>
                <a:spcPct val="0"/>
              </a:spcAft>
              <a:buClrTx/>
              <a:buSzTx/>
              <a:buFontTx/>
              <a:buNone/>
              <a:tabLst/>
            </a:pPr>
            <a:endParaRPr lang="en-US" sz="700" smtClean="0">
              <a:solidFill>
                <a:srgbClr val="990000"/>
              </a:solidFill>
              <a:latin typeface="Verdana" pitchFamily="34" charset="0"/>
            </a:endParaRPr>
          </a:p>
          <a:p>
            <a:pPr marL="0" marR="0" lvl="0" indent="0" algn="just" defTabSz="914400" rtl="0" eaLnBrk="1" fontAlgn="t" latinLnBrk="0" hangingPunct="1">
              <a:lnSpc>
                <a:spcPct val="100000"/>
              </a:lnSpc>
              <a:spcBef>
                <a:spcPct val="0"/>
              </a:spcBef>
              <a:spcAft>
                <a:spcPct val="0"/>
              </a:spcAft>
              <a:buClrTx/>
              <a:buSzTx/>
              <a:buFontTx/>
              <a:buNone/>
              <a:tabLst/>
            </a:pPr>
            <a:endParaRPr kumimoji="0" lang="en-US" sz="700" b="0" i="0" u="none" strike="noStrike" cap="none" normalizeH="0" baseline="0" smtClean="0">
              <a:ln>
                <a:noFill/>
              </a:ln>
              <a:solidFill>
                <a:srgbClr val="990000"/>
              </a:solidFill>
              <a:effectLst/>
              <a:latin typeface="Verdana" pitchFamily="34" charset="0"/>
              <a:cs typeface="Arial" pitchFamily="34" charset="0"/>
            </a:endParaRPr>
          </a:p>
          <a:p>
            <a:pPr marL="0" marR="0" lvl="0" indent="0" algn="just" defTabSz="914400" rtl="0" eaLnBrk="1" fontAlgn="t" latinLnBrk="0" hangingPunct="1">
              <a:lnSpc>
                <a:spcPct val="100000"/>
              </a:lnSpc>
              <a:spcBef>
                <a:spcPct val="0"/>
              </a:spcBef>
              <a:spcAft>
                <a:spcPct val="0"/>
              </a:spcAft>
              <a:buClrTx/>
              <a:buSzTx/>
              <a:buFontTx/>
              <a:buNone/>
              <a:tabLst/>
            </a:pPr>
            <a:r>
              <a:rPr kumimoji="0" lang="en-US" sz="700" b="0" i="0" u="none" strike="noStrike" cap="none" normalizeH="0" baseline="0" smtClean="0">
                <a:ln>
                  <a:noFill/>
                </a:ln>
                <a:solidFill>
                  <a:srgbClr val="990000"/>
                </a:solidFill>
                <a:effectLst/>
                <a:latin typeface="Verdana"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8153400" cy="1143000"/>
          </a:xfrm>
          <a:solidFill>
            <a:schemeClr val="bg1"/>
          </a:solidFill>
        </p:spPr>
        <p:txBody>
          <a:bodyPr/>
          <a:lstStyle/>
          <a:p>
            <a:pPr lvl="0"/>
            <a:r>
              <a:rPr lang="en-US" i="1" kern="1200" dirty="0" smtClean="0">
                <a:solidFill>
                  <a:srgbClr val="000099"/>
                </a:solidFill>
                <a:latin typeface="Calibri" pitchFamily="34" charset="0"/>
                <a:cs typeface="Calibri" pitchFamily="34" charset="0"/>
              </a:rPr>
              <a:t>Energy reserves – 2006 </a:t>
            </a:r>
          </a:p>
        </p:txBody>
      </p:sp>
      <p:graphicFrame>
        <p:nvGraphicFramePr>
          <p:cNvPr id="11" name="Table 10"/>
          <p:cNvGraphicFramePr>
            <a:graphicFrameLocks noGrp="1"/>
          </p:cNvGraphicFramePr>
          <p:nvPr/>
        </p:nvGraphicFramePr>
        <p:xfrm>
          <a:off x="2133600" y="2819401"/>
          <a:ext cx="5638800" cy="1225887"/>
        </p:xfrm>
        <a:graphic>
          <a:graphicData uri="http://schemas.openxmlformats.org/drawingml/2006/table">
            <a:tbl>
              <a:tblPr/>
              <a:tblGrid>
                <a:gridCol w="3491728"/>
                <a:gridCol w="2147072"/>
              </a:tblGrid>
              <a:tr h="180326">
                <a:tc>
                  <a:txBody>
                    <a:bodyPr/>
                    <a:lstStyle/>
                    <a:p>
                      <a:endParaRPr lang="en-US" sz="1100" dirty="0"/>
                    </a:p>
                  </a:txBody>
                  <a:tcPr marL="0" marR="0" marT="0" marB="0">
                    <a:lnL>
                      <a:noFill/>
                    </a:lnL>
                    <a:lnR>
                      <a:noFill/>
                    </a:lnR>
                    <a:lnT>
                      <a:noFill/>
                    </a:lnT>
                    <a:lnB>
                      <a:noFill/>
                    </a:lnB>
                  </a:tcPr>
                </a:tc>
                <a:tc>
                  <a:txBody>
                    <a:bodyPr/>
                    <a:lstStyle/>
                    <a:p>
                      <a:endParaRPr lang="en-US" sz="1100" dirty="0"/>
                    </a:p>
                  </a:txBody>
                  <a:tcPr marL="33408" marR="33408" marT="16704" marB="16704">
                    <a:lnL>
                      <a:noFill/>
                    </a:lnL>
                  </a:tcPr>
                </a:tc>
              </a:tr>
              <a:tr h="180326">
                <a:tc>
                  <a:txBody>
                    <a:bodyPr/>
                    <a:lstStyle/>
                    <a:p>
                      <a:pPr>
                        <a:buFont typeface="Arial"/>
                        <a:buChar char="•"/>
                      </a:pPr>
                      <a:r>
                        <a:rPr lang="en-US" sz="1100" dirty="0" smtClean="0"/>
                        <a:t> Natural </a:t>
                      </a:r>
                      <a:r>
                        <a:rPr lang="en-US" sz="1100" dirty="0"/>
                        <a:t>gas </a:t>
                      </a:r>
                    </a:p>
                  </a:txBody>
                  <a:tcPr marL="33408" marR="33408" marT="16704" marB="16704" anchor="ctr">
                    <a:lnL>
                      <a:noFill/>
                    </a:lnL>
                    <a:lnR>
                      <a:noFill/>
                    </a:lnR>
                    <a:lnT>
                      <a:noFill/>
                    </a:lnT>
                    <a:lnB>
                      <a:noFill/>
                    </a:lnB>
                  </a:tcPr>
                </a:tc>
                <a:tc>
                  <a:txBody>
                    <a:bodyPr/>
                    <a:lstStyle/>
                    <a:p>
                      <a:pPr algn="l"/>
                      <a:r>
                        <a:rPr lang="en-US" sz="1100"/>
                        <a:t>235 billion t coal equivalent</a:t>
                      </a:r>
                    </a:p>
                  </a:txBody>
                  <a:tcPr marL="33408" marR="33408" marT="16704" marB="16704" anchor="ctr">
                    <a:lnL>
                      <a:noFill/>
                    </a:lnL>
                    <a:lnR>
                      <a:noFill/>
                    </a:lnR>
                    <a:lnB>
                      <a:noFill/>
                    </a:lnB>
                  </a:tcPr>
                </a:tc>
              </a:tr>
              <a:tr h="180326">
                <a:tc>
                  <a:txBody>
                    <a:bodyPr/>
                    <a:lstStyle/>
                    <a:p>
                      <a:pPr>
                        <a:buFont typeface="Arial"/>
                        <a:buChar char="•"/>
                      </a:pPr>
                      <a:r>
                        <a:rPr lang="en-US" sz="1100" dirty="0" smtClean="0"/>
                        <a:t> Mineral </a:t>
                      </a:r>
                      <a:r>
                        <a:rPr lang="en-US" sz="1100" dirty="0"/>
                        <a:t>oil/</a:t>
                      </a:r>
                      <a:r>
                        <a:rPr lang="en-US" sz="1100" dirty="0" err="1"/>
                        <a:t>shales</a:t>
                      </a:r>
                      <a:r>
                        <a:rPr lang="en-US" sz="1100" dirty="0"/>
                        <a:t>/liquid gas</a:t>
                      </a:r>
                    </a:p>
                  </a:txBody>
                  <a:tcPr marL="33408" marR="33408" marT="16704" marB="16704" anchor="ctr">
                    <a:lnL>
                      <a:noFill/>
                    </a:lnL>
                    <a:lnR>
                      <a:noFill/>
                    </a:lnR>
                    <a:lnT>
                      <a:noFill/>
                    </a:lnT>
                    <a:lnB>
                      <a:noFill/>
                    </a:lnB>
                  </a:tcPr>
                </a:tc>
                <a:tc>
                  <a:txBody>
                    <a:bodyPr/>
                    <a:lstStyle/>
                    <a:p>
                      <a:pPr algn="l"/>
                      <a:r>
                        <a:rPr lang="en-US" sz="1100"/>
                        <a:t>232 billion t coal equivalent</a:t>
                      </a:r>
                    </a:p>
                  </a:txBody>
                  <a:tcPr marL="33408" marR="33408" marT="16704" marB="16704" anchor="ctr">
                    <a:lnL>
                      <a:noFill/>
                    </a:lnL>
                    <a:lnR>
                      <a:noFill/>
                    </a:lnR>
                    <a:lnT>
                      <a:noFill/>
                    </a:lnT>
                    <a:lnB>
                      <a:noFill/>
                    </a:lnB>
                  </a:tcPr>
                </a:tc>
              </a:tr>
              <a:tr h="180326">
                <a:tc>
                  <a:txBody>
                    <a:bodyPr/>
                    <a:lstStyle/>
                    <a:p>
                      <a:pPr>
                        <a:buFont typeface="Arial"/>
                        <a:buChar char="•"/>
                      </a:pPr>
                      <a:r>
                        <a:rPr lang="en-US" sz="1100" dirty="0" smtClean="0"/>
                        <a:t> Natural </a:t>
                      </a:r>
                      <a:r>
                        <a:rPr lang="en-US" sz="1100" dirty="0"/>
                        <a:t>uranium</a:t>
                      </a:r>
                    </a:p>
                  </a:txBody>
                  <a:tcPr marL="33408" marR="33408" marT="16704" marB="16704" anchor="ctr">
                    <a:lnL>
                      <a:noFill/>
                    </a:lnL>
                    <a:lnR>
                      <a:noFill/>
                    </a:lnR>
                    <a:lnT>
                      <a:noFill/>
                    </a:lnT>
                    <a:lnB>
                      <a:noFill/>
                    </a:lnB>
                  </a:tcPr>
                </a:tc>
                <a:tc>
                  <a:txBody>
                    <a:bodyPr/>
                    <a:lstStyle/>
                    <a:p>
                      <a:pPr algn="l"/>
                      <a:r>
                        <a:rPr lang="en-US" sz="1100"/>
                        <a:t>27 billion t coal equivalent</a:t>
                      </a:r>
                    </a:p>
                  </a:txBody>
                  <a:tcPr marL="33408" marR="33408" marT="16704" marB="16704" anchor="ctr">
                    <a:lnL>
                      <a:noFill/>
                    </a:lnL>
                    <a:lnR>
                      <a:noFill/>
                    </a:lnR>
                    <a:lnT>
                      <a:noFill/>
                    </a:lnT>
                    <a:lnB>
                      <a:noFill/>
                    </a:lnB>
                  </a:tcPr>
                </a:tc>
              </a:tr>
              <a:tr h="421695">
                <a:tc>
                  <a:txBody>
                    <a:bodyPr/>
                    <a:lstStyle/>
                    <a:p>
                      <a:pPr>
                        <a:buFont typeface="Arial"/>
                        <a:buChar char="•"/>
                      </a:pPr>
                      <a:r>
                        <a:rPr lang="en-US" sz="1100" dirty="0" smtClean="0"/>
                        <a:t> Coal </a:t>
                      </a:r>
                      <a:r>
                        <a:rPr lang="en-US" sz="1100" dirty="0"/>
                        <a:t>(all forms)</a:t>
                      </a:r>
                    </a:p>
                  </a:txBody>
                  <a:tcPr marL="33408" marR="33408" marT="16704" marB="16704" anchor="ctr">
                    <a:lnL>
                      <a:noFill/>
                    </a:lnL>
                    <a:lnR>
                      <a:noFill/>
                    </a:lnR>
                    <a:lnT>
                      <a:noFill/>
                    </a:lnT>
                    <a:lnB>
                      <a:noFill/>
                    </a:lnB>
                  </a:tcPr>
                </a:tc>
                <a:tc>
                  <a:txBody>
                    <a:bodyPr/>
                    <a:lstStyle/>
                    <a:p>
                      <a:r>
                        <a:rPr lang="en-US" sz="1100" dirty="0"/>
                        <a:t>726 billion t coal equivalent</a:t>
                      </a:r>
                      <a:r>
                        <a:rPr lang="en-US" sz="1100" dirty="0" smtClean="0"/>
                        <a:t>.</a:t>
                      </a:r>
                      <a:endParaRPr lang="en-US" sz="1100" dirty="0"/>
                    </a:p>
                  </a:txBody>
                  <a:tcPr marL="33408" marR="33408" marT="16704" marB="16704" anchor="ctr">
                    <a:lnL>
                      <a:noFill/>
                    </a:lnL>
                    <a:lnR>
                      <a:noFill/>
                    </a:lnR>
                    <a:lnT>
                      <a:noFill/>
                    </a:lnT>
                    <a:lnB>
                      <a:noFill/>
                    </a:lnB>
                  </a:tcPr>
                </a:tc>
              </a:tr>
            </a:tbl>
          </a:graphicData>
        </a:graphic>
      </p:graphicFrame>
      <p:sp>
        <p:nvSpPr>
          <p:cNvPr id="10" name="Rectangle 9"/>
          <p:cNvSpPr/>
          <p:nvPr/>
        </p:nvSpPr>
        <p:spPr bwMode="auto">
          <a:xfrm>
            <a:off x="1981200" y="2314575"/>
            <a:ext cx="6019800" cy="7239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Symbol" pitchFamily="18" charset="2"/>
            </a:endParaRPr>
          </a:p>
        </p:txBody>
      </p:sp>
      <p:pic>
        <p:nvPicPr>
          <p:cNvPr id="163842" name="Picture 2" descr="C:\Users\jo\Desktop\new-banner1.jpg"/>
          <p:cNvPicPr>
            <a:picLocks noChangeAspect="1" noChangeArrowheads="1"/>
          </p:cNvPicPr>
          <p:nvPr/>
        </p:nvPicPr>
        <p:blipFill>
          <a:blip r:embed="rId3" cstate="print"/>
          <a:srcRect/>
          <a:stretch>
            <a:fillRect/>
          </a:stretch>
        </p:blipFill>
        <p:spPr bwMode="auto">
          <a:xfrm>
            <a:off x="533400" y="1943100"/>
            <a:ext cx="1257300" cy="1828800"/>
          </a:xfrm>
          <a:prstGeom prst="rect">
            <a:avLst/>
          </a:prstGeom>
          <a:noFill/>
        </p:spPr>
      </p:pic>
      <p:pic>
        <p:nvPicPr>
          <p:cNvPr id="163843" name="Picture 3" descr="C:\Users\jo\Desktop\ENS-banner-2.jpg"/>
          <p:cNvPicPr>
            <a:picLocks noChangeAspect="1" noChangeArrowheads="1"/>
          </p:cNvPicPr>
          <p:nvPr/>
        </p:nvPicPr>
        <p:blipFill>
          <a:blip r:embed="rId4" cstate="print"/>
          <a:srcRect/>
          <a:stretch>
            <a:fillRect/>
          </a:stretch>
        </p:blipFill>
        <p:spPr bwMode="auto">
          <a:xfrm>
            <a:off x="1781175" y="1943100"/>
            <a:ext cx="6115050" cy="800100"/>
          </a:xfrm>
          <a:prstGeom prst="rect">
            <a:avLst/>
          </a:prstGeom>
          <a:noFill/>
        </p:spPr>
      </p:pic>
      <p:sp>
        <p:nvSpPr>
          <p:cNvPr id="12" name="Rechthoek 11"/>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dirty="0" err="1" smtClean="0"/>
              <a:t>Najaar</a:t>
            </a:r>
            <a:r>
              <a:rPr lang="en-US" dirty="0" smtClean="0"/>
              <a:t> 2009</a:t>
            </a:r>
            <a:endParaRPr lang="en-US" dirty="0"/>
          </a:p>
        </p:txBody>
      </p:sp>
      <p:sp>
        <p:nvSpPr>
          <p:cNvPr id="5" name="Slide Number Placeholder 4"/>
          <p:cNvSpPr>
            <a:spLocks noGrp="1"/>
          </p:cNvSpPr>
          <p:nvPr>
            <p:ph type="sldNum" sz="quarter" idx="12"/>
          </p:nvPr>
        </p:nvSpPr>
        <p:spPr/>
        <p:txBody>
          <a:bodyPr/>
          <a:lstStyle/>
          <a:p>
            <a:pPr>
              <a:defRPr/>
            </a:pPr>
            <a:fld id="{BD1381B4-A9F0-488E-8409-7C34053094B5}" type="slidenum">
              <a:rPr lang="en-US" smtClean="0"/>
              <a:pPr>
                <a:defRPr/>
              </a:pPr>
              <a:t>77</a:t>
            </a:fld>
            <a:endParaRPr lang="en-US">
              <a:latin typeface="Times" pitchFamily="18" charset="0"/>
            </a:endParaRPr>
          </a:p>
        </p:txBody>
      </p:sp>
      <p:pic>
        <p:nvPicPr>
          <p:cNvPr id="161794" name="Picture 2" descr="C:\Users\jo\Desktop\nl_faci6.gif"/>
          <p:cNvPicPr>
            <a:picLocks noChangeAspect="1" noChangeArrowheads="1"/>
          </p:cNvPicPr>
          <p:nvPr/>
        </p:nvPicPr>
        <p:blipFill>
          <a:blip r:embed="rId3" cstate="print"/>
          <a:srcRect/>
          <a:stretch>
            <a:fillRect/>
          </a:stretch>
        </p:blipFill>
        <p:spPr bwMode="auto">
          <a:xfrm>
            <a:off x="0" y="190500"/>
            <a:ext cx="5715000" cy="6667500"/>
          </a:xfrm>
          <a:prstGeom prst="rect">
            <a:avLst/>
          </a:prstGeom>
          <a:solidFill>
            <a:schemeClr val="bg1"/>
          </a:solidFill>
        </p:spPr>
      </p:pic>
      <p:sp>
        <p:nvSpPr>
          <p:cNvPr id="2" name="Title 1"/>
          <p:cNvSpPr>
            <a:spLocks noGrp="1"/>
          </p:cNvSpPr>
          <p:nvPr>
            <p:ph type="title"/>
          </p:nvPr>
        </p:nvSpPr>
        <p:spPr>
          <a:xfrm>
            <a:off x="5486400" y="0"/>
            <a:ext cx="3657600" cy="1371600"/>
          </a:xfrm>
          <a:solidFill>
            <a:schemeClr val="bg1"/>
          </a:solidFill>
        </p:spPr>
        <p:txBody>
          <a:bodyPr/>
          <a:lstStyle/>
          <a:p>
            <a:pPr lvl="0"/>
            <a:r>
              <a:rPr lang="en-US" i="1" dirty="0" smtClean="0">
                <a:solidFill>
                  <a:srgbClr val="000099"/>
                </a:solidFill>
                <a:latin typeface="Calibri" pitchFamily="34" charset="0"/>
                <a:cs typeface="Times New Roman" pitchFamily="18" charset="0"/>
              </a:rPr>
              <a:t>Nuclear installations in The Netherlands</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a:solidFill>
            <a:schemeClr val="bg1"/>
          </a:solidFill>
        </p:spPr>
        <p:txBody>
          <a:bodyPr/>
          <a:lstStyle/>
          <a:p>
            <a:pPr lvl="0"/>
            <a:r>
              <a:rPr lang="en-US" i="1" smtClean="0">
                <a:solidFill>
                  <a:srgbClr val="000099"/>
                </a:solidFill>
                <a:latin typeface="Calibri" pitchFamily="34" charset="0"/>
                <a:cs typeface="Times New Roman" pitchFamily="18" charset="0"/>
              </a:rPr>
              <a:t>Borssele PWR</a:t>
            </a:r>
            <a:endParaRPr lang="en-US" i="1" dirty="0" smtClean="0">
              <a:solidFill>
                <a:srgbClr val="000099"/>
              </a:solidFill>
              <a:latin typeface="Calibri" pitchFamily="34" charset="0"/>
              <a:cs typeface="Times New Roman" pitchFamily="18" charset="0"/>
            </a:endParaRPr>
          </a:p>
        </p:txBody>
      </p:sp>
      <p:sp>
        <p:nvSpPr>
          <p:cNvPr id="6" name="Rechthoek 5"/>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pic>
        <p:nvPicPr>
          <p:cNvPr id="346114" name="Picture 2" descr="\\vmware-host\Shared Folders\Desktop\35-brossele-reactorvat-4.jpg"/>
          <p:cNvPicPr>
            <a:picLocks noChangeAspect="1" noChangeArrowheads="1"/>
          </p:cNvPicPr>
          <p:nvPr/>
        </p:nvPicPr>
        <p:blipFill>
          <a:blip r:embed="rId3" cstate="print"/>
          <a:srcRect/>
          <a:stretch>
            <a:fillRect/>
          </a:stretch>
        </p:blipFill>
        <p:spPr bwMode="auto">
          <a:xfrm>
            <a:off x="5334000" y="1295400"/>
            <a:ext cx="3810000" cy="2857500"/>
          </a:xfrm>
          <a:prstGeom prst="rect">
            <a:avLst/>
          </a:prstGeom>
          <a:noFill/>
        </p:spPr>
      </p:pic>
      <p:sp>
        <p:nvSpPr>
          <p:cNvPr id="8" name="Tijdelijke aanduiding voor inhoud 2"/>
          <p:cNvSpPr txBox="1">
            <a:spLocks/>
          </p:cNvSpPr>
          <p:nvPr/>
        </p:nvSpPr>
        <p:spPr>
          <a:xfrm>
            <a:off x="381000" y="1219200"/>
            <a:ext cx="4800600" cy="56388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rPr>
              <a:t>1969</a:t>
            </a:r>
            <a:r>
              <a:rPr kumimoji="0" lang="en-US" sz="1800" b="0" i="0" u="none" strike="noStrike" kern="0" cap="none" spc="0" normalizeH="0" noProof="0" smtClean="0">
                <a:ln>
                  <a:noFill/>
                </a:ln>
                <a:solidFill>
                  <a:schemeClr val="tx1"/>
                </a:solidFill>
                <a:effectLst/>
                <a:uLnTx/>
                <a:uFillTx/>
                <a:latin typeface="Calibri" pitchFamily="34" charset="0"/>
                <a:ea typeface="+mn-ea"/>
                <a:cs typeface="Calibri" pitchFamily="34" charset="0"/>
              </a:rPr>
              <a:t> PZEM bestelt reactor bij Siemens/KWU</a:t>
            </a:r>
            <a:endPar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rPr>
              <a:t>25 Oktober 1973 levering</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rPr>
              <a:t>Na succesvolle</a:t>
            </a:r>
            <a:r>
              <a:rPr kumimoji="0" lang="en-US" sz="1400" b="0" i="0" u="none" strike="noStrike" kern="0" cap="none" spc="0" normalizeH="0" noProof="0" smtClean="0">
                <a:ln>
                  <a:noFill/>
                </a:ln>
                <a:solidFill>
                  <a:srgbClr val="000099"/>
                </a:solidFill>
                <a:effectLst/>
                <a:uLnTx/>
                <a:uFillTx/>
                <a:latin typeface="Calibri" pitchFamily="34" charset="0"/>
                <a:cs typeface="Calibri" pitchFamily="34" charset="0"/>
              </a:rPr>
              <a:t> eerste testen</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baseline="0" smtClean="0">
                <a:solidFill>
                  <a:srgbClr val="000099"/>
                </a:solidFill>
                <a:latin typeface="Calibri" pitchFamily="34" charset="0"/>
                <a:cs typeface="Calibri" pitchFamily="34" charset="0"/>
              </a:rPr>
              <a:t>Overheid</a:t>
            </a:r>
            <a:r>
              <a:rPr lang="en-US" sz="1400" kern="0" smtClean="0">
                <a:solidFill>
                  <a:srgbClr val="000099"/>
                </a:solidFill>
                <a:latin typeface="Calibri" pitchFamily="34" charset="0"/>
                <a:cs typeface="Calibri" pitchFamily="34" charset="0"/>
              </a:rPr>
              <a:t> geeft permanente bedrijfsvergunning</a:t>
            </a:r>
            <a:endPar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rPr>
              <a:t>1979 – 1984 Upgrade veiligheid</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rPr>
              <a:t>Reserve koelwatersysteem</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smtClean="0">
                <a:solidFill>
                  <a:srgbClr val="000099"/>
                </a:solidFill>
                <a:latin typeface="Calibri" pitchFamily="34" charset="0"/>
                <a:cs typeface="Calibri" pitchFamily="34" charset="0"/>
              </a:rPr>
              <a:t>Na Harrisburg, Maart 1979</a:t>
            </a:r>
            <a:endPar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rPr>
              <a:t>1990 EPZ wordt eigenaar</a:t>
            </a:r>
          </a:p>
          <a:p>
            <a:pPr marL="342900" lvl="0" indent="-342900" eaLnBrk="0" hangingPunct="0">
              <a:spcBef>
                <a:spcPct val="20000"/>
              </a:spcBef>
              <a:buFontTx/>
              <a:buChar char="•"/>
              <a:defRPr/>
            </a:pPr>
            <a:r>
              <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rPr>
              <a:t>11 Juli 1994 EZ stekt dat bedrijf</a:t>
            </a:r>
            <a:r>
              <a:rPr kumimoji="0" lang="en-US" sz="1800" b="0" i="0" u="none" strike="noStrike" kern="0" cap="none" spc="0" normalizeH="0" noProof="0" smtClean="0">
                <a:ln>
                  <a:noFill/>
                </a:ln>
                <a:solidFill>
                  <a:schemeClr val="tx1"/>
                </a:solidFill>
                <a:effectLst/>
                <a:uLnTx/>
                <a:uFillTx/>
                <a:latin typeface="Calibri" pitchFamily="34" charset="0"/>
                <a:ea typeface="+mn-ea"/>
                <a:cs typeface="Calibri" pitchFamily="34" charset="0"/>
              </a:rPr>
              <a:t> wordt verlengd tot 2007</a:t>
            </a:r>
            <a:endParaRPr lang="en-US" kern="0" smtClean="0">
              <a:latin typeface="Calibri" pitchFamily="34" charset="0"/>
              <a:cs typeface="Calibri" pitchFamily="34" charset="0"/>
            </a:endParaRP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Upgrade project `Modifications’</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450 miljoen gulden</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Er dient voldoende terugverdiendtijd te zijn</a:t>
            </a:r>
          </a:p>
          <a:p>
            <a:pPr marL="342900" lvl="0" indent="-342900" eaLnBrk="0" hangingPunct="0">
              <a:spcBef>
                <a:spcPct val="20000"/>
              </a:spcBef>
              <a:buFontTx/>
              <a:buChar char="•"/>
              <a:defRPr/>
            </a:pPr>
            <a:r>
              <a:rPr lang="en-US" kern="0" smtClean="0">
                <a:latin typeface="Calibri" pitchFamily="34" charset="0"/>
                <a:cs typeface="Calibri" pitchFamily="34" charset="0"/>
              </a:rPr>
              <a:t>Mei - Juni 2003 Balkenende-2 </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Sluiting uiterlijk in 2013 </a:t>
            </a:r>
          </a:p>
          <a:p>
            <a:pPr marL="342900" lvl="0" indent="-342900" eaLnBrk="0" hangingPunct="0">
              <a:spcBef>
                <a:spcPct val="20000"/>
              </a:spcBef>
              <a:buFontTx/>
              <a:buChar char="•"/>
              <a:defRPr/>
            </a:pPr>
            <a:r>
              <a:rPr lang="en-US" kern="0" smtClean="0">
                <a:latin typeface="Calibri" pitchFamily="34" charset="0"/>
                <a:cs typeface="Calibri" pitchFamily="34" charset="0"/>
              </a:rPr>
              <a:t>16 Juni 2006 Borssele Covenant</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Bedrijf mogelijk tot 2034</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Nuclear Energy Act Licence: elke 10 jaar safety check</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Essent en Delta investeren 250 miljoen €duurzaam</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Overheid idem dito</a:t>
            </a:r>
          </a:p>
          <a:p>
            <a:pPr marL="285750" indent="-285750" eaLnBrk="0" hangingPunct="0">
              <a:spcBef>
                <a:spcPct val="20000"/>
              </a:spcBef>
              <a:defRPr/>
            </a:pPr>
            <a:endParaRPr lang="en-US" sz="1400" kern="0" smtClean="0">
              <a:solidFill>
                <a:srgbClr val="000099"/>
              </a:solidFill>
              <a:latin typeface="Calibri" pitchFamily="34" charset="0"/>
              <a:cs typeface="Calibri"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800" b="0" i="0" u="none" strike="noStrike" kern="0" cap="none" spc="0" normalizeH="0" noProof="0" smtClean="0">
              <a:ln>
                <a:noFill/>
              </a:ln>
              <a:solidFill>
                <a:schemeClr val="tx1"/>
              </a:solidFill>
              <a:effectLst/>
              <a:uLnTx/>
              <a:uFillTx/>
              <a:latin typeface="Calibri" pitchFamily="34" charset="0"/>
              <a:ea typeface="+mn-ea"/>
              <a:cs typeface="Calibri" pitchFamily="34" charset="0"/>
            </a:endParaRPr>
          </a:p>
        </p:txBody>
      </p:sp>
      <p:pic>
        <p:nvPicPr>
          <p:cNvPr id="346115" name="Picture 3" descr="\\vmware-host\Shared Folders\Desktop\35-borssels_1.jpg"/>
          <p:cNvPicPr>
            <a:picLocks noChangeAspect="1" noChangeArrowheads="1"/>
          </p:cNvPicPr>
          <p:nvPr/>
        </p:nvPicPr>
        <p:blipFill>
          <a:blip r:embed="rId4" cstate="print"/>
          <a:srcRect/>
          <a:stretch>
            <a:fillRect/>
          </a:stretch>
        </p:blipFill>
        <p:spPr bwMode="auto">
          <a:xfrm>
            <a:off x="5334000" y="4362450"/>
            <a:ext cx="3810000" cy="2495550"/>
          </a:xfrm>
          <a:prstGeom prst="rect">
            <a:avLst/>
          </a:prstGeom>
          <a:noFill/>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a:solidFill>
            <a:schemeClr val="bg1"/>
          </a:solidFill>
        </p:spPr>
        <p:txBody>
          <a:bodyPr/>
          <a:lstStyle/>
          <a:p>
            <a:pPr lvl="0"/>
            <a:r>
              <a:rPr lang="en-US" i="1" smtClean="0">
                <a:solidFill>
                  <a:srgbClr val="000099"/>
                </a:solidFill>
                <a:latin typeface="Calibri" pitchFamily="34" charset="0"/>
                <a:cs typeface="Times New Roman" pitchFamily="18" charset="0"/>
              </a:rPr>
              <a:t>Borssele PWR</a:t>
            </a:r>
            <a:endParaRPr lang="en-US" i="1" dirty="0" smtClean="0">
              <a:solidFill>
                <a:srgbClr val="000099"/>
              </a:solidFill>
              <a:latin typeface="Calibri" pitchFamily="34" charset="0"/>
              <a:cs typeface="Times New Roman" pitchFamily="18" charset="0"/>
            </a:endParaRPr>
          </a:p>
        </p:txBody>
      </p:sp>
      <p:sp>
        <p:nvSpPr>
          <p:cNvPr id="6" name="Rechthoek 5"/>
          <p:cNvSpPr/>
          <p:nvPr/>
        </p:nvSpPr>
        <p:spPr bwMode="auto">
          <a:xfrm>
            <a:off x="0" y="5791200"/>
            <a:ext cx="9144000" cy="1066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Symbol" pitchFamily="18" charset="2"/>
            </a:endParaRPr>
          </a:p>
        </p:txBody>
      </p:sp>
      <p:sp>
        <p:nvSpPr>
          <p:cNvPr id="8" name="Tijdelijke aanduiding voor inhoud 2"/>
          <p:cNvSpPr txBox="1">
            <a:spLocks/>
          </p:cNvSpPr>
          <p:nvPr/>
        </p:nvSpPr>
        <p:spPr>
          <a:xfrm>
            <a:off x="381000" y="1219200"/>
            <a:ext cx="4800600" cy="56388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rPr>
              <a:t>PWR met 485 MWe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rPr>
              <a:t>Brandstof</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rPr>
              <a:t>MOX</a:t>
            </a:r>
            <a:endParaRPr kumimoji="0" lang="en-US" sz="1400" b="0" i="0" u="none" strike="noStrike" kern="0" cap="none" spc="0" normalizeH="0" noProof="0" smtClean="0">
              <a:ln>
                <a:noFill/>
              </a:ln>
              <a:solidFill>
                <a:srgbClr val="000099"/>
              </a:solidFill>
              <a:effectLst/>
              <a:uLnTx/>
              <a:uFillTx/>
              <a:latin typeface="Calibri" pitchFamily="34" charset="0"/>
              <a:cs typeface="Calibri" pitchFamily="34" charset="0"/>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baseline="0" smtClean="0">
                <a:solidFill>
                  <a:srgbClr val="000099"/>
                </a:solidFill>
                <a:latin typeface="Calibri" pitchFamily="34" charset="0"/>
                <a:cs typeface="Calibri" pitchFamily="34" charset="0"/>
              </a:rPr>
              <a:t>Uranium van Kazakhstan</a:t>
            </a:r>
            <a:endPar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kern="0" smtClean="0">
                <a:latin typeface="Calibri" pitchFamily="34" charset="0"/>
                <a:cs typeface="Calibri" pitchFamily="34" charset="0"/>
              </a:rPr>
              <a:t>Kerna</a:t>
            </a:r>
            <a:r>
              <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rPr>
              <a:t>fval</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rPr>
              <a:t>Borssele produceert</a:t>
            </a:r>
            <a:r>
              <a:rPr kumimoji="0" lang="en-US" sz="1400" b="0" i="0" u="none" strike="noStrike" kern="0" cap="none" spc="0" normalizeH="0" noProof="0" smtClean="0">
                <a:ln>
                  <a:noFill/>
                </a:ln>
                <a:solidFill>
                  <a:srgbClr val="000099"/>
                </a:solidFill>
                <a:effectLst/>
                <a:uLnTx/>
                <a:uFillTx/>
                <a:latin typeface="Calibri" pitchFamily="34" charset="0"/>
                <a:cs typeface="Calibri" pitchFamily="34" charset="0"/>
              </a:rPr>
              <a:t> 12 ton per jaar</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rPr>
              <a:t>Areva NC doet reprocessing</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noProof="0" smtClean="0">
                <a:solidFill>
                  <a:srgbClr val="000099"/>
                </a:solidFill>
                <a:latin typeface="Calibri" pitchFamily="34" charset="0"/>
                <a:cs typeface="Calibri" pitchFamily="34" charset="0"/>
              </a:rPr>
              <a:t>Restafval moet teruggenomen worden en wordt opgeslagen door COVRA</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smtClean="0">
                <a:ln>
                  <a:noFill/>
                </a:ln>
                <a:solidFill>
                  <a:srgbClr val="000099"/>
                </a:solidFill>
                <a:effectLst/>
                <a:uLnTx/>
                <a:uFillTx/>
                <a:latin typeface="Calibri" pitchFamily="34" charset="0"/>
                <a:cs typeface="Calibri" pitchFamily="34" charset="0"/>
              </a:rPr>
              <a:t>Voldoende opslagcapaciteit voor 100</a:t>
            </a:r>
            <a:r>
              <a:rPr kumimoji="0" lang="en-US" sz="1400" b="0" i="0" u="none" strike="noStrike" kern="0" cap="none" spc="0" normalizeH="0" smtClean="0">
                <a:ln>
                  <a:noFill/>
                </a:ln>
                <a:solidFill>
                  <a:srgbClr val="000099"/>
                </a:solidFill>
                <a:effectLst/>
                <a:uLnTx/>
                <a:uFillTx/>
                <a:latin typeface="Calibri" pitchFamily="34" charset="0"/>
                <a:cs typeface="Calibri" pitchFamily="34" charset="0"/>
              </a:rPr>
              <a:t> jaar</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baseline="0" noProof="0" smtClean="0">
                <a:solidFill>
                  <a:srgbClr val="000099"/>
                </a:solidFill>
                <a:latin typeface="Calibri" pitchFamily="34" charset="0"/>
                <a:cs typeface="Calibri" pitchFamily="34" charset="0"/>
              </a:rPr>
              <a:t>Transporten</a:t>
            </a:r>
            <a:r>
              <a:rPr lang="en-US" sz="1400" kern="0" noProof="0" smtClean="0">
                <a:solidFill>
                  <a:srgbClr val="000099"/>
                </a:solidFill>
                <a:latin typeface="Calibri" pitchFamily="34" charset="0"/>
                <a:cs typeface="Calibri" pitchFamily="34" charset="0"/>
              </a:rPr>
              <a:t> naar La Hague</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1400" b="0" i="0" u="none" strike="noStrike" kern="0" cap="none" spc="0" normalizeH="0" baseline="0" smtClean="0">
                <a:ln>
                  <a:noFill/>
                </a:ln>
                <a:solidFill>
                  <a:srgbClr val="000099"/>
                </a:solidFill>
                <a:effectLst/>
                <a:uLnTx/>
                <a:uFillTx/>
                <a:latin typeface="Calibri" pitchFamily="34" charset="0"/>
                <a:cs typeface="Calibri" pitchFamily="34" charset="0"/>
              </a:rPr>
              <a:t>Eerste</a:t>
            </a:r>
            <a:r>
              <a:rPr kumimoji="0" lang="en-US" sz="1400" b="0" i="0" u="none" strike="noStrike" kern="0" cap="none" spc="0" normalizeH="0" smtClean="0">
                <a:ln>
                  <a:noFill/>
                </a:ln>
                <a:solidFill>
                  <a:srgbClr val="000099"/>
                </a:solidFill>
                <a:effectLst/>
                <a:uLnTx/>
                <a:uFillTx/>
                <a:latin typeface="Calibri" pitchFamily="34" charset="0"/>
                <a:cs typeface="Calibri" pitchFamily="34" charset="0"/>
              </a:rPr>
              <a:t> in Juni 2011; 10 in 2012 – 2015</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lang="en-US" sz="1400" kern="0" baseline="0" noProof="0" smtClean="0">
                <a:solidFill>
                  <a:srgbClr val="000099"/>
                </a:solidFill>
                <a:latin typeface="Calibri" pitchFamily="34" charset="0"/>
                <a:cs typeface="Calibri" pitchFamily="34" charset="0"/>
              </a:rPr>
              <a:t>Reprocessed uranium wordt verrijkt in Rusland met uranium</a:t>
            </a:r>
            <a:r>
              <a:rPr lang="en-US" sz="1400" kern="0" noProof="0" smtClean="0">
                <a:solidFill>
                  <a:srgbClr val="000099"/>
                </a:solidFill>
                <a:latin typeface="Calibri" pitchFamily="34" charset="0"/>
                <a:cs typeface="Calibri" pitchFamily="34" charset="0"/>
              </a:rPr>
              <a:t> van duikboten; 25% blijft in Rusland</a:t>
            </a:r>
            <a:endParaRPr kumimoji="0" lang="en-US" sz="1400" b="0" i="0" u="none" strike="noStrike" kern="0" cap="none" spc="0" normalizeH="0" baseline="0" noProof="0" smtClean="0">
              <a:ln>
                <a:noFill/>
              </a:ln>
              <a:solidFill>
                <a:srgbClr val="000099"/>
              </a:solidFill>
              <a:effectLst/>
              <a:uLnTx/>
              <a:uFillTx/>
              <a:latin typeface="Calibri" pitchFamily="34" charset="0"/>
              <a:cs typeface="Calibri"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smtClean="0">
                <a:ln>
                  <a:noFill/>
                </a:ln>
                <a:solidFill>
                  <a:schemeClr val="tx1"/>
                </a:solidFill>
                <a:effectLst/>
                <a:uLnTx/>
                <a:uFillTx/>
                <a:latin typeface="Calibri" pitchFamily="34" charset="0"/>
                <a:ea typeface="+mn-ea"/>
                <a:cs typeface="Calibri" pitchFamily="34" charset="0"/>
              </a:rPr>
              <a:t>2009 Delta</a:t>
            </a:r>
            <a:r>
              <a:rPr kumimoji="0" lang="en-US" sz="1800" b="0" i="0" u="none" strike="noStrike" kern="0" cap="none" spc="0" normalizeH="0" noProof="0" smtClean="0">
                <a:ln>
                  <a:noFill/>
                </a:ln>
                <a:solidFill>
                  <a:schemeClr val="tx1"/>
                </a:solidFill>
                <a:effectLst/>
                <a:uLnTx/>
                <a:uFillTx/>
                <a:latin typeface="Calibri" pitchFamily="34" charset="0"/>
                <a:ea typeface="+mn-ea"/>
                <a:cs typeface="Calibri" pitchFamily="34" charset="0"/>
              </a:rPr>
              <a:t> memorandum voor 2e centrale</a:t>
            </a:r>
            <a:endParaRPr lang="en-US" kern="0" smtClean="0">
              <a:latin typeface="Calibri" pitchFamily="34" charset="0"/>
              <a:cs typeface="Calibri" pitchFamily="34" charset="0"/>
            </a:endParaRP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Kosten 4 – 5 miljard euro</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Verzoek tot vergunning in 2012</a:t>
            </a:r>
          </a:p>
          <a:p>
            <a:pPr marL="742950" lvl="1" indent="-285750" eaLnBrk="0" hangingPunct="0">
              <a:spcBef>
                <a:spcPct val="20000"/>
              </a:spcBef>
              <a:buFontTx/>
              <a:buChar char="–"/>
              <a:defRPr/>
            </a:pPr>
            <a:r>
              <a:rPr lang="en-US" sz="1400" kern="0" smtClean="0">
                <a:solidFill>
                  <a:srgbClr val="000099"/>
                </a:solidFill>
                <a:latin typeface="Calibri" pitchFamily="34" charset="0"/>
                <a:cs typeface="Calibri" pitchFamily="34" charset="0"/>
              </a:rPr>
              <a:t>Start constructie in 2013, bedrijf in 2018</a:t>
            </a:r>
          </a:p>
        </p:txBody>
      </p:sp>
      <p:pic>
        <p:nvPicPr>
          <p:cNvPr id="347138" name="Picture 2" descr="\\vmware-host\Shared Folders\Desktop\800px-HavenEnCentrale.jpg"/>
          <p:cNvPicPr>
            <a:picLocks noChangeAspect="1" noChangeArrowheads="1"/>
          </p:cNvPicPr>
          <p:nvPr/>
        </p:nvPicPr>
        <p:blipFill>
          <a:blip r:embed="rId3" cstate="print"/>
          <a:srcRect/>
          <a:stretch>
            <a:fillRect/>
          </a:stretch>
        </p:blipFill>
        <p:spPr bwMode="auto">
          <a:xfrm>
            <a:off x="5562600" y="1219200"/>
            <a:ext cx="3352800" cy="2514600"/>
          </a:xfrm>
          <a:prstGeom prst="rect">
            <a:avLst/>
          </a:prstGeom>
          <a:noFill/>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152400" y="0"/>
            <a:ext cx="8991600" cy="990600"/>
          </a:xfrm>
          <a:noFill/>
          <a:ln/>
        </p:spPr>
        <p:txBody>
          <a:bodyPr/>
          <a:lstStyle/>
          <a:p>
            <a:r>
              <a:rPr lang="en-GB" i="1" kern="1200" dirty="0" smtClean="0">
                <a:solidFill>
                  <a:srgbClr val="000099"/>
                </a:solidFill>
                <a:latin typeface="Calibri" pitchFamily="34" charset="0"/>
                <a:ea typeface="+mn-ea"/>
                <a:cs typeface="Calibri" pitchFamily="34" charset="0"/>
              </a:rPr>
              <a:t>Resonance escape probability</a:t>
            </a:r>
            <a:endParaRPr lang="en-US" i="1" kern="1200" dirty="0">
              <a:solidFill>
                <a:srgbClr val="000099"/>
              </a:solidFill>
              <a:latin typeface="Calibri" pitchFamily="34" charset="0"/>
              <a:ea typeface="+mn-ea"/>
              <a:cs typeface="Calibri" pitchFamily="34" charset="0"/>
            </a:endParaRPr>
          </a:p>
        </p:txBody>
      </p:sp>
      <p:sp>
        <p:nvSpPr>
          <p:cNvPr id="27" name="TextBox 17"/>
          <p:cNvSpPr txBox="1"/>
          <p:nvPr/>
        </p:nvSpPr>
        <p:spPr>
          <a:xfrm>
            <a:off x="533400" y="1933576"/>
            <a:ext cx="7924800" cy="861774"/>
          </a:xfrm>
          <a:prstGeom prst="rect">
            <a:avLst/>
          </a:prstGeom>
          <a:noFill/>
        </p:spPr>
        <p:txBody>
          <a:bodyPr wrap="square">
            <a:spAutoFit/>
          </a:bodyPr>
          <a:lstStyle/>
          <a:p>
            <a:pPr>
              <a:defRPr/>
            </a:pPr>
            <a:r>
              <a:rPr lang="en-US" dirty="0" err="1" smtClean="0">
                <a:latin typeface="Calibri" pitchFamily="34" charset="0"/>
                <a:cs typeface="Calibri" pitchFamily="34" charset="0"/>
              </a:rPr>
              <a:t>Alle</a:t>
            </a:r>
            <a:r>
              <a:rPr lang="en-US" dirty="0" smtClean="0">
                <a:latin typeface="Calibri" pitchFamily="34" charset="0"/>
                <a:cs typeface="Calibri" pitchFamily="34" charset="0"/>
              </a:rPr>
              <a:t> </a:t>
            </a:r>
            <a:r>
              <a:rPr lang="en-US" dirty="0" err="1" smtClean="0">
                <a:latin typeface="Calibri" pitchFamily="34" charset="0"/>
                <a:cs typeface="Calibri" pitchFamily="34" charset="0"/>
              </a:rPr>
              <a:t>snelle</a:t>
            </a:r>
            <a:r>
              <a:rPr lang="en-US" dirty="0" smtClean="0">
                <a:latin typeface="Calibri" pitchFamily="34" charset="0"/>
                <a:cs typeface="Calibri" pitchFamily="34" charset="0"/>
              </a:rPr>
              <a:t> </a:t>
            </a:r>
            <a:r>
              <a:rPr lang="en-US" dirty="0" err="1" smtClean="0">
                <a:latin typeface="Calibri" pitchFamily="34" charset="0"/>
                <a:cs typeface="Calibri" pitchFamily="34" charset="0"/>
              </a:rPr>
              <a:t>neutronen</a:t>
            </a:r>
            <a:r>
              <a:rPr lang="en-US" dirty="0" smtClean="0">
                <a:latin typeface="Calibri" pitchFamily="34" charset="0"/>
                <a:cs typeface="Calibri" pitchFamily="34" charset="0"/>
              </a:rPr>
              <a:t> die downward </a:t>
            </a:r>
            <a:r>
              <a:rPr lang="en-US" dirty="0" err="1" smtClean="0">
                <a:latin typeface="Calibri" pitchFamily="34" charset="0"/>
                <a:cs typeface="Calibri" pitchFamily="34" charset="0"/>
              </a:rPr>
              <a:t>scatteren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worden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geabsorbeerd</a:t>
            </a:r>
            <a:endParaRPr lang="en-US" dirty="0" smtClean="0">
              <a:latin typeface="Calibri" pitchFamily="34" charset="0"/>
              <a:cs typeface="Calibri" pitchFamily="34" charset="0"/>
            </a:endParaRPr>
          </a:p>
          <a:p>
            <a:pPr lvl="1">
              <a:defRPr/>
            </a:pPr>
            <a:r>
              <a:rPr lang="en-US" sz="1600" dirty="0" smtClean="0">
                <a:latin typeface="Calibri" pitchFamily="34" charset="0"/>
                <a:cs typeface="Calibri" pitchFamily="34" charset="0"/>
              </a:rPr>
              <a:t>In I-range door </a:t>
            </a:r>
            <a:r>
              <a:rPr lang="en-US" sz="1600" dirty="0" err="1" smtClean="0">
                <a:latin typeface="Calibri" pitchFamily="34" charset="0"/>
                <a:cs typeface="Calibri" pitchFamily="34" charset="0"/>
              </a:rPr>
              <a:t>resonante</a:t>
            </a:r>
            <a:r>
              <a:rPr lang="en-US" sz="1600" dirty="0" smtClean="0">
                <a:latin typeface="Calibri" pitchFamily="34" charset="0"/>
                <a:cs typeface="Calibri" pitchFamily="34" charset="0"/>
              </a:rPr>
              <a:t> capture door fuel</a:t>
            </a:r>
          </a:p>
          <a:p>
            <a:pPr lvl="1">
              <a:defRPr/>
            </a:pPr>
            <a:r>
              <a:rPr lang="en-US" sz="1600" dirty="0" smtClean="0">
                <a:latin typeface="Calibri" pitchFamily="34" charset="0"/>
                <a:cs typeface="Calibri" pitchFamily="34" charset="0"/>
              </a:rPr>
              <a:t>In T-range door fuel en moderator</a:t>
            </a:r>
            <a:endParaRPr lang="en-US" sz="1600" dirty="0">
              <a:latin typeface="Calibri" pitchFamily="34" charset="0"/>
              <a:cs typeface="Calibri" pitchFamily="34" charset="0"/>
            </a:endParaRPr>
          </a:p>
        </p:txBody>
      </p:sp>
      <p:sp>
        <p:nvSpPr>
          <p:cNvPr id="29" name="TextBox 17"/>
          <p:cNvSpPr txBox="1"/>
          <p:nvPr/>
        </p:nvSpPr>
        <p:spPr>
          <a:xfrm>
            <a:off x="533400" y="1219200"/>
            <a:ext cx="7924800" cy="369332"/>
          </a:xfrm>
          <a:prstGeom prst="rect">
            <a:avLst/>
          </a:prstGeom>
          <a:noFill/>
        </p:spPr>
        <p:txBody>
          <a:bodyPr wrap="square">
            <a:spAutoFit/>
          </a:bodyPr>
          <a:lstStyle/>
          <a:p>
            <a:pPr>
              <a:defRPr/>
            </a:pPr>
            <a:r>
              <a:rPr lang="en-US" dirty="0" smtClean="0">
                <a:latin typeface="Calibri" pitchFamily="34" charset="0"/>
                <a:cs typeface="Calibri" pitchFamily="34" charset="0"/>
              </a:rPr>
              <a:t>We </a:t>
            </a:r>
            <a:r>
              <a:rPr lang="en-US" dirty="0" err="1" smtClean="0">
                <a:latin typeface="Calibri" pitchFamily="34" charset="0"/>
                <a:cs typeface="Calibri" pitchFamily="34" charset="0"/>
              </a:rPr>
              <a:t>hadden</a:t>
            </a:r>
            <a:endParaRPr lang="en-US" dirty="0">
              <a:latin typeface="Calibri" pitchFamily="34" charset="0"/>
              <a:cs typeface="Calibri" pitchFamily="34" charset="0"/>
            </a:endParaRPr>
          </a:p>
        </p:txBody>
      </p:sp>
      <p:sp>
        <p:nvSpPr>
          <p:cNvPr id="30" name="TextBox 17"/>
          <p:cNvSpPr txBox="1"/>
          <p:nvPr/>
        </p:nvSpPr>
        <p:spPr>
          <a:xfrm>
            <a:off x="533400" y="4238388"/>
            <a:ext cx="7924800" cy="369332"/>
          </a:xfrm>
          <a:prstGeom prst="rect">
            <a:avLst/>
          </a:prstGeom>
          <a:noFill/>
        </p:spPr>
        <p:txBody>
          <a:bodyPr wrap="square">
            <a:spAutoFit/>
          </a:bodyPr>
          <a:lstStyle/>
          <a:p>
            <a:pPr>
              <a:defRPr/>
            </a:pPr>
            <a:r>
              <a:rPr lang="en-US" smtClean="0">
                <a:latin typeface="Calibri" pitchFamily="34" charset="0"/>
                <a:cs typeface="Calibri" pitchFamily="34" charset="0"/>
              </a:rPr>
              <a:t>Logaritmische decrement</a:t>
            </a:r>
            <a:endParaRPr lang="en-US" sz="1600" dirty="0">
              <a:latin typeface="Calibri" pitchFamily="34" charset="0"/>
              <a:cs typeface="Calibri" pitchFamily="34" charset="0"/>
            </a:endParaRPr>
          </a:p>
        </p:txBody>
      </p:sp>
      <p:sp>
        <p:nvSpPr>
          <p:cNvPr id="11" name="TextBox 17"/>
          <p:cNvSpPr txBox="1"/>
          <p:nvPr/>
        </p:nvSpPr>
        <p:spPr>
          <a:xfrm>
            <a:off x="533400" y="3157289"/>
            <a:ext cx="7924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Er</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geldt</a:t>
            </a:r>
            <a:endParaRPr lang="en-US" dirty="0">
              <a:latin typeface="Calibri" pitchFamily="34" charset="0"/>
              <a:cs typeface="Calibri" pitchFamily="34" charset="0"/>
            </a:endParaRPr>
          </a:p>
        </p:txBody>
      </p:sp>
      <p:graphicFrame>
        <p:nvGraphicFramePr>
          <p:cNvPr id="12" name="Object 20"/>
          <p:cNvGraphicFramePr>
            <a:graphicFrameLocks noChangeAspect="1"/>
          </p:cNvGraphicFramePr>
          <p:nvPr/>
        </p:nvGraphicFramePr>
        <p:xfrm>
          <a:off x="1785938" y="2876541"/>
          <a:ext cx="6935787" cy="981075"/>
        </p:xfrm>
        <a:graphic>
          <a:graphicData uri="http://schemas.openxmlformats.org/presentationml/2006/ole">
            <p:oleObj spid="_x0000_s283652" name="Equation" r:id="rId4" imgW="4317840" imgH="609480" progId="Equation.DSMT4">
              <p:embed/>
            </p:oleObj>
          </a:graphicData>
        </a:graphic>
      </p:graphicFrame>
      <p:graphicFrame>
        <p:nvGraphicFramePr>
          <p:cNvPr id="283653" name="Object 5"/>
          <p:cNvGraphicFramePr>
            <a:graphicFrameLocks noChangeAspect="1"/>
          </p:cNvGraphicFramePr>
          <p:nvPr/>
        </p:nvGraphicFramePr>
        <p:xfrm>
          <a:off x="2286000" y="1095376"/>
          <a:ext cx="4724400" cy="617537"/>
        </p:xfrm>
        <a:graphic>
          <a:graphicData uri="http://schemas.openxmlformats.org/presentationml/2006/ole">
            <p:oleObj spid="_x0000_s283653" name="Equation" r:id="rId5" imgW="3225600" imgH="419040" progId="Equation.DSMT4">
              <p:embed/>
            </p:oleObj>
          </a:graphicData>
        </a:graphic>
      </p:graphicFrame>
      <p:graphicFrame>
        <p:nvGraphicFramePr>
          <p:cNvPr id="283654" name="Object 6"/>
          <p:cNvGraphicFramePr>
            <a:graphicFrameLocks noChangeAspect="1"/>
          </p:cNvGraphicFramePr>
          <p:nvPr/>
        </p:nvGraphicFramePr>
        <p:xfrm>
          <a:off x="3205162" y="4116208"/>
          <a:ext cx="1062038" cy="633412"/>
        </p:xfrm>
        <a:graphic>
          <a:graphicData uri="http://schemas.openxmlformats.org/presentationml/2006/ole">
            <p:oleObj spid="_x0000_s283654" name="Equation" r:id="rId6" imgW="660240" imgH="393480" progId="Equation.DSMT4">
              <p:embed/>
            </p:oleObj>
          </a:graphicData>
        </a:graphic>
      </p:graphicFrame>
      <p:sp>
        <p:nvSpPr>
          <p:cNvPr id="16" name="Afgeronde rechthoek 15"/>
          <p:cNvSpPr/>
          <p:nvPr/>
        </p:nvSpPr>
        <p:spPr bwMode="auto">
          <a:xfrm>
            <a:off x="1828800" y="4876800"/>
            <a:ext cx="1371600" cy="685800"/>
          </a:xfrm>
          <a:prstGeom prst="roundRect">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sp>
        <p:nvSpPr>
          <p:cNvPr id="18" name="TextBox 17"/>
          <p:cNvSpPr txBox="1"/>
          <p:nvPr/>
        </p:nvSpPr>
        <p:spPr>
          <a:xfrm>
            <a:off x="533400" y="5152845"/>
            <a:ext cx="7924800" cy="369332"/>
          </a:xfrm>
          <a:prstGeom prst="rect">
            <a:avLst/>
          </a:prstGeom>
          <a:noFill/>
        </p:spPr>
        <p:txBody>
          <a:bodyPr wrap="square">
            <a:spAutoFit/>
          </a:bodyPr>
          <a:lstStyle/>
          <a:p>
            <a:pPr>
              <a:defRPr/>
            </a:pPr>
            <a:r>
              <a:rPr lang="en-US" smtClean="0">
                <a:latin typeface="Calibri" pitchFamily="34" charset="0"/>
                <a:cs typeface="Calibri" pitchFamily="34" charset="0"/>
              </a:rPr>
              <a:t>Benadering</a:t>
            </a:r>
            <a:endParaRPr lang="en-US" sz="1600" dirty="0">
              <a:latin typeface="Calibri" pitchFamily="34" charset="0"/>
              <a:cs typeface="Calibri" pitchFamily="34" charset="0"/>
            </a:endParaRPr>
          </a:p>
        </p:txBody>
      </p:sp>
      <p:graphicFrame>
        <p:nvGraphicFramePr>
          <p:cNvPr id="283655" name="Object 7"/>
          <p:cNvGraphicFramePr>
            <a:graphicFrameLocks noChangeAspect="1"/>
          </p:cNvGraphicFramePr>
          <p:nvPr/>
        </p:nvGraphicFramePr>
        <p:xfrm>
          <a:off x="1828800" y="4876800"/>
          <a:ext cx="1306513" cy="633412"/>
        </p:xfrm>
        <a:graphic>
          <a:graphicData uri="http://schemas.openxmlformats.org/presentationml/2006/ole">
            <p:oleObj spid="_x0000_s283655" name="Equation" r:id="rId7" imgW="812520" imgH="393480" progId="Equation.DSMT4">
              <p:embed/>
            </p:oleObj>
          </a:graphicData>
        </a:graphic>
      </p:graphicFrame>
      <p:sp>
        <p:nvSpPr>
          <p:cNvPr id="21" name="Tekstvak 20"/>
          <p:cNvSpPr txBox="1"/>
          <p:nvPr/>
        </p:nvSpPr>
        <p:spPr>
          <a:xfrm>
            <a:off x="3429000" y="5158596"/>
            <a:ext cx="4534896" cy="646331"/>
          </a:xfrm>
          <a:prstGeom prst="rect">
            <a:avLst/>
          </a:prstGeom>
          <a:solidFill>
            <a:srgbClr val="FFFFCC"/>
          </a:solidFill>
        </p:spPr>
        <p:txBody>
          <a:bodyPr wrap="none" rtlCol="0">
            <a:spAutoFit/>
          </a:bodyPr>
          <a:lstStyle/>
          <a:p>
            <a:r>
              <a:rPr lang="nl-NL" smtClean="0">
                <a:latin typeface="Calibri" pitchFamily="34" charset="0"/>
                <a:cs typeface="Calibri" pitchFamily="34" charset="0"/>
              </a:rPr>
              <a:t>Dichtheid brandstof </a:t>
            </a:r>
            <a:r>
              <a:rPr lang="nl-NL" i="1" smtClean="0">
                <a:latin typeface="Calibri" pitchFamily="34" charset="0"/>
                <a:cs typeface="Calibri" pitchFamily="34" charset="0"/>
              </a:rPr>
              <a:t>n</a:t>
            </a:r>
            <a:r>
              <a:rPr lang="nl-NL" baseline="-25000" smtClean="0">
                <a:latin typeface="Calibri" pitchFamily="34" charset="0"/>
                <a:cs typeface="Calibri" pitchFamily="34" charset="0"/>
              </a:rPr>
              <a:t>f</a:t>
            </a:r>
            <a:r>
              <a:rPr lang="nl-NL" smtClean="0">
                <a:latin typeface="Calibri" pitchFamily="34" charset="0"/>
                <a:cs typeface="Calibri" pitchFamily="34" charset="0"/>
              </a:rPr>
              <a:t>, dichtheid moderator </a:t>
            </a:r>
            <a:r>
              <a:rPr lang="nl-NL" i="1" smtClean="0">
                <a:latin typeface="Calibri" pitchFamily="34" charset="0"/>
                <a:cs typeface="Calibri" pitchFamily="34" charset="0"/>
              </a:rPr>
              <a:t>n</a:t>
            </a:r>
            <a:r>
              <a:rPr lang="nl-NL" baseline="-25000" smtClean="0">
                <a:latin typeface="Calibri" pitchFamily="34" charset="0"/>
                <a:cs typeface="Calibri" pitchFamily="34" charset="0"/>
              </a:rPr>
              <a:t>s</a:t>
            </a:r>
          </a:p>
          <a:p>
            <a:r>
              <a:rPr lang="nl-NL" smtClean="0">
                <a:latin typeface="Calibri" pitchFamily="34" charset="0"/>
                <a:cs typeface="Calibri" pitchFamily="34" charset="0"/>
              </a:rPr>
              <a:t>Verstrooiingsdoorsnede </a:t>
            </a:r>
            <a:r>
              <a:rPr lang="nl-NL" i="1" smtClean="0">
                <a:latin typeface="Calibri" pitchFamily="34" charset="0"/>
                <a:cs typeface="Calibri" pitchFamily="34" charset="0"/>
                <a:sym typeface="Symbol"/>
              </a:rPr>
              <a:t></a:t>
            </a:r>
            <a:r>
              <a:rPr lang="nl-NL" baseline="-25000" smtClean="0">
                <a:latin typeface="Calibri" pitchFamily="34" charset="0"/>
                <a:cs typeface="Calibri" pitchFamily="34" charset="0"/>
                <a:sym typeface="Symbol"/>
              </a:rPr>
              <a:t>s</a:t>
            </a:r>
            <a:r>
              <a:rPr lang="nl-NL" smtClean="0">
                <a:latin typeface="Calibri" pitchFamily="34" charset="0"/>
                <a:cs typeface="Calibri" pitchFamily="34" charset="0"/>
                <a:sym typeface="Symbol"/>
              </a:rPr>
              <a:t> </a:t>
            </a:r>
            <a:r>
              <a:rPr lang="nl-NL" smtClean="0">
                <a:latin typeface="Calibri" pitchFamily="34" charset="0"/>
                <a:cs typeface="Calibri" pitchFamily="34" charset="0"/>
              </a:rPr>
              <a:t>in barns</a:t>
            </a:r>
            <a:endParaRPr lang="nl-NL" dirty="0" smtClean="0">
              <a:latin typeface="Calibri" pitchFamily="34" charset="0"/>
              <a:cs typeface="Calibri" pitchFamily="34" charset="0"/>
            </a:endParaRPr>
          </a:p>
        </p:txBody>
      </p:sp>
      <p:sp>
        <p:nvSpPr>
          <p:cNvPr id="22" name="TextBox 17"/>
          <p:cNvSpPr txBox="1"/>
          <p:nvPr/>
        </p:nvSpPr>
        <p:spPr>
          <a:xfrm>
            <a:off x="533400" y="6107668"/>
            <a:ext cx="7924800" cy="369332"/>
          </a:xfrm>
          <a:prstGeom prst="rect">
            <a:avLst/>
          </a:prstGeom>
          <a:noFill/>
        </p:spPr>
        <p:txBody>
          <a:bodyPr wrap="square">
            <a:spAutoFit/>
          </a:bodyPr>
          <a:lstStyle/>
          <a:p>
            <a:pPr>
              <a:defRPr/>
            </a:pPr>
            <a:r>
              <a:rPr lang="en-US" smtClean="0">
                <a:latin typeface="Calibri" pitchFamily="34" charset="0"/>
                <a:cs typeface="Calibri" pitchFamily="34" charset="0"/>
              </a:rPr>
              <a:t>Typisch geldt </a:t>
            </a:r>
            <a:endParaRPr lang="en-US" sz="1600" dirty="0">
              <a:latin typeface="Calibri" pitchFamily="34" charset="0"/>
              <a:cs typeface="Calibri" pitchFamily="34" charset="0"/>
            </a:endParaRPr>
          </a:p>
        </p:txBody>
      </p:sp>
      <p:graphicFrame>
        <p:nvGraphicFramePr>
          <p:cNvPr id="283657" name="Object 9"/>
          <p:cNvGraphicFramePr>
            <a:graphicFrameLocks noChangeAspect="1"/>
          </p:cNvGraphicFramePr>
          <p:nvPr/>
        </p:nvGraphicFramePr>
        <p:xfrm>
          <a:off x="1981200" y="6126163"/>
          <a:ext cx="796925" cy="327025"/>
        </p:xfrm>
        <a:graphic>
          <a:graphicData uri="http://schemas.openxmlformats.org/presentationml/2006/ole">
            <p:oleObj spid="_x0000_s283657" name="Equation" r:id="rId8" imgW="495000" imgH="203040" progId="Equation.DSMT4">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heckerboard(across)">
                                      <p:cBhvr>
                                        <p:cTn id="7" dur="500"/>
                                        <p:tgtEl>
                                          <p:spTgt spid="29"/>
                                        </p:tgtEl>
                                      </p:cBhvr>
                                    </p:animEffect>
                                  </p:childTnLst>
                                </p:cTn>
                              </p:par>
                              <p:par>
                                <p:cTn id="8" presetID="5" presetClass="entr" presetSubtype="10" fill="hold" nodeType="withEffect">
                                  <p:stCondLst>
                                    <p:cond delay="0"/>
                                  </p:stCondLst>
                                  <p:childTnLst>
                                    <p:set>
                                      <p:cBhvr>
                                        <p:cTn id="9" dur="1" fill="hold">
                                          <p:stCondLst>
                                            <p:cond delay="0"/>
                                          </p:stCondLst>
                                        </p:cTn>
                                        <p:tgtEl>
                                          <p:spTgt spid="283653"/>
                                        </p:tgtEl>
                                        <p:attrNameLst>
                                          <p:attrName>style.visibility</p:attrName>
                                        </p:attrNameLst>
                                      </p:cBhvr>
                                      <p:to>
                                        <p:strVal val="visible"/>
                                      </p:to>
                                    </p:set>
                                    <p:animEffect transition="in" filter="checkerboard(across)">
                                      <p:cBhvr>
                                        <p:cTn id="10" dur="500"/>
                                        <p:tgtEl>
                                          <p:spTgt spid="28365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checkerboard(across)">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heckerboard(across)">
                                      <p:cBhvr>
                                        <p:cTn id="20" dur="500"/>
                                        <p:tgtEl>
                                          <p:spTgt spid="11"/>
                                        </p:tgtEl>
                                      </p:cBhvr>
                                    </p:animEffect>
                                  </p:childTnLst>
                                </p:cTn>
                              </p:par>
                              <p:par>
                                <p:cTn id="21" presetID="5" presetClass="entr" presetSubtype="1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heckerboard(across)">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checkerboard(across)">
                                      <p:cBhvr>
                                        <p:cTn id="28" dur="500"/>
                                        <p:tgtEl>
                                          <p:spTgt spid="30"/>
                                        </p:tgtEl>
                                      </p:cBhvr>
                                    </p:animEffect>
                                  </p:childTnLst>
                                </p:cTn>
                              </p:par>
                              <p:par>
                                <p:cTn id="29" presetID="5" presetClass="entr" presetSubtype="10" fill="hold" nodeType="withEffect">
                                  <p:stCondLst>
                                    <p:cond delay="0"/>
                                  </p:stCondLst>
                                  <p:childTnLst>
                                    <p:set>
                                      <p:cBhvr>
                                        <p:cTn id="30" dur="1" fill="hold">
                                          <p:stCondLst>
                                            <p:cond delay="0"/>
                                          </p:stCondLst>
                                        </p:cTn>
                                        <p:tgtEl>
                                          <p:spTgt spid="283654"/>
                                        </p:tgtEl>
                                        <p:attrNameLst>
                                          <p:attrName>style.visibility</p:attrName>
                                        </p:attrNameLst>
                                      </p:cBhvr>
                                      <p:to>
                                        <p:strVal val="visible"/>
                                      </p:to>
                                    </p:set>
                                    <p:animEffect transition="in" filter="checkerboard(across)">
                                      <p:cBhvr>
                                        <p:cTn id="31" dur="500"/>
                                        <p:tgtEl>
                                          <p:spTgt spid="283654"/>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checkerboard(across)">
                                      <p:cBhvr>
                                        <p:cTn id="36" dur="500"/>
                                        <p:tgtEl>
                                          <p:spTgt spid="18"/>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heckerboard(across)">
                                      <p:cBhvr>
                                        <p:cTn id="39" dur="500"/>
                                        <p:tgtEl>
                                          <p:spTgt spid="16"/>
                                        </p:tgtEl>
                                      </p:cBhvr>
                                    </p:animEffect>
                                  </p:childTnLst>
                                </p:cTn>
                              </p:par>
                              <p:par>
                                <p:cTn id="40" presetID="5" presetClass="entr" presetSubtype="10" fill="hold" nodeType="withEffect">
                                  <p:stCondLst>
                                    <p:cond delay="0"/>
                                  </p:stCondLst>
                                  <p:childTnLst>
                                    <p:set>
                                      <p:cBhvr>
                                        <p:cTn id="41" dur="1" fill="hold">
                                          <p:stCondLst>
                                            <p:cond delay="0"/>
                                          </p:stCondLst>
                                        </p:cTn>
                                        <p:tgtEl>
                                          <p:spTgt spid="283655"/>
                                        </p:tgtEl>
                                        <p:attrNameLst>
                                          <p:attrName>style.visibility</p:attrName>
                                        </p:attrNameLst>
                                      </p:cBhvr>
                                      <p:to>
                                        <p:strVal val="visible"/>
                                      </p:to>
                                    </p:set>
                                    <p:animEffect transition="in" filter="checkerboard(across)">
                                      <p:cBhvr>
                                        <p:cTn id="42" dur="500"/>
                                        <p:tgtEl>
                                          <p:spTgt spid="283655"/>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checkerboard(across)">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checkerboard(across)">
                                      <p:cBhvr>
                                        <p:cTn id="50" dur="500"/>
                                        <p:tgtEl>
                                          <p:spTgt spid="22"/>
                                        </p:tgtEl>
                                      </p:cBhvr>
                                    </p:animEffect>
                                  </p:childTnLst>
                                </p:cTn>
                              </p:par>
                              <p:par>
                                <p:cTn id="51" presetID="5" presetClass="entr" presetSubtype="10" fill="hold" nodeType="withEffect">
                                  <p:stCondLst>
                                    <p:cond delay="0"/>
                                  </p:stCondLst>
                                  <p:childTnLst>
                                    <p:set>
                                      <p:cBhvr>
                                        <p:cTn id="52" dur="1" fill="hold">
                                          <p:stCondLst>
                                            <p:cond delay="0"/>
                                          </p:stCondLst>
                                        </p:cTn>
                                        <p:tgtEl>
                                          <p:spTgt spid="283657"/>
                                        </p:tgtEl>
                                        <p:attrNameLst>
                                          <p:attrName>style.visibility</p:attrName>
                                        </p:attrNameLst>
                                      </p:cBhvr>
                                      <p:to>
                                        <p:strVal val="visible"/>
                                      </p:to>
                                    </p:set>
                                    <p:animEffect transition="in" filter="checkerboard(across)">
                                      <p:cBhvr>
                                        <p:cTn id="53" dur="500"/>
                                        <p:tgtEl>
                                          <p:spTgt spid="283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11" grpId="0"/>
      <p:bldP spid="16" grpId="0" animBg="1"/>
      <p:bldP spid="18" grpId="0"/>
      <p:bldP spid="21" grpId="0" animBg="1"/>
      <p:bldP spid="2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a:xfrm>
            <a:off x="0" y="0"/>
            <a:ext cx="9144000" cy="1143000"/>
          </a:xfrm>
        </p:spPr>
        <p:txBody>
          <a:bodyPr/>
          <a:lstStyle/>
          <a:p>
            <a:pPr>
              <a:defRPr/>
            </a:pPr>
            <a:r>
              <a:rPr lang="en-US" i="1" dirty="0" err="1" smtClean="0">
                <a:solidFill>
                  <a:srgbClr val="000099"/>
                </a:solidFill>
                <a:latin typeface="Calibri" pitchFamily="34" charset="0"/>
                <a:cs typeface="Times New Roman" pitchFamily="18" charset="0"/>
              </a:rPr>
              <a:t>Kernsplijting</a:t>
            </a:r>
            <a:endParaRPr lang="en-US" i="1" dirty="0" smtClean="0">
              <a:solidFill>
                <a:srgbClr val="000099"/>
              </a:solidFill>
              <a:latin typeface="Calibri" pitchFamily="34" charset="0"/>
              <a:cs typeface="Times New Roman" pitchFamily="18" charset="0"/>
            </a:endParaRPr>
          </a:p>
        </p:txBody>
      </p:sp>
      <p:sp>
        <p:nvSpPr>
          <p:cNvPr id="18" name="TextBox 17"/>
          <p:cNvSpPr txBox="1"/>
          <p:nvPr/>
        </p:nvSpPr>
        <p:spPr>
          <a:xfrm>
            <a:off x="533400" y="1219200"/>
            <a:ext cx="7620000" cy="369888"/>
          </a:xfrm>
          <a:prstGeom prst="rect">
            <a:avLst/>
          </a:prstGeom>
          <a:noFill/>
        </p:spPr>
        <p:txBody>
          <a:bodyPr>
            <a:spAutoFit/>
          </a:bodyPr>
          <a:lstStyle/>
          <a:p>
            <a:pPr>
              <a:defRPr/>
            </a:pPr>
            <a:r>
              <a:rPr lang="en-US" dirty="0" err="1" smtClean="0">
                <a:latin typeface="Calibri" pitchFamily="34" charset="0"/>
              </a:rPr>
              <a:t>Opslag</a:t>
            </a:r>
            <a:r>
              <a:rPr lang="en-US" dirty="0" smtClean="0">
                <a:latin typeface="Calibri" pitchFamily="34" charset="0"/>
              </a:rPr>
              <a:t> van </a:t>
            </a:r>
            <a:r>
              <a:rPr lang="en-US" dirty="0" err="1" smtClean="0">
                <a:latin typeface="Calibri" pitchFamily="34" charset="0"/>
              </a:rPr>
              <a:t>radioactief</a:t>
            </a:r>
            <a:r>
              <a:rPr lang="en-US" dirty="0" smtClean="0">
                <a:latin typeface="Calibri" pitchFamily="34" charset="0"/>
              </a:rPr>
              <a:t> </a:t>
            </a:r>
            <a:r>
              <a:rPr lang="en-US" dirty="0" err="1" smtClean="0">
                <a:latin typeface="Calibri" pitchFamily="34" charset="0"/>
              </a:rPr>
              <a:t>materiaal</a:t>
            </a:r>
            <a:r>
              <a:rPr lang="en-US" dirty="0" smtClean="0">
                <a:latin typeface="Calibri" pitchFamily="34" charset="0"/>
              </a:rPr>
              <a:t> </a:t>
            </a:r>
            <a:r>
              <a:rPr lang="en-US" dirty="0" err="1" smtClean="0">
                <a:latin typeface="Calibri" pitchFamily="34" charset="0"/>
              </a:rPr>
              <a:t>staat</a:t>
            </a:r>
            <a:r>
              <a:rPr lang="en-US" dirty="0" smtClean="0">
                <a:latin typeface="Calibri" pitchFamily="34" charset="0"/>
              </a:rPr>
              <a:t> </a:t>
            </a:r>
            <a:r>
              <a:rPr lang="en-US" dirty="0" err="1" smtClean="0">
                <a:latin typeface="Calibri" pitchFamily="34" charset="0"/>
              </a:rPr>
              <a:t>ter</a:t>
            </a:r>
            <a:r>
              <a:rPr lang="en-US" dirty="0" smtClean="0">
                <a:latin typeface="Calibri" pitchFamily="34" charset="0"/>
              </a:rPr>
              <a:t> </a:t>
            </a:r>
            <a:r>
              <a:rPr lang="en-US" dirty="0" err="1" smtClean="0">
                <a:latin typeface="Calibri" pitchFamily="34" charset="0"/>
              </a:rPr>
              <a:t>discussie</a:t>
            </a:r>
            <a:endParaRPr lang="en-US" dirty="0">
              <a:latin typeface="Calibri" pitchFamily="34" charset="0"/>
            </a:endParaRPr>
          </a:p>
        </p:txBody>
      </p:sp>
      <p:sp>
        <p:nvSpPr>
          <p:cNvPr id="24" name="Rectangle 10"/>
          <p:cNvSpPr>
            <a:spLocks noChangeArrowheads="1"/>
          </p:cNvSpPr>
          <p:nvPr/>
        </p:nvSpPr>
        <p:spPr bwMode="auto">
          <a:xfrm>
            <a:off x="0" y="5715000"/>
            <a:ext cx="9144000" cy="1143000"/>
          </a:xfrm>
          <a:prstGeom prst="rect">
            <a:avLst/>
          </a:prstGeom>
          <a:solidFill>
            <a:schemeClr val="bg1"/>
          </a:solidFill>
          <a:ln w="9525" algn="ctr">
            <a:solidFill>
              <a:schemeClr val="bg1"/>
            </a:solidFill>
            <a:round/>
            <a:headEnd/>
            <a:tailEnd/>
          </a:ln>
        </p:spPr>
        <p:txBody>
          <a:bodyPr/>
          <a:lstStyle/>
          <a:p>
            <a:pPr eaLnBrk="0" hangingPunct="0"/>
            <a:endParaRPr lang="nl-NL"/>
          </a:p>
        </p:txBody>
      </p:sp>
      <p:pic>
        <p:nvPicPr>
          <p:cNvPr id="11266" name="Picture 2"/>
          <p:cNvPicPr>
            <a:picLocks noChangeAspect="1" noChangeArrowheads="1"/>
          </p:cNvPicPr>
          <p:nvPr/>
        </p:nvPicPr>
        <p:blipFill>
          <a:blip r:embed="rId3" cstate="print"/>
          <a:srcRect/>
          <a:stretch>
            <a:fillRect/>
          </a:stretch>
        </p:blipFill>
        <p:spPr bwMode="auto">
          <a:xfrm>
            <a:off x="7239001" y="0"/>
            <a:ext cx="1905000" cy="2064021"/>
          </a:xfrm>
          <a:prstGeom prst="rect">
            <a:avLst/>
          </a:prstGeom>
          <a:noFill/>
          <a:ln w="9525">
            <a:noFill/>
            <a:miter lim="800000"/>
            <a:headEnd/>
            <a:tailEnd/>
          </a:ln>
        </p:spPr>
      </p:pic>
      <p:sp>
        <p:nvSpPr>
          <p:cNvPr id="6" name="TextBox 17"/>
          <p:cNvSpPr txBox="1"/>
          <p:nvPr/>
        </p:nvSpPr>
        <p:spPr>
          <a:xfrm>
            <a:off x="533400" y="1535112"/>
            <a:ext cx="7620000" cy="369888"/>
          </a:xfrm>
          <a:prstGeom prst="rect">
            <a:avLst/>
          </a:prstGeom>
          <a:noFill/>
        </p:spPr>
        <p:txBody>
          <a:bodyPr>
            <a:spAutoFit/>
          </a:bodyPr>
          <a:lstStyle/>
          <a:p>
            <a:pPr>
              <a:defRPr/>
            </a:pPr>
            <a:r>
              <a:rPr lang="en-US" dirty="0" err="1" smtClean="0">
                <a:latin typeface="Calibri" pitchFamily="34" charset="0"/>
              </a:rPr>
              <a:t>Ongelukken</a:t>
            </a:r>
            <a:r>
              <a:rPr lang="en-US" dirty="0" smtClean="0">
                <a:latin typeface="Calibri" pitchFamily="34" charset="0"/>
              </a:rPr>
              <a:t> </a:t>
            </a:r>
            <a:r>
              <a:rPr lang="en-US" dirty="0" err="1" smtClean="0">
                <a:latin typeface="Calibri" pitchFamily="34" charset="0"/>
              </a:rPr>
              <a:t>hebben</a:t>
            </a:r>
            <a:r>
              <a:rPr lang="en-US" dirty="0" smtClean="0">
                <a:latin typeface="Calibri" pitchFamily="34" charset="0"/>
              </a:rPr>
              <a:t> </a:t>
            </a:r>
            <a:r>
              <a:rPr lang="en-US" dirty="0" err="1" smtClean="0">
                <a:latin typeface="Calibri" pitchFamily="34" charset="0"/>
              </a:rPr>
              <a:t>grote</a:t>
            </a:r>
            <a:r>
              <a:rPr lang="en-US" dirty="0" smtClean="0">
                <a:latin typeface="Calibri" pitchFamily="34" charset="0"/>
              </a:rPr>
              <a:t> </a:t>
            </a:r>
            <a:r>
              <a:rPr lang="en-US" dirty="0" err="1" smtClean="0">
                <a:latin typeface="Calibri" pitchFamily="34" charset="0"/>
              </a:rPr>
              <a:t>gevolgen</a:t>
            </a:r>
            <a:r>
              <a:rPr lang="en-US" dirty="0" smtClean="0">
                <a:latin typeface="Calibri" pitchFamily="34" charset="0"/>
              </a:rPr>
              <a:t> (Chernobyl, Fukushima)</a:t>
            </a:r>
            <a:endParaRPr lang="en-US" dirty="0">
              <a:latin typeface="Calibri" pitchFamily="34" charset="0"/>
            </a:endParaRPr>
          </a:p>
        </p:txBody>
      </p:sp>
      <p:sp>
        <p:nvSpPr>
          <p:cNvPr id="7" name="TextBox 17"/>
          <p:cNvSpPr txBox="1"/>
          <p:nvPr/>
        </p:nvSpPr>
        <p:spPr>
          <a:xfrm>
            <a:off x="533400" y="1839912"/>
            <a:ext cx="7620000" cy="369888"/>
          </a:xfrm>
          <a:prstGeom prst="rect">
            <a:avLst/>
          </a:prstGeom>
          <a:noFill/>
        </p:spPr>
        <p:txBody>
          <a:bodyPr>
            <a:spAutoFit/>
          </a:bodyPr>
          <a:lstStyle/>
          <a:p>
            <a:pPr>
              <a:defRPr/>
            </a:pPr>
            <a:r>
              <a:rPr lang="en-US" dirty="0" smtClean="0">
                <a:latin typeface="Calibri" pitchFamily="34" charset="0"/>
              </a:rPr>
              <a:t>Decommissioning </a:t>
            </a:r>
            <a:r>
              <a:rPr lang="en-US" dirty="0" err="1" smtClean="0">
                <a:latin typeface="Calibri" pitchFamily="34" charset="0"/>
              </a:rPr>
              <a:t>moet</a:t>
            </a:r>
            <a:r>
              <a:rPr lang="en-US" dirty="0" smtClean="0">
                <a:latin typeface="Calibri" pitchFamily="34" charset="0"/>
              </a:rPr>
              <a:t> </a:t>
            </a:r>
            <a:r>
              <a:rPr lang="en-US" dirty="0" err="1" smtClean="0">
                <a:latin typeface="Calibri" pitchFamily="34" charset="0"/>
              </a:rPr>
              <a:t>beschouwd</a:t>
            </a:r>
            <a:r>
              <a:rPr lang="en-US" dirty="0" smtClean="0">
                <a:latin typeface="Calibri" pitchFamily="34" charset="0"/>
              </a:rPr>
              <a:t> </a:t>
            </a:r>
            <a:r>
              <a:rPr lang="en-US" dirty="0" err="1" smtClean="0">
                <a:latin typeface="Calibri" pitchFamily="34" charset="0"/>
              </a:rPr>
              <a:t>worden</a:t>
            </a:r>
            <a:endParaRPr lang="en-US" dirty="0">
              <a:latin typeface="Calibri" pitchFamily="34" charset="0"/>
            </a:endParaRPr>
          </a:p>
        </p:txBody>
      </p:sp>
      <p:sp>
        <p:nvSpPr>
          <p:cNvPr id="8" name="TextBox 17"/>
          <p:cNvSpPr txBox="1"/>
          <p:nvPr/>
        </p:nvSpPr>
        <p:spPr>
          <a:xfrm>
            <a:off x="533400" y="2144712"/>
            <a:ext cx="7620000" cy="369888"/>
          </a:xfrm>
          <a:prstGeom prst="rect">
            <a:avLst/>
          </a:prstGeom>
          <a:noFill/>
        </p:spPr>
        <p:txBody>
          <a:bodyPr>
            <a:spAutoFit/>
          </a:bodyPr>
          <a:lstStyle/>
          <a:p>
            <a:pPr>
              <a:defRPr/>
            </a:pPr>
            <a:r>
              <a:rPr lang="en-US" dirty="0" err="1" smtClean="0">
                <a:latin typeface="Calibri" pitchFamily="34" charset="0"/>
              </a:rPr>
              <a:t>Snelle</a:t>
            </a:r>
            <a:r>
              <a:rPr lang="en-US" dirty="0" smtClean="0">
                <a:latin typeface="Calibri" pitchFamily="34" charset="0"/>
              </a:rPr>
              <a:t> </a:t>
            </a:r>
            <a:r>
              <a:rPr lang="en-US" dirty="0" err="1" smtClean="0">
                <a:latin typeface="Calibri" pitchFamily="34" charset="0"/>
              </a:rPr>
              <a:t>broedreactoren</a:t>
            </a:r>
            <a:r>
              <a:rPr lang="en-US" dirty="0" smtClean="0">
                <a:latin typeface="Calibri" pitchFamily="34" charset="0"/>
              </a:rPr>
              <a:t>: </a:t>
            </a:r>
            <a:r>
              <a:rPr lang="en-US" dirty="0" err="1" smtClean="0">
                <a:latin typeface="Calibri" pitchFamily="34" charset="0"/>
              </a:rPr>
              <a:t>genereren</a:t>
            </a:r>
            <a:r>
              <a:rPr lang="en-US" dirty="0" smtClean="0">
                <a:latin typeface="Calibri" pitchFamily="34" charset="0"/>
              </a:rPr>
              <a:t> </a:t>
            </a:r>
            <a:r>
              <a:rPr lang="en-US" dirty="0" err="1" smtClean="0">
                <a:latin typeface="Calibri" pitchFamily="34" charset="0"/>
              </a:rPr>
              <a:t>hun</a:t>
            </a:r>
            <a:r>
              <a:rPr lang="en-US" dirty="0" smtClean="0">
                <a:latin typeface="Calibri" pitchFamily="34" charset="0"/>
              </a:rPr>
              <a:t> </a:t>
            </a:r>
            <a:r>
              <a:rPr lang="en-US" dirty="0" err="1" smtClean="0">
                <a:latin typeface="Calibri" pitchFamily="34" charset="0"/>
              </a:rPr>
              <a:t>eigen</a:t>
            </a:r>
            <a:r>
              <a:rPr lang="en-US" dirty="0" smtClean="0">
                <a:latin typeface="Calibri" pitchFamily="34" charset="0"/>
              </a:rPr>
              <a:t> </a:t>
            </a:r>
            <a:r>
              <a:rPr lang="en-US" dirty="0" err="1" smtClean="0">
                <a:latin typeface="Calibri" pitchFamily="34" charset="0"/>
              </a:rPr>
              <a:t>brandstof</a:t>
            </a:r>
            <a:r>
              <a:rPr lang="en-US" dirty="0" smtClean="0">
                <a:latin typeface="Calibri" pitchFamily="34" charset="0"/>
              </a:rPr>
              <a:t> (plutonium)</a:t>
            </a:r>
            <a:endParaRPr lang="en-US" dirty="0">
              <a:latin typeface="Calibri" pitchFamily="34" charset="0"/>
            </a:endParaRPr>
          </a:p>
        </p:txBody>
      </p:sp>
      <p:sp>
        <p:nvSpPr>
          <p:cNvPr id="9" name="TextBox 17"/>
          <p:cNvSpPr txBox="1"/>
          <p:nvPr/>
        </p:nvSpPr>
        <p:spPr>
          <a:xfrm>
            <a:off x="533400" y="2449512"/>
            <a:ext cx="7620000" cy="369888"/>
          </a:xfrm>
          <a:prstGeom prst="rect">
            <a:avLst/>
          </a:prstGeom>
          <a:noFill/>
        </p:spPr>
        <p:txBody>
          <a:bodyPr>
            <a:spAutoFit/>
          </a:bodyPr>
          <a:lstStyle/>
          <a:p>
            <a:pPr>
              <a:defRPr/>
            </a:pPr>
            <a:r>
              <a:rPr lang="en-US" dirty="0" err="1" smtClean="0">
                <a:latin typeface="Calibri" pitchFamily="34" charset="0"/>
              </a:rPr>
              <a:t>Proliferatie</a:t>
            </a:r>
            <a:r>
              <a:rPr lang="en-US" dirty="0" smtClean="0">
                <a:latin typeface="Calibri" pitchFamily="34" charset="0"/>
              </a:rPr>
              <a:t>, </a:t>
            </a:r>
            <a:r>
              <a:rPr lang="en-US" dirty="0" err="1" smtClean="0">
                <a:latin typeface="Calibri" pitchFamily="34" charset="0"/>
              </a:rPr>
              <a:t>diefstal</a:t>
            </a:r>
            <a:r>
              <a:rPr lang="en-US" dirty="0" smtClean="0">
                <a:latin typeface="Calibri" pitchFamily="34" charset="0"/>
              </a:rPr>
              <a:t> van plutonium </a:t>
            </a:r>
            <a:r>
              <a:rPr lang="en-US" dirty="0" err="1" smtClean="0">
                <a:latin typeface="Calibri" pitchFamily="34" charset="0"/>
              </a:rPr>
              <a:t>moet</a:t>
            </a:r>
            <a:r>
              <a:rPr lang="en-US" dirty="0" smtClean="0">
                <a:latin typeface="Calibri" pitchFamily="34" charset="0"/>
              </a:rPr>
              <a:t> </a:t>
            </a:r>
            <a:r>
              <a:rPr lang="en-US" dirty="0" err="1" smtClean="0">
                <a:latin typeface="Calibri" pitchFamily="34" charset="0"/>
              </a:rPr>
              <a:t>voorkomen</a:t>
            </a:r>
            <a:r>
              <a:rPr lang="en-US" dirty="0" smtClean="0">
                <a:latin typeface="Calibri" pitchFamily="34" charset="0"/>
              </a:rPr>
              <a:t> </a:t>
            </a:r>
            <a:r>
              <a:rPr lang="en-US" dirty="0" err="1" smtClean="0">
                <a:latin typeface="Calibri" pitchFamily="34" charset="0"/>
              </a:rPr>
              <a:t>worden</a:t>
            </a:r>
            <a:endParaRPr lang="en-US" dirty="0">
              <a:latin typeface="Calibri" pitchFamily="34" charset="0"/>
            </a:endParaRPr>
          </a:p>
        </p:txBody>
      </p:sp>
      <p:pic>
        <p:nvPicPr>
          <p:cNvPr id="10" name="Picture 2"/>
          <p:cNvPicPr>
            <a:picLocks noChangeAspect="1" noChangeArrowheads="1"/>
          </p:cNvPicPr>
          <p:nvPr/>
        </p:nvPicPr>
        <p:blipFill>
          <a:blip r:embed="rId4" cstate="print"/>
          <a:srcRect/>
          <a:stretch>
            <a:fillRect/>
          </a:stretch>
        </p:blipFill>
        <p:spPr bwMode="auto">
          <a:xfrm>
            <a:off x="4984119" y="3352800"/>
            <a:ext cx="1569081" cy="2628900"/>
          </a:xfrm>
          <a:prstGeom prst="rect">
            <a:avLst/>
          </a:prstGeom>
          <a:noFill/>
          <a:ln w="9525">
            <a:noFill/>
            <a:miter lim="800000"/>
            <a:headEnd/>
            <a:tailEnd/>
          </a:ln>
        </p:spPr>
      </p:pic>
      <p:pic>
        <p:nvPicPr>
          <p:cNvPr id="11" name="Picture 3"/>
          <p:cNvPicPr>
            <a:picLocks noChangeAspect="1" noChangeArrowheads="1"/>
          </p:cNvPicPr>
          <p:nvPr/>
        </p:nvPicPr>
        <p:blipFill>
          <a:blip r:embed="rId5" cstate="print"/>
          <a:srcRect/>
          <a:stretch>
            <a:fillRect/>
          </a:stretch>
        </p:blipFill>
        <p:spPr bwMode="auto">
          <a:xfrm>
            <a:off x="6681694" y="4419600"/>
            <a:ext cx="2462306" cy="2438400"/>
          </a:xfrm>
          <a:prstGeom prst="rect">
            <a:avLst/>
          </a:prstGeom>
          <a:noFill/>
          <a:ln w="9525">
            <a:noFill/>
            <a:miter lim="800000"/>
            <a:headEnd/>
            <a:tailEnd/>
          </a:ln>
        </p:spPr>
      </p:pic>
      <p:sp>
        <p:nvSpPr>
          <p:cNvPr id="12" name="TextBox 17"/>
          <p:cNvSpPr txBox="1"/>
          <p:nvPr/>
        </p:nvSpPr>
        <p:spPr>
          <a:xfrm>
            <a:off x="533400" y="2982912"/>
            <a:ext cx="7620000" cy="369888"/>
          </a:xfrm>
          <a:prstGeom prst="rect">
            <a:avLst/>
          </a:prstGeom>
          <a:noFill/>
        </p:spPr>
        <p:txBody>
          <a:bodyPr>
            <a:spAutoFit/>
          </a:bodyPr>
          <a:lstStyle/>
          <a:p>
            <a:pPr>
              <a:defRPr/>
            </a:pPr>
            <a:r>
              <a:rPr lang="en-US" dirty="0" smtClean="0">
                <a:latin typeface="Calibri" pitchFamily="34" charset="0"/>
              </a:rPr>
              <a:t>Manhattan project in WOII</a:t>
            </a:r>
            <a:endParaRPr lang="en-US" dirty="0">
              <a:latin typeface="Calibri" pitchFamily="34" charset="0"/>
            </a:endParaRPr>
          </a:p>
        </p:txBody>
      </p:sp>
      <p:sp>
        <p:nvSpPr>
          <p:cNvPr id="13" name="TextBox 17"/>
          <p:cNvSpPr txBox="1"/>
          <p:nvPr/>
        </p:nvSpPr>
        <p:spPr>
          <a:xfrm>
            <a:off x="533400" y="3287712"/>
            <a:ext cx="7620000" cy="369888"/>
          </a:xfrm>
          <a:prstGeom prst="rect">
            <a:avLst/>
          </a:prstGeom>
          <a:noFill/>
        </p:spPr>
        <p:txBody>
          <a:bodyPr>
            <a:spAutoFit/>
          </a:bodyPr>
          <a:lstStyle/>
          <a:p>
            <a:pPr>
              <a:defRPr/>
            </a:pPr>
            <a:r>
              <a:rPr lang="en-US" dirty="0" smtClean="0">
                <a:latin typeface="Calibri" pitchFamily="34" charset="0"/>
              </a:rPr>
              <a:t>Uranium en plutonium </a:t>
            </a:r>
            <a:r>
              <a:rPr lang="en-US" dirty="0" err="1" smtClean="0">
                <a:latin typeface="Calibri" pitchFamily="34" charset="0"/>
              </a:rPr>
              <a:t>bommen</a:t>
            </a:r>
            <a:r>
              <a:rPr lang="en-US" dirty="0" smtClean="0">
                <a:latin typeface="Calibri" pitchFamily="34" charset="0"/>
              </a:rPr>
              <a:t> (1945)</a:t>
            </a:r>
            <a:endParaRPr lang="en-US" dirty="0">
              <a:latin typeface="Calibri" pitchFamily="34" charset="0"/>
            </a:endParaRPr>
          </a:p>
        </p:txBody>
      </p:sp>
      <p:sp>
        <p:nvSpPr>
          <p:cNvPr id="14" name="TextBox 17"/>
          <p:cNvSpPr txBox="1"/>
          <p:nvPr/>
        </p:nvSpPr>
        <p:spPr>
          <a:xfrm>
            <a:off x="533400" y="3592512"/>
            <a:ext cx="4267200" cy="1200329"/>
          </a:xfrm>
          <a:prstGeom prst="rect">
            <a:avLst/>
          </a:prstGeom>
          <a:noFill/>
        </p:spPr>
        <p:txBody>
          <a:bodyPr wrap="square">
            <a:spAutoFit/>
          </a:bodyPr>
          <a:lstStyle/>
          <a:p>
            <a:pPr>
              <a:defRPr/>
            </a:pPr>
            <a:r>
              <a:rPr lang="en-US" dirty="0" smtClean="0">
                <a:latin typeface="Calibri" pitchFamily="34" charset="0"/>
              </a:rPr>
              <a:t>Nuclear weapons test ban treaty (1963) </a:t>
            </a:r>
            <a:r>
              <a:rPr lang="en-US" dirty="0" err="1" smtClean="0">
                <a:latin typeface="Calibri" pitchFamily="34" charset="0"/>
              </a:rPr>
              <a:t>verbiedt</a:t>
            </a:r>
            <a:r>
              <a:rPr lang="en-US" dirty="0" smtClean="0">
                <a:latin typeface="Calibri" pitchFamily="34" charset="0"/>
              </a:rPr>
              <a:t> </a:t>
            </a:r>
            <a:r>
              <a:rPr lang="en-US" dirty="0" err="1" smtClean="0">
                <a:latin typeface="Calibri" pitchFamily="34" charset="0"/>
              </a:rPr>
              <a:t>testen</a:t>
            </a:r>
            <a:r>
              <a:rPr lang="en-US" dirty="0" smtClean="0">
                <a:latin typeface="Calibri" pitchFamily="34" charset="0"/>
              </a:rPr>
              <a:t> van </a:t>
            </a:r>
            <a:r>
              <a:rPr lang="en-US" dirty="0" err="1" smtClean="0">
                <a:latin typeface="Calibri" pitchFamily="34" charset="0"/>
              </a:rPr>
              <a:t>kernwapens</a:t>
            </a:r>
            <a:r>
              <a:rPr lang="en-US" dirty="0" smtClean="0">
                <a:latin typeface="Calibri" pitchFamily="34" charset="0"/>
              </a:rPr>
              <a:t> in </a:t>
            </a:r>
            <a:r>
              <a:rPr lang="en-US" dirty="0" err="1" smtClean="0">
                <a:latin typeface="Calibri" pitchFamily="34" charset="0"/>
              </a:rPr>
              <a:t>atmosfeer</a:t>
            </a:r>
            <a:r>
              <a:rPr lang="en-US" dirty="0" smtClean="0">
                <a:latin typeface="Calibri" pitchFamily="34" charset="0"/>
              </a:rPr>
              <a:t> (fall-out is </a:t>
            </a:r>
            <a:r>
              <a:rPr lang="en-US" dirty="0" err="1" smtClean="0">
                <a:latin typeface="Calibri" pitchFamily="34" charset="0"/>
              </a:rPr>
              <a:t>gevaarlijk</a:t>
            </a:r>
            <a:r>
              <a:rPr lang="en-US" dirty="0" smtClean="0">
                <a:latin typeface="Calibri" pitchFamily="34" charset="0"/>
              </a:rPr>
              <a:t> in </a:t>
            </a:r>
            <a:r>
              <a:rPr lang="en-US" dirty="0" err="1" smtClean="0">
                <a:latin typeface="Calibri" pitchFamily="34" charset="0"/>
              </a:rPr>
              <a:t>verband</a:t>
            </a:r>
            <a:r>
              <a:rPr lang="en-US" dirty="0" smtClean="0">
                <a:latin typeface="Calibri" pitchFamily="34" charset="0"/>
              </a:rPr>
              <a:t> met </a:t>
            </a:r>
            <a:r>
              <a:rPr lang="en-US" dirty="0" err="1" smtClean="0">
                <a:latin typeface="Calibri" pitchFamily="34" charset="0"/>
              </a:rPr>
              <a:t>consumptie</a:t>
            </a:r>
            <a:r>
              <a:rPr lang="en-US" dirty="0" smtClean="0">
                <a:latin typeface="Calibri" pitchFamily="34" charset="0"/>
              </a:rPr>
              <a:t>)</a:t>
            </a:r>
            <a:endParaRPr lang="en-US" dirty="0">
              <a:latin typeface="Calibri" pitchFamily="34" charset="0"/>
            </a:endParaRPr>
          </a:p>
        </p:txBody>
      </p:sp>
      <p:sp>
        <p:nvSpPr>
          <p:cNvPr id="15" name="TextBox 17"/>
          <p:cNvSpPr txBox="1"/>
          <p:nvPr/>
        </p:nvSpPr>
        <p:spPr>
          <a:xfrm>
            <a:off x="6477000" y="3276600"/>
            <a:ext cx="1828800" cy="646331"/>
          </a:xfrm>
          <a:prstGeom prst="rect">
            <a:avLst/>
          </a:prstGeom>
          <a:noFill/>
        </p:spPr>
        <p:txBody>
          <a:bodyPr wrap="square">
            <a:spAutoFit/>
          </a:bodyPr>
          <a:lstStyle/>
          <a:p>
            <a:pPr>
              <a:defRPr/>
            </a:pPr>
            <a:r>
              <a:rPr lang="en-US" dirty="0" smtClean="0">
                <a:latin typeface="Calibri" pitchFamily="34" charset="0"/>
              </a:rPr>
              <a:t>Oppenheimer &amp; Groves</a:t>
            </a:r>
            <a:endParaRPr lang="en-US" dirty="0">
              <a:latin typeface="Calibri" pitchFamily="34" charset="0"/>
            </a:endParaRPr>
          </a:p>
        </p:txBody>
      </p:sp>
      <p:sp>
        <p:nvSpPr>
          <p:cNvPr id="16" name="TextBox 17"/>
          <p:cNvSpPr txBox="1"/>
          <p:nvPr/>
        </p:nvSpPr>
        <p:spPr>
          <a:xfrm>
            <a:off x="7848600" y="4114800"/>
            <a:ext cx="1295400" cy="369332"/>
          </a:xfrm>
          <a:prstGeom prst="rect">
            <a:avLst/>
          </a:prstGeom>
          <a:noFill/>
        </p:spPr>
        <p:txBody>
          <a:bodyPr wrap="square">
            <a:spAutoFit/>
          </a:bodyPr>
          <a:lstStyle/>
          <a:p>
            <a:pPr>
              <a:defRPr/>
            </a:pPr>
            <a:r>
              <a:rPr lang="en-US" dirty="0" smtClean="0">
                <a:latin typeface="Calibri" pitchFamily="34" charset="0"/>
              </a:rPr>
              <a:t>Nagasaki</a:t>
            </a:r>
            <a:endParaRPr lang="en-US" dirty="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nodeType="withEffect">
                                  <p:stCondLst>
                                    <p:cond delay="0"/>
                                  </p:stCondLst>
                                  <p:childTnLst>
                                    <p:set>
                                      <p:cBhvr>
                                        <p:cTn id="14" dur="1" fill="hold">
                                          <p:stCondLst>
                                            <p:cond delay="0"/>
                                          </p:stCondLst>
                                        </p:cTn>
                                        <p:tgtEl>
                                          <p:spTgt spid="11266"/>
                                        </p:tgtEl>
                                        <p:attrNameLst>
                                          <p:attrName>style.visibility</p:attrName>
                                        </p:attrNameLst>
                                      </p:cBhvr>
                                      <p:to>
                                        <p:strVal val="visible"/>
                                      </p:to>
                                    </p:set>
                                    <p:animEffect transition="in" filter="checkerboard(across)">
                                      <p:cBhvr>
                                        <p:cTn id="15" dur="500"/>
                                        <p:tgtEl>
                                          <p:spTgt spid="1126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heckerboard(across)">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heckerboard(across)">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heckerboard(across)">
                                      <p:cBhvr>
                                        <p:cTn id="35" dur="500"/>
                                        <p:tgtEl>
                                          <p:spTgt spid="12"/>
                                        </p:tgtEl>
                                      </p:cBhvr>
                                    </p:animEffect>
                                  </p:childTnLst>
                                </p:cTn>
                              </p:par>
                              <p:par>
                                <p:cTn id="36" presetID="5" presetClass="entr" presetSubtype="1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checkerboard(across)">
                                      <p:cBhvr>
                                        <p:cTn id="38" dur="500"/>
                                        <p:tgtEl>
                                          <p:spTgt spid="10"/>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checkerboard(across)">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checkerboard(across)">
                                      <p:cBhvr>
                                        <p:cTn id="46" dur="500"/>
                                        <p:tgtEl>
                                          <p:spTgt spid="13"/>
                                        </p:tgtEl>
                                      </p:cBhvr>
                                    </p:animEffect>
                                  </p:childTnLst>
                                </p:cTn>
                              </p:par>
                              <p:par>
                                <p:cTn id="47" presetID="5" presetClass="entr" presetSubtype="1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checkerboard(across)">
                                      <p:cBhvr>
                                        <p:cTn id="49" dur="500"/>
                                        <p:tgtEl>
                                          <p:spTgt spid="11"/>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checkerboard(across)">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checkerboard(across)">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7" grpId="0"/>
      <p:bldP spid="8" grpId="0"/>
      <p:bldP spid="9" grpId="0"/>
      <p:bldP spid="12" grpId="0"/>
      <p:bldP spid="13" grpId="0"/>
      <p:bldP spid="14" grpId="0"/>
      <p:bldP spid="15" grpId="0"/>
      <p:bldP spid="1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smtClean="0">
                <a:solidFill>
                  <a:srgbClr val="000099"/>
                </a:solidFill>
                <a:latin typeface="Calibri" pitchFamily="34" charset="0"/>
                <a:ea typeface="+mn-ea"/>
                <a:cs typeface="Calibri" pitchFamily="34" charset="0"/>
              </a:rPr>
              <a:t>Extra slides</a:t>
            </a:r>
            <a:endParaRPr lang="en-US" i="1" kern="1200" dirty="0">
              <a:solidFill>
                <a:srgbClr val="000099"/>
              </a:solidFill>
              <a:latin typeface="Calibri" pitchFamily="34" charset="0"/>
              <a:ea typeface="+mn-ea"/>
              <a:cs typeface="Calibri" pitchFamily="34" charset="0"/>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pic>
        <p:nvPicPr>
          <p:cNvPr id="289803" name="Picture 11"/>
          <p:cNvPicPr>
            <a:picLocks noChangeAspect="1" noChangeArrowheads="1"/>
          </p:cNvPicPr>
          <p:nvPr/>
        </p:nvPicPr>
        <p:blipFill>
          <a:blip r:embed="rId4" cstate="print"/>
          <a:srcRect/>
          <a:stretch>
            <a:fillRect/>
          </a:stretch>
        </p:blipFill>
        <p:spPr bwMode="auto">
          <a:xfrm>
            <a:off x="6172200" y="3906578"/>
            <a:ext cx="2971800" cy="2951422"/>
          </a:xfrm>
          <a:prstGeom prst="rect">
            <a:avLst/>
          </a:prstGeom>
          <a:noFill/>
          <a:ln w="9525">
            <a:noFill/>
            <a:miter lim="800000"/>
            <a:headEnd/>
            <a:tailEnd/>
          </a:ln>
        </p:spPr>
      </p:pic>
      <p:sp>
        <p:nvSpPr>
          <p:cNvPr id="644098" name="Rectangle 2"/>
          <p:cNvSpPr>
            <a:spLocks noGrp="1" noChangeArrowheads="1"/>
          </p:cNvSpPr>
          <p:nvPr>
            <p:ph type="title"/>
          </p:nvPr>
        </p:nvSpPr>
        <p:spPr>
          <a:xfrm>
            <a:off x="0" y="0"/>
            <a:ext cx="9144000" cy="990600"/>
          </a:xfrm>
          <a:noFill/>
          <a:ln/>
        </p:spPr>
        <p:txBody>
          <a:bodyPr/>
          <a:lstStyle/>
          <a:p>
            <a:r>
              <a:rPr lang="en-GB" i="1" kern="1200" dirty="0" err="1" smtClean="0">
                <a:solidFill>
                  <a:srgbClr val="000099"/>
                </a:solidFill>
                <a:latin typeface="Calibri" pitchFamily="34" charset="0"/>
                <a:ea typeface="+mn-ea"/>
                <a:cs typeface="Calibri" pitchFamily="34" charset="0"/>
              </a:rPr>
              <a:t>Voorbeeld</a:t>
            </a:r>
            <a:r>
              <a:rPr lang="en-GB" i="1" kern="1200" dirty="0" smtClean="0">
                <a:solidFill>
                  <a:srgbClr val="000099"/>
                </a:solidFill>
                <a:latin typeface="Calibri" pitchFamily="34" charset="0"/>
                <a:ea typeface="+mn-ea"/>
                <a:cs typeface="Calibri" pitchFamily="34" charset="0"/>
              </a:rPr>
              <a:t>: UO</a:t>
            </a:r>
            <a:r>
              <a:rPr lang="en-GB" i="1" kern="1200" baseline="-25000" dirty="0" smtClean="0">
                <a:solidFill>
                  <a:srgbClr val="000099"/>
                </a:solidFill>
                <a:latin typeface="Calibri" pitchFamily="34" charset="0"/>
                <a:ea typeface="+mn-ea"/>
                <a:cs typeface="Calibri" pitchFamily="34" charset="0"/>
              </a:rPr>
              <a:t>2</a:t>
            </a:r>
            <a:r>
              <a:rPr lang="en-GB" i="1" kern="1200" dirty="0" smtClean="0">
                <a:solidFill>
                  <a:srgbClr val="000099"/>
                </a:solidFill>
                <a:latin typeface="Calibri" pitchFamily="34" charset="0"/>
                <a:ea typeface="+mn-ea"/>
                <a:cs typeface="Calibri" pitchFamily="34" charset="0"/>
              </a:rPr>
              <a:t> PWR</a:t>
            </a:r>
            <a:endParaRPr lang="en-US" i="1" kern="1200" dirty="0">
              <a:solidFill>
                <a:srgbClr val="000099"/>
              </a:solidFill>
              <a:latin typeface="Calibri" pitchFamily="34" charset="0"/>
              <a:ea typeface="+mn-ea"/>
              <a:cs typeface="Calibri" pitchFamily="34" charset="0"/>
            </a:endParaRPr>
          </a:p>
        </p:txBody>
      </p:sp>
      <p:sp>
        <p:nvSpPr>
          <p:cNvPr id="22" name="TextBox 17"/>
          <p:cNvSpPr txBox="1"/>
          <p:nvPr/>
        </p:nvSpPr>
        <p:spPr>
          <a:xfrm>
            <a:off x="533400" y="1219200"/>
            <a:ext cx="7924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Druk</a:t>
            </a:r>
            <a:r>
              <a:rPr lang="en-US" dirty="0" smtClean="0">
                <a:latin typeface="Calibri" pitchFamily="34" charset="0"/>
                <a:cs typeface="Calibri" pitchFamily="34" charset="0"/>
              </a:rPr>
              <a:t> four factors </a:t>
            </a:r>
            <a:r>
              <a:rPr lang="en-US" dirty="0" err="1" smtClean="0">
                <a:latin typeface="Calibri" pitchFamily="34" charset="0"/>
                <a:cs typeface="Calibri" pitchFamily="34" charset="0"/>
              </a:rPr>
              <a:t>uit</a:t>
            </a:r>
            <a:r>
              <a:rPr lang="en-US" dirty="0" smtClean="0">
                <a:latin typeface="Calibri" pitchFamily="34" charset="0"/>
                <a:cs typeface="Calibri" pitchFamily="34" charset="0"/>
              </a:rPr>
              <a:t> in </a:t>
            </a:r>
            <a:r>
              <a:rPr lang="en-US" dirty="0" err="1" smtClean="0">
                <a:latin typeface="Calibri" pitchFamily="34" charset="0"/>
                <a:cs typeface="Calibri" pitchFamily="34" charset="0"/>
              </a:rPr>
              <a:t>termen</a:t>
            </a:r>
            <a:r>
              <a:rPr lang="en-US" dirty="0" smtClean="0">
                <a:latin typeface="Calibri" pitchFamily="34" charset="0"/>
                <a:cs typeface="Calibri" pitchFamily="34" charset="0"/>
              </a:rPr>
              <a:t> van </a:t>
            </a:r>
            <a:r>
              <a:rPr lang="en-US" dirty="0" err="1" smtClean="0">
                <a:latin typeface="Calibri" pitchFamily="34" charset="0"/>
                <a:cs typeface="Calibri" pitchFamily="34" charset="0"/>
              </a:rPr>
              <a:t>verrijking</a:t>
            </a:r>
            <a:r>
              <a:rPr lang="en-US" dirty="0" smtClean="0">
                <a:latin typeface="Calibri" pitchFamily="34" charset="0"/>
                <a:cs typeface="Calibri" pitchFamily="34" charset="0"/>
              </a:rPr>
              <a:t> en </a:t>
            </a:r>
            <a:r>
              <a:rPr lang="en-US" dirty="0" err="1" smtClean="0">
                <a:latin typeface="Calibri" pitchFamily="34" charset="0"/>
                <a:cs typeface="Calibri" pitchFamily="34" charset="0"/>
              </a:rPr>
              <a:t>verhouding</a:t>
            </a:r>
            <a:r>
              <a:rPr lang="en-US" dirty="0" smtClean="0">
                <a:latin typeface="Calibri" pitchFamily="34" charset="0"/>
                <a:cs typeface="Calibri" pitchFamily="34" charset="0"/>
              </a:rPr>
              <a:t> moderator / fuel</a:t>
            </a:r>
            <a:endParaRPr lang="en-US" dirty="0">
              <a:latin typeface="Calibri" pitchFamily="34" charset="0"/>
              <a:cs typeface="Calibri" pitchFamily="34" charset="0"/>
            </a:endParaRPr>
          </a:p>
        </p:txBody>
      </p:sp>
      <p:sp>
        <p:nvSpPr>
          <p:cNvPr id="23" name="TextBox 17"/>
          <p:cNvSpPr txBox="1"/>
          <p:nvPr/>
        </p:nvSpPr>
        <p:spPr>
          <a:xfrm>
            <a:off x="533400" y="1600200"/>
            <a:ext cx="7924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Er</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geldt</a:t>
            </a:r>
            <a:endParaRPr lang="en-US" dirty="0">
              <a:latin typeface="Calibri" pitchFamily="34" charset="0"/>
              <a:cs typeface="Calibri" pitchFamily="34" charset="0"/>
            </a:endParaRPr>
          </a:p>
        </p:txBody>
      </p:sp>
      <p:sp>
        <p:nvSpPr>
          <p:cNvPr id="28" name="TextBox 17"/>
          <p:cNvSpPr txBox="1"/>
          <p:nvPr/>
        </p:nvSpPr>
        <p:spPr>
          <a:xfrm>
            <a:off x="533400" y="4800600"/>
            <a:ext cx="5638800" cy="1107996"/>
          </a:xfrm>
          <a:prstGeom prst="rect">
            <a:avLst/>
          </a:prstGeom>
          <a:noFill/>
        </p:spPr>
        <p:txBody>
          <a:bodyPr wrap="square">
            <a:spAutoFit/>
          </a:bodyPr>
          <a:lstStyle/>
          <a:p>
            <a:pPr>
              <a:defRPr/>
            </a:pPr>
            <a:r>
              <a:rPr lang="en-US" dirty="0" err="1" smtClean="0">
                <a:latin typeface="Calibri" pitchFamily="34" charset="0"/>
                <a:cs typeface="Calibri" pitchFamily="34" charset="0"/>
              </a:rPr>
              <a:t>Invloed</a:t>
            </a:r>
            <a:r>
              <a:rPr lang="en-US" dirty="0" smtClean="0">
                <a:latin typeface="Calibri" pitchFamily="34" charset="0"/>
                <a:cs typeface="Calibri" pitchFamily="34" charset="0"/>
              </a:rPr>
              <a:t> van </a:t>
            </a:r>
            <a:r>
              <a:rPr lang="en-US" dirty="0" err="1" smtClean="0">
                <a:latin typeface="Calibri" pitchFamily="34" charset="0"/>
                <a:cs typeface="Calibri" pitchFamily="34" charset="0"/>
              </a:rPr>
              <a:t>toename</a:t>
            </a:r>
            <a:r>
              <a:rPr lang="en-US" dirty="0" smtClean="0">
                <a:latin typeface="Calibri" pitchFamily="34" charset="0"/>
                <a:cs typeface="Calibri" pitchFamily="34" charset="0"/>
              </a:rPr>
              <a:t> in</a:t>
            </a:r>
          </a:p>
          <a:p>
            <a:pPr lvl="1">
              <a:defRPr/>
            </a:pPr>
            <a:r>
              <a:rPr lang="en-US" sz="1600" dirty="0" err="1" smtClean="0">
                <a:latin typeface="Calibri" pitchFamily="34" charset="0"/>
                <a:cs typeface="Calibri" pitchFamily="34" charset="0"/>
              </a:rPr>
              <a:t>Toename</a:t>
            </a:r>
            <a:r>
              <a:rPr lang="en-US" sz="1600" dirty="0" smtClean="0">
                <a:latin typeface="Calibri" pitchFamily="34" charset="0"/>
                <a:cs typeface="Calibri" pitchFamily="34" charset="0"/>
              </a:rPr>
              <a:t> resonance escape probability</a:t>
            </a:r>
          </a:p>
          <a:p>
            <a:pPr lvl="1">
              <a:defRPr/>
            </a:pPr>
            <a:r>
              <a:rPr lang="en-US" sz="1600" dirty="0" err="1" smtClean="0">
                <a:latin typeface="Calibri" pitchFamily="34" charset="0"/>
                <a:cs typeface="Calibri" pitchFamily="34" charset="0"/>
              </a:rPr>
              <a:t>Afname</a:t>
            </a:r>
            <a:r>
              <a:rPr lang="en-US" sz="1600" dirty="0" smtClean="0">
                <a:latin typeface="Calibri" pitchFamily="34" charset="0"/>
                <a:cs typeface="Calibri" pitchFamily="34" charset="0"/>
              </a:rPr>
              <a:t> thermal utilization (</a:t>
            </a:r>
            <a:r>
              <a:rPr lang="en-US" sz="1600" dirty="0" err="1" smtClean="0">
                <a:latin typeface="Calibri" pitchFamily="34" charset="0"/>
                <a:cs typeface="Calibri" pitchFamily="34" charset="0"/>
              </a:rPr>
              <a:t>absorptie</a:t>
            </a:r>
            <a:r>
              <a:rPr lang="en-US" sz="1600" dirty="0" smtClean="0">
                <a:latin typeface="Calibri" pitchFamily="34" charset="0"/>
                <a:cs typeface="Calibri" pitchFamily="34" charset="0"/>
              </a:rPr>
              <a:t> in moderator)</a:t>
            </a:r>
          </a:p>
          <a:p>
            <a:pPr lvl="1">
              <a:defRPr/>
            </a:pPr>
            <a:r>
              <a:rPr lang="en-US" sz="1600" dirty="0" err="1" smtClean="0">
                <a:latin typeface="Calibri" pitchFamily="34" charset="0"/>
                <a:cs typeface="Calibri" pitchFamily="34" charset="0"/>
              </a:rPr>
              <a:t>Er</a:t>
            </a:r>
            <a:r>
              <a:rPr lang="en-US" sz="1600" dirty="0" smtClean="0">
                <a:latin typeface="Calibri" pitchFamily="34" charset="0"/>
                <a:cs typeface="Calibri" pitchFamily="34" charset="0"/>
              </a:rPr>
              <a:t> is </a:t>
            </a:r>
            <a:r>
              <a:rPr lang="en-US" sz="1600" dirty="0" err="1" smtClean="0">
                <a:latin typeface="Calibri" pitchFamily="34" charset="0"/>
                <a:cs typeface="Calibri" pitchFamily="34" charset="0"/>
              </a:rPr>
              <a:t>dus</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een</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optimale</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verhouding</a:t>
            </a:r>
            <a:r>
              <a:rPr lang="en-US" sz="1600" dirty="0" smtClean="0">
                <a:latin typeface="Calibri" pitchFamily="34" charset="0"/>
                <a:cs typeface="Calibri" pitchFamily="34" charset="0"/>
              </a:rPr>
              <a:t>!</a:t>
            </a:r>
            <a:endParaRPr lang="en-US" sz="1600" dirty="0">
              <a:latin typeface="Calibri" pitchFamily="34" charset="0"/>
              <a:cs typeface="Calibri" pitchFamily="34" charset="0"/>
            </a:endParaRPr>
          </a:p>
        </p:txBody>
      </p:sp>
      <p:graphicFrame>
        <p:nvGraphicFramePr>
          <p:cNvPr id="289796" name="Object 4"/>
          <p:cNvGraphicFramePr>
            <a:graphicFrameLocks noChangeAspect="1"/>
          </p:cNvGraphicFramePr>
          <p:nvPr/>
        </p:nvGraphicFramePr>
        <p:xfrm>
          <a:off x="1524000" y="1600200"/>
          <a:ext cx="2263775" cy="387350"/>
        </p:xfrm>
        <a:graphic>
          <a:graphicData uri="http://schemas.openxmlformats.org/presentationml/2006/ole">
            <p:oleObj spid="_x0000_s645122" name="Equation" r:id="rId5" imgW="1409400" imgH="241200" progId="Equation.DSMT4">
              <p:embed/>
            </p:oleObj>
          </a:graphicData>
        </a:graphic>
      </p:graphicFrame>
      <p:sp>
        <p:nvSpPr>
          <p:cNvPr id="12" name="TextBox 17"/>
          <p:cNvSpPr txBox="1"/>
          <p:nvPr/>
        </p:nvSpPr>
        <p:spPr>
          <a:xfrm>
            <a:off x="533400" y="1981200"/>
            <a:ext cx="7924800" cy="369332"/>
          </a:xfrm>
          <a:prstGeom prst="rect">
            <a:avLst/>
          </a:prstGeom>
          <a:noFill/>
        </p:spPr>
        <p:txBody>
          <a:bodyPr wrap="square">
            <a:spAutoFit/>
          </a:bodyPr>
          <a:lstStyle/>
          <a:p>
            <a:pPr>
              <a:defRPr/>
            </a:pPr>
            <a:r>
              <a:rPr lang="en-US" dirty="0" smtClean="0">
                <a:latin typeface="Calibri" pitchFamily="34" charset="0"/>
                <a:cs typeface="Calibri" pitchFamily="34" charset="0"/>
              </a:rPr>
              <a:t>Resonance escape probability is </a:t>
            </a:r>
            <a:r>
              <a:rPr lang="en-US" dirty="0" err="1" smtClean="0">
                <a:latin typeface="Calibri" pitchFamily="34" charset="0"/>
                <a:cs typeface="Calibri" pitchFamily="34" charset="0"/>
              </a:rPr>
              <a:t>functie</a:t>
            </a:r>
            <a:r>
              <a:rPr lang="en-US" dirty="0" smtClean="0">
                <a:latin typeface="Calibri" pitchFamily="34" charset="0"/>
                <a:cs typeface="Calibri" pitchFamily="34" charset="0"/>
              </a:rPr>
              <a:t> van</a:t>
            </a:r>
            <a:endParaRPr lang="en-US" dirty="0">
              <a:latin typeface="Calibri" pitchFamily="34" charset="0"/>
              <a:cs typeface="Calibri" pitchFamily="34" charset="0"/>
            </a:endParaRPr>
          </a:p>
        </p:txBody>
      </p:sp>
      <p:graphicFrame>
        <p:nvGraphicFramePr>
          <p:cNvPr id="289797" name="Object 5"/>
          <p:cNvGraphicFramePr>
            <a:graphicFrameLocks noChangeAspect="1"/>
          </p:cNvGraphicFramePr>
          <p:nvPr/>
        </p:nvGraphicFramePr>
        <p:xfrm>
          <a:off x="4876800" y="1579562"/>
          <a:ext cx="2997200" cy="449262"/>
        </p:xfrm>
        <a:graphic>
          <a:graphicData uri="http://schemas.openxmlformats.org/presentationml/2006/ole">
            <p:oleObj spid="_x0000_s645123" name="Equation" r:id="rId6" imgW="1866600" imgH="279360" progId="Equation.DSMT4">
              <p:embed/>
            </p:oleObj>
          </a:graphicData>
        </a:graphic>
      </p:graphicFrame>
      <p:sp>
        <p:nvSpPr>
          <p:cNvPr id="14" name="PIJL-RECHTS 13"/>
          <p:cNvSpPr/>
          <p:nvPr/>
        </p:nvSpPr>
        <p:spPr bwMode="auto">
          <a:xfrm>
            <a:off x="3962400" y="1600200"/>
            <a:ext cx="685800" cy="381000"/>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graphicFrame>
        <p:nvGraphicFramePr>
          <p:cNvPr id="289798" name="Object 6"/>
          <p:cNvGraphicFramePr>
            <a:graphicFrameLocks noChangeAspect="1"/>
          </p:cNvGraphicFramePr>
          <p:nvPr/>
        </p:nvGraphicFramePr>
        <p:xfrm>
          <a:off x="4738687" y="2000251"/>
          <a:ext cx="1814513" cy="388937"/>
        </p:xfrm>
        <a:graphic>
          <a:graphicData uri="http://schemas.openxmlformats.org/presentationml/2006/ole">
            <p:oleObj spid="_x0000_s645124" name="Equation" r:id="rId7" imgW="1130040" imgH="241200" progId="Equation.DSMT4">
              <p:embed/>
            </p:oleObj>
          </a:graphicData>
        </a:graphic>
      </p:graphicFrame>
      <p:sp>
        <p:nvSpPr>
          <p:cNvPr id="16" name="TextBox 17"/>
          <p:cNvSpPr txBox="1"/>
          <p:nvPr/>
        </p:nvSpPr>
        <p:spPr>
          <a:xfrm>
            <a:off x="533400" y="2574688"/>
            <a:ext cx="28956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Omdat</a:t>
            </a:r>
            <a:endParaRPr lang="en-US" dirty="0">
              <a:latin typeface="Calibri" pitchFamily="34" charset="0"/>
              <a:cs typeface="Calibri" pitchFamily="34" charset="0"/>
            </a:endParaRPr>
          </a:p>
        </p:txBody>
      </p:sp>
      <p:graphicFrame>
        <p:nvGraphicFramePr>
          <p:cNvPr id="289799" name="Object 7"/>
          <p:cNvGraphicFramePr>
            <a:graphicFrameLocks noChangeAspect="1"/>
          </p:cNvGraphicFramePr>
          <p:nvPr/>
        </p:nvGraphicFramePr>
        <p:xfrm>
          <a:off x="1344613" y="2602706"/>
          <a:ext cx="1550987" cy="388938"/>
        </p:xfrm>
        <a:graphic>
          <a:graphicData uri="http://schemas.openxmlformats.org/presentationml/2006/ole">
            <p:oleObj spid="_x0000_s645125" name="Equation" r:id="rId8" imgW="965160" imgH="241200" progId="Equation.DSMT4">
              <p:embed/>
            </p:oleObj>
          </a:graphicData>
        </a:graphic>
      </p:graphicFrame>
      <p:graphicFrame>
        <p:nvGraphicFramePr>
          <p:cNvPr id="289800" name="Object 8"/>
          <p:cNvGraphicFramePr>
            <a:graphicFrameLocks noChangeAspect="1"/>
          </p:cNvGraphicFramePr>
          <p:nvPr/>
        </p:nvGraphicFramePr>
        <p:xfrm>
          <a:off x="4030663" y="2298700"/>
          <a:ext cx="4960937" cy="901700"/>
        </p:xfrm>
        <a:graphic>
          <a:graphicData uri="http://schemas.openxmlformats.org/presentationml/2006/ole">
            <p:oleObj spid="_x0000_s645126" name="Equation" r:id="rId9" imgW="3085920" imgH="558720" progId="Equation.DSMT4">
              <p:embed/>
            </p:oleObj>
          </a:graphicData>
        </a:graphic>
      </p:graphicFrame>
      <p:sp>
        <p:nvSpPr>
          <p:cNvPr id="19" name="PIJL-RECHTS 18"/>
          <p:cNvSpPr/>
          <p:nvPr/>
        </p:nvSpPr>
        <p:spPr bwMode="auto">
          <a:xfrm>
            <a:off x="3276600" y="2582068"/>
            <a:ext cx="685800" cy="381000"/>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sp>
        <p:nvSpPr>
          <p:cNvPr id="20" name="TextBox 17"/>
          <p:cNvSpPr txBox="1"/>
          <p:nvPr/>
        </p:nvSpPr>
        <p:spPr>
          <a:xfrm>
            <a:off x="533400" y="3288268"/>
            <a:ext cx="7924800" cy="369332"/>
          </a:xfrm>
          <a:prstGeom prst="rect">
            <a:avLst/>
          </a:prstGeom>
          <a:noFill/>
        </p:spPr>
        <p:txBody>
          <a:bodyPr wrap="square">
            <a:spAutoFit/>
          </a:bodyPr>
          <a:lstStyle/>
          <a:p>
            <a:pPr>
              <a:defRPr/>
            </a:pPr>
            <a:r>
              <a:rPr lang="en-US" dirty="0" smtClean="0">
                <a:latin typeface="Calibri" pitchFamily="34" charset="0"/>
                <a:cs typeface="Calibri" pitchFamily="34" charset="0"/>
              </a:rPr>
              <a:t>Thermal utilization factor</a:t>
            </a:r>
            <a:endParaRPr lang="en-US" dirty="0">
              <a:latin typeface="Calibri" pitchFamily="34" charset="0"/>
              <a:cs typeface="Calibri" pitchFamily="34" charset="0"/>
            </a:endParaRPr>
          </a:p>
        </p:txBody>
      </p:sp>
      <p:graphicFrame>
        <p:nvGraphicFramePr>
          <p:cNvPr id="25" name="Object 6"/>
          <p:cNvGraphicFramePr>
            <a:graphicFrameLocks noChangeAspect="1"/>
          </p:cNvGraphicFramePr>
          <p:nvPr/>
        </p:nvGraphicFramePr>
        <p:xfrm>
          <a:off x="3124200" y="3167064"/>
          <a:ext cx="3446463" cy="776288"/>
        </p:xfrm>
        <a:graphic>
          <a:graphicData uri="http://schemas.openxmlformats.org/presentationml/2006/ole">
            <p:oleObj spid="_x0000_s645127" name="Equation" r:id="rId10" imgW="2145960" imgH="482400" progId="Equation.DSMT4">
              <p:embed/>
            </p:oleObj>
          </a:graphicData>
        </a:graphic>
      </p:graphicFrame>
      <p:sp>
        <p:nvSpPr>
          <p:cNvPr id="29" name="TextBox 17"/>
          <p:cNvSpPr txBox="1"/>
          <p:nvPr/>
        </p:nvSpPr>
        <p:spPr>
          <a:xfrm>
            <a:off x="533400" y="4140756"/>
            <a:ext cx="7924800" cy="369332"/>
          </a:xfrm>
          <a:prstGeom prst="rect">
            <a:avLst/>
          </a:prstGeom>
          <a:noFill/>
        </p:spPr>
        <p:txBody>
          <a:bodyPr wrap="square">
            <a:spAutoFit/>
          </a:bodyPr>
          <a:lstStyle/>
          <a:p>
            <a:pPr>
              <a:defRPr/>
            </a:pPr>
            <a:r>
              <a:rPr lang="en-US" dirty="0" smtClean="0">
                <a:latin typeface="Calibri" pitchFamily="34" charset="0"/>
                <a:cs typeface="Calibri" pitchFamily="34" charset="0"/>
              </a:rPr>
              <a:t>Fast fission factor</a:t>
            </a:r>
            <a:endParaRPr lang="en-US" dirty="0">
              <a:latin typeface="Calibri" pitchFamily="34" charset="0"/>
              <a:cs typeface="Calibri" pitchFamily="34" charset="0"/>
            </a:endParaRPr>
          </a:p>
        </p:txBody>
      </p:sp>
      <p:graphicFrame>
        <p:nvGraphicFramePr>
          <p:cNvPr id="289802" name="Object 10"/>
          <p:cNvGraphicFramePr>
            <a:graphicFrameLocks noChangeAspect="1"/>
          </p:cNvGraphicFramePr>
          <p:nvPr/>
        </p:nvGraphicFramePr>
        <p:xfrm>
          <a:off x="2547937" y="3955257"/>
          <a:ext cx="2100263" cy="776287"/>
        </p:xfrm>
        <a:graphic>
          <a:graphicData uri="http://schemas.openxmlformats.org/presentationml/2006/ole">
            <p:oleObj spid="_x0000_s645128" name="Equation" r:id="rId11" imgW="1307880" imgH="482400" progId="Equation.DSMT4">
              <p:embed/>
            </p:oleObj>
          </a:graphicData>
        </a:graphic>
      </p:graphicFrame>
      <p:graphicFrame>
        <p:nvGraphicFramePr>
          <p:cNvPr id="289804" name="Object 12"/>
          <p:cNvGraphicFramePr>
            <a:graphicFrameLocks noChangeAspect="1"/>
          </p:cNvGraphicFramePr>
          <p:nvPr/>
        </p:nvGraphicFramePr>
        <p:xfrm>
          <a:off x="3048000" y="4822032"/>
          <a:ext cx="1284287" cy="388938"/>
        </p:xfrm>
        <a:graphic>
          <a:graphicData uri="http://schemas.openxmlformats.org/presentationml/2006/ole">
            <p:oleObj spid="_x0000_s645129" name="Equation" r:id="rId12" imgW="799920" imgH="241200" progId="Equation.DSMT4">
              <p:embed/>
            </p:oleObj>
          </a:graphicData>
        </a:graphic>
      </p:graphicFrame>
      <p:sp>
        <p:nvSpPr>
          <p:cNvPr id="30" name="TextBox 17"/>
          <p:cNvSpPr txBox="1"/>
          <p:nvPr/>
        </p:nvSpPr>
        <p:spPr>
          <a:xfrm>
            <a:off x="533400" y="6031468"/>
            <a:ext cx="7924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Grotere</a:t>
            </a:r>
            <a:r>
              <a:rPr lang="en-US" dirty="0" smtClean="0">
                <a:latin typeface="Calibri" pitchFamily="34" charset="0"/>
                <a:cs typeface="Calibri" pitchFamily="34" charset="0"/>
              </a:rPr>
              <a:t> rod diameter </a:t>
            </a:r>
            <a:r>
              <a:rPr lang="en-US" dirty="0" err="1" smtClean="0">
                <a:latin typeface="Calibri" pitchFamily="34" charset="0"/>
                <a:cs typeface="Calibri" pitchFamily="34" charset="0"/>
              </a:rPr>
              <a:t>geeft</a:t>
            </a:r>
            <a:r>
              <a:rPr lang="en-US" dirty="0" smtClean="0">
                <a:latin typeface="Calibri" pitchFamily="34" charset="0"/>
                <a:cs typeface="Calibri" pitchFamily="34" charset="0"/>
              </a:rPr>
              <a:t> </a:t>
            </a:r>
            <a:r>
              <a:rPr lang="en-US" dirty="0" err="1" smtClean="0">
                <a:latin typeface="Calibri" pitchFamily="34" charset="0"/>
                <a:cs typeface="Calibri" pitchFamily="34" charset="0"/>
              </a:rPr>
              <a:t>hogere</a:t>
            </a:r>
            <a:r>
              <a:rPr lang="en-US" dirty="0" smtClean="0">
                <a:latin typeface="Calibri" pitchFamily="34" charset="0"/>
                <a:cs typeface="Calibri" pitchFamily="34" charset="0"/>
              </a:rPr>
              <a:t> multiplication</a:t>
            </a:r>
            <a:endParaRPr lang="en-US" dirty="0">
              <a:latin typeface="Calibri" pitchFamily="34" charset="0"/>
              <a:cs typeface="Calibri" pitchFamily="34" charset="0"/>
            </a:endParaRPr>
          </a:p>
        </p:txBody>
      </p:sp>
      <p:sp>
        <p:nvSpPr>
          <p:cNvPr id="32" name="TextBox 17"/>
          <p:cNvSpPr txBox="1"/>
          <p:nvPr/>
        </p:nvSpPr>
        <p:spPr>
          <a:xfrm>
            <a:off x="533400" y="6336268"/>
            <a:ext cx="7924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Negatieve</a:t>
            </a:r>
            <a:r>
              <a:rPr lang="en-US" dirty="0" smtClean="0">
                <a:latin typeface="Calibri" pitchFamily="34" charset="0"/>
                <a:cs typeface="Calibri" pitchFamily="34" charset="0"/>
              </a:rPr>
              <a:t> feedback met </a:t>
            </a:r>
            <a:r>
              <a:rPr lang="en-US" dirty="0" err="1" smtClean="0">
                <a:latin typeface="Calibri" pitchFamily="34" charset="0"/>
                <a:cs typeface="Calibri" pitchFamily="34" charset="0"/>
              </a:rPr>
              <a:t>temperatuur</a:t>
            </a:r>
            <a:r>
              <a:rPr lang="en-US" dirty="0" smtClean="0">
                <a:latin typeface="Calibri" pitchFamily="34" charset="0"/>
                <a:cs typeface="Calibri" pitchFamily="34" charset="0"/>
              </a:rPr>
              <a:t> (</a:t>
            </a:r>
            <a:r>
              <a:rPr lang="en-US" dirty="0" err="1" smtClean="0">
                <a:latin typeface="Calibri" pitchFamily="34" charset="0"/>
                <a:cs typeface="Calibri" pitchFamily="34" charset="0"/>
              </a:rPr>
              <a:t>stabiliteit</a:t>
            </a:r>
            <a:r>
              <a:rPr lang="en-US" dirty="0" smtClean="0">
                <a:latin typeface="Calibri" pitchFamily="34" charset="0"/>
                <a:cs typeface="Calibri" pitchFamily="34" charset="0"/>
              </a:rPr>
              <a:t>)</a:t>
            </a:r>
            <a:endParaRPr lang="en-US" dirty="0">
              <a:latin typeface="Calibri" pitchFamily="34"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heckerboard(across)">
                                      <p:cBhvr>
                                        <p:cTn id="12" dur="500"/>
                                        <p:tgtEl>
                                          <p:spTgt spid="23"/>
                                        </p:tgtEl>
                                      </p:cBhvr>
                                    </p:animEffect>
                                  </p:childTnLst>
                                </p:cTn>
                              </p:par>
                              <p:par>
                                <p:cTn id="13" presetID="5" presetClass="entr" presetSubtype="10" fill="hold" nodeType="withEffect">
                                  <p:stCondLst>
                                    <p:cond delay="0"/>
                                  </p:stCondLst>
                                  <p:childTnLst>
                                    <p:set>
                                      <p:cBhvr>
                                        <p:cTn id="14" dur="1" fill="hold">
                                          <p:stCondLst>
                                            <p:cond delay="0"/>
                                          </p:stCondLst>
                                        </p:cTn>
                                        <p:tgtEl>
                                          <p:spTgt spid="289796"/>
                                        </p:tgtEl>
                                        <p:attrNameLst>
                                          <p:attrName>style.visibility</p:attrName>
                                        </p:attrNameLst>
                                      </p:cBhvr>
                                      <p:to>
                                        <p:strVal val="visible"/>
                                      </p:to>
                                    </p:set>
                                    <p:animEffect transition="in" filter="checkerboard(across)">
                                      <p:cBhvr>
                                        <p:cTn id="15" dur="500"/>
                                        <p:tgtEl>
                                          <p:spTgt spid="28979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heckerboard(across)">
                                      <p:cBhvr>
                                        <p:cTn id="20" dur="500"/>
                                        <p:tgtEl>
                                          <p:spTgt spid="14"/>
                                        </p:tgtEl>
                                      </p:cBhvr>
                                    </p:animEffect>
                                  </p:childTnLst>
                                </p:cTn>
                              </p:par>
                              <p:par>
                                <p:cTn id="21" presetID="5" presetClass="entr" presetSubtype="10" fill="hold" nodeType="withEffect">
                                  <p:stCondLst>
                                    <p:cond delay="0"/>
                                  </p:stCondLst>
                                  <p:childTnLst>
                                    <p:set>
                                      <p:cBhvr>
                                        <p:cTn id="22" dur="1" fill="hold">
                                          <p:stCondLst>
                                            <p:cond delay="0"/>
                                          </p:stCondLst>
                                        </p:cTn>
                                        <p:tgtEl>
                                          <p:spTgt spid="289797"/>
                                        </p:tgtEl>
                                        <p:attrNameLst>
                                          <p:attrName>style.visibility</p:attrName>
                                        </p:attrNameLst>
                                      </p:cBhvr>
                                      <p:to>
                                        <p:strVal val="visible"/>
                                      </p:to>
                                    </p:set>
                                    <p:animEffect transition="in" filter="checkerboard(across)">
                                      <p:cBhvr>
                                        <p:cTn id="23" dur="500"/>
                                        <p:tgtEl>
                                          <p:spTgt spid="289797"/>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heckerboard(across)">
                                      <p:cBhvr>
                                        <p:cTn id="28" dur="500"/>
                                        <p:tgtEl>
                                          <p:spTgt spid="12"/>
                                        </p:tgtEl>
                                      </p:cBhvr>
                                    </p:animEffect>
                                  </p:childTnLst>
                                </p:cTn>
                              </p:par>
                              <p:par>
                                <p:cTn id="29" presetID="5" presetClass="entr" presetSubtype="10" fill="hold" nodeType="withEffect">
                                  <p:stCondLst>
                                    <p:cond delay="0"/>
                                  </p:stCondLst>
                                  <p:childTnLst>
                                    <p:set>
                                      <p:cBhvr>
                                        <p:cTn id="30" dur="1" fill="hold">
                                          <p:stCondLst>
                                            <p:cond delay="0"/>
                                          </p:stCondLst>
                                        </p:cTn>
                                        <p:tgtEl>
                                          <p:spTgt spid="289798"/>
                                        </p:tgtEl>
                                        <p:attrNameLst>
                                          <p:attrName>style.visibility</p:attrName>
                                        </p:attrNameLst>
                                      </p:cBhvr>
                                      <p:to>
                                        <p:strVal val="visible"/>
                                      </p:to>
                                    </p:set>
                                    <p:animEffect transition="in" filter="checkerboard(across)">
                                      <p:cBhvr>
                                        <p:cTn id="31" dur="500"/>
                                        <p:tgtEl>
                                          <p:spTgt spid="289798"/>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heckerboard(across)">
                                      <p:cBhvr>
                                        <p:cTn id="36" dur="500"/>
                                        <p:tgtEl>
                                          <p:spTgt spid="16"/>
                                        </p:tgtEl>
                                      </p:cBhvr>
                                    </p:animEffect>
                                  </p:childTnLst>
                                </p:cTn>
                              </p:par>
                              <p:par>
                                <p:cTn id="37" presetID="5" presetClass="entr" presetSubtype="10" fill="hold" nodeType="withEffect">
                                  <p:stCondLst>
                                    <p:cond delay="0"/>
                                  </p:stCondLst>
                                  <p:childTnLst>
                                    <p:set>
                                      <p:cBhvr>
                                        <p:cTn id="38" dur="1" fill="hold">
                                          <p:stCondLst>
                                            <p:cond delay="0"/>
                                          </p:stCondLst>
                                        </p:cTn>
                                        <p:tgtEl>
                                          <p:spTgt spid="289799"/>
                                        </p:tgtEl>
                                        <p:attrNameLst>
                                          <p:attrName>style.visibility</p:attrName>
                                        </p:attrNameLst>
                                      </p:cBhvr>
                                      <p:to>
                                        <p:strVal val="visible"/>
                                      </p:to>
                                    </p:set>
                                    <p:animEffect transition="in" filter="checkerboard(across)">
                                      <p:cBhvr>
                                        <p:cTn id="39" dur="500"/>
                                        <p:tgtEl>
                                          <p:spTgt spid="289799"/>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checkerboard(across)">
                                      <p:cBhvr>
                                        <p:cTn id="44" dur="500"/>
                                        <p:tgtEl>
                                          <p:spTgt spid="19"/>
                                        </p:tgtEl>
                                      </p:cBhvr>
                                    </p:animEffect>
                                  </p:childTnLst>
                                </p:cTn>
                              </p:par>
                              <p:par>
                                <p:cTn id="45" presetID="5" presetClass="entr" presetSubtype="10" fill="hold" nodeType="withEffect">
                                  <p:stCondLst>
                                    <p:cond delay="0"/>
                                  </p:stCondLst>
                                  <p:childTnLst>
                                    <p:set>
                                      <p:cBhvr>
                                        <p:cTn id="46" dur="1" fill="hold">
                                          <p:stCondLst>
                                            <p:cond delay="0"/>
                                          </p:stCondLst>
                                        </p:cTn>
                                        <p:tgtEl>
                                          <p:spTgt spid="289800"/>
                                        </p:tgtEl>
                                        <p:attrNameLst>
                                          <p:attrName>style.visibility</p:attrName>
                                        </p:attrNameLst>
                                      </p:cBhvr>
                                      <p:to>
                                        <p:strVal val="visible"/>
                                      </p:to>
                                    </p:set>
                                    <p:animEffect transition="in" filter="checkerboard(across)">
                                      <p:cBhvr>
                                        <p:cTn id="47" dur="500"/>
                                        <p:tgtEl>
                                          <p:spTgt spid="289800"/>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checkerboard(across)">
                                      <p:cBhvr>
                                        <p:cTn id="52" dur="500"/>
                                        <p:tgtEl>
                                          <p:spTgt spid="20"/>
                                        </p:tgtEl>
                                      </p:cBhvr>
                                    </p:animEffect>
                                  </p:childTnLst>
                                </p:cTn>
                              </p:par>
                              <p:par>
                                <p:cTn id="53" presetID="5" presetClass="entr" presetSubtype="1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checkerboard(across)">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checkerboard(across)">
                                      <p:cBhvr>
                                        <p:cTn id="60" dur="500"/>
                                        <p:tgtEl>
                                          <p:spTgt spid="29"/>
                                        </p:tgtEl>
                                      </p:cBhvr>
                                    </p:animEffect>
                                  </p:childTnLst>
                                </p:cTn>
                              </p:par>
                              <p:par>
                                <p:cTn id="61" presetID="5" presetClass="entr" presetSubtype="10" fill="hold" nodeType="withEffect">
                                  <p:stCondLst>
                                    <p:cond delay="0"/>
                                  </p:stCondLst>
                                  <p:childTnLst>
                                    <p:set>
                                      <p:cBhvr>
                                        <p:cTn id="62" dur="1" fill="hold">
                                          <p:stCondLst>
                                            <p:cond delay="0"/>
                                          </p:stCondLst>
                                        </p:cTn>
                                        <p:tgtEl>
                                          <p:spTgt spid="289802"/>
                                        </p:tgtEl>
                                        <p:attrNameLst>
                                          <p:attrName>style.visibility</p:attrName>
                                        </p:attrNameLst>
                                      </p:cBhvr>
                                      <p:to>
                                        <p:strVal val="visible"/>
                                      </p:to>
                                    </p:set>
                                    <p:animEffect transition="in" filter="checkerboard(across)">
                                      <p:cBhvr>
                                        <p:cTn id="63" dur="500"/>
                                        <p:tgtEl>
                                          <p:spTgt spid="289802"/>
                                        </p:tgtEl>
                                      </p:cBhvr>
                                    </p:animEffec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checkerboard(across)">
                                      <p:cBhvr>
                                        <p:cTn id="68" dur="500"/>
                                        <p:tgtEl>
                                          <p:spTgt spid="28"/>
                                        </p:tgtEl>
                                      </p:cBhvr>
                                    </p:animEffect>
                                  </p:childTnLst>
                                </p:cTn>
                              </p:par>
                              <p:par>
                                <p:cTn id="69" presetID="5" presetClass="entr" presetSubtype="10" fill="hold" nodeType="withEffect">
                                  <p:stCondLst>
                                    <p:cond delay="0"/>
                                  </p:stCondLst>
                                  <p:childTnLst>
                                    <p:set>
                                      <p:cBhvr>
                                        <p:cTn id="70" dur="1" fill="hold">
                                          <p:stCondLst>
                                            <p:cond delay="0"/>
                                          </p:stCondLst>
                                        </p:cTn>
                                        <p:tgtEl>
                                          <p:spTgt spid="289804"/>
                                        </p:tgtEl>
                                        <p:attrNameLst>
                                          <p:attrName>style.visibility</p:attrName>
                                        </p:attrNameLst>
                                      </p:cBhvr>
                                      <p:to>
                                        <p:strVal val="visible"/>
                                      </p:to>
                                    </p:set>
                                    <p:animEffect transition="in" filter="checkerboard(across)">
                                      <p:cBhvr>
                                        <p:cTn id="71" dur="500"/>
                                        <p:tgtEl>
                                          <p:spTgt spid="289804"/>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checkerboard(across)">
                                      <p:cBhvr>
                                        <p:cTn id="76" dur="500"/>
                                        <p:tgtEl>
                                          <p:spTgt spid="30"/>
                                        </p:tgtEl>
                                      </p:cBhvr>
                                    </p:animEffect>
                                  </p:childTnLst>
                                </p:cTn>
                              </p:par>
                              <p:par>
                                <p:cTn id="77" presetID="5" presetClass="entr" presetSubtype="10" fill="hold" nodeType="withEffect">
                                  <p:stCondLst>
                                    <p:cond delay="0"/>
                                  </p:stCondLst>
                                  <p:childTnLst>
                                    <p:set>
                                      <p:cBhvr>
                                        <p:cTn id="78" dur="1" fill="hold">
                                          <p:stCondLst>
                                            <p:cond delay="0"/>
                                          </p:stCondLst>
                                        </p:cTn>
                                        <p:tgtEl>
                                          <p:spTgt spid="289803"/>
                                        </p:tgtEl>
                                        <p:attrNameLst>
                                          <p:attrName>style.visibility</p:attrName>
                                        </p:attrNameLst>
                                      </p:cBhvr>
                                      <p:to>
                                        <p:strVal val="visible"/>
                                      </p:to>
                                    </p:set>
                                    <p:animEffect transition="in" filter="checkerboard(across)">
                                      <p:cBhvr>
                                        <p:cTn id="79" dur="500"/>
                                        <p:tgtEl>
                                          <p:spTgt spid="289803"/>
                                        </p:tgtEl>
                                      </p:cBhvr>
                                    </p:animEffect>
                                  </p:childTnLst>
                                </p:cTn>
                              </p:par>
                            </p:childTnLst>
                          </p:cTn>
                        </p:par>
                      </p:childTnLst>
                    </p:cTn>
                  </p:par>
                  <p:par>
                    <p:cTn id="80" fill="hold">
                      <p:stCondLst>
                        <p:cond delay="indefinite"/>
                      </p:stCondLst>
                      <p:childTnLst>
                        <p:par>
                          <p:cTn id="81" fill="hold">
                            <p:stCondLst>
                              <p:cond delay="0"/>
                            </p:stCondLst>
                            <p:childTnLst>
                              <p:par>
                                <p:cTn id="82" presetID="5" presetClass="entr" presetSubtype="10" fill="hold" grpId="0" nodeType="click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checkerboard(across)">
                                      <p:cBhvr>
                                        <p:cTn id="8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8" grpId="0"/>
      <p:bldP spid="12" grpId="0"/>
      <p:bldP spid="14" grpId="0" animBg="1"/>
      <p:bldP spid="16" grpId="0"/>
      <p:bldP spid="19" grpId="0" animBg="1"/>
      <p:bldP spid="20" grpId="0"/>
      <p:bldP spid="29" grpId="0"/>
      <p:bldP spid="30" grpId="0"/>
      <p:bldP spid="3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dirty="0" err="1" smtClean="0">
                <a:solidFill>
                  <a:srgbClr val="000099"/>
                </a:solidFill>
                <a:latin typeface="Calibri" pitchFamily="34" charset="0"/>
                <a:ea typeface="+mn-ea"/>
                <a:cs typeface="Calibri" pitchFamily="34" charset="0"/>
              </a:rPr>
              <a:t>Diffusie</a:t>
            </a:r>
            <a:r>
              <a:rPr lang="en-GB" i="1" kern="1200" dirty="0" smtClean="0">
                <a:solidFill>
                  <a:srgbClr val="000099"/>
                </a:solidFill>
                <a:latin typeface="Calibri" pitchFamily="34" charset="0"/>
                <a:ea typeface="+mn-ea"/>
                <a:cs typeface="Calibri" pitchFamily="34" charset="0"/>
              </a:rPr>
              <a:t> van </a:t>
            </a:r>
            <a:r>
              <a:rPr lang="en-GB" i="1" kern="1200" dirty="0" err="1" smtClean="0">
                <a:solidFill>
                  <a:srgbClr val="000099"/>
                </a:solidFill>
                <a:latin typeface="Calibri" pitchFamily="34" charset="0"/>
                <a:ea typeface="+mn-ea"/>
                <a:cs typeface="Calibri" pitchFamily="34" charset="0"/>
              </a:rPr>
              <a:t>neutronen</a:t>
            </a:r>
            <a:endParaRPr lang="en-US" i="1" kern="1200" dirty="0">
              <a:solidFill>
                <a:srgbClr val="000099"/>
              </a:solidFill>
              <a:latin typeface="Calibri" pitchFamily="34" charset="0"/>
              <a:ea typeface="+mn-ea"/>
              <a:cs typeface="Calibri" pitchFamily="34" charset="0"/>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pic>
        <p:nvPicPr>
          <p:cNvPr id="334860" name="Picture 12"/>
          <p:cNvPicPr>
            <a:picLocks noChangeAspect="1" noChangeArrowheads="1"/>
          </p:cNvPicPr>
          <p:nvPr/>
        </p:nvPicPr>
        <p:blipFill>
          <a:blip r:embed="rId4" cstate="print"/>
          <a:srcRect/>
          <a:stretch>
            <a:fillRect/>
          </a:stretch>
        </p:blipFill>
        <p:spPr bwMode="auto">
          <a:xfrm>
            <a:off x="5625663" y="4586288"/>
            <a:ext cx="3518337" cy="2271712"/>
          </a:xfrm>
          <a:prstGeom prst="rect">
            <a:avLst/>
          </a:prstGeom>
          <a:noFill/>
          <a:ln w="9525">
            <a:noFill/>
            <a:miter lim="800000"/>
            <a:headEnd/>
            <a:tailEnd/>
          </a:ln>
        </p:spPr>
      </p:pic>
      <p:sp>
        <p:nvSpPr>
          <p:cNvPr id="644098" name="Rectangle 2"/>
          <p:cNvSpPr>
            <a:spLocks noGrp="1" noChangeArrowheads="1"/>
          </p:cNvSpPr>
          <p:nvPr>
            <p:ph type="title"/>
          </p:nvPr>
        </p:nvSpPr>
        <p:spPr>
          <a:xfrm>
            <a:off x="0" y="0"/>
            <a:ext cx="9144000" cy="990600"/>
          </a:xfrm>
          <a:noFill/>
          <a:ln/>
        </p:spPr>
        <p:txBody>
          <a:bodyPr/>
          <a:lstStyle/>
          <a:p>
            <a:r>
              <a:rPr lang="en-GB" i="1" kern="1200" dirty="0" err="1" smtClean="0">
                <a:solidFill>
                  <a:srgbClr val="000099"/>
                </a:solidFill>
                <a:latin typeface="Calibri" pitchFamily="34" charset="0"/>
                <a:ea typeface="+mn-ea"/>
                <a:cs typeface="Calibri" pitchFamily="34" charset="0"/>
              </a:rPr>
              <a:t>Diffusie</a:t>
            </a:r>
            <a:r>
              <a:rPr lang="en-GB" i="1" kern="1200" dirty="0" smtClean="0">
                <a:solidFill>
                  <a:srgbClr val="000099"/>
                </a:solidFill>
                <a:latin typeface="Calibri" pitchFamily="34" charset="0"/>
                <a:ea typeface="+mn-ea"/>
                <a:cs typeface="Calibri" pitchFamily="34" charset="0"/>
              </a:rPr>
              <a:t> van </a:t>
            </a:r>
            <a:r>
              <a:rPr lang="en-GB" i="1" kern="1200" dirty="0" err="1" smtClean="0">
                <a:solidFill>
                  <a:srgbClr val="000099"/>
                </a:solidFill>
                <a:latin typeface="Calibri" pitchFamily="34" charset="0"/>
                <a:ea typeface="+mn-ea"/>
                <a:cs typeface="Calibri" pitchFamily="34" charset="0"/>
              </a:rPr>
              <a:t>neutronen</a:t>
            </a:r>
            <a:endParaRPr lang="en-US" i="1" kern="1200" dirty="0">
              <a:solidFill>
                <a:srgbClr val="000099"/>
              </a:solidFill>
              <a:latin typeface="Calibri" pitchFamily="34" charset="0"/>
              <a:ea typeface="+mn-ea"/>
              <a:cs typeface="Calibri" pitchFamily="34" charset="0"/>
            </a:endParaRPr>
          </a:p>
        </p:txBody>
      </p:sp>
      <p:sp>
        <p:nvSpPr>
          <p:cNvPr id="22" name="TextBox 17"/>
          <p:cNvSpPr txBox="1"/>
          <p:nvPr/>
        </p:nvSpPr>
        <p:spPr>
          <a:xfrm>
            <a:off x="533400" y="1219200"/>
            <a:ext cx="7924800" cy="369332"/>
          </a:xfrm>
          <a:prstGeom prst="rect">
            <a:avLst/>
          </a:prstGeom>
          <a:noFill/>
        </p:spPr>
        <p:txBody>
          <a:bodyPr wrap="square">
            <a:spAutoFit/>
          </a:bodyPr>
          <a:lstStyle/>
          <a:p>
            <a:pPr>
              <a:defRPr/>
            </a:pPr>
            <a:r>
              <a:rPr lang="en-US" dirty="0" smtClean="0">
                <a:latin typeface="Calibri" pitchFamily="34" charset="0"/>
                <a:cs typeface="Calibri" pitchFamily="34" charset="0"/>
              </a:rPr>
              <a:t>Tot nu toe </a:t>
            </a:r>
            <a:r>
              <a:rPr lang="en-US" dirty="0" err="1" smtClean="0">
                <a:latin typeface="Calibri" pitchFamily="34" charset="0"/>
                <a:cs typeface="Calibri" pitchFamily="34" charset="0"/>
              </a:rPr>
              <a:t>hebben</a:t>
            </a:r>
            <a:r>
              <a:rPr lang="en-US" dirty="0" smtClean="0">
                <a:latin typeface="Calibri" pitchFamily="34" charset="0"/>
                <a:cs typeface="Calibri" pitchFamily="34" charset="0"/>
              </a:rPr>
              <a:t> we </a:t>
            </a:r>
            <a:r>
              <a:rPr lang="en-US" dirty="0" err="1" smtClean="0">
                <a:latin typeface="Calibri" pitchFamily="34" charset="0"/>
                <a:cs typeface="Calibri" pitchFamily="34" charset="0"/>
              </a:rPr>
              <a:t>globale</a:t>
            </a:r>
            <a:r>
              <a:rPr lang="en-US" dirty="0" smtClean="0">
                <a:latin typeface="Calibri" pitchFamily="34" charset="0"/>
                <a:cs typeface="Calibri" pitchFamily="34" charset="0"/>
              </a:rPr>
              <a:t> </a:t>
            </a:r>
            <a:r>
              <a:rPr lang="en-US" dirty="0" err="1" smtClean="0">
                <a:latin typeface="Calibri" pitchFamily="34" charset="0"/>
                <a:cs typeface="Calibri" pitchFamily="34" charset="0"/>
              </a:rPr>
              <a:t>neutronendiffusie</a:t>
            </a:r>
            <a:r>
              <a:rPr lang="en-US" dirty="0" smtClean="0">
                <a:latin typeface="Calibri" pitchFamily="34" charset="0"/>
                <a:cs typeface="Calibri" pitchFamily="34" charset="0"/>
              </a:rPr>
              <a:t> met </a:t>
            </a:r>
            <a:r>
              <a:rPr lang="en-US" i="1" dirty="0" smtClean="0">
                <a:latin typeface="Calibri" pitchFamily="34" charset="0"/>
                <a:cs typeface="Calibri" pitchFamily="34" charset="0"/>
              </a:rPr>
              <a:t>P</a:t>
            </a:r>
            <a:r>
              <a:rPr lang="en-US" baseline="-25000" dirty="0" smtClean="0">
                <a:latin typeface="Calibri" pitchFamily="34" charset="0"/>
                <a:cs typeface="Calibri" pitchFamily="34" charset="0"/>
              </a:rPr>
              <a:t>NL</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gekarakteriseerd</a:t>
            </a:r>
            <a:endParaRPr lang="en-US" dirty="0" smtClean="0">
              <a:latin typeface="Calibri" pitchFamily="34" charset="0"/>
              <a:cs typeface="Calibri" pitchFamily="34" charset="0"/>
            </a:endParaRPr>
          </a:p>
        </p:txBody>
      </p:sp>
      <p:sp>
        <p:nvSpPr>
          <p:cNvPr id="37" name="TextBox 17"/>
          <p:cNvSpPr txBox="1"/>
          <p:nvPr/>
        </p:nvSpPr>
        <p:spPr>
          <a:xfrm>
            <a:off x="533400" y="1600200"/>
            <a:ext cx="5638800" cy="861774"/>
          </a:xfrm>
          <a:prstGeom prst="rect">
            <a:avLst/>
          </a:prstGeom>
          <a:noFill/>
        </p:spPr>
        <p:txBody>
          <a:bodyPr wrap="square">
            <a:spAutoFit/>
          </a:bodyPr>
          <a:lstStyle/>
          <a:p>
            <a:pPr>
              <a:defRPr/>
            </a:pPr>
            <a:r>
              <a:rPr lang="en-US" dirty="0" err="1" smtClean="0">
                <a:latin typeface="Calibri" pitchFamily="34" charset="0"/>
                <a:cs typeface="Calibri" pitchFamily="34" charset="0"/>
              </a:rPr>
              <a:t>Diffusievergelijking</a:t>
            </a:r>
            <a:r>
              <a:rPr lang="en-US" dirty="0" smtClean="0">
                <a:latin typeface="Calibri" pitchFamily="34" charset="0"/>
                <a:cs typeface="Calibri" pitchFamily="34" charset="0"/>
              </a:rPr>
              <a:t> </a:t>
            </a:r>
            <a:r>
              <a:rPr lang="en-US" dirty="0" err="1" smtClean="0">
                <a:latin typeface="Calibri" pitchFamily="34" charset="0"/>
                <a:cs typeface="Calibri" pitchFamily="34" charset="0"/>
              </a:rPr>
              <a:t>nodig</a:t>
            </a:r>
            <a:endParaRPr lang="en-US" dirty="0" smtClean="0">
              <a:latin typeface="Calibri" pitchFamily="34" charset="0"/>
              <a:cs typeface="Calibri" pitchFamily="34" charset="0"/>
            </a:endParaRPr>
          </a:p>
          <a:p>
            <a:pPr lvl="1">
              <a:defRPr/>
            </a:pPr>
            <a:r>
              <a:rPr lang="en-US" sz="1600" dirty="0" err="1" smtClean="0">
                <a:latin typeface="Calibri" pitchFamily="34" charset="0"/>
                <a:cs typeface="Calibri" pitchFamily="34" charset="0"/>
              </a:rPr>
              <a:t>Verband</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tussen</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reactorafmetingen</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vorm</a:t>
            </a:r>
            <a:r>
              <a:rPr lang="en-US" sz="1600" dirty="0" smtClean="0">
                <a:latin typeface="Calibri" pitchFamily="34" charset="0"/>
                <a:cs typeface="Calibri" pitchFamily="34" charset="0"/>
              </a:rPr>
              <a:t> en criticality</a:t>
            </a:r>
          </a:p>
          <a:p>
            <a:pPr lvl="1">
              <a:defRPr/>
            </a:pPr>
            <a:r>
              <a:rPr lang="en-US" sz="1600" dirty="0" err="1" smtClean="0">
                <a:latin typeface="Calibri" pitchFamily="34" charset="0"/>
                <a:cs typeface="Calibri" pitchFamily="34" charset="0"/>
              </a:rPr>
              <a:t>Ruimtelijke</a:t>
            </a:r>
            <a:r>
              <a:rPr lang="en-US" sz="1600" dirty="0" smtClean="0">
                <a:latin typeface="Calibri" pitchFamily="34" charset="0"/>
                <a:cs typeface="Calibri" pitchFamily="34" charset="0"/>
              </a:rPr>
              <a:t> flux </a:t>
            </a:r>
            <a:r>
              <a:rPr lang="en-US" sz="1600" dirty="0" err="1" smtClean="0">
                <a:latin typeface="Calibri" pitchFamily="34" charset="0"/>
                <a:cs typeface="Calibri" pitchFamily="34" charset="0"/>
              </a:rPr>
              <a:t>distributies</a:t>
            </a:r>
            <a:r>
              <a:rPr lang="en-US" sz="1600" dirty="0" smtClean="0">
                <a:latin typeface="Calibri" pitchFamily="34" charset="0"/>
                <a:cs typeface="Calibri" pitchFamily="34" charset="0"/>
              </a:rPr>
              <a:t> in power </a:t>
            </a:r>
            <a:r>
              <a:rPr lang="en-US" sz="1600" dirty="0" err="1" smtClean="0">
                <a:latin typeface="Calibri" pitchFamily="34" charset="0"/>
                <a:cs typeface="Calibri" pitchFamily="34" charset="0"/>
              </a:rPr>
              <a:t>reactoren</a:t>
            </a:r>
            <a:endParaRPr lang="en-US" sz="1600" dirty="0" smtClean="0">
              <a:latin typeface="Calibri" pitchFamily="34" charset="0"/>
              <a:cs typeface="Calibri" pitchFamily="34" charset="0"/>
            </a:endParaRPr>
          </a:p>
        </p:txBody>
      </p:sp>
      <p:sp>
        <p:nvSpPr>
          <p:cNvPr id="48" name="TextBox 17"/>
          <p:cNvSpPr txBox="1"/>
          <p:nvPr/>
        </p:nvSpPr>
        <p:spPr>
          <a:xfrm>
            <a:off x="533400" y="3276600"/>
            <a:ext cx="5562600" cy="861774"/>
          </a:xfrm>
          <a:prstGeom prst="rect">
            <a:avLst/>
          </a:prstGeom>
          <a:noFill/>
        </p:spPr>
        <p:txBody>
          <a:bodyPr wrap="square">
            <a:spAutoFit/>
          </a:bodyPr>
          <a:lstStyle/>
          <a:p>
            <a:pPr>
              <a:defRPr/>
            </a:pPr>
            <a:r>
              <a:rPr lang="en-US" dirty="0" err="1" smtClean="0">
                <a:latin typeface="Calibri" pitchFamily="34" charset="0"/>
                <a:cs typeface="Calibri" pitchFamily="34" charset="0"/>
              </a:rPr>
              <a:t>Diffusievergelijking</a:t>
            </a:r>
            <a:r>
              <a:rPr lang="en-US" dirty="0" smtClean="0">
                <a:latin typeface="Calibri" pitchFamily="34" charset="0"/>
                <a:cs typeface="Calibri" pitchFamily="34" charset="0"/>
              </a:rPr>
              <a:t> en </a:t>
            </a:r>
            <a:r>
              <a:rPr lang="en-US" dirty="0" err="1" smtClean="0">
                <a:latin typeface="Calibri" pitchFamily="34" charset="0"/>
                <a:cs typeface="Calibri" pitchFamily="34" charset="0"/>
              </a:rPr>
              <a:t>randvoorwaarden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opstellen</a:t>
            </a:r>
            <a:endParaRPr lang="en-US" dirty="0" smtClean="0">
              <a:latin typeface="Calibri" pitchFamily="34" charset="0"/>
              <a:cs typeface="Calibri" pitchFamily="34" charset="0"/>
            </a:endParaRPr>
          </a:p>
          <a:p>
            <a:pPr lvl="1">
              <a:defRPr/>
            </a:pPr>
            <a:r>
              <a:rPr lang="en-US" sz="1600" dirty="0" err="1" smtClean="0">
                <a:latin typeface="Calibri" pitchFamily="34" charset="0"/>
                <a:cs typeface="Calibri" pitchFamily="34" charset="0"/>
              </a:rPr>
              <a:t>Eenvoudige</a:t>
            </a:r>
            <a:r>
              <a:rPr lang="en-US" sz="1600" dirty="0" smtClean="0">
                <a:latin typeface="Calibri" pitchFamily="34" charset="0"/>
                <a:cs typeface="Calibri" pitchFamily="34" charset="0"/>
              </a:rPr>
              <a:t> 1D </a:t>
            </a:r>
            <a:r>
              <a:rPr lang="en-US" sz="1600" dirty="0" err="1" smtClean="0">
                <a:latin typeface="Calibri" pitchFamily="34" charset="0"/>
                <a:cs typeface="Calibri" pitchFamily="34" charset="0"/>
              </a:rPr>
              <a:t>gevallen</a:t>
            </a:r>
            <a:endParaRPr lang="en-US" sz="1600" dirty="0" smtClean="0">
              <a:latin typeface="Calibri" pitchFamily="34" charset="0"/>
              <a:cs typeface="Calibri" pitchFamily="34" charset="0"/>
            </a:endParaRPr>
          </a:p>
          <a:p>
            <a:pPr lvl="1">
              <a:defRPr/>
            </a:pPr>
            <a:r>
              <a:rPr lang="en-US" sz="1600" dirty="0" err="1" smtClean="0">
                <a:latin typeface="Calibri" pitchFamily="34" charset="0"/>
                <a:cs typeface="Calibri" pitchFamily="34" charset="0"/>
              </a:rPr>
              <a:t>Eindige</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cilindersymmetrische</a:t>
            </a:r>
            <a:r>
              <a:rPr lang="en-US" sz="1600" dirty="0" smtClean="0">
                <a:latin typeface="Calibri" pitchFamily="34" charset="0"/>
                <a:cs typeface="Calibri" pitchFamily="34" charset="0"/>
              </a:rPr>
              <a:t> reactor core</a:t>
            </a:r>
          </a:p>
        </p:txBody>
      </p:sp>
      <p:sp>
        <p:nvSpPr>
          <p:cNvPr id="49" name="TextBox 17"/>
          <p:cNvSpPr txBox="1"/>
          <p:nvPr/>
        </p:nvSpPr>
        <p:spPr>
          <a:xfrm>
            <a:off x="533400" y="4154269"/>
            <a:ext cx="55626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Ruimtelijke</a:t>
            </a:r>
            <a:r>
              <a:rPr lang="en-US" dirty="0" smtClean="0">
                <a:latin typeface="Calibri" pitchFamily="34" charset="0"/>
                <a:cs typeface="Calibri" pitchFamily="34" charset="0"/>
              </a:rPr>
              <a:t> </a:t>
            </a:r>
            <a:r>
              <a:rPr lang="en-US" dirty="0" err="1" smtClean="0">
                <a:latin typeface="Calibri" pitchFamily="34" charset="0"/>
                <a:cs typeface="Calibri" pitchFamily="34" charset="0"/>
              </a:rPr>
              <a:t>neutronenbalans</a:t>
            </a:r>
            <a:r>
              <a:rPr lang="en-US" dirty="0" smtClean="0">
                <a:latin typeface="Calibri" pitchFamily="34" charset="0"/>
                <a:cs typeface="Calibri" pitchFamily="34" charset="0"/>
              </a:rPr>
              <a:t> (steady state </a:t>
            </a:r>
            <a:r>
              <a:rPr lang="en-US" dirty="0" err="1" smtClean="0">
                <a:latin typeface="Calibri" pitchFamily="34" charset="0"/>
                <a:cs typeface="Calibri" pitchFamily="34" charset="0"/>
              </a:rPr>
              <a:t>conditie</a:t>
            </a:r>
            <a:r>
              <a:rPr lang="en-US" dirty="0" smtClean="0">
                <a:latin typeface="Calibri" pitchFamily="34" charset="0"/>
                <a:cs typeface="Calibri" pitchFamily="34" charset="0"/>
              </a:rPr>
              <a:t>)</a:t>
            </a:r>
          </a:p>
        </p:txBody>
      </p:sp>
      <p:sp>
        <p:nvSpPr>
          <p:cNvPr id="53" name="TextBox 17"/>
          <p:cNvSpPr txBox="1"/>
          <p:nvPr/>
        </p:nvSpPr>
        <p:spPr>
          <a:xfrm>
            <a:off x="533400" y="4876800"/>
            <a:ext cx="4191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Er</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geldt</a:t>
            </a:r>
            <a:endParaRPr lang="en-US" dirty="0" smtClean="0">
              <a:latin typeface="Calibri" pitchFamily="34" charset="0"/>
              <a:cs typeface="Calibri" pitchFamily="34" charset="0"/>
            </a:endParaRPr>
          </a:p>
        </p:txBody>
      </p:sp>
      <p:sp>
        <p:nvSpPr>
          <p:cNvPr id="58" name="TextBox 17"/>
          <p:cNvSpPr txBox="1"/>
          <p:nvPr/>
        </p:nvSpPr>
        <p:spPr>
          <a:xfrm>
            <a:off x="533400" y="5764213"/>
            <a:ext cx="5257800" cy="923330"/>
          </a:xfrm>
          <a:prstGeom prst="rect">
            <a:avLst/>
          </a:prstGeom>
          <a:noFill/>
        </p:spPr>
        <p:txBody>
          <a:bodyPr wrap="square">
            <a:spAutoFit/>
          </a:bodyPr>
          <a:lstStyle/>
          <a:p>
            <a:pPr>
              <a:defRPr/>
            </a:pPr>
            <a:r>
              <a:rPr lang="en-US" smtClean="0">
                <a:latin typeface="Calibri" pitchFamily="34" charset="0"/>
                <a:cs typeface="Calibri" pitchFamily="34" charset="0"/>
              </a:rPr>
              <a:t>Neutronenstroom                      </a:t>
            </a:r>
            <a:r>
              <a:rPr lang="en-US" dirty="0" smtClean="0">
                <a:latin typeface="Calibri" pitchFamily="34" charset="0"/>
                <a:cs typeface="Calibri" pitchFamily="34" charset="0"/>
              </a:rPr>
              <a:t>is het </a:t>
            </a:r>
            <a:r>
              <a:rPr lang="en-US" dirty="0" err="1" smtClean="0">
                <a:latin typeface="Calibri" pitchFamily="34" charset="0"/>
                <a:cs typeface="Calibri" pitchFamily="34" charset="0"/>
              </a:rPr>
              <a:t>netto</a:t>
            </a:r>
            <a:r>
              <a:rPr lang="en-US" dirty="0" smtClean="0">
                <a:latin typeface="Calibri" pitchFamily="34" charset="0"/>
                <a:cs typeface="Calibri" pitchFamily="34" charset="0"/>
              </a:rPr>
              <a:t> </a:t>
            </a:r>
            <a:r>
              <a:rPr lang="en-US" dirty="0" err="1" smtClean="0">
                <a:latin typeface="Calibri" pitchFamily="34" charset="0"/>
                <a:cs typeface="Calibri" pitchFamily="34" charset="0"/>
              </a:rPr>
              <a:t>aantal</a:t>
            </a:r>
            <a:r>
              <a:rPr lang="en-US" dirty="0" smtClean="0">
                <a:latin typeface="Calibri" pitchFamily="34" charset="0"/>
                <a:cs typeface="Calibri" pitchFamily="34" charset="0"/>
              </a:rPr>
              <a:t> </a:t>
            </a:r>
            <a:r>
              <a:rPr lang="en-US" dirty="0" err="1" smtClean="0">
                <a:latin typeface="Calibri" pitchFamily="34" charset="0"/>
                <a:cs typeface="Calibri" pitchFamily="34" charset="0"/>
              </a:rPr>
              <a:t>neutronen</a:t>
            </a:r>
            <a:r>
              <a:rPr lang="en-US" dirty="0" smtClean="0">
                <a:latin typeface="Calibri" pitchFamily="34" charset="0"/>
                <a:cs typeface="Calibri" pitchFamily="34" charset="0"/>
              </a:rPr>
              <a:t>/cm</a:t>
            </a:r>
            <a:r>
              <a:rPr lang="en-US" baseline="30000" dirty="0" smtClean="0">
                <a:latin typeface="Calibri" pitchFamily="34" charset="0"/>
                <a:cs typeface="Calibri" pitchFamily="34" charset="0"/>
              </a:rPr>
              <a:t>2</a:t>
            </a:r>
            <a:r>
              <a:rPr lang="en-US" dirty="0" smtClean="0">
                <a:latin typeface="Calibri" pitchFamily="34" charset="0"/>
                <a:cs typeface="Calibri" pitchFamily="34" charset="0"/>
              </a:rPr>
              <a:t>/s door het </a:t>
            </a:r>
            <a:r>
              <a:rPr lang="en-US" i="1" dirty="0" smtClean="0">
                <a:latin typeface="Calibri" pitchFamily="34" charset="0"/>
                <a:cs typeface="Calibri" pitchFamily="34" charset="0"/>
              </a:rPr>
              <a:t>y-z</a:t>
            </a:r>
            <a:r>
              <a:rPr lang="en-US" dirty="0" smtClean="0">
                <a:latin typeface="Calibri" pitchFamily="34" charset="0"/>
                <a:cs typeface="Calibri" pitchFamily="34" charset="0"/>
              </a:rPr>
              <a:t> </a:t>
            </a:r>
            <a:r>
              <a:rPr lang="en-US" dirty="0" err="1" smtClean="0">
                <a:latin typeface="Calibri" pitchFamily="34" charset="0"/>
                <a:cs typeface="Calibri" pitchFamily="34" charset="0"/>
              </a:rPr>
              <a:t>vlak</a:t>
            </a:r>
            <a:r>
              <a:rPr lang="en-US" dirty="0" smtClean="0">
                <a:latin typeface="Calibri" pitchFamily="34" charset="0"/>
                <a:cs typeface="Calibri" pitchFamily="34" charset="0"/>
              </a:rPr>
              <a:t> in de </a:t>
            </a:r>
            <a:r>
              <a:rPr lang="en-US" dirty="0" err="1" smtClean="0">
                <a:latin typeface="Calibri" pitchFamily="34" charset="0"/>
                <a:cs typeface="Calibri" pitchFamily="34" charset="0"/>
              </a:rPr>
              <a:t>positieve</a:t>
            </a:r>
            <a:r>
              <a:rPr lang="en-US" dirty="0" smtClean="0">
                <a:latin typeface="Calibri" pitchFamily="34" charset="0"/>
                <a:cs typeface="Calibri" pitchFamily="34" charset="0"/>
              </a:rPr>
              <a:t> </a:t>
            </a:r>
            <a:r>
              <a:rPr lang="en-US" i="1" dirty="0" smtClean="0">
                <a:latin typeface="Calibri" pitchFamily="34" charset="0"/>
                <a:cs typeface="Calibri" pitchFamily="34" charset="0"/>
              </a:rPr>
              <a:t>x</a:t>
            </a:r>
            <a:r>
              <a:rPr lang="en-US" dirty="0" smtClean="0">
                <a:latin typeface="Calibri" pitchFamily="34" charset="0"/>
                <a:cs typeface="Calibri" pitchFamily="34" charset="0"/>
              </a:rPr>
              <a:t> </a:t>
            </a:r>
            <a:r>
              <a:rPr lang="en-US" dirty="0" err="1" smtClean="0">
                <a:latin typeface="Calibri" pitchFamily="34" charset="0"/>
                <a:cs typeface="Calibri" pitchFamily="34" charset="0"/>
              </a:rPr>
              <a:t>richting</a:t>
            </a:r>
            <a:r>
              <a:rPr lang="en-US" dirty="0" smtClean="0">
                <a:latin typeface="Calibri" pitchFamily="34" charset="0"/>
                <a:cs typeface="Calibri" pitchFamily="34" charset="0"/>
              </a:rPr>
              <a:t> op punt </a:t>
            </a:r>
            <a:r>
              <a:rPr lang="en-US" i="1" dirty="0" smtClean="0">
                <a:latin typeface="Calibri" pitchFamily="34" charset="0"/>
                <a:cs typeface="Calibri" pitchFamily="34" charset="0"/>
              </a:rPr>
              <a:t>(</a:t>
            </a:r>
            <a:r>
              <a:rPr lang="en-US" i="1" dirty="0" err="1" smtClean="0">
                <a:latin typeface="Calibri" pitchFamily="34" charset="0"/>
                <a:cs typeface="Calibri" pitchFamily="34" charset="0"/>
              </a:rPr>
              <a:t>x,y,z</a:t>
            </a:r>
            <a:r>
              <a:rPr lang="en-US" i="1" dirty="0" smtClean="0">
                <a:latin typeface="Calibri" pitchFamily="34" charset="0"/>
                <a:cs typeface="Calibri" pitchFamily="34" charset="0"/>
              </a:rPr>
              <a:t>)</a:t>
            </a:r>
          </a:p>
        </p:txBody>
      </p:sp>
      <p:sp>
        <p:nvSpPr>
          <p:cNvPr id="41" name="TextBox 17"/>
          <p:cNvSpPr txBox="1"/>
          <p:nvPr/>
        </p:nvSpPr>
        <p:spPr>
          <a:xfrm>
            <a:off x="533400" y="4507468"/>
            <a:ext cx="4267200" cy="369332"/>
          </a:xfrm>
          <a:prstGeom prst="rect">
            <a:avLst/>
          </a:prstGeom>
          <a:noFill/>
        </p:spPr>
        <p:txBody>
          <a:bodyPr wrap="square">
            <a:spAutoFit/>
          </a:bodyPr>
          <a:lstStyle/>
          <a:p>
            <a:pPr>
              <a:defRPr/>
            </a:pPr>
            <a:r>
              <a:rPr lang="en-US" dirty="0" smtClean="0">
                <a:latin typeface="Calibri" pitchFamily="34" charset="0"/>
                <a:cs typeface="Calibri" pitchFamily="34" charset="0"/>
              </a:rPr>
              <a:t>Volume element</a:t>
            </a:r>
          </a:p>
        </p:txBody>
      </p:sp>
      <p:graphicFrame>
        <p:nvGraphicFramePr>
          <p:cNvPr id="300049" name="Object 17"/>
          <p:cNvGraphicFramePr>
            <a:graphicFrameLocks noChangeAspect="1"/>
          </p:cNvGraphicFramePr>
          <p:nvPr/>
        </p:nvGraphicFramePr>
        <p:xfrm>
          <a:off x="2286000" y="4558508"/>
          <a:ext cx="3067050" cy="306388"/>
        </p:xfrm>
        <a:graphic>
          <a:graphicData uri="http://schemas.openxmlformats.org/presentationml/2006/ole">
            <p:oleObj spid="_x0000_s646146" name="Equation" r:id="rId5" imgW="2044440" imgH="203040" progId="Equation.DSMT4">
              <p:embed/>
            </p:oleObj>
          </a:graphicData>
        </a:graphic>
      </p:graphicFrame>
      <p:graphicFrame>
        <p:nvGraphicFramePr>
          <p:cNvPr id="300050" name="Object 18"/>
          <p:cNvGraphicFramePr>
            <a:graphicFrameLocks noChangeAspect="1"/>
          </p:cNvGraphicFramePr>
          <p:nvPr/>
        </p:nvGraphicFramePr>
        <p:xfrm>
          <a:off x="2362200" y="5784056"/>
          <a:ext cx="1041400" cy="371475"/>
        </p:xfrm>
        <a:graphic>
          <a:graphicData uri="http://schemas.openxmlformats.org/presentationml/2006/ole">
            <p:oleObj spid="_x0000_s646147" name="Equation" r:id="rId6" imgW="647640" imgH="228600" progId="Equation.DSMT4">
              <p:embed/>
            </p:oleObj>
          </a:graphicData>
        </a:graphic>
      </p:graphicFrame>
      <p:sp>
        <p:nvSpPr>
          <p:cNvPr id="31" name="TextBox 17"/>
          <p:cNvSpPr txBox="1"/>
          <p:nvPr/>
        </p:nvSpPr>
        <p:spPr>
          <a:xfrm>
            <a:off x="533400" y="2438400"/>
            <a:ext cx="7391400" cy="861774"/>
          </a:xfrm>
          <a:prstGeom prst="rect">
            <a:avLst/>
          </a:prstGeom>
          <a:noFill/>
        </p:spPr>
        <p:txBody>
          <a:bodyPr wrap="square">
            <a:spAutoFit/>
          </a:bodyPr>
          <a:lstStyle/>
          <a:p>
            <a:pPr>
              <a:defRPr/>
            </a:pPr>
            <a:r>
              <a:rPr lang="en-US" dirty="0" err="1" smtClean="0">
                <a:latin typeface="Calibri" pitchFamily="34" charset="0"/>
                <a:cs typeface="Calibri" pitchFamily="34" charset="0"/>
              </a:rPr>
              <a:t>Aannamen</a:t>
            </a:r>
            <a:endParaRPr lang="en-US" dirty="0" smtClean="0">
              <a:latin typeface="Calibri" pitchFamily="34" charset="0"/>
              <a:cs typeface="Calibri" pitchFamily="34" charset="0"/>
            </a:endParaRPr>
          </a:p>
          <a:p>
            <a:pPr lvl="1">
              <a:defRPr/>
            </a:pPr>
            <a:r>
              <a:rPr lang="en-US" sz="1600" dirty="0" err="1" smtClean="0">
                <a:latin typeface="Calibri" pitchFamily="34" charset="0"/>
                <a:cs typeface="Calibri" pitchFamily="34" charset="0"/>
              </a:rPr>
              <a:t>Een</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energie-groep</a:t>
            </a:r>
            <a:r>
              <a:rPr lang="en-US" sz="1600" dirty="0" smtClean="0">
                <a:latin typeface="Calibri" pitchFamily="34" charset="0"/>
                <a:cs typeface="Calibri" pitchFamily="34" charset="0"/>
              </a:rPr>
              <a:t> model</a:t>
            </a:r>
          </a:p>
          <a:p>
            <a:pPr lvl="1">
              <a:defRPr/>
            </a:pPr>
            <a:r>
              <a:rPr lang="en-US" sz="1600" dirty="0" smtClean="0">
                <a:latin typeface="Calibri" pitchFamily="34" charset="0"/>
                <a:cs typeface="Calibri" pitchFamily="34" charset="0"/>
              </a:rPr>
              <a:t>Neutron flux en </a:t>
            </a:r>
            <a:r>
              <a:rPr lang="en-US" sz="1600" dirty="0" err="1" smtClean="0">
                <a:latin typeface="Calibri" pitchFamily="34" charset="0"/>
                <a:cs typeface="Calibri" pitchFamily="34" charset="0"/>
              </a:rPr>
              <a:t>werkzame</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doorsneden</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zijn</a:t>
            </a:r>
            <a:r>
              <a:rPr lang="en-US" sz="1600" dirty="0" smtClean="0">
                <a:latin typeface="Calibri" pitchFamily="34" charset="0"/>
                <a:cs typeface="Calibri" pitchFamily="34" charset="0"/>
              </a:rPr>
              <a:t> al </a:t>
            </a:r>
            <a:r>
              <a:rPr lang="en-US" sz="1600" dirty="0" err="1" smtClean="0">
                <a:latin typeface="Calibri" pitchFamily="34" charset="0"/>
                <a:cs typeface="Calibri" pitchFamily="34" charset="0"/>
              </a:rPr>
              <a:t>gemiddeld</a:t>
            </a:r>
            <a:r>
              <a:rPr lang="en-US" sz="1600" dirty="0" smtClean="0">
                <a:latin typeface="Calibri" pitchFamily="34" charset="0"/>
                <a:cs typeface="Calibri" pitchFamily="34" charset="0"/>
              </a:rPr>
              <a:t> over </a:t>
            </a:r>
            <a:r>
              <a:rPr lang="en-US" sz="1600" dirty="0" err="1" smtClean="0">
                <a:latin typeface="Calibri" pitchFamily="34" charset="0"/>
                <a:cs typeface="Calibri" pitchFamily="34" charset="0"/>
              </a:rPr>
              <a:t>energie</a:t>
            </a:r>
            <a:endParaRPr lang="en-US" sz="1600" dirty="0" smtClean="0">
              <a:latin typeface="Calibri" pitchFamily="34" charset="0"/>
              <a:cs typeface="Calibri" pitchFamily="34" charset="0"/>
            </a:endParaRPr>
          </a:p>
        </p:txBody>
      </p:sp>
      <p:pic>
        <p:nvPicPr>
          <p:cNvPr id="334861" name="Picture 13"/>
          <p:cNvPicPr>
            <a:picLocks noChangeAspect="1" noChangeArrowheads="1"/>
          </p:cNvPicPr>
          <p:nvPr/>
        </p:nvPicPr>
        <p:blipFill>
          <a:blip r:embed="rId7" cstate="print"/>
          <a:srcRect/>
          <a:stretch>
            <a:fillRect/>
          </a:stretch>
        </p:blipFill>
        <p:spPr bwMode="auto">
          <a:xfrm>
            <a:off x="1600200" y="4876800"/>
            <a:ext cx="3924300" cy="902754"/>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checkerboard(across)">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checkerboard(across)">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checkerboard(across)">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checkerboard(across)">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checkerboard(across)">
                                      <p:cBhvr>
                                        <p:cTn id="32" dur="500"/>
                                        <p:tgtEl>
                                          <p:spTgt spid="41"/>
                                        </p:tgtEl>
                                      </p:cBhvr>
                                    </p:animEffect>
                                  </p:childTnLst>
                                </p:cTn>
                              </p:par>
                              <p:par>
                                <p:cTn id="33" presetID="5" presetClass="entr" presetSubtype="10" fill="hold" nodeType="withEffect">
                                  <p:stCondLst>
                                    <p:cond delay="0"/>
                                  </p:stCondLst>
                                  <p:childTnLst>
                                    <p:set>
                                      <p:cBhvr>
                                        <p:cTn id="34" dur="1" fill="hold">
                                          <p:stCondLst>
                                            <p:cond delay="0"/>
                                          </p:stCondLst>
                                        </p:cTn>
                                        <p:tgtEl>
                                          <p:spTgt spid="300049"/>
                                        </p:tgtEl>
                                        <p:attrNameLst>
                                          <p:attrName>style.visibility</p:attrName>
                                        </p:attrNameLst>
                                      </p:cBhvr>
                                      <p:to>
                                        <p:strVal val="visible"/>
                                      </p:to>
                                    </p:set>
                                    <p:animEffect transition="in" filter="checkerboard(across)">
                                      <p:cBhvr>
                                        <p:cTn id="35" dur="500"/>
                                        <p:tgtEl>
                                          <p:spTgt spid="300049"/>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checkerboard(across)">
                                      <p:cBhvr>
                                        <p:cTn id="40" dur="500"/>
                                        <p:tgtEl>
                                          <p:spTgt spid="53"/>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58"/>
                                        </p:tgtEl>
                                        <p:attrNameLst>
                                          <p:attrName>style.visibility</p:attrName>
                                        </p:attrNameLst>
                                      </p:cBhvr>
                                      <p:to>
                                        <p:strVal val="visible"/>
                                      </p:to>
                                    </p:set>
                                    <p:animEffect transition="in" filter="checkerboard(across)">
                                      <p:cBhvr>
                                        <p:cTn id="45" dur="500"/>
                                        <p:tgtEl>
                                          <p:spTgt spid="58"/>
                                        </p:tgtEl>
                                      </p:cBhvr>
                                    </p:animEffect>
                                  </p:childTnLst>
                                </p:cTn>
                              </p:par>
                              <p:par>
                                <p:cTn id="46" presetID="5" presetClass="entr" presetSubtype="10" fill="hold" nodeType="withEffect">
                                  <p:stCondLst>
                                    <p:cond delay="0"/>
                                  </p:stCondLst>
                                  <p:childTnLst>
                                    <p:set>
                                      <p:cBhvr>
                                        <p:cTn id="47" dur="1" fill="hold">
                                          <p:stCondLst>
                                            <p:cond delay="0"/>
                                          </p:stCondLst>
                                        </p:cTn>
                                        <p:tgtEl>
                                          <p:spTgt spid="300050"/>
                                        </p:tgtEl>
                                        <p:attrNameLst>
                                          <p:attrName>style.visibility</p:attrName>
                                        </p:attrNameLst>
                                      </p:cBhvr>
                                      <p:to>
                                        <p:strVal val="visible"/>
                                      </p:to>
                                    </p:set>
                                    <p:animEffect transition="in" filter="checkerboard(across)">
                                      <p:cBhvr>
                                        <p:cTn id="48" dur="500"/>
                                        <p:tgtEl>
                                          <p:spTgt spid="300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7" grpId="0"/>
      <p:bldP spid="48" grpId="0"/>
      <p:bldP spid="49" grpId="0"/>
      <p:bldP spid="53" grpId="0"/>
      <p:bldP spid="58" grpId="0"/>
      <p:bldP spid="41" grpId="0"/>
      <p:bldP spid="3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pic>
        <p:nvPicPr>
          <p:cNvPr id="335880" name="Picture 8"/>
          <p:cNvPicPr>
            <a:picLocks noChangeAspect="1" noChangeArrowheads="1"/>
          </p:cNvPicPr>
          <p:nvPr/>
        </p:nvPicPr>
        <p:blipFill>
          <a:blip r:embed="rId4" cstate="print"/>
          <a:srcRect/>
          <a:stretch>
            <a:fillRect/>
          </a:stretch>
        </p:blipFill>
        <p:spPr bwMode="auto">
          <a:xfrm>
            <a:off x="1533436" y="4905376"/>
            <a:ext cx="4257764" cy="1857617"/>
          </a:xfrm>
          <a:prstGeom prst="rect">
            <a:avLst/>
          </a:prstGeom>
          <a:noFill/>
          <a:ln w="9525">
            <a:noFill/>
            <a:miter lim="800000"/>
            <a:headEnd/>
            <a:tailEnd/>
          </a:ln>
        </p:spPr>
      </p:pic>
      <p:sp>
        <p:nvSpPr>
          <p:cNvPr id="644098" name="Rectangle 2"/>
          <p:cNvSpPr>
            <a:spLocks noGrp="1" noChangeArrowheads="1"/>
          </p:cNvSpPr>
          <p:nvPr>
            <p:ph type="title"/>
          </p:nvPr>
        </p:nvSpPr>
        <p:spPr>
          <a:xfrm>
            <a:off x="0" y="0"/>
            <a:ext cx="9144000" cy="990600"/>
          </a:xfrm>
          <a:noFill/>
          <a:ln/>
        </p:spPr>
        <p:txBody>
          <a:bodyPr/>
          <a:lstStyle/>
          <a:p>
            <a:r>
              <a:rPr lang="en-GB" i="1" kern="1200" dirty="0" err="1" smtClean="0">
                <a:solidFill>
                  <a:srgbClr val="000099"/>
                </a:solidFill>
                <a:latin typeface="Calibri" pitchFamily="34" charset="0"/>
                <a:ea typeface="+mn-ea"/>
                <a:cs typeface="Calibri" pitchFamily="34" charset="0"/>
              </a:rPr>
              <a:t>Diffusievergelijking</a:t>
            </a:r>
            <a:endParaRPr lang="en-US" i="1" kern="1200" dirty="0">
              <a:solidFill>
                <a:srgbClr val="000099"/>
              </a:solidFill>
              <a:latin typeface="Calibri" pitchFamily="34" charset="0"/>
              <a:ea typeface="+mn-ea"/>
              <a:cs typeface="Calibri" pitchFamily="34" charset="0"/>
            </a:endParaRPr>
          </a:p>
        </p:txBody>
      </p:sp>
      <p:sp>
        <p:nvSpPr>
          <p:cNvPr id="22" name="TextBox 17"/>
          <p:cNvSpPr txBox="1"/>
          <p:nvPr/>
        </p:nvSpPr>
        <p:spPr>
          <a:xfrm>
            <a:off x="533400" y="1219200"/>
            <a:ext cx="7924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Aantal</a:t>
            </a:r>
            <a:r>
              <a:rPr lang="en-US" dirty="0" smtClean="0">
                <a:latin typeface="Calibri" pitchFamily="34" charset="0"/>
                <a:cs typeface="Calibri" pitchFamily="34" charset="0"/>
              </a:rPr>
              <a:t> </a:t>
            </a:r>
            <a:r>
              <a:rPr lang="en-US" dirty="0" err="1" smtClean="0">
                <a:latin typeface="Calibri" pitchFamily="34" charset="0"/>
                <a:cs typeface="Calibri" pitchFamily="34" charset="0"/>
              </a:rPr>
              <a:t>neutronen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dat</a:t>
            </a:r>
            <a:r>
              <a:rPr lang="en-US" dirty="0" smtClean="0">
                <a:latin typeface="Calibri" pitchFamily="34" charset="0"/>
                <a:cs typeface="Calibri" pitchFamily="34" charset="0"/>
              </a:rPr>
              <a:t> door het </a:t>
            </a:r>
            <a:r>
              <a:rPr lang="en-US" dirty="0" err="1" smtClean="0">
                <a:latin typeface="Calibri" pitchFamily="34" charset="0"/>
                <a:cs typeface="Calibri" pitchFamily="34" charset="0"/>
              </a:rPr>
              <a:t>voorvlak</a:t>
            </a:r>
            <a:r>
              <a:rPr lang="en-US" dirty="0" smtClean="0">
                <a:latin typeface="Calibri" pitchFamily="34" charset="0"/>
                <a:cs typeface="Calibri" pitchFamily="34" charset="0"/>
              </a:rPr>
              <a:t> </a:t>
            </a:r>
            <a:r>
              <a:rPr lang="en-US" dirty="0" err="1" smtClean="0">
                <a:latin typeface="Calibri" pitchFamily="34" charset="0"/>
                <a:cs typeface="Calibri" pitchFamily="34" charset="0"/>
              </a:rPr>
              <a:t>naar</a:t>
            </a:r>
            <a:r>
              <a:rPr lang="en-US" dirty="0" smtClean="0">
                <a:latin typeface="Calibri" pitchFamily="34" charset="0"/>
                <a:cs typeface="Calibri" pitchFamily="34" charset="0"/>
              </a:rPr>
              <a:t> </a:t>
            </a:r>
            <a:r>
              <a:rPr lang="en-US" dirty="0" err="1" smtClean="0">
                <a:latin typeface="Calibri" pitchFamily="34" charset="0"/>
                <a:cs typeface="Calibri" pitchFamily="34" charset="0"/>
              </a:rPr>
              <a:t>binnen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stroomt</a:t>
            </a:r>
            <a:endParaRPr lang="en-US" dirty="0" smtClean="0">
              <a:latin typeface="Calibri" pitchFamily="34" charset="0"/>
              <a:cs typeface="Calibri" pitchFamily="34" charset="0"/>
            </a:endParaRPr>
          </a:p>
        </p:txBody>
      </p:sp>
      <p:sp>
        <p:nvSpPr>
          <p:cNvPr id="37" name="TextBox 17"/>
          <p:cNvSpPr txBox="1"/>
          <p:nvPr/>
        </p:nvSpPr>
        <p:spPr>
          <a:xfrm>
            <a:off x="533400" y="1600200"/>
            <a:ext cx="5638800" cy="369332"/>
          </a:xfrm>
          <a:prstGeom prst="rect">
            <a:avLst/>
          </a:prstGeom>
          <a:noFill/>
        </p:spPr>
        <p:txBody>
          <a:bodyPr wrap="square">
            <a:spAutoFit/>
          </a:bodyPr>
          <a:lstStyle/>
          <a:p>
            <a:pPr>
              <a:defRPr/>
            </a:pPr>
            <a:r>
              <a:rPr lang="en-US" dirty="0" smtClean="0">
                <a:latin typeface="Calibri" pitchFamily="34" charset="0"/>
                <a:cs typeface="Calibri" pitchFamily="34" charset="0"/>
              </a:rPr>
              <a:t>En door het </a:t>
            </a:r>
            <a:r>
              <a:rPr lang="en-US" dirty="0" err="1" smtClean="0">
                <a:latin typeface="Calibri" pitchFamily="34" charset="0"/>
                <a:cs typeface="Calibri" pitchFamily="34" charset="0"/>
              </a:rPr>
              <a:t>achtervlak</a:t>
            </a:r>
            <a:r>
              <a:rPr lang="en-US" dirty="0" smtClean="0">
                <a:latin typeface="Calibri" pitchFamily="34" charset="0"/>
                <a:cs typeface="Calibri" pitchFamily="34" charset="0"/>
              </a:rPr>
              <a:t> </a:t>
            </a:r>
            <a:r>
              <a:rPr lang="en-US" dirty="0" err="1" smtClean="0">
                <a:latin typeface="Calibri" pitchFamily="34" charset="0"/>
                <a:cs typeface="Calibri" pitchFamily="34" charset="0"/>
              </a:rPr>
              <a:t>naar</a:t>
            </a:r>
            <a:r>
              <a:rPr lang="en-US" dirty="0" smtClean="0">
                <a:latin typeface="Calibri" pitchFamily="34" charset="0"/>
                <a:cs typeface="Calibri" pitchFamily="34" charset="0"/>
              </a:rPr>
              <a:t> </a:t>
            </a:r>
            <a:r>
              <a:rPr lang="en-US" dirty="0" err="1" smtClean="0">
                <a:latin typeface="Calibri" pitchFamily="34" charset="0"/>
                <a:cs typeface="Calibri" pitchFamily="34" charset="0"/>
              </a:rPr>
              <a:t>buiten</a:t>
            </a:r>
            <a:endParaRPr lang="en-US" sz="1600" dirty="0" smtClean="0">
              <a:latin typeface="Calibri" pitchFamily="34" charset="0"/>
              <a:cs typeface="Calibri" pitchFamily="34" charset="0"/>
            </a:endParaRPr>
          </a:p>
        </p:txBody>
      </p:sp>
      <p:sp>
        <p:nvSpPr>
          <p:cNvPr id="49" name="TextBox 17"/>
          <p:cNvSpPr txBox="1"/>
          <p:nvPr/>
        </p:nvSpPr>
        <p:spPr>
          <a:xfrm>
            <a:off x="533400" y="3733800"/>
            <a:ext cx="55626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Gebruik</a:t>
            </a:r>
            <a:r>
              <a:rPr lang="en-US" dirty="0" smtClean="0">
                <a:latin typeface="Calibri" pitchFamily="34" charset="0"/>
                <a:cs typeface="Calibri" pitchFamily="34" charset="0"/>
              </a:rPr>
              <a:t> </a:t>
            </a:r>
            <a:r>
              <a:rPr lang="en-US" dirty="0" err="1" smtClean="0">
                <a:latin typeface="Calibri" pitchFamily="34" charset="0"/>
                <a:cs typeface="Calibri" pitchFamily="34" charset="0"/>
              </a:rPr>
              <a:t>definitie</a:t>
            </a:r>
            <a:r>
              <a:rPr lang="en-US" dirty="0" smtClean="0">
                <a:latin typeface="Calibri" pitchFamily="34" charset="0"/>
                <a:cs typeface="Calibri" pitchFamily="34" charset="0"/>
              </a:rPr>
              <a:t> van </a:t>
            </a:r>
            <a:r>
              <a:rPr lang="en-US" dirty="0" err="1" smtClean="0">
                <a:latin typeface="Calibri" pitchFamily="34" charset="0"/>
                <a:cs typeface="Calibri" pitchFamily="34" charset="0"/>
              </a:rPr>
              <a:t>partiële</a:t>
            </a:r>
            <a:r>
              <a:rPr lang="en-US" dirty="0" smtClean="0">
                <a:latin typeface="Calibri" pitchFamily="34" charset="0"/>
                <a:cs typeface="Calibri" pitchFamily="34" charset="0"/>
              </a:rPr>
              <a:t> </a:t>
            </a:r>
            <a:r>
              <a:rPr lang="en-US" dirty="0" err="1" smtClean="0">
                <a:latin typeface="Calibri" pitchFamily="34" charset="0"/>
                <a:cs typeface="Calibri" pitchFamily="34" charset="0"/>
              </a:rPr>
              <a:t>afgeleide</a:t>
            </a:r>
            <a:endParaRPr lang="en-US" dirty="0" smtClean="0">
              <a:latin typeface="Calibri" pitchFamily="34" charset="0"/>
              <a:cs typeface="Calibri" pitchFamily="34" charset="0"/>
            </a:endParaRPr>
          </a:p>
        </p:txBody>
      </p:sp>
      <p:sp>
        <p:nvSpPr>
          <p:cNvPr id="53" name="TextBox 17"/>
          <p:cNvSpPr txBox="1"/>
          <p:nvPr/>
        </p:nvSpPr>
        <p:spPr>
          <a:xfrm>
            <a:off x="533400" y="4876800"/>
            <a:ext cx="4191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Verder</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geldt</a:t>
            </a:r>
            <a:endParaRPr lang="en-US" dirty="0" smtClean="0">
              <a:latin typeface="Calibri" pitchFamily="34" charset="0"/>
              <a:cs typeface="Calibri" pitchFamily="34" charset="0"/>
            </a:endParaRPr>
          </a:p>
        </p:txBody>
      </p:sp>
      <p:sp>
        <p:nvSpPr>
          <p:cNvPr id="41" name="TextBox 17"/>
          <p:cNvSpPr txBox="1"/>
          <p:nvPr/>
        </p:nvSpPr>
        <p:spPr>
          <a:xfrm>
            <a:off x="533400" y="4114800"/>
            <a:ext cx="4267200" cy="369332"/>
          </a:xfrm>
          <a:prstGeom prst="rect">
            <a:avLst/>
          </a:prstGeom>
          <a:noFill/>
        </p:spPr>
        <p:txBody>
          <a:bodyPr wrap="square">
            <a:spAutoFit/>
          </a:bodyPr>
          <a:lstStyle/>
          <a:p>
            <a:pPr>
              <a:defRPr/>
            </a:pPr>
            <a:r>
              <a:rPr lang="en-US" dirty="0" smtClean="0">
                <a:latin typeface="Calibri" pitchFamily="34" charset="0"/>
                <a:cs typeface="Calibri" pitchFamily="34" charset="0"/>
              </a:rPr>
              <a:t>We </a:t>
            </a:r>
            <a:r>
              <a:rPr lang="en-US" dirty="0" err="1" smtClean="0">
                <a:latin typeface="Calibri" pitchFamily="34" charset="0"/>
                <a:cs typeface="Calibri" pitchFamily="34" charset="0"/>
              </a:rPr>
              <a:t>vinden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dan</a:t>
            </a:r>
            <a:endParaRPr lang="en-US" dirty="0" smtClean="0">
              <a:latin typeface="Calibri" pitchFamily="34" charset="0"/>
              <a:cs typeface="Calibri" pitchFamily="34" charset="0"/>
            </a:endParaRPr>
          </a:p>
        </p:txBody>
      </p:sp>
      <p:graphicFrame>
        <p:nvGraphicFramePr>
          <p:cNvPr id="300050" name="Object 18"/>
          <p:cNvGraphicFramePr>
            <a:graphicFrameLocks noChangeAspect="1"/>
          </p:cNvGraphicFramePr>
          <p:nvPr/>
        </p:nvGraphicFramePr>
        <p:xfrm>
          <a:off x="6705600" y="1112837"/>
          <a:ext cx="2165350" cy="639763"/>
        </p:xfrm>
        <a:graphic>
          <a:graphicData uri="http://schemas.openxmlformats.org/presentationml/2006/ole">
            <p:oleObj spid="_x0000_s647170" name="Equation" r:id="rId5" imgW="1346040" imgH="393480" progId="Equation.DSMT4">
              <p:embed/>
            </p:oleObj>
          </a:graphicData>
        </a:graphic>
      </p:graphicFrame>
      <p:graphicFrame>
        <p:nvGraphicFramePr>
          <p:cNvPr id="335876" name="Object 4"/>
          <p:cNvGraphicFramePr>
            <a:graphicFrameLocks noChangeAspect="1"/>
          </p:cNvGraphicFramePr>
          <p:nvPr/>
        </p:nvGraphicFramePr>
        <p:xfrm>
          <a:off x="4195763" y="1493838"/>
          <a:ext cx="2308225" cy="639762"/>
        </p:xfrm>
        <a:graphic>
          <a:graphicData uri="http://schemas.openxmlformats.org/presentationml/2006/ole">
            <p:oleObj spid="_x0000_s647171" name="Equation" r:id="rId6" imgW="1434960" imgH="393480" progId="Equation.DSMT4">
              <p:embed/>
            </p:oleObj>
          </a:graphicData>
        </a:graphic>
      </p:graphicFrame>
      <p:sp>
        <p:nvSpPr>
          <p:cNvPr id="17" name="TextBox 17"/>
          <p:cNvSpPr txBox="1"/>
          <p:nvPr/>
        </p:nvSpPr>
        <p:spPr>
          <a:xfrm>
            <a:off x="533400" y="1916668"/>
            <a:ext cx="5638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Evenzo</a:t>
            </a:r>
            <a:r>
              <a:rPr lang="en-US" dirty="0" smtClean="0">
                <a:latin typeface="Calibri" pitchFamily="34" charset="0"/>
                <a:cs typeface="Calibri" pitchFamily="34" charset="0"/>
              </a:rPr>
              <a:t> </a:t>
            </a:r>
            <a:r>
              <a:rPr lang="en-US" dirty="0" err="1" smtClean="0">
                <a:latin typeface="Calibri" pitchFamily="34" charset="0"/>
                <a:cs typeface="Calibri" pitchFamily="34" charset="0"/>
              </a:rPr>
              <a:t>voor</a:t>
            </a:r>
            <a:r>
              <a:rPr lang="en-US" dirty="0" smtClean="0">
                <a:latin typeface="Calibri" pitchFamily="34" charset="0"/>
                <a:cs typeface="Calibri" pitchFamily="34" charset="0"/>
              </a:rPr>
              <a:t> de </a:t>
            </a:r>
            <a:r>
              <a:rPr lang="en-US" dirty="0" err="1" smtClean="0">
                <a:latin typeface="Calibri" pitchFamily="34" charset="0"/>
                <a:cs typeface="Calibri" pitchFamily="34" charset="0"/>
              </a:rPr>
              <a:t>andere</a:t>
            </a:r>
            <a:r>
              <a:rPr lang="en-US" dirty="0" smtClean="0">
                <a:latin typeface="Calibri" pitchFamily="34" charset="0"/>
                <a:cs typeface="Calibri" pitchFamily="34" charset="0"/>
              </a:rPr>
              <a:t> </a:t>
            </a:r>
            <a:r>
              <a:rPr lang="en-US" dirty="0" err="1" smtClean="0">
                <a:latin typeface="Calibri" pitchFamily="34" charset="0"/>
                <a:cs typeface="Calibri" pitchFamily="34" charset="0"/>
              </a:rPr>
              <a:t>vlakken</a:t>
            </a:r>
            <a:endParaRPr lang="en-US" sz="1600" dirty="0" smtClean="0">
              <a:latin typeface="Calibri" pitchFamily="34" charset="0"/>
              <a:cs typeface="Calibri" pitchFamily="34" charset="0"/>
            </a:endParaRPr>
          </a:p>
        </p:txBody>
      </p:sp>
      <p:sp>
        <p:nvSpPr>
          <p:cNvPr id="18" name="TextBox 17"/>
          <p:cNvSpPr txBox="1"/>
          <p:nvPr/>
        </p:nvSpPr>
        <p:spPr>
          <a:xfrm>
            <a:off x="533400" y="2221468"/>
            <a:ext cx="5638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Netto</a:t>
            </a:r>
            <a:r>
              <a:rPr lang="en-US" dirty="0" smtClean="0">
                <a:latin typeface="Calibri" pitchFamily="34" charset="0"/>
                <a:cs typeface="Calibri" pitchFamily="34" charset="0"/>
              </a:rPr>
              <a:t> </a:t>
            </a:r>
            <a:r>
              <a:rPr lang="en-US" dirty="0" err="1" smtClean="0">
                <a:latin typeface="Calibri" pitchFamily="34" charset="0"/>
                <a:cs typeface="Calibri" pitchFamily="34" charset="0"/>
              </a:rPr>
              <a:t>neutronenlek</a:t>
            </a:r>
            <a:r>
              <a:rPr lang="en-US" dirty="0" smtClean="0">
                <a:latin typeface="Calibri" pitchFamily="34" charset="0"/>
                <a:cs typeface="Calibri" pitchFamily="34" charset="0"/>
              </a:rPr>
              <a:t> per </a:t>
            </a:r>
            <a:r>
              <a:rPr lang="en-US" dirty="0" err="1" smtClean="0">
                <a:latin typeface="Calibri" pitchFamily="34" charset="0"/>
                <a:cs typeface="Calibri" pitchFamily="34" charset="0"/>
              </a:rPr>
              <a:t>seconde</a:t>
            </a:r>
            <a:r>
              <a:rPr lang="en-US" dirty="0" smtClean="0">
                <a:latin typeface="Calibri" pitchFamily="34" charset="0"/>
                <a:cs typeface="Calibri" pitchFamily="34" charset="0"/>
              </a:rPr>
              <a:t> </a:t>
            </a:r>
            <a:r>
              <a:rPr lang="en-US" dirty="0" err="1" smtClean="0">
                <a:latin typeface="Calibri" pitchFamily="34" charset="0"/>
                <a:cs typeface="Calibri" pitchFamily="34" charset="0"/>
              </a:rPr>
              <a:t>uit</a:t>
            </a:r>
            <a:r>
              <a:rPr lang="en-US" dirty="0" smtClean="0">
                <a:latin typeface="Calibri" pitchFamily="34" charset="0"/>
                <a:cs typeface="Calibri" pitchFamily="34" charset="0"/>
              </a:rPr>
              <a:t> de </a:t>
            </a:r>
            <a:r>
              <a:rPr lang="en-US" dirty="0" err="1" smtClean="0">
                <a:latin typeface="Calibri" pitchFamily="34" charset="0"/>
                <a:cs typeface="Calibri" pitchFamily="34" charset="0"/>
              </a:rPr>
              <a:t>kubus</a:t>
            </a:r>
            <a:endParaRPr lang="en-US" sz="1600" dirty="0" smtClean="0">
              <a:latin typeface="Calibri" pitchFamily="34" charset="0"/>
              <a:cs typeface="Calibri" pitchFamily="34" charset="0"/>
            </a:endParaRPr>
          </a:p>
        </p:txBody>
      </p:sp>
      <p:pic>
        <p:nvPicPr>
          <p:cNvPr id="335877" name="Picture 5"/>
          <p:cNvPicPr>
            <a:picLocks noChangeAspect="1" noChangeArrowheads="1"/>
          </p:cNvPicPr>
          <p:nvPr/>
        </p:nvPicPr>
        <p:blipFill>
          <a:blip r:embed="rId7" cstate="print"/>
          <a:srcRect/>
          <a:stretch>
            <a:fillRect/>
          </a:stretch>
        </p:blipFill>
        <p:spPr bwMode="auto">
          <a:xfrm>
            <a:off x="3276600" y="2590800"/>
            <a:ext cx="5251481" cy="973210"/>
          </a:xfrm>
          <a:prstGeom prst="rect">
            <a:avLst/>
          </a:prstGeom>
          <a:noFill/>
          <a:ln w="9525">
            <a:noFill/>
            <a:miter lim="800000"/>
            <a:headEnd/>
            <a:tailEnd/>
          </a:ln>
        </p:spPr>
      </p:pic>
      <p:pic>
        <p:nvPicPr>
          <p:cNvPr id="335878" name="Picture 6"/>
          <p:cNvPicPr>
            <a:picLocks noChangeAspect="1" noChangeArrowheads="1"/>
          </p:cNvPicPr>
          <p:nvPr/>
        </p:nvPicPr>
        <p:blipFill>
          <a:blip r:embed="rId8" cstate="print"/>
          <a:srcRect/>
          <a:stretch>
            <a:fillRect/>
          </a:stretch>
        </p:blipFill>
        <p:spPr bwMode="auto">
          <a:xfrm>
            <a:off x="4800600" y="3762376"/>
            <a:ext cx="3938588" cy="334058"/>
          </a:xfrm>
          <a:prstGeom prst="rect">
            <a:avLst/>
          </a:prstGeom>
          <a:noFill/>
          <a:ln w="9525">
            <a:noFill/>
            <a:miter lim="800000"/>
            <a:headEnd/>
            <a:tailEnd/>
          </a:ln>
        </p:spPr>
      </p:pic>
      <p:pic>
        <p:nvPicPr>
          <p:cNvPr id="24" name="Picture 12"/>
          <p:cNvPicPr>
            <a:picLocks noChangeAspect="1" noChangeArrowheads="1"/>
          </p:cNvPicPr>
          <p:nvPr/>
        </p:nvPicPr>
        <p:blipFill>
          <a:blip r:embed="rId9" cstate="print"/>
          <a:srcRect/>
          <a:stretch>
            <a:fillRect/>
          </a:stretch>
        </p:blipFill>
        <p:spPr bwMode="auto">
          <a:xfrm>
            <a:off x="6075596" y="4876800"/>
            <a:ext cx="3068404" cy="1981200"/>
          </a:xfrm>
          <a:prstGeom prst="rect">
            <a:avLst/>
          </a:prstGeom>
          <a:noFill/>
          <a:ln w="9525">
            <a:noFill/>
            <a:miter lim="800000"/>
            <a:headEnd/>
            <a:tailEnd/>
          </a:ln>
        </p:spPr>
      </p:pic>
      <p:pic>
        <p:nvPicPr>
          <p:cNvPr id="335879" name="Picture 7"/>
          <p:cNvPicPr>
            <a:picLocks noChangeAspect="1" noChangeArrowheads="1"/>
          </p:cNvPicPr>
          <p:nvPr/>
        </p:nvPicPr>
        <p:blipFill>
          <a:blip r:embed="rId10" cstate="print"/>
          <a:srcRect/>
          <a:stretch>
            <a:fillRect/>
          </a:stretch>
        </p:blipFill>
        <p:spPr bwMode="auto">
          <a:xfrm>
            <a:off x="2278856" y="4133848"/>
            <a:ext cx="3817144" cy="825204"/>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par>
                                <p:cTn id="8" presetID="5" presetClass="entr" presetSubtype="10" fill="hold" nodeType="withEffect">
                                  <p:stCondLst>
                                    <p:cond delay="0"/>
                                  </p:stCondLst>
                                  <p:childTnLst>
                                    <p:set>
                                      <p:cBhvr>
                                        <p:cTn id="9" dur="1" fill="hold">
                                          <p:stCondLst>
                                            <p:cond delay="0"/>
                                          </p:stCondLst>
                                        </p:cTn>
                                        <p:tgtEl>
                                          <p:spTgt spid="300050"/>
                                        </p:tgtEl>
                                        <p:attrNameLst>
                                          <p:attrName>style.visibility</p:attrName>
                                        </p:attrNameLst>
                                      </p:cBhvr>
                                      <p:to>
                                        <p:strVal val="visible"/>
                                      </p:to>
                                    </p:set>
                                    <p:animEffect transition="in" filter="checkerboard(across)">
                                      <p:cBhvr>
                                        <p:cTn id="10" dur="500"/>
                                        <p:tgtEl>
                                          <p:spTgt spid="300050"/>
                                        </p:tgtEl>
                                      </p:cBhvr>
                                    </p:animEffect>
                                  </p:childTnLst>
                                </p:cTn>
                              </p:par>
                              <p:par>
                                <p:cTn id="11" presetID="5"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checkerboard(across)">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checkerboard(across)">
                                      <p:cBhvr>
                                        <p:cTn id="18" dur="500"/>
                                        <p:tgtEl>
                                          <p:spTgt spid="37"/>
                                        </p:tgtEl>
                                      </p:cBhvr>
                                    </p:animEffect>
                                  </p:childTnLst>
                                </p:cTn>
                              </p:par>
                              <p:par>
                                <p:cTn id="19" presetID="5" presetClass="entr" presetSubtype="10" fill="hold" nodeType="withEffect">
                                  <p:stCondLst>
                                    <p:cond delay="0"/>
                                  </p:stCondLst>
                                  <p:childTnLst>
                                    <p:set>
                                      <p:cBhvr>
                                        <p:cTn id="20" dur="1" fill="hold">
                                          <p:stCondLst>
                                            <p:cond delay="0"/>
                                          </p:stCondLst>
                                        </p:cTn>
                                        <p:tgtEl>
                                          <p:spTgt spid="335876"/>
                                        </p:tgtEl>
                                        <p:attrNameLst>
                                          <p:attrName>style.visibility</p:attrName>
                                        </p:attrNameLst>
                                      </p:cBhvr>
                                      <p:to>
                                        <p:strVal val="visible"/>
                                      </p:to>
                                    </p:set>
                                    <p:animEffect transition="in" filter="checkerboard(across)">
                                      <p:cBhvr>
                                        <p:cTn id="21" dur="500"/>
                                        <p:tgtEl>
                                          <p:spTgt spid="335876"/>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heckerboard(across)">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par>
                                <p:cTn id="32" presetID="5" presetClass="entr" presetSubtype="10" fill="hold" nodeType="withEffect">
                                  <p:stCondLst>
                                    <p:cond delay="0"/>
                                  </p:stCondLst>
                                  <p:childTnLst>
                                    <p:set>
                                      <p:cBhvr>
                                        <p:cTn id="33" dur="1" fill="hold">
                                          <p:stCondLst>
                                            <p:cond delay="0"/>
                                          </p:stCondLst>
                                        </p:cTn>
                                        <p:tgtEl>
                                          <p:spTgt spid="335877"/>
                                        </p:tgtEl>
                                        <p:attrNameLst>
                                          <p:attrName>style.visibility</p:attrName>
                                        </p:attrNameLst>
                                      </p:cBhvr>
                                      <p:to>
                                        <p:strVal val="visible"/>
                                      </p:to>
                                    </p:set>
                                    <p:animEffect transition="in" filter="checkerboard(across)">
                                      <p:cBhvr>
                                        <p:cTn id="34" dur="500"/>
                                        <p:tgtEl>
                                          <p:spTgt spid="335877"/>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checkerboard(across)">
                                      <p:cBhvr>
                                        <p:cTn id="39" dur="500"/>
                                        <p:tgtEl>
                                          <p:spTgt spid="49"/>
                                        </p:tgtEl>
                                      </p:cBhvr>
                                    </p:animEffect>
                                  </p:childTnLst>
                                </p:cTn>
                              </p:par>
                              <p:par>
                                <p:cTn id="40" presetID="5" presetClass="entr" presetSubtype="10" fill="hold" nodeType="withEffect">
                                  <p:stCondLst>
                                    <p:cond delay="0"/>
                                  </p:stCondLst>
                                  <p:childTnLst>
                                    <p:set>
                                      <p:cBhvr>
                                        <p:cTn id="41" dur="1" fill="hold">
                                          <p:stCondLst>
                                            <p:cond delay="0"/>
                                          </p:stCondLst>
                                        </p:cTn>
                                        <p:tgtEl>
                                          <p:spTgt spid="335878"/>
                                        </p:tgtEl>
                                        <p:attrNameLst>
                                          <p:attrName>style.visibility</p:attrName>
                                        </p:attrNameLst>
                                      </p:cBhvr>
                                      <p:to>
                                        <p:strVal val="visible"/>
                                      </p:to>
                                    </p:set>
                                    <p:animEffect transition="in" filter="checkerboard(across)">
                                      <p:cBhvr>
                                        <p:cTn id="42" dur="500"/>
                                        <p:tgtEl>
                                          <p:spTgt spid="335878"/>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checkerboard(across)">
                                      <p:cBhvr>
                                        <p:cTn id="47" dur="500"/>
                                        <p:tgtEl>
                                          <p:spTgt spid="41"/>
                                        </p:tgtEl>
                                      </p:cBhvr>
                                    </p:animEffect>
                                  </p:childTnLst>
                                </p:cTn>
                              </p:par>
                              <p:par>
                                <p:cTn id="48" presetID="5" presetClass="entr" presetSubtype="10" fill="hold" nodeType="withEffect">
                                  <p:stCondLst>
                                    <p:cond delay="0"/>
                                  </p:stCondLst>
                                  <p:childTnLst>
                                    <p:set>
                                      <p:cBhvr>
                                        <p:cTn id="49" dur="1" fill="hold">
                                          <p:stCondLst>
                                            <p:cond delay="0"/>
                                          </p:stCondLst>
                                        </p:cTn>
                                        <p:tgtEl>
                                          <p:spTgt spid="335879"/>
                                        </p:tgtEl>
                                        <p:attrNameLst>
                                          <p:attrName>style.visibility</p:attrName>
                                        </p:attrNameLst>
                                      </p:cBhvr>
                                      <p:to>
                                        <p:strVal val="visible"/>
                                      </p:to>
                                    </p:set>
                                    <p:animEffect transition="in" filter="checkerboard(across)">
                                      <p:cBhvr>
                                        <p:cTn id="50" dur="500"/>
                                        <p:tgtEl>
                                          <p:spTgt spid="335879"/>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checkerboard(across)">
                                      <p:cBhvr>
                                        <p:cTn id="55" dur="500"/>
                                        <p:tgtEl>
                                          <p:spTgt spid="53"/>
                                        </p:tgtEl>
                                      </p:cBhvr>
                                    </p:animEffect>
                                  </p:childTnLst>
                                </p:cTn>
                              </p:par>
                              <p:par>
                                <p:cTn id="56" presetID="5" presetClass="entr" presetSubtype="10" fill="hold" nodeType="withEffect">
                                  <p:stCondLst>
                                    <p:cond delay="0"/>
                                  </p:stCondLst>
                                  <p:childTnLst>
                                    <p:set>
                                      <p:cBhvr>
                                        <p:cTn id="57" dur="1" fill="hold">
                                          <p:stCondLst>
                                            <p:cond delay="0"/>
                                          </p:stCondLst>
                                        </p:cTn>
                                        <p:tgtEl>
                                          <p:spTgt spid="335880"/>
                                        </p:tgtEl>
                                        <p:attrNameLst>
                                          <p:attrName>style.visibility</p:attrName>
                                        </p:attrNameLst>
                                      </p:cBhvr>
                                      <p:to>
                                        <p:strVal val="visible"/>
                                      </p:to>
                                    </p:set>
                                    <p:animEffect transition="in" filter="checkerboard(across)">
                                      <p:cBhvr>
                                        <p:cTn id="58" dur="500"/>
                                        <p:tgtEl>
                                          <p:spTgt spid="335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7" grpId="0"/>
      <p:bldP spid="49" grpId="0"/>
      <p:bldP spid="53" grpId="0"/>
      <p:bldP spid="41" grpId="0"/>
      <p:bldP spid="17" grpId="0"/>
      <p:bldP spid="1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dirty="0" err="1" smtClean="0">
                <a:solidFill>
                  <a:srgbClr val="000099"/>
                </a:solidFill>
                <a:latin typeface="Calibri" pitchFamily="34" charset="0"/>
                <a:ea typeface="+mn-ea"/>
                <a:cs typeface="Calibri" pitchFamily="34" charset="0"/>
              </a:rPr>
              <a:t>Diffusievergelijking</a:t>
            </a:r>
            <a:endParaRPr lang="en-US" i="1" kern="1200" dirty="0">
              <a:solidFill>
                <a:srgbClr val="000099"/>
              </a:solidFill>
              <a:latin typeface="Calibri" pitchFamily="34" charset="0"/>
              <a:ea typeface="+mn-ea"/>
              <a:cs typeface="Calibri" pitchFamily="34" charset="0"/>
            </a:endParaRPr>
          </a:p>
        </p:txBody>
      </p:sp>
      <p:sp>
        <p:nvSpPr>
          <p:cNvPr id="22" name="TextBox 17"/>
          <p:cNvSpPr txBox="1"/>
          <p:nvPr/>
        </p:nvSpPr>
        <p:spPr>
          <a:xfrm>
            <a:off x="533400" y="1219200"/>
            <a:ext cx="7924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Invullen</a:t>
            </a:r>
            <a:r>
              <a:rPr lang="en-US" dirty="0" smtClean="0">
                <a:latin typeface="Calibri" pitchFamily="34" charset="0"/>
                <a:cs typeface="Calibri" pitchFamily="34" charset="0"/>
              </a:rPr>
              <a:t> in van </a:t>
            </a:r>
            <a:r>
              <a:rPr lang="en-US" dirty="0" err="1" smtClean="0">
                <a:latin typeface="Calibri" pitchFamily="34" charset="0"/>
                <a:cs typeface="Calibri" pitchFamily="34" charset="0"/>
              </a:rPr>
              <a:t>gevonden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uitdrukkingen</a:t>
            </a:r>
            <a:r>
              <a:rPr lang="en-US" dirty="0" smtClean="0">
                <a:latin typeface="Calibri" pitchFamily="34" charset="0"/>
                <a:cs typeface="Calibri" pitchFamily="34" charset="0"/>
              </a:rPr>
              <a:t> in</a:t>
            </a:r>
          </a:p>
        </p:txBody>
      </p:sp>
      <p:sp>
        <p:nvSpPr>
          <p:cNvPr id="49" name="TextBox 17"/>
          <p:cNvSpPr txBox="1"/>
          <p:nvPr/>
        </p:nvSpPr>
        <p:spPr>
          <a:xfrm>
            <a:off x="533400" y="2526268"/>
            <a:ext cx="55626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Schrijf</a:t>
            </a:r>
            <a:r>
              <a:rPr lang="en-US" dirty="0" smtClean="0">
                <a:latin typeface="Calibri" pitchFamily="34" charset="0"/>
                <a:cs typeface="Calibri" pitchFamily="34" charset="0"/>
              </a:rPr>
              <a:t> </a:t>
            </a:r>
            <a:r>
              <a:rPr lang="en-US" dirty="0" err="1" smtClean="0">
                <a:latin typeface="Calibri" pitchFamily="34" charset="0"/>
                <a:cs typeface="Calibri" pitchFamily="34" charset="0"/>
              </a:rPr>
              <a:t>neutronenstroom</a:t>
            </a:r>
            <a:r>
              <a:rPr lang="en-US" dirty="0" smtClean="0">
                <a:latin typeface="Calibri" pitchFamily="34" charset="0"/>
                <a:cs typeface="Calibri" pitchFamily="34" charset="0"/>
              </a:rPr>
              <a:t> in </a:t>
            </a:r>
            <a:r>
              <a:rPr lang="en-US" dirty="0" err="1" smtClean="0">
                <a:latin typeface="Calibri" pitchFamily="34" charset="0"/>
                <a:cs typeface="Calibri" pitchFamily="34" charset="0"/>
              </a:rPr>
              <a:t>vectorvorm</a:t>
            </a:r>
            <a:endParaRPr lang="en-US" dirty="0" smtClean="0">
              <a:latin typeface="Calibri" pitchFamily="34" charset="0"/>
              <a:cs typeface="Calibri" pitchFamily="34" charset="0"/>
            </a:endParaRPr>
          </a:p>
        </p:txBody>
      </p:sp>
      <p:sp>
        <p:nvSpPr>
          <p:cNvPr id="53" name="TextBox 17"/>
          <p:cNvSpPr txBox="1"/>
          <p:nvPr/>
        </p:nvSpPr>
        <p:spPr>
          <a:xfrm>
            <a:off x="533400" y="3810000"/>
            <a:ext cx="51816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Diffusiebenadering</a:t>
            </a:r>
            <a:r>
              <a:rPr lang="en-US" dirty="0" smtClean="0">
                <a:latin typeface="Calibri" pitchFamily="34" charset="0"/>
                <a:cs typeface="Calibri" pitchFamily="34" charset="0"/>
              </a:rPr>
              <a:t>: </a:t>
            </a:r>
            <a:r>
              <a:rPr lang="en-US" dirty="0" err="1" smtClean="0">
                <a:latin typeface="Calibri" pitchFamily="34" charset="0"/>
                <a:cs typeface="Calibri" pitchFamily="34" charset="0"/>
              </a:rPr>
              <a:t>relatie</a:t>
            </a:r>
            <a:r>
              <a:rPr lang="en-US" dirty="0" smtClean="0">
                <a:latin typeface="Calibri" pitchFamily="34" charset="0"/>
                <a:cs typeface="Calibri" pitchFamily="34" charset="0"/>
              </a:rPr>
              <a:t> </a:t>
            </a:r>
            <a:r>
              <a:rPr lang="en-US" dirty="0" err="1" smtClean="0">
                <a:latin typeface="Calibri" pitchFamily="34" charset="0"/>
                <a:cs typeface="Calibri" pitchFamily="34" charset="0"/>
              </a:rPr>
              <a:t>tussen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stroom</a:t>
            </a:r>
            <a:r>
              <a:rPr lang="en-US" dirty="0" smtClean="0">
                <a:latin typeface="Calibri" pitchFamily="34" charset="0"/>
                <a:cs typeface="Calibri" pitchFamily="34" charset="0"/>
              </a:rPr>
              <a:t> en flux</a:t>
            </a:r>
          </a:p>
        </p:txBody>
      </p:sp>
      <p:sp>
        <p:nvSpPr>
          <p:cNvPr id="41" name="TextBox 17"/>
          <p:cNvSpPr txBox="1"/>
          <p:nvPr/>
        </p:nvSpPr>
        <p:spPr>
          <a:xfrm>
            <a:off x="533400" y="3364468"/>
            <a:ext cx="4267200" cy="369332"/>
          </a:xfrm>
          <a:prstGeom prst="rect">
            <a:avLst/>
          </a:prstGeom>
          <a:noFill/>
        </p:spPr>
        <p:txBody>
          <a:bodyPr wrap="square">
            <a:spAutoFit/>
          </a:bodyPr>
          <a:lstStyle/>
          <a:p>
            <a:pPr>
              <a:defRPr/>
            </a:pPr>
            <a:r>
              <a:rPr lang="en-US" dirty="0" smtClean="0">
                <a:latin typeface="Calibri" pitchFamily="34" charset="0"/>
                <a:cs typeface="Calibri" pitchFamily="34" charset="0"/>
              </a:rPr>
              <a:t>We </a:t>
            </a:r>
            <a:r>
              <a:rPr lang="en-US" dirty="0" err="1" smtClean="0">
                <a:latin typeface="Calibri" pitchFamily="34" charset="0"/>
                <a:cs typeface="Calibri" pitchFamily="34" charset="0"/>
              </a:rPr>
              <a:t>vinden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dan</a:t>
            </a:r>
            <a:r>
              <a:rPr lang="en-US" dirty="0" smtClean="0">
                <a:latin typeface="Calibri" pitchFamily="34" charset="0"/>
                <a:cs typeface="Calibri" pitchFamily="34" charset="0"/>
              </a:rPr>
              <a:t> de </a:t>
            </a:r>
            <a:r>
              <a:rPr lang="en-US" i="1" dirty="0" err="1" smtClean="0">
                <a:latin typeface="Calibri" pitchFamily="34" charset="0"/>
                <a:cs typeface="Calibri" pitchFamily="34" charset="0"/>
              </a:rPr>
              <a:t>balansvergelijking</a:t>
            </a:r>
            <a:endParaRPr lang="en-US" i="1" dirty="0" smtClean="0">
              <a:latin typeface="Calibri" pitchFamily="34" charset="0"/>
              <a:cs typeface="Calibri" pitchFamily="34" charset="0"/>
            </a:endParaRPr>
          </a:p>
        </p:txBody>
      </p:sp>
      <p:sp>
        <p:nvSpPr>
          <p:cNvPr id="17" name="TextBox 17"/>
          <p:cNvSpPr txBox="1"/>
          <p:nvPr/>
        </p:nvSpPr>
        <p:spPr>
          <a:xfrm>
            <a:off x="533400" y="1992868"/>
            <a:ext cx="5638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Levert</a:t>
            </a:r>
            <a:endParaRPr lang="en-US" sz="1600" dirty="0" smtClean="0">
              <a:latin typeface="Calibri" pitchFamily="34" charset="0"/>
              <a:cs typeface="Calibri" pitchFamily="34" charset="0"/>
            </a:endParaRPr>
          </a:p>
        </p:txBody>
      </p:sp>
      <p:pic>
        <p:nvPicPr>
          <p:cNvPr id="19" name="Picture 13"/>
          <p:cNvPicPr>
            <a:picLocks noChangeAspect="1" noChangeArrowheads="1"/>
          </p:cNvPicPr>
          <p:nvPr/>
        </p:nvPicPr>
        <p:blipFill>
          <a:blip r:embed="rId3" cstate="print"/>
          <a:srcRect/>
          <a:stretch>
            <a:fillRect/>
          </a:stretch>
        </p:blipFill>
        <p:spPr bwMode="auto">
          <a:xfrm>
            <a:off x="4953000" y="990600"/>
            <a:ext cx="3924300" cy="902754"/>
          </a:xfrm>
          <a:prstGeom prst="rect">
            <a:avLst/>
          </a:prstGeom>
          <a:noFill/>
          <a:ln w="9525">
            <a:noFill/>
            <a:miter lim="800000"/>
            <a:headEnd/>
            <a:tailEnd/>
          </a:ln>
        </p:spPr>
      </p:pic>
      <p:pic>
        <p:nvPicPr>
          <p:cNvPr id="336900" name="Picture 4"/>
          <p:cNvPicPr>
            <a:picLocks noChangeAspect="1" noChangeArrowheads="1"/>
          </p:cNvPicPr>
          <p:nvPr/>
        </p:nvPicPr>
        <p:blipFill>
          <a:blip r:embed="rId4" cstate="print"/>
          <a:srcRect/>
          <a:stretch>
            <a:fillRect/>
          </a:stretch>
        </p:blipFill>
        <p:spPr bwMode="auto">
          <a:xfrm>
            <a:off x="1676400" y="1905000"/>
            <a:ext cx="5715000" cy="527985"/>
          </a:xfrm>
          <a:prstGeom prst="rect">
            <a:avLst/>
          </a:prstGeom>
          <a:noFill/>
          <a:ln w="9525">
            <a:noFill/>
            <a:miter lim="800000"/>
            <a:headEnd/>
            <a:tailEnd/>
          </a:ln>
        </p:spPr>
      </p:pic>
      <p:pic>
        <p:nvPicPr>
          <p:cNvPr id="336901" name="Picture 5"/>
          <p:cNvPicPr>
            <a:picLocks noChangeAspect="1" noChangeArrowheads="1"/>
          </p:cNvPicPr>
          <p:nvPr/>
        </p:nvPicPr>
        <p:blipFill>
          <a:blip r:embed="rId5" cstate="print"/>
          <a:srcRect/>
          <a:stretch>
            <a:fillRect/>
          </a:stretch>
        </p:blipFill>
        <p:spPr bwMode="auto">
          <a:xfrm>
            <a:off x="4564857" y="2557832"/>
            <a:ext cx="2743200" cy="302820"/>
          </a:xfrm>
          <a:prstGeom prst="rect">
            <a:avLst/>
          </a:prstGeom>
          <a:noFill/>
          <a:ln w="9525">
            <a:noFill/>
            <a:miter lim="800000"/>
            <a:headEnd/>
            <a:tailEnd/>
          </a:ln>
        </p:spPr>
      </p:pic>
      <p:sp>
        <p:nvSpPr>
          <p:cNvPr id="21" name="TextBox 17"/>
          <p:cNvSpPr txBox="1"/>
          <p:nvPr/>
        </p:nvSpPr>
        <p:spPr>
          <a:xfrm>
            <a:off x="533400" y="2895600"/>
            <a:ext cx="55626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Definitie</a:t>
            </a:r>
            <a:r>
              <a:rPr lang="en-US" dirty="0" smtClean="0">
                <a:latin typeface="Calibri" pitchFamily="34" charset="0"/>
                <a:cs typeface="Calibri" pitchFamily="34" charset="0"/>
              </a:rPr>
              <a:t> van </a:t>
            </a:r>
            <a:r>
              <a:rPr lang="en-US" dirty="0" err="1" smtClean="0">
                <a:latin typeface="Calibri" pitchFamily="34" charset="0"/>
                <a:cs typeface="Calibri" pitchFamily="34" charset="0"/>
              </a:rPr>
              <a:t>gradiënt</a:t>
            </a:r>
            <a:endParaRPr lang="en-US" dirty="0" smtClean="0">
              <a:latin typeface="Calibri" pitchFamily="34" charset="0"/>
              <a:cs typeface="Calibri" pitchFamily="34" charset="0"/>
            </a:endParaRPr>
          </a:p>
        </p:txBody>
      </p:sp>
      <p:pic>
        <p:nvPicPr>
          <p:cNvPr id="336902" name="Picture 6"/>
          <p:cNvPicPr>
            <a:picLocks noChangeAspect="1" noChangeArrowheads="1"/>
          </p:cNvPicPr>
          <p:nvPr/>
        </p:nvPicPr>
        <p:blipFill>
          <a:blip r:embed="rId6" cstate="print"/>
          <a:srcRect/>
          <a:stretch>
            <a:fillRect/>
          </a:stretch>
        </p:blipFill>
        <p:spPr bwMode="auto">
          <a:xfrm>
            <a:off x="2819400" y="2909888"/>
            <a:ext cx="2034302" cy="425513"/>
          </a:xfrm>
          <a:prstGeom prst="rect">
            <a:avLst/>
          </a:prstGeom>
          <a:noFill/>
          <a:ln w="9525">
            <a:noFill/>
            <a:miter lim="800000"/>
            <a:headEnd/>
            <a:tailEnd/>
          </a:ln>
        </p:spPr>
      </p:pic>
      <p:pic>
        <p:nvPicPr>
          <p:cNvPr id="336903" name="Picture 7"/>
          <p:cNvPicPr>
            <a:picLocks noChangeAspect="1" noChangeArrowheads="1"/>
          </p:cNvPicPr>
          <p:nvPr/>
        </p:nvPicPr>
        <p:blipFill>
          <a:blip r:embed="rId7" cstate="print"/>
          <a:srcRect/>
          <a:stretch>
            <a:fillRect/>
          </a:stretch>
        </p:blipFill>
        <p:spPr bwMode="auto">
          <a:xfrm>
            <a:off x="4595813" y="3395664"/>
            <a:ext cx="4014787" cy="326857"/>
          </a:xfrm>
          <a:prstGeom prst="rect">
            <a:avLst/>
          </a:prstGeom>
          <a:noFill/>
          <a:ln w="9525">
            <a:noFill/>
            <a:miter lim="800000"/>
            <a:headEnd/>
            <a:tailEnd/>
          </a:ln>
        </p:spPr>
      </p:pic>
      <p:pic>
        <p:nvPicPr>
          <p:cNvPr id="336904" name="Picture 8"/>
          <p:cNvPicPr>
            <a:picLocks noChangeAspect="1" noChangeArrowheads="1"/>
          </p:cNvPicPr>
          <p:nvPr/>
        </p:nvPicPr>
        <p:blipFill>
          <a:blip r:embed="rId8" cstate="print"/>
          <a:srcRect/>
          <a:stretch>
            <a:fillRect/>
          </a:stretch>
        </p:blipFill>
        <p:spPr bwMode="auto">
          <a:xfrm>
            <a:off x="5617368" y="3848025"/>
            <a:ext cx="1566862" cy="295351"/>
          </a:xfrm>
          <a:prstGeom prst="rect">
            <a:avLst/>
          </a:prstGeom>
          <a:noFill/>
          <a:ln w="9525">
            <a:noFill/>
            <a:miter lim="800000"/>
            <a:headEnd/>
            <a:tailEnd/>
          </a:ln>
        </p:spPr>
      </p:pic>
      <p:sp>
        <p:nvSpPr>
          <p:cNvPr id="25" name="TextBox 17"/>
          <p:cNvSpPr txBox="1"/>
          <p:nvPr/>
        </p:nvSpPr>
        <p:spPr>
          <a:xfrm>
            <a:off x="7315200" y="3824288"/>
            <a:ext cx="1524000" cy="338554"/>
          </a:xfrm>
          <a:prstGeom prst="rect">
            <a:avLst/>
          </a:prstGeom>
          <a:solidFill>
            <a:srgbClr val="FFFFCC"/>
          </a:solidFill>
        </p:spPr>
        <p:txBody>
          <a:bodyPr wrap="square">
            <a:spAutoFit/>
          </a:bodyPr>
          <a:lstStyle/>
          <a:p>
            <a:pPr>
              <a:defRPr/>
            </a:pPr>
            <a:r>
              <a:rPr lang="en-US" sz="1600" dirty="0" smtClean="0">
                <a:latin typeface="Calibri" pitchFamily="34" charset="0"/>
                <a:cs typeface="Calibri" pitchFamily="34" charset="0"/>
              </a:rPr>
              <a:t>Wet van </a:t>
            </a:r>
            <a:r>
              <a:rPr lang="en-US" sz="1600" dirty="0" err="1" smtClean="0">
                <a:latin typeface="Calibri" pitchFamily="34" charset="0"/>
                <a:cs typeface="Calibri" pitchFamily="34" charset="0"/>
              </a:rPr>
              <a:t>Fick</a:t>
            </a:r>
            <a:endParaRPr lang="en-US" sz="1600" dirty="0" smtClean="0">
              <a:latin typeface="Calibri" pitchFamily="34" charset="0"/>
              <a:cs typeface="Calibri" pitchFamily="34" charset="0"/>
            </a:endParaRPr>
          </a:p>
        </p:txBody>
      </p:sp>
      <p:cxnSp>
        <p:nvCxnSpPr>
          <p:cNvPr id="28" name="Rechte verbindingslijn met pijl 27"/>
          <p:cNvCxnSpPr/>
          <p:nvPr/>
        </p:nvCxnSpPr>
        <p:spPr bwMode="auto">
          <a:xfrm rot="5400000" flipH="1" flipV="1">
            <a:off x="6324600" y="4343400"/>
            <a:ext cx="3048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9" name="TextBox 17"/>
          <p:cNvSpPr txBox="1"/>
          <p:nvPr/>
        </p:nvSpPr>
        <p:spPr>
          <a:xfrm>
            <a:off x="6629400" y="4343400"/>
            <a:ext cx="1828800" cy="338554"/>
          </a:xfrm>
          <a:prstGeom prst="rect">
            <a:avLst/>
          </a:prstGeom>
          <a:solidFill>
            <a:srgbClr val="FFFFCC"/>
          </a:solidFill>
        </p:spPr>
        <p:txBody>
          <a:bodyPr wrap="square">
            <a:spAutoFit/>
          </a:bodyPr>
          <a:lstStyle/>
          <a:p>
            <a:pPr>
              <a:defRPr/>
            </a:pPr>
            <a:r>
              <a:rPr lang="en-US" sz="1600" smtClean="0">
                <a:latin typeface="Calibri" pitchFamily="34" charset="0"/>
                <a:cs typeface="Calibri" pitchFamily="34" charset="0"/>
              </a:rPr>
              <a:t>Diffusiecoefficient</a:t>
            </a:r>
            <a:endParaRPr lang="en-US" sz="1600" dirty="0" smtClean="0">
              <a:latin typeface="Calibri" pitchFamily="34" charset="0"/>
              <a:cs typeface="Calibri" pitchFamily="34" charset="0"/>
            </a:endParaRPr>
          </a:p>
        </p:txBody>
      </p:sp>
      <p:sp>
        <p:nvSpPr>
          <p:cNvPr id="30" name="TextBox 17"/>
          <p:cNvSpPr txBox="1"/>
          <p:nvPr/>
        </p:nvSpPr>
        <p:spPr>
          <a:xfrm>
            <a:off x="533400" y="4191000"/>
            <a:ext cx="5181600" cy="369332"/>
          </a:xfrm>
          <a:prstGeom prst="rect">
            <a:avLst/>
          </a:prstGeom>
          <a:noFill/>
        </p:spPr>
        <p:txBody>
          <a:bodyPr wrap="square">
            <a:spAutoFit/>
          </a:bodyPr>
          <a:lstStyle/>
          <a:p>
            <a:pPr>
              <a:defRPr/>
            </a:pPr>
            <a:r>
              <a:rPr lang="en-US" dirty="0" smtClean="0">
                <a:latin typeface="Calibri" pitchFamily="34" charset="0"/>
                <a:cs typeface="Calibri" pitchFamily="34" charset="0"/>
              </a:rPr>
              <a:t>Neutron </a:t>
            </a:r>
            <a:r>
              <a:rPr lang="en-US" dirty="0" err="1" smtClean="0">
                <a:latin typeface="Calibri" pitchFamily="34" charset="0"/>
                <a:cs typeface="Calibri" pitchFamily="34" charset="0"/>
              </a:rPr>
              <a:t>diffusievergelijking</a:t>
            </a:r>
            <a:endParaRPr lang="en-US" dirty="0" smtClean="0">
              <a:latin typeface="Calibri" pitchFamily="34" charset="0"/>
              <a:cs typeface="Calibri" pitchFamily="34" charset="0"/>
            </a:endParaRPr>
          </a:p>
        </p:txBody>
      </p:sp>
      <p:grpSp>
        <p:nvGrpSpPr>
          <p:cNvPr id="2" name="Groep 34"/>
          <p:cNvGrpSpPr/>
          <p:nvPr/>
        </p:nvGrpSpPr>
        <p:grpSpPr>
          <a:xfrm>
            <a:off x="914400" y="4724400"/>
            <a:ext cx="5486400" cy="457200"/>
            <a:chOff x="1040608" y="4807744"/>
            <a:chExt cx="5486400" cy="457200"/>
          </a:xfrm>
        </p:grpSpPr>
        <p:sp>
          <p:nvSpPr>
            <p:cNvPr id="32" name="Rounded Rectangle 27"/>
            <p:cNvSpPr/>
            <p:nvPr/>
          </p:nvSpPr>
          <p:spPr bwMode="auto">
            <a:xfrm>
              <a:off x="1040608" y="4807744"/>
              <a:ext cx="5486400" cy="457200"/>
            </a:xfrm>
            <a:prstGeom prst="roundRect">
              <a:avLst/>
            </a:prstGeom>
            <a:solidFill>
              <a:schemeClr val="bg1"/>
            </a:solidFill>
            <a:ln w="9525" cap="flat" cmpd="sng" algn="ctr">
              <a:noFill/>
              <a:prstDash val="solid"/>
              <a:round/>
              <a:headEnd type="none" w="med" len="med"/>
              <a:tailEnd type="none" w="med" len="med"/>
            </a:ln>
            <a:effectLst>
              <a:glow rad="228600">
                <a:schemeClr val="accent4">
                  <a:satMod val="175000"/>
                  <a:alpha val="40000"/>
                </a:schemeClr>
              </a:glow>
            </a:effectLst>
          </p:spPr>
          <p:txBody>
            <a:bodyPr/>
            <a:lstStyle/>
            <a:p>
              <a:pPr eaLnBrk="0" hangingPunct="0">
                <a:defRPr/>
              </a:pPr>
              <a:endParaRPr lang="en-US">
                <a:latin typeface="Calibri" pitchFamily="34" charset="0"/>
                <a:cs typeface="Calibri" pitchFamily="34" charset="0"/>
              </a:endParaRPr>
            </a:p>
          </p:txBody>
        </p:sp>
        <p:pic>
          <p:nvPicPr>
            <p:cNvPr id="336905" name="Picture 9"/>
            <p:cNvPicPr>
              <a:picLocks noChangeAspect="1" noChangeArrowheads="1"/>
            </p:cNvPicPr>
            <p:nvPr/>
          </p:nvPicPr>
          <p:blipFill>
            <a:blip r:embed="rId9" cstate="print"/>
            <a:srcRect/>
            <a:stretch>
              <a:fillRect/>
            </a:stretch>
          </p:blipFill>
          <p:spPr bwMode="auto">
            <a:xfrm>
              <a:off x="1143000" y="4807744"/>
              <a:ext cx="5305425" cy="402339"/>
            </a:xfrm>
            <a:prstGeom prst="rect">
              <a:avLst/>
            </a:prstGeom>
            <a:noFill/>
            <a:ln w="9525">
              <a:noFill/>
              <a:miter lim="800000"/>
              <a:headEnd/>
              <a:tailEnd/>
            </a:ln>
          </p:spPr>
        </p:pic>
      </p:grpSp>
      <p:sp>
        <p:nvSpPr>
          <p:cNvPr id="36" name="TextBox 17"/>
          <p:cNvSpPr txBox="1"/>
          <p:nvPr/>
        </p:nvSpPr>
        <p:spPr>
          <a:xfrm>
            <a:off x="533400" y="5410200"/>
            <a:ext cx="5181600" cy="369332"/>
          </a:xfrm>
          <a:prstGeom prst="rect">
            <a:avLst/>
          </a:prstGeom>
          <a:noFill/>
        </p:spPr>
        <p:txBody>
          <a:bodyPr wrap="square">
            <a:spAutoFit/>
          </a:bodyPr>
          <a:lstStyle/>
          <a:p>
            <a:pPr>
              <a:defRPr/>
            </a:pPr>
            <a:r>
              <a:rPr lang="en-US" err="1" smtClean="0">
                <a:latin typeface="Calibri" pitchFamily="34" charset="0"/>
                <a:cs typeface="Calibri" pitchFamily="34" charset="0"/>
              </a:rPr>
              <a:t>Er</a:t>
            </a:r>
            <a:r>
              <a:rPr lang="en-US" smtClean="0">
                <a:latin typeface="Calibri" pitchFamily="34" charset="0"/>
                <a:cs typeface="Calibri" pitchFamily="34" charset="0"/>
              </a:rPr>
              <a:t> geldt                     </a:t>
            </a:r>
            <a:r>
              <a:rPr lang="en-US" dirty="0" smtClean="0">
                <a:latin typeface="Calibri" pitchFamily="34" charset="0"/>
                <a:cs typeface="Calibri" pitchFamily="34" charset="0"/>
              </a:rPr>
              <a:t>met transport cross section</a:t>
            </a:r>
          </a:p>
        </p:txBody>
      </p:sp>
      <p:pic>
        <p:nvPicPr>
          <p:cNvPr id="336908" name="Picture 12"/>
          <p:cNvPicPr>
            <a:picLocks noChangeAspect="1" noChangeArrowheads="1"/>
          </p:cNvPicPr>
          <p:nvPr/>
        </p:nvPicPr>
        <p:blipFill>
          <a:blip r:embed="rId10" cstate="print"/>
          <a:srcRect/>
          <a:stretch>
            <a:fillRect/>
          </a:stretch>
        </p:blipFill>
        <p:spPr bwMode="auto">
          <a:xfrm>
            <a:off x="1371600" y="5486400"/>
            <a:ext cx="990600" cy="261257"/>
          </a:xfrm>
          <a:prstGeom prst="rect">
            <a:avLst/>
          </a:prstGeom>
          <a:noFill/>
          <a:ln w="9525">
            <a:noFill/>
            <a:miter lim="800000"/>
            <a:headEnd/>
            <a:tailEnd/>
          </a:ln>
        </p:spPr>
      </p:pic>
      <p:pic>
        <p:nvPicPr>
          <p:cNvPr id="336909" name="Picture 13"/>
          <p:cNvPicPr>
            <a:picLocks noChangeAspect="1" noChangeArrowheads="1"/>
          </p:cNvPicPr>
          <p:nvPr/>
        </p:nvPicPr>
        <p:blipFill>
          <a:blip r:embed="rId11" cstate="print"/>
          <a:srcRect/>
          <a:stretch>
            <a:fillRect/>
          </a:stretch>
        </p:blipFill>
        <p:spPr bwMode="auto">
          <a:xfrm>
            <a:off x="5486400" y="5507832"/>
            <a:ext cx="1219200" cy="236483"/>
          </a:xfrm>
          <a:prstGeom prst="rect">
            <a:avLst/>
          </a:prstGeom>
          <a:noFill/>
          <a:ln w="9525">
            <a:noFill/>
            <a:miter lim="800000"/>
            <a:headEnd/>
            <a:tailEnd/>
          </a:ln>
        </p:spPr>
      </p:pic>
      <p:cxnSp>
        <p:nvCxnSpPr>
          <p:cNvPr id="40" name="Rechte verbindingslijn met pijl 39"/>
          <p:cNvCxnSpPr/>
          <p:nvPr/>
        </p:nvCxnSpPr>
        <p:spPr bwMode="auto">
          <a:xfrm rot="5400000" flipH="1" flipV="1">
            <a:off x="6310312" y="5929312"/>
            <a:ext cx="3048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2" name="TextBox 17"/>
          <p:cNvSpPr txBox="1"/>
          <p:nvPr/>
        </p:nvSpPr>
        <p:spPr>
          <a:xfrm>
            <a:off x="6400800" y="6027003"/>
            <a:ext cx="2286000" cy="461665"/>
          </a:xfrm>
          <a:prstGeom prst="rect">
            <a:avLst/>
          </a:prstGeom>
          <a:solidFill>
            <a:srgbClr val="FFFFCC"/>
          </a:solidFill>
        </p:spPr>
        <p:txBody>
          <a:bodyPr wrap="square">
            <a:spAutoFit/>
          </a:bodyPr>
          <a:lstStyle/>
          <a:p>
            <a:pPr>
              <a:defRPr/>
            </a:pPr>
            <a:r>
              <a:rPr lang="en-US" sz="1200" dirty="0" err="1" smtClean="0">
                <a:latin typeface="Calibri" pitchFamily="34" charset="0"/>
                <a:cs typeface="Calibri" pitchFamily="34" charset="0"/>
              </a:rPr>
              <a:t>Gemiddelde</a:t>
            </a:r>
            <a:r>
              <a:rPr lang="en-US" sz="1200" dirty="0" smtClean="0">
                <a:latin typeface="Calibri" pitchFamily="34" charset="0"/>
                <a:cs typeface="Calibri" pitchFamily="34" charset="0"/>
              </a:rPr>
              <a:t> </a:t>
            </a:r>
            <a:r>
              <a:rPr lang="en-US" sz="1200" dirty="0" err="1" smtClean="0">
                <a:latin typeface="Calibri" pitchFamily="34" charset="0"/>
                <a:cs typeface="Calibri" pitchFamily="34" charset="0"/>
              </a:rPr>
              <a:t>verstrooiingshoek</a:t>
            </a:r>
            <a:r>
              <a:rPr lang="en-US" sz="1200" dirty="0" smtClean="0">
                <a:latin typeface="Calibri" pitchFamily="34" charset="0"/>
                <a:cs typeface="Calibri" pitchFamily="34" charset="0"/>
              </a:rPr>
              <a:t> (</a:t>
            </a:r>
            <a:r>
              <a:rPr lang="en-US" sz="1200" dirty="0" err="1" smtClean="0">
                <a:latin typeface="Calibri" pitchFamily="34" charset="0"/>
                <a:cs typeface="Calibri" pitchFamily="34" charset="0"/>
              </a:rPr>
              <a:t>isotroop</a:t>
            </a:r>
            <a:r>
              <a:rPr lang="en-US" sz="1200" dirty="0" smtClean="0">
                <a:latin typeface="Calibri" pitchFamily="34" charset="0"/>
                <a:cs typeface="Calibri" pitchFamily="34" charset="0"/>
              </a:rPr>
              <a:t>: 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par>
                                <p:cTn id="8" presetID="5"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across)">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heckerboard(across)">
                                      <p:cBhvr>
                                        <p:cTn id="15" dur="500"/>
                                        <p:tgtEl>
                                          <p:spTgt spid="17"/>
                                        </p:tgtEl>
                                      </p:cBhvr>
                                    </p:animEffect>
                                  </p:childTnLst>
                                </p:cTn>
                              </p:par>
                              <p:par>
                                <p:cTn id="16" presetID="5" presetClass="entr" presetSubtype="10" fill="hold" nodeType="withEffect">
                                  <p:stCondLst>
                                    <p:cond delay="0"/>
                                  </p:stCondLst>
                                  <p:childTnLst>
                                    <p:set>
                                      <p:cBhvr>
                                        <p:cTn id="17" dur="1" fill="hold">
                                          <p:stCondLst>
                                            <p:cond delay="0"/>
                                          </p:stCondLst>
                                        </p:cTn>
                                        <p:tgtEl>
                                          <p:spTgt spid="336900"/>
                                        </p:tgtEl>
                                        <p:attrNameLst>
                                          <p:attrName>style.visibility</p:attrName>
                                        </p:attrNameLst>
                                      </p:cBhvr>
                                      <p:to>
                                        <p:strVal val="visible"/>
                                      </p:to>
                                    </p:set>
                                    <p:animEffect transition="in" filter="checkerboard(across)">
                                      <p:cBhvr>
                                        <p:cTn id="18" dur="500"/>
                                        <p:tgtEl>
                                          <p:spTgt spid="33690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checkerboard(across)">
                                      <p:cBhvr>
                                        <p:cTn id="23" dur="500"/>
                                        <p:tgtEl>
                                          <p:spTgt spid="49"/>
                                        </p:tgtEl>
                                      </p:cBhvr>
                                    </p:animEffect>
                                  </p:childTnLst>
                                </p:cTn>
                              </p:par>
                              <p:par>
                                <p:cTn id="24" presetID="5" presetClass="entr" presetSubtype="10" fill="hold" nodeType="withEffect">
                                  <p:stCondLst>
                                    <p:cond delay="0"/>
                                  </p:stCondLst>
                                  <p:childTnLst>
                                    <p:set>
                                      <p:cBhvr>
                                        <p:cTn id="25" dur="1" fill="hold">
                                          <p:stCondLst>
                                            <p:cond delay="0"/>
                                          </p:stCondLst>
                                        </p:cTn>
                                        <p:tgtEl>
                                          <p:spTgt spid="336901"/>
                                        </p:tgtEl>
                                        <p:attrNameLst>
                                          <p:attrName>style.visibility</p:attrName>
                                        </p:attrNameLst>
                                      </p:cBhvr>
                                      <p:to>
                                        <p:strVal val="visible"/>
                                      </p:to>
                                    </p:set>
                                    <p:animEffect transition="in" filter="checkerboard(across)">
                                      <p:cBhvr>
                                        <p:cTn id="26" dur="500"/>
                                        <p:tgtEl>
                                          <p:spTgt spid="336901"/>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checkerboard(across)">
                                      <p:cBhvr>
                                        <p:cTn id="31" dur="500"/>
                                        <p:tgtEl>
                                          <p:spTgt spid="21"/>
                                        </p:tgtEl>
                                      </p:cBhvr>
                                    </p:animEffect>
                                  </p:childTnLst>
                                </p:cTn>
                              </p:par>
                              <p:par>
                                <p:cTn id="32" presetID="5" presetClass="entr" presetSubtype="10" fill="hold" nodeType="withEffect">
                                  <p:stCondLst>
                                    <p:cond delay="0"/>
                                  </p:stCondLst>
                                  <p:childTnLst>
                                    <p:set>
                                      <p:cBhvr>
                                        <p:cTn id="33" dur="1" fill="hold">
                                          <p:stCondLst>
                                            <p:cond delay="0"/>
                                          </p:stCondLst>
                                        </p:cTn>
                                        <p:tgtEl>
                                          <p:spTgt spid="336902"/>
                                        </p:tgtEl>
                                        <p:attrNameLst>
                                          <p:attrName>style.visibility</p:attrName>
                                        </p:attrNameLst>
                                      </p:cBhvr>
                                      <p:to>
                                        <p:strVal val="visible"/>
                                      </p:to>
                                    </p:set>
                                    <p:animEffect transition="in" filter="checkerboard(across)">
                                      <p:cBhvr>
                                        <p:cTn id="34" dur="500"/>
                                        <p:tgtEl>
                                          <p:spTgt spid="336902"/>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checkerboard(across)">
                                      <p:cBhvr>
                                        <p:cTn id="39" dur="500"/>
                                        <p:tgtEl>
                                          <p:spTgt spid="41"/>
                                        </p:tgtEl>
                                      </p:cBhvr>
                                    </p:animEffect>
                                  </p:childTnLst>
                                </p:cTn>
                              </p:par>
                              <p:par>
                                <p:cTn id="40" presetID="5" presetClass="entr" presetSubtype="10" fill="hold" nodeType="withEffect">
                                  <p:stCondLst>
                                    <p:cond delay="0"/>
                                  </p:stCondLst>
                                  <p:childTnLst>
                                    <p:set>
                                      <p:cBhvr>
                                        <p:cTn id="41" dur="1" fill="hold">
                                          <p:stCondLst>
                                            <p:cond delay="0"/>
                                          </p:stCondLst>
                                        </p:cTn>
                                        <p:tgtEl>
                                          <p:spTgt spid="336903"/>
                                        </p:tgtEl>
                                        <p:attrNameLst>
                                          <p:attrName>style.visibility</p:attrName>
                                        </p:attrNameLst>
                                      </p:cBhvr>
                                      <p:to>
                                        <p:strVal val="visible"/>
                                      </p:to>
                                    </p:set>
                                    <p:animEffect transition="in" filter="checkerboard(across)">
                                      <p:cBhvr>
                                        <p:cTn id="42" dur="500"/>
                                        <p:tgtEl>
                                          <p:spTgt spid="336903"/>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checkerboard(across)">
                                      <p:cBhvr>
                                        <p:cTn id="47" dur="500"/>
                                        <p:tgtEl>
                                          <p:spTgt spid="53"/>
                                        </p:tgtEl>
                                      </p:cBhvr>
                                    </p:animEffect>
                                  </p:childTnLst>
                                </p:cTn>
                              </p:par>
                              <p:par>
                                <p:cTn id="48" presetID="5" presetClass="entr" presetSubtype="10" fill="hold" nodeType="withEffect">
                                  <p:stCondLst>
                                    <p:cond delay="0"/>
                                  </p:stCondLst>
                                  <p:childTnLst>
                                    <p:set>
                                      <p:cBhvr>
                                        <p:cTn id="49" dur="1" fill="hold">
                                          <p:stCondLst>
                                            <p:cond delay="0"/>
                                          </p:stCondLst>
                                        </p:cTn>
                                        <p:tgtEl>
                                          <p:spTgt spid="336904"/>
                                        </p:tgtEl>
                                        <p:attrNameLst>
                                          <p:attrName>style.visibility</p:attrName>
                                        </p:attrNameLst>
                                      </p:cBhvr>
                                      <p:to>
                                        <p:strVal val="visible"/>
                                      </p:to>
                                    </p:set>
                                    <p:animEffect transition="in" filter="checkerboard(across)">
                                      <p:cBhvr>
                                        <p:cTn id="50" dur="500"/>
                                        <p:tgtEl>
                                          <p:spTgt spid="336904"/>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checkerboard(across)">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checkerboard(across)">
                                      <p:cBhvr>
                                        <p:cTn id="60" dur="500"/>
                                        <p:tgtEl>
                                          <p:spTgt spid="29"/>
                                        </p:tgtEl>
                                      </p:cBhvr>
                                    </p:animEffect>
                                  </p:childTnLst>
                                </p:cTn>
                              </p:par>
                              <p:par>
                                <p:cTn id="61" presetID="5" presetClass="entr" presetSubtype="10"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checkerboard(across)">
                                      <p:cBhvr>
                                        <p:cTn id="63" dur="500"/>
                                        <p:tgtEl>
                                          <p:spTgt spid="28"/>
                                        </p:tgtEl>
                                      </p:cBhvr>
                                    </p:animEffec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checkerboard(across)">
                                      <p:cBhvr>
                                        <p:cTn id="68" dur="500"/>
                                        <p:tgtEl>
                                          <p:spTgt spid="30"/>
                                        </p:tgtEl>
                                      </p:cBhvr>
                                    </p:animEffect>
                                  </p:childTnLst>
                                </p:cTn>
                              </p:par>
                              <p:par>
                                <p:cTn id="69" presetID="5" presetClass="entr" presetSubtype="10" fill="hold" nodeType="with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checkerboard(across)">
                                      <p:cBhvr>
                                        <p:cTn id="71" dur="500"/>
                                        <p:tgtEl>
                                          <p:spTgt spid="2"/>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checkerboard(across)">
                                      <p:cBhvr>
                                        <p:cTn id="76" dur="500"/>
                                        <p:tgtEl>
                                          <p:spTgt spid="36"/>
                                        </p:tgtEl>
                                      </p:cBhvr>
                                    </p:animEffect>
                                  </p:childTnLst>
                                </p:cTn>
                              </p:par>
                              <p:par>
                                <p:cTn id="77" presetID="5" presetClass="entr" presetSubtype="10" fill="hold" nodeType="withEffect">
                                  <p:stCondLst>
                                    <p:cond delay="0"/>
                                  </p:stCondLst>
                                  <p:childTnLst>
                                    <p:set>
                                      <p:cBhvr>
                                        <p:cTn id="78" dur="1" fill="hold">
                                          <p:stCondLst>
                                            <p:cond delay="0"/>
                                          </p:stCondLst>
                                        </p:cTn>
                                        <p:tgtEl>
                                          <p:spTgt spid="336908"/>
                                        </p:tgtEl>
                                        <p:attrNameLst>
                                          <p:attrName>style.visibility</p:attrName>
                                        </p:attrNameLst>
                                      </p:cBhvr>
                                      <p:to>
                                        <p:strVal val="visible"/>
                                      </p:to>
                                    </p:set>
                                    <p:animEffect transition="in" filter="checkerboard(across)">
                                      <p:cBhvr>
                                        <p:cTn id="79" dur="500"/>
                                        <p:tgtEl>
                                          <p:spTgt spid="336908"/>
                                        </p:tgtEl>
                                      </p:cBhvr>
                                    </p:animEffect>
                                  </p:childTnLst>
                                </p:cTn>
                              </p:par>
                              <p:par>
                                <p:cTn id="80" presetID="5" presetClass="entr" presetSubtype="10" fill="hold" nodeType="withEffect">
                                  <p:stCondLst>
                                    <p:cond delay="0"/>
                                  </p:stCondLst>
                                  <p:childTnLst>
                                    <p:set>
                                      <p:cBhvr>
                                        <p:cTn id="81" dur="1" fill="hold">
                                          <p:stCondLst>
                                            <p:cond delay="0"/>
                                          </p:stCondLst>
                                        </p:cTn>
                                        <p:tgtEl>
                                          <p:spTgt spid="336909"/>
                                        </p:tgtEl>
                                        <p:attrNameLst>
                                          <p:attrName>style.visibility</p:attrName>
                                        </p:attrNameLst>
                                      </p:cBhvr>
                                      <p:to>
                                        <p:strVal val="visible"/>
                                      </p:to>
                                    </p:set>
                                    <p:animEffect transition="in" filter="checkerboard(across)">
                                      <p:cBhvr>
                                        <p:cTn id="82" dur="500"/>
                                        <p:tgtEl>
                                          <p:spTgt spid="336909"/>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ntr" presetSubtype="10" fill="hold" nodeType="click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checkerboard(across)">
                                      <p:cBhvr>
                                        <p:cTn id="87" dur="500"/>
                                        <p:tgtEl>
                                          <p:spTgt spid="40"/>
                                        </p:tgtEl>
                                      </p:cBhvr>
                                    </p:animEffect>
                                  </p:childTnLst>
                                </p:cTn>
                              </p:par>
                              <p:par>
                                <p:cTn id="88" presetID="5" presetClass="entr" presetSubtype="10" fill="hold" grpId="0" nodeType="with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checkerboard(across)">
                                      <p:cBhvr>
                                        <p:cTn id="9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9" grpId="0"/>
      <p:bldP spid="53" grpId="0"/>
      <p:bldP spid="41" grpId="0"/>
      <p:bldP spid="17" grpId="0"/>
      <p:bldP spid="21" grpId="0"/>
      <p:bldP spid="25" grpId="0" animBg="1"/>
      <p:bldP spid="29" grpId="0" animBg="1"/>
      <p:bldP spid="30" grpId="0"/>
      <p:bldP spid="36" grpId="0"/>
      <p:bldP spid="4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pic>
        <p:nvPicPr>
          <p:cNvPr id="341006" name="Picture 14"/>
          <p:cNvPicPr>
            <a:picLocks noChangeAspect="1" noChangeArrowheads="1"/>
          </p:cNvPicPr>
          <p:nvPr/>
        </p:nvPicPr>
        <p:blipFill>
          <a:blip r:embed="rId3" cstate="print"/>
          <a:srcRect/>
          <a:stretch>
            <a:fillRect/>
          </a:stretch>
        </p:blipFill>
        <p:spPr bwMode="auto">
          <a:xfrm>
            <a:off x="5105400" y="5788736"/>
            <a:ext cx="1295400" cy="539287"/>
          </a:xfrm>
          <a:prstGeom prst="rect">
            <a:avLst/>
          </a:prstGeom>
          <a:noFill/>
          <a:ln w="9525">
            <a:noFill/>
            <a:miter lim="800000"/>
            <a:headEnd/>
            <a:tailEnd/>
          </a:ln>
        </p:spPr>
      </p:pic>
      <p:pic>
        <p:nvPicPr>
          <p:cNvPr id="341004" name="Picture 12"/>
          <p:cNvPicPr>
            <a:picLocks noChangeAspect="1" noChangeArrowheads="1"/>
          </p:cNvPicPr>
          <p:nvPr/>
        </p:nvPicPr>
        <p:blipFill>
          <a:blip r:embed="rId4" cstate="print"/>
          <a:srcRect/>
          <a:stretch>
            <a:fillRect/>
          </a:stretch>
        </p:blipFill>
        <p:spPr bwMode="auto">
          <a:xfrm>
            <a:off x="5062536" y="5192662"/>
            <a:ext cx="1981200" cy="577106"/>
          </a:xfrm>
          <a:prstGeom prst="rect">
            <a:avLst/>
          </a:prstGeom>
          <a:noFill/>
          <a:ln w="9525">
            <a:noFill/>
            <a:miter lim="800000"/>
            <a:headEnd/>
            <a:tailEnd/>
          </a:ln>
        </p:spPr>
      </p:pic>
      <p:sp>
        <p:nvSpPr>
          <p:cNvPr id="644098" name="Rectangle 2"/>
          <p:cNvSpPr>
            <a:spLocks noGrp="1" noChangeArrowheads="1"/>
          </p:cNvSpPr>
          <p:nvPr>
            <p:ph type="title"/>
          </p:nvPr>
        </p:nvSpPr>
        <p:spPr>
          <a:xfrm>
            <a:off x="0" y="0"/>
            <a:ext cx="9144000" cy="990600"/>
          </a:xfrm>
          <a:noFill/>
          <a:ln/>
        </p:spPr>
        <p:txBody>
          <a:bodyPr/>
          <a:lstStyle/>
          <a:p>
            <a:r>
              <a:rPr lang="en-GB" i="1" kern="1200" smtClean="0">
                <a:solidFill>
                  <a:srgbClr val="000099"/>
                </a:solidFill>
                <a:latin typeface="Calibri" pitchFamily="34" charset="0"/>
                <a:cs typeface="Calibri" pitchFamily="34" charset="0"/>
              </a:rPr>
              <a:t>Neutronenverdeling</a:t>
            </a:r>
            <a:endParaRPr lang="en-US" i="1" kern="1200" dirty="0">
              <a:solidFill>
                <a:srgbClr val="000099"/>
              </a:solidFill>
              <a:latin typeface="Calibri" pitchFamily="34" charset="0"/>
              <a:ea typeface="+mn-ea"/>
              <a:cs typeface="Calibri" pitchFamily="34" charset="0"/>
            </a:endParaRPr>
          </a:p>
        </p:txBody>
      </p:sp>
      <p:sp>
        <p:nvSpPr>
          <p:cNvPr id="22" name="TextBox 17"/>
          <p:cNvSpPr txBox="1"/>
          <p:nvPr/>
        </p:nvSpPr>
        <p:spPr>
          <a:xfrm>
            <a:off x="533400" y="1219200"/>
            <a:ext cx="7924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Diffusievergelijking</a:t>
            </a:r>
            <a:r>
              <a:rPr lang="en-US" dirty="0" smtClean="0">
                <a:latin typeface="Calibri" pitchFamily="34" charset="0"/>
                <a:cs typeface="Calibri" pitchFamily="34" charset="0"/>
              </a:rPr>
              <a:t> in </a:t>
            </a:r>
            <a:r>
              <a:rPr lang="en-US" dirty="0" err="1" smtClean="0">
                <a:latin typeface="Calibri" pitchFamily="34" charset="0"/>
                <a:cs typeface="Calibri" pitchFamily="34" charset="0"/>
              </a:rPr>
              <a:t>cilindrische</a:t>
            </a:r>
            <a:r>
              <a:rPr lang="en-US" dirty="0" smtClean="0">
                <a:latin typeface="Calibri" pitchFamily="34" charset="0"/>
                <a:cs typeface="Calibri" pitchFamily="34" charset="0"/>
              </a:rPr>
              <a:t> </a:t>
            </a:r>
            <a:r>
              <a:rPr lang="en-US" dirty="0" err="1" smtClean="0">
                <a:latin typeface="Calibri" pitchFamily="34" charset="0"/>
                <a:cs typeface="Calibri" pitchFamily="34" charset="0"/>
              </a:rPr>
              <a:t>coordinaten</a:t>
            </a:r>
            <a:endParaRPr lang="en-US" dirty="0" smtClean="0">
              <a:latin typeface="Calibri" pitchFamily="34" charset="0"/>
              <a:cs typeface="Calibri" pitchFamily="34" charset="0"/>
            </a:endParaRPr>
          </a:p>
        </p:txBody>
      </p:sp>
      <p:sp>
        <p:nvSpPr>
          <p:cNvPr id="37" name="TextBox 17"/>
          <p:cNvSpPr txBox="1"/>
          <p:nvPr/>
        </p:nvSpPr>
        <p:spPr>
          <a:xfrm>
            <a:off x="533400" y="2362200"/>
            <a:ext cx="4038600" cy="646331"/>
          </a:xfrm>
          <a:prstGeom prst="rect">
            <a:avLst/>
          </a:prstGeom>
          <a:noFill/>
        </p:spPr>
        <p:txBody>
          <a:bodyPr wrap="square">
            <a:spAutoFit/>
          </a:bodyPr>
          <a:lstStyle/>
          <a:p>
            <a:pPr>
              <a:defRPr/>
            </a:pPr>
            <a:r>
              <a:rPr lang="en-US" dirty="0" err="1" smtClean="0">
                <a:latin typeface="Calibri" pitchFamily="34" charset="0"/>
                <a:cs typeface="Calibri" pitchFamily="34" charset="0"/>
              </a:rPr>
              <a:t>Neem</a:t>
            </a:r>
            <a:r>
              <a:rPr lang="en-US" dirty="0" smtClean="0">
                <a:latin typeface="Calibri" pitchFamily="34" charset="0"/>
                <a:cs typeface="Calibri" pitchFamily="34" charset="0"/>
              </a:rPr>
              <a:t> </a:t>
            </a:r>
            <a:r>
              <a:rPr lang="en-US" dirty="0" err="1" smtClean="0">
                <a:latin typeface="Calibri" pitchFamily="34" charset="0"/>
                <a:cs typeface="Calibri" pitchFamily="34" charset="0"/>
              </a:rPr>
              <a:t>aan</a:t>
            </a:r>
            <a:r>
              <a:rPr lang="en-US" dirty="0" smtClean="0">
                <a:latin typeface="Calibri" pitchFamily="34" charset="0"/>
                <a:cs typeface="Calibri" pitchFamily="34" charset="0"/>
              </a:rPr>
              <a:t> </a:t>
            </a:r>
            <a:r>
              <a:rPr lang="en-US" dirty="0" err="1" smtClean="0">
                <a:latin typeface="Calibri" pitchFamily="34" charset="0"/>
                <a:cs typeface="Calibri" pitchFamily="34" charset="0"/>
              </a:rPr>
              <a:t>dat</a:t>
            </a:r>
            <a:r>
              <a:rPr lang="en-US" dirty="0" smtClean="0">
                <a:latin typeface="Calibri" pitchFamily="34" charset="0"/>
                <a:cs typeface="Calibri" pitchFamily="34" charset="0"/>
              </a:rPr>
              <a:t> je het </a:t>
            </a:r>
            <a:r>
              <a:rPr lang="en-US" dirty="0" err="1" smtClean="0">
                <a:latin typeface="Calibri" pitchFamily="34" charset="0"/>
                <a:cs typeface="Calibri" pitchFamily="34" charset="0"/>
              </a:rPr>
              <a:t>aantal</a:t>
            </a:r>
            <a:r>
              <a:rPr lang="en-US" dirty="0" smtClean="0">
                <a:latin typeface="Calibri" pitchFamily="34" charset="0"/>
                <a:cs typeface="Calibri" pitchFamily="34" charset="0"/>
              </a:rPr>
              <a:t> </a:t>
            </a:r>
            <a:r>
              <a:rPr lang="en-US" dirty="0" err="1" smtClean="0">
                <a:latin typeface="Calibri" pitchFamily="34" charset="0"/>
                <a:cs typeface="Calibri" pitchFamily="34" charset="0"/>
              </a:rPr>
              <a:t>neutronen</a:t>
            </a:r>
            <a:r>
              <a:rPr lang="en-US" dirty="0" smtClean="0">
                <a:latin typeface="Calibri" pitchFamily="34" charset="0"/>
                <a:cs typeface="Calibri" pitchFamily="34" charset="0"/>
              </a:rPr>
              <a:t> per </a:t>
            </a:r>
            <a:r>
              <a:rPr lang="en-US" dirty="0" err="1" smtClean="0">
                <a:latin typeface="Calibri" pitchFamily="34" charset="0"/>
                <a:cs typeface="Calibri" pitchFamily="34" charset="0"/>
              </a:rPr>
              <a:t>splijting</a:t>
            </a:r>
            <a:r>
              <a:rPr lang="en-US" dirty="0" smtClean="0">
                <a:latin typeface="Calibri" pitchFamily="34" charset="0"/>
                <a:cs typeface="Calibri" pitchFamily="34" charset="0"/>
              </a:rPr>
              <a:t> </a:t>
            </a:r>
            <a:r>
              <a:rPr lang="en-US" dirty="0" err="1" smtClean="0">
                <a:latin typeface="Calibri" pitchFamily="34" charset="0"/>
                <a:cs typeface="Calibri" pitchFamily="34" charset="0"/>
              </a:rPr>
              <a:t>kunt</a:t>
            </a:r>
            <a:r>
              <a:rPr lang="en-US" dirty="0" smtClean="0">
                <a:latin typeface="Calibri" pitchFamily="34" charset="0"/>
                <a:cs typeface="Calibri" pitchFamily="34" charset="0"/>
              </a:rPr>
              <a:t> </a:t>
            </a:r>
            <a:r>
              <a:rPr lang="en-US" dirty="0" err="1" smtClean="0">
                <a:latin typeface="Calibri" pitchFamily="34" charset="0"/>
                <a:cs typeface="Calibri" pitchFamily="34" charset="0"/>
              </a:rPr>
              <a:t>varieren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dan</a:t>
            </a:r>
            <a:endParaRPr lang="en-US" dirty="0" smtClean="0">
              <a:latin typeface="Calibri" pitchFamily="34" charset="0"/>
              <a:cs typeface="Calibri" pitchFamily="34" charset="0"/>
            </a:endParaRPr>
          </a:p>
        </p:txBody>
      </p:sp>
      <p:sp>
        <p:nvSpPr>
          <p:cNvPr id="43" name="TextBox 17"/>
          <p:cNvSpPr txBox="1"/>
          <p:nvPr/>
        </p:nvSpPr>
        <p:spPr>
          <a:xfrm>
            <a:off x="533400" y="3048000"/>
            <a:ext cx="81534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Neem</a:t>
            </a:r>
            <a:r>
              <a:rPr lang="en-US" dirty="0" smtClean="0">
                <a:latin typeface="Calibri" pitchFamily="34" charset="0"/>
                <a:cs typeface="Calibri" pitchFamily="34" charset="0"/>
              </a:rPr>
              <a:t> </a:t>
            </a:r>
            <a:r>
              <a:rPr lang="en-US" dirty="0" err="1" smtClean="0">
                <a:latin typeface="Calibri" pitchFamily="34" charset="0"/>
                <a:cs typeface="Calibri" pitchFamily="34" charset="0"/>
              </a:rPr>
              <a:t>aan</a:t>
            </a:r>
            <a:r>
              <a:rPr lang="en-US" dirty="0" smtClean="0">
                <a:latin typeface="Calibri" pitchFamily="34" charset="0"/>
                <a:cs typeface="Calibri" pitchFamily="34" charset="0"/>
              </a:rPr>
              <a:t> </a:t>
            </a:r>
            <a:r>
              <a:rPr lang="en-US" err="1" smtClean="0">
                <a:latin typeface="Calibri" pitchFamily="34" charset="0"/>
                <a:cs typeface="Calibri" pitchFamily="34" charset="0"/>
              </a:rPr>
              <a:t>dat</a:t>
            </a:r>
            <a:r>
              <a:rPr lang="en-US" smtClean="0">
                <a:latin typeface="Calibri" pitchFamily="34" charset="0"/>
                <a:cs typeface="Calibri" pitchFamily="34" charset="0"/>
              </a:rPr>
              <a:t> met       </a:t>
            </a:r>
            <a:r>
              <a:rPr lang="en-US" dirty="0" smtClean="0">
                <a:latin typeface="Calibri" pitchFamily="34" charset="0"/>
                <a:cs typeface="Calibri" pitchFamily="34" charset="0"/>
              </a:rPr>
              <a:t>de reactor </a:t>
            </a:r>
            <a:r>
              <a:rPr lang="en-US" dirty="0" err="1" smtClean="0">
                <a:latin typeface="Calibri" pitchFamily="34" charset="0"/>
                <a:cs typeface="Calibri" pitchFamily="34" charset="0"/>
              </a:rPr>
              <a:t>kritisch</a:t>
            </a:r>
            <a:r>
              <a:rPr lang="en-US" dirty="0" smtClean="0">
                <a:latin typeface="Calibri" pitchFamily="34" charset="0"/>
                <a:cs typeface="Calibri" pitchFamily="34" charset="0"/>
              </a:rPr>
              <a:t> is (</a:t>
            </a:r>
            <a:r>
              <a:rPr lang="en-US" i="1" dirty="0" smtClean="0">
                <a:latin typeface="Calibri" pitchFamily="34" charset="0"/>
                <a:cs typeface="Calibri" pitchFamily="34" charset="0"/>
              </a:rPr>
              <a:t>k = 1</a:t>
            </a:r>
            <a:r>
              <a:rPr lang="en-US" dirty="0" smtClean="0">
                <a:latin typeface="Calibri" pitchFamily="34" charset="0"/>
                <a:cs typeface="Calibri" pitchFamily="34" charset="0"/>
              </a:rPr>
              <a:t>), met </a:t>
            </a:r>
            <a:r>
              <a:rPr lang="en-US" dirty="0" err="1" smtClean="0">
                <a:latin typeface="Calibri" pitchFamily="34" charset="0"/>
                <a:cs typeface="Calibri" pitchFamily="34" charset="0"/>
              </a:rPr>
              <a:t>echt</a:t>
            </a:r>
            <a:r>
              <a:rPr lang="en-US" dirty="0" smtClean="0">
                <a:latin typeface="Calibri" pitchFamily="34" charset="0"/>
                <a:cs typeface="Calibri" pitchFamily="34" charset="0"/>
              </a:rPr>
              <a:t> </a:t>
            </a:r>
            <a:r>
              <a:rPr lang="en-US" dirty="0" err="1" smtClean="0">
                <a:latin typeface="Calibri" pitchFamily="34" charset="0"/>
                <a:cs typeface="Calibri" pitchFamily="34" charset="0"/>
              </a:rPr>
              <a:t>aantal</a:t>
            </a:r>
            <a:endParaRPr lang="en-US" baseline="-25000" dirty="0" smtClean="0">
              <a:latin typeface="Calibri" pitchFamily="34" charset="0"/>
              <a:cs typeface="Calibri" pitchFamily="34" charset="0"/>
            </a:endParaRPr>
          </a:p>
        </p:txBody>
      </p:sp>
      <p:sp>
        <p:nvSpPr>
          <p:cNvPr id="34" name="TextBox 17"/>
          <p:cNvSpPr txBox="1"/>
          <p:nvPr/>
        </p:nvSpPr>
        <p:spPr>
          <a:xfrm>
            <a:off x="533400" y="1600200"/>
            <a:ext cx="5181600" cy="369332"/>
          </a:xfrm>
          <a:prstGeom prst="rect">
            <a:avLst/>
          </a:prstGeom>
          <a:noFill/>
        </p:spPr>
        <p:txBody>
          <a:bodyPr wrap="square">
            <a:spAutoFit/>
          </a:bodyPr>
          <a:lstStyle/>
          <a:p>
            <a:pPr>
              <a:defRPr/>
            </a:pPr>
            <a:r>
              <a:rPr lang="en-US" smtClean="0">
                <a:latin typeface="Calibri" pitchFamily="34" charset="0"/>
                <a:cs typeface="Calibri" pitchFamily="34" charset="0"/>
              </a:rPr>
              <a:t>Tijdsonafhankelijk </a:t>
            </a:r>
            <a:r>
              <a:rPr lang="en-US" dirty="0" smtClean="0">
                <a:latin typeface="Calibri" pitchFamily="34" charset="0"/>
                <a:cs typeface="Calibri" pitchFamily="34" charset="0"/>
              </a:rPr>
              <a:t>(</a:t>
            </a:r>
            <a:r>
              <a:rPr lang="en-US" dirty="0" err="1" smtClean="0">
                <a:latin typeface="Calibri" pitchFamily="34" charset="0"/>
                <a:cs typeface="Calibri" pitchFamily="34" charset="0"/>
              </a:rPr>
              <a:t>zonder</a:t>
            </a:r>
            <a:r>
              <a:rPr lang="en-US" dirty="0" smtClean="0">
                <a:latin typeface="Calibri" pitchFamily="34" charset="0"/>
                <a:cs typeface="Calibri" pitchFamily="34" charset="0"/>
              </a:rPr>
              <a:t> </a:t>
            </a:r>
            <a:r>
              <a:rPr lang="en-US" dirty="0" err="1" smtClean="0">
                <a:latin typeface="Calibri" pitchFamily="34" charset="0"/>
                <a:cs typeface="Calibri" pitchFamily="34" charset="0"/>
              </a:rPr>
              <a:t>bron</a:t>
            </a:r>
            <a:r>
              <a:rPr lang="en-US" dirty="0" smtClean="0">
                <a:latin typeface="Calibri" pitchFamily="34" charset="0"/>
                <a:cs typeface="Calibri" pitchFamily="34" charset="0"/>
              </a:rPr>
              <a:t>)</a:t>
            </a:r>
          </a:p>
        </p:txBody>
      </p:sp>
      <p:sp>
        <p:nvSpPr>
          <p:cNvPr id="50" name="TextBox 17"/>
          <p:cNvSpPr txBox="1"/>
          <p:nvPr/>
        </p:nvSpPr>
        <p:spPr>
          <a:xfrm>
            <a:off x="533400" y="4355068"/>
            <a:ext cx="81534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Dit</a:t>
            </a:r>
            <a:r>
              <a:rPr lang="en-US" dirty="0" smtClean="0">
                <a:latin typeface="Calibri" pitchFamily="34" charset="0"/>
                <a:cs typeface="Calibri" pitchFamily="34" charset="0"/>
              </a:rPr>
              <a:t> is </a:t>
            </a:r>
            <a:r>
              <a:rPr lang="en-US" dirty="0" err="1" smtClean="0">
                <a:latin typeface="Calibri" pitchFamily="34" charset="0"/>
                <a:cs typeface="Calibri" pitchFamily="34" charset="0"/>
              </a:rPr>
              <a:t>een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eigenwaardenvergelijking</a:t>
            </a:r>
            <a:r>
              <a:rPr lang="en-US" dirty="0" smtClean="0">
                <a:latin typeface="Calibri" pitchFamily="34" charset="0"/>
                <a:cs typeface="Calibri" pitchFamily="34" charset="0"/>
              </a:rPr>
              <a:t>: </a:t>
            </a:r>
            <a:r>
              <a:rPr lang="en-US" dirty="0" err="1" smtClean="0">
                <a:latin typeface="Calibri" pitchFamily="34" charset="0"/>
                <a:cs typeface="Calibri" pitchFamily="34" charset="0"/>
              </a:rPr>
              <a:t>eigenwaarde</a:t>
            </a:r>
            <a:r>
              <a:rPr lang="en-US" dirty="0" smtClean="0">
                <a:latin typeface="Calibri" pitchFamily="34" charset="0"/>
                <a:cs typeface="Calibri" pitchFamily="34" charset="0"/>
              </a:rPr>
              <a:t> </a:t>
            </a:r>
            <a:r>
              <a:rPr lang="en-US" i="1" dirty="0" smtClean="0">
                <a:latin typeface="Calibri" pitchFamily="34" charset="0"/>
                <a:cs typeface="Calibri" pitchFamily="34" charset="0"/>
              </a:rPr>
              <a:t>k</a:t>
            </a:r>
            <a:r>
              <a:rPr lang="en-US" dirty="0" smtClean="0">
                <a:latin typeface="Calibri" pitchFamily="34" charset="0"/>
                <a:cs typeface="Calibri" pitchFamily="34" charset="0"/>
              </a:rPr>
              <a:t>, </a:t>
            </a:r>
            <a:r>
              <a:rPr lang="en-US" dirty="0" err="1" smtClean="0">
                <a:latin typeface="Calibri" pitchFamily="34" charset="0"/>
                <a:cs typeface="Calibri" pitchFamily="34" charset="0"/>
              </a:rPr>
              <a:t>eigenfunctie</a:t>
            </a:r>
            <a:endParaRPr lang="en-US" i="1" dirty="0" smtClean="0">
              <a:latin typeface="Calibri" pitchFamily="34" charset="0"/>
              <a:cs typeface="Calibri" pitchFamily="34" charset="0"/>
            </a:endParaRPr>
          </a:p>
        </p:txBody>
      </p:sp>
      <p:sp>
        <p:nvSpPr>
          <p:cNvPr id="41" name="TextBox 17"/>
          <p:cNvSpPr txBox="1"/>
          <p:nvPr/>
        </p:nvSpPr>
        <p:spPr>
          <a:xfrm>
            <a:off x="533400" y="4833700"/>
            <a:ext cx="81534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Er</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geldt</a:t>
            </a:r>
            <a:r>
              <a:rPr lang="en-US" dirty="0" smtClean="0">
                <a:latin typeface="Calibri" pitchFamily="34" charset="0"/>
                <a:cs typeface="Calibri" pitchFamily="34" charset="0"/>
              </a:rPr>
              <a:t> </a:t>
            </a:r>
            <a:r>
              <a:rPr lang="en-US" i="1" dirty="0" smtClean="0">
                <a:latin typeface="Calibri" pitchFamily="34" charset="0"/>
                <a:cs typeface="Calibri" pitchFamily="34" charset="0"/>
              </a:rPr>
              <a:t>D = constant</a:t>
            </a:r>
            <a:r>
              <a:rPr lang="en-US" dirty="0" smtClean="0">
                <a:latin typeface="Calibri" pitchFamily="34" charset="0"/>
                <a:cs typeface="Calibri" pitchFamily="34" charset="0"/>
              </a:rPr>
              <a:t>, </a:t>
            </a:r>
            <a:r>
              <a:rPr lang="en-US" smtClean="0">
                <a:latin typeface="Calibri" pitchFamily="34" charset="0"/>
                <a:cs typeface="Calibri" pitchFamily="34" charset="0"/>
              </a:rPr>
              <a:t>en                             </a:t>
            </a:r>
            <a:r>
              <a:rPr lang="en-US" dirty="0" err="1" smtClean="0">
                <a:latin typeface="Calibri" pitchFamily="34" charset="0"/>
                <a:cs typeface="Calibri" pitchFamily="34" charset="0"/>
              </a:rPr>
              <a:t>en</a:t>
            </a:r>
            <a:endParaRPr lang="en-US" dirty="0" smtClean="0">
              <a:latin typeface="Calibri" pitchFamily="34" charset="0"/>
              <a:cs typeface="Calibri" pitchFamily="34" charset="0"/>
            </a:endParaRPr>
          </a:p>
        </p:txBody>
      </p:sp>
      <p:sp>
        <p:nvSpPr>
          <p:cNvPr id="47" name="TextBox 17"/>
          <p:cNvSpPr txBox="1"/>
          <p:nvPr/>
        </p:nvSpPr>
        <p:spPr>
          <a:xfrm>
            <a:off x="533400" y="5262324"/>
            <a:ext cx="5943600" cy="369332"/>
          </a:xfrm>
          <a:prstGeom prst="rect">
            <a:avLst/>
          </a:prstGeom>
          <a:noFill/>
        </p:spPr>
        <p:txBody>
          <a:bodyPr wrap="square">
            <a:spAutoFit/>
          </a:bodyPr>
          <a:lstStyle/>
          <a:p>
            <a:pPr>
              <a:defRPr/>
            </a:pPr>
            <a:r>
              <a:rPr lang="en-US" dirty="0" smtClean="0">
                <a:latin typeface="Calibri" pitchFamily="34" charset="0"/>
                <a:cs typeface="Calibri" pitchFamily="34" charset="0"/>
              </a:rPr>
              <a:t>Dan </a:t>
            </a:r>
            <a:r>
              <a:rPr lang="en-US" dirty="0" err="1" smtClean="0">
                <a:latin typeface="Calibri" pitchFamily="34" charset="0"/>
                <a:cs typeface="Calibri" pitchFamily="34" charset="0"/>
              </a:rPr>
              <a:t>geldt</a:t>
            </a:r>
            <a:endParaRPr lang="en-US" dirty="0" smtClean="0">
              <a:latin typeface="Calibri" pitchFamily="34" charset="0"/>
              <a:cs typeface="Calibri" pitchFamily="34" charset="0"/>
            </a:endParaRPr>
          </a:p>
        </p:txBody>
      </p:sp>
      <p:sp>
        <p:nvSpPr>
          <p:cNvPr id="30" name="TextBox 17"/>
          <p:cNvSpPr txBox="1"/>
          <p:nvPr/>
        </p:nvSpPr>
        <p:spPr>
          <a:xfrm>
            <a:off x="533400" y="1992868"/>
            <a:ext cx="82296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Enkel</a:t>
            </a:r>
            <a:r>
              <a:rPr lang="en-US" dirty="0" smtClean="0">
                <a:latin typeface="Calibri" pitchFamily="34" charset="0"/>
                <a:cs typeface="Calibri" pitchFamily="34" charset="0"/>
              </a:rPr>
              <a:t> </a:t>
            </a:r>
            <a:r>
              <a:rPr lang="en-US" dirty="0" err="1" smtClean="0">
                <a:latin typeface="Calibri" pitchFamily="34" charset="0"/>
                <a:cs typeface="Calibri" pitchFamily="34" charset="0"/>
              </a:rPr>
              <a:t>oplossing</a:t>
            </a:r>
            <a:r>
              <a:rPr lang="en-US" dirty="0" smtClean="0">
                <a:latin typeface="Calibri" pitchFamily="34" charset="0"/>
                <a:cs typeface="Calibri" pitchFamily="34" charset="0"/>
              </a:rPr>
              <a:t> </a:t>
            </a:r>
            <a:r>
              <a:rPr lang="en-US" dirty="0" err="1" smtClean="0">
                <a:latin typeface="Calibri" pitchFamily="34" charset="0"/>
                <a:cs typeface="Calibri" pitchFamily="34" charset="0"/>
              </a:rPr>
              <a:t>voor</a:t>
            </a:r>
            <a:r>
              <a:rPr lang="en-US" dirty="0" smtClean="0">
                <a:latin typeface="Calibri" pitchFamily="34" charset="0"/>
                <a:cs typeface="Calibri" pitchFamily="34" charset="0"/>
              </a:rPr>
              <a:t> </a:t>
            </a:r>
            <a:r>
              <a:rPr lang="en-US" dirty="0" err="1" smtClean="0">
                <a:latin typeface="Calibri" pitchFamily="34" charset="0"/>
                <a:cs typeface="Calibri" pitchFamily="34" charset="0"/>
              </a:rPr>
              <a:t>kritische</a:t>
            </a:r>
            <a:r>
              <a:rPr lang="en-US" dirty="0" smtClean="0">
                <a:latin typeface="Calibri" pitchFamily="34" charset="0"/>
                <a:cs typeface="Calibri" pitchFamily="34" charset="0"/>
              </a:rPr>
              <a:t> reactor (</a:t>
            </a:r>
            <a:r>
              <a:rPr lang="en-US" dirty="0" err="1" smtClean="0">
                <a:latin typeface="Calibri" pitchFamily="34" charset="0"/>
                <a:cs typeface="Calibri" pitchFamily="34" charset="0"/>
              </a:rPr>
              <a:t>anders</a:t>
            </a:r>
            <a:r>
              <a:rPr lang="en-US" dirty="0" smtClean="0">
                <a:latin typeface="Calibri" pitchFamily="34" charset="0"/>
                <a:cs typeface="Calibri" pitchFamily="34" charset="0"/>
              </a:rPr>
              <a:t> </a:t>
            </a:r>
            <a:r>
              <a:rPr lang="en-US" dirty="0" err="1" smtClean="0">
                <a:latin typeface="Calibri" pitchFamily="34" charset="0"/>
                <a:cs typeface="Calibri" pitchFamily="34" charset="0"/>
              </a:rPr>
              <a:t>tijdafhankelijke</a:t>
            </a:r>
            <a:r>
              <a:rPr lang="en-US" dirty="0" smtClean="0">
                <a:latin typeface="Calibri" pitchFamily="34" charset="0"/>
                <a:cs typeface="Calibri" pitchFamily="34" charset="0"/>
              </a:rPr>
              <a:t> </a:t>
            </a:r>
            <a:r>
              <a:rPr lang="en-US" dirty="0" err="1" smtClean="0">
                <a:latin typeface="Calibri" pitchFamily="34" charset="0"/>
                <a:cs typeface="Calibri" pitchFamily="34" charset="0"/>
              </a:rPr>
              <a:t>oplossingen</a:t>
            </a:r>
            <a:r>
              <a:rPr lang="en-US" dirty="0" smtClean="0">
                <a:latin typeface="Calibri" pitchFamily="34" charset="0"/>
                <a:cs typeface="Calibri" pitchFamily="34" charset="0"/>
              </a:rPr>
              <a:t>)</a:t>
            </a:r>
            <a:endParaRPr lang="en-US" sz="1600" dirty="0" smtClean="0">
              <a:latin typeface="Calibri" pitchFamily="34" charset="0"/>
              <a:cs typeface="Calibri" pitchFamily="34" charset="0"/>
            </a:endParaRPr>
          </a:p>
        </p:txBody>
      </p:sp>
      <p:sp>
        <p:nvSpPr>
          <p:cNvPr id="48" name="TextBox 17"/>
          <p:cNvSpPr txBox="1"/>
          <p:nvPr/>
        </p:nvSpPr>
        <p:spPr>
          <a:xfrm>
            <a:off x="533400" y="5867400"/>
            <a:ext cx="81534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Er</a:t>
            </a:r>
            <a:r>
              <a:rPr lang="en-US" dirty="0" smtClean="0">
                <a:latin typeface="Calibri" pitchFamily="34" charset="0"/>
                <a:cs typeface="Calibri" pitchFamily="34" charset="0"/>
              </a:rPr>
              <a:t> </a:t>
            </a:r>
            <a:r>
              <a:rPr lang="en-US" dirty="0" err="1" smtClean="0">
                <a:latin typeface="Calibri" pitchFamily="34" charset="0"/>
                <a:cs typeface="Calibri" pitchFamily="34" charset="0"/>
              </a:rPr>
              <a:t>moet</a:t>
            </a:r>
            <a:r>
              <a:rPr lang="en-US" dirty="0" smtClean="0">
                <a:latin typeface="Calibri" pitchFamily="34" charset="0"/>
                <a:cs typeface="Calibri" pitchFamily="34" charset="0"/>
              </a:rPr>
              <a:t> nu </a:t>
            </a:r>
            <a:r>
              <a:rPr lang="en-US" dirty="0" err="1" smtClean="0">
                <a:latin typeface="Calibri" pitchFamily="34" charset="0"/>
                <a:cs typeface="Calibri" pitchFamily="34" charset="0"/>
              </a:rPr>
              <a:t>gelden</a:t>
            </a:r>
            <a:endParaRPr lang="en-US" dirty="0" smtClean="0">
              <a:latin typeface="Calibri" pitchFamily="34" charset="0"/>
              <a:cs typeface="Calibri" pitchFamily="34" charset="0"/>
            </a:endParaRPr>
          </a:p>
        </p:txBody>
      </p:sp>
      <p:sp>
        <p:nvSpPr>
          <p:cNvPr id="51" name="TextBox 17"/>
          <p:cNvSpPr txBox="1"/>
          <p:nvPr/>
        </p:nvSpPr>
        <p:spPr>
          <a:xfrm>
            <a:off x="533400" y="6379132"/>
            <a:ext cx="8153400" cy="369332"/>
          </a:xfrm>
          <a:prstGeom prst="rect">
            <a:avLst/>
          </a:prstGeom>
          <a:noFill/>
        </p:spPr>
        <p:txBody>
          <a:bodyPr wrap="square">
            <a:spAutoFit/>
          </a:bodyPr>
          <a:lstStyle/>
          <a:p>
            <a:pPr>
              <a:defRPr/>
            </a:pPr>
            <a:r>
              <a:rPr lang="en-US" dirty="0" smtClean="0">
                <a:latin typeface="Calibri" pitchFamily="34" charset="0"/>
                <a:cs typeface="Calibri" pitchFamily="34" charset="0"/>
              </a:rPr>
              <a:t>Buckling </a:t>
            </a:r>
            <a:r>
              <a:rPr lang="en-US" i="1" dirty="0" smtClean="0">
                <a:latin typeface="Calibri" pitchFamily="34" charset="0"/>
                <a:cs typeface="Calibri" pitchFamily="34" charset="0"/>
              </a:rPr>
              <a:t>B</a:t>
            </a:r>
            <a:r>
              <a:rPr lang="en-US" dirty="0" smtClean="0">
                <a:latin typeface="Calibri" pitchFamily="34" charset="0"/>
                <a:cs typeface="Calibri" pitchFamily="34" charset="0"/>
              </a:rPr>
              <a:t> </a:t>
            </a:r>
            <a:r>
              <a:rPr lang="en-US" dirty="0" err="1" smtClean="0">
                <a:latin typeface="Calibri" pitchFamily="34" charset="0"/>
                <a:cs typeface="Calibri" pitchFamily="34" charset="0"/>
              </a:rPr>
              <a:t>volgt</a:t>
            </a:r>
            <a:r>
              <a:rPr lang="en-US" dirty="0" smtClean="0">
                <a:latin typeface="Calibri" pitchFamily="34" charset="0"/>
                <a:cs typeface="Calibri" pitchFamily="34" charset="0"/>
              </a:rPr>
              <a:t> </a:t>
            </a:r>
            <a:r>
              <a:rPr lang="en-US" dirty="0" err="1" smtClean="0">
                <a:latin typeface="Calibri" pitchFamily="34" charset="0"/>
                <a:cs typeface="Calibri" pitchFamily="34" charset="0"/>
              </a:rPr>
              <a:t>uit</a:t>
            </a:r>
            <a:r>
              <a:rPr lang="en-US" dirty="0" smtClean="0">
                <a:latin typeface="Calibri" pitchFamily="34" charset="0"/>
                <a:cs typeface="Calibri" pitchFamily="34" charset="0"/>
              </a:rPr>
              <a:t> Helmholtz </a:t>
            </a:r>
            <a:r>
              <a:rPr lang="en-US" dirty="0" err="1" smtClean="0">
                <a:latin typeface="Calibri" pitchFamily="34" charset="0"/>
                <a:cs typeface="Calibri" pitchFamily="34" charset="0"/>
              </a:rPr>
              <a:t>vergelijking</a:t>
            </a:r>
            <a:endParaRPr lang="en-US" dirty="0" smtClean="0">
              <a:latin typeface="Calibri" pitchFamily="34" charset="0"/>
              <a:cs typeface="Calibri" pitchFamily="34" charset="0"/>
            </a:endParaRPr>
          </a:p>
        </p:txBody>
      </p:sp>
      <p:pic>
        <p:nvPicPr>
          <p:cNvPr id="5" name="Picture 2"/>
          <p:cNvPicPr>
            <a:picLocks noChangeAspect="1" noChangeArrowheads="1"/>
          </p:cNvPicPr>
          <p:nvPr/>
        </p:nvPicPr>
        <p:blipFill>
          <a:blip r:embed="rId5" cstate="print"/>
          <a:srcRect/>
          <a:stretch>
            <a:fillRect/>
          </a:stretch>
        </p:blipFill>
        <p:spPr bwMode="auto">
          <a:xfrm>
            <a:off x="3733800" y="1614980"/>
            <a:ext cx="2667000" cy="339123"/>
          </a:xfrm>
          <a:prstGeom prst="rect">
            <a:avLst/>
          </a:prstGeom>
          <a:noFill/>
          <a:ln w="9525">
            <a:noFill/>
            <a:miter lim="800000"/>
            <a:headEnd/>
            <a:tailEnd/>
          </a:ln>
        </p:spPr>
      </p:pic>
      <p:pic>
        <p:nvPicPr>
          <p:cNvPr id="6" name="Picture 3"/>
          <p:cNvPicPr>
            <a:picLocks noChangeAspect="1" noChangeArrowheads="1"/>
          </p:cNvPicPr>
          <p:nvPr/>
        </p:nvPicPr>
        <p:blipFill>
          <a:blip r:embed="rId6" cstate="print"/>
          <a:srcRect/>
          <a:stretch>
            <a:fillRect/>
          </a:stretch>
        </p:blipFill>
        <p:spPr bwMode="auto">
          <a:xfrm>
            <a:off x="5181600" y="2667000"/>
            <a:ext cx="3209925" cy="355424"/>
          </a:xfrm>
          <a:prstGeom prst="rect">
            <a:avLst/>
          </a:prstGeom>
          <a:noFill/>
          <a:ln w="9525">
            <a:noFill/>
            <a:miter lim="800000"/>
            <a:headEnd/>
            <a:tailEnd/>
          </a:ln>
        </p:spPr>
      </p:pic>
      <p:pic>
        <p:nvPicPr>
          <p:cNvPr id="7" name="Picture 4"/>
          <p:cNvPicPr>
            <a:picLocks noChangeAspect="1" noChangeArrowheads="1"/>
          </p:cNvPicPr>
          <p:nvPr/>
        </p:nvPicPr>
        <p:blipFill>
          <a:blip r:embed="rId7" cstate="print"/>
          <a:srcRect/>
          <a:stretch>
            <a:fillRect/>
          </a:stretch>
        </p:blipFill>
        <p:spPr bwMode="auto">
          <a:xfrm>
            <a:off x="2397370" y="3131344"/>
            <a:ext cx="269630" cy="228600"/>
          </a:xfrm>
          <a:prstGeom prst="rect">
            <a:avLst/>
          </a:prstGeom>
          <a:noFill/>
          <a:ln w="9525">
            <a:noFill/>
            <a:miter lim="800000"/>
            <a:headEnd/>
            <a:tailEnd/>
          </a:ln>
        </p:spPr>
      </p:pic>
      <p:pic>
        <p:nvPicPr>
          <p:cNvPr id="8" name="Picture 5"/>
          <p:cNvPicPr>
            <a:picLocks noChangeAspect="1" noChangeArrowheads="1"/>
          </p:cNvPicPr>
          <p:nvPr/>
        </p:nvPicPr>
        <p:blipFill>
          <a:blip r:embed="rId8" cstate="print"/>
          <a:srcRect/>
          <a:stretch>
            <a:fillRect/>
          </a:stretch>
        </p:blipFill>
        <p:spPr bwMode="auto">
          <a:xfrm>
            <a:off x="6858000" y="3166798"/>
            <a:ext cx="152400" cy="169333"/>
          </a:xfrm>
          <a:prstGeom prst="rect">
            <a:avLst/>
          </a:prstGeom>
          <a:noFill/>
          <a:ln w="9525">
            <a:noFill/>
            <a:miter lim="800000"/>
            <a:headEnd/>
            <a:tailEnd/>
          </a:ln>
        </p:spPr>
      </p:pic>
      <p:sp>
        <p:nvSpPr>
          <p:cNvPr id="45" name="TextBox 17"/>
          <p:cNvSpPr txBox="1"/>
          <p:nvPr/>
        </p:nvSpPr>
        <p:spPr>
          <a:xfrm>
            <a:off x="533400" y="3364468"/>
            <a:ext cx="8153400" cy="369332"/>
          </a:xfrm>
          <a:prstGeom prst="rect">
            <a:avLst/>
          </a:prstGeom>
          <a:noFill/>
        </p:spPr>
        <p:txBody>
          <a:bodyPr wrap="square">
            <a:spAutoFit/>
          </a:bodyPr>
          <a:lstStyle/>
          <a:p>
            <a:pPr>
              <a:defRPr/>
            </a:pPr>
            <a:r>
              <a:rPr lang="en-US" smtClean="0">
                <a:latin typeface="Calibri" pitchFamily="34" charset="0"/>
                <a:cs typeface="Calibri" pitchFamily="34" charset="0"/>
              </a:rPr>
              <a:t>Dan geldt                        </a:t>
            </a:r>
            <a:r>
              <a:rPr lang="en-US" dirty="0" smtClean="0">
                <a:latin typeface="Calibri" pitchFamily="34" charset="0"/>
                <a:cs typeface="Calibri" pitchFamily="34" charset="0"/>
              </a:rPr>
              <a:t>en </a:t>
            </a:r>
            <a:r>
              <a:rPr lang="en-US" dirty="0" err="1" smtClean="0">
                <a:latin typeface="Calibri" pitchFamily="34" charset="0"/>
                <a:cs typeface="Calibri" pitchFamily="34" charset="0"/>
              </a:rPr>
              <a:t>dus</a:t>
            </a:r>
            <a:endParaRPr lang="en-US" baseline="-25000" dirty="0" smtClean="0">
              <a:latin typeface="Calibri" pitchFamily="34" charset="0"/>
              <a:cs typeface="Calibri" pitchFamily="34" charset="0"/>
            </a:endParaRPr>
          </a:p>
        </p:txBody>
      </p:sp>
      <p:pic>
        <p:nvPicPr>
          <p:cNvPr id="9" name="Picture 6"/>
          <p:cNvPicPr>
            <a:picLocks noChangeAspect="1" noChangeArrowheads="1"/>
          </p:cNvPicPr>
          <p:nvPr/>
        </p:nvPicPr>
        <p:blipFill>
          <a:blip r:embed="rId9" cstate="print"/>
          <a:srcRect/>
          <a:stretch>
            <a:fillRect/>
          </a:stretch>
        </p:blipFill>
        <p:spPr bwMode="auto">
          <a:xfrm>
            <a:off x="1600200" y="3436144"/>
            <a:ext cx="1076325" cy="255211"/>
          </a:xfrm>
          <a:prstGeom prst="rect">
            <a:avLst/>
          </a:prstGeom>
          <a:noFill/>
          <a:ln w="9525">
            <a:noFill/>
            <a:miter lim="800000"/>
            <a:headEnd/>
            <a:tailEnd/>
          </a:ln>
        </p:spPr>
      </p:pic>
      <p:grpSp>
        <p:nvGrpSpPr>
          <p:cNvPr id="2" name="Groep 57"/>
          <p:cNvGrpSpPr/>
          <p:nvPr/>
        </p:nvGrpSpPr>
        <p:grpSpPr>
          <a:xfrm>
            <a:off x="3726656" y="3548064"/>
            <a:ext cx="3131344" cy="609600"/>
            <a:chOff x="3726656" y="3548064"/>
            <a:chExt cx="3131344" cy="609600"/>
          </a:xfrm>
        </p:grpSpPr>
        <p:sp>
          <p:nvSpPr>
            <p:cNvPr id="56" name="Rounded Rectangle 27"/>
            <p:cNvSpPr/>
            <p:nvPr/>
          </p:nvSpPr>
          <p:spPr bwMode="auto">
            <a:xfrm>
              <a:off x="3726656" y="3548064"/>
              <a:ext cx="3131344" cy="609600"/>
            </a:xfrm>
            <a:prstGeom prst="roundRect">
              <a:avLst/>
            </a:prstGeom>
            <a:solidFill>
              <a:schemeClr val="bg1"/>
            </a:solidFill>
            <a:ln w="9525" cap="flat" cmpd="sng" algn="ctr">
              <a:noFill/>
              <a:prstDash val="solid"/>
              <a:round/>
              <a:headEnd type="none" w="med" len="med"/>
              <a:tailEnd type="none" w="med" len="med"/>
            </a:ln>
            <a:effectLst>
              <a:glow rad="228600">
                <a:schemeClr val="accent4">
                  <a:satMod val="175000"/>
                  <a:alpha val="40000"/>
                </a:schemeClr>
              </a:glow>
            </a:effectLst>
          </p:spPr>
          <p:txBody>
            <a:bodyPr/>
            <a:lstStyle/>
            <a:p>
              <a:pPr eaLnBrk="0" hangingPunct="0">
                <a:defRPr/>
              </a:pPr>
              <a:endParaRPr lang="en-US">
                <a:latin typeface="Calibri" pitchFamily="34" charset="0"/>
                <a:cs typeface="Calibri" pitchFamily="34" charset="0"/>
              </a:endParaRPr>
            </a:p>
          </p:txBody>
        </p:sp>
        <p:pic>
          <p:nvPicPr>
            <p:cNvPr id="10" name="Picture 7"/>
            <p:cNvPicPr>
              <a:picLocks noChangeAspect="1" noChangeArrowheads="1"/>
            </p:cNvPicPr>
            <p:nvPr/>
          </p:nvPicPr>
          <p:blipFill>
            <a:blip r:embed="rId10" cstate="print"/>
            <a:srcRect/>
            <a:stretch>
              <a:fillRect/>
            </a:stretch>
          </p:blipFill>
          <p:spPr bwMode="auto">
            <a:xfrm>
              <a:off x="3810000" y="3581400"/>
              <a:ext cx="2895600" cy="540052"/>
            </a:xfrm>
            <a:prstGeom prst="rect">
              <a:avLst/>
            </a:prstGeom>
            <a:noFill/>
            <a:ln w="9525">
              <a:noFill/>
              <a:miter lim="800000"/>
              <a:headEnd/>
              <a:tailEnd/>
            </a:ln>
          </p:spPr>
        </p:pic>
      </p:grpSp>
      <p:pic>
        <p:nvPicPr>
          <p:cNvPr id="11" name="Picture 8"/>
          <p:cNvPicPr>
            <a:picLocks noChangeAspect="1" noChangeArrowheads="1"/>
          </p:cNvPicPr>
          <p:nvPr/>
        </p:nvPicPr>
        <p:blipFill>
          <a:blip r:embed="rId11" cstate="print"/>
          <a:srcRect/>
          <a:stretch>
            <a:fillRect/>
          </a:stretch>
        </p:blipFill>
        <p:spPr bwMode="auto">
          <a:xfrm>
            <a:off x="6705600" y="4419600"/>
            <a:ext cx="167463" cy="257175"/>
          </a:xfrm>
          <a:prstGeom prst="rect">
            <a:avLst/>
          </a:prstGeom>
          <a:noFill/>
          <a:ln w="9525">
            <a:noFill/>
            <a:miter lim="800000"/>
            <a:headEnd/>
            <a:tailEnd/>
          </a:ln>
        </p:spPr>
      </p:pic>
      <p:pic>
        <p:nvPicPr>
          <p:cNvPr id="12" name="Picture 9"/>
          <p:cNvPicPr>
            <a:picLocks noChangeAspect="1" noChangeArrowheads="1"/>
          </p:cNvPicPr>
          <p:nvPr/>
        </p:nvPicPr>
        <p:blipFill>
          <a:blip r:embed="rId12" cstate="print"/>
          <a:srcRect/>
          <a:stretch>
            <a:fillRect/>
          </a:stretch>
        </p:blipFill>
        <p:spPr bwMode="auto">
          <a:xfrm>
            <a:off x="3005138" y="4905376"/>
            <a:ext cx="1262062" cy="270829"/>
          </a:xfrm>
          <a:prstGeom prst="rect">
            <a:avLst/>
          </a:prstGeom>
          <a:noFill/>
          <a:ln w="9525">
            <a:noFill/>
            <a:miter lim="800000"/>
            <a:headEnd/>
            <a:tailEnd/>
          </a:ln>
        </p:spPr>
      </p:pic>
      <p:pic>
        <p:nvPicPr>
          <p:cNvPr id="341002" name="Picture 10"/>
          <p:cNvPicPr>
            <a:picLocks noChangeAspect="1" noChangeArrowheads="1"/>
          </p:cNvPicPr>
          <p:nvPr/>
        </p:nvPicPr>
        <p:blipFill>
          <a:blip r:embed="rId13" cstate="print"/>
          <a:srcRect/>
          <a:stretch>
            <a:fillRect/>
          </a:stretch>
        </p:blipFill>
        <p:spPr bwMode="auto">
          <a:xfrm>
            <a:off x="4876800" y="4883944"/>
            <a:ext cx="1128712" cy="298601"/>
          </a:xfrm>
          <a:prstGeom prst="rect">
            <a:avLst/>
          </a:prstGeom>
          <a:noFill/>
          <a:ln w="9525">
            <a:noFill/>
            <a:miter lim="800000"/>
            <a:headEnd/>
            <a:tailEnd/>
          </a:ln>
        </p:spPr>
      </p:pic>
      <p:pic>
        <p:nvPicPr>
          <p:cNvPr id="341003" name="Picture 11"/>
          <p:cNvPicPr>
            <a:picLocks noChangeAspect="1" noChangeArrowheads="1"/>
          </p:cNvPicPr>
          <p:nvPr/>
        </p:nvPicPr>
        <p:blipFill>
          <a:blip r:embed="rId14" cstate="print"/>
          <a:srcRect/>
          <a:stretch>
            <a:fillRect/>
          </a:stretch>
        </p:blipFill>
        <p:spPr bwMode="auto">
          <a:xfrm>
            <a:off x="1752600" y="5181600"/>
            <a:ext cx="2319337" cy="527931"/>
          </a:xfrm>
          <a:prstGeom prst="rect">
            <a:avLst/>
          </a:prstGeom>
          <a:noFill/>
          <a:ln w="9525">
            <a:noFill/>
            <a:miter lim="800000"/>
            <a:headEnd/>
            <a:tailEnd/>
          </a:ln>
        </p:spPr>
      </p:pic>
      <p:sp>
        <p:nvSpPr>
          <p:cNvPr id="59" name="PIJL-RECHTS 58"/>
          <p:cNvSpPr/>
          <p:nvPr/>
        </p:nvSpPr>
        <p:spPr bwMode="auto">
          <a:xfrm>
            <a:off x="4267200" y="5269704"/>
            <a:ext cx="685800" cy="381000"/>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pic>
        <p:nvPicPr>
          <p:cNvPr id="341005" name="Picture 13"/>
          <p:cNvPicPr>
            <a:picLocks noChangeAspect="1" noChangeArrowheads="1"/>
          </p:cNvPicPr>
          <p:nvPr/>
        </p:nvPicPr>
        <p:blipFill>
          <a:blip r:embed="rId15" cstate="print"/>
          <a:srcRect/>
          <a:stretch>
            <a:fillRect/>
          </a:stretch>
        </p:blipFill>
        <p:spPr bwMode="auto">
          <a:xfrm>
            <a:off x="2583656" y="5927740"/>
            <a:ext cx="1447800" cy="294468"/>
          </a:xfrm>
          <a:prstGeom prst="rect">
            <a:avLst/>
          </a:prstGeom>
          <a:noFill/>
          <a:ln w="9525">
            <a:noFill/>
            <a:miter lim="800000"/>
            <a:headEnd/>
            <a:tailEnd/>
          </a:ln>
        </p:spPr>
      </p:pic>
      <p:sp>
        <p:nvSpPr>
          <p:cNvPr id="60" name="PIJL-RECHTS 59"/>
          <p:cNvSpPr/>
          <p:nvPr/>
        </p:nvSpPr>
        <p:spPr bwMode="auto">
          <a:xfrm>
            <a:off x="4267200" y="5867400"/>
            <a:ext cx="685800" cy="381000"/>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grpSp>
        <p:nvGrpSpPr>
          <p:cNvPr id="3" name="Groep 62"/>
          <p:cNvGrpSpPr/>
          <p:nvPr/>
        </p:nvGrpSpPr>
        <p:grpSpPr>
          <a:xfrm>
            <a:off x="5033960" y="6400800"/>
            <a:ext cx="1671640" cy="336091"/>
            <a:chOff x="5033960" y="6400800"/>
            <a:chExt cx="1671640" cy="336091"/>
          </a:xfrm>
        </p:grpSpPr>
        <p:sp>
          <p:nvSpPr>
            <p:cNvPr id="62" name="Rounded Rectangle 27"/>
            <p:cNvSpPr/>
            <p:nvPr/>
          </p:nvSpPr>
          <p:spPr bwMode="auto">
            <a:xfrm>
              <a:off x="5033960" y="6400800"/>
              <a:ext cx="1671640" cy="333376"/>
            </a:xfrm>
            <a:prstGeom prst="roundRect">
              <a:avLst/>
            </a:prstGeom>
            <a:solidFill>
              <a:schemeClr val="bg1"/>
            </a:solidFill>
            <a:ln w="9525" cap="flat" cmpd="sng" algn="ctr">
              <a:noFill/>
              <a:prstDash val="solid"/>
              <a:round/>
              <a:headEnd type="none" w="med" len="med"/>
              <a:tailEnd type="none" w="med" len="med"/>
            </a:ln>
            <a:effectLst>
              <a:glow rad="228600">
                <a:schemeClr val="accent4">
                  <a:satMod val="175000"/>
                  <a:alpha val="40000"/>
                </a:schemeClr>
              </a:glow>
            </a:effectLst>
          </p:spPr>
          <p:txBody>
            <a:bodyPr/>
            <a:lstStyle/>
            <a:p>
              <a:pPr eaLnBrk="0" hangingPunct="0">
                <a:defRPr/>
              </a:pPr>
              <a:endParaRPr lang="en-US">
                <a:latin typeface="Calibri" pitchFamily="34" charset="0"/>
                <a:cs typeface="Calibri" pitchFamily="34" charset="0"/>
              </a:endParaRPr>
            </a:p>
          </p:txBody>
        </p:sp>
        <p:pic>
          <p:nvPicPr>
            <p:cNvPr id="341007" name="Picture 15"/>
            <p:cNvPicPr>
              <a:picLocks noChangeAspect="1" noChangeArrowheads="1"/>
            </p:cNvPicPr>
            <p:nvPr/>
          </p:nvPicPr>
          <p:blipFill>
            <a:blip r:embed="rId16" cstate="print"/>
            <a:srcRect/>
            <a:stretch>
              <a:fillRect/>
            </a:stretch>
          </p:blipFill>
          <p:spPr bwMode="auto">
            <a:xfrm>
              <a:off x="5105400" y="6400800"/>
              <a:ext cx="1524000" cy="336091"/>
            </a:xfrm>
            <a:prstGeom prst="rect">
              <a:avLst/>
            </a:prstGeom>
            <a:noFill/>
            <a:ln w="9525">
              <a:noFill/>
              <a:miter lim="800000"/>
              <a:headEnd/>
              <a:tailEnd/>
            </a:ln>
          </p:spPr>
        </p:pic>
      </p:grpSp>
      <p:pic>
        <p:nvPicPr>
          <p:cNvPr id="341008" name="Picture 16"/>
          <p:cNvPicPr>
            <a:picLocks noChangeAspect="1" noChangeArrowheads="1"/>
          </p:cNvPicPr>
          <p:nvPr/>
        </p:nvPicPr>
        <p:blipFill>
          <a:blip r:embed="rId17" cstate="print"/>
          <a:srcRect/>
          <a:stretch>
            <a:fillRect/>
          </a:stretch>
        </p:blipFill>
        <p:spPr bwMode="auto">
          <a:xfrm>
            <a:off x="7391400" y="5805488"/>
            <a:ext cx="1551162" cy="509587"/>
          </a:xfrm>
          <a:prstGeom prst="rect">
            <a:avLst/>
          </a:prstGeom>
          <a:noFill/>
          <a:ln w="9525">
            <a:noFill/>
            <a:miter lim="800000"/>
            <a:headEnd/>
            <a:tailEnd/>
          </a:ln>
        </p:spPr>
      </p:pic>
      <p:sp>
        <p:nvSpPr>
          <p:cNvPr id="61" name="PIJL-RECHTS 60"/>
          <p:cNvSpPr/>
          <p:nvPr/>
        </p:nvSpPr>
        <p:spPr bwMode="auto">
          <a:xfrm>
            <a:off x="6553200" y="5867400"/>
            <a:ext cx="685800" cy="381000"/>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heckerboard(across)">
                                      <p:cBhvr>
                                        <p:cTn id="12" dur="500"/>
                                        <p:tgtEl>
                                          <p:spTgt spid="34"/>
                                        </p:tgtEl>
                                      </p:cBhvr>
                                    </p:animEffect>
                                  </p:childTnLst>
                                </p:cTn>
                              </p:par>
                              <p:par>
                                <p:cTn id="13" presetID="5"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checkerboard(across)">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checkerboard(across)">
                                      <p:cBhvr>
                                        <p:cTn id="25" dur="500"/>
                                        <p:tgtEl>
                                          <p:spTgt spid="37"/>
                                        </p:tgtEl>
                                      </p:cBhvr>
                                    </p:animEffect>
                                  </p:childTnLst>
                                </p:cTn>
                              </p:par>
                              <p:par>
                                <p:cTn id="26" presetID="5" presetClass="entr" presetSubtype="1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checkerboard(across)">
                                      <p:cBhvr>
                                        <p:cTn id="33" dur="500"/>
                                        <p:tgtEl>
                                          <p:spTgt spid="43"/>
                                        </p:tgtEl>
                                      </p:cBhvr>
                                    </p:animEffect>
                                  </p:childTnLst>
                                </p:cTn>
                              </p:par>
                              <p:par>
                                <p:cTn id="34" presetID="5" presetClass="entr" presetSubtype="1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checkerboard(across)">
                                      <p:cBhvr>
                                        <p:cTn id="36" dur="500"/>
                                        <p:tgtEl>
                                          <p:spTgt spid="7"/>
                                        </p:tgtEl>
                                      </p:cBhvr>
                                    </p:animEffect>
                                  </p:childTnLst>
                                </p:cTn>
                              </p:par>
                              <p:par>
                                <p:cTn id="37" presetID="5" presetClass="entr" presetSubtype="1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checkerboard(across)">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heckerboard(across)">
                                      <p:cBhvr>
                                        <p:cTn id="44" dur="500"/>
                                        <p:tgtEl>
                                          <p:spTgt spid="45"/>
                                        </p:tgtEl>
                                      </p:cBhvr>
                                    </p:animEffect>
                                  </p:childTnLst>
                                </p:cTn>
                              </p:par>
                              <p:par>
                                <p:cTn id="45" presetID="5" presetClass="entr" presetSubtype="1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checkerboard(across)">
                                      <p:cBhvr>
                                        <p:cTn id="47" dur="500"/>
                                        <p:tgtEl>
                                          <p:spTgt spid="9"/>
                                        </p:tgtEl>
                                      </p:cBhvr>
                                    </p:animEffect>
                                  </p:childTnLst>
                                </p:cTn>
                              </p:par>
                              <p:par>
                                <p:cTn id="48" presetID="5" presetClass="entr" presetSubtype="10" fill="hold"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checkerboard(across)">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checkerboard(across)">
                                      <p:cBhvr>
                                        <p:cTn id="55" dur="500"/>
                                        <p:tgtEl>
                                          <p:spTgt spid="50"/>
                                        </p:tgtEl>
                                      </p:cBhvr>
                                    </p:animEffect>
                                  </p:childTnLst>
                                </p:cTn>
                              </p:par>
                              <p:par>
                                <p:cTn id="56" presetID="5" presetClass="entr" presetSubtype="1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checkerboard(across)">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checkerboard(across)">
                                      <p:cBhvr>
                                        <p:cTn id="63" dur="500"/>
                                        <p:tgtEl>
                                          <p:spTgt spid="41"/>
                                        </p:tgtEl>
                                      </p:cBhvr>
                                    </p:animEffect>
                                  </p:childTnLst>
                                </p:cTn>
                              </p:par>
                              <p:par>
                                <p:cTn id="64" presetID="5" presetClass="entr" presetSubtype="10" fill="hold"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checkerboard(across)">
                                      <p:cBhvr>
                                        <p:cTn id="66" dur="500"/>
                                        <p:tgtEl>
                                          <p:spTgt spid="12"/>
                                        </p:tgtEl>
                                      </p:cBhvr>
                                    </p:animEffect>
                                  </p:childTnLst>
                                </p:cTn>
                              </p:par>
                              <p:par>
                                <p:cTn id="67" presetID="5" presetClass="entr" presetSubtype="10" fill="hold" nodeType="withEffect">
                                  <p:stCondLst>
                                    <p:cond delay="0"/>
                                  </p:stCondLst>
                                  <p:childTnLst>
                                    <p:set>
                                      <p:cBhvr>
                                        <p:cTn id="68" dur="1" fill="hold">
                                          <p:stCondLst>
                                            <p:cond delay="0"/>
                                          </p:stCondLst>
                                        </p:cTn>
                                        <p:tgtEl>
                                          <p:spTgt spid="341002"/>
                                        </p:tgtEl>
                                        <p:attrNameLst>
                                          <p:attrName>style.visibility</p:attrName>
                                        </p:attrNameLst>
                                      </p:cBhvr>
                                      <p:to>
                                        <p:strVal val="visible"/>
                                      </p:to>
                                    </p:set>
                                    <p:animEffect transition="in" filter="checkerboard(across)">
                                      <p:cBhvr>
                                        <p:cTn id="69" dur="500"/>
                                        <p:tgtEl>
                                          <p:spTgt spid="341002"/>
                                        </p:tgtEl>
                                      </p:cBhvr>
                                    </p:animEffect>
                                  </p:childTnLst>
                                </p:cTn>
                              </p:par>
                            </p:childTnLst>
                          </p:cTn>
                        </p:par>
                      </p:childTnLst>
                    </p:cTn>
                  </p:par>
                  <p:par>
                    <p:cTn id="70" fill="hold">
                      <p:stCondLst>
                        <p:cond delay="indefinite"/>
                      </p:stCondLst>
                      <p:childTnLst>
                        <p:par>
                          <p:cTn id="71" fill="hold">
                            <p:stCondLst>
                              <p:cond delay="0"/>
                            </p:stCondLst>
                            <p:childTnLst>
                              <p:par>
                                <p:cTn id="72" presetID="5" presetClass="entr" presetSubtype="10" fill="hold" grpId="0" nodeType="click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checkerboard(across)">
                                      <p:cBhvr>
                                        <p:cTn id="74" dur="500"/>
                                        <p:tgtEl>
                                          <p:spTgt spid="47"/>
                                        </p:tgtEl>
                                      </p:cBhvr>
                                    </p:animEffect>
                                  </p:childTnLst>
                                </p:cTn>
                              </p:par>
                              <p:par>
                                <p:cTn id="75" presetID="5" presetClass="entr" presetSubtype="10" fill="hold" nodeType="withEffect">
                                  <p:stCondLst>
                                    <p:cond delay="0"/>
                                  </p:stCondLst>
                                  <p:childTnLst>
                                    <p:set>
                                      <p:cBhvr>
                                        <p:cTn id="76" dur="1" fill="hold">
                                          <p:stCondLst>
                                            <p:cond delay="0"/>
                                          </p:stCondLst>
                                        </p:cTn>
                                        <p:tgtEl>
                                          <p:spTgt spid="341003"/>
                                        </p:tgtEl>
                                        <p:attrNameLst>
                                          <p:attrName>style.visibility</p:attrName>
                                        </p:attrNameLst>
                                      </p:cBhvr>
                                      <p:to>
                                        <p:strVal val="visible"/>
                                      </p:to>
                                    </p:set>
                                    <p:animEffect transition="in" filter="checkerboard(across)">
                                      <p:cBhvr>
                                        <p:cTn id="77" dur="500"/>
                                        <p:tgtEl>
                                          <p:spTgt spid="341003"/>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grpId="0" nodeType="click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checkerboard(across)">
                                      <p:cBhvr>
                                        <p:cTn id="82" dur="500"/>
                                        <p:tgtEl>
                                          <p:spTgt spid="59"/>
                                        </p:tgtEl>
                                      </p:cBhvr>
                                    </p:animEffect>
                                  </p:childTnLst>
                                </p:cTn>
                              </p:par>
                              <p:par>
                                <p:cTn id="83" presetID="5" presetClass="entr" presetSubtype="10" fill="hold" nodeType="withEffect">
                                  <p:stCondLst>
                                    <p:cond delay="0"/>
                                  </p:stCondLst>
                                  <p:childTnLst>
                                    <p:set>
                                      <p:cBhvr>
                                        <p:cTn id="84" dur="1" fill="hold">
                                          <p:stCondLst>
                                            <p:cond delay="0"/>
                                          </p:stCondLst>
                                        </p:cTn>
                                        <p:tgtEl>
                                          <p:spTgt spid="341004"/>
                                        </p:tgtEl>
                                        <p:attrNameLst>
                                          <p:attrName>style.visibility</p:attrName>
                                        </p:attrNameLst>
                                      </p:cBhvr>
                                      <p:to>
                                        <p:strVal val="visible"/>
                                      </p:to>
                                    </p:set>
                                    <p:animEffect transition="in" filter="checkerboard(across)">
                                      <p:cBhvr>
                                        <p:cTn id="85" dur="500"/>
                                        <p:tgtEl>
                                          <p:spTgt spid="341004"/>
                                        </p:tgtEl>
                                      </p:cBhvr>
                                    </p:animEffect>
                                  </p:childTnLst>
                                </p:cTn>
                              </p:par>
                            </p:childTnLst>
                          </p:cTn>
                        </p:par>
                      </p:childTnLst>
                    </p:cTn>
                  </p:par>
                  <p:par>
                    <p:cTn id="86" fill="hold">
                      <p:stCondLst>
                        <p:cond delay="indefinite"/>
                      </p:stCondLst>
                      <p:childTnLst>
                        <p:par>
                          <p:cTn id="87" fill="hold">
                            <p:stCondLst>
                              <p:cond delay="0"/>
                            </p:stCondLst>
                            <p:childTnLst>
                              <p:par>
                                <p:cTn id="88" presetID="5" presetClass="entr" presetSubtype="10" fill="hold" grpId="0" nodeType="click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checkerboard(across)">
                                      <p:cBhvr>
                                        <p:cTn id="90" dur="500"/>
                                        <p:tgtEl>
                                          <p:spTgt spid="48"/>
                                        </p:tgtEl>
                                      </p:cBhvr>
                                    </p:animEffect>
                                  </p:childTnLst>
                                </p:cTn>
                              </p:par>
                              <p:par>
                                <p:cTn id="91" presetID="5" presetClass="entr" presetSubtype="10" fill="hold" nodeType="withEffect">
                                  <p:stCondLst>
                                    <p:cond delay="0"/>
                                  </p:stCondLst>
                                  <p:childTnLst>
                                    <p:set>
                                      <p:cBhvr>
                                        <p:cTn id="92" dur="1" fill="hold">
                                          <p:stCondLst>
                                            <p:cond delay="0"/>
                                          </p:stCondLst>
                                        </p:cTn>
                                        <p:tgtEl>
                                          <p:spTgt spid="341005"/>
                                        </p:tgtEl>
                                        <p:attrNameLst>
                                          <p:attrName>style.visibility</p:attrName>
                                        </p:attrNameLst>
                                      </p:cBhvr>
                                      <p:to>
                                        <p:strVal val="visible"/>
                                      </p:to>
                                    </p:set>
                                    <p:animEffect transition="in" filter="checkerboard(across)">
                                      <p:cBhvr>
                                        <p:cTn id="93" dur="500"/>
                                        <p:tgtEl>
                                          <p:spTgt spid="341005"/>
                                        </p:tgtEl>
                                      </p:cBhvr>
                                    </p:animEffect>
                                  </p:childTnLst>
                                </p:cTn>
                              </p:par>
                            </p:childTnLst>
                          </p:cTn>
                        </p:par>
                      </p:childTnLst>
                    </p:cTn>
                  </p:par>
                  <p:par>
                    <p:cTn id="94" fill="hold">
                      <p:stCondLst>
                        <p:cond delay="indefinite"/>
                      </p:stCondLst>
                      <p:childTnLst>
                        <p:par>
                          <p:cTn id="95" fill="hold">
                            <p:stCondLst>
                              <p:cond delay="0"/>
                            </p:stCondLst>
                            <p:childTnLst>
                              <p:par>
                                <p:cTn id="96" presetID="5" presetClass="entr" presetSubtype="10" fill="hold" grpId="0" nodeType="clickEffect">
                                  <p:stCondLst>
                                    <p:cond delay="0"/>
                                  </p:stCondLst>
                                  <p:childTnLst>
                                    <p:set>
                                      <p:cBhvr>
                                        <p:cTn id="97" dur="1" fill="hold">
                                          <p:stCondLst>
                                            <p:cond delay="0"/>
                                          </p:stCondLst>
                                        </p:cTn>
                                        <p:tgtEl>
                                          <p:spTgt spid="60"/>
                                        </p:tgtEl>
                                        <p:attrNameLst>
                                          <p:attrName>style.visibility</p:attrName>
                                        </p:attrNameLst>
                                      </p:cBhvr>
                                      <p:to>
                                        <p:strVal val="visible"/>
                                      </p:to>
                                    </p:set>
                                    <p:animEffect transition="in" filter="checkerboard(across)">
                                      <p:cBhvr>
                                        <p:cTn id="98" dur="500"/>
                                        <p:tgtEl>
                                          <p:spTgt spid="60"/>
                                        </p:tgtEl>
                                      </p:cBhvr>
                                    </p:animEffect>
                                  </p:childTnLst>
                                </p:cTn>
                              </p:par>
                              <p:par>
                                <p:cTn id="99" presetID="5" presetClass="entr" presetSubtype="10" fill="hold" nodeType="withEffect">
                                  <p:stCondLst>
                                    <p:cond delay="0"/>
                                  </p:stCondLst>
                                  <p:childTnLst>
                                    <p:set>
                                      <p:cBhvr>
                                        <p:cTn id="100" dur="1" fill="hold">
                                          <p:stCondLst>
                                            <p:cond delay="0"/>
                                          </p:stCondLst>
                                        </p:cTn>
                                        <p:tgtEl>
                                          <p:spTgt spid="341006"/>
                                        </p:tgtEl>
                                        <p:attrNameLst>
                                          <p:attrName>style.visibility</p:attrName>
                                        </p:attrNameLst>
                                      </p:cBhvr>
                                      <p:to>
                                        <p:strVal val="visible"/>
                                      </p:to>
                                    </p:set>
                                    <p:animEffect transition="in" filter="checkerboard(across)">
                                      <p:cBhvr>
                                        <p:cTn id="101" dur="500"/>
                                        <p:tgtEl>
                                          <p:spTgt spid="341006"/>
                                        </p:tgtEl>
                                      </p:cBhvr>
                                    </p:animEffect>
                                  </p:childTnLst>
                                </p:cTn>
                              </p:par>
                            </p:childTnLst>
                          </p:cTn>
                        </p:par>
                      </p:childTnLst>
                    </p:cTn>
                  </p:par>
                  <p:par>
                    <p:cTn id="102" fill="hold">
                      <p:stCondLst>
                        <p:cond delay="indefinite"/>
                      </p:stCondLst>
                      <p:childTnLst>
                        <p:par>
                          <p:cTn id="103" fill="hold">
                            <p:stCondLst>
                              <p:cond delay="0"/>
                            </p:stCondLst>
                            <p:childTnLst>
                              <p:par>
                                <p:cTn id="104" presetID="5" presetClass="entr" presetSubtype="10" fill="hold" grpId="0" nodeType="clickEffect">
                                  <p:stCondLst>
                                    <p:cond delay="0"/>
                                  </p:stCondLst>
                                  <p:childTnLst>
                                    <p:set>
                                      <p:cBhvr>
                                        <p:cTn id="105" dur="1" fill="hold">
                                          <p:stCondLst>
                                            <p:cond delay="0"/>
                                          </p:stCondLst>
                                        </p:cTn>
                                        <p:tgtEl>
                                          <p:spTgt spid="61"/>
                                        </p:tgtEl>
                                        <p:attrNameLst>
                                          <p:attrName>style.visibility</p:attrName>
                                        </p:attrNameLst>
                                      </p:cBhvr>
                                      <p:to>
                                        <p:strVal val="visible"/>
                                      </p:to>
                                    </p:set>
                                    <p:animEffect transition="in" filter="checkerboard(across)">
                                      <p:cBhvr>
                                        <p:cTn id="106" dur="500"/>
                                        <p:tgtEl>
                                          <p:spTgt spid="61"/>
                                        </p:tgtEl>
                                      </p:cBhvr>
                                    </p:animEffect>
                                  </p:childTnLst>
                                </p:cTn>
                              </p:par>
                              <p:par>
                                <p:cTn id="107" presetID="5" presetClass="entr" presetSubtype="10" fill="hold" nodeType="withEffect">
                                  <p:stCondLst>
                                    <p:cond delay="0"/>
                                  </p:stCondLst>
                                  <p:childTnLst>
                                    <p:set>
                                      <p:cBhvr>
                                        <p:cTn id="108" dur="1" fill="hold">
                                          <p:stCondLst>
                                            <p:cond delay="0"/>
                                          </p:stCondLst>
                                        </p:cTn>
                                        <p:tgtEl>
                                          <p:spTgt spid="341008"/>
                                        </p:tgtEl>
                                        <p:attrNameLst>
                                          <p:attrName>style.visibility</p:attrName>
                                        </p:attrNameLst>
                                      </p:cBhvr>
                                      <p:to>
                                        <p:strVal val="visible"/>
                                      </p:to>
                                    </p:set>
                                    <p:animEffect transition="in" filter="checkerboard(across)">
                                      <p:cBhvr>
                                        <p:cTn id="109" dur="500"/>
                                        <p:tgtEl>
                                          <p:spTgt spid="341008"/>
                                        </p:tgtEl>
                                      </p:cBhvr>
                                    </p:animEffect>
                                  </p:childTnLst>
                                </p:cTn>
                              </p:par>
                            </p:childTnLst>
                          </p:cTn>
                        </p:par>
                      </p:childTnLst>
                    </p:cTn>
                  </p:par>
                  <p:par>
                    <p:cTn id="110" fill="hold">
                      <p:stCondLst>
                        <p:cond delay="indefinite"/>
                      </p:stCondLst>
                      <p:childTnLst>
                        <p:par>
                          <p:cTn id="111" fill="hold">
                            <p:stCondLst>
                              <p:cond delay="0"/>
                            </p:stCondLst>
                            <p:childTnLst>
                              <p:par>
                                <p:cTn id="112" presetID="5" presetClass="entr" presetSubtype="10" fill="hold" grpId="0" nodeType="clickEffect">
                                  <p:stCondLst>
                                    <p:cond delay="0"/>
                                  </p:stCondLst>
                                  <p:childTnLst>
                                    <p:set>
                                      <p:cBhvr>
                                        <p:cTn id="113" dur="1" fill="hold">
                                          <p:stCondLst>
                                            <p:cond delay="0"/>
                                          </p:stCondLst>
                                        </p:cTn>
                                        <p:tgtEl>
                                          <p:spTgt spid="51"/>
                                        </p:tgtEl>
                                        <p:attrNameLst>
                                          <p:attrName>style.visibility</p:attrName>
                                        </p:attrNameLst>
                                      </p:cBhvr>
                                      <p:to>
                                        <p:strVal val="visible"/>
                                      </p:to>
                                    </p:set>
                                    <p:animEffect transition="in" filter="checkerboard(across)">
                                      <p:cBhvr>
                                        <p:cTn id="114" dur="500"/>
                                        <p:tgtEl>
                                          <p:spTgt spid="51"/>
                                        </p:tgtEl>
                                      </p:cBhvr>
                                    </p:animEffect>
                                  </p:childTnLst>
                                </p:cTn>
                              </p:par>
                              <p:par>
                                <p:cTn id="115" presetID="5" presetClass="entr" presetSubtype="10" fill="hold" nodeType="withEffect">
                                  <p:stCondLst>
                                    <p:cond delay="0"/>
                                  </p:stCondLst>
                                  <p:childTnLst>
                                    <p:set>
                                      <p:cBhvr>
                                        <p:cTn id="116" dur="1" fill="hold">
                                          <p:stCondLst>
                                            <p:cond delay="0"/>
                                          </p:stCondLst>
                                        </p:cTn>
                                        <p:tgtEl>
                                          <p:spTgt spid="3"/>
                                        </p:tgtEl>
                                        <p:attrNameLst>
                                          <p:attrName>style.visibility</p:attrName>
                                        </p:attrNameLst>
                                      </p:cBhvr>
                                      <p:to>
                                        <p:strVal val="visible"/>
                                      </p:to>
                                    </p:set>
                                    <p:animEffect transition="in" filter="checkerboard(across)">
                                      <p:cBhvr>
                                        <p:cTn id="1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7" grpId="0"/>
      <p:bldP spid="43" grpId="0"/>
      <p:bldP spid="34" grpId="0"/>
      <p:bldP spid="50" grpId="0"/>
      <p:bldP spid="41" grpId="0"/>
      <p:bldP spid="47" grpId="0"/>
      <p:bldP spid="30" grpId="0"/>
      <p:bldP spid="48" grpId="0"/>
      <p:bldP spid="51" grpId="0"/>
      <p:bldP spid="45" grpId="0"/>
      <p:bldP spid="59" grpId="0" animBg="1"/>
      <p:bldP spid="60" grpId="0" animBg="1"/>
      <p:bldP spid="6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grpSp>
        <p:nvGrpSpPr>
          <p:cNvPr id="2" name="Groep 66"/>
          <p:cNvGrpSpPr/>
          <p:nvPr/>
        </p:nvGrpSpPr>
        <p:grpSpPr>
          <a:xfrm>
            <a:off x="6110289" y="5955671"/>
            <a:ext cx="1662111" cy="292729"/>
            <a:chOff x="6781800" y="4719640"/>
            <a:chExt cx="1662111" cy="292729"/>
          </a:xfrm>
        </p:grpSpPr>
        <p:pic>
          <p:nvPicPr>
            <p:cNvPr id="342031" name="Picture 15"/>
            <p:cNvPicPr>
              <a:picLocks noChangeAspect="1" noChangeArrowheads="1"/>
            </p:cNvPicPr>
            <p:nvPr/>
          </p:nvPicPr>
          <p:blipFill>
            <a:blip r:embed="rId3" cstate="print"/>
            <a:srcRect/>
            <a:stretch>
              <a:fillRect/>
            </a:stretch>
          </p:blipFill>
          <p:spPr bwMode="auto">
            <a:xfrm>
              <a:off x="6781800" y="4724400"/>
              <a:ext cx="1647825" cy="287969"/>
            </a:xfrm>
            <a:prstGeom prst="rect">
              <a:avLst/>
            </a:prstGeom>
            <a:noFill/>
            <a:ln w="9525">
              <a:noFill/>
              <a:miter lim="800000"/>
              <a:headEnd/>
              <a:tailEnd/>
            </a:ln>
          </p:spPr>
        </p:pic>
        <p:sp>
          <p:nvSpPr>
            <p:cNvPr id="65" name="Rechthoek 64"/>
            <p:cNvSpPr/>
            <p:nvPr/>
          </p:nvSpPr>
          <p:spPr bwMode="auto">
            <a:xfrm>
              <a:off x="8315924" y="4719640"/>
              <a:ext cx="127987" cy="457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grpSp>
      <p:sp>
        <p:nvSpPr>
          <p:cNvPr id="644098" name="Rectangle 2"/>
          <p:cNvSpPr>
            <a:spLocks noGrp="1" noChangeArrowheads="1"/>
          </p:cNvSpPr>
          <p:nvPr>
            <p:ph type="title"/>
          </p:nvPr>
        </p:nvSpPr>
        <p:spPr>
          <a:xfrm>
            <a:off x="0" y="0"/>
            <a:ext cx="9144000" cy="990600"/>
          </a:xfrm>
          <a:noFill/>
          <a:ln/>
        </p:spPr>
        <p:txBody>
          <a:bodyPr/>
          <a:lstStyle/>
          <a:p>
            <a:r>
              <a:rPr lang="en-GB" i="1" kern="1200" dirty="0" err="1" smtClean="0">
                <a:solidFill>
                  <a:srgbClr val="000099"/>
                </a:solidFill>
                <a:latin typeface="Calibri" pitchFamily="34" charset="0"/>
                <a:cs typeface="Calibri" pitchFamily="34" charset="0"/>
              </a:rPr>
              <a:t>Eindige</a:t>
            </a:r>
            <a:r>
              <a:rPr lang="en-GB" i="1" kern="1200" dirty="0" smtClean="0">
                <a:solidFill>
                  <a:srgbClr val="000099"/>
                </a:solidFill>
                <a:latin typeface="Calibri" pitchFamily="34" charset="0"/>
                <a:cs typeface="Calibri" pitchFamily="34" charset="0"/>
              </a:rPr>
              <a:t> </a:t>
            </a:r>
            <a:r>
              <a:rPr lang="en-GB" i="1" kern="1200" dirty="0" err="1" smtClean="0">
                <a:solidFill>
                  <a:srgbClr val="000099"/>
                </a:solidFill>
                <a:latin typeface="Calibri" pitchFamily="34" charset="0"/>
                <a:cs typeface="Calibri" pitchFamily="34" charset="0"/>
              </a:rPr>
              <a:t>cilindrische</a:t>
            </a:r>
            <a:r>
              <a:rPr lang="en-GB" i="1" kern="1200" dirty="0" smtClean="0">
                <a:solidFill>
                  <a:srgbClr val="000099"/>
                </a:solidFill>
                <a:latin typeface="Calibri" pitchFamily="34" charset="0"/>
                <a:cs typeface="Calibri" pitchFamily="34" charset="0"/>
              </a:rPr>
              <a:t> core</a:t>
            </a:r>
            <a:endParaRPr lang="en-US" i="1" kern="1200" dirty="0">
              <a:solidFill>
                <a:srgbClr val="000099"/>
              </a:solidFill>
              <a:latin typeface="Calibri" pitchFamily="34" charset="0"/>
              <a:ea typeface="+mn-ea"/>
              <a:cs typeface="Calibri" pitchFamily="34" charset="0"/>
            </a:endParaRPr>
          </a:p>
        </p:txBody>
      </p:sp>
      <p:sp>
        <p:nvSpPr>
          <p:cNvPr id="22" name="TextBox 17"/>
          <p:cNvSpPr txBox="1"/>
          <p:nvPr/>
        </p:nvSpPr>
        <p:spPr>
          <a:xfrm>
            <a:off x="533400" y="1219200"/>
            <a:ext cx="7924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Cilindrische</a:t>
            </a:r>
            <a:r>
              <a:rPr lang="en-US" dirty="0" smtClean="0">
                <a:latin typeface="Calibri" pitchFamily="34" charset="0"/>
                <a:cs typeface="Calibri" pitchFamily="34" charset="0"/>
              </a:rPr>
              <a:t> reactor (extrapolated </a:t>
            </a:r>
            <a:r>
              <a:rPr lang="en-US" dirty="0" err="1" smtClean="0">
                <a:latin typeface="Calibri" pitchFamily="34" charset="0"/>
                <a:cs typeface="Calibri" pitchFamily="34" charset="0"/>
              </a:rPr>
              <a:t>straal</a:t>
            </a:r>
            <a:r>
              <a:rPr lang="en-US" dirty="0" smtClean="0">
                <a:latin typeface="Calibri" pitchFamily="34" charset="0"/>
                <a:cs typeface="Calibri" pitchFamily="34" charset="0"/>
              </a:rPr>
              <a:t> en </a:t>
            </a:r>
            <a:r>
              <a:rPr lang="en-US" dirty="0" err="1" smtClean="0">
                <a:latin typeface="Calibri" pitchFamily="34" charset="0"/>
                <a:cs typeface="Calibri" pitchFamily="34" charset="0"/>
              </a:rPr>
              <a:t>hoogte</a:t>
            </a:r>
            <a:r>
              <a:rPr lang="en-US" dirty="0" smtClean="0">
                <a:latin typeface="Calibri" pitchFamily="34" charset="0"/>
                <a:cs typeface="Calibri" pitchFamily="34" charset="0"/>
              </a:rPr>
              <a:t>)</a:t>
            </a:r>
          </a:p>
        </p:txBody>
      </p:sp>
      <p:sp>
        <p:nvSpPr>
          <p:cNvPr id="37" name="TextBox 17"/>
          <p:cNvSpPr txBox="1"/>
          <p:nvPr/>
        </p:nvSpPr>
        <p:spPr>
          <a:xfrm>
            <a:off x="533400" y="2602468"/>
            <a:ext cx="65532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Separabele</a:t>
            </a:r>
            <a:r>
              <a:rPr lang="en-US" dirty="0" smtClean="0">
                <a:latin typeface="Calibri" pitchFamily="34" charset="0"/>
                <a:cs typeface="Calibri" pitchFamily="34" charset="0"/>
              </a:rPr>
              <a:t> </a:t>
            </a:r>
            <a:r>
              <a:rPr lang="en-US" dirty="0" err="1" smtClean="0">
                <a:latin typeface="Calibri" pitchFamily="34" charset="0"/>
                <a:cs typeface="Calibri" pitchFamily="34" charset="0"/>
              </a:rPr>
              <a:t>oplossing</a:t>
            </a:r>
            <a:endParaRPr lang="en-US" dirty="0" smtClean="0">
              <a:latin typeface="Calibri" pitchFamily="34" charset="0"/>
              <a:cs typeface="Calibri" pitchFamily="34" charset="0"/>
            </a:endParaRPr>
          </a:p>
        </p:txBody>
      </p:sp>
      <p:sp>
        <p:nvSpPr>
          <p:cNvPr id="43" name="TextBox 17"/>
          <p:cNvSpPr txBox="1"/>
          <p:nvPr/>
        </p:nvSpPr>
        <p:spPr>
          <a:xfrm>
            <a:off x="533400" y="3126584"/>
            <a:ext cx="81534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Invullen</a:t>
            </a:r>
            <a:endParaRPr lang="en-US" baseline="-25000" dirty="0" smtClean="0">
              <a:latin typeface="Calibri" pitchFamily="34" charset="0"/>
              <a:cs typeface="Calibri" pitchFamily="34" charset="0"/>
            </a:endParaRPr>
          </a:p>
        </p:txBody>
      </p:sp>
      <p:sp>
        <p:nvSpPr>
          <p:cNvPr id="34" name="TextBox 17"/>
          <p:cNvSpPr txBox="1"/>
          <p:nvPr/>
        </p:nvSpPr>
        <p:spPr>
          <a:xfrm>
            <a:off x="533400" y="1700216"/>
            <a:ext cx="5181600" cy="369332"/>
          </a:xfrm>
          <a:prstGeom prst="rect">
            <a:avLst/>
          </a:prstGeom>
          <a:noFill/>
        </p:spPr>
        <p:txBody>
          <a:bodyPr wrap="square">
            <a:spAutoFit/>
          </a:bodyPr>
          <a:lstStyle/>
          <a:p>
            <a:pPr>
              <a:defRPr/>
            </a:pPr>
            <a:r>
              <a:rPr lang="en-US" dirty="0" smtClean="0">
                <a:latin typeface="Calibri" pitchFamily="34" charset="0"/>
                <a:cs typeface="Calibri" pitchFamily="34" charset="0"/>
              </a:rPr>
              <a:t>Dan </a:t>
            </a:r>
            <a:r>
              <a:rPr lang="en-US" dirty="0" err="1" smtClean="0">
                <a:latin typeface="Calibri" pitchFamily="34" charset="0"/>
                <a:cs typeface="Calibri" pitchFamily="34" charset="0"/>
              </a:rPr>
              <a:t>geldt</a:t>
            </a:r>
            <a:endParaRPr lang="en-US" dirty="0" smtClean="0">
              <a:latin typeface="Calibri" pitchFamily="34" charset="0"/>
              <a:cs typeface="Calibri" pitchFamily="34" charset="0"/>
            </a:endParaRPr>
          </a:p>
        </p:txBody>
      </p:sp>
      <p:sp>
        <p:nvSpPr>
          <p:cNvPr id="50" name="TextBox 17"/>
          <p:cNvSpPr txBox="1"/>
          <p:nvPr/>
        </p:nvSpPr>
        <p:spPr>
          <a:xfrm>
            <a:off x="533400" y="4355068"/>
            <a:ext cx="8153400" cy="369332"/>
          </a:xfrm>
          <a:prstGeom prst="rect">
            <a:avLst/>
          </a:prstGeom>
          <a:noFill/>
        </p:spPr>
        <p:txBody>
          <a:bodyPr wrap="square">
            <a:spAutoFit/>
          </a:bodyPr>
          <a:lstStyle/>
          <a:p>
            <a:pPr>
              <a:defRPr/>
            </a:pPr>
            <a:r>
              <a:rPr lang="en-US" dirty="0" smtClean="0">
                <a:latin typeface="Calibri" pitchFamily="34" charset="0"/>
                <a:cs typeface="Calibri" pitchFamily="34" charset="0"/>
              </a:rPr>
              <a:t>We </a:t>
            </a:r>
            <a:r>
              <a:rPr lang="en-US" dirty="0" err="1" smtClean="0">
                <a:latin typeface="Calibri" pitchFamily="34" charset="0"/>
                <a:cs typeface="Calibri" pitchFamily="34" charset="0"/>
              </a:rPr>
              <a:t>vinden</a:t>
            </a:r>
            <a:endParaRPr lang="en-US" i="1" dirty="0" smtClean="0">
              <a:latin typeface="Calibri" pitchFamily="34" charset="0"/>
              <a:cs typeface="Calibri" pitchFamily="34" charset="0"/>
            </a:endParaRPr>
          </a:p>
        </p:txBody>
      </p:sp>
      <p:sp>
        <p:nvSpPr>
          <p:cNvPr id="30" name="TextBox 17"/>
          <p:cNvSpPr txBox="1"/>
          <p:nvPr/>
        </p:nvSpPr>
        <p:spPr>
          <a:xfrm>
            <a:off x="533400" y="2221468"/>
            <a:ext cx="8229600" cy="369332"/>
          </a:xfrm>
          <a:prstGeom prst="rect">
            <a:avLst/>
          </a:prstGeom>
          <a:noFill/>
        </p:spPr>
        <p:txBody>
          <a:bodyPr wrap="square">
            <a:spAutoFit/>
          </a:bodyPr>
          <a:lstStyle/>
          <a:p>
            <a:pPr>
              <a:defRPr/>
            </a:pPr>
            <a:r>
              <a:rPr lang="en-US" dirty="0" smtClean="0">
                <a:latin typeface="Calibri" pitchFamily="34" charset="0"/>
                <a:cs typeface="Calibri" pitchFamily="34" charset="0"/>
              </a:rPr>
              <a:t>met</a:t>
            </a:r>
            <a:endParaRPr lang="en-US" sz="1600" dirty="0" smtClean="0">
              <a:latin typeface="Calibri" pitchFamily="34" charset="0"/>
              <a:cs typeface="Calibri" pitchFamily="34" charset="0"/>
            </a:endParaRPr>
          </a:p>
        </p:txBody>
      </p:sp>
      <p:sp>
        <p:nvSpPr>
          <p:cNvPr id="51" name="TextBox 17"/>
          <p:cNvSpPr txBox="1"/>
          <p:nvPr/>
        </p:nvSpPr>
        <p:spPr>
          <a:xfrm>
            <a:off x="533400" y="5650468"/>
            <a:ext cx="81534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Probeer</a:t>
            </a:r>
            <a:r>
              <a:rPr lang="en-US" dirty="0" smtClean="0">
                <a:latin typeface="Calibri" pitchFamily="34" charset="0"/>
                <a:cs typeface="Calibri" pitchFamily="34" charset="0"/>
              </a:rPr>
              <a:t> </a:t>
            </a:r>
          </a:p>
        </p:txBody>
      </p:sp>
      <p:pic>
        <p:nvPicPr>
          <p:cNvPr id="341007" name="Picture 15"/>
          <p:cNvPicPr>
            <a:picLocks noChangeAspect="1" noChangeArrowheads="1"/>
          </p:cNvPicPr>
          <p:nvPr/>
        </p:nvPicPr>
        <p:blipFill>
          <a:blip r:embed="rId4" cstate="print"/>
          <a:srcRect/>
          <a:stretch>
            <a:fillRect/>
          </a:stretch>
        </p:blipFill>
        <p:spPr bwMode="auto">
          <a:xfrm>
            <a:off x="1752600" y="1700216"/>
            <a:ext cx="1524000" cy="336091"/>
          </a:xfrm>
          <a:prstGeom prst="rect">
            <a:avLst/>
          </a:prstGeom>
          <a:noFill/>
          <a:ln w="9525">
            <a:noFill/>
            <a:miter lim="800000"/>
            <a:headEnd/>
            <a:tailEnd/>
          </a:ln>
        </p:spPr>
      </p:pic>
      <p:sp>
        <p:nvSpPr>
          <p:cNvPr id="61" name="PIJL-RECHTS 60"/>
          <p:cNvSpPr/>
          <p:nvPr/>
        </p:nvSpPr>
        <p:spPr bwMode="auto">
          <a:xfrm>
            <a:off x="3490912" y="1693072"/>
            <a:ext cx="685800" cy="381000"/>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pic>
        <p:nvPicPr>
          <p:cNvPr id="342018" name="Picture 2"/>
          <p:cNvPicPr>
            <a:picLocks noChangeAspect="1" noChangeArrowheads="1"/>
          </p:cNvPicPr>
          <p:nvPr/>
        </p:nvPicPr>
        <p:blipFill>
          <a:blip r:embed="rId5" cstate="print"/>
          <a:srcRect/>
          <a:stretch>
            <a:fillRect/>
          </a:stretch>
        </p:blipFill>
        <p:spPr bwMode="auto">
          <a:xfrm>
            <a:off x="6973525" y="914400"/>
            <a:ext cx="2170475" cy="2286000"/>
          </a:xfrm>
          <a:prstGeom prst="rect">
            <a:avLst/>
          </a:prstGeom>
          <a:noFill/>
          <a:ln w="9525">
            <a:noFill/>
            <a:miter lim="800000"/>
            <a:headEnd/>
            <a:tailEnd/>
          </a:ln>
        </p:spPr>
      </p:pic>
      <p:pic>
        <p:nvPicPr>
          <p:cNvPr id="342019" name="Picture 3"/>
          <p:cNvPicPr>
            <a:picLocks noChangeAspect="1" noChangeArrowheads="1"/>
          </p:cNvPicPr>
          <p:nvPr/>
        </p:nvPicPr>
        <p:blipFill>
          <a:blip r:embed="rId6" cstate="print"/>
          <a:srcRect/>
          <a:stretch>
            <a:fillRect/>
          </a:stretch>
        </p:blipFill>
        <p:spPr bwMode="auto">
          <a:xfrm>
            <a:off x="4267200" y="1600200"/>
            <a:ext cx="2707454" cy="538162"/>
          </a:xfrm>
          <a:prstGeom prst="rect">
            <a:avLst/>
          </a:prstGeom>
          <a:noFill/>
          <a:ln w="9525">
            <a:noFill/>
            <a:miter lim="800000"/>
            <a:headEnd/>
            <a:tailEnd/>
          </a:ln>
        </p:spPr>
      </p:pic>
      <p:pic>
        <p:nvPicPr>
          <p:cNvPr id="342020" name="Picture 4"/>
          <p:cNvPicPr>
            <a:picLocks noChangeAspect="1" noChangeArrowheads="1"/>
          </p:cNvPicPr>
          <p:nvPr/>
        </p:nvPicPr>
        <p:blipFill>
          <a:blip r:embed="rId7" cstate="print"/>
          <a:srcRect/>
          <a:stretch>
            <a:fillRect/>
          </a:stretch>
        </p:blipFill>
        <p:spPr bwMode="auto">
          <a:xfrm>
            <a:off x="1143000" y="2290524"/>
            <a:ext cx="4071929" cy="242887"/>
          </a:xfrm>
          <a:prstGeom prst="rect">
            <a:avLst/>
          </a:prstGeom>
          <a:noFill/>
          <a:ln w="9525">
            <a:noFill/>
            <a:miter lim="800000"/>
            <a:headEnd/>
            <a:tailEnd/>
          </a:ln>
        </p:spPr>
      </p:pic>
      <p:pic>
        <p:nvPicPr>
          <p:cNvPr id="342021" name="Picture 5"/>
          <p:cNvPicPr>
            <a:picLocks noChangeAspect="1" noChangeArrowheads="1"/>
          </p:cNvPicPr>
          <p:nvPr/>
        </p:nvPicPr>
        <p:blipFill>
          <a:blip r:embed="rId8" cstate="print"/>
          <a:srcRect/>
          <a:stretch>
            <a:fillRect/>
          </a:stretch>
        </p:blipFill>
        <p:spPr bwMode="auto">
          <a:xfrm>
            <a:off x="2862264" y="2619376"/>
            <a:ext cx="1838325" cy="348441"/>
          </a:xfrm>
          <a:prstGeom prst="rect">
            <a:avLst/>
          </a:prstGeom>
          <a:noFill/>
          <a:ln w="9525">
            <a:noFill/>
            <a:miter lim="800000"/>
            <a:headEnd/>
            <a:tailEnd/>
          </a:ln>
        </p:spPr>
      </p:pic>
      <p:pic>
        <p:nvPicPr>
          <p:cNvPr id="342022" name="Picture 6"/>
          <p:cNvPicPr>
            <a:picLocks noChangeAspect="1" noChangeArrowheads="1"/>
          </p:cNvPicPr>
          <p:nvPr/>
        </p:nvPicPr>
        <p:blipFill>
          <a:blip r:embed="rId9" cstate="print"/>
          <a:srcRect/>
          <a:stretch>
            <a:fillRect/>
          </a:stretch>
        </p:blipFill>
        <p:spPr bwMode="auto">
          <a:xfrm>
            <a:off x="1619250" y="3048000"/>
            <a:ext cx="3028950" cy="572263"/>
          </a:xfrm>
          <a:prstGeom prst="rect">
            <a:avLst/>
          </a:prstGeom>
          <a:noFill/>
          <a:ln w="9525">
            <a:noFill/>
            <a:miter lim="800000"/>
            <a:headEnd/>
            <a:tailEnd/>
          </a:ln>
        </p:spPr>
      </p:pic>
      <p:sp>
        <p:nvSpPr>
          <p:cNvPr id="44" name="Rechteraccolade 43"/>
          <p:cNvSpPr/>
          <p:nvPr/>
        </p:nvSpPr>
        <p:spPr bwMode="auto">
          <a:xfrm rot="5400000">
            <a:off x="1981200" y="3276600"/>
            <a:ext cx="304800" cy="1066800"/>
          </a:xfrm>
          <a:prstGeom prst="rightBrac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pic>
        <p:nvPicPr>
          <p:cNvPr id="342023" name="Picture 7"/>
          <p:cNvPicPr>
            <a:picLocks noChangeAspect="1" noChangeArrowheads="1"/>
          </p:cNvPicPr>
          <p:nvPr/>
        </p:nvPicPr>
        <p:blipFill>
          <a:blip r:embed="rId10" cstate="print"/>
          <a:srcRect/>
          <a:stretch>
            <a:fillRect/>
          </a:stretch>
        </p:blipFill>
        <p:spPr bwMode="auto">
          <a:xfrm>
            <a:off x="2209800" y="3962400"/>
            <a:ext cx="357187" cy="238125"/>
          </a:xfrm>
          <a:prstGeom prst="rect">
            <a:avLst/>
          </a:prstGeom>
          <a:noFill/>
          <a:ln w="9525">
            <a:noFill/>
            <a:miter lim="800000"/>
            <a:headEnd/>
            <a:tailEnd/>
          </a:ln>
        </p:spPr>
      </p:pic>
      <p:sp>
        <p:nvSpPr>
          <p:cNvPr id="46" name="Rechteraccolade 45"/>
          <p:cNvSpPr/>
          <p:nvPr/>
        </p:nvSpPr>
        <p:spPr bwMode="auto">
          <a:xfrm rot="5400000">
            <a:off x="3162299" y="3467101"/>
            <a:ext cx="304801" cy="685800"/>
          </a:xfrm>
          <a:prstGeom prst="rightBrac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pic>
        <p:nvPicPr>
          <p:cNvPr id="342024" name="Picture 8"/>
          <p:cNvPicPr>
            <a:picLocks noChangeAspect="1" noChangeArrowheads="1"/>
          </p:cNvPicPr>
          <p:nvPr/>
        </p:nvPicPr>
        <p:blipFill>
          <a:blip r:embed="rId11" cstate="print"/>
          <a:srcRect/>
          <a:stretch>
            <a:fillRect/>
          </a:stretch>
        </p:blipFill>
        <p:spPr bwMode="auto">
          <a:xfrm>
            <a:off x="3429000" y="3962400"/>
            <a:ext cx="338138" cy="238125"/>
          </a:xfrm>
          <a:prstGeom prst="rect">
            <a:avLst/>
          </a:prstGeom>
          <a:noFill/>
          <a:ln w="9525">
            <a:noFill/>
            <a:miter lim="800000"/>
            <a:headEnd/>
            <a:tailEnd/>
          </a:ln>
        </p:spPr>
      </p:pic>
      <p:pic>
        <p:nvPicPr>
          <p:cNvPr id="342025" name="Picture 9"/>
          <p:cNvPicPr>
            <a:picLocks noChangeAspect="1" noChangeArrowheads="1"/>
          </p:cNvPicPr>
          <p:nvPr/>
        </p:nvPicPr>
        <p:blipFill>
          <a:blip r:embed="rId12" cstate="print"/>
          <a:srcRect/>
          <a:stretch>
            <a:fillRect/>
          </a:stretch>
        </p:blipFill>
        <p:spPr bwMode="auto">
          <a:xfrm>
            <a:off x="5181600" y="3940386"/>
            <a:ext cx="1156958" cy="298238"/>
          </a:xfrm>
          <a:prstGeom prst="rect">
            <a:avLst/>
          </a:prstGeom>
          <a:noFill/>
          <a:ln w="9525">
            <a:noFill/>
            <a:miter lim="800000"/>
            <a:headEnd/>
            <a:tailEnd/>
          </a:ln>
        </p:spPr>
      </p:pic>
      <p:cxnSp>
        <p:nvCxnSpPr>
          <p:cNvPr id="52" name="Rechte verbindingslijn met pijl 51"/>
          <p:cNvCxnSpPr/>
          <p:nvPr/>
        </p:nvCxnSpPr>
        <p:spPr bwMode="auto">
          <a:xfrm>
            <a:off x="4267200" y="4086224"/>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pic>
        <p:nvPicPr>
          <p:cNvPr id="342026" name="Picture 10"/>
          <p:cNvPicPr>
            <a:picLocks noChangeAspect="1" noChangeArrowheads="1"/>
          </p:cNvPicPr>
          <p:nvPr/>
        </p:nvPicPr>
        <p:blipFill>
          <a:blip r:embed="rId13" cstate="print"/>
          <a:srcRect/>
          <a:stretch>
            <a:fillRect/>
          </a:stretch>
        </p:blipFill>
        <p:spPr bwMode="auto">
          <a:xfrm>
            <a:off x="1752600" y="4267200"/>
            <a:ext cx="3276600" cy="533525"/>
          </a:xfrm>
          <a:prstGeom prst="rect">
            <a:avLst/>
          </a:prstGeom>
          <a:noFill/>
          <a:ln w="9525">
            <a:noFill/>
            <a:miter lim="800000"/>
            <a:headEnd/>
            <a:tailEnd/>
          </a:ln>
        </p:spPr>
      </p:pic>
      <p:pic>
        <p:nvPicPr>
          <p:cNvPr id="342027" name="Picture 11"/>
          <p:cNvPicPr>
            <a:picLocks noChangeAspect="1" noChangeArrowheads="1"/>
          </p:cNvPicPr>
          <p:nvPr/>
        </p:nvPicPr>
        <p:blipFill>
          <a:blip r:embed="rId14" cstate="print"/>
          <a:srcRect/>
          <a:stretch>
            <a:fillRect/>
          </a:stretch>
        </p:blipFill>
        <p:spPr bwMode="auto">
          <a:xfrm>
            <a:off x="1752600" y="4953000"/>
            <a:ext cx="3495675" cy="518472"/>
          </a:xfrm>
          <a:prstGeom prst="rect">
            <a:avLst/>
          </a:prstGeom>
          <a:noFill/>
          <a:ln w="9525">
            <a:noFill/>
            <a:miter lim="800000"/>
            <a:headEnd/>
            <a:tailEnd/>
          </a:ln>
        </p:spPr>
      </p:pic>
      <p:pic>
        <p:nvPicPr>
          <p:cNvPr id="342028" name="Picture 12"/>
          <p:cNvPicPr>
            <a:picLocks noChangeAspect="1" noChangeArrowheads="1"/>
          </p:cNvPicPr>
          <p:nvPr/>
        </p:nvPicPr>
        <p:blipFill>
          <a:blip r:embed="rId15" cstate="print"/>
          <a:srcRect/>
          <a:stretch>
            <a:fillRect/>
          </a:stretch>
        </p:blipFill>
        <p:spPr bwMode="auto">
          <a:xfrm>
            <a:off x="1600200" y="5686424"/>
            <a:ext cx="5486400" cy="301897"/>
          </a:xfrm>
          <a:prstGeom prst="rect">
            <a:avLst/>
          </a:prstGeom>
          <a:noFill/>
          <a:ln w="9525">
            <a:noFill/>
            <a:miter lim="800000"/>
            <a:headEnd/>
            <a:tailEnd/>
          </a:ln>
        </p:spPr>
      </p:pic>
      <p:sp>
        <p:nvSpPr>
          <p:cNvPr id="54" name="TextBox 17"/>
          <p:cNvSpPr txBox="1"/>
          <p:nvPr/>
        </p:nvSpPr>
        <p:spPr>
          <a:xfrm>
            <a:off x="533400" y="5955268"/>
            <a:ext cx="81534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Randvoorwaarden</a:t>
            </a:r>
            <a:endParaRPr lang="en-US" dirty="0" smtClean="0">
              <a:latin typeface="Calibri" pitchFamily="34" charset="0"/>
              <a:cs typeface="Calibri" pitchFamily="34" charset="0"/>
            </a:endParaRPr>
          </a:p>
        </p:txBody>
      </p:sp>
      <p:grpSp>
        <p:nvGrpSpPr>
          <p:cNvPr id="3" name="Groep 56"/>
          <p:cNvGrpSpPr/>
          <p:nvPr/>
        </p:nvGrpSpPr>
        <p:grpSpPr>
          <a:xfrm>
            <a:off x="2590800" y="5943600"/>
            <a:ext cx="1295400" cy="311095"/>
            <a:chOff x="2590800" y="5943600"/>
            <a:chExt cx="1295400" cy="311095"/>
          </a:xfrm>
        </p:grpSpPr>
        <p:pic>
          <p:nvPicPr>
            <p:cNvPr id="342029" name="Picture 13"/>
            <p:cNvPicPr>
              <a:picLocks noChangeAspect="1" noChangeArrowheads="1"/>
            </p:cNvPicPr>
            <p:nvPr/>
          </p:nvPicPr>
          <p:blipFill>
            <a:blip r:embed="rId16" cstate="print"/>
            <a:srcRect/>
            <a:stretch>
              <a:fillRect/>
            </a:stretch>
          </p:blipFill>
          <p:spPr bwMode="auto">
            <a:xfrm>
              <a:off x="2590800" y="5991224"/>
              <a:ext cx="1295400" cy="263471"/>
            </a:xfrm>
            <a:prstGeom prst="rect">
              <a:avLst/>
            </a:prstGeom>
            <a:noFill/>
            <a:ln w="9525">
              <a:noFill/>
              <a:miter lim="800000"/>
              <a:headEnd/>
              <a:tailEnd/>
            </a:ln>
          </p:spPr>
        </p:pic>
        <p:sp>
          <p:nvSpPr>
            <p:cNvPr id="55" name="Rechthoek 54"/>
            <p:cNvSpPr/>
            <p:nvPr/>
          </p:nvSpPr>
          <p:spPr bwMode="auto">
            <a:xfrm>
              <a:off x="2590800" y="5943600"/>
              <a:ext cx="152400"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grpSp>
      <p:cxnSp>
        <p:nvCxnSpPr>
          <p:cNvPr id="58" name="Rechte verbindingslijn met pijl 57"/>
          <p:cNvCxnSpPr/>
          <p:nvPr/>
        </p:nvCxnSpPr>
        <p:spPr bwMode="auto">
          <a:xfrm>
            <a:off x="3962400" y="6138864"/>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pic>
        <p:nvPicPr>
          <p:cNvPr id="342030" name="Picture 14"/>
          <p:cNvPicPr>
            <a:picLocks noChangeAspect="1" noChangeArrowheads="1"/>
          </p:cNvPicPr>
          <p:nvPr/>
        </p:nvPicPr>
        <p:blipFill>
          <a:blip r:embed="rId17" cstate="print"/>
          <a:srcRect/>
          <a:stretch>
            <a:fillRect/>
          </a:stretch>
        </p:blipFill>
        <p:spPr bwMode="auto">
          <a:xfrm>
            <a:off x="4669632" y="6044556"/>
            <a:ext cx="533400" cy="189555"/>
          </a:xfrm>
          <a:prstGeom prst="rect">
            <a:avLst/>
          </a:prstGeom>
          <a:noFill/>
          <a:ln w="9525">
            <a:noFill/>
            <a:miter lim="800000"/>
            <a:headEnd/>
            <a:tailEnd/>
          </a:ln>
        </p:spPr>
      </p:pic>
      <p:cxnSp>
        <p:nvCxnSpPr>
          <p:cNvPr id="63" name="Rechte verbindingslijn 62"/>
          <p:cNvCxnSpPr/>
          <p:nvPr/>
        </p:nvCxnSpPr>
        <p:spPr bwMode="auto">
          <a:xfrm>
            <a:off x="2307432" y="5841208"/>
            <a:ext cx="12192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64" name="Rechte verbindingslijn met pijl 63"/>
          <p:cNvCxnSpPr/>
          <p:nvPr/>
        </p:nvCxnSpPr>
        <p:spPr bwMode="auto">
          <a:xfrm>
            <a:off x="5334000" y="6136480"/>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cxnSp>
        <p:nvCxnSpPr>
          <p:cNvPr id="68" name="Rechte verbindingslijn met pijl 67"/>
          <p:cNvCxnSpPr/>
          <p:nvPr/>
        </p:nvCxnSpPr>
        <p:spPr bwMode="auto">
          <a:xfrm>
            <a:off x="838200" y="6612736"/>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grpSp>
        <p:nvGrpSpPr>
          <p:cNvPr id="4" name="Groep 72"/>
          <p:cNvGrpSpPr/>
          <p:nvPr/>
        </p:nvGrpSpPr>
        <p:grpSpPr>
          <a:xfrm>
            <a:off x="1600200" y="6424616"/>
            <a:ext cx="2971800" cy="310670"/>
            <a:chOff x="5181600" y="4688680"/>
            <a:chExt cx="2971800" cy="310670"/>
          </a:xfrm>
        </p:grpSpPr>
        <p:pic>
          <p:nvPicPr>
            <p:cNvPr id="342032" name="Picture 16"/>
            <p:cNvPicPr>
              <a:picLocks noChangeAspect="1" noChangeArrowheads="1"/>
            </p:cNvPicPr>
            <p:nvPr/>
          </p:nvPicPr>
          <p:blipFill>
            <a:blip r:embed="rId18" cstate="print"/>
            <a:srcRect/>
            <a:stretch>
              <a:fillRect/>
            </a:stretch>
          </p:blipFill>
          <p:spPr bwMode="auto">
            <a:xfrm>
              <a:off x="5181600" y="4724400"/>
              <a:ext cx="2971800" cy="274950"/>
            </a:xfrm>
            <a:prstGeom prst="rect">
              <a:avLst/>
            </a:prstGeom>
            <a:noFill/>
            <a:ln w="9525">
              <a:noFill/>
              <a:miter lim="800000"/>
              <a:headEnd/>
              <a:tailEnd/>
            </a:ln>
          </p:spPr>
        </p:pic>
        <p:sp>
          <p:nvSpPr>
            <p:cNvPr id="69" name="Rechthoek 68"/>
            <p:cNvSpPr/>
            <p:nvPr/>
          </p:nvSpPr>
          <p:spPr bwMode="auto">
            <a:xfrm>
              <a:off x="7010400" y="4688680"/>
              <a:ext cx="152400"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sp>
          <p:nvSpPr>
            <p:cNvPr id="70" name="Rechthoek 69"/>
            <p:cNvSpPr/>
            <p:nvPr/>
          </p:nvSpPr>
          <p:spPr bwMode="auto">
            <a:xfrm>
              <a:off x="7648576" y="4688680"/>
              <a:ext cx="152400"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sp>
          <p:nvSpPr>
            <p:cNvPr id="71" name="Rechthoek 70"/>
            <p:cNvSpPr/>
            <p:nvPr/>
          </p:nvSpPr>
          <p:spPr bwMode="auto">
            <a:xfrm>
              <a:off x="7910512" y="4691064"/>
              <a:ext cx="152400"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sp>
          <p:nvSpPr>
            <p:cNvPr id="72" name="Rechthoek 71"/>
            <p:cNvSpPr/>
            <p:nvPr/>
          </p:nvSpPr>
          <p:spPr bwMode="auto">
            <a:xfrm>
              <a:off x="5369720" y="4691064"/>
              <a:ext cx="152400"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grpSp>
      <p:cxnSp>
        <p:nvCxnSpPr>
          <p:cNvPr id="74" name="Rechte verbindingslijn met pijl 73"/>
          <p:cNvCxnSpPr/>
          <p:nvPr/>
        </p:nvCxnSpPr>
        <p:spPr bwMode="auto">
          <a:xfrm>
            <a:off x="4698200" y="6612736"/>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grpSp>
        <p:nvGrpSpPr>
          <p:cNvPr id="5" name="Groep 77"/>
          <p:cNvGrpSpPr/>
          <p:nvPr/>
        </p:nvGrpSpPr>
        <p:grpSpPr>
          <a:xfrm>
            <a:off x="5414960" y="6424616"/>
            <a:ext cx="1366840" cy="333376"/>
            <a:chOff x="5414960" y="6424616"/>
            <a:chExt cx="1366840" cy="333376"/>
          </a:xfrm>
        </p:grpSpPr>
        <p:sp>
          <p:nvSpPr>
            <p:cNvPr id="76" name="Rounded Rectangle 27"/>
            <p:cNvSpPr/>
            <p:nvPr/>
          </p:nvSpPr>
          <p:spPr bwMode="auto">
            <a:xfrm>
              <a:off x="5414960" y="6424616"/>
              <a:ext cx="1366840" cy="333376"/>
            </a:xfrm>
            <a:prstGeom prst="roundRect">
              <a:avLst/>
            </a:prstGeom>
            <a:solidFill>
              <a:schemeClr val="bg1"/>
            </a:solidFill>
            <a:ln w="9525" cap="flat" cmpd="sng" algn="ctr">
              <a:noFill/>
              <a:prstDash val="solid"/>
              <a:round/>
              <a:headEnd type="none" w="med" len="med"/>
              <a:tailEnd type="none" w="med" len="med"/>
            </a:ln>
            <a:effectLst>
              <a:glow rad="228600">
                <a:schemeClr val="accent4">
                  <a:satMod val="175000"/>
                  <a:alpha val="40000"/>
                </a:schemeClr>
              </a:glow>
            </a:effectLst>
          </p:spPr>
          <p:txBody>
            <a:bodyPr/>
            <a:lstStyle/>
            <a:p>
              <a:pPr eaLnBrk="0" hangingPunct="0">
                <a:defRPr/>
              </a:pPr>
              <a:endParaRPr lang="en-US">
                <a:latin typeface="Calibri" pitchFamily="34" charset="0"/>
                <a:cs typeface="Calibri" pitchFamily="34" charset="0"/>
              </a:endParaRPr>
            </a:p>
          </p:txBody>
        </p:sp>
        <p:pic>
          <p:nvPicPr>
            <p:cNvPr id="342033" name="Picture 17"/>
            <p:cNvPicPr>
              <a:picLocks noChangeAspect="1" noChangeArrowheads="1"/>
            </p:cNvPicPr>
            <p:nvPr/>
          </p:nvPicPr>
          <p:blipFill>
            <a:blip r:embed="rId19" cstate="print"/>
            <a:srcRect/>
            <a:stretch>
              <a:fillRect/>
            </a:stretch>
          </p:blipFill>
          <p:spPr bwMode="auto">
            <a:xfrm>
              <a:off x="5562600" y="6438904"/>
              <a:ext cx="1066800" cy="314490"/>
            </a:xfrm>
            <a:prstGeom prst="rect">
              <a:avLst/>
            </a:prstGeom>
            <a:noFill/>
            <a:ln w="9525">
              <a:noFill/>
              <a:miter lim="800000"/>
              <a:headEnd/>
              <a:tailEnd/>
            </a:ln>
          </p:spPr>
        </p:pic>
      </p:grpSp>
      <p:sp>
        <p:nvSpPr>
          <p:cNvPr id="75" name="Tekstvak 74"/>
          <p:cNvSpPr txBox="1"/>
          <p:nvPr/>
        </p:nvSpPr>
        <p:spPr>
          <a:xfrm>
            <a:off x="7445755" y="6500816"/>
            <a:ext cx="1151469" cy="307777"/>
          </a:xfrm>
          <a:prstGeom prst="rect">
            <a:avLst/>
          </a:prstGeom>
          <a:solidFill>
            <a:srgbClr val="FFFFCC"/>
          </a:solidFill>
        </p:spPr>
        <p:txBody>
          <a:bodyPr wrap="none" rtlCol="0">
            <a:spAutoFit/>
          </a:bodyPr>
          <a:lstStyle/>
          <a:p>
            <a:r>
              <a:rPr lang="nl-NL" sz="1400" dirty="0" smtClean="0">
                <a:latin typeface="Calibri" pitchFamily="34" charset="0"/>
                <a:cs typeface="Calibri" pitchFamily="34" charset="0"/>
              </a:rPr>
              <a:t>Positieve flux</a:t>
            </a:r>
            <a:endParaRPr lang="nl-NL" sz="1400" baseline="-25000" dirty="0" smtClean="0">
              <a:latin typeface="Calibri" pitchFamily="34" charset="0"/>
              <a:cs typeface="Calibri" pitchFamily="34" charset="0"/>
            </a:endParaRPr>
          </a:p>
        </p:txBody>
      </p:sp>
      <p:sp>
        <p:nvSpPr>
          <p:cNvPr id="77" name="Afgeronde rechthoek 76"/>
          <p:cNvSpPr/>
          <p:nvPr/>
        </p:nvSpPr>
        <p:spPr bwMode="auto">
          <a:xfrm>
            <a:off x="1702592" y="4919664"/>
            <a:ext cx="3657600" cy="60960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par>
                                <p:cTn id="8" presetID="5" presetClass="entr" presetSubtype="10" fill="hold" nodeType="withEffect">
                                  <p:stCondLst>
                                    <p:cond delay="0"/>
                                  </p:stCondLst>
                                  <p:childTnLst>
                                    <p:set>
                                      <p:cBhvr>
                                        <p:cTn id="9" dur="1" fill="hold">
                                          <p:stCondLst>
                                            <p:cond delay="0"/>
                                          </p:stCondLst>
                                        </p:cTn>
                                        <p:tgtEl>
                                          <p:spTgt spid="342018"/>
                                        </p:tgtEl>
                                        <p:attrNameLst>
                                          <p:attrName>style.visibility</p:attrName>
                                        </p:attrNameLst>
                                      </p:cBhvr>
                                      <p:to>
                                        <p:strVal val="visible"/>
                                      </p:to>
                                    </p:set>
                                    <p:animEffect transition="in" filter="checkerboard(across)">
                                      <p:cBhvr>
                                        <p:cTn id="10" dur="500"/>
                                        <p:tgtEl>
                                          <p:spTgt spid="34201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checkerboard(across)">
                                      <p:cBhvr>
                                        <p:cTn id="15" dur="500"/>
                                        <p:tgtEl>
                                          <p:spTgt spid="34"/>
                                        </p:tgtEl>
                                      </p:cBhvr>
                                    </p:animEffect>
                                  </p:childTnLst>
                                </p:cTn>
                              </p:par>
                              <p:par>
                                <p:cTn id="16" presetID="5" presetClass="entr" presetSubtype="10" fill="hold" nodeType="withEffect">
                                  <p:stCondLst>
                                    <p:cond delay="0"/>
                                  </p:stCondLst>
                                  <p:childTnLst>
                                    <p:set>
                                      <p:cBhvr>
                                        <p:cTn id="17" dur="1" fill="hold">
                                          <p:stCondLst>
                                            <p:cond delay="0"/>
                                          </p:stCondLst>
                                        </p:cTn>
                                        <p:tgtEl>
                                          <p:spTgt spid="341007"/>
                                        </p:tgtEl>
                                        <p:attrNameLst>
                                          <p:attrName>style.visibility</p:attrName>
                                        </p:attrNameLst>
                                      </p:cBhvr>
                                      <p:to>
                                        <p:strVal val="visible"/>
                                      </p:to>
                                    </p:set>
                                    <p:animEffect transition="in" filter="checkerboard(across)">
                                      <p:cBhvr>
                                        <p:cTn id="18" dur="500"/>
                                        <p:tgtEl>
                                          <p:spTgt spid="34100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checkerboard(across)">
                                      <p:cBhvr>
                                        <p:cTn id="23" dur="500"/>
                                        <p:tgtEl>
                                          <p:spTgt spid="61"/>
                                        </p:tgtEl>
                                      </p:cBhvr>
                                    </p:animEffect>
                                  </p:childTnLst>
                                </p:cTn>
                              </p:par>
                              <p:par>
                                <p:cTn id="24" presetID="5" presetClass="entr" presetSubtype="10" fill="hold" nodeType="withEffect">
                                  <p:stCondLst>
                                    <p:cond delay="0"/>
                                  </p:stCondLst>
                                  <p:childTnLst>
                                    <p:set>
                                      <p:cBhvr>
                                        <p:cTn id="25" dur="1" fill="hold">
                                          <p:stCondLst>
                                            <p:cond delay="0"/>
                                          </p:stCondLst>
                                        </p:cTn>
                                        <p:tgtEl>
                                          <p:spTgt spid="342019"/>
                                        </p:tgtEl>
                                        <p:attrNameLst>
                                          <p:attrName>style.visibility</p:attrName>
                                        </p:attrNameLst>
                                      </p:cBhvr>
                                      <p:to>
                                        <p:strVal val="visible"/>
                                      </p:to>
                                    </p:set>
                                    <p:animEffect transition="in" filter="checkerboard(across)">
                                      <p:cBhvr>
                                        <p:cTn id="26" dur="500"/>
                                        <p:tgtEl>
                                          <p:spTgt spid="342019"/>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checkerboard(across)">
                                      <p:cBhvr>
                                        <p:cTn id="31" dur="500"/>
                                        <p:tgtEl>
                                          <p:spTgt spid="30"/>
                                        </p:tgtEl>
                                      </p:cBhvr>
                                    </p:animEffect>
                                  </p:childTnLst>
                                </p:cTn>
                              </p:par>
                              <p:par>
                                <p:cTn id="32" presetID="5" presetClass="entr" presetSubtype="10" fill="hold" nodeType="withEffect">
                                  <p:stCondLst>
                                    <p:cond delay="0"/>
                                  </p:stCondLst>
                                  <p:childTnLst>
                                    <p:set>
                                      <p:cBhvr>
                                        <p:cTn id="33" dur="1" fill="hold">
                                          <p:stCondLst>
                                            <p:cond delay="0"/>
                                          </p:stCondLst>
                                        </p:cTn>
                                        <p:tgtEl>
                                          <p:spTgt spid="342020"/>
                                        </p:tgtEl>
                                        <p:attrNameLst>
                                          <p:attrName>style.visibility</p:attrName>
                                        </p:attrNameLst>
                                      </p:cBhvr>
                                      <p:to>
                                        <p:strVal val="visible"/>
                                      </p:to>
                                    </p:set>
                                    <p:animEffect transition="in" filter="checkerboard(across)">
                                      <p:cBhvr>
                                        <p:cTn id="34" dur="500"/>
                                        <p:tgtEl>
                                          <p:spTgt spid="342020"/>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checkerboard(across)">
                                      <p:cBhvr>
                                        <p:cTn id="39" dur="500"/>
                                        <p:tgtEl>
                                          <p:spTgt spid="37"/>
                                        </p:tgtEl>
                                      </p:cBhvr>
                                    </p:animEffect>
                                  </p:childTnLst>
                                </p:cTn>
                              </p:par>
                              <p:par>
                                <p:cTn id="40" presetID="5" presetClass="entr" presetSubtype="10" fill="hold" nodeType="withEffect">
                                  <p:stCondLst>
                                    <p:cond delay="0"/>
                                  </p:stCondLst>
                                  <p:childTnLst>
                                    <p:set>
                                      <p:cBhvr>
                                        <p:cTn id="41" dur="1" fill="hold">
                                          <p:stCondLst>
                                            <p:cond delay="0"/>
                                          </p:stCondLst>
                                        </p:cTn>
                                        <p:tgtEl>
                                          <p:spTgt spid="342021"/>
                                        </p:tgtEl>
                                        <p:attrNameLst>
                                          <p:attrName>style.visibility</p:attrName>
                                        </p:attrNameLst>
                                      </p:cBhvr>
                                      <p:to>
                                        <p:strVal val="visible"/>
                                      </p:to>
                                    </p:set>
                                    <p:animEffect transition="in" filter="checkerboard(across)">
                                      <p:cBhvr>
                                        <p:cTn id="42" dur="500"/>
                                        <p:tgtEl>
                                          <p:spTgt spid="342021"/>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checkerboard(across)">
                                      <p:cBhvr>
                                        <p:cTn id="47" dur="500"/>
                                        <p:tgtEl>
                                          <p:spTgt spid="43"/>
                                        </p:tgtEl>
                                      </p:cBhvr>
                                    </p:animEffect>
                                  </p:childTnLst>
                                </p:cTn>
                              </p:par>
                              <p:par>
                                <p:cTn id="48" presetID="5" presetClass="entr" presetSubtype="10" fill="hold" nodeType="withEffect">
                                  <p:stCondLst>
                                    <p:cond delay="0"/>
                                  </p:stCondLst>
                                  <p:childTnLst>
                                    <p:set>
                                      <p:cBhvr>
                                        <p:cTn id="49" dur="1" fill="hold">
                                          <p:stCondLst>
                                            <p:cond delay="0"/>
                                          </p:stCondLst>
                                        </p:cTn>
                                        <p:tgtEl>
                                          <p:spTgt spid="342022"/>
                                        </p:tgtEl>
                                        <p:attrNameLst>
                                          <p:attrName>style.visibility</p:attrName>
                                        </p:attrNameLst>
                                      </p:cBhvr>
                                      <p:to>
                                        <p:strVal val="visible"/>
                                      </p:to>
                                    </p:set>
                                    <p:animEffect transition="in" filter="checkerboard(across)">
                                      <p:cBhvr>
                                        <p:cTn id="50" dur="500"/>
                                        <p:tgtEl>
                                          <p:spTgt spid="342022"/>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checkerboard(across)">
                                      <p:cBhvr>
                                        <p:cTn id="55" dur="500"/>
                                        <p:tgtEl>
                                          <p:spTgt spid="44"/>
                                        </p:tgtEl>
                                      </p:cBhvr>
                                    </p:animEffect>
                                  </p:childTnLst>
                                </p:cTn>
                              </p:par>
                              <p:par>
                                <p:cTn id="56" presetID="5" presetClass="entr" presetSubtype="10" fill="hold" nodeType="withEffect">
                                  <p:stCondLst>
                                    <p:cond delay="0"/>
                                  </p:stCondLst>
                                  <p:childTnLst>
                                    <p:set>
                                      <p:cBhvr>
                                        <p:cTn id="57" dur="1" fill="hold">
                                          <p:stCondLst>
                                            <p:cond delay="0"/>
                                          </p:stCondLst>
                                        </p:cTn>
                                        <p:tgtEl>
                                          <p:spTgt spid="342023"/>
                                        </p:tgtEl>
                                        <p:attrNameLst>
                                          <p:attrName>style.visibility</p:attrName>
                                        </p:attrNameLst>
                                      </p:cBhvr>
                                      <p:to>
                                        <p:strVal val="visible"/>
                                      </p:to>
                                    </p:set>
                                    <p:animEffect transition="in" filter="checkerboard(across)">
                                      <p:cBhvr>
                                        <p:cTn id="58" dur="500"/>
                                        <p:tgtEl>
                                          <p:spTgt spid="342023"/>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checkerboard(across)">
                                      <p:cBhvr>
                                        <p:cTn id="63" dur="500"/>
                                        <p:tgtEl>
                                          <p:spTgt spid="46"/>
                                        </p:tgtEl>
                                      </p:cBhvr>
                                    </p:animEffect>
                                  </p:childTnLst>
                                </p:cTn>
                              </p:par>
                              <p:par>
                                <p:cTn id="64" presetID="5" presetClass="entr" presetSubtype="10" fill="hold" nodeType="withEffect">
                                  <p:stCondLst>
                                    <p:cond delay="0"/>
                                  </p:stCondLst>
                                  <p:childTnLst>
                                    <p:set>
                                      <p:cBhvr>
                                        <p:cTn id="65" dur="1" fill="hold">
                                          <p:stCondLst>
                                            <p:cond delay="0"/>
                                          </p:stCondLst>
                                        </p:cTn>
                                        <p:tgtEl>
                                          <p:spTgt spid="342024"/>
                                        </p:tgtEl>
                                        <p:attrNameLst>
                                          <p:attrName>style.visibility</p:attrName>
                                        </p:attrNameLst>
                                      </p:cBhvr>
                                      <p:to>
                                        <p:strVal val="visible"/>
                                      </p:to>
                                    </p:set>
                                    <p:animEffect transition="in" filter="checkerboard(across)">
                                      <p:cBhvr>
                                        <p:cTn id="66" dur="500"/>
                                        <p:tgtEl>
                                          <p:spTgt spid="342024"/>
                                        </p:tgtEl>
                                      </p:cBhvr>
                                    </p:animEffect>
                                  </p:childTnLst>
                                </p:cTn>
                              </p:par>
                              <p:par>
                                <p:cTn id="67" presetID="5" presetClass="entr" presetSubtype="10" fill="hold" nodeType="with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checkerboard(across)">
                                      <p:cBhvr>
                                        <p:cTn id="69" dur="500"/>
                                        <p:tgtEl>
                                          <p:spTgt spid="52"/>
                                        </p:tgtEl>
                                      </p:cBhvr>
                                    </p:animEffect>
                                  </p:childTnLst>
                                </p:cTn>
                              </p:par>
                              <p:par>
                                <p:cTn id="70" presetID="5" presetClass="entr" presetSubtype="10" fill="hold" nodeType="withEffect">
                                  <p:stCondLst>
                                    <p:cond delay="0"/>
                                  </p:stCondLst>
                                  <p:childTnLst>
                                    <p:set>
                                      <p:cBhvr>
                                        <p:cTn id="71" dur="1" fill="hold">
                                          <p:stCondLst>
                                            <p:cond delay="0"/>
                                          </p:stCondLst>
                                        </p:cTn>
                                        <p:tgtEl>
                                          <p:spTgt spid="342025"/>
                                        </p:tgtEl>
                                        <p:attrNameLst>
                                          <p:attrName>style.visibility</p:attrName>
                                        </p:attrNameLst>
                                      </p:cBhvr>
                                      <p:to>
                                        <p:strVal val="visible"/>
                                      </p:to>
                                    </p:set>
                                    <p:animEffect transition="in" filter="checkerboard(across)">
                                      <p:cBhvr>
                                        <p:cTn id="72" dur="500"/>
                                        <p:tgtEl>
                                          <p:spTgt spid="342025"/>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checkerboard(across)">
                                      <p:cBhvr>
                                        <p:cTn id="77" dur="500"/>
                                        <p:tgtEl>
                                          <p:spTgt spid="50"/>
                                        </p:tgtEl>
                                      </p:cBhvr>
                                    </p:animEffect>
                                  </p:childTnLst>
                                </p:cTn>
                              </p:par>
                              <p:par>
                                <p:cTn id="78" presetID="5" presetClass="entr" presetSubtype="10" fill="hold" nodeType="withEffect">
                                  <p:stCondLst>
                                    <p:cond delay="0"/>
                                  </p:stCondLst>
                                  <p:childTnLst>
                                    <p:set>
                                      <p:cBhvr>
                                        <p:cTn id="79" dur="1" fill="hold">
                                          <p:stCondLst>
                                            <p:cond delay="0"/>
                                          </p:stCondLst>
                                        </p:cTn>
                                        <p:tgtEl>
                                          <p:spTgt spid="342026"/>
                                        </p:tgtEl>
                                        <p:attrNameLst>
                                          <p:attrName>style.visibility</p:attrName>
                                        </p:attrNameLst>
                                      </p:cBhvr>
                                      <p:to>
                                        <p:strVal val="visible"/>
                                      </p:to>
                                    </p:set>
                                    <p:animEffect transition="in" filter="checkerboard(across)">
                                      <p:cBhvr>
                                        <p:cTn id="80" dur="500"/>
                                        <p:tgtEl>
                                          <p:spTgt spid="342026"/>
                                        </p:tgtEl>
                                      </p:cBhvr>
                                    </p:animEffect>
                                  </p:childTnLst>
                                </p:cTn>
                              </p:par>
                              <p:par>
                                <p:cTn id="81" presetID="5" presetClass="entr" presetSubtype="10" fill="hold" nodeType="withEffect">
                                  <p:stCondLst>
                                    <p:cond delay="0"/>
                                  </p:stCondLst>
                                  <p:childTnLst>
                                    <p:set>
                                      <p:cBhvr>
                                        <p:cTn id="82" dur="1" fill="hold">
                                          <p:stCondLst>
                                            <p:cond delay="0"/>
                                          </p:stCondLst>
                                        </p:cTn>
                                        <p:tgtEl>
                                          <p:spTgt spid="342027"/>
                                        </p:tgtEl>
                                        <p:attrNameLst>
                                          <p:attrName>style.visibility</p:attrName>
                                        </p:attrNameLst>
                                      </p:cBhvr>
                                      <p:to>
                                        <p:strVal val="visible"/>
                                      </p:to>
                                    </p:set>
                                    <p:animEffect transition="in" filter="checkerboard(across)">
                                      <p:cBhvr>
                                        <p:cTn id="83" dur="500"/>
                                        <p:tgtEl>
                                          <p:spTgt spid="342027"/>
                                        </p:tgtEl>
                                      </p:cBhvr>
                                    </p:animEffect>
                                  </p:childTnLst>
                                </p:cTn>
                              </p:par>
                            </p:childTnLst>
                          </p:cTn>
                        </p:par>
                      </p:childTnLst>
                    </p:cTn>
                  </p:par>
                  <p:par>
                    <p:cTn id="84" fill="hold">
                      <p:stCondLst>
                        <p:cond delay="indefinite"/>
                      </p:stCondLst>
                      <p:childTnLst>
                        <p:par>
                          <p:cTn id="85" fill="hold">
                            <p:stCondLst>
                              <p:cond delay="0"/>
                            </p:stCondLst>
                            <p:childTnLst>
                              <p:par>
                                <p:cTn id="86" presetID="5" presetClass="entr" presetSubtype="10" fill="hold" grpId="0" nodeType="clickEffect">
                                  <p:stCondLst>
                                    <p:cond delay="0"/>
                                  </p:stCondLst>
                                  <p:childTnLst>
                                    <p:set>
                                      <p:cBhvr>
                                        <p:cTn id="87" dur="1" fill="hold">
                                          <p:stCondLst>
                                            <p:cond delay="0"/>
                                          </p:stCondLst>
                                        </p:cTn>
                                        <p:tgtEl>
                                          <p:spTgt spid="77"/>
                                        </p:tgtEl>
                                        <p:attrNameLst>
                                          <p:attrName>style.visibility</p:attrName>
                                        </p:attrNameLst>
                                      </p:cBhvr>
                                      <p:to>
                                        <p:strVal val="visible"/>
                                      </p:to>
                                    </p:set>
                                    <p:animEffect transition="in" filter="checkerboard(across)">
                                      <p:cBhvr>
                                        <p:cTn id="88" dur="500"/>
                                        <p:tgtEl>
                                          <p:spTgt spid="77"/>
                                        </p:tgtEl>
                                      </p:cBhvr>
                                    </p:animEffect>
                                  </p:childTnLst>
                                </p:cTn>
                              </p:par>
                            </p:childTnLst>
                          </p:cTn>
                        </p:par>
                      </p:childTnLst>
                    </p:cTn>
                  </p:par>
                  <p:par>
                    <p:cTn id="89" fill="hold">
                      <p:stCondLst>
                        <p:cond delay="indefinite"/>
                      </p:stCondLst>
                      <p:childTnLst>
                        <p:par>
                          <p:cTn id="90" fill="hold">
                            <p:stCondLst>
                              <p:cond delay="0"/>
                            </p:stCondLst>
                            <p:childTnLst>
                              <p:par>
                                <p:cTn id="91" presetID="5" presetClass="entr" presetSubtype="10" fill="hold" grpId="0" nodeType="clickEffect">
                                  <p:stCondLst>
                                    <p:cond delay="0"/>
                                  </p:stCondLst>
                                  <p:childTnLst>
                                    <p:set>
                                      <p:cBhvr>
                                        <p:cTn id="92" dur="1" fill="hold">
                                          <p:stCondLst>
                                            <p:cond delay="0"/>
                                          </p:stCondLst>
                                        </p:cTn>
                                        <p:tgtEl>
                                          <p:spTgt spid="51"/>
                                        </p:tgtEl>
                                        <p:attrNameLst>
                                          <p:attrName>style.visibility</p:attrName>
                                        </p:attrNameLst>
                                      </p:cBhvr>
                                      <p:to>
                                        <p:strVal val="visible"/>
                                      </p:to>
                                    </p:set>
                                    <p:animEffect transition="in" filter="checkerboard(across)">
                                      <p:cBhvr>
                                        <p:cTn id="93" dur="500"/>
                                        <p:tgtEl>
                                          <p:spTgt spid="51"/>
                                        </p:tgtEl>
                                      </p:cBhvr>
                                    </p:animEffect>
                                  </p:childTnLst>
                                </p:cTn>
                              </p:par>
                              <p:par>
                                <p:cTn id="94" presetID="5" presetClass="entr" presetSubtype="10" fill="hold" nodeType="withEffect">
                                  <p:stCondLst>
                                    <p:cond delay="0"/>
                                  </p:stCondLst>
                                  <p:childTnLst>
                                    <p:set>
                                      <p:cBhvr>
                                        <p:cTn id="95" dur="1" fill="hold">
                                          <p:stCondLst>
                                            <p:cond delay="0"/>
                                          </p:stCondLst>
                                        </p:cTn>
                                        <p:tgtEl>
                                          <p:spTgt spid="342028"/>
                                        </p:tgtEl>
                                        <p:attrNameLst>
                                          <p:attrName>style.visibility</p:attrName>
                                        </p:attrNameLst>
                                      </p:cBhvr>
                                      <p:to>
                                        <p:strVal val="visible"/>
                                      </p:to>
                                    </p:set>
                                    <p:animEffect transition="in" filter="checkerboard(across)">
                                      <p:cBhvr>
                                        <p:cTn id="96" dur="500"/>
                                        <p:tgtEl>
                                          <p:spTgt spid="342028"/>
                                        </p:tgtEl>
                                      </p:cBhvr>
                                    </p:animEffect>
                                  </p:childTnLst>
                                </p:cTn>
                              </p:par>
                            </p:childTnLst>
                          </p:cTn>
                        </p:par>
                      </p:childTnLst>
                    </p:cTn>
                  </p:par>
                  <p:par>
                    <p:cTn id="97" fill="hold">
                      <p:stCondLst>
                        <p:cond delay="indefinite"/>
                      </p:stCondLst>
                      <p:childTnLst>
                        <p:par>
                          <p:cTn id="98" fill="hold">
                            <p:stCondLst>
                              <p:cond delay="0"/>
                            </p:stCondLst>
                            <p:childTnLst>
                              <p:par>
                                <p:cTn id="99" presetID="5" presetClass="entr" presetSubtype="10" fill="hold" grpId="0" nodeType="clickEffect">
                                  <p:stCondLst>
                                    <p:cond delay="0"/>
                                  </p:stCondLst>
                                  <p:childTnLst>
                                    <p:set>
                                      <p:cBhvr>
                                        <p:cTn id="100" dur="1" fill="hold">
                                          <p:stCondLst>
                                            <p:cond delay="0"/>
                                          </p:stCondLst>
                                        </p:cTn>
                                        <p:tgtEl>
                                          <p:spTgt spid="54"/>
                                        </p:tgtEl>
                                        <p:attrNameLst>
                                          <p:attrName>style.visibility</p:attrName>
                                        </p:attrNameLst>
                                      </p:cBhvr>
                                      <p:to>
                                        <p:strVal val="visible"/>
                                      </p:to>
                                    </p:set>
                                    <p:animEffect transition="in" filter="checkerboard(across)">
                                      <p:cBhvr>
                                        <p:cTn id="101" dur="500"/>
                                        <p:tgtEl>
                                          <p:spTgt spid="54"/>
                                        </p:tgtEl>
                                      </p:cBhvr>
                                    </p:animEffect>
                                  </p:childTnLst>
                                </p:cTn>
                              </p:par>
                              <p:par>
                                <p:cTn id="102" presetID="5" presetClass="entr" presetSubtype="10" fill="hold" nodeType="withEffect">
                                  <p:stCondLst>
                                    <p:cond delay="0"/>
                                  </p:stCondLst>
                                  <p:childTnLst>
                                    <p:set>
                                      <p:cBhvr>
                                        <p:cTn id="103" dur="1" fill="hold">
                                          <p:stCondLst>
                                            <p:cond delay="0"/>
                                          </p:stCondLst>
                                        </p:cTn>
                                        <p:tgtEl>
                                          <p:spTgt spid="3"/>
                                        </p:tgtEl>
                                        <p:attrNameLst>
                                          <p:attrName>style.visibility</p:attrName>
                                        </p:attrNameLst>
                                      </p:cBhvr>
                                      <p:to>
                                        <p:strVal val="visible"/>
                                      </p:to>
                                    </p:set>
                                    <p:animEffect transition="in" filter="checkerboard(across)">
                                      <p:cBhvr>
                                        <p:cTn id="104" dur="500"/>
                                        <p:tgtEl>
                                          <p:spTgt spid="3"/>
                                        </p:tgtEl>
                                      </p:cBhvr>
                                    </p:animEffect>
                                  </p:childTnLst>
                                </p:cTn>
                              </p:par>
                            </p:childTnLst>
                          </p:cTn>
                        </p:par>
                      </p:childTnLst>
                    </p:cTn>
                  </p:par>
                  <p:par>
                    <p:cTn id="105" fill="hold">
                      <p:stCondLst>
                        <p:cond delay="indefinite"/>
                      </p:stCondLst>
                      <p:childTnLst>
                        <p:par>
                          <p:cTn id="106" fill="hold">
                            <p:stCondLst>
                              <p:cond delay="0"/>
                            </p:stCondLst>
                            <p:childTnLst>
                              <p:par>
                                <p:cTn id="107" presetID="5" presetClass="entr" presetSubtype="10" fill="hold" nodeType="clickEffect">
                                  <p:stCondLst>
                                    <p:cond delay="0"/>
                                  </p:stCondLst>
                                  <p:childTnLst>
                                    <p:set>
                                      <p:cBhvr>
                                        <p:cTn id="108" dur="1" fill="hold">
                                          <p:stCondLst>
                                            <p:cond delay="0"/>
                                          </p:stCondLst>
                                        </p:cTn>
                                        <p:tgtEl>
                                          <p:spTgt spid="58"/>
                                        </p:tgtEl>
                                        <p:attrNameLst>
                                          <p:attrName>style.visibility</p:attrName>
                                        </p:attrNameLst>
                                      </p:cBhvr>
                                      <p:to>
                                        <p:strVal val="visible"/>
                                      </p:to>
                                    </p:set>
                                    <p:animEffect transition="in" filter="checkerboard(across)">
                                      <p:cBhvr>
                                        <p:cTn id="109" dur="500"/>
                                        <p:tgtEl>
                                          <p:spTgt spid="58"/>
                                        </p:tgtEl>
                                      </p:cBhvr>
                                    </p:animEffect>
                                  </p:childTnLst>
                                </p:cTn>
                              </p:par>
                              <p:par>
                                <p:cTn id="110" presetID="5" presetClass="entr" presetSubtype="10" fill="hold" nodeType="withEffect">
                                  <p:stCondLst>
                                    <p:cond delay="0"/>
                                  </p:stCondLst>
                                  <p:childTnLst>
                                    <p:set>
                                      <p:cBhvr>
                                        <p:cTn id="111" dur="1" fill="hold">
                                          <p:stCondLst>
                                            <p:cond delay="0"/>
                                          </p:stCondLst>
                                        </p:cTn>
                                        <p:tgtEl>
                                          <p:spTgt spid="342030"/>
                                        </p:tgtEl>
                                        <p:attrNameLst>
                                          <p:attrName>style.visibility</p:attrName>
                                        </p:attrNameLst>
                                      </p:cBhvr>
                                      <p:to>
                                        <p:strVal val="visible"/>
                                      </p:to>
                                    </p:set>
                                    <p:animEffect transition="in" filter="checkerboard(across)">
                                      <p:cBhvr>
                                        <p:cTn id="112" dur="500"/>
                                        <p:tgtEl>
                                          <p:spTgt spid="342030"/>
                                        </p:tgtEl>
                                      </p:cBhvr>
                                    </p:animEffect>
                                  </p:childTnLst>
                                </p:cTn>
                              </p:par>
                            </p:childTnLst>
                          </p:cTn>
                        </p:par>
                      </p:childTnLst>
                    </p:cTn>
                  </p:par>
                  <p:par>
                    <p:cTn id="113" fill="hold">
                      <p:stCondLst>
                        <p:cond delay="indefinite"/>
                      </p:stCondLst>
                      <p:childTnLst>
                        <p:par>
                          <p:cTn id="114" fill="hold">
                            <p:stCondLst>
                              <p:cond delay="0"/>
                            </p:stCondLst>
                            <p:childTnLst>
                              <p:par>
                                <p:cTn id="115" presetID="5" presetClass="entr" presetSubtype="10" fill="hold" nodeType="clickEffect">
                                  <p:stCondLst>
                                    <p:cond delay="0"/>
                                  </p:stCondLst>
                                  <p:childTnLst>
                                    <p:set>
                                      <p:cBhvr>
                                        <p:cTn id="116" dur="1" fill="hold">
                                          <p:stCondLst>
                                            <p:cond delay="0"/>
                                          </p:stCondLst>
                                        </p:cTn>
                                        <p:tgtEl>
                                          <p:spTgt spid="64"/>
                                        </p:tgtEl>
                                        <p:attrNameLst>
                                          <p:attrName>style.visibility</p:attrName>
                                        </p:attrNameLst>
                                      </p:cBhvr>
                                      <p:to>
                                        <p:strVal val="visible"/>
                                      </p:to>
                                    </p:set>
                                    <p:animEffect transition="in" filter="checkerboard(across)">
                                      <p:cBhvr>
                                        <p:cTn id="117" dur="500"/>
                                        <p:tgtEl>
                                          <p:spTgt spid="64"/>
                                        </p:tgtEl>
                                      </p:cBhvr>
                                    </p:animEffect>
                                  </p:childTnLst>
                                </p:cTn>
                              </p:par>
                              <p:par>
                                <p:cTn id="118" presetID="5" presetClass="entr" presetSubtype="10" fill="hold" nodeType="withEffect">
                                  <p:stCondLst>
                                    <p:cond delay="0"/>
                                  </p:stCondLst>
                                  <p:childTnLst>
                                    <p:set>
                                      <p:cBhvr>
                                        <p:cTn id="119" dur="1" fill="hold">
                                          <p:stCondLst>
                                            <p:cond delay="0"/>
                                          </p:stCondLst>
                                        </p:cTn>
                                        <p:tgtEl>
                                          <p:spTgt spid="2"/>
                                        </p:tgtEl>
                                        <p:attrNameLst>
                                          <p:attrName>style.visibility</p:attrName>
                                        </p:attrNameLst>
                                      </p:cBhvr>
                                      <p:to>
                                        <p:strVal val="visible"/>
                                      </p:to>
                                    </p:set>
                                    <p:animEffect transition="in" filter="checkerboard(across)">
                                      <p:cBhvr>
                                        <p:cTn id="120" dur="500"/>
                                        <p:tgtEl>
                                          <p:spTgt spid="2"/>
                                        </p:tgtEl>
                                      </p:cBhvr>
                                    </p:animEffect>
                                  </p:childTnLst>
                                </p:cTn>
                              </p:par>
                              <p:par>
                                <p:cTn id="121" presetID="5" presetClass="entr" presetSubtype="10" fill="hold" nodeType="withEffect">
                                  <p:stCondLst>
                                    <p:cond delay="0"/>
                                  </p:stCondLst>
                                  <p:childTnLst>
                                    <p:set>
                                      <p:cBhvr>
                                        <p:cTn id="122" dur="1" fill="hold">
                                          <p:stCondLst>
                                            <p:cond delay="0"/>
                                          </p:stCondLst>
                                        </p:cTn>
                                        <p:tgtEl>
                                          <p:spTgt spid="63"/>
                                        </p:tgtEl>
                                        <p:attrNameLst>
                                          <p:attrName>style.visibility</p:attrName>
                                        </p:attrNameLst>
                                      </p:cBhvr>
                                      <p:to>
                                        <p:strVal val="visible"/>
                                      </p:to>
                                    </p:set>
                                    <p:animEffect transition="in" filter="checkerboard(across)">
                                      <p:cBhvr>
                                        <p:cTn id="123" dur="500"/>
                                        <p:tgtEl>
                                          <p:spTgt spid="63"/>
                                        </p:tgtEl>
                                      </p:cBhvr>
                                    </p:animEffect>
                                  </p:childTnLst>
                                </p:cTn>
                              </p:par>
                            </p:childTnLst>
                          </p:cTn>
                        </p:par>
                      </p:childTnLst>
                    </p:cTn>
                  </p:par>
                  <p:par>
                    <p:cTn id="124" fill="hold">
                      <p:stCondLst>
                        <p:cond delay="indefinite"/>
                      </p:stCondLst>
                      <p:childTnLst>
                        <p:par>
                          <p:cTn id="125" fill="hold">
                            <p:stCondLst>
                              <p:cond delay="0"/>
                            </p:stCondLst>
                            <p:childTnLst>
                              <p:par>
                                <p:cTn id="126" presetID="5" presetClass="entr" presetSubtype="10" fill="hold" nodeType="clickEffect">
                                  <p:stCondLst>
                                    <p:cond delay="0"/>
                                  </p:stCondLst>
                                  <p:childTnLst>
                                    <p:set>
                                      <p:cBhvr>
                                        <p:cTn id="127" dur="1" fill="hold">
                                          <p:stCondLst>
                                            <p:cond delay="0"/>
                                          </p:stCondLst>
                                        </p:cTn>
                                        <p:tgtEl>
                                          <p:spTgt spid="68"/>
                                        </p:tgtEl>
                                        <p:attrNameLst>
                                          <p:attrName>style.visibility</p:attrName>
                                        </p:attrNameLst>
                                      </p:cBhvr>
                                      <p:to>
                                        <p:strVal val="visible"/>
                                      </p:to>
                                    </p:set>
                                    <p:animEffect transition="in" filter="checkerboard(across)">
                                      <p:cBhvr>
                                        <p:cTn id="128" dur="500"/>
                                        <p:tgtEl>
                                          <p:spTgt spid="68"/>
                                        </p:tgtEl>
                                      </p:cBhvr>
                                    </p:animEffect>
                                  </p:childTnLst>
                                </p:cTn>
                              </p:par>
                              <p:par>
                                <p:cTn id="129" presetID="5" presetClass="entr" presetSubtype="10" fill="hold" nodeType="withEffect">
                                  <p:stCondLst>
                                    <p:cond delay="0"/>
                                  </p:stCondLst>
                                  <p:childTnLst>
                                    <p:set>
                                      <p:cBhvr>
                                        <p:cTn id="130" dur="1" fill="hold">
                                          <p:stCondLst>
                                            <p:cond delay="0"/>
                                          </p:stCondLst>
                                        </p:cTn>
                                        <p:tgtEl>
                                          <p:spTgt spid="4"/>
                                        </p:tgtEl>
                                        <p:attrNameLst>
                                          <p:attrName>style.visibility</p:attrName>
                                        </p:attrNameLst>
                                      </p:cBhvr>
                                      <p:to>
                                        <p:strVal val="visible"/>
                                      </p:to>
                                    </p:set>
                                    <p:animEffect transition="in" filter="checkerboard(across)">
                                      <p:cBhvr>
                                        <p:cTn id="131" dur="500"/>
                                        <p:tgtEl>
                                          <p:spTgt spid="4"/>
                                        </p:tgtEl>
                                      </p:cBhvr>
                                    </p:animEffect>
                                  </p:childTnLst>
                                </p:cTn>
                              </p:par>
                            </p:childTnLst>
                          </p:cTn>
                        </p:par>
                      </p:childTnLst>
                    </p:cTn>
                  </p:par>
                  <p:par>
                    <p:cTn id="132" fill="hold">
                      <p:stCondLst>
                        <p:cond delay="indefinite"/>
                      </p:stCondLst>
                      <p:childTnLst>
                        <p:par>
                          <p:cTn id="133" fill="hold">
                            <p:stCondLst>
                              <p:cond delay="0"/>
                            </p:stCondLst>
                            <p:childTnLst>
                              <p:par>
                                <p:cTn id="134" presetID="5" presetClass="entr" presetSubtype="10" fill="hold" nodeType="clickEffect">
                                  <p:stCondLst>
                                    <p:cond delay="0"/>
                                  </p:stCondLst>
                                  <p:childTnLst>
                                    <p:set>
                                      <p:cBhvr>
                                        <p:cTn id="135" dur="1" fill="hold">
                                          <p:stCondLst>
                                            <p:cond delay="0"/>
                                          </p:stCondLst>
                                        </p:cTn>
                                        <p:tgtEl>
                                          <p:spTgt spid="5"/>
                                        </p:tgtEl>
                                        <p:attrNameLst>
                                          <p:attrName>style.visibility</p:attrName>
                                        </p:attrNameLst>
                                      </p:cBhvr>
                                      <p:to>
                                        <p:strVal val="visible"/>
                                      </p:to>
                                    </p:set>
                                    <p:animEffect transition="in" filter="checkerboard(across)">
                                      <p:cBhvr>
                                        <p:cTn id="136" dur="500"/>
                                        <p:tgtEl>
                                          <p:spTgt spid="5"/>
                                        </p:tgtEl>
                                      </p:cBhvr>
                                    </p:animEffect>
                                  </p:childTnLst>
                                </p:cTn>
                              </p:par>
                              <p:par>
                                <p:cTn id="137" presetID="5" presetClass="entr" presetSubtype="10" fill="hold" nodeType="withEffect">
                                  <p:stCondLst>
                                    <p:cond delay="0"/>
                                  </p:stCondLst>
                                  <p:childTnLst>
                                    <p:set>
                                      <p:cBhvr>
                                        <p:cTn id="138" dur="1" fill="hold">
                                          <p:stCondLst>
                                            <p:cond delay="0"/>
                                          </p:stCondLst>
                                        </p:cTn>
                                        <p:tgtEl>
                                          <p:spTgt spid="74"/>
                                        </p:tgtEl>
                                        <p:attrNameLst>
                                          <p:attrName>style.visibility</p:attrName>
                                        </p:attrNameLst>
                                      </p:cBhvr>
                                      <p:to>
                                        <p:strVal val="visible"/>
                                      </p:to>
                                    </p:set>
                                    <p:animEffect transition="in" filter="checkerboard(across)">
                                      <p:cBhvr>
                                        <p:cTn id="139" dur="500"/>
                                        <p:tgtEl>
                                          <p:spTgt spid="74"/>
                                        </p:tgtEl>
                                      </p:cBhvr>
                                    </p:animEffect>
                                  </p:childTnLst>
                                </p:cTn>
                              </p:par>
                              <p:par>
                                <p:cTn id="140" presetID="5" presetClass="entr" presetSubtype="10" fill="hold" grpId="0" nodeType="withEffect">
                                  <p:stCondLst>
                                    <p:cond delay="0"/>
                                  </p:stCondLst>
                                  <p:childTnLst>
                                    <p:set>
                                      <p:cBhvr>
                                        <p:cTn id="141" dur="1" fill="hold">
                                          <p:stCondLst>
                                            <p:cond delay="0"/>
                                          </p:stCondLst>
                                        </p:cTn>
                                        <p:tgtEl>
                                          <p:spTgt spid="75"/>
                                        </p:tgtEl>
                                        <p:attrNameLst>
                                          <p:attrName>style.visibility</p:attrName>
                                        </p:attrNameLst>
                                      </p:cBhvr>
                                      <p:to>
                                        <p:strVal val="visible"/>
                                      </p:to>
                                    </p:set>
                                    <p:animEffect transition="in" filter="checkerboard(across)">
                                      <p:cBhvr>
                                        <p:cTn id="14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7" grpId="0"/>
      <p:bldP spid="43" grpId="0"/>
      <p:bldP spid="34" grpId="0"/>
      <p:bldP spid="50" grpId="0"/>
      <p:bldP spid="30" grpId="0"/>
      <p:bldP spid="51" grpId="0"/>
      <p:bldP spid="61" grpId="0" animBg="1"/>
      <p:bldP spid="44" grpId="0" animBg="1"/>
      <p:bldP spid="46" grpId="0" animBg="1"/>
      <p:bldP spid="54" grpId="0"/>
      <p:bldP spid="75" grpId="0" animBg="1"/>
      <p:bldP spid="7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2"/>
          <p:cNvPicPr>
            <a:picLocks noChangeAspect="1" noChangeArrowheads="1"/>
          </p:cNvPicPr>
          <p:nvPr/>
        </p:nvPicPr>
        <p:blipFill>
          <a:blip r:embed="rId3" cstate="print"/>
          <a:srcRect/>
          <a:stretch>
            <a:fillRect/>
          </a:stretch>
        </p:blipFill>
        <p:spPr bwMode="auto">
          <a:xfrm>
            <a:off x="1600200" y="5334000"/>
            <a:ext cx="3962400" cy="304382"/>
          </a:xfrm>
          <a:prstGeom prst="rect">
            <a:avLst/>
          </a:prstGeom>
          <a:noFill/>
          <a:ln w="9525">
            <a:noFill/>
            <a:miter lim="800000"/>
            <a:headEnd/>
            <a:tailEnd/>
          </a:ln>
        </p:spPr>
      </p:pic>
      <p:pic>
        <p:nvPicPr>
          <p:cNvPr id="343042" name="Picture 2"/>
          <p:cNvPicPr>
            <a:picLocks noChangeAspect="1" noChangeArrowheads="1"/>
          </p:cNvPicPr>
          <p:nvPr/>
        </p:nvPicPr>
        <p:blipFill>
          <a:blip r:embed="rId3" cstate="print"/>
          <a:srcRect/>
          <a:stretch>
            <a:fillRect/>
          </a:stretch>
        </p:blipFill>
        <p:spPr bwMode="auto">
          <a:xfrm>
            <a:off x="1524000" y="2145307"/>
            <a:ext cx="3962400" cy="304382"/>
          </a:xfrm>
          <a:prstGeom prst="rect">
            <a:avLst/>
          </a:prstGeom>
          <a:noFill/>
          <a:ln w="9525">
            <a:noFill/>
            <a:miter lim="800000"/>
            <a:headEnd/>
            <a:tailEnd/>
          </a:ln>
        </p:spPr>
      </p:pic>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dirty="0" err="1" smtClean="0">
                <a:solidFill>
                  <a:srgbClr val="000099"/>
                </a:solidFill>
                <a:latin typeface="Calibri" pitchFamily="34" charset="0"/>
                <a:cs typeface="Calibri" pitchFamily="34" charset="0"/>
              </a:rPr>
              <a:t>Radiële</a:t>
            </a:r>
            <a:r>
              <a:rPr lang="en-GB" i="1" kern="1200" dirty="0" smtClean="0">
                <a:solidFill>
                  <a:srgbClr val="000099"/>
                </a:solidFill>
                <a:latin typeface="Calibri" pitchFamily="34" charset="0"/>
                <a:cs typeface="Calibri" pitchFamily="34" charset="0"/>
              </a:rPr>
              <a:t> </a:t>
            </a:r>
            <a:r>
              <a:rPr lang="en-GB" i="1" kern="1200" dirty="0" err="1" smtClean="0">
                <a:solidFill>
                  <a:srgbClr val="000099"/>
                </a:solidFill>
                <a:latin typeface="Calibri" pitchFamily="34" charset="0"/>
                <a:cs typeface="Calibri" pitchFamily="34" charset="0"/>
              </a:rPr>
              <a:t>oplossing</a:t>
            </a:r>
            <a:endParaRPr lang="en-US" i="1" kern="1200" dirty="0">
              <a:solidFill>
                <a:srgbClr val="000099"/>
              </a:solidFill>
              <a:latin typeface="Calibri" pitchFamily="34" charset="0"/>
              <a:cs typeface="Calibri" pitchFamily="34" charset="0"/>
            </a:endParaRPr>
          </a:p>
        </p:txBody>
      </p:sp>
      <p:sp>
        <p:nvSpPr>
          <p:cNvPr id="22" name="TextBox 17"/>
          <p:cNvSpPr txBox="1"/>
          <p:nvPr/>
        </p:nvSpPr>
        <p:spPr>
          <a:xfrm>
            <a:off x="533400" y="1219200"/>
            <a:ext cx="7924800" cy="369332"/>
          </a:xfrm>
          <a:prstGeom prst="rect">
            <a:avLst/>
          </a:prstGeom>
          <a:noFill/>
        </p:spPr>
        <p:txBody>
          <a:bodyPr wrap="square">
            <a:spAutoFit/>
          </a:bodyPr>
          <a:lstStyle/>
          <a:p>
            <a:pPr>
              <a:defRPr/>
            </a:pPr>
            <a:r>
              <a:rPr lang="en-US" dirty="0" smtClean="0">
                <a:latin typeface="Calibri" pitchFamily="34" charset="0"/>
                <a:cs typeface="Calibri" pitchFamily="34" charset="0"/>
              </a:rPr>
              <a:t>We </a:t>
            </a:r>
            <a:r>
              <a:rPr lang="en-US" dirty="0" err="1" smtClean="0">
                <a:latin typeface="Calibri" pitchFamily="34" charset="0"/>
                <a:cs typeface="Calibri" pitchFamily="34" charset="0"/>
              </a:rPr>
              <a:t>hadden</a:t>
            </a:r>
            <a:endParaRPr lang="en-US" dirty="0" smtClean="0">
              <a:latin typeface="Calibri" pitchFamily="34" charset="0"/>
              <a:cs typeface="Calibri" pitchFamily="34" charset="0"/>
            </a:endParaRPr>
          </a:p>
        </p:txBody>
      </p:sp>
      <p:sp>
        <p:nvSpPr>
          <p:cNvPr id="37" name="TextBox 17"/>
          <p:cNvSpPr txBox="1"/>
          <p:nvPr/>
        </p:nvSpPr>
        <p:spPr>
          <a:xfrm>
            <a:off x="533400" y="2602468"/>
            <a:ext cx="65532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Merk</a:t>
            </a:r>
            <a:r>
              <a:rPr lang="en-US" dirty="0" smtClean="0">
                <a:latin typeface="Calibri" pitchFamily="34" charset="0"/>
                <a:cs typeface="Calibri" pitchFamily="34" charset="0"/>
              </a:rPr>
              <a:t> op</a:t>
            </a:r>
          </a:p>
        </p:txBody>
      </p:sp>
      <p:sp>
        <p:nvSpPr>
          <p:cNvPr id="43" name="TextBox 17"/>
          <p:cNvSpPr txBox="1"/>
          <p:nvPr/>
        </p:nvSpPr>
        <p:spPr>
          <a:xfrm>
            <a:off x="533400" y="3126584"/>
            <a:ext cx="81534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Verder</a:t>
            </a:r>
            <a:endParaRPr lang="en-US" baseline="-25000" dirty="0" smtClean="0">
              <a:latin typeface="Calibri" pitchFamily="34" charset="0"/>
              <a:cs typeface="Calibri" pitchFamily="34" charset="0"/>
            </a:endParaRPr>
          </a:p>
        </p:txBody>
      </p:sp>
      <p:sp>
        <p:nvSpPr>
          <p:cNvPr id="34" name="TextBox 17"/>
          <p:cNvSpPr txBox="1"/>
          <p:nvPr/>
        </p:nvSpPr>
        <p:spPr>
          <a:xfrm>
            <a:off x="533400" y="1735936"/>
            <a:ext cx="5181600" cy="369332"/>
          </a:xfrm>
          <a:prstGeom prst="rect">
            <a:avLst/>
          </a:prstGeom>
          <a:noFill/>
        </p:spPr>
        <p:txBody>
          <a:bodyPr wrap="square">
            <a:spAutoFit/>
          </a:bodyPr>
          <a:lstStyle/>
          <a:p>
            <a:pPr>
              <a:defRPr/>
            </a:pPr>
            <a:r>
              <a:rPr lang="en-US" dirty="0" smtClean="0">
                <a:latin typeface="Calibri" pitchFamily="34" charset="0"/>
                <a:cs typeface="Calibri" pitchFamily="34" charset="0"/>
              </a:rPr>
              <a:t>Bessel </a:t>
            </a:r>
            <a:r>
              <a:rPr lang="en-US" dirty="0" err="1" smtClean="0">
                <a:latin typeface="Calibri" pitchFamily="34" charset="0"/>
                <a:cs typeface="Calibri" pitchFamily="34" charset="0"/>
              </a:rPr>
              <a:t>functies</a:t>
            </a:r>
            <a:endParaRPr lang="en-US" dirty="0" smtClean="0">
              <a:latin typeface="Calibri" pitchFamily="34" charset="0"/>
              <a:cs typeface="Calibri" pitchFamily="34" charset="0"/>
            </a:endParaRPr>
          </a:p>
        </p:txBody>
      </p:sp>
      <p:sp>
        <p:nvSpPr>
          <p:cNvPr id="50" name="TextBox 17"/>
          <p:cNvSpPr txBox="1"/>
          <p:nvPr/>
        </p:nvSpPr>
        <p:spPr>
          <a:xfrm>
            <a:off x="533400" y="3581400"/>
            <a:ext cx="8153400" cy="369332"/>
          </a:xfrm>
          <a:prstGeom prst="rect">
            <a:avLst/>
          </a:prstGeom>
          <a:noFill/>
        </p:spPr>
        <p:txBody>
          <a:bodyPr wrap="square">
            <a:spAutoFit/>
          </a:bodyPr>
          <a:lstStyle/>
          <a:p>
            <a:pPr>
              <a:defRPr/>
            </a:pPr>
            <a:r>
              <a:rPr lang="en-US" dirty="0" smtClean="0">
                <a:latin typeface="Calibri" pitchFamily="34" charset="0"/>
                <a:cs typeface="Calibri" pitchFamily="34" charset="0"/>
              </a:rPr>
              <a:t>Buckling</a:t>
            </a:r>
            <a:endParaRPr lang="en-US" i="1" dirty="0" smtClean="0">
              <a:latin typeface="Calibri" pitchFamily="34" charset="0"/>
              <a:cs typeface="Calibri" pitchFamily="34" charset="0"/>
            </a:endParaRPr>
          </a:p>
        </p:txBody>
      </p:sp>
      <p:cxnSp>
        <p:nvCxnSpPr>
          <p:cNvPr id="52" name="Rechte verbindingslijn met pijl 51"/>
          <p:cNvCxnSpPr/>
          <p:nvPr/>
        </p:nvCxnSpPr>
        <p:spPr bwMode="auto">
          <a:xfrm>
            <a:off x="2971800" y="2840832"/>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pic>
        <p:nvPicPr>
          <p:cNvPr id="342026" name="Picture 10"/>
          <p:cNvPicPr>
            <a:picLocks noChangeAspect="1" noChangeArrowheads="1"/>
          </p:cNvPicPr>
          <p:nvPr/>
        </p:nvPicPr>
        <p:blipFill>
          <a:blip r:embed="rId4" cstate="print"/>
          <a:srcRect/>
          <a:stretch>
            <a:fillRect/>
          </a:stretch>
        </p:blipFill>
        <p:spPr bwMode="auto">
          <a:xfrm>
            <a:off x="1981200" y="1143000"/>
            <a:ext cx="3276600" cy="533525"/>
          </a:xfrm>
          <a:prstGeom prst="rect">
            <a:avLst/>
          </a:prstGeom>
          <a:noFill/>
          <a:ln w="9525">
            <a:noFill/>
            <a:miter lim="800000"/>
            <a:headEnd/>
            <a:tailEnd/>
          </a:ln>
        </p:spPr>
      </p:pic>
      <p:pic>
        <p:nvPicPr>
          <p:cNvPr id="342028" name="Picture 12"/>
          <p:cNvPicPr>
            <a:picLocks noChangeAspect="1" noChangeArrowheads="1"/>
          </p:cNvPicPr>
          <p:nvPr/>
        </p:nvPicPr>
        <p:blipFill>
          <a:blip r:embed="rId5" cstate="print"/>
          <a:srcRect/>
          <a:stretch>
            <a:fillRect/>
          </a:stretch>
        </p:blipFill>
        <p:spPr bwMode="auto">
          <a:xfrm>
            <a:off x="1524000" y="5029200"/>
            <a:ext cx="5486400" cy="301897"/>
          </a:xfrm>
          <a:prstGeom prst="rect">
            <a:avLst/>
          </a:prstGeom>
          <a:noFill/>
          <a:ln w="9525">
            <a:noFill/>
            <a:miter lim="800000"/>
            <a:headEnd/>
            <a:tailEnd/>
          </a:ln>
        </p:spPr>
      </p:pic>
      <p:cxnSp>
        <p:nvCxnSpPr>
          <p:cNvPr id="63" name="Rechte verbindingslijn 62"/>
          <p:cNvCxnSpPr/>
          <p:nvPr/>
        </p:nvCxnSpPr>
        <p:spPr bwMode="auto">
          <a:xfrm>
            <a:off x="3124200" y="2314576"/>
            <a:ext cx="12192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pic>
        <p:nvPicPr>
          <p:cNvPr id="343043" name="Picture 3"/>
          <p:cNvPicPr>
            <a:picLocks noChangeAspect="1" noChangeArrowheads="1"/>
          </p:cNvPicPr>
          <p:nvPr/>
        </p:nvPicPr>
        <p:blipFill>
          <a:blip r:embed="rId6" cstate="print"/>
          <a:srcRect/>
          <a:stretch>
            <a:fillRect/>
          </a:stretch>
        </p:blipFill>
        <p:spPr bwMode="auto">
          <a:xfrm>
            <a:off x="6096000" y="1219200"/>
            <a:ext cx="2933700" cy="2690307"/>
          </a:xfrm>
          <a:prstGeom prst="rect">
            <a:avLst/>
          </a:prstGeom>
          <a:noFill/>
          <a:ln w="9525">
            <a:noFill/>
            <a:miter lim="800000"/>
            <a:headEnd/>
            <a:tailEnd/>
          </a:ln>
        </p:spPr>
      </p:pic>
      <p:pic>
        <p:nvPicPr>
          <p:cNvPr id="343044" name="Picture 4"/>
          <p:cNvPicPr>
            <a:picLocks noChangeAspect="1" noChangeArrowheads="1"/>
          </p:cNvPicPr>
          <p:nvPr/>
        </p:nvPicPr>
        <p:blipFill>
          <a:blip r:embed="rId7" cstate="print"/>
          <a:srcRect/>
          <a:stretch>
            <a:fillRect/>
          </a:stretch>
        </p:blipFill>
        <p:spPr bwMode="auto">
          <a:xfrm>
            <a:off x="1528763" y="2709864"/>
            <a:ext cx="1214437" cy="250512"/>
          </a:xfrm>
          <a:prstGeom prst="rect">
            <a:avLst/>
          </a:prstGeom>
          <a:noFill/>
          <a:ln w="9525">
            <a:noFill/>
            <a:miter lim="800000"/>
            <a:headEnd/>
            <a:tailEnd/>
          </a:ln>
        </p:spPr>
      </p:pic>
      <p:pic>
        <p:nvPicPr>
          <p:cNvPr id="343045" name="Picture 5"/>
          <p:cNvPicPr>
            <a:picLocks noChangeAspect="1" noChangeArrowheads="1"/>
          </p:cNvPicPr>
          <p:nvPr/>
        </p:nvPicPr>
        <p:blipFill>
          <a:blip r:embed="rId8" cstate="print"/>
          <a:srcRect/>
          <a:stretch>
            <a:fillRect/>
          </a:stretch>
        </p:blipFill>
        <p:spPr bwMode="auto">
          <a:xfrm>
            <a:off x="3679032" y="2717961"/>
            <a:ext cx="685800" cy="280035"/>
          </a:xfrm>
          <a:prstGeom prst="rect">
            <a:avLst/>
          </a:prstGeom>
          <a:noFill/>
          <a:ln w="9525">
            <a:noFill/>
            <a:miter lim="800000"/>
            <a:headEnd/>
            <a:tailEnd/>
          </a:ln>
        </p:spPr>
      </p:pic>
      <p:grpSp>
        <p:nvGrpSpPr>
          <p:cNvPr id="2" name="Groep 56"/>
          <p:cNvGrpSpPr/>
          <p:nvPr/>
        </p:nvGrpSpPr>
        <p:grpSpPr>
          <a:xfrm>
            <a:off x="1364456" y="3124200"/>
            <a:ext cx="1252537" cy="330449"/>
            <a:chOff x="1364456" y="3124200"/>
            <a:chExt cx="1252537" cy="330449"/>
          </a:xfrm>
        </p:grpSpPr>
        <p:pic>
          <p:nvPicPr>
            <p:cNvPr id="343046" name="Picture 6"/>
            <p:cNvPicPr>
              <a:picLocks noChangeAspect="1" noChangeArrowheads="1"/>
            </p:cNvPicPr>
            <p:nvPr/>
          </p:nvPicPr>
          <p:blipFill>
            <a:blip r:embed="rId9" cstate="print"/>
            <a:srcRect/>
            <a:stretch>
              <a:fillRect/>
            </a:stretch>
          </p:blipFill>
          <p:spPr bwMode="auto">
            <a:xfrm>
              <a:off x="1364456" y="3157536"/>
              <a:ext cx="1252537" cy="297113"/>
            </a:xfrm>
            <a:prstGeom prst="rect">
              <a:avLst/>
            </a:prstGeom>
            <a:noFill/>
            <a:ln w="9525">
              <a:noFill/>
              <a:miter lim="800000"/>
              <a:headEnd/>
              <a:tailEnd/>
            </a:ln>
          </p:spPr>
        </p:pic>
        <p:sp>
          <p:nvSpPr>
            <p:cNvPr id="56" name="Rechthoek 55"/>
            <p:cNvSpPr/>
            <p:nvPr/>
          </p:nvSpPr>
          <p:spPr bwMode="auto">
            <a:xfrm>
              <a:off x="1981200" y="3124200"/>
              <a:ext cx="152400"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grpSp>
      <p:cxnSp>
        <p:nvCxnSpPr>
          <p:cNvPr id="59" name="Rechte verbindingslijn met pijl 58"/>
          <p:cNvCxnSpPr/>
          <p:nvPr/>
        </p:nvCxnSpPr>
        <p:spPr bwMode="auto">
          <a:xfrm>
            <a:off x="2819400" y="3315492"/>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pic>
        <p:nvPicPr>
          <p:cNvPr id="343047" name="Picture 7"/>
          <p:cNvPicPr>
            <a:picLocks noChangeAspect="1" noChangeArrowheads="1"/>
          </p:cNvPicPr>
          <p:nvPr/>
        </p:nvPicPr>
        <p:blipFill>
          <a:blip r:embed="rId10" cstate="print"/>
          <a:srcRect/>
          <a:stretch>
            <a:fillRect/>
          </a:stretch>
        </p:blipFill>
        <p:spPr bwMode="auto">
          <a:xfrm>
            <a:off x="3540921" y="3164153"/>
            <a:ext cx="1335880" cy="296862"/>
          </a:xfrm>
          <a:prstGeom prst="rect">
            <a:avLst/>
          </a:prstGeom>
          <a:noFill/>
          <a:ln w="9525">
            <a:noFill/>
            <a:miter lim="800000"/>
            <a:headEnd/>
            <a:tailEnd/>
          </a:ln>
        </p:spPr>
      </p:pic>
      <p:pic>
        <p:nvPicPr>
          <p:cNvPr id="60" name="Picture 17"/>
          <p:cNvPicPr>
            <a:picLocks noChangeAspect="1" noChangeArrowheads="1"/>
          </p:cNvPicPr>
          <p:nvPr/>
        </p:nvPicPr>
        <p:blipFill>
          <a:blip r:embed="rId11" cstate="print"/>
          <a:srcRect/>
          <a:stretch>
            <a:fillRect/>
          </a:stretch>
        </p:blipFill>
        <p:spPr bwMode="auto">
          <a:xfrm>
            <a:off x="1752600" y="3654904"/>
            <a:ext cx="914400" cy="269562"/>
          </a:xfrm>
          <a:prstGeom prst="rect">
            <a:avLst/>
          </a:prstGeom>
          <a:noFill/>
          <a:ln w="9525">
            <a:noFill/>
            <a:miter lim="800000"/>
            <a:headEnd/>
            <a:tailEnd/>
          </a:ln>
        </p:spPr>
      </p:pic>
      <p:pic>
        <p:nvPicPr>
          <p:cNvPr id="62" name="Picture 9"/>
          <p:cNvPicPr>
            <a:picLocks noChangeAspect="1" noChangeArrowheads="1"/>
          </p:cNvPicPr>
          <p:nvPr/>
        </p:nvPicPr>
        <p:blipFill>
          <a:blip r:embed="rId12" cstate="print"/>
          <a:srcRect/>
          <a:stretch>
            <a:fillRect/>
          </a:stretch>
        </p:blipFill>
        <p:spPr bwMode="auto">
          <a:xfrm>
            <a:off x="1774032" y="3955256"/>
            <a:ext cx="1156958" cy="298238"/>
          </a:xfrm>
          <a:prstGeom prst="rect">
            <a:avLst/>
          </a:prstGeom>
          <a:noFill/>
          <a:ln w="9525">
            <a:noFill/>
            <a:miter lim="800000"/>
            <a:headEnd/>
            <a:tailEnd/>
          </a:ln>
        </p:spPr>
      </p:pic>
      <p:pic>
        <p:nvPicPr>
          <p:cNvPr id="66" name="Picture 7"/>
          <p:cNvPicPr>
            <a:picLocks noChangeAspect="1" noChangeArrowheads="1"/>
          </p:cNvPicPr>
          <p:nvPr/>
        </p:nvPicPr>
        <p:blipFill>
          <a:blip r:embed="rId10" cstate="print"/>
          <a:srcRect/>
          <a:stretch>
            <a:fillRect/>
          </a:stretch>
        </p:blipFill>
        <p:spPr bwMode="auto">
          <a:xfrm>
            <a:off x="1752600" y="4267200"/>
            <a:ext cx="1219200" cy="270933"/>
          </a:xfrm>
          <a:prstGeom prst="rect">
            <a:avLst/>
          </a:prstGeom>
          <a:noFill/>
          <a:ln w="9525">
            <a:noFill/>
            <a:miter lim="800000"/>
            <a:headEnd/>
            <a:tailEnd/>
          </a:ln>
        </p:spPr>
      </p:pic>
      <p:sp>
        <p:nvSpPr>
          <p:cNvPr id="67" name="Rechteraccolade 66"/>
          <p:cNvSpPr/>
          <p:nvPr/>
        </p:nvSpPr>
        <p:spPr bwMode="auto">
          <a:xfrm>
            <a:off x="3048000" y="3733800"/>
            <a:ext cx="304800" cy="762000"/>
          </a:xfrm>
          <a:prstGeom prst="rightBrac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pic>
        <p:nvPicPr>
          <p:cNvPr id="343048" name="Picture 8"/>
          <p:cNvPicPr>
            <a:picLocks noChangeAspect="1" noChangeArrowheads="1"/>
          </p:cNvPicPr>
          <p:nvPr/>
        </p:nvPicPr>
        <p:blipFill>
          <a:blip r:embed="rId13" cstate="print"/>
          <a:srcRect/>
          <a:stretch>
            <a:fillRect/>
          </a:stretch>
        </p:blipFill>
        <p:spPr bwMode="auto">
          <a:xfrm>
            <a:off x="3581400" y="3962400"/>
            <a:ext cx="2576512" cy="352104"/>
          </a:xfrm>
          <a:prstGeom prst="rect">
            <a:avLst/>
          </a:prstGeom>
          <a:noFill/>
          <a:ln w="9525">
            <a:noFill/>
            <a:miter lim="800000"/>
            <a:headEnd/>
            <a:tailEnd/>
          </a:ln>
        </p:spPr>
      </p:pic>
      <p:sp>
        <p:nvSpPr>
          <p:cNvPr id="73" name="TextBox 17"/>
          <p:cNvSpPr txBox="1"/>
          <p:nvPr/>
        </p:nvSpPr>
        <p:spPr>
          <a:xfrm>
            <a:off x="533400" y="4648200"/>
            <a:ext cx="81534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Fluxverdeling</a:t>
            </a:r>
            <a:endParaRPr lang="en-US" i="1" dirty="0" smtClean="0">
              <a:latin typeface="Calibri" pitchFamily="34" charset="0"/>
              <a:cs typeface="Calibri" pitchFamily="34" charset="0"/>
            </a:endParaRPr>
          </a:p>
        </p:txBody>
      </p:sp>
      <p:pic>
        <p:nvPicPr>
          <p:cNvPr id="79" name="Picture 5"/>
          <p:cNvPicPr>
            <a:picLocks noChangeAspect="1" noChangeArrowheads="1"/>
          </p:cNvPicPr>
          <p:nvPr/>
        </p:nvPicPr>
        <p:blipFill>
          <a:blip r:embed="rId14" cstate="print"/>
          <a:srcRect/>
          <a:stretch>
            <a:fillRect/>
          </a:stretch>
        </p:blipFill>
        <p:spPr bwMode="auto">
          <a:xfrm>
            <a:off x="1524000" y="5638800"/>
            <a:ext cx="1838325" cy="348441"/>
          </a:xfrm>
          <a:prstGeom prst="rect">
            <a:avLst/>
          </a:prstGeom>
          <a:noFill/>
          <a:ln w="9525">
            <a:noFill/>
            <a:miter lim="800000"/>
            <a:headEnd/>
            <a:tailEnd/>
          </a:ln>
        </p:spPr>
      </p:pic>
      <p:cxnSp>
        <p:nvCxnSpPr>
          <p:cNvPr id="80" name="Rechte verbindingslijn 79"/>
          <p:cNvCxnSpPr/>
          <p:nvPr/>
        </p:nvCxnSpPr>
        <p:spPr bwMode="auto">
          <a:xfrm>
            <a:off x="2209800" y="5181600"/>
            <a:ext cx="12192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81" name="Rechte verbindingslijn 80"/>
          <p:cNvCxnSpPr/>
          <p:nvPr/>
        </p:nvCxnSpPr>
        <p:spPr bwMode="auto">
          <a:xfrm>
            <a:off x="3200400" y="5486400"/>
            <a:ext cx="12192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82" name="PIJL-RECHTS 81"/>
          <p:cNvSpPr/>
          <p:nvPr/>
        </p:nvSpPr>
        <p:spPr bwMode="auto">
          <a:xfrm>
            <a:off x="3886200" y="5791200"/>
            <a:ext cx="685800" cy="381000"/>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grpSp>
        <p:nvGrpSpPr>
          <p:cNvPr id="3" name="Groep 86"/>
          <p:cNvGrpSpPr/>
          <p:nvPr/>
        </p:nvGrpSpPr>
        <p:grpSpPr>
          <a:xfrm>
            <a:off x="4802984" y="5750720"/>
            <a:ext cx="3657600" cy="457200"/>
            <a:chOff x="4802984" y="5750720"/>
            <a:chExt cx="3657600" cy="457200"/>
          </a:xfrm>
        </p:grpSpPr>
        <p:sp>
          <p:nvSpPr>
            <p:cNvPr id="76" name="Rounded Rectangle 27"/>
            <p:cNvSpPr/>
            <p:nvPr/>
          </p:nvSpPr>
          <p:spPr bwMode="auto">
            <a:xfrm>
              <a:off x="4802984" y="5750720"/>
              <a:ext cx="3657600" cy="457200"/>
            </a:xfrm>
            <a:prstGeom prst="roundRect">
              <a:avLst/>
            </a:prstGeom>
            <a:solidFill>
              <a:schemeClr val="bg1"/>
            </a:solidFill>
            <a:ln w="9525" cap="flat" cmpd="sng" algn="ctr">
              <a:noFill/>
              <a:prstDash val="solid"/>
              <a:round/>
              <a:headEnd type="none" w="med" len="med"/>
              <a:tailEnd type="none" w="med" len="med"/>
            </a:ln>
            <a:effectLst>
              <a:glow rad="228600">
                <a:schemeClr val="accent4">
                  <a:satMod val="175000"/>
                  <a:alpha val="40000"/>
                </a:schemeClr>
              </a:glow>
            </a:effectLst>
          </p:spPr>
          <p:txBody>
            <a:bodyPr/>
            <a:lstStyle/>
            <a:p>
              <a:pPr eaLnBrk="0" hangingPunct="0">
                <a:defRPr/>
              </a:pPr>
              <a:endParaRPr lang="en-US">
                <a:latin typeface="Calibri" pitchFamily="34" charset="0"/>
                <a:cs typeface="Calibri" pitchFamily="34" charset="0"/>
              </a:endParaRPr>
            </a:p>
          </p:txBody>
        </p:sp>
        <p:pic>
          <p:nvPicPr>
            <p:cNvPr id="343049" name="Picture 9"/>
            <p:cNvPicPr>
              <a:picLocks noChangeAspect="1" noChangeArrowheads="1"/>
            </p:cNvPicPr>
            <p:nvPr/>
          </p:nvPicPr>
          <p:blipFill>
            <a:blip r:embed="rId15" cstate="print"/>
            <a:srcRect/>
            <a:stretch>
              <a:fillRect/>
            </a:stretch>
          </p:blipFill>
          <p:spPr bwMode="auto">
            <a:xfrm>
              <a:off x="4876800" y="5812632"/>
              <a:ext cx="3509962" cy="343302"/>
            </a:xfrm>
            <a:prstGeom prst="rect">
              <a:avLst/>
            </a:prstGeom>
            <a:noFill/>
            <a:ln w="9525">
              <a:noFill/>
              <a:miter lim="800000"/>
              <a:headEnd/>
              <a:tailEnd/>
            </a:ln>
          </p:spPr>
        </p:pic>
      </p:grpSp>
      <p:pic>
        <p:nvPicPr>
          <p:cNvPr id="343050" name="Picture 10"/>
          <p:cNvPicPr>
            <a:picLocks noChangeAspect="1" noChangeArrowheads="1"/>
          </p:cNvPicPr>
          <p:nvPr/>
        </p:nvPicPr>
        <p:blipFill>
          <a:blip r:embed="rId16" cstate="print"/>
          <a:srcRect/>
          <a:stretch>
            <a:fillRect/>
          </a:stretch>
        </p:blipFill>
        <p:spPr bwMode="auto">
          <a:xfrm>
            <a:off x="6019800" y="6593695"/>
            <a:ext cx="995362" cy="264305"/>
          </a:xfrm>
          <a:prstGeom prst="rect">
            <a:avLst/>
          </a:prstGeom>
          <a:noFill/>
          <a:ln w="9525">
            <a:noFill/>
            <a:miter lim="800000"/>
            <a:headEnd/>
            <a:tailEnd/>
          </a:ln>
        </p:spPr>
      </p:pic>
      <p:cxnSp>
        <p:nvCxnSpPr>
          <p:cNvPr id="83" name="Rechte verbindingslijn met pijl 82"/>
          <p:cNvCxnSpPr/>
          <p:nvPr/>
        </p:nvCxnSpPr>
        <p:spPr bwMode="auto">
          <a:xfrm rot="5400000" flipH="1" flipV="1">
            <a:off x="5718968" y="6513512"/>
            <a:ext cx="379412"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grpSp>
        <p:nvGrpSpPr>
          <p:cNvPr id="4" name="Groep 85"/>
          <p:cNvGrpSpPr/>
          <p:nvPr/>
        </p:nvGrpSpPr>
        <p:grpSpPr>
          <a:xfrm>
            <a:off x="7086600" y="3962400"/>
            <a:ext cx="1905000" cy="1219200"/>
            <a:chOff x="7217568" y="3912392"/>
            <a:chExt cx="1905000" cy="1219200"/>
          </a:xfrm>
        </p:grpSpPr>
        <p:sp>
          <p:nvSpPr>
            <p:cNvPr id="85" name="Afgeronde rechthoek 84"/>
            <p:cNvSpPr/>
            <p:nvPr/>
          </p:nvSpPr>
          <p:spPr bwMode="auto">
            <a:xfrm>
              <a:off x="7217568" y="3912392"/>
              <a:ext cx="1905000" cy="1219200"/>
            </a:xfrm>
            <a:prstGeom prst="roundRect">
              <a:avLst/>
            </a:prstGeom>
            <a:solidFill>
              <a:srgbClr val="FF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pic>
          <p:nvPicPr>
            <p:cNvPr id="343051" name="Picture 11" descr="\\vmware-host\Shared Folders\Desktop\1b23400208b273377e8cdec7d82f0242.png"/>
            <p:cNvPicPr>
              <a:picLocks noChangeAspect="1" noChangeArrowheads="1"/>
            </p:cNvPicPr>
            <p:nvPr/>
          </p:nvPicPr>
          <p:blipFill>
            <a:blip r:embed="rId17" cstate="print"/>
            <a:srcRect/>
            <a:stretch>
              <a:fillRect/>
            </a:stretch>
          </p:blipFill>
          <p:spPr bwMode="auto">
            <a:xfrm>
              <a:off x="7315200" y="4267200"/>
              <a:ext cx="1752600" cy="286789"/>
            </a:xfrm>
            <a:prstGeom prst="rect">
              <a:avLst/>
            </a:prstGeom>
            <a:noFill/>
          </p:spPr>
        </p:pic>
        <p:pic>
          <p:nvPicPr>
            <p:cNvPr id="343052" name="Picture 12" descr="\\vmware-host\Shared Folders\Desktop\afe9f86ae39cdf0260aad124aac4a3e9.png"/>
            <p:cNvPicPr>
              <a:picLocks noChangeAspect="1" noChangeArrowheads="1"/>
            </p:cNvPicPr>
            <p:nvPr/>
          </p:nvPicPr>
          <p:blipFill>
            <a:blip r:embed="rId18" cstate="print"/>
            <a:srcRect/>
            <a:stretch>
              <a:fillRect/>
            </a:stretch>
          </p:blipFill>
          <p:spPr bwMode="auto">
            <a:xfrm>
              <a:off x="8077200" y="4587080"/>
              <a:ext cx="916112" cy="192088"/>
            </a:xfrm>
            <a:prstGeom prst="rect">
              <a:avLst/>
            </a:prstGeom>
            <a:noFill/>
          </p:spPr>
        </p:pic>
        <p:pic>
          <p:nvPicPr>
            <p:cNvPr id="343053" name="Picture 13" descr="\\vmware-host\Shared Folders\Desktop\b880485ae35fd9fba32f0498d139308f.png"/>
            <p:cNvPicPr>
              <a:picLocks noChangeAspect="1" noChangeArrowheads="1"/>
            </p:cNvPicPr>
            <p:nvPr/>
          </p:nvPicPr>
          <p:blipFill>
            <a:blip r:embed="rId19" cstate="print"/>
            <a:srcRect/>
            <a:stretch>
              <a:fillRect/>
            </a:stretch>
          </p:blipFill>
          <p:spPr bwMode="auto">
            <a:xfrm>
              <a:off x="7315200" y="4800600"/>
              <a:ext cx="1333502" cy="228600"/>
            </a:xfrm>
            <a:prstGeom prst="rect">
              <a:avLst/>
            </a:prstGeom>
            <a:noFill/>
          </p:spPr>
        </p:pic>
        <p:pic>
          <p:nvPicPr>
            <p:cNvPr id="343054" name="Picture 14" descr="\\vmware-host\Shared Folders\Desktop\532a80bb3f175224ba6753e6426a3c9b.png"/>
            <p:cNvPicPr>
              <a:picLocks noChangeAspect="1" noChangeArrowheads="1"/>
            </p:cNvPicPr>
            <p:nvPr/>
          </p:nvPicPr>
          <p:blipFill>
            <a:blip r:embed="rId20" cstate="print"/>
            <a:srcRect/>
            <a:stretch>
              <a:fillRect/>
            </a:stretch>
          </p:blipFill>
          <p:spPr bwMode="auto">
            <a:xfrm>
              <a:off x="7315201" y="3992953"/>
              <a:ext cx="1447800" cy="238527"/>
            </a:xfrm>
            <a:prstGeom prst="rect">
              <a:avLst/>
            </a:prstGeom>
            <a:noFill/>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par>
                                <p:cTn id="8" presetID="5" presetClass="entr" presetSubtype="10" fill="hold" nodeType="withEffect">
                                  <p:stCondLst>
                                    <p:cond delay="0"/>
                                  </p:stCondLst>
                                  <p:childTnLst>
                                    <p:set>
                                      <p:cBhvr>
                                        <p:cTn id="9" dur="1" fill="hold">
                                          <p:stCondLst>
                                            <p:cond delay="0"/>
                                          </p:stCondLst>
                                        </p:cTn>
                                        <p:tgtEl>
                                          <p:spTgt spid="342026"/>
                                        </p:tgtEl>
                                        <p:attrNameLst>
                                          <p:attrName>style.visibility</p:attrName>
                                        </p:attrNameLst>
                                      </p:cBhvr>
                                      <p:to>
                                        <p:strVal val="visible"/>
                                      </p:to>
                                    </p:set>
                                    <p:animEffect transition="in" filter="checkerboard(across)">
                                      <p:cBhvr>
                                        <p:cTn id="10" dur="500"/>
                                        <p:tgtEl>
                                          <p:spTgt spid="34202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checkerboard(across)">
                                      <p:cBhvr>
                                        <p:cTn id="15" dur="500"/>
                                        <p:tgtEl>
                                          <p:spTgt spid="34"/>
                                        </p:tgtEl>
                                      </p:cBhvr>
                                    </p:animEffect>
                                  </p:childTnLst>
                                </p:cTn>
                              </p:par>
                              <p:par>
                                <p:cTn id="16" presetID="5" presetClass="entr" presetSubtype="10" fill="hold" nodeType="withEffect">
                                  <p:stCondLst>
                                    <p:cond delay="0"/>
                                  </p:stCondLst>
                                  <p:childTnLst>
                                    <p:set>
                                      <p:cBhvr>
                                        <p:cTn id="17" dur="1" fill="hold">
                                          <p:stCondLst>
                                            <p:cond delay="0"/>
                                          </p:stCondLst>
                                        </p:cTn>
                                        <p:tgtEl>
                                          <p:spTgt spid="343042"/>
                                        </p:tgtEl>
                                        <p:attrNameLst>
                                          <p:attrName>style.visibility</p:attrName>
                                        </p:attrNameLst>
                                      </p:cBhvr>
                                      <p:to>
                                        <p:strVal val="visible"/>
                                      </p:to>
                                    </p:set>
                                    <p:animEffect transition="in" filter="checkerboard(across)">
                                      <p:cBhvr>
                                        <p:cTn id="18" dur="500"/>
                                        <p:tgtEl>
                                          <p:spTgt spid="343042"/>
                                        </p:tgtEl>
                                      </p:cBhvr>
                                    </p:animEffect>
                                  </p:childTnLst>
                                </p:cTn>
                              </p:par>
                              <p:par>
                                <p:cTn id="19" presetID="5" presetClass="entr" presetSubtype="10" fill="hold" nodeType="withEffect">
                                  <p:stCondLst>
                                    <p:cond delay="0"/>
                                  </p:stCondLst>
                                  <p:childTnLst>
                                    <p:set>
                                      <p:cBhvr>
                                        <p:cTn id="20" dur="1" fill="hold">
                                          <p:stCondLst>
                                            <p:cond delay="0"/>
                                          </p:stCondLst>
                                        </p:cTn>
                                        <p:tgtEl>
                                          <p:spTgt spid="343043"/>
                                        </p:tgtEl>
                                        <p:attrNameLst>
                                          <p:attrName>style.visibility</p:attrName>
                                        </p:attrNameLst>
                                      </p:cBhvr>
                                      <p:to>
                                        <p:strVal val="visible"/>
                                      </p:to>
                                    </p:set>
                                    <p:animEffect transition="in" filter="checkerboard(across)">
                                      <p:cBhvr>
                                        <p:cTn id="21" dur="500"/>
                                        <p:tgtEl>
                                          <p:spTgt spid="343043"/>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heckerboard(across)">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checkerboard(across)">
                                      <p:cBhvr>
                                        <p:cTn id="31" dur="500"/>
                                        <p:tgtEl>
                                          <p:spTgt spid="37"/>
                                        </p:tgtEl>
                                      </p:cBhvr>
                                    </p:animEffect>
                                  </p:childTnLst>
                                </p:cTn>
                              </p:par>
                              <p:par>
                                <p:cTn id="32" presetID="5" presetClass="entr" presetSubtype="10" fill="hold" nodeType="withEffect">
                                  <p:stCondLst>
                                    <p:cond delay="0"/>
                                  </p:stCondLst>
                                  <p:childTnLst>
                                    <p:set>
                                      <p:cBhvr>
                                        <p:cTn id="33" dur="1" fill="hold">
                                          <p:stCondLst>
                                            <p:cond delay="0"/>
                                          </p:stCondLst>
                                        </p:cTn>
                                        <p:tgtEl>
                                          <p:spTgt spid="343044"/>
                                        </p:tgtEl>
                                        <p:attrNameLst>
                                          <p:attrName>style.visibility</p:attrName>
                                        </p:attrNameLst>
                                      </p:cBhvr>
                                      <p:to>
                                        <p:strVal val="visible"/>
                                      </p:to>
                                    </p:set>
                                    <p:animEffect transition="in" filter="checkerboard(across)">
                                      <p:cBhvr>
                                        <p:cTn id="34" dur="500"/>
                                        <p:tgtEl>
                                          <p:spTgt spid="343044"/>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checkerboard(across)">
                                      <p:cBhvr>
                                        <p:cTn id="39" dur="500"/>
                                        <p:tgtEl>
                                          <p:spTgt spid="52"/>
                                        </p:tgtEl>
                                      </p:cBhvr>
                                    </p:animEffect>
                                  </p:childTnLst>
                                </p:cTn>
                              </p:par>
                              <p:par>
                                <p:cTn id="40" presetID="5" presetClass="entr" presetSubtype="10" fill="hold" nodeType="withEffect">
                                  <p:stCondLst>
                                    <p:cond delay="0"/>
                                  </p:stCondLst>
                                  <p:childTnLst>
                                    <p:set>
                                      <p:cBhvr>
                                        <p:cTn id="41" dur="1" fill="hold">
                                          <p:stCondLst>
                                            <p:cond delay="0"/>
                                          </p:stCondLst>
                                        </p:cTn>
                                        <p:tgtEl>
                                          <p:spTgt spid="343045"/>
                                        </p:tgtEl>
                                        <p:attrNameLst>
                                          <p:attrName>style.visibility</p:attrName>
                                        </p:attrNameLst>
                                      </p:cBhvr>
                                      <p:to>
                                        <p:strVal val="visible"/>
                                      </p:to>
                                    </p:set>
                                    <p:animEffect transition="in" filter="checkerboard(across)">
                                      <p:cBhvr>
                                        <p:cTn id="42" dur="500"/>
                                        <p:tgtEl>
                                          <p:spTgt spid="343045"/>
                                        </p:tgtEl>
                                      </p:cBhvr>
                                    </p:animEffect>
                                  </p:childTnLst>
                                </p:cTn>
                              </p:par>
                              <p:par>
                                <p:cTn id="43" presetID="5" presetClass="entr" presetSubtype="10" fill="hold" nodeType="with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checkerboard(across)">
                                      <p:cBhvr>
                                        <p:cTn id="45" dur="500"/>
                                        <p:tgtEl>
                                          <p:spTgt spid="63"/>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checkerboard(across)">
                                      <p:cBhvr>
                                        <p:cTn id="50" dur="500"/>
                                        <p:tgtEl>
                                          <p:spTgt spid="43"/>
                                        </p:tgtEl>
                                      </p:cBhvr>
                                    </p:animEffect>
                                  </p:childTnLst>
                                </p:cTn>
                              </p:par>
                              <p:par>
                                <p:cTn id="51" presetID="5" presetClass="entr" presetSubtype="1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checkerboard(across)">
                                      <p:cBhvr>
                                        <p:cTn id="53" dur="500"/>
                                        <p:tgtEl>
                                          <p:spTgt spid="2"/>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nodeType="click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checkerboard(across)">
                                      <p:cBhvr>
                                        <p:cTn id="58" dur="500"/>
                                        <p:tgtEl>
                                          <p:spTgt spid="59"/>
                                        </p:tgtEl>
                                      </p:cBhvr>
                                    </p:animEffect>
                                  </p:childTnLst>
                                </p:cTn>
                              </p:par>
                              <p:par>
                                <p:cTn id="59" presetID="5" presetClass="entr" presetSubtype="10" fill="hold" nodeType="withEffect">
                                  <p:stCondLst>
                                    <p:cond delay="0"/>
                                  </p:stCondLst>
                                  <p:childTnLst>
                                    <p:set>
                                      <p:cBhvr>
                                        <p:cTn id="60" dur="1" fill="hold">
                                          <p:stCondLst>
                                            <p:cond delay="0"/>
                                          </p:stCondLst>
                                        </p:cTn>
                                        <p:tgtEl>
                                          <p:spTgt spid="343047"/>
                                        </p:tgtEl>
                                        <p:attrNameLst>
                                          <p:attrName>style.visibility</p:attrName>
                                        </p:attrNameLst>
                                      </p:cBhvr>
                                      <p:to>
                                        <p:strVal val="visible"/>
                                      </p:to>
                                    </p:set>
                                    <p:animEffect transition="in" filter="checkerboard(across)">
                                      <p:cBhvr>
                                        <p:cTn id="61" dur="500"/>
                                        <p:tgtEl>
                                          <p:spTgt spid="343047"/>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checkerboard(across)">
                                      <p:cBhvr>
                                        <p:cTn id="66" dur="500"/>
                                        <p:tgtEl>
                                          <p:spTgt spid="50"/>
                                        </p:tgtEl>
                                      </p:cBhvr>
                                    </p:animEffect>
                                  </p:childTnLst>
                                </p:cTn>
                              </p:par>
                              <p:par>
                                <p:cTn id="67" presetID="5" presetClass="entr" presetSubtype="10" fill="hold" nodeType="with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checkerboard(across)">
                                      <p:cBhvr>
                                        <p:cTn id="69" dur="500"/>
                                        <p:tgtEl>
                                          <p:spTgt spid="60"/>
                                        </p:tgtEl>
                                      </p:cBhvr>
                                    </p:animEffect>
                                  </p:childTnLst>
                                </p:cTn>
                              </p:par>
                              <p:par>
                                <p:cTn id="70" presetID="5" presetClass="entr" presetSubtype="10" fill="hold" nodeType="withEffect">
                                  <p:stCondLst>
                                    <p:cond delay="0"/>
                                  </p:stCondLst>
                                  <p:childTnLst>
                                    <p:set>
                                      <p:cBhvr>
                                        <p:cTn id="71" dur="1" fill="hold">
                                          <p:stCondLst>
                                            <p:cond delay="0"/>
                                          </p:stCondLst>
                                        </p:cTn>
                                        <p:tgtEl>
                                          <p:spTgt spid="62"/>
                                        </p:tgtEl>
                                        <p:attrNameLst>
                                          <p:attrName>style.visibility</p:attrName>
                                        </p:attrNameLst>
                                      </p:cBhvr>
                                      <p:to>
                                        <p:strVal val="visible"/>
                                      </p:to>
                                    </p:set>
                                    <p:animEffect transition="in" filter="checkerboard(across)">
                                      <p:cBhvr>
                                        <p:cTn id="72" dur="500"/>
                                        <p:tgtEl>
                                          <p:spTgt spid="62"/>
                                        </p:tgtEl>
                                      </p:cBhvr>
                                    </p:animEffect>
                                  </p:childTnLst>
                                </p:cTn>
                              </p:par>
                              <p:par>
                                <p:cTn id="73" presetID="5" presetClass="entr" presetSubtype="10" fill="hold" nodeType="withEffect">
                                  <p:stCondLst>
                                    <p:cond delay="0"/>
                                  </p:stCondLst>
                                  <p:childTnLst>
                                    <p:set>
                                      <p:cBhvr>
                                        <p:cTn id="74" dur="1" fill="hold">
                                          <p:stCondLst>
                                            <p:cond delay="0"/>
                                          </p:stCondLst>
                                        </p:cTn>
                                        <p:tgtEl>
                                          <p:spTgt spid="66"/>
                                        </p:tgtEl>
                                        <p:attrNameLst>
                                          <p:attrName>style.visibility</p:attrName>
                                        </p:attrNameLst>
                                      </p:cBhvr>
                                      <p:to>
                                        <p:strVal val="visible"/>
                                      </p:to>
                                    </p:set>
                                    <p:animEffect transition="in" filter="checkerboard(across)">
                                      <p:cBhvr>
                                        <p:cTn id="75" dur="500"/>
                                        <p:tgtEl>
                                          <p:spTgt spid="66"/>
                                        </p:tgtEl>
                                      </p:cBhvr>
                                    </p:animEffect>
                                  </p:childTnLst>
                                </p:cTn>
                              </p:par>
                            </p:childTnLst>
                          </p:cTn>
                        </p:par>
                      </p:childTnLst>
                    </p:cTn>
                  </p:par>
                  <p:par>
                    <p:cTn id="76" fill="hold">
                      <p:stCondLst>
                        <p:cond delay="indefinite"/>
                      </p:stCondLst>
                      <p:childTnLst>
                        <p:par>
                          <p:cTn id="77" fill="hold">
                            <p:stCondLst>
                              <p:cond delay="0"/>
                            </p:stCondLst>
                            <p:childTnLst>
                              <p:par>
                                <p:cTn id="78" presetID="5" presetClass="entr" presetSubtype="10" fill="hold" grpId="0" nodeType="clickEffect">
                                  <p:stCondLst>
                                    <p:cond delay="0"/>
                                  </p:stCondLst>
                                  <p:childTnLst>
                                    <p:set>
                                      <p:cBhvr>
                                        <p:cTn id="79" dur="1" fill="hold">
                                          <p:stCondLst>
                                            <p:cond delay="0"/>
                                          </p:stCondLst>
                                        </p:cTn>
                                        <p:tgtEl>
                                          <p:spTgt spid="67"/>
                                        </p:tgtEl>
                                        <p:attrNameLst>
                                          <p:attrName>style.visibility</p:attrName>
                                        </p:attrNameLst>
                                      </p:cBhvr>
                                      <p:to>
                                        <p:strVal val="visible"/>
                                      </p:to>
                                    </p:set>
                                    <p:animEffect transition="in" filter="checkerboard(across)">
                                      <p:cBhvr>
                                        <p:cTn id="80" dur="500"/>
                                        <p:tgtEl>
                                          <p:spTgt spid="67"/>
                                        </p:tgtEl>
                                      </p:cBhvr>
                                    </p:animEffect>
                                  </p:childTnLst>
                                </p:cTn>
                              </p:par>
                              <p:par>
                                <p:cTn id="81" presetID="5" presetClass="entr" presetSubtype="10" fill="hold" nodeType="withEffect">
                                  <p:stCondLst>
                                    <p:cond delay="0"/>
                                  </p:stCondLst>
                                  <p:childTnLst>
                                    <p:set>
                                      <p:cBhvr>
                                        <p:cTn id="82" dur="1" fill="hold">
                                          <p:stCondLst>
                                            <p:cond delay="0"/>
                                          </p:stCondLst>
                                        </p:cTn>
                                        <p:tgtEl>
                                          <p:spTgt spid="343048"/>
                                        </p:tgtEl>
                                        <p:attrNameLst>
                                          <p:attrName>style.visibility</p:attrName>
                                        </p:attrNameLst>
                                      </p:cBhvr>
                                      <p:to>
                                        <p:strVal val="visible"/>
                                      </p:to>
                                    </p:set>
                                    <p:animEffect transition="in" filter="checkerboard(across)">
                                      <p:cBhvr>
                                        <p:cTn id="83" dur="500"/>
                                        <p:tgtEl>
                                          <p:spTgt spid="343048"/>
                                        </p:tgtEl>
                                      </p:cBhvr>
                                    </p:animEffect>
                                  </p:childTnLst>
                                </p:cTn>
                              </p:par>
                            </p:childTnLst>
                          </p:cTn>
                        </p:par>
                      </p:childTnLst>
                    </p:cTn>
                  </p:par>
                  <p:par>
                    <p:cTn id="84" fill="hold">
                      <p:stCondLst>
                        <p:cond delay="indefinite"/>
                      </p:stCondLst>
                      <p:childTnLst>
                        <p:par>
                          <p:cTn id="85" fill="hold">
                            <p:stCondLst>
                              <p:cond delay="0"/>
                            </p:stCondLst>
                            <p:childTnLst>
                              <p:par>
                                <p:cTn id="86" presetID="5" presetClass="entr" presetSubtype="10" fill="hold" grpId="0" nodeType="clickEffect">
                                  <p:stCondLst>
                                    <p:cond delay="0"/>
                                  </p:stCondLst>
                                  <p:childTnLst>
                                    <p:set>
                                      <p:cBhvr>
                                        <p:cTn id="87" dur="1" fill="hold">
                                          <p:stCondLst>
                                            <p:cond delay="0"/>
                                          </p:stCondLst>
                                        </p:cTn>
                                        <p:tgtEl>
                                          <p:spTgt spid="73"/>
                                        </p:tgtEl>
                                        <p:attrNameLst>
                                          <p:attrName>style.visibility</p:attrName>
                                        </p:attrNameLst>
                                      </p:cBhvr>
                                      <p:to>
                                        <p:strVal val="visible"/>
                                      </p:to>
                                    </p:set>
                                    <p:animEffect transition="in" filter="checkerboard(across)">
                                      <p:cBhvr>
                                        <p:cTn id="88" dur="500"/>
                                        <p:tgtEl>
                                          <p:spTgt spid="73"/>
                                        </p:tgtEl>
                                      </p:cBhvr>
                                    </p:animEffect>
                                  </p:childTnLst>
                                </p:cTn>
                              </p:par>
                              <p:par>
                                <p:cTn id="89" presetID="5" presetClass="entr" presetSubtype="10" fill="hold" nodeType="withEffect">
                                  <p:stCondLst>
                                    <p:cond delay="0"/>
                                  </p:stCondLst>
                                  <p:childTnLst>
                                    <p:set>
                                      <p:cBhvr>
                                        <p:cTn id="90" dur="1" fill="hold">
                                          <p:stCondLst>
                                            <p:cond delay="0"/>
                                          </p:stCondLst>
                                        </p:cTn>
                                        <p:tgtEl>
                                          <p:spTgt spid="342028"/>
                                        </p:tgtEl>
                                        <p:attrNameLst>
                                          <p:attrName>style.visibility</p:attrName>
                                        </p:attrNameLst>
                                      </p:cBhvr>
                                      <p:to>
                                        <p:strVal val="visible"/>
                                      </p:to>
                                    </p:set>
                                    <p:animEffect transition="in" filter="checkerboard(across)">
                                      <p:cBhvr>
                                        <p:cTn id="91" dur="500"/>
                                        <p:tgtEl>
                                          <p:spTgt spid="342028"/>
                                        </p:tgtEl>
                                      </p:cBhvr>
                                    </p:animEffect>
                                  </p:childTnLst>
                                </p:cTn>
                              </p:par>
                            </p:childTnLst>
                          </p:cTn>
                        </p:par>
                      </p:childTnLst>
                    </p:cTn>
                  </p:par>
                  <p:par>
                    <p:cTn id="92" fill="hold">
                      <p:stCondLst>
                        <p:cond delay="indefinite"/>
                      </p:stCondLst>
                      <p:childTnLst>
                        <p:par>
                          <p:cTn id="93" fill="hold">
                            <p:stCondLst>
                              <p:cond delay="0"/>
                            </p:stCondLst>
                            <p:childTnLst>
                              <p:par>
                                <p:cTn id="94" presetID="5" presetClass="entr" presetSubtype="10" fill="hold" nodeType="clickEffect">
                                  <p:stCondLst>
                                    <p:cond delay="0"/>
                                  </p:stCondLst>
                                  <p:childTnLst>
                                    <p:set>
                                      <p:cBhvr>
                                        <p:cTn id="95" dur="1" fill="hold">
                                          <p:stCondLst>
                                            <p:cond delay="0"/>
                                          </p:stCondLst>
                                        </p:cTn>
                                        <p:tgtEl>
                                          <p:spTgt spid="80"/>
                                        </p:tgtEl>
                                        <p:attrNameLst>
                                          <p:attrName>style.visibility</p:attrName>
                                        </p:attrNameLst>
                                      </p:cBhvr>
                                      <p:to>
                                        <p:strVal val="visible"/>
                                      </p:to>
                                    </p:set>
                                    <p:animEffect transition="in" filter="checkerboard(across)">
                                      <p:cBhvr>
                                        <p:cTn id="96" dur="500"/>
                                        <p:tgtEl>
                                          <p:spTgt spid="80"/>
                                        </p:tgtEl>
                                      </p:cBhvr>
                                    </p:animEffect>
                                  </p:childTnLst>
                                </p:cTn>
                              </p:par>
                            </p:childTnLst>
                          </p:cTn>
                        </p:par>
                      </p:childTnLst>
                    </p:cTn>
                  </p:par>
                  <p:par>
                    <p:cTn id="97" fill="hold">
                      <p:stCondLst>
                        <p:cond delay="indefinite"/>
                      </p:stCondLst>
                      <p:childTnLst>
                        <p:par>
                          <p:cTn id="98" fill="hold">
                            <p:stCondLst>
                              <p:cond delay="0"/>
                            </p:stCondLst>
                            <p:childTnLst>
                              <p:par>
                                <p:cTn id="99" presetID="5" presetClass="entr" presetSubtype="10" fill="hold" nodeType="clickEffect">
                                  <p:stCondLst>
                                    <p:cond delay="0"/>
                                  </p:stCondLst>
                                  <p:childTnLst>
                                    <p:set>
                                      <p:cBhvr>
                                        <p:cTn id="100" dur="1" fill="hold">
                                          <p:stCondLst>
                                            <p:cond delay="0"/>
                                          </p:stCondLst>
                                        </p:cTn>
                                        <p:tgtEl>
                                          <p:spTgt spid="78"/>
                                        </p:tgtEl>
                                        <p:attrNameLst>
                                          <p:attrName>style.visibility</p:attrName>
                                        </p:attrNameLst>
                                      </p:cBhvr>
                                      <p:to>
                                        <p:strVal val="visible"/>
                                      </p:to>
                                    </p:set>
                                    <p:animEffect transition="in" filter="checkerboard(across)">
                                      <p:cBhvr>
                                        <p:cTn id="101" dur="500"/>
                                        <p:tgtEl>
                                          <p:spTgt spid="78"/>
                                        </p:tgtEl>
                                      </p:cBhvr>
                                    </p:animEffect>
                                  </p:childTnLst>
                                </p:cTn>
                              </p:par>
                            </p:childTnLst>
                          </p:cTn>
                        </p:par>
                      </p:childTnLst>
                    </p:cTn>
                  </p:par>
                  <p:par>
                    <p:cTn id="102" fill="hold">
                      <p:stCondLst>
                        <p:cond delay="indefinite"/>
                      </p:stCondLst>
                      <p:childTnLst>
                        <p:par>
                          <p:cTn id="103" fill="hold">
                            <p:stCondLst>
                              <p:cond delay="0"/>
                            </p:stCondLst>
                            <p:childTnLst>
                              <p:par>
                                <p:cTn id="104" presetID="5" presetClass="entr" presetSubtype="10" fill="hold" nodeType="clickEffect">
                                  <p:stCondLst>
                                    <p:cond delay="0"/>
                                  </p:stCondLst>
                                  <p:childTnLst>
                                    <p:set>
                                      <p:cBhvr>
                                        <p:cTn id="105" dur="1" fill="hold">
                                          <p:stCondLst>
                                            <p:cond delay="0"/>
                                          </p:stCondLst>
                                        </p:cTn>
                                        <p:tgtEl>
                                          <p:spTgt spid="81"/>
                                        </p:tgtEl>
                                        <p:attrNameLst>
                                          <p:attrName>style.visibility</p:attrName>
                                        </p:attrNameLst>
                                      </p:cBhvr>
                                      <p:to>
                                        <p:strVal val="visible"/>
                                      </p:to>
                                    </p:set>
                                    <p:animEffect transition="in" filter="checkerboard(across)">
                                      <p:cBhvr>
                                        <p:cTn id="106" dur="500"/>
                                        <p:tgtEl>
                                          <p:spTgt spid="81"/>
                                        </p:tgtEl>
                                      </p:cBhvr>
                                    </p:animEffect>
                                  </p:childTnLst>
                                </p:cTn>
                              </p:par>
                            </p:childTnLst>
                          </p:cTn>
                        </p:par>
                      </p:childTnLst>
                    </p:cTn>
                  </p:par>
                  <p:par>
                    <p:cTn id="107" fill="hold">
                      <p:stCondLst>
                        <p:cond delay="indefinite"/>
                      </p:stCondLst>
                      <p:childTnLst>
                        <p:par>
                          <p:cTn id="108" fill="hold">
                            <p:stCondLst>
                              <p:cond delay="0"/>
                            </p:stCondLst>
                            <p:childTnLst>
                              <p:par>
                                <p:cTn id="109" presetID="5" presetClass="entr" presetSubtype="10" fill="hold" nodeType="clickEffect">
                                  <p:stCondLst>
                                    <p:cond delay="0"/>
                                  </p:stCondLst>
                                  <p:childTnLst>
                                    <p:set>
                                      <p:cBhvr>
                                        <p:cTn id="110" dur="1" fill="hold">
                                          <p:stCondLst>
                                            <p:cond delay="0"/>
                                          </p:stCondLst>
                                        </p:cTn>
                                        <p:tgtEl>
                                          <p:spTgt spid="79"/>
                                        </p:tgtEl>
                                        <p:attrNameLst>
                                          <p:attrName>style.visibility</p:attrName>
                                        </p:attrNameLst>
                                      </p:cBhvr>
                                      <p:to>
                                        <p:strVal val="visible"/>
                                      </p:to>
                                    </p:set>
                                    <p:animEffect transition="in" filter="checkerboard(across)">
                                      <p:cBhvr>
                                        <p:cTn id="111" dur="500"/>
                                        <p:tgtEl>
                                          <p:spTgt spid="79"/>
                                        </p:tgtEl>
                                      </p:cBhvr>
                                    </p:animEffect>
                                  </p:childTnLst>
                                </p:cTn>
                              </p:par>
                            </p:childTnLst>
                          </p:cTn>
                        </p:par>
                      </p:childTnLst>
                    </p:cTn>
                  </p:par>
                  <p:par>
                    <p:cTn id="112" fill="hold">
                      <p:stCondLst>
                        <p:cond delay="indefinite"/>
                      </p:stCondLst>
                      <p:childTnLst>
                        <p:par>
                          <p:cTn id="113" fill="hold">
                            <p:stCondLst>
                              <p:cond delay="0"/>
                            </p:stCondLst>
                            <p:childTnLst>
                              <p:par>
                                <p:cTn id="114" presetID="5" presetClass="entr" presetSubtype="10" fill="hold" grpId="0" nodeType="clickEffect">
                                  <p:stCondLst>
                                    <p:cond delay="0"/>
                                  </p:stCondLst>
                                  <p:childTnLst>
                                    <p:set>
                                      <p:cBhvr>
                                        <p:cTn id="115" dur="1" fill="hold">
                                          <p:stCondLst>
                                            <p:cond delay="0"/>
                                          </p:stCondLst>
                                        </p:cTn>
                                        <p:tgtEl>
                                          <p:spTgt spid="82"/>
                                        </p:tgtEl>
                                        <p:attrNameLst>
                                          <p:attrName>style.visibility</p:attrName>
                                        </p:attrNameLst>
                                      </p:cBhvr>
                                      <p:to>
                                        <p:strVal val="visible"/>
                                      </p:to>
                                    </p:set>
                                    <p:animEffect transition="in" filter="checkerboard(across)">
                                      <p:cBhvr>
                                        <p:cTn id="116" dur="500"/>
                                        <p:tgtEl>
                                          <p:spTgt spid="82"/>
                                        </p:tgtEl>
                                      </p:cBhvr>
                                    </p:animEffect>
                                  </p:childTnLst>
                                </p:cTn>
                              </p:par>
                              <p:par>
                                <p:cTn id="117" presetID="5" presetClass="entr" presetSubtype="10" fill="hold" nodeType="withEffect">
                                  <p:stCondLst>
                                    <p:cond delay="0"/>
                                  </p:stCondLst>
                                  <p:childTnLst>
                                    <p:set>
                                      <p:cBhvr>
                                        <p:cTn id="118" dur="1" fill="hold">
                                          <p:stCondLst>
                                            <p:cond delay="0"/>
                                          </p:stCondLst>
                                        </p:cTn>
                                        <p:tgtEl>
                                          <p:spTgt spid="3"/>
                                        </p:tgtEl>
                                        <p:attrNameLst>
                                          <p:attrName>style.visibility</p:attrName>
                                        </p:attrNameLst>
                                      </p:cBhvr>
                                      <p:to>
                                        <p:strVal val="visible"/>
                                      </p:to>
                                    </p:set>
                                    <p:animEffect transition="in" filter="checkerboard(across)">
                                      <p:cBhvr>
                                        <p:cTn id="119" dur="500"/>
                                        <p:tgtEl>
                                          <p:spTgt spid="3"/>
                                        </p:tgtEl>
                                      </p:cBhvr>
                                    </p:animEffect>
                                  </p:childTnLst>
                                </p:cTn>
                              </p:par>
                            </p:childTnLst>
                          </p:cTn>
                        </p:par>
                      </p:childTnLst>
                    </p:cTn>
                  </p:par>
                  <p:par>
                    <p:cTn id="120" fill="hold">
                      <p:stCondLst>
                        <p:cond delay="indefinite"/>
                      </p:stCondLst>
                      <p:childTnLst>
                        <p:par>
                          <p:cTn id="121" fill="hold">
                            <p:stCondLst>
                              <p:cond delay="0"/>
                            </p:stCondLst>
                            <p:childTnLst>
                              <p:par>
                                <p:cTn id="122" presetID="5" presetClass="entr" presetSubtype="10" fill="hold" nodeType="clickEffect">
                                  <p:stCondLst>
                                    <p:cond delay="0"/>
                                  </p:stCondLst>
                                  <p:childTnLst>
                                    <p:set>
                                      <p:cBhvr>
                                        <p:cTn id="123" dur="1" fill="hold">
                                          <p:stCondLst>
                                            <p:cond delay="0"/>
                                          </p:stCondLst>
                                        </p:cTn>
                                        <p:tgtEl>
                                          <p:spTgt spid="83"/>
                                        </p:tgtEl>
                                        <p:attrNameLst>
                                          <p:attrName>style.visibility</p:attrName>
                                        </p:attrNameLst>
                                      </p:cBhvr>
                                      <p:to>
                                        <p:strVal val="visible"/>
                                      </p:to>
                                    </p:set>
                                    <p:animEffect transition="in" filter="checkerboard(across)">
                                      <p:cBhvr>
                                        <p:cTn id="124" dur="500"/>
                                        <p:tgtEl>
                                          <p:spTgt spid="83"/>
                                        </p:tgtEl>
                                      </p:cBhvr>
                                    </p:animEffect>
                                  </p:childTnLst>
                                </p:cTn>
                              </p:par>
                              <p:par>
                                <p:cTn id="125" presetID="5" presetClass="entr" presetSubtype="10" fill="hold" nodeType="withEffect">
                                  <p:stCondLst>
                                    <p:cond delay="0"/>
                                  </p:stCondLst>
                                  <p:childTnLst>
                                    <p:set>
                                      <p:cBhvr>
                                        <p:cTn id="126" dur="1" fill="hold">
                                          <p:stCondLst>
                                            <p:cond delay="0"/>
                                          </p:stCondLst>
                                        </p:cTn>
                                        <p:tgtEl>
                                          <p:spTgt spid="343050"/>
                                        </p:tgtEl>
                                        <p:attrNameLst>
                                          <p:attrName>style.visibility</p:attrName>
                                        </p:attrNameLst>
                                      </p:cBhvr>
                                      <p:to>
                                        <p:strVal val="visible"/>
                                      </p:to>
                                    </p:set>
                                    <p:animEffect transition="in" filter="checkerboard(across)">
                                      <p:cBhvr>
                                        <p:cTn id="127" dur="500"/>
                                        <p:tgtEl>
                                          <p:spTgt spid="343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7" grpId="0"/>
      <p:bldP spid="43" grpId="0"/>
      <p:bldP spid="34" grpId="0"/>
      <p:bldP spid="50" grpId="0"/>
      <p:bldP spid="67" grpId="0" animBg="1"/>
      <p:bldP spid="73" grpId="0"/>
      <p:bldP spid="8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152400" y="0"/>
            <a:ext cx="8991600" cy="990600"/>
          </a:xfrm>
          <a:noFill/>
          <a:ln/>
        </p:spPr>
        <p:txBody>
          <a:bodyPr/>
          <a:lstStyle/>
          <a:p>
            <a:r>
              <a:rPr lang="en-GB" i="1" kern="1200" dirty="0" smtClean="0">
                <a:solidFill>
                  <a:srgbClr val="000099"/>
                </a:solidFill>
                <a:latin typeface="Calibri" pitchFamily="34" charset="0"/>
                <a:ea typeface="+mn-ea"/>
                <a:cs typeface="Calibri" pitchFamily="34" charset="0"/>
              </a:rPr>
              <a:t>Thermal utilization factor</a:t>
            </a:r>
            <a:endParaRPr lang="en-US" i="1" kern="1200" dirty="0">
              <a:solidFill>
                <a:srgbClr val="000099"/>
              </a:solidFill>
              <a:latin typeface="Calibri" pitchFamily="34" charset="0"/>
              <a:ea typeface="+mn-ea"/>
              <a:cs typeface="Calibri" pitchFamily="34" charset="0"/>
            </a:endParaRPr>
          </a:p>
        </p:txBody>
      </p:sp>
      <p:grpSp>
        <p:nvGrpSpPr>
          <p:cNvPr id="2" name="Group 33"/>
          <p:cNvGrpSpPr/>
          <p:nvPr/>
        </p:nvGrpSpPr>
        <p:grpSpPr>
          <a:xfrm>
            <a:off x="381000" y="1843668"/>
            <a:ext cx="7265151" cy="1295400"/>
            <a:chOff x="381000" y="1843668"/>
            <a:chExt cx="7265151" cy="1295400"/>
          </a:xfrm>
        </p:grpSpPr>
        <p:pic>
          <p:nvPicPr>
            <p:cNvPr id="134146" name="Picture 2"/>
            <p:cNvPicPr>
              <a:picLocks noChangeAspect="1" noChangeArrowheads="1"/>
            </p:cNvPicPr>
            <p:nvPr/>
          </p:nvPicPr>
          <p:blipFill>
            <a:blip r:embed="rId3" cstate="print"/>
            <a:srcRect/>
            <a:stretch>
              <a:fillRect/>
            </a:stretch>
          </p:blipFill>
          <p:spPr bwMode="auto">
            <a:xfrm>
              <a:off x="381000" y="1843668"/>
              <a:ext cx="5353050" cy="1295400"/>
            </a:xfrm>
            <a:prstGeom prst="rect">
              <a:avLst/>
            </a:prstGeom>
            <a:noFill/>
            <a:ln w="9525">
              <a:noFill/>
              <a:miter lim="800000"/>
              <a:headEnd/>
              <a:tailEnd/>
            </a:ln>
            <a:effectLst/>
          </p:spPr>
        </p:pic>
        <p:sp>
          <p:nvSpPr>
            <p:cNvPr id="29" name="TextBox 28"/>
            <p:cNvSpPr txBox="1"/>
            <p:nvPr/>
          </p:nvSpPr>
          <p:spPr>
            <a:xfrm>
              <a:off x="4114800" y="2681868"/>
              <a:ext cx="3531351" cy="307777"/>
            </a:xfrm>
            <a:prstGeom prst="rect">
              <a:avLst/>
            </a:prstGeom>
            <a:solidFill>
              <a:srgbClr val="FEFCAC"/>
            </a:solidFill>
          </p:spPr>
          <p:txBody>
            <a:bodyPr wrap="none" rtlCol="0">
              <a:spAutoFit/>
            </a:bodyPr>
            <a:lstStyle/>
            <a:p>
              <a:r>
                <a:rPr lang="en-US" sz="1400" dirty="0">
                  <a:latin typeface="Calibri" pitchFamily="34" charset="0"/>
                  <a:cs typeface="Calibri" pitchFamily="34" charset="0"/>
                </a:rPr>
                <a:t>U, m </a:t>
              </a:r>
              <a:r>
                <a:rPr lang="en-US" sz="1400" dirty="0" smtClean="0">
                  <a:latin typeface="Calibri" pitchFamily="34" charset="0"/>
                  <a:cs typeface="Calibri" pitchFamily="34" charset="0"/>
                </a:rPr>
                <a:t>en p </a:t>
              </a:r>
              <a:r>
                <a:rPr lang="en-US" sz="1400" dirty="0" err="1" smtClean="0">
                  <a:latin typeface="Calibri" pitchFamily="34" charset="0"/>
                  <a:cs typeface="Calibri" pitchFamily="34" charset="0"/>
                </a:rPr>
                <a:t>voor</a:t>
              </a:r>
              <a:r>
                <a:rPr lang="en-US" sz="1400" dirty="0" smtClean="0">
                  <a:latin typeface="Calibri" pitchFamily="34" charset="0"/>
                  <a:cs typeface="Calibri" pitchFamily="34" charset="0"/>
                </a:rPr>
                <a:t> uranium</a:t>
              </a:r>
              <a:r>
                <a:rPr lang="en-US" sz="1400" dirty="0">
                  <a:latin typeface="Calibri" pitchFamily="34" charset="0"/>
                  <a:cs typeface="Calibri" pitchFamily="34" charset="0"/>
                </a:rPr>
                <a:t>, moderator </a:t>
              </a:r>
              <a:r>
                <a:rPr lang="en-US" sz="1400" dirty="0" smtClean="0">
                  <a:latin typeface="Calibri" pitchFamily="34" charset="0"/>
                  <a:cs typeface="Calibri" pitchFamily="34" charset="0"/>
                </a:rPr>
                <a:t>en poison</a:t>
              </a:r>
              <a:endParaRPr lang="en-US" sz="1400" dirty="0">
                <a:latin typeface="Calibri" pitchFamily="34" charset="0"/>
                <a:cs typeface="Calibri" pitchFamily="34" charset="0"/>
              </a:endParaRPr>
            </a:p>
          </p:txBody>
        </p:sp>
      </p:grpSp>
      <p:grpSp>
        <p:nvGrpSpPr>
          <p:cNvPr id="3" name="Group 34"/>
          <p:cNvGrpSpPr/>
          <p:nvPr/>
        </p:nvGrpSpPr>
        <p:grpSpPr>
          <a:xfrm>
            <a:off x="533400" y="3062868"/>
            <a:ext cx="7507731" cy="628650"/>
            <a:chOff x="533400" y="3062868"/>
            <a:chExt cx="7507731" cy="628650"/>
          </a:xfrm>
        </p:grpSpPr>
        <p:pic>
          <p:nvPicPr>
            <p:cNvPr id="134147" name="Picture 3"/>
            <p:cNvPicPr>
              <a:picLocks noChangeAspect="1" noChangeArrowheads="1"/>
            </p:cNvPicPr>
            <p:nvPr/>
          </p:nvPicPr>
          <p:blipFill>
            <a:blip r:embed="rId4" cstate="print"/>
            <a:srcRect/>
            <a:stretch>
              <a:fillRect/>
            </a:stretch>
          </p:blipFill>
          <p:spPr bwMode="auto">
            <a:xfrm>
              <a:off x="533400" y="3062868"/>
              <a:ext cx="1514475" cy="628650"/>
            </a:xfrm>
            <a:prstGeom prst="rect">
              <a:avLst/>
            </a:prstGeom>
            <a:noFill/>
            <a:ln w="9525">
              <a:noFill/>
              <a:miter lim="800000"/>
              <a:headEnd/>
              <a:tailEnd/>
            </a:ln>
            <a:effectLst/>
          </p:spPr>
        </p:pic>
        <p:sp>
          <p:nvSpPr>
            <p:cNvPr id="31" name="TextBox 30"/>
            <p:cNvSpPr txBox="1"/>
            <p:nvPr/>
          </p:nvSpPr>
          <p:spPr>
            <a:xfrm>
              <a:off x="4114800" y="3212291"/>
              <a:ext cx="3926331" cy="307777"/>
            </a:xfrm>
            <a:prstGeom prst="rect">
              <a:avLst/>
            </a:prstGeom>
            <a:solidFill>
              <a:srgbClr val="FEFCAC"/>
            </a:solidFill>
          </p:spPr>
          <p:txBody>
            <a:bodyPr wrap="none" rtlCol="0">
              <a:spAutoFit/>
            </a:bodyPr>
            <a:lstStyle/>
            <a:p>
              <a:r>
                <a:rPr lang="en-US" sz="1400" dirty="0" err="1" smtClean="0">
                  <a:latin typeface="Calibri" pitchFamily="34" charset="0"/>
                  <a:cs typeface="Calibri" pitchFamily="34" charset="0"/>
                </a:rPr>
                <a:t>Homogene</a:t>
              </a:r>
              <a:r>
                <a:rPr lang="en-US" sz="1400" dirty="0" smtClean="0">
                  <a:latin typeface="Calibri" pitchFamily="34" charset="0"/>
                  <a:cs typeface="Calibri" pitchFamily="34" charset="0"/>
                </a:rPr>
                <a:t> reactor (</a:t>
              </a:r>
              <a:r>
                <a:rPr lang="en-US" sz="1400" dirty="0" err="1" smtClean="0">
                  <a:latin typeface="Calibri" pitchFamily="34" charset="0"/>
                  <a:cs typeface="Calibri" pitchFamily="34" charset="0"/>
                </a:rPr>
                <a:t>overal</a:t>
              </a:r>
              <a:r>
                <a:rPr lang="en-US" sz="1400" dirty="0" smtClean="0">
                  <a:latin typeface="Calibri" pitchFamily="34" charset="0"/>
                  <a:cs typeface="Calibri" pitchFamily="34" charset="0"/>
                </a:rPr>
                <a:t> </a:t>
              </a:r>
              <a:r>
                <a:rPr lang="en-US" sz="1400" dirty="0" err="1" smtClean="0">
                  <a:latin typeface="Calibri" pitchFamily="34" charset="0"/>
                  <a:cs typeface="Calibri" pitchFamily="34" charset="0"/>
                </a:rPr>
                <a:t>dezelfde</a:t>
              </a:r>
              <a:r>
                <a:rPr lang="en-US" sz="1400" dirty="0" smtClean="0">
                  <a:latin typeface="Calibri" pitchFamily="34" charset="0"/>
                  <a:cs typeface="Calibri" pitchFamily="34" charset="0"/>
                </a:rPr>
                <a:t> flux en volume)</a:t>
              </a:r>
              <a:endParaRPr lang="en-US" sz="1400" dirty="0">
                <a:latin typeface="Calibri" pitchFamily="34" charset="0"/>
                <a:cs typeface="Calibri" pitchFamily="34" charset="0"/>
              </a:endParaRPr>
            </a:p>
          </p:txBody>
        </p:sp>
      </p:grpSp>
      <p:pic>
        <p:nvPicPr>
          <p:cNvPr id="134148" name="Picture 4"/>
          <p:cNvPicPr>
            <a:picLocks noChangeAspect="1" noChangeArrowheads="1"/>
          </p:cNvPicPr>
          <p:nvPr/>
        </p:nvPicPr>
        <p:blipFill>
          <a:blip r:embed="rId5" cstate="print"/>
          <a:srcRect/>
          <a:stretch>
            <a:fillRect/>
          </a:stretch>
        </p:blipFill>
        <p:spPr bwMode="auto">
          <a:xfrm>
            <a:off x="533400" y="4129668"/>
            <a:ext cx="4572000" cy="2118732"/>
          </a:xfrm>
          <a:prstGeom prst="rect">
            <a:avLst/>
          </a:prstGeom>
          <a:noFill/>
          <a:ln w="9525">
            <a:noFill/>
            <a:miter lim="800000"/>
            <a:headEnd/>
            <a:tailEnd/>
          </a:ln>
          <a:effectLst/>
        </p:spPr>
      </p:pic>
      <p:pic>
        <p:nvPicPr>
          <p:cNvPr id="134149" name="Picture 5"/>
          <p:cNvPicPr>
            <a:picLocks noChangeAspect="1" noChangeArrowheads="1"/>
          </p:cNvPicPr>
          <p:nvPr/>
        </p:nvPicPr>
        <p:blipFill>
          <a:blip r:embed="rId6" cstate="print"/>
          <a:srcRect/>
          <a:stretch>
            <a:fillRect/>
          </a:stretch>
        </p:blipFill>
        <p:spPr bwMode="auto">
          <a:xfrm>
            <a:off x="4267200" y="5410200"/>
            <a:ext cx="4695825" cy="1209675"/>
          </a:xfrm>
          <a:prstGeom prst="rect">
            <a:avLst/>
          </a:prstGeom>
          <a:noFill/>
          <a:ln w="9525">
            <a:noFill/>
            <a:miter lim="800000"/>
            <a:headEnd/>
            <a:tailEnd/>
          </a:ln>
          <a:effectLst/>
        </p:spPr>
      </p:pic>
      <p:sp>
        <p:nvSpPr>
          <p:cNvPr id="17" name="TextBox 17"/>
          <p:cNvSpPr txBox="1"/>
          <p:nvPr/>
        </p:nvSpPr>
        <p:spPr>
          <a:xfrm>
            <a:off x="533400" y="1219200"/>
            <a:ext cx="7924800" cy="369332"/>
          </a:xfrm>
          <a:prstGeom prst="rect">
            <a:avLst/>
          </a:prstGeom>
          <a:noFill/>
        </p:spPr>
        <p:txBody>
          <a:bodyPr wrap="square">
            <a:spAutoFit/>
          </a:bodyPr>
          <a:lstStyle/>
          <a:p>
            <a:pPr>
              <a:defRPr/>
            </a:pPr>
            <a:r>
              <a:rPr lang="en-US" dirty="0" smtClean="0">
                <a:latin typeface="Calibri" pitchFamily="34" charset="0"/>
                <a:cs typeface="Calibri" pitchFamily="34" charset="0"/>
              </a:rPr>
              <a:t>Thermal utilization factor </a:t>
            </a:r>
            <a:r>
              <a:rPr lang="en-US" dirty="0" err="1" smtClean="0">
                <a:latin typeface="Calibri" pitchFamily="34" charset="0"/>
                <a:cs typeface="Calibri" pitchFamily="34" charset="0"/>
              </a:rPr>
              <a:t>voor</a:t>
            </a:r>
            <a:r>
              <a:rPr lang="en-US" dirty="0" smtClean="0">
                <a:latin typeface="Calibri" pitchFamily="34" charset="0"/>
                <a:cs typeface="Calibri" pitchFamily="34" charset="0"/>
              </a:rPr>
              <a:t> </a:t>
            </a:r>
            <a:r>
              <a:rPr lang="en-US" dirty="0" err="1" smtClean="0">
                <a:latin typeface="Calibri" pitchFamily="34" charset="0"/>
                <a:cs typeface="Calibri" pitchFamily="34" charset="0"/>
              </a:rPr>
              <a:t>een</a:t>
            </a:r>
            <a:r>
              <a:rPr lang="en-US" dirty="0" smtClean="0">
                <a:latin typeface="Calibri" pitchFamily="34" charset="0"/>
                <a:cs typeface="Calibri" pitchFamily="34" charset="0"/>
              </a:rPr>
              <a:t> </a:t>
            </a:r>
            <a:r>
              <a:rPr lang="en-US" i="1" dirty="0" err="1" smtClean="0">
                <a:latin typeface="Calibri" pitchFamily="34" charset="0"/>
                <a:cs typeface="Calibri" pitchFamily="34" charset="0"/>
              </a:rPr>
              <a:t>homogene</a:t>
            </a:r>
            <a:r>
              <a:rPr lang="en-US" dirty="0" smtClean="0">
                <a:latin typeface="Calibri" pitchFamily="34" charset="0"/>
                <a:cs typeface="Calibri" pitchFamily="34" charset="0"/>
              </a:rPr>
              <a:t> reactor</a:t>
            </a:r>
            <a:endParaRPr lang="en-US" dirty="0">
              <a:latin typeface="Calibri" pitchFamily="34"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34148"/>
                                        </p:tgtEl>
                                        <p:attrNameLst>
                                          <p:attrName>style.visibility</p:attrName>
                                        </p:attrNameLst>
                                      </p:cBhvr>
                                      <p:to>
                                        <p:strVal val="visible"/>
                                      </p:to>
                                    </p:set>
                                    <p:animEffect transition="in" filter="checkerboard(across)">
                                      <p:cBhvr>
                                        <p:cTn id="22" dur="500"/>
                                        <p:tgtEl>
                                          <p:spTgt spid="13414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34149"/>
                                        </p:tgtEl>
                                        <p:attrNameLst>
                                          <p:attrName>style.visibility</p:attrName>
                                        </p:attrNameLst>
                                      </p:cBhvr>
                                      <p:to>
                                        <p:strVal val="visible"/>
                                      </p:to>
                                    </p:set>
                                    <p:animEffect transition="in" filter="checkerboard(across)">
                                      <p:cBhvr>
                                        <p:cTn id="27" dur="500"/>
                                        <p:tgtEl>
                                          <p:spTgt spid="134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dirty="0" smtClean="0">
                <a:solidFill>
                  <a:srgbClr val="000099"/>
                </a:solidFill>
                <a:latin typeface="Calibri" pitchFamily="34" charset="0"/>
                <a:cs typeface="Calibri" pitchFamily="34" charset="0"/>
              </a:rPr>
              <a:t>Reactor </a:t>
            </a:r>
            <a:r>
              <a:rPr lang="en-GB" i="1" kern="1200" dirty="0" err="1" smtClean="0">
                <a:solidFill>
                  <a:srgbClr val="000099"/>
                </a:solidFill>
                <a:latin typeface="Calibri" pitchFamily="34" charset="0"/>
                <a:cs typeface="Calibri" pitchFamily="34" charset="0"/>
              </a:rPr>
              <a:t>vermogen</a:t>
            </a:r>
            <a:endParaRPr lang="en-US" i="1" kern="1200" dirty="0">
              <a:solidFill>
                <a:srgbClr val="000099"/>
              </a:solidFill>
              <a:latin typeface="Calibri" pitchFamily="34" charset="0"/>
              <a:cs typeface="Calibri" pitchFamily="34" charset="0"/>
            </a:endParaRPr>
          </a:p>
        </p:txBody>
      </p:sp>
      <p:sp>
        <p:nvSpPr>
          <p:cNvPr id="22" name="TextBox 17"/>
          <p:cNvSpPr txBox="1"/>
          <p:nvPr/>
        </p:nvSpPr>
        <p:spPr>
          <a:xfrm>
            <a:off x="533400" y="1219200"/>
            <a:ext cx="7924800" cy="646331"/>
          </a:xfrm>
          <a:prstGeom prst="rect">
            <a:avLst/>
          </a:prstGeom>
          <a:noFill/>
        </p:spPr>
        <p:txBody>
          <a:bodyPr wrap="square">
            <a:spAutoFit/>
          </a:bodyPr>
          <a:lstStyle/>
          <a:p>
            <a:pPr>
              <a:defRPr/>
            </a:pPr>
            <a:r>
              <a:rPr lang="en-US" dirty="0" err="1" smtClean="0">
                <a:latin typeface="Calibri" pitchFamily="34" charset="0"/>
                <a:cs typeface="Calibri" pitchFamily="34" charset="0"/>
              </a:rPr>
              <a:t>Energie</a:t>
            </a:r>
            <a:r>
              <a:rPr lang="en-US" dirty="0" smtClean="0">
                <a:latin typeface="Calibri" pitchFamily="34" charset="0"/>
                <a:cs typeface="Calibri" pitchFamily="34" charset="0"/>
              </a:rPr>
              <a:t> </a:t>
            </a:r>
            <a:r>
              <a:rPr lang="en-US" smtClean="0">
                <a:latin typeface="Calibri" pitchFamily="34" charset="0"/>
                <a:cs typeface="Calibri" pitchFamily="34" charset="0"/>
              </a:rPr>
              <a:t>per kernsplijting                                                      </a:t>
            </a:r>
            <a:r>
              <a:rPr lang="en-US" dirty="0" smtClean="0">
                <a:latin typeface="Calibri" pitchFamily="34" charset="0"/>
                <a:cs typeface="Calibri" pitchFamily="34" charset="0"/>
              </a:rPr>
              <a:t>#</a:t>
            </a:r>
            <a:r>
              <a:rPr lang="en-US" dirty="0" err="1" smtClean="0">
                <a:latin typeface="Calibri" pitchFamily="34" charset="0"/>
                <a:cs typeface="Calibri" pitchFamily="34" charset="0"/>
              </a:rPr>
              <a:t>splijtingen</a:t>
            </a:r>
            <a:r>
              <a:rPr lang="en-US" dirty="0" smtClean="0">
                <a:latin typeface="Calibri" pitchFamily="34" charset="0"/>
                <a:cs typeface="Calibri" pitchFamily="34" charset="0"/>
              </a:rPr>
              <a:t> / cm</a:t>
            </a:r>
            <a:r>
              <a:rPr lang="en-US" baseline="30000" dirty="0" smtClean="0">
                <a:latin typeface="Calibri" pitchFamily="34" charset="0"/>
                <a:cs typeface="Calibri" pitchFamily="34" charset="0"/>
              </a:rPr>
              <a:t>3</a:t>
            </a:r>
            <a:r>
              <a:rPr lang="en-US" dirty="0" smtClean="0">
                <a:latin typeface="Calibri" pitchFamily="34" charset="0"/>
                <a:cs typeface="Calibri" pitchFamily="34" charset="0"/>
              </a:rPr>
              <a:t> / s</a:t>
            </a:r>
          </a:p>
          <a:p>
            <a:pPr>
              <a:defRPr/>
            </a:pPr>
            <a:endParaRPr lang="en-US" dirty="0" smtClean="0">
              <a:latin typeface="Calibri" pitchFamily="34" charset="0"/>
              <a:cs typeface="Calibri" pitchFamily="34" charset="0"/>
            </a:endParaRPr>
          </a:p>
        </p:txBody>
      </p:sp>
      <p:sp>
        <p:nvSpPr>
          <p:cNvPr id="37" name="TextBox 17"/>
          <p:cNvSpPr txBox="1"/>
          <p:nvPr/>
        </p:nvSpPr>
        <p:spPr>
          <a:xfrm>
            <a:off x="533400" y="2180988"/>
            <a:ext cx="6553200" cy="369332"/>
          </a:xfrm>
          <a:prstGeom prst="rect">
            <a:avLst/>
          </a:prstGeom>
          <a:noFill/>
        </p:spPr>
        <p:txBody>
          <a:bodyPr wrap="square">
            <a:spAutoFit/>
          </a:bodyPr>
          <a:lstStyle/>
          <a:p>
            <a:pPr>
              <a:defRPr/>
            </a:pPr>
            <a:r>
              <a:rPr lang="en-US" dirty="0" smtClean="0">
                <a:latin typeface="Calibri" pitchFamily="34" charset="0"/>
                <a:cs typeface="Calibri" pitchFamily="34" charset="0"/>
              </a:rPr>
              <a:t>Flux </a:t>
            </a:r>
            <a:r>
              <a:rPr lang="en-US" dirty="0" err="1" smtClean="0">
                <a:latin typeface="Calibri" pitchFamily="34" charset="0"/>
                <a:cs typeface="Calibri" pitchFamily="34" charset="0"/>
              </a:rPr>
              <a:t>invullen</a:t>
            </a:r>
            <a:endParaRPr lang="en-US" dirty="0" smtClean="0">
              <a:latin typeface="Calibri" pitchFamily="34" charset="0"/>
              <a:cs typeface="Calibri" pitchFamily="34" charset="0"/>
            </a:endParaRPr>
          </a:p>
        </p:txBody>
      </p:sp>
      <p:sp>
        <p:nvSpPr>
          <p:cNvPr id="50" name="TextBox 17"/>
          <p:cNvSpPr txBox="1"/>
          <p:nvPr/>
        </p:nvSpPr>
        <p:spPr>
          <a:xfrm>
            <a:off x="533400" y="3159920"/>
            <a:ext cx="81534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Herschrijven</a:t>
            </a:r>
            <a:r>
              <a:rPr lang="en-US" dirty="0" smtClean="0">
                <a:latin typeface="Calibri" pitchFamily="34" charset="0"/>
                <a:cs typeface="Calibri" pitchFamily="34" charset="0"/>
              </a:rPr>
              <a:t> met</a:t>
            </a:r>
            <a:endParaRPr lang="en-US" i="1" dirty="0" smtClean="0">
              <a:latin typeface="Calibri" pitchFamily="34" charset="0"/>
              <a:cs typeface="Calibri" pitchFamily="34" charset="0"/>
            </a:endParaRPr>
          </a:p>
        </p:txBody>
      </p:sp>
      <p:cxnSp>
        <p:nvCxnSpPr>
          <p:cNvPr id="52" name="Rechte verbindingslijn met pijl 51"/>
          <p:cNvCxnSpPr/>
          <p:nvPr/>
        </p:nvCxnSpPr>
        <p:spPr bwMode="auto">
          <a:xfrm>
            <a:off x="4572000" y="1864520"/>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sp>
        <p:nvSpPr>
          <p:cNvPr id="73" name="TextBox 17"/>
          <p:cNvSpPr txBox="1"/>
          <p:nvPr/>
        </p:nvSpPr>
        <p:spPr>
          <a:xfrm>
            <a:off x="533400" y="4150520"/>
            <a:ext cx="8153400" cy="369332"/>
          </a:xfrm>
          <a:prstGeom prst="rect">
            <a:avLst/>
          </a:prstGeom>
          <a:noFill/>
        </p:spPr>
        <p:txBody>
          <a:bodyPr wrap="square">
            <a:spAutoFit/>
          </a:bodyPr>
          <a:lstStyle/>
          <a:p>
            <a:pPr>
              <a:defRPr/>
            </a:pPr>
            <a:r>
              <a:rPr lang="en-US" err="1" smtClean="0">
                <a:latin typeface="Calibri" pitchFamily="34" charset="0"/>
                <a:cs typeface="Calibri" pitchFamily="34" charset="0"/>
              </a:rPr>
              <a:t>Verander</a:t>
            </a:r>
            <a:r>
              <a:rPr lang="en-US" smtClean="0">
                <a:latin typeface="Calibri" pitchFamily="34" charset="0"/>
                <a:cs typeface="Calibri" pitchFamily="34" charset="0"/>
              </a:rPr>
              <a:t> variabele                             </a:t>
            </a:r>
            <a:r>
              <a:rPr lang="en-US" dirty="0" smtClean="0">
                <a:latin typeface="Calibri" pitchFamily="34" charset="0"/>
                <a:cs typeface="Calibri" pitchFamily="34" charset="0"/>
              </a:rPr>
              <a:t>en </a:t>
            </a:r>
            <a:r>
              <a:rPr lang="en-US" dirty="0" err="1" smtClean="0">
                <a:latin typeface="Calibri" pitchFamily="34" charset="0"/>
                <a:cs typeface="Calibri" pitchFamily="34" charset="0"/>
              </a:rPr>
              <a:t>gebruik</a:t>
            </a:r>
            <a:r>
              <a:rPr lang="en-US" dirty="0" smtClean="0">
                <a:latin typeface="Calibri" pitchFamily="34" charset="0"/>
                <a:cs typeface="Calibri" pitchFamily="34" charset="0"/>
              </a:rPr>
              <a:t> Bessel </a:t>
            </a:r>
            <a:r>
              <a:rPr lang="en-US" dirty="0" err="1" smtClean="0">
                <a:latin typeface="Calibri" pitchFamily="34" charset="0"/>
                <a:cs typeface="Calibri" pitchFamily="34" charset="0"/>
              </a:rPr>
              <a:t>functie</a:t>
            </a:r>
            <a:r>
              <a:rPr lang="en-US" dirty="0" smtClean="0">
                <a:latin typeface="Calibri" pitchFamily="34" charset="0"/>
                <a:cs typeface="Calibri" pitchFamily="34" charset="0"/>
              </a:rPr>
              <a:t> </a:t>
            </a:r>
            <a:r>
              <a:rPr lang="en-US" dirty="0" err="1" smtClean="0">
                <a:latin typeface="Calibri" pitchFamily="34" charset="0"/>
                <a:cs typeface="Calibri" pitchFamily="34" charset="0"/>
              </a:rPr>
              <a:t>relatie</a:t>
            </a:r>
            <a:endParaRPr lang="en-US" i="1" dirty="0" smtClean="0">
              <a:latin typeface="Calibri" pitchFamily="34" charset="0"/>
              <a:cs typeface="Calibri" pitchFamily="34" charset="0"/>
            </a:endParaRPr>
          </a:p>
        </p:txBody>
      </p:sp>
      <p:sp>
        <p:nvSpPr>
          <p:cNvPr id="82" name="PIJL-RECHTS 81"/>
          <p:cNvSpPr/>
          <p:nvPr/>
        </p:nvSpPr>
        <p:spPr bwMode="auto">
          <a:xfrm>
            <a:off x="1219200" y="2743200"/>
            <a:ext cx="685800" cy="381000"/>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pic>
        <p:nvPicPr>
          <p:cNvPr id="343049" name="Picture 9"/>
          <p:cNvPicPr>
            <a:picLocks noChangeAspect="1" noChangeArrowheads="1"/>
          </p:cNvPicPr>
          <p:nvPr/>
        </p:nvPicPr>
        <p:blipFill>
          <a:blip r:embed="rId3" cstate="print"/>
          <a:srcRect/>
          <a:stretch>
            <a:fillRect/>
          </a:stretch>
        </p:blipFill>
        <p:spPr bwMode="auto">
          <a:xfrm>
            <a:off x="2057400" y="2197896"/>
            <a:ext cx="3509962" cy="343302"/>
          </a:xfrm>
          <a:prstGeom prst="rect">
            <a:avLst/>
          </a:prstGeom>
          <a:noFill/>
          <a:ln w="9525">
            <a:noFill/>
            <a:miter lim="800000"/>
            <a:headEnd/>
            <a:tailEnd/>
          </a:ln>
        </p:spPr>
      </p:pic>
      <p:pic>
        <p:nvPicPr>
          <p:cNvPr id="344066" name="Picture 2"/>
          <p:cNvPicPr>
            <a:picLocks noChangeAspect="1" noChangeArrowheads="1"/>
          </p:cNvPicPr>
          <p:nvPr/>
        </p:nvPicPr>
        <p:blipFill>
          <a:blip r:embed="rId4" cstate="print"/>
          <a:srcRect/>
          <a:stretch>
            <a:fillRect/>
          </a:stretch>
        </p:blipFill>
        <p:spPr bwMode="auto">
          <a:xfrm>
            <a:off x="2971800" y="1285328"/>
            <a:ext cx="2438400" cy="243275"/>
          </a:xfrm>
          <a:prstGeom prst="rect">
            <a:avLst/>
          </a:prstGeom>
          <a:noFill/>
          <a:ln w="9525">
            <a:noFill/>
            <a:miter lim="800000"/>
            <a:headEnd/>
            <a:tailEnd/>
          </a:ln>
        </p:spPr>
      </p:pic>
      <p:pic>
        <p:nvPicPr>
          <p:cNvPr id="344067" name="Picture 3"/>
          <p:cNvPicPr>
            <a:picLocks noChangeAspect="1" noChangeArrowheads="1"/>
          </p:cNvPicPr>
          <p:nvPr/>
        </p:nvPicPr>
        <p:blipFill>
          <a:blip r:embed="rId5" cstate="print"/>
          <a:srcRect/>
          <a:stretch>
            <a:fillRect/>
          </a:stretch>
        </p:blipFill>
        <p:spPr bwMode="auto">
          <a:xfrm>
            <a:off x="7772400" y="1295400"/>
            <a:ext cx="419100" cy="279400"/>
          </a:xfrm>
          <a:prstGeom prst="rect">
            <a:avLst/>
          </a:prstGeom>
          <a:noFill/>
          <a:ln w="9525">
            <a:noFill/>
            <a:miter lim="800000"/>
            <a:headEnd/>
            <a:tailEnd/>
          </a:ln>
        </p:spPr>
      </p:pic>
      <p:sp>
        <p:nvSpPr>
          <p:cNvPr id="39" name="TextBox 17"/>
          <p:cNvSpPr txBox="1"/>
          <p:nvPr/>
        </p:nvSpPr>
        <p:spPr>
          <a:xfrm>
            <a:off x="533400" y="1647588"/>
            <a:ext cx="5181600" cy="369332"/>
          </a:xfrm>
          <a:prstGeom prst="rect">
            <a:avLst/>
          </a:prstGeom>
          <a:noFill/>
        </p:spPr>
        <p:txBody>
          <a:bodyPr wrap="square">
            <a:spAutoFit/>
          </a:bodyPr>
          <a:lstStyle/>
          <a:p>
            <a:pPr>
              <a:defRPr/>
            </a:pPr>
            <a:r>
              <a:rPr lang="en-US" dirty="0" smtClean="0">
                <a:latin typeface="Calibri" pitchFamily="34" charset="0"/>
                <a:cs typeface="Calibri" pitchFamily="34" charset="0"/>
              </a:rPr>
              <a:t>Reactor </a:t>
            </a:r>
            <a:r>
              <a:rPr lang="en-US" dirty="0" err="1" smtClean="0">
                <a:latin typeface="Calibri" pitchFamily="34" charset="0"/>
                <a:cs typeface="Calibri" pitchFamily="34" charset="0"/>
              </a:rPr>
              <a:t>vermogen</a:t>
            </a:r>
            <a:endParaRPr lang="en-US" dirty="0" smtClean="0">
              <a:latin typeface="Calibri" pitchFamily="34" charset="0"/>
              <a:cs typeface="Calibri" pitchFamily="34" charset="0"/>
            </a:endParaRPr>
          </a:p>
        </p:txBody>
      </p:sp>
      <p:pic>
        <p:nvPicPr>
          <p:cNvPr id="344068" name="Picture 4"/>
          <p:cNvPicPr>
            <a:picLocks noChangeAspect="1" noChangeArrowheads="1"/>
          </p:cNvPicPr>
          <p:nvPr/>
        </p:nvPicPr>
        <p:blipFill>
          <a:blip r:embed="rId6" cstate="print"/>
          <a:srcRect/>
          <a:stretch>
            <a:fillRect/>
          </a:stretch>
        </p:blipFill>
        <p:spPr bwMode="auto">
          <a:xfrm>
            <a:off x="2743200" y="1552576"/>
            <a:ext cx="1600200" cy="591378"/>
          </a:xfrm>
          <a:prstGeom prst="rect">
            <a:avLst/>
          </a:prstGeom>
          <a:noFill/>
          <a:ln w="9525">
            <a:noFill/>
            <a:miter lim="800000"/>
            <a:headEnd/>
            <a:tailEnd/>
          </a:ln>
        </p:spPr>
      </p:pic>
      <p:pic>
        <p:nvPicPr>
          <p:cNvPr id="344069" name="Picture 5"/>
          <p:cNvPicPr>
            <a:picLocks noChangeAspect="1" noChangeArrowheads="1"/>
          </p:cNvPicPr>
          <p:nvPr/>
        </p:nvPicPr>
        <p:blipFill>
          <a:blip r:embed="rId7" cstate="print"/>
          <a:srcRect/>
          <a:stretch>
            <a:fillRect/>
          </a:stretch>
        </p:blipFill>
        <p:spPr bwMode="auto">
          <a:xfrm>
            <a:off x="5410200" y="1524000"/>
            <a:ext cx="2595562" cy="669126"/>
          </a:xfrm>
          <a:prstGeom prst="rect">
            <a:avLst/>
          </a:prstGeom>
          <a:noFill/>
          <a:ln w="9525">
            <a:noFill/>
            <a:miter lim="800000"/>
            <a:headEnd/>
            <a:tailEnd/>
          </a:ln>
        </p:spPr>
      </p:pic>
      <p:pic>
        <p:nvPicPr>
          <p:cNvPr id="344070" name="Picture 6"/>
          <p:cNvPicPr>
            <a:picLocks noChangeAspect="1" noChangeArrowheads="1"/>
          </p:cNvPicPr>
          <p:nvPr/>
        </p:nvPicPr>
        <p:blipFill>
          <a:blip r:embed="rId8" cstate="print"/>
          <a:srcRect/>
          <a:stretch>
            <a:fillRect/>
          </a:stretch>
        </p:blipFill>
        <p:spPr bwMode="auto">
          <a:xfrm>
            <a:off x="1981200" y="2586040"/>
            <a:ext cx="4814887" cy="632533"/>
          </a:xfrm>
          <a:prstGeom prst="rect">
            <a:avLst/>
          </a:prstGeom>
          <a:noFill/>
          <a:ln w="9525">
            <a:noFill/>
            <a:miter lim="800000"/>
            <a:headEnd/>
            <a:tailEnd/>
          </a:ln>
        </p:spPr>
      </p:pic>
      <p:pic>
        <p:nvPicPr>
          <p:cNvPr id="344071" name="Picture 7"/>
          <p:cNvPicPr>
            <a:picLocks noChangeAspect="1" noChangeArrowheads="1"/>
          </p:cNvPicPr>
          <p:nvPr/>
        </p:nvPicPr>
        <p:blipFill>
          <a:blip r:embed="rId9" cstate="print"/>
          <a:srcRect/>
          <a:stretch>
            <a:fillRect/>
          </a:stretch>
        </p:blipFill>
        <p:spPr bwMode="auto">
          <a:xfrm>
            <a:off x="2416968" y="3236120"/>
            <a:ext cx="990600" cy="242147"/>
          </a:xfrm>
          <a:prstGeom prst="rect">
            <a:avLst/>
          </a:prstGeom>
          <a:noFill/>
          <a:ln w="9525">
            <a:noFill/>
            <a:miter lim="800000"/>
            <a:headEnd/>
            <a:tailEnd/>
          </a:ln>
        </p:spPr>
      </p:pic>
      <p:pic>
        <p:nvPicPr>
          <p:cNvPr id="344072" name="Picture 8"/>
          <p:cNvPicPr>
            <a:picLocks noChangeAspect="1" noChangeArrowheads="1"/>
          </p:cNvPicPr>
          <p:nvPr/>
        </p:nvPicPr>
        <p:blipFill>
          <a:blip r:embed="rId10" cstate="print"/>
          <a:srcRect/>
          <a:stretch>
            <a:fillRect/>
          </a:stretch>
        </p:blipFill>
        <p:spPr bwMode="auto">
          <a:xfrm>
            <a:off x="2743200" y="3519488"/>
            <a:ext cx="5767388" cy="663990"/>
          </a:xfrm>
          <a:prstGeom prst="rect">
            <a:avLst/>
          </a:prstGeom>
          <a:noFill/>
          <a:ln w="9525">
            <a:noFill/>
            <a:miter lim="800000"/>
            <a:headEnd/>
            <a:tailEnd/>
          </a:ln>
        </p:spPr>
      </p:pic>
      <p:pic>
        <p:nvPicPr>
          <p:cNvPr id="344073" name="Picture 9"/>
          <p:cNvPicPr>
            <a:picLocks noChangeAspect="1" noChangeArrowheads="1"/>
          </p:cNvPicPr>
          <p:nvPr/>
        </p:nvPicPr>
        <p:blipFill>
          <a:blip r:embed="rId11" cstate="print"/>
          <a:srcRect/>
          <a:stretch>
            <a:fillRect/>
          </a:stretch>
        </p:blipFill>
        <p:spPr bwMode="auto">
          <a:xfrm>
            <a:off x="2438400" y="4198145"/>
            <a:ext cx="1371600" cy="282388"/>
          </a:xfrm>
          <a:prstGeom prst="rect">
            <a:avLst/>
          </a:prstGeom>
          <a:noFill/>
          <a:ln w="9525">
            <a:noFill/>
            <a:miter lim="800000"/>
            <a:headEnd/>
            <a:tailEnd/>
          </a:ln>
        </p:spPr>
      </p:pic>
      <p:pic>
        <p:nvPicPr>
          <p:cNvPr id="344074" name="Picture 10"/>
          <p:cNvPicPr>
            <a:picLocks noChangeAspect="1" noChangeArrowheads="1"/>
          </p:cNvPicPr>
          <p:nvPr/>
        </p:nvPicPr>
        <p:blipFill>
          <a:blip r:embed="rId12" cstate="print"/>
          <a:srcRect/>
          <a:stretch>
            <a:fillRect/>
          </a:stretch>
        </p:blipFill>
        <p:spPr bwMode="auto">
          <a:xfrm>
            <a:off x="2286000" y="4607720"/>
            <a:ext cx="5562600" cy="546899"/>
          </a:xfrm>
          <a:prstGeom prst="rect">
            <a:avLst/>
          </a:prstGeom>
          <a:noFill/>
          <a:ln w="9525">
            <a:noFill/>
            <a:miter lim="800000"/>
            <a:headEnd/>
            <a:tailEnd/>
          </a:ln>
        </p:spPr>
      </p:pic>
      <p:cxnSp>
        <p:nvCxnSpPr>
          <p:cNvPr id="48" name="Rechte verbindingslijn met pijl 47"/>
          <p:cNvCxnSpPr/>
          <p:nvPr/>
        </p:nvCxnSpPr>
        <p:spPr bwMode="auto">
          <a:xfrm>
            <a:off x="1524000" y="4891088"/>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sp>
        <p:nvSpPr>
          <p:cNvPr id="49" name="TextBox 17"/>
          <p:cNvSpPr txBox="1"/>
          <p:nvPr/>
        </p:nvSpPr>
        <p:spPr>
          <a:xfrm>
            <a:off x="533400" y="5209940"/>
            <a:ext cx="81534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Evenzo</a:t>
            </a:r>
            <a:r>
              <a:rPr lang="en-US" dirty="0" smtClean="0">
                <a:latin typeface="Calibri" pitchFamily="34" charset="0"/>
                <a:cs typeface="Calibri" pitchFamily="34" charset="0"/>
              </a:rPr>
              <a:t>, met</a:t>
            </a:r>
            <a:endParaRPr lang="en-US" i="1" dirty="0" smtClean="0">
              <a:latin typeface="Calibri" pitchFamily="34" charset="0"/>
              <a:cs typeface="Calibri" pitchFamily="34" charset="0"/>
            </a:endParaRPr>
          </a:p>
        </p:txBody>
      </p:sp>
      <p:pic>
        <p:nvPicPr>
          <p:cNvPr id="344075" name="Picture 11"/>
          <p:cNvPicPr>
            <a:picLocks noChangeAspect="1" noChangeArrowheads="1"/>
          </p:cNvPicPr>
          <p:nvPr/>
        </p:nvPicPr>
        <p:blipFill>
          <a:blip r:embed="rId13" cstate="print"/>
          <a:srcRect/>
          <a:stretch>
            <a:fillRect/>
          </a:stretch>
        </p:blipFill>
        <p:spPr bwMode="auto">
          <a:xfrm>
            <a:off x="1981200" y="5274472"/>
            <a:ext cx="990600" cy="255065"/>
          </a:xfrm>
          <a:prstGeom prst="rect">
            <a:avLst/>
          </a:prstGeom>
          <a:noFill/>
          <a:ln w="9525">
            <a:noFill/>
            <a:miter lim="800000"/>
            <a:headEnd/>
            <a:tailEnd/>
          </a:ln>
        </p:spPr>
      </p:pic>
      <p:cxnSp>
        <p:nvCxnSpPr>
          <p:cNvPr id="51" name="Rechte verbindingslijn met pijl 50"/>
          <p:cNvCxnSpPr/>
          <p:nvPr/>
        </p:nvCxnSpPr>
        <p:spPr bwMode="auto">
          <a:xfrm>
            <a:off x="3200400" y="5425284"/>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pic>
        <p:nvPicPr>
          <p:cNvPr id="344076" name="Picture 12"/>
          <p:cNvPicPr>
            <a:picLocks noChangeAspect="1" noChangeArrowheads="1"/>
          </p:cNvPicPr>
          <p:nvPr/>
        </p:nvPicPr>
        <p:blipFill>
          <a:blip r:embed="rId14" cstate="print"/>
          <a:srcRect/>
          <a:stretch>
            <a:fillRect/>
          </a:stretch>
        </p:blipFill>
        <p:spPr bwMode="auto">
          <a:xfrm>
            <a:off x="3962401" y="5141121"/>
            <a:ext cx="3627122" cy="533400"/>
          </a:xfrm>
          <a:prstGeom prst="rect">
            <a:avLst/>
          </a:prstGeom>
          <a:noFill/>
          <a:ln w="9525">
            <a:noFill/>
            <a:miter lim="800000"/>
            <a:headEnd/>
            <a:tailEnd/>
          </a:ln>
        </p:spPr>
      </p:pic>
      <p:sp>
        <p:nvSpPr>
          <p:cNvPr id="53" name="Rechteraccolade 52"/>
          <p:cNvSpPr/>
          <p:nvPr/>
        </p:nvSpPr>
        <p:spPr bwMode="auto">
          <a:xfrm>
            <a:off x="7962896" y="4800600"/>
            <a:ext cx="304800" cy="762000"/>
          </a:xfrm>
          <a:prstGeom prst="rightBrac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sp>
        <p:nvSpPr>
          <p:cNvPr id="54" name="Ovaal 53"/>
          <p:cNvSpPr/>
          <p:nvPr/>
        </p:nvSpPr>
        <p:spPr bwMode="auto">
          <a:xfrm>
            <a:off x="6988968" y="4648200"/>
            <a:ext cx="914400" cy="4572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pic>
        <p:nvPicPr>
          <p:cNvPr id="344077" name="Picture 13"/>
          <p:cNvPicPr>
            <a:picLocks noChangeAspect="1" noChangeArrowheads="1"/>
          </p:cNvPicPr>
          <p:nvPr/>
        </p:nvPicPr>
        <p:blipFill>
          <a:blip r:embed="rId15" cstate="print"/>
          <a:srcRect/>
          <a:stretch>
            <a:fillRect/>
          </a:stretch>
        </p:blipFill>
        <p:spPr bwMode="auto">
          <a:xfrm>
            <a:off x="7543800" y="4531520"/>
            <a:ext cx="1136649" cy="175997"/>
          </a:xfrm>
          <a:prstGeom prst="rect">
            <a:avLst/>
          </a:prstGeom>
          <a:noFill/>
          <a:ln w="9525">
            <a:noFill/>
            <a:miter lim="800000"/>
            <a:headEnd/>
            <a:tailEnd/>
          </a:ln>
        </p:spPr>
      </p:pic>
      <p:pic>
        <p:nvPicPr>
          <p:cNvPr id="344078" name="Picture 14"/>
          <p:cNvPicPr>
            <a:picLocks noChangeAspect="1" noChangeArrowheads="1"/>
          </p:cNvPicPr>
          <p:nvPr/>
        </p:nvPicPr>
        <p:blipFill>
          <a:blip r:embed="rId16" cstate="print"/>
          <a:srcRect/>
          <a:stretch>
            <a:fillRect/>
          </a:stretch>
        </p:blipFill>
        <p:spPr bwMode="auto">
          <a:xfrm>
            <a:off x="609600" y="5638800"/>
            <a:ext cx="3538537" cy="478593"/>
          </a:xfrm>
          <a:prstGeom prst="rect">
            <a:avLst/>
          </a:prstGeom>
          <a:noFill/>
          <a:ln w="9525">
            <a:noFill/>
            <a:miter lim="800000"/>
            <a:headEnd/>
            <a:tailEnd/>
          </a:ln>
        </p:spPr>
      </p:pic>
      <p:pic>
        <p:nvPicPr>
          <p:cNvPr id="344079" name="Picture 15"/>
          <p:cNvPicPr>
            <a:picLocks noChangeAspect="1" noChangeArrowheads="1"/>
          </p:cNvPicPr>
          <p:nvPr/>
        </p:nvPicPr>
        <p:blipFill>
          <a:blip r:embed="rId17" cstate="print"/>
          <a:srcRect/>
          <a:stretch>
            <a:fillRect/>
          </a:stretch>
        </p:blipFill>
        <p:spPr bwMode="auto">
          <a:xfrm>
            <a:off x="2195512" y="6103144"/>
            <a:ext cx="1357312" cy="524760"/>
          </a:xfrm>
          <a:prstGeom prst="rect">
            <a:avLst/>
          </a:prstGeom>
          <a:noFill/>
          <a:ln w="9525">
            <a:noFill/>
            <a:miter lim="800000"/>
            <a:headEnd/>
            <a:tailEnd/>
          </a:ln>
        </p:spPr>
      </p:pic>
      <p:cxnSp>
        <p:nvCxnSpPr>
          <p:cNvPr id="61" name="Rechte verbindingslijn met pijl 60"/>
          <p:cNvCxnSpPr/>
          <p:nvPr/>
        </p:nvCxnSpPr>
        <p:spPr bwMode="auto">
          <a:xfrm>
            <a:off x="1524000" y="6357936"/>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sp>
        <p:nvSpPr>
          <p:cNvPr id="65" name="PIJL-RECHTS 64"/>
          <p:cNvSpPr/>
          <p:nvPr/>
        </p:nvSpPr>
        <p:spPr bwMode="auto">
          <a:xfrm>
            <a:off x="3733800" y="6193632"/>
            <a:ext cx="685800" cy="381000"/>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grpSp>
        <p:nvGrpSpPr>
          <p:cNvPr id="2" name="Groep 68"/>
          <p:cNvGrpSpPr/>
          <p:nvPr/>
        </p:nvGrpSpPr>
        <p:grpSpPr>
          <a:xfrm>
            <a:off x="4650584" y="6019800"/>
            <a:ext cx="4341016" cy="650080"/>
            <a:chOff x="4650584" y="6019800"/>
            <a:chExt cx="4341016" cy="650080"/>
          </a:xfrm>
        </p:grpSpPr>
        <p:sp>
          <p:nvSpPr>
            <p:cNvPr id="68" name="Rounded Rectangle 27"/>
            <p:cNvSpPr/>
            <p:nvPr/>
          </p:nvSpPr>
          <p:spPr bwMode="auto">
            <a:xfrm>
              <a:off x="4650584" y="6019800"/>
              <a:ext cx="4341016" cy="650080"/>
            </a:xfrm>
            <a:prstGeom prst="roundRect">
              <a:avLst/>
            </a:prstGeom>
            <a:solidFill>
              <a:schemeClr val="bg1"/>
            </a:solidFill>
            <a:ln w="9525" cap="flat" cmpd="sng" algn="ctr">
              <a:noFill/>
              <a:prstDash val="solid"/>
              <a:round/>
              <a:headEnd type="none" w="med" len="med"/>
              <a:tailEnd type="none" w="med" len="med"/>
            </a:ln>
            <a:effectLst>
              <a:glow rad="228600">
                <a:schemeClr val="accent4">
                  <a:satMod val="175000"/>
                  <a:alpha val="40000"/>
                </a:schemeClr>
              </a:glow>
            </a:effectLst>
          </p:spPr>
          <p:txBody>
            <a:bodyPr/>
            <a:lstStyle/>
            <a:p>
              <a:pPr eaLnBrk="0" hangingPunct="0">
                <a:defRPr/>
              </a:pPr>
              <a:endParaRPr lang="en-US">
                <a:latin typeface="Calibri" pitchFamily="34" charset="0"/>
                <a:cs typeface="Calibri" pitchFamily="34" charset="0"/>
              </a:endParaRPr>
            </a:p>
          </p:txBody>
        </p:sp>
        <p:pic>
          <p:nvPicPr>
            <p:cNvPr id="344080" name="Picture 16"/>
            <p:cNvPicPr>
              <a:picLocks noChangeAspect="1" noChangeArrowheads="1"/>
            </p:cNvPicPr>
            <p:nvPr/>
          </p:nvPicPr>
          <p:blipFill>
            <a:blip r:embed="rId18" cstate="print"/>
            <a:srcRect/>
            <a:stretch>
              <a:fillRect/>
            </a:stretch>
          </p:blipFill>
          <p:spPr bwMode="auto">
            <a:xfrm>
              <a:off x="4691064" y="6056331"/>
              <a:ext cx="4248150" cy="584973"/>
            </a:xfrm>
            <a:prstGeom prst="rect">
              <a:avLst/>
            </a:prstGeom>
            <a:noFill/>
            <a:ln w="9525">
              <a:noFill/>
              <a:miter lim="800000"/>
              <a:headEnd/>
              <a:tailEnd/>
            </a:ln>
          </p:spPr>
        </p:pic>
      </p:grpSp>
      <p:pic>
        <p:nvPicPr>
          <p:cNvPr id="344081" name="Picture 17" descr="\\vmware-host\Shared Folders\Desktop\NoBessel.png"/>
          <p:cNvPicPr>
            <a:picLocks noChangeAspect="1" noChangeArrowheads="1"/>
          </p:cNvPicPr>
          <p:nvPr/>
        </p:nvPicPr>
        <p:blipFill>
          <a:blip r:embed="rId19" cstate="print"/>
          <a:srcRect/>
          <a:stretch>
            <a:fillRect/>
          </a:stretch>
        </p:blipFill>
        <p:spPr bwMode="auto">
          <a:xfrm>
            <a:off x="7050315" y="2405745"/>
            <a:ext cx="1798826" cy="943952"/>
          </a:xfrm>
          <a:prstGeom prst="rect">
            <a:avLst/>
          </a:prstGeom>
          <a:noFill/>
        </p:spPr>
      </p:pic>
      <p:pic>
        <p:nvPicPr>
          <p:cNvPr id="344082" name="Picture 18" descr="\\vmware-host\Shared Folders\Desktop\c740f5308a26ede948beb2bbc0e1d10b.png"/>
          <p:cNvPicPr>
            <a:picLocks noChangeAspect="1" noChangeArrowheads="1"/>
          </p:cNvPicPr>
          <p:nvPr/>
        </p:nvPicPr>
        <p:blipFill>
          <a:blip r:embed="rId20" cstate="print"/>
          <a:srcRect/>
          <a:stretch>
            <a:fillRect/>
          </a:stretch>
        </p:blipFill>
        <p:spPr bwMode="auto">
          <a:xfrm>
            <a:off x="8095344" y="2329545"/>
            <a:ext cx="990600" cy="23308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par>
                                <p:cTn id="8" presetID="5" presetClass="entr" presetSubtype="10" fill="hold" nodeType="withEffect">
                                  <p:stCondLst>
                                    <p:cond delay="0"/>
                                  </p:stCondLst>
                                  <p:childTnLst>
                                    <p:set>
                                      <p:cBhvr>
                                        <p:cTn id="9" dur="1" fill="hold">
                                          <p:stCondLst>
                                            <p:cond delay="0"/>
                                          </p:stCondLst>
                                        </p:cTn>
                                        <p:tgtEl>
                                          <p:spTgt spid="344066"/>
                                        </p:tgtEl>
                                        <p:attrNameLst>
                                          <p:attrName>style.visibility</p:attrName>
                                        </p:attrNameLst>
                                      </p:cBhvr>
                                      <p:to>
                                        <p:strVal val="visible"/>
                                      </p:to>
                                    </p:set>
                                    <p:animEffect transition="in" filter="checkerboard(across)">
                                      <p:cBhvr>
                                        <p:cTn id="10" dur="500"/>
                                        <p:tgtEl>
                                          <p:spTgt spid="344066"/>
                                        </p:tgtEl>
                                      </p:cBhvr>
                                    </p:animEffect>
                                  </p:childTnLst>
                                </p:cTn>
                              </p:par>
                              <p:par>
                                <p:cTn id="11" presetID="5" presetClass="entr" presetSubtype="10" fill="hold" nodeType="withEffect">
                                  <p:stCondLst>
                                    <p:cond delay="0"/>
                                  </p:stCondLst>
                                  <p:childTnLst>
                                    <p:set>
                                      <p:cBhvr>
                                        <p:cTn id="12" dur="1" fill="hold">
                                          <p:stCondLst>
                                            <p:cond delay="0"/>
                                          </p:stCondLst>
                                        </p:cTn>
                                        <p:tgtEl>
                                          <p:spTgt spid="344067"/>
                                        </p:tgtEl>
                                        <p:attrNameLst>
                                          <p:attrName>style.visibility</p:attrName>
                                        </p:attrNameLst>
                                      </p:cBhvr>
                                      <p:to>
                                        <p:strVal val="visible"/>
                                      </p:to>
                                    </p:set>
                                    <p:animEffect transition="in" filter="checkerboard(across)">
                                      <p:cBhvr>
                                        <p:cTn id="13" dur="500"/>
                                        <p:tgtEl>
                                          <p:spTgt spid="344067"/>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checkerboard(across)">
                                      <p:cBhvr>
                                        <p:cTn id="18" dur="500"/>
                                        <p:tgtEl>
                                          <p:spTgt spid="39"/>
                                        </p:tgtEl>
                                      </p:cBhvr>
                                    </p:animEffect>
                                  </p:childTnLst>
                                </p:cTn>
                              </p:par>
                              <p:par>
                                <p:cTn id="19" presetID="5" presetClass="entr" presetSubtype="10" fill="hold" nodeType="withEffect">
                                  <p:stCondLst>
                                    <p:cond delay="0"/>
                                  </p:stCondLst>
                                  <p:childTnLst>
                                    <p:set>
                                      <p:cBhvr>
                                        <p:cTn id="20" dur="1" fill="hold">
                                          <p:stCondLst>
                                            <p:cond delay="0"/>
                                          </p:stCondLst>
                                        </p:cTn>
                                        <p:tgtEl>
                                          <p:spTgt spid="344068"/>
                                        </p:tgtEl>
                                        <p:attrNameLst>
                                          <p:attrName>style.visibility</p:attrName>
                                        </p:attrNameLst>
                                      </p:cBhvr>
                                      <p:to>
                                        <p:strVal val="visible"/>
                                      </p:to>
                                    </p:set>
                                    <p:animEffect transition="in" filter="checkerboard(across)">
                                      <p:cBhvr>
                                        <p:cTn id="21" dur="500"/>
                                        <p:tgtEl>
                                          <p:spTgt spid="344068"/>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checkerboard(across)">
                                      <p:cBhvr>
                                        <p:cTn id="26" dur="500"/>
                                        <p:tgtEl>
                                          <p:spTgt spid="52"/>
                                        </p:tgtEl>
                                      </p:cBhvr>
                                    </p:animEffect>
                                  </p:childTnLst>
                                </p:cTn>
                              </p:par>
                              <p:par>
                                <p:cTn id="27" presetID="5" presetClass="entr" presetSubtype="10" fill="hold" nodeType="withEffect">
                                  <p:stCondLst>
                                    <p:cond delay="0"/>
                                  </p:stCondLst>
                                  <p:childTnLst>
                                    <p:set>
                                      <p:cBhvr>
                                        <p:cTn id="28" dur="1" fill="hold">
                                          <p:stCondLst>
                                            <p:cond delay="0"/>
                                          </p:stCondLst>
                                        </p:cTn>
                                        <p:tgtEl>
                                          <p:spTgt spid="344069"/>
                                        </p:tgtEl>
                                        <p:attrNameLst>
                                          <p:attrName>style.visibility</p:attrName>
                                        </p:attrNameLst>
                                      </p:cBhvr>
                                      <p:to>
                                        <p:strVal val="visible"/>
                                      </p:to>
                                    </p:set>
                                    <p:animEffect transition="in" filter="checkerboard(across)">
                                      <p:cBhvr>
                                        <p:cTn id="29" dur="500"/>
                                        <p:tgtEl>
                                          <p:spTgt spid="344069"/>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checkerboard(across)">
                                      <p:cBhvr>
                                        <p:cTn id="34" dur="500"/>
                                        <p:tgtEl>
                                          <p:spTgt spid="37"/>
                                        </p:tgtEl>
                                      </p:cBhvr>
                                    </p:animEffect>
                                  </p:childTnLst>
                                </p:cTn>
                              </p:par>
                              <p:par>
                                <p:cTn id="35" presetID="5" presetClass="entr" presetSubtype="10" fill="hold" nodeType="withEffect">
                                  <p:stCondLst>
                                    <p:cond delay="0"/>
                                  </p:stCondLst>
                                  <p:childTnLst>
                                    <p:set>
                                      <p:cBhvr>
                                        <p:cTn id="36" dur="1" fill="hold">
                                          <p:stCondLst>
                                            <p:cond delay="0"/>
                                          </p:stCondLst>
                                        </p:cTn>
                                        <p:tgtEl>
                                          <p:spTgt spid="343049"/>
                                        </p:tgtEl>
                                        <p:attrNameLst>
                                          <p:attrName>style.visibility</p:attrName>
                                        </p:attrNameLst>
                                      </p:cBhvr>
                                      <p:to>
                                        <p:strVal val="visible"/>
                                      </p:to>
                                    </p:set>
                                    <p:animEffect transition="in" filter="checkerboard(across)">
                                      <p:cBhvr>
                                        <p:cTn id="37" dur="500"/>
                                        <p:tgtEl>
                                          <p:spTgt spid="343049"/>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82"/>
                                        </p:tgtEl>
                                        <p:attrNameLst>
                                          <p:attrName>style.visibility</p:attrName>
                                        </p:attrNameLst>
                                      </p:cBhvr>
                                      <p:to>
                                        <p:strVal val="visible"/>
                                      </p:to>
                                    </p:set>
                                    <p:animEffect transition="in" filter="checkerboard(across)">
                                      <p:cBhvr>
                                        <p:cTn id="42" dur="500"/>
                                        <p:tgtEl>
                                          <p:spTgt spid="82"/>
                                        </p:tgtEl>
                                      </p:cBhvr>
                                    </p:animEffect>
                                  </p:childTnLst>
                                </p:cTn>
                              </p:par>
                              <p:par>
                                <p:cTn id="43" presetID="5" presetClass="entr" presetSubtype="10" fill="hold" nodeType="withEffect">
                                  <p:stCondLst>
                                    <p:cond delay="0"/>
                                  </p:stCondLst>
                                  <p:childTnLst>
                                    <p:set>
                                      <p:cBhvr>
                                        <p:cTn id="44" dur="1" fill="hold">
                                          <p:stCondLst>
                                            <p:cond delay="0"/>
                                          </p:stCondLst>
                                        </p:cTn>
                                        <p:tgtEl>
                                          <p:spTgt spid="344070"/>
                                        </p:tgtEl>
                                        <p:attrNameLst>
                                          <p:attrName>style.visibility</p:attrName>
                                        </p:attrNameLst>
                                      </p:cBhvr>
                                      <p:to>
                                        <p:strVal val="visible"/>
                                      </p:to>
                                    </p:set>
                                    <p:animEffect transition="in" filter="checkerboard(across)">
                                      <p:cBhvr>
                                        <p:cTn id="45" dur="500"/>
                                        <p:tgtEl>
                                          <p:spTgt spid="344070"/>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nodeType="clickEffect">
                                  <p:stCondLst>
                                    <p:cond delay="0"/>
                                  </p:stCondLst>
                                  <p:childTnLst>
                                    <p:set>
                                      <p:cBhvr>
                                        <p:cTn id="49" dur="1" fill="hold">
                                          <p:stCondLst>
                                            <p:cond delay="0"/>
                                          </p:stCondLst>
                                        </p:cTn>
                                        <p:tgtEl>
                                          <p:spTgt spid="344082"/>
                                        </p:tgtEl>
                                        <p:attrNameLst>
                                          <p:attrName>style.visibility</p:attrName>
                                        </p:attrNameLst>
                                      </p:cBhvr>
                                      <p:to>
                                        <p:strVal val="visible"/>
                                      </p:to>
                                    </p:set>
                                    <p:animEffect transition="in" filter="checkerboard(across)">
                                      <p:cBhvr>
                                        <p:cTn id="50" dur="500"/>
                                        <p:tgtEl>
                                          <p:spTgt spid="344082"/>
                                        </p:tgtEl>
                                      </p:cBhvr>
                                    </p:animEffect>
                                  </p:childTnLst>
                                </p:cTn>
                              </p:par>
                              <p:par>
                                <p:cTn id="51" presetID="5" presetClass="entr" presetSubtype="10" fill="hold" nodeType="withEffect">
                                  <p:stCondLst>
                                    <p:cond delay="0"/>
                                  </p:stCondLst>
                                  <p:childTnLst>
                                    <p:set>
                                      <p:cBhvr>
                                        <p:cTn id="52" dur="1" fill="hold">
                                          <p:stCondLst>
                                            <p:cond delay="0"/>
                                          </p:stCondLst>
                                        </p:cTn>
                                        <p:tgtEl>
                                          <p:spTgt spid="344081"/>
                                        </p:tgtEl>
                                        <p:attrNameLst>
                                          <p:attrName>style.visibility</p:attrName>
                                        </p:attrNameLst>
                                      </p:cBhvr>
                                      <p:to>
                                        <p:strVal val="visible"/>
                                      </p:to>
                                    </p:set>
                                    <p:animEffect transition="in" filter="checkerboard(across)">
                                      <p:cBhvr>
                                        <p:cTn id="53" dur="500"/>
                                        <p:tgtEl>
                                          <p:spTgt spid="344081"/>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checkerboard(across)">
                                      <p:cBhvr>
                                        <p:cTn id="58" dur="500"/>
                                        <p:tgtEl>
                                          <p:spTgt spid="50"/>
                                        </p:tgtEl>
                                      </p:cBhvr>
                                    </p:animEffect>
                                  </p:childTnLst>
                                </p:cTn>
                              </p:par>
                              <p:par>
                                <p:cTn id="59" presetID="5" presetClass="entr" presetSubtype="10" fill="hold" nodeType="withEffect">
                                  <p:stCondLst>
                                    <p:cond delay="0"/>
                                  </p:stCondLst>
                                  <p:childTnLst>
                                    <p:set>
                                      <p:cBhvr>
                                        <p:cTn id="60" dur="1" fill="hold">
                                          <p:stCondLst>
                                            <p:cond delay="0"/>
                                          </p:stCondLst>
                                        </p:cTn>
                                        <p:tgtEl>
                                          <p:spTgt spid="344071"/>
                                        </p:tgtEl>
                                        <p:attrNameLst>
                                          <p:attrName>style.visibility</p:attrName>
                                        </p:attrNameLst>
                                      </p:cBhvr>
                                      <p:to>
                                        <p:strVal val="visible"/>
                                      </p:to>
                                    </p:set>
                                    <p:animEffect transition="in" filter="checkerboard(across)">
                                      <p:cBhvr>
                                        <p:cTn id="61" dur="500"/>
                                        <p:tgtEl>
                                          <p:spTgt spid="344071"/>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nodeType="clickEffect">
                                  <p:stCondLst>
                                    <p:cond delay="0"/>
                                  </p:stCondLst>
                                  <p:childTnLst>
                                    <p:set>
                                      <p:cBhvr>
                                        <p:cTn id="65" dur="1" fill="hold">
                                          <p:stCondLst>
                                            <p:cond delay="0"/>
                                          </p:stCondLst>
                                        </p:cTn>
                                        <p:tgtEl>
                                          <p:spTgt spid="344072"/>
                                        </p:tgtEl>
                                        <p:attrNameLst>
                                          <p:attrName>style.visibility</p:attrName>
                                        </p:attrNameLst>
                                      </p:cBhvr>
                                      <p:to>
                                        <p:strVal val="visible"/>
                                      </p:to>
                                    </p:set>
                                    <p:animEffect transition="in" filter="checkerboard(across)">
                                      <p:cBhvr>
                                        <p:cTn id="66" dur="500"/>
                                        <p:tgtEl>
                                          <p:spTgt spid="344072"/>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73"/>
                                        </p:tgtEl>
                                        <p:attrNameLst>
                                          <p:attrName>style.visibility</p:attrName>
                                        </p:attrNameLst>
                                      </p:cBhvr>
                                      <p:to>
                                        <p:strVal val="visible"/>
                                      </p:to>
                                    </p:set>
                                    <p:animEffect transition="in" filter="checkerboard(across)">
                                      <p:cBhvr>
                                        <p:cTn id="71" dur="500"/>
                                        <p:tgtEl>
                                          <p:spTgt spid="73"/>
                                        </p:tgtEl>
                                      </p:cBhvr>
                                    </p:animEffect>
                                  </p:childTnLst>
                                </p:cTn>
                              </p:par>
                              <p:par>
                                <p:cTn id="72" presetID="5" presetClass="entr" presetSubtype="10" fill="hold" nodeType="withEffect">
                                  <p:stCondLst>
                                    <p:cond delay="0"/>
                                  </p:stCondLst>
                                  <p:childTnLst>
                                    <p:set>
                                      <p:cBhvr>
                                        <p:cTn id="73" dur="1" fill="hold">
                                          <p:stCondLst>
                                            <p:cond delay="0"/>
                                          </p:stCondLst>
                                        </p:cTn>
                                        <p:tgtEl>
                                          <p:spTgt spid="344073"/>
                                        </p:tgtEl>
                                        <p:attrNameLst>
                                          <p:attrName>style.visibility</p:attrName>
                                        </p:attrNameLst>
                                      </p:cBhvr>
                                      <p:to>
                                        <p:strVal val="visible"/>
                                      </p:to>
                                    </p:set>
                                    <p:animEffect transition="in" filter="checkerboard(across)">
                                      <p:cBhvr>
                                        <p:cTn id="74" dur="500"/>
                                        <p:tgtEl>
                                          <p:spTgt spid="344073"/>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nodeType="click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checkerboard(across)">
                                      <p:cBhvr>
                                        <p:cTn id="79" dur="500"/>
                                        <p:tgtEl>
                                          <p:spTgt spid="48"/>
                                        </p:tgtEl>
                                      </p:cBhvr>
                                    </p:animEffect>
                                  </p:childTnLst>
                                </p:cTn>
                              </p:par>
                              <p:par>
                                <p:cTn id="80" presetID="5" presetClass="entr" presetSubtype="10" fill="hold" nodeType="withEffect">
                                  <p:stCondLst>
                                    <p:cond delay="0"/>
                                  </p:stCondLst>
                                  <p:childTnLst>
                                    <p:set>
                                      <p:cBhvr>
                                        <p:cTn id="81" dur="1" fill="hold">
                                          <p:stCondLst>
                                            <p:cond delay="0"/>
                                          </p:stCondLst>
                                        </p:cTn>
                                        <p:tgtEl>
                                          <p:spTgt spid="344074"/>
                                        </p:tgtEl>
                                        <p:attrNameLst>
                                          <p:attrName>style.visibility</p:attrName>
                                        </p:attrNameLst>
                                      </p:cBhvr>
                                      <p:to>
                                        <p:strVal val="visible"/>
                                      </p:to>
                                    </p:set>
                                    <p:animEffect transition="in" filter="checkerboard(across)">
                                      <p:cBhvr>
                                        <p:cTn id="82" dur="500"/>
                                        <p:tgtEl>
                                          <p:spTgt spid="344074"/>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ntr" presetSubtype="10" fill="hold" grpId="0" nodeType="click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checkerboard(across)">
                                      <p:cBhvr>
                                        <p:cTn id="87" dur="500"/>
                                        <p:tgtEl>
                                          <p:spTgt spid="54"/>
                                        </p:tgtEl>
                                      </p:cBhvr>
                                    </p:animEffect>
                                  </p:childTnLst>
                                </p:cTn>
                              </p:par>
                              <p:par>
                                <p:cTn id="88" presetID="5" presetClass="entr" presetSubtype="10" fill="hold" nodeType="withEffect">
                                  <p:stCondLst>
                                    <p:cond delay="0"/>
                                  </p:stCondLst>
                                  <p:childTnLst>
                                    <p:set>
                                      <p:cBhvr>
                                        <p:cTn id="89" dur="1" fill="hold">
                                          <p:stCondLst>
                                            <p:cond delay="0"/>
                                          </p:stCondLst>
                                        </p:cTn>
                                        <p:tgtEl>
                                          <p:spTgt spid="344077"/>
                                        </p:tgtEl>
                                        <p:attrNameLst>
                                          <p:attrName>style.visibility</p:attrName>
                                        </p:attrNameLst>
                                      </p:cBhvr>
                                      <p:to>
                                        <p:strVal val="visible"/>
                                      </p:to>
                                    </p:set>
                                    <p:animEffect transition="in" filter="checkerboard(across)">
                                      <p:cBhvr>
                                        <p:cTn id="90" dur="500"/>
                                        <p:tgtEl>
                                          <p:spTgt spid="344077"/>
                                        </p:tgtEl>
                                      </p:cBhvr>
                                    </p:animEffect>
                                  </p:childTnLst>
                                </p:cTn>
                              </p:par>
                            </p:childTnLst>
                          </p:cTn>
                        </p:par>
                      </p:childTnLst>
                    </p:cTn>
                  </p:par>
                  <p:par>
                    <p:cTn id="91" fill="hold">
                      <p:stCondLst>
                        <p:cond delay="indefinite"/>
                      </p:stCondLst>
                      <p:childTnLst>
                        <p:par>
                          <p:cTn id="92" fill="hold">
                            <p:stCondLst>
                              <p:cond delay="0"/>
                            </p:stCondLst>
                            <p:childTnLst>
                              <p:par>
                                <p:cTn id="93" presetID="5" presetClass="entr" presetSubtype="10" fill="hold" grpId="0" nodeType="clickEffect">
                                  <p:stCondLst>
                                    <p:cond delay="0"/>
                                  </p:stCondLst>
                                  <p:childTnLst>
                                    <p:set>
                                      <p:cBhvr>
                                        <p:cTn id="94" dur="1" fill="hold">
                                          <p:stCondLst>
                                            <p:cond delay="0"/>
                                          </p:stCondLst>
                                        </p:cTn>
                                        <p:tgtEl>
                                          <p:spTgt spid="49"/>
                                        </p:tgtEl>
                                        <p:attrNameLst>
                                          <p:attrName>style.visibility</p:attrName>
                                        </p:attrNameLst>
                                      </p:cBhvr>
                                      <p:to>
                                        <p:strVal val="visible"/>
                                      </p:to>
                                    </p:set>
                                    <p:animEffect transition="in" filter="checkerboard(across)">
                                      <p:cBhvr>
                                        <p:cTn id="95" dur="500"/>
                                        <p:tgtEl>
                                          <p:spTgt spid="49"/>
                                        </p:tgtEl>
                                      </p:cBhvr>
                                    </p:animEffect>
                                  </p:childTnLst>
                                </p:cTn>
                              </p:par>
                              <p:par>
                                <p:cTn id="96" presetID="5" presetClass="entr" presetSubtype="10" fill="hold" nodeType="withEffect">
                                  <p:stCondLst>
                                    <p:cond delay="0"/>
                                  </p:stCondLst>
                                  <p:childTnLst>
                                    <p:set>
                                      <p:cBhvr>
                                        <p:cTn id="97" dur="1" fill="hold">
                                          <p:stCondLst>
                                            <p:cond delay="0"/>
                                          </p:stCondLst>
                                        </p:cTn>
                                        <p:tgtEl>
                                          <p:spTgt spid="344075"/>
                                        </p:tgtEl>
                                        <p:attrNameLst>
                                          <p:attrName>style.visibility</p:attrName>
                                        </p:attrNameLst>
                                      </p:cBhvr>
                                      <p:to>
                                        <p:strVal val="visible"/>
                                      </p:to>
                                    </p:set>
                                    <p:animEffect transition="in" filter="checkerboard(across)">
                                      <p:cBhvr>
                                        <p:cTn id="98" dur="500"/>
                                        <p:tgtEl>
                                          <p:spTgt spid="344075"/>
                                        </p:tgtEl>
                                      </p:cBhvr>
                                    </p:animEffect>
                                  </p:childTnLst>
                                </p:cTn>
                              </p:par>
                            </p:childTnLst>
                          </p:cTn>
                        </p:par>
                      </p:childTnLst>
                    </p:cTn>
                  </p:par>
                  <p:par>
                    <p:cTn id="99" fill="hold">
                      <p:stCondLst>
                        <p:cond delay="indefinite"/>
                      </p:stCondLst>
                      <p:childTnLst>
                        <p:par>
                          <p:cTn id="100" fill="hold">
                            <p:stCondLst>
                              <p:cond delay="0"/>
                            </p:stCondLst>
                            <p:childTnLst>
                              <p:par>
                                <p:cTn id="101" presetID="5" presetClass="entr" presetSubtype="10" fill="hold" nodeType="clickEffect">
                                  <p:stCondLst>
                                    <p:cond delay="0"/>
                                  </p:stCondLst>
                                  <p:childTnLst>
                                    <p:set>
                                      <p:cBhvr>
                                        <p:cTn id="102" dur="1" fill="hold">
                                          <p:stCondLst>
                                            <p:cond delay="0"/>
                                          </p:stCondLst>
                                        </p:cTn>
                                        <p:tgtEl>
                                          <p:spTgt spid="51"/>
                                        </p:tgtEl>
                                        <p:attrNameLst>
                                          <p:attrName>style.visibility</p:attrName>
                                        </p:attrNameLst>
                                      </p:cBhvr>
                                      <p:to>
                                        <p:strVal val="visible"/>
                                      </p:to>
                                    </p:set>
                                    <p:animEffect transition="in" filter="checkerboard(across)">
                                      <p:cBhvr>
                                        <p:cTn id="103" dur="500"/>
                                        <p:tgtEl>
                                          <p:spTgt spid="51"/>
                                        </p:tgtEl>
                                      </p:cBhvr>
                                    </p:animEffect>
                                  </p:childTnLst>
                                </p:cTn>
                              </p:par>
                              <p:par>
                                <p:cTn id="104" presetID="5" presetClass="entr" presetSubtype="10" fill="hold" nodeType="withEffect">
                                  <p:stCondLst>
                                    <p:cond delay="0"/>
                                  </p:stCondLst>
                                  <p:childTnLst>
                                    <p:set>
                                      <p:cBhvr>
                                        <p:cTn id="105" dur="1" fill="hold">
                                          <p:stCondLst>
                                            <p:cond delay="0"/>
                                          </p:stCondLst>
                                        </p:cTn>
                                        <p:tgtEl>
                                          <p:spTgt spid="344076"/>
                                        </p:tgtEl>
                                        <p:attrNameLst>
                                          <p:attrName>style.visibility</p:attrName>
                                        </p:attrNameLst>
                                      </p:cBhvr>
                                      <p:to>
                                        <p:strVal val="visible"/>
                                      </p:to>
                                    </p:set>
                                    <p:animEffect transition="in" filter="checkerboard(across)">
                                      <p:cBhvr>
                                        <p:cTn id="106" dur="500"/>
                                        <p:tgtEl>
                                          <p:spTgt spid="344076"/>
                                        </p:tgtEl>
                                      </p:cBhvr>
                                    </p:animEffect>
                                  </p:childTnLst>
                                </p:cTn>
                              </p:par>
                            </p:childTnLst>
                          </p:cTn>
                        </p:par>
                      </p:childTnLst>
                    </p:cTn>
                  </p:par>
                  <p:par>
                    <p:cTn id="107" fill="hold">
                      <p:stCondLst>
                        <p:cond delay="indefinite"/>
                      </p:stCondLst>
                      <p:childTnLst>
                        <p:par>
                          <p:cTn id="108" fill="hold">
                            <p:stCondLst>
                              <p:cond delay="0"/>
                            </p:stCondLst>
                            <p:childTnLst>
                              <p:par>
                                <p:cTn id="109" presetID="5" presetClass="entr" presetSubtype="10" fill="hold" grpId="0" nodeType="clickEffect">
                                  <p:stCondLst>
                                    <p:cond delay="0"/>
                                  </p:stCondLst>
                                  <p:childTnLst>
                                    <p:set>
                                      <p:cBhvr>
                                        <p:cTn id="110" dur="1" fill="hold">
                                          <p:stCondLst>
                                            <p:cond delay="0"/>
                                          </p:stCondLst>
                                        </p:cTn>
                                        <p:tgtEl>
                                          <p:spTgt spid="53"/>
                                        </p:tgtEl>
                                        <p:attrNameLst>
                                          <p:attrName>style.visibility</p:attrName>
                                        </p:attrNameLst>
                                      </p:cBhvr>
                                      <p:to>
                                        <p:strVal val="visible"/>
                                      </p:to>
                                    </p:set>
                                    <p:animEffect transition="in" filter="checkerboard(across)">
                                      <p:cBhvr>
                                        <p:cTn id="111" dur="500"/>
                                        <p:tgtEl>
                                          <p:spTgt spid="53"/>
                                        </p:tgtEl>
                                      </p:cBhvr>
                                    </p:animEffect>
                                  </p:childTnLst>
                                </p:cTn>
                              </p:par>
                              <p:par>
                                <p:cTn id="112" presetID="5" presetClass="entr" presetSubtype="10" fill="hold" nodeType="withEffect">
                                  <p:stCondLst>
                                    <p:cond delay="0"/>
                                  </p:stCondLst>
                                  <p:childTnLst>
                                    <p:set>
                                      <p:cBhvr>
                                        <p:cTn id="113" dur="1" fill="hold">
                                          <p:stCondLst>
                                            <p:cond delay="0"/>
                                          </p:stCondLst>
                                        </p:cTn>
                                        <p:tgtEl>
                                          <p:spTgt spid="344078"/>
                                        </p:tgtEl>
                                        <p:attrNameLst>
                                          <p:attrName>style.visibility</p:attrName>
                                        </p:attrNameLst>
                                      </p:cBhvr>
                                      <p:to>
                                        <p:strVal val="visible"/>
                                      </p:to>
                                    </p:set>
                                    <p:animEffect transition="in" filter="checkerboard(across)">
                                      <p:cBhvr>
                                        <p:cTn id="114" dur="500"/>
                                        <p:tgtEl>
                                          <p:spTgt spid="344078"/>
                                        </p:tgtEl>
                                      </p:cBhvr>
                                    </p:animEffect>
                                  </p:childTnLst>
                                </p:cTn>
                              </p:par>
                            </p:childTnLst>
                          </p:cTn>
                        </p:par>
                      </p:childTnLst>
                    </p:cTn>
                  </p:par>
                  <p:par>
                    <p:cTn id="115" fill="hold">
                      <p:stCondLst>
                        <p:cond delay="indefinite"/>
                      </p:stCondLst>
                      <p:childTnLst>
                        <p:par>
                          <p:cTn id="116" fill="hold">
                            <p:stCondLst>
                              <p:cond delay="0"/>
                            </p:stCondLst>
                            <p:childTnLst>
                              <p:par>
                                <p:cTn id="117" presetID="5" presetClass="entr" presetSubtype="10" fill="hold" nodeType="clickEffect">
                                  <p:stCondLst>
                                    <p:cond delay="0"/>
                                  </p:stCondLst>
                                  <p:childTnLst>
                                    <p:set>
                                      <p:cBhvr>
                                        <p:cTn id="118" dur="1" fill="hold">
                                          <p:stCondLst>
                                            <p:cond delay="0"/>
                                          </p:stCondLst>
                                        </p:cTn>
                                        <p:tgtEl>
                                          <p:spTgt spid="61"/>
                                        </p:tgtEl>
                                        <p:attrNameLst>
                                          <p:attrName>style.visibility</p:attrName>
                                        </p:attrNameLst>
                                      </p:cBhvr>
                                      <p:to>
                                        <p:strVal val="visible"/>
                                      </p:to>
                                    </p:set>
                                    <p:animEffect transition="in" filter="checkerboard(across)">
                                      <p:cBhvr>
                                        <p:cTn id="119" dur="500"/>
                                        <p:tgtEl>
                                          <p:spTgt spid="61"/>
                                        </p:tgtEl>
                                      </p:cBhvr>
                                    </p:animEffect>
                                  </p:childTnLst>
                                </p:cTn>
                              </p:par>
                              <p:par>
                                <p:cTn id="120" presetID="5" presetClass="entr" presetSubtype="10" fill="hold" nodeType="withEffect">
                                  <p:stCondLst>
                                    <p:cond delay="0"/>
                                  </p:stCondLst>
                                  <p:childTnLst>
                                    <p:set>
                                      <p:cBhvr>
                                        <p:cTn id="121" dur="1" fill="hold">
                                          <p:stCondLst>
                                            <p:cond delay="0"/>
                                          </p:stCondLst>
                                        </p:cTn>
                                        <p:tgtEl>
                                          <p:spTgt spid="344079"/>
                                        </p:tgtEl>
                                        <p:attrNameLst>
                                          <p:attrName>style.visibility</p:attrName>
                                        </p:attrNameLst>
                                      </p:cBhvr>
                                      <p:to>
                                        <p:strVal val="visible"/>
                                      </p:to>
                                    </p:set>
                                    <p:animEffect transition="in" filter="checkerboard(across)">
                                      <p:cBhvr>
                                        <p:cTn id="122" dur="500"/>
                                        <p:tgtEl>
                                          <p:spTgt spid="344079"/>
                                        </p:tgtEl>
                                      </p:cBhvr>
                                    </p:animEffect>
                                  </p:childTnLst>
                                </p:cTn>
                              </p:par>
                            </p:childTnLst>
                          </p:cTn>
                        </p:par>
                      </p:childTnLst>
                    </p:cTn>
                  </p:par>
                  <p:par>
                    <p:cTn id="123" fill="hold">
                      <p:stCondLst>
                        <p:cond delay="indefinite"/>
                      </p:stCondLst>
                      <p:childTnLst>
                        <p:par>
                          <p:cTn id="124" fill="hold">
                            <p:stCondLst>
                              <p:cond delay="0"/>
                            </p:stCondLst>
                            <p:childTnLst>
                              <p:par>
                                <p:cTn id="125" presetID="5" presetClass="entr" presetSubtype="10" fill="hold" grpId="0" nodeType="clickEffect">
                                  <p:stCondLst>
                                    <p:cond delay="0"/>
                                  </p:stCondLst>
                                  <p:childTnLst>
                                    <p:set>
                                      <p:cBhvr>
                                        <p:cTn id="126" dur="1" fill="hold">
                                          <p:stCondLst>
                                            <p:cond delay="0"/>
                                          </p:stCondLst>
                                        </p:cTn>
                                        <p:tgtEl>
                                          <p:spTgt spid="65"/>
                                        </p:tgtEl>
                                        <p:attrNameLst>
                                          <p:attrName>style.visibility</p:attrName>
                                        </p:attrNameLst>
                                      </p:cBhvr>
                                      <p:to>
                                        <p:strVal val="visible"/>
                                      </p:to>
                                    </p:set>
                                    <p:animEffect transition="in" filter="checkerboard(across)">
                                      <p:cBhvr>
                                        <p:cTn id="127" dur="500"/>
                                        <p:tgtEl>
                                          <p:spTgt spid="65"/>
                                        </p:tgtEl>
                                      </p:cBhvr>
                                    </p:animEffect>
                                  </p:childTnLst>
                                </p:cTn>
                              </p:par>
                              <p:par>
                                <p:cTn id="128" presetID="5" presetClass="entr" presetSubtype="1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checkerboard(across)">
                                      <p:cBhvr>
                                        <p:cTn id="1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7" grpId="0"/>
      <p:bldP spid="50" grpId="0"/>
      <p:bldP spid="73" grpId="0"/>
      <p:bldP spid="82" grpId="0" animBg="1"/>
      <p:bldP spid="39" grpId="0"/>
      <p:bldP spid="49" grpId="0"/>
      <p:bldP spid="53" grpId="0" animBg="1"/>
      <p:bldP spid="54" grpId="0" animBg="1"/>
      <p:bldP spid="6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dirty="0" smtClean="0">
                <a:solidFill>
                  <a:srgbClr val="000099"/>
                </a:solidFill>
                <a:latin typeface="Calibri" pitchFamily="34" charset="0"/>
                <a:cs typeface="Calibri" pitchFamily="34" charset="0"/>
              </a:rPr>
              <a:t>Neutron leakage</a:t>
            </a:r>
            <a:endParaRPr lang="en-US" i="1" kern="1200" dirty="0">
              <a:solidFill>
                <a:srgbClr val="000099"/>
              </a:solidFill>
              <a:latin typeface="Calibri" pitchFamily="34" charset="0"/>
              <a:cs typeface="Calibri" pitchFamily="34" charset="0"/>
            </a:endParaRPr>
          </a:p>
        </p:txBody>
      </p:sp>
      <p:sp>
        <p:nvSpPr>
          <p:cNvPr id="22" name="TextBox 17"/>
          <p:cNvSpPr txBox="1"/>
          <p:nvPr/>
        </p:nvSpPr>
        <p:spPr>
          <a:xfrm>
            <a:off x="533400" y="1219200"/>
            <a:ext cx="4800600" cy="923330"/>
          </a:xfrm>
          <a:prstGeom prst="rect">
            <a:avLst/>
          </a:prstGeom>
          <a:noFill/>
        </p:spPr>
        <p:txBody>
          <a:bodyPr wrap="square">
            <a:spAutoFit/>
          </a:bodyPr>
          <a:lstStyle/>
          <a:p>
            <a:pPr>
              <a:defRPr/>
            </a:pPr>
            <a:r>
              <a:rPr lang="en-US" dirty="0" smtClean="0">
                <a:latin typeface="Calibri" pitchFamily="34" charset="0"/>
                <a:cs typeface="Calibri" pitchFamily="34" charset="0"/>
              </a:rPr>
              <a:t>Two group approximation: </a:t>
            </a:r>
            <a:r>
              <a:rPr lang="en-US" dirty="0" err="1" smtClean="0">
                <a:latin typeface="Calibri" pitchFamily="34" charset="0"/>
                <a:cs typeface="Calibri" pitchFamily="34" charset="0"/>
              </a:rPr>
              <a:t>neutronenmigratie</a:t>
            </a:r>
            <a:r>
              <a:rPr lang="en-US" dirty="0" smtClean="0">
                <a:latin typeface="Calibri" pitchFamily="34" charset="0"/>
                <a:cs typeface="Calibri" pitchFamily="34" charset="0"/>
              </a:rPr>
              <a:t> in slowdown en </a:t>
            </a:r>
            <a:r>
              <a:rPr lang="en-US" dirty="0" err="1" smtClean="0">
                <a:latin typeface="Calibri" pitchFamily="34" charset="0"/>
                <a:cs typeface="Calibri" pitchFamily="34" charset="0"/>
              </a:rPr>
              <a:t>thermisch</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gebied</a:t>
            </a:r>
            <a:endParaRPr lang="en-US" dirty="0" smtClean="0">
              <a:latin typeface="Calibri" pitchFamily="34" charset="0"/>
              <a:cs typeface="Calibri" pitchFamily="34" charset="0"/>
            </a:endParaRPr>
          </a:p>
          <a:p>
            <a:pPr>
              <a:defRPr/>
            </a:pPr>
            <a:endParaRPr lang="en-US" dirty="0" smtClean="0">
              <a:latin typeface="Calibri" pitchFamily="34" charset="0"/>
              <a:cs typeface="Calibri" pitchFamily="34" charset="0"/>
            </a:endParaRPr>
          </a:p>
        </p:txBody>
      </p:sp>
      <p:sp>
        <p:nvSpPr>
          <p:cNvPr id="37" name="TextBox 17"/>
          <p:cNvSpPr txBox="1"/>
          <p:nvPr/>
        </p:nvSpPr>
        <p:spPr>
          <a:xfrm>
            <a:off x="533400" y="1905000"/>
            <a:ext cx="65532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Definieer</a:t>
            </a:r>
            <a:r>
              <a:rPr lang="en-US" dirty="0" smtClean="0">
                <a:latin typeface="Calibri" pitchFamily="34" charset="0"/>
                <a:cs typeface="Calibri" pitchFamily="34" charset="0"/>
              </a:rPr>
              <a:t> </a:t>
            </a:r>
            <a:r>
              <a:rPr lang="en-US" dirty="0" err="1" smtClean="0">
                <a:latin typeface="Calibri" pitchFamily="34" charset="0"/>
                <a:cs typeface="Calibri" pitchFamily="34" charset="0"/>
              </a:rPr>
              <a:t>snelle</a:t>
            </a:r>
            <a:r>
              <a:rPr lang="en-US" dirty="0" smtClean="0">
                <a:latin typeface="Calibri" pitchFamily="34" charset="0"/>
                <a:cs typeface="Calibri" pitchFamily="34" charset="0"/>
              </a:rPr>
              <a:t> en </a:t>
            </a:r>
            <a:r>
              <a:rPr lang="en-US" dirty="0" err="1" smtClean="0">
                <a:latin typeface="Calibri" pitchFamily="34" charset="0"/>
                <a:cs typeface="Calibri" pitchFamily="34" charset="0"/>
              </a:rPr>
              <a:t>thermische</a:t>
            </a:r>
            <a:r>
              <a:rPr lang="en-US" dirty="0" smtClean="0">
                <a:latin typeface="Calibri" pitchFamily="34" charset="0"/>
                <a:cs typeface="Calibri" pitchFamily="34" charset="0"/>
              </a:rPr>
              <a:t> flux</a:t>
            </a:r>
          </a:p>
        </p:txBody>
      </p:sp>
      <p:sp>
        <p:nvSpPr>
          <p:cNvPr id="50" name="TextBox 17"/>
          <p:cNvSpPr txBox="1"/>
          <p:nvPr/>
        </p:nvSpPr>
        <p:spPr>
          <a:xfrm>
            <a:off x="533400" y="2590800"/>
            <a:ext cx="3124200" cy="646331"/>
          </a:xfrm>
          <a:prstGeom prst="rect">
            <a:avLst/>
          </a:prstGeom>
          <a:noFill/>
        </p:spPr>
        <p:txBody>
          <a:bodyPr wrap="square">
            <a:spAutoFit/>
          </a:bodyPr>
          <a:lstStyle/>
          <a:p>
            <a:pPr>
              <a:defRPr/>
            </a:pPr>
            <a:r>
              <a:rPr lang="en-US" dirty="0" err="1" smtClean="0">
                <a:latin typeface="Calibri" pitchFamily="34" charset="0"/>
                <a:cs typeface="Calibri" pitchFamily="34" charset="0"/>
              </a:rPr>
              <a:t>Diffusievergelijking</a:t>
            </a:r>
            <a:r>
              <a:rPr lang="en-US" dirty="0" smtClean="0">
                <a:latin typeface="Calibri" pitchFamily="34" charset="0"/>
                <a:cs typeface="Calibri" pitchFamily="34" charset="0"/>
              </a:rPr>
              <a:t> </a:t>
            </a:r>
            <a:r>
              <a:rPr lang="en-US" dirty="0" err="1" smtClean="0">
                <a:latin typeface="Calibri" pitchFamily="34" charset="0"/>
                <a:cs typeface="Calibri" pitchFamily="34" charset="0"/>
              </a:rPr>
              <a:t>voor</a:t>
            </a:r>
            <a:r>
              <a:rPr lang="en-US" dirty="0" smtClean="0">
                <a:latin typeface="Calibri" pitchFamily="34" charset="0"/>
                <a:cs typeface="Calibri" pitchFamily="34" charset="0"/>
              </a:rPr>
              <a:t> </a:t>
            </a:r>
            <a:r>
              <a:rPr lang="en-US" dirty="0" err="1" smtClean="0">
                <a:latin typeface="Calibri" pitchFamily="34" charset="0"/>
                <a:cs typeface="Calibri" pitchFamily="34" charset="0"/>
              </a:rPr>
              <a:t>snelle</a:t>
            </a:r>
            <a:r>
              <a:rPr lang="en-US" dirty="0" smtClean="0">
                <a:latin typeface="Calibri" pitchFamily="34" charset="0"/>
                <a:cs typeface="Calibri" pitchFamily="34" charset="0"/>
              </a:rPr>
              <a:t> </a:t>
            </a:r>
            <a:r>
              <a:rPr lang="en-US" dirty="0" err="1" smtClean="0">
                <a:latin typeface="Calibri" pitchFamily="34" charset="0"/>
                <a:cs typeface="Calibri" pitchFamily="34" charset="0"/>
              </a:rPr>
              <a:t>neutronen</a:t>
            </a:r>
            <a:endParaRPr lang="en-US" i="1" dirty="0" smtClean="0">
              <a:latin typeface="Calibri" pitchFamily="34" charset="0"/>
              <a:cs typeface="Calibri" pitchFamily="34" charset="0"/>
            </a:endParaRPr>
          </a:p>
        </p:txBody>
      </p:sp>
      <p:sp>
        <p:nvSpPr>
          <p:cNvPr id="53" name="Rechteraccolade 52"/>
          <p:cNvSpPr/>
          <p:nvPr/>
        </p:nvSpPr>
        <p:spPr bwMode="auto">
          <a:xfrm rot="5400000">
            <a:off x="4005264" y="3426023"/>
            <a:ext cx="304800" cy="1066800"/>
          </a:xfrm>
          <a:prstGeom prst="rightBrac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pic>
        <p:nvPicPr>
          <p:cNvPr id="345090" name="Picture 2"/>
          <p:cNvPicPr>
            <a:picLocks noChangeAspect="1" noChangeArrowheads="1"/>
          </p:cNvPicPr>
          <p:nvPr/>
        </p:nvPicPr>
        <p:blipFill>
          <a:blip r:embed="rId3" cstate="print"/>
          <a:srcRect/>
          <a:stretch>
            <a:fillRect/>
          </a:stretch>
        </p:blipFill>
        <p:spPr bwMode="auto">
          <a:xfrm>
            <a:off x="5486400" y="990600"/>
            <a:ext cx="3539637" cy="1704269"/>
          </a:xfrm>
          <a:prstGeom prst="rect">
            <a:avLst/>
          </a:prstGeom>
          <a:noFill/>
          <a:ln w="9525">
            <a:noFill/>
            <a:miter lim="800000"/>
            <a:headEnd/>
            <a:tailEnd/>
          </a:ln>
        </p:spPr>
      </p:pic>
      <p:sp>
        <p:nvSpPr>
          <p:cNvPr id="40" name="Afgeronde rechthoek 39"/>
          <p:cNvSpPr/>
          <p:nvPr/>
        </p:nvSpPr>
        <p:spPr bwMode="auto">
          <a:xfrm>
            <a:off x="8077200" y="914400"/>
            <a:ext cx="990600" cy="1828800"/>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pic>
        <p:nvPicPr>
          <p:cNvPr id="345091" name="Picture 3"/>
          <p:cNvPicPr>
            <a:picLocks noChangeAspect="1" noChangeArrowheads="1"/>
          </p:cNvPicPr>
          <p:nvPr/>
        </p:nvPicPr>
        <p:blipFill>
          <a:blip r:embed="rId4" cstate="print"/>
          <a:srcRect/>
          <a:stretch>
            <a:fillRect/>
          </a:stretch>
        </p:blipFill>
        <p:spPr bwMode="auto">
          <a:xfrm>
            <a:off x="3962400" y="1959768"/>
            <a:ext cx="1110528" cy="285750"/>
          </a:xfrm>
          <a:prstGeom prst="rect">
            <a:avLst/>
          </a:prstGeom>
          <a:noFill/>
          <a:ln w="9525">
            <a:noFill/>
            <a:miter lim="800000"/>
            <a:headEnd/>
            <a:tailEnd/>
          </a:ln>
        </p:spPr>
      </p:pic>
      <p:pic>
        <p:nvPicPr>
          <p:cNvPr id="345092" name="Picture 4"/>
          <p:cNvPicPr>
            <a:picLocks noChangeAspect="1" noChangeArrowheads="1"/>
          </p:cNvPicPr>
          <p:nvPr/>
        </p:nvPicPr>
        <p:blipFill>
          <a:blip r:embed="rId5" cstate="print"/>
          <a:srcRect/>
          <a:stretch>
            <a:fillRect/>
          </a:stretch>
        </p:blipFill>
        <p:spPr bwMode="auto">
          <a:xfrm>
            <a:off x="1524000" y="3349823"/>
            <a:ext cx="3225524" cy="509588"/>
          </a:xfrm>
          <a:prstGeom prst="rect">
            <a:avLst/>
          </a:prstGeom>
          <a:noFill/>
          <a:ln w="9525">
            <a:noFill/>
            <a:miter lim="800000"/>
            <a:headEnd/>
            <a:tailEnd/>
          </a:ln>
        </p:spPr>
      </p:pic>
      <p:sp>
        <p:nvSpPr>
          <p:cNvPr id="42" name="Tekstvak 41"/>
          <p:cNvSpPr txBox="1"/>
          <p:nvPr/>
        </p:nvSpPr>
        <p:spPr>
          <a:xfrm>
            <a:off x="4267200" y="4111823"/>
            <a:ext cx="3263970" cy="307777"/>
          </a:xfrm>
          <a:prstGeom prst="rect">
            <a:avLst/>
          </a:prstGeom>
          <a:solidFill>
            <a:srgbClr val="FFFFCC"/>
          </a:solidFill>
        </p:spPr>
        <p:txBody>
          <a:bodyPr wrap="none" rtlCol="0">
            <a:spAutoFit/>
          </a:bodyPr>
          <a:lstStyle/>
          <a:p>
            <a:r>
              <a:rPr lang="nl-NL" sz="1400" dirty="0" smtClean="0">
                <a:latin typeface="Calibri" pitchFamily="34" charset="0"/>
                <a:cs typeface="Calibri" pitchFamily="34" charset="0"/>
              </a:rPr>
              <a:t># snelle neutronen geproduceerd / cm</a:t>
            </a:r>
            <a:r>
              <a:rPr lang="nl-NL" sz="1400" baseline="30000" dirty="0" smtClean="0">
                <a:latin typeface="Calibri" pitchFamily="34" charset="0"/>
                <a:cs typeface="Calibri" pitchFamily="34" charset="0"/>
              </a:rPr>
              <a:t>3</a:t>
            </a:r>
            <a:r>
              <a:rPr lang="nl-NL" sz="1400" dirty="0" smtClean="0">
                <a:latin typeface="Calibri" pitchFamily="34" charset="0"/>
                <a:cs typeface="Calibri" pitchFamily="34" charset="0"/>
              </a:rPr>
              <a:t> / s</a:t>
            </a:r>
          </a:p>
        </p:txBody>
      </p:sp>
      <p:cxnSp>
        <p:nvCxnSpPr>
          <p:cNvPr id="44" name="Rechte verbindingslijn met pijl 43"/>
          <p:cNvCxnSpPr/>
          <p:nvPr/>
        </p:nvCxnSpPr>
        <p:spPr bwMode="auto">
          <a:xfrm rot="5400000">
            <a:off x="4093368" y="3302792"/>
            <a:ext cx="3048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5" name="Tekstvak 44"/>
          <p:cNvSpPr txBox="1"/>
          <p:nvPr/>
        </p:nvSpPr>
        <p:spPr>
          <a:xfrm>
            <a:off x="4204821" y="2971800"/>
            <a:ext cx="2827312" cy="307777"/>
          </a:xfrm>
          <a:prstGeom prst="rect">
            <a:avLst/>
          </a:prstGeom>
          <a:solidFill>
            <a:srgbClr val="FFFFCC"/>
          </a:solidFill>
        </p:spPr>
        <p:txBody>
          <a:bodyPr wrap="none" rtlCol="0">
            <a:spAutoFit/>
          </a:bodyPr>
          <a:lstStyle/>
          <a:p>
            <a:r>
              <a:rPr lang="nl-NL" sz="1400" dirty="0" err="1" smtClean="0">
                <a:latin typeface="Calibri" pitchFamily="34" charset="0"/>
                <a:cs typeface="Calibri" pitchFamily="34" charset="0"/>
              </a:rPr>
              <a:t>Thermal</a:t>
            </a:r>
            <a:r>
              <a:rPr lang="nl-NL" sz="1400" dirty="0" smtClean="0">
                <a:latin typeface="Calibri" pitchFamily="34" charset="0"/>
                <a:cs typeface="Calibri" pitchFamily="34" charset="0"/>
              </a:rPr>
              <a:t> </a:t>
            </a:r>
            <a:r>
              <a:rPr lang="nl-NL" sz="1400" dirty="0" err="1" smtClean="0">
                <a:latin typeface="Calibri" pitchFamily="34" charset="0"/>
                <a:cs typeface="Calibri" pitchFamily="34" charset="0"/>
              </a:rPr>
              <a:t>utilization</a:t>
            </a:r>
            <a:r>
              <a:rPr lang="nl-NL" sz="1400" dirty="0" smtClean="0">
                <a:latin typeface="Calibri" pitchFamily="34" charset="0"/>
                <a:cs typeface="Calibri" pitchFamily="34" charset="0"/>
              </a:rPr>
              <a:t>: </a:t>
            </a:r>
            <a:r>
              <a:rPr lang="nl-NL" sz="1400" dirty="0" err="1" smtClean="0">
                <a:latin typeface="Calibri" pitchFamily="34" charset="0"/>
                <a:cs typeface="Calibri" pitchFamily="34" charset="0"/>
              </a:rPr>
              <a:t>absorbed</a:t>
            </a:r>
            <a:r>
              <a:rPr lang="nl-NL" sz="1400" dirty="0" smtClean="0">
                <a:latin typeface="Calibri" pitchFamily="34" charset="0"/>
                <a:cs typeface="Calibri" pitchFamily="34" charset="0"/>
              </a:rPr>
              <a:t> in </a:t>
            </a:r>
            <a:r>
              <a:rPr lang="nl-NL" sz="1400" dirty="0" err="1" smtClean="0">
                <a:latin typeface="Calibri" pitchFamily="34" charset="0"/>
                <a:cs typeface="Calibri" pitchFamily="34" charset="0"/>
              </a:rPr>
              <a:t>fuel</a:t>
            </a:r>
            <a:endParaRPr lang="nl-NL" sz="1400" dirty="0" smtClean="0">
              <a:latin typeface="Calibri" pitchFamily="34" charset="0"/>
              <a:cs typeface="Calibri" pitchFamily="34" charset="0"/>
            </a:endParaRPr>
          </a:p>
        </p:txBody>
      </p:sp>
      <p:cxnSp>
        <p:nvCxnSpPr>
          <p:cNvPr id="57" name="Rechte verbindingslijn met pijl 56"/>
          <p:cNvCxnSpPr/>
          <p:nvPr/>
        </p:nvCxnSpPr>
        <p:spPr bwMode="auto">
          <a:xfrm rot="10800000" flipV="1">
            <a:off x="3900488" y="2751832"/>
            <a:ext cx="1588" cy="68431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7" name="Tekstvak 46"/>
          <p:cNvSpPr txBox="1"/>
          <p:nvPr/>
        </p:nvSpPr>
        <p:spPr>
          <a:xfrm>
            <a:off x="3864768" y="2590800"/>
            <a:ext cx="985783" cy="307777"/>
          </a:xfrm>
          <a:prstGeom prst="rect">
            <a:avLst/>
          </a:prstGeom>
          <a:solidFill>
            <a:srgbClr val="FFFFCC"/>
          </a:solidFill>
        </p:spPr>
        <p:txBody>
          <a:bodyPr wrap="none" rtlCol="0">
            <a:spAutoFit/>
          </a:bodyPr>
          <a:lstStyle/>
          <a:p>
            <a:r>
              <a:rPr lang="nl-NL" sz="1400" dirty="0" err="1" smtClean="0">
                <a:latin typeface="Calibri" pitchFamily="34" charset="0"/>
                <a:cs typeface="Calibri" pitchFamily="34" charset="0"/>
              </a:rPr>
              <a:t>Fast</a:t>
            </a:r>
            <a:r>
              <a:rPr lang="nl-NL" sz="1400" dirty="0" smtClean="0">
                <a:latin typeface="Calibri" pitchFamily="34" charset="0"/>
                <a:cs typeface="Calibri" pitchFamily="34" charset="0"/>
              </a:rPr>
              <a:t> </a:t>
            </a:r>
            <a:r>
              <a:rPr lang="nl-NL" sz="1400" dirty="0" err="1" smtClean="0">
                <a:latin typeface="Calibri" pitchFamily="34" charset="0"/>
                <a:cs typeface="Calibri" pitchFamily="34" charset="0"/>
              </a:rPr>
              <a:t>fission</a:t>
            </a:r>
            <a:endParaRPr lang="nl-NL" sz="1400" dirty="0" smtClean="0">
              <a:latin typeface="Calibri" pitchFamily="34" charset="0"/>
              <a:cs typeface="Calibri" pitchFamily="34" charset="0"/>
            </a:endParaRPr>
          </a:p>
        </p:txBody>
      </p:sp>
      <p:sp>
        <p:nvSpPr>
          <p:cNvPr id="58" name="Rechteraccolade 57"/>
          <p:cNvSpPr/>
          <p:nvPr/>
        </p:nvSpPr>
        <p:spPr bwMode="auto">
          <a:xfrm rot="5400000">
            <a:off x="1905000" y="3429000"/>
            <a:ext cx="304800" cy="1066800"/>
          </a:xfrm>
          <a:prstGeom prst="rightBrac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sp>
        <p:nvSpPr>
          <p:cNvPr id="59" name="Tekstvak 58"/>
          <p:cNvSpPr txBox="1"/>
          <p:nvPr/>
        </p:nvSpPr>
        <p:spPr>
          <a:xfrm>
            <a:off x="685800" y="4114800"/>
            <a:ext cx="1074205" cy="307777"/>
          </a:xfrm>
          <a:prstGeom prst="rect">
            <a:avLst/>
          </a:prstGeom>
          <a:solidFill>
            <a:srgbClr val="FFFFCC"/>
          </a:solidFill>
        </p:spPr>
        <p:txBody>
          <a:bodyPr wrap="none" rtlCol="0">
            <a:spAutoFit/>
          </a:bodyPr>
          <a:lstStyle/>
          <a:p>
            <a:r>
              <a:rPr lang="nl-NL" sz="1400" dirty="0" err="1" smtClean="0">
                <a:latin typeface="Calibri" pitchFamily="34" charset="0"/>
                <a:cs typeface="Calibri" pitchFamily="34" charset="0"/>
              </a:rPr>
              <a:t>Fast</a:t>
            </a:r>
            <a:r>
              <a:rPr lang="nl-NL" sz="1400" dirty="0" smtClean="0">
                <a:latin typeface="Calibri" pitchFamily="34" charset="0"/>
                <a:cs typeface="Calibri" pitchFamily="34" charset="0"/>
              </a:rPr>
              <a:t> </a:t>
            </a:r>
            <a:r>
              <a:rPr lang="nl-NL" sz="1400" dirty="0" err="1" smtClean="0">
                <a:latin typeface="Calibri" pitchFamily="34" charset="0"/>
                <a:cs typeface="Calibri" pitchFamily="34" charset="0"/>
              </a:rPr>
              <a:t>leakage</a:t>
            </a:r>
            <a:endParaRPr lang="nl-NL" sz="1400" dirty="0" smtClean="0">
              <a:latin typeface="Calibri" pitchFamily="34" charset="0"/>
              <a:cs typeface="Calibri" pitchFamily="34" charset="0"/>
            </a:endParaRPr>
          </a:p>
        </p:txBody>
      </p:sp>
      <p:cxnSp>
        <p:nvCxnSpPr>
          <p:cNvPr id="48" name="Rechte verbindingslijn met pijl 47"/>
          <p:cNvCxnSpPr/>
          <p:nvPr/>
        </p:nvCxnSpPr>
        <p:spPr bwMode="auto">
          <a:xfrm rot="5400000" flipH="1" flipV="1">
            <a:off x="2897188" y="4037012"/>
            <a:ext cx="455612"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sp>
        <p:nvSpPr>
          <p:cNvPr id="62" name="Tekstvak 61"/>
          <p:cNvSpPr txBox="1"/>
          <p:nvPr/>
        </p:nvSpPr>
        <p:spPr>
          <a:xfrm>
            <a:off x="1981200" y="4267200"/>
            <a:ext cx="2107565" cy="307777"/>
          </a:xfrm>
          <a:prstGeom prst="rect">
            <a:avLst/>
          </a:prstGeom>
          <a:solidFill>
            <a:srgbClr val="FFFFCC"/>
          </a:solidFill>
        </p:spPr>
        <p:txBody>
          <a:bodyPr wrap="none" rtlCol="0">
            <a:spAutoFit/>
          </a:bodyPr>
          <a:lstStyle/>
          <a:p>
            <a:r>
              <a:rPr lang="nl-NL" sz="1400" dirty="0" smtClean="0">
                <a:latin typeface="Calibri" pitchFamily="34" charset="0"/>
                <a:cs typeface="Calibri" pitchFamily="34" charset="0"/>
              </a:rPr>
              <a:t>Verlies door </a:t>
            </a:r>
            <a:r>
              <a:rPr lang="nl-NL" sz="1400" dirty="0" err="1" smtClean="0">
                <a:latin typeface="Calibri" pitchFamily="34" charset="0"/>
                <a:cs typeface="Calibri" pitchFamily="34" charset="0"/>
              </a:rPr>
              <a:t>slowing</a:t>
            </a:r>
            <a:r>
              <a:rPr lang="nl-NL" sz="1400" dirty="0" smtClean="0">
                <a:latin typeface="Calibri" pitchFamily="34" charset="0"/>
                <a:cs typeface="Calibri" pitchFamily="34" charset="0"/>
              </a:rPr>
              <a:t> down</a:t>
            </a:r>
          </a:p>
        </p:txBody>
      </p:sp>
      <p:sp>
        <p:nvSpPr>
          <p:cNvPr id="63" name="TextBox 17"/>
          <p:cNvSpPr txBox="1"/>
          <p:nvPr/>
        </p:nvSpPr>
        <p:spPr>
          <a:xfrm>
            <a:off x="533400" y="4611469"/>
            <a:ext cx="3124200" cy="646331"/>
          </a:xfrm>
          <a:prstGeom prst="rect">
            <a:avLst/>
          </a:prstGeom>
          <a:noFill/>
        </p:spPr>
        <p:txBody>
          <a:bodyPr wrap="square">
            <a:spAutoFit/>
          </a:bodyPr>
          <a:lstStyle/>
          <a:p>
            <a:pPr>
              <a:defRPr/>
            </a:pPr>
            <a:r>
              <a:rPr lang="en-US" dirty="0" err="1" smtClean="0">
                <a:latin typeface="Calibri" pitchFamily="34" charset="0"/>
                <a:cs typeface="Calibri" pitchFamily="34" charset="0"/>
              </a:rPr>
              <a:t>Diffusievergelijking</a:t>
            </a:r>
            <a:r>
              <a:rPr lang="en-US" dirty="0" smtClean="0">
                <a:latin typeface="Calibri" pitchFamily="34" charset="0"/>
                <a:cs typeface="Calibri" pitchFamily="34" charset="0"/>
              </a:rPr>
              <a:t> </a:t>
            </a:r>
            <a:r>
              <a:rPr lang="en-US" dirty="0" err="1" smtClean="0">
                <a:latin typeface="Calibri" pitchFamily="34" charset="0"/>
                <a:cs typeface="Calibri" pitchFamily="34" charset="0"/>
              </a:rPr>
              <a:t>voor</a:t>
            </a:r>
            <a:r>
              <a:rPr lang="en-US" dirty="0" smtClean="0">
                <a:latin typeface="Calibri" pitchFamily="34" charset="0"/>
                <a:cs typeface="Calibri" pitchFamily="34" charset="0"/>
              </a:rPr>
              <a:t> </a:t>
            </a:r>
            <a:r>
              <a:rPr lang="en-US" dirty="0" err="1" smtClean="0">
                <a:latin typeface="Calibri" pitchFamily="34" charset="0"/>
                <a:cs typeface="Calibri" pitchFamily="34" charset="0"/>
              </a:rPr>
              <a:t>thermische</a:t>
            </a:r>
            <a:r>
              <a:rPr lang="en-US" dirty="0" smtClean="0">
                <a:latin typeface="Calibri" pitchFamily="34" charset="0"/>
                <a:cs typeface="Calibri" pitchFamily="34" charset="0"/>
              </a:rPr>
              <a:t> </a:t>
            </a:r>
            <a:r>
              <a:rPr lang="en-US" dirty="0" err="1" smtClean="0">
                <a:latin typeface="Calibri" pitchFamily="34" charset="0"/>
                <a:cs typeface="Calibri" pitchFamily="34" charset="0"/>
              </a:rPr>
              <a:t>neutronen</a:t>
            </a:r>
            <a:endParaRPr lang="en-US" i="1" dirty="0" smtClean="0">
              <a:latin typeface="Calibri" pitchFamily="34" charset="0"/>
              <a:cs typeface="Calibri" pitchFamily="34" charset="0"/>
            </a:endParaRPr>
          </a:p>
        </p:txBody>
      </p:sp>
      <p:pic>
        <p:nvPicPr>
          <p:cNvPr id="345093" name="Picture 5"/>
          <p:cNvPicPr>
            <a:picLocks noChangeAspect="1" noChangeArrowheads="1"/>
          </p:cNvPicPr>
          <p:nvPr/>
        </p:nvPicPr>
        <p:blipFill>
          <a:blip r:embed="rId6" cstate="print"/>
          <a:srcRect/>
          <a:stretch>
            <a:fillRect/>
          </a:stretch>
        </p:blipFill>
        <p:spPr bwMode="auto">
          <a:xfrm>
            <a:off x="3283744" y="4905376"/>
            <a:ext cx="2810503" cy="346263"/>
          </a:xfrm>
          <a:prstGeom prst="rect">
            <a:avLst/>
          </a:prstGeom>
          <a:noFill/>
          <a:ln w="9525">
            <a:noFill/>
            <a:miter lim="800000"/>
            <a:headEnd/>
            <a:tailEnd/>
          </a:ln>
        </p:spPr>
      </p:pic>
      <p:sp>
        <p:nvSpPr>
          <p:cNvPr id="64" name="Rechteraccolade 63"/>
          <p:cNvSpPr/>
          <p:nvPr/>
        </p:nvSpPr>
        <p:spPr bwMode="auto">
          <a:xfrm rot="5400000">
            <a:off x="3745704" y="4852391"/>
            <a:ext cx="304800" cy="1066800"/>
          </a:xfrm>
          <a:prstGeom prst="rightBrac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sp>
        <p:nvSpPr>
          <p:cNvPr id="66" name="Tekstvak 65"/>
          <p:cNvSpPr txBox="1"/>
          <p:nvPr/>
        </p:nvSpPr>
        <p:spPr>
          <a:xfrm>
            <a:off x="2014316" y="5538191"/>
            <a:ext cx="1630831" cy="307777"/>
          </a:xfrm>
          <a:prstGeom prst="rect">
            <a:avLst/>
          </a:prstGeom>
          <a:solidFill>
            <a:srgbClr val="FFFFCC"/>
          </a:solidFill>
        </p:spPr>
        <p:txBody>
          <a:bodyPr wrap="none" rtlCol="0">
            <a:spAutoFit/>
          </a:bodyPr>
          <a:lstStyle/>
          <a:p>
            <a:r>
              <a:rPr lang="nl-NL" sz="1400" dirty="0" smtClean="0">
                <a:latin typeface="Calibri" pitchFamily="34" charset="0"/>
                <a:cs typeface="Calibri" pitchFamily="34" charset="0"/>
              </a:rPr>
              <a:t>Thermische </a:t>
            </a:r>
            <a:r>
              <a:rPr lang="nl-NL" sz="1400" dirty="0" err="1" smtClean="0">
                <a:latin typeface="Calibri" pitchFamily="34" charset="0"/>
                <a:cs typeface="Calibri" pitchFamily="34" charset="0"/>
              </a:rPr>
              <a:t>leakage</a:t>
            </a:r>
            <a:endParaRPr lang="nl-NL" sz="1400" dirty="0" smtClean="0">
              <a:latin typeface="Calibri" pitchFamily="34" charset="0"/>
              <a:cs typeface="Calibri" pitchFamily="34" charset="0"/>
            </a:endParaRPr>
          </a:p>
        </p:txBody>
      </p:sp>
      <p:sp>
        <p:nvSpPr>
          <p:cNvPr id="67" name="Rechteraccolade 66"/>
          <p:cNvSpPr/>
          <p:nvPr/>
        </p:nvSpPr>
        <p:spPr bwMode="auto">
          <a:xfrm rot="5400000">
            <a:off x="5621207" y="5139598"/>
            <a:ext cx="280391" cy="516794"/>
          </a:xfrm>
          <a:prstGeom prst="rightBrac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sp>
        <p:nvSpPr>
          <p:cNvPr id="69" name="Tekstvak 68"/>
          <p:cNvSpPr txBox="1"/>
          <p:nvPr/>
        </p:nvSpPr>
        <p:spPr>
          <a:xfrm>
            <a:off x="5861129" y="5538191"/>
            <a:ext cx="2599045" cy="307777"/>
          </a:xfrm>
          <a:prstGeom prst="rect">
            <a:avLst/>
          </a:prstGeom>
          <a:solidFill>
            <a:srgbClr val="FFFFCC"/>
          </a:solidFill>
        </p:spPr>
        <p:txBody>
          <a:bodyPr wrap="none" rtlCol="0">
            <a:spAutoFit/>
          </a:bodyPr>
          <a:lstStyle/>
          <a:p>
            <a:r>
              <a:rPr lang="nl-NL" sz="1400" dirty="0" smtClean="0">
                <a:latin typeface="Calibri" pitchFamily="34" charset="0"/>
                <a:cs typeface="Calibri" pitchFamily="34" charset="0"/>
              </a:rPr>
              <a:t>Bronterm thermische neutronen </a:t>
            </a:r>
          </a:p>
        </p:txBody>
      </p:sp>
      <p:sp>
        <p:nvSpPr>
          <p:cNvPr id="70" name="TextBox 17"/>
          <p:cNvSpPr txBox="1"/>
          <p:nvPr/>
        </p:nvSpPr>
        <p:spPr>
          <a:xfrm>
            <a:off x="533400" y="5983069"/>
            <a:ext cx="70866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Bereken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diffusiecoëfficiënten</a:t>
            </a:r>
            <a:r>
              <a:rPr lang="en-US" dirty="0" smtClean="0">
                <a:latin typeface="Calibri" pitchFamily="34" charset="0"/>
                <a:cs typeface="Calibri" pitchFamily="34" charset="0"/>
              </a:rPr>
              <a:t> en removal </a:t>
            </a:r>
            <a:r>
              <a:rPr lang="en-US" dirty="0" err="1" smtClean="0">
                <a:latin typeface="Calibri" pitchFamily="34" charset="0"/>
                <a:cs typeface="Calibri" pitchFamily="34" charset="0"/>
              </a:rPr>
              <a:t>werkzame</a:t>
            </a:r>
            <a:r>
              <a:rPr lang="en-US" dirty="0" smtClean="0">
                <a:latin typeface="Calibri" pitchFamily="34" charset="0"/>
                <a:cs typeface="Calibri" pitchFamily="34" charset="0"/>
              </a:rPr>
              <a:t> </a:t>
            </a:r>
            <a:r>
              <a:rPr lang="en-US" dirty="0" err="1" smtClean="0">
                <a:latin typeface="Calibri" pitchFamily="34" charset="0"/>
                <a:cs typeface="Calibri" pitchFamily="34" charset="0"/>
              </a:rPr>
              <a:t>doorsnede</a:t>
            </a:r>
            <a:endParaRPr lang="en-US" i="1" dirty="0" smtClean="0">
              <a:latin typeface="Calibri" pitchFamily="34" charset="0"/>
              <a:cs typeface="Calibri" pitchFamily="34" charset="0"/>
            </a:endParaRPr>
          </a:p>
        </p:txBody>
      </p:sp>
      <p:pic>
        <p:nvPicPr>
          <p:cNvPr id="345094" name="Picture 6"/>
          <p:cNvPicPr>
            <a:picLocks noChangeAspect="1" noChangeArrowheads="1"/>
          </p:cNvPicPr>
          <p:nvPr/>
        </p:nvPicPr>
        <p:blipFill>
          <a:blip r:embed="rId7" cstate="print"/>
          <a:srcRect/>
          <a:stretch>
            <a:fillRect/>
          </a:stretch>
        </p:blipFill>
        <p:spPr bwMode="auto">
          <a:xfrm>
            <a:off x="6553200" y="6070146"/>
            <a:ext cx="257810" cy="276225"/>
          </a:xfrm>
          <a:prstGeom prst="rect">
            <a:avLst/>
          </a:prstGeom>
          <a:noFill/>
          <a:ln w="9525">
            <a:noFill/>
            <a:miter lim="800000"/>
            <a:headEnd/>
            <a:tailEnd/>
          </a:ln>
        </p:spPr>
      </p:pic>
      <p:pic>
        <p:nvPicPr>
          <p:cNvPr id="345095" name="Picture 7"/>
          <p:cNvPicPr>
            <a:picLocks noChangeAspect="1" noChangeArrowheads="1"/>
          </p:cNvPicPr>
          <p:nvPr/>
        </p:nvPicPr>
        <p:blipFill>
          <a:blip r:embed="rId8" cstate="print"/>
          <a:srcRect/>
          <a:stretch>
            <a:fillRect/>
          </a:stretch>
        </p:blipFill>
        <p:spPr bwMode="auto">
          <a:xfrm>
            <a:off x="6477000" y="3483768"/>
            <a:ext cx="1219200" cy="252434"/>
          </a:xfrm>
          <a:prstGeom prst="rect">
            <a:avLst/>
          </a:prstGeom>
          <a:noFill/>
          <a:ln w="9525">
            <a:noFill/>
            <a:miter lim="800000"/>
            <a:headEnd/>
            <a:tailEnd/>
          </a:ln>
        </p:spPr>
      </p:pic>
      <p:pic>
        <p:nvPicPr>
          <p:cNvPr id="345097" name="Picture 9"/>
          <p:cNvPicPr>
            <a:picLocks noChangeAspect="1" noChangeArrowheads="1"/>
          </p:cNvPicPr>
          <p:nvPr/>
        </p:nvPicPr>
        <p:blipFill>
          <a:blip r:embed="rId9" cstate="print"/>
          <a:srcRect/>
          <a:stretch>
            <a:fillRect/>
          </a:stretch>
        </p:blipFill>
        <p:spPr bwMode="auto">
          <a:xfrm>
            <a:off x="7086600" y="4988720"/>
            <a:ext cx="1219200" cy="2332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par>
                                <p:cTn id="8" presetID="5" presetClass="entr" presetSubtype="10" fill="hold" nodeType="withEffect">
                                  <p:stCondLst>
                                    <p:cond delay="0"/>
                                  </p:stCondLst>
                                  <p:childTnLst>
                                    <p:set>
                                      <p:cBhvr>
                                        <p:cTn id="9" dur="1" fill="hold">
                                          <p:stCondLst>
                                            <p:cond delay="0"/>
                                          </p:stCondLst>
                                        </p:cTn>
                                        <p:tgtEl>
                                          <p:spTgt spid="345090"/>
                                        </p:tgtEl>
                                        <p:attrNameLst>
                                          <p:attrName>style.visibility</p:attrName>
                                        </p:attrNameLst>
                                      </p:cBhvr>
                                      <p:to>
                                        <p:strVal val="visible"/>
                                      </p:to>
                                    </p:set>
                                    <p:animEffect transition="in" filter="checkerboard(across)">
                                      <p:cBhvr>
                                        <p:cTn id="10" dur="500"/>
                                        <p:tgtEl>
                                          <p:spTgt spid="34509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checkerboard(across)">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checkerboard(across)">
                                      <p:cBhvr>
                                        <p:cTn id="20" dur="500"/>
                                        <p:tgtEl>
                                          <p:spTgt spid="37"/>
                                        </p:tgtEl>
                                      </p:cBhvr>
                                    </p:animEffect>
                                  </p:childTnLst>
                                </p:cTn>
                              </p:par>
                              <p:par>
                                <p:cTn id="21" presetID="5" presetClass="entr" presetSubtype="10" fill="hold" nodeType="withEffect">
                                  <p:stCondLst>
                                    <p:cond delay="0"/>
                                  </p:stCondLst>
                                  <p:childTnLst>
                                    <p:set>
                                      <p:cBhvr>
                                        <p:cTn id="22" dur="1" fill="hold">
                                          <p:stCondLst>
                                            <p:cond delay="0"/>
                                          </p:stCondLst>
                                        </p:cTn>
                                        <p:tgtEl>
                                          <p:spTgt spid="345091"/>
                                        </p:tgtEl>
                                        <p:attrNameLst>
                                          <p:attrName>style.visibility</p:attrName>
                                        </p:attrNameLst>
                                      </p:cBhvr>
                                      <p:to>
                                        <p:strVal val="visible"/>
                                      </p:to>
                                    </p:set>
                                    <p:animEffect transition="in" filter="checkerboard(across)">
                                      <p:cBhvr>
                                        <p:cTn id="23" dur="500"/>
                                        <p:tgtEl>
                                          <p:spTgt spid="345091"/>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checkerboard(across)">
                                      <p:cBhvr>
                                        <p:cTn id="28" dur="500"/>
                                        <p:tgtEl>
                                          <p:spTgt spid="50"/>
                                        </p:tgtEl>
                                      </p:cBhvr>
                                    </p:animEffect>
                                  </p:childTnLst>
                                </p:cTn>
                              </p:par>
                              <p:par>
                                <p:cTn id="29" presetID="5" presetClass="entr" presetSubtype="10" fill="hold" nodeType="withEffect">
                                  <p:stCondLst>
                                    <p:cond delay="0"/>
                                  </p:stCondLst>
                                  <p:childTnLst>
                                    <p:set>
                                      <p:cBhvr>
                                        <p:cTn id="30" dur="1" fill="hold">
                                          <p:stCondLst>
                                            <p:cond delay="0"/>
                                          </p:stCondLst>
                                        </p:cTn>
                                        <p:tgtEl>
                                          <p:spTgt spid="345092"/>
                                        </p:tgtEl>
                                        <p:attrNameLst>
                                          <p:attrName>style.visibility</p:attrName>
                                        </p:attrNameLst>
                                      </p:cBhvr>
                                      <p:to>
                                        <p:strVal val="visible"/>
                                      </p:to>
                                    </p:set>
                                    <p:animEffect transition="in" filter="checkerboard(across)">
                                      <p:cBhvr>
                                        <p:cTn id="31" dur="500"/>
                                        <p:tgtEl>
                                          <p:spTgt spid="345092"/>
                                        </p:tgtEl>
                                      </p:cBhvr>
                                    </p:animEffect>
                                  </p:childTnLst>
                                </p:cTn>
                              </p:par>
                              <p:par>
                                <p:cTn id="32" presetID="5" presetClass="entr" presetSubtype="10" fill="hold" nodeType="withEffect">
                                  <p:stCondLst>
                                    <p:cond delay="0"/>
                                  </p:stCondLst>
                                  <p:childTnLst>
                                    <p:set>
                                      <p:cBhvr>
                                        <p:cTn id="33" dur="1" fill="hold">
                                          <p:stCondLst>
                                            <p:cond delay="0"/>
                                          </p:stCondLst>
                                        </p:cTn>
                                        <p:tgtEl>
                                          <p:spTgt spid="345095"/>
                                        </p:tgtEl>
                                        <p:attrNameLst>
                                          <p:attrName>style.visibility</p:attrName>
                                        </p:attrNameLst>
                                      </p:cBhvr>
                                      <p:to>
                                        <p:strVal val="visible"/>
                                      </p:to>
                                    </p:set>
                                    <p:animEffect transition="in" filter="checkerboard(across)">
                                      <p:cBhvr>
                                        <p:cTn id="34" dur="500"/>
                                        <p:tgtEl>
                                          <p:spTgt spid="345095"/>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checkerboard(across)">
                                      <p:cBhvr>
                                        <p:cTn id="39" dur="500"/>
                                        <p:tgtEl>
                                          <p:spTgt spid="53"/>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checkerboard(across)">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checkerboard(across)">
                                      <p:cBhvr>
                                        <p:cTn id="47" dur="500"/>
                                        <p:tgtEl>
                                          <p:spTgt spid="44"/>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checkerboard(across)">
                                      <p:cBhvr>
                                        <p:cTn id="50" dur="500"/>
                                        <p:tgtEl>
                                          <p:spTgt spid="45"/>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nodeType="click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checkerboard(across)">
                                      <p:cBhvr>
                                        <p:cTn id="55" dur="500"/>
                                        <p:tgtEl>
                                          <p:spTgt spid="57"/>
                                        </p:tgtEl>
                                      </p:cBhvr>
                                    </p:animEffect>
                                  </p:childTnLst>
                                </p:cTn>
                              </p:par>
                              <p:par>
                                <p:cTn id="56" presetID="5" presetClass="entr" presetSubtype="10"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checkerboard(across)">
                                      <p:cBhvr>
                                        <p:cTn id="58" dur="500"/>
                                        <p:tgtEl>
                                          <p:spTgt spid="47"/>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nodeType="click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checkerboard(across)">
                                      <p:cBhvr>
                                        <p:cTn id="63" dur="500"/>
                                        <p:tgtEl>
                                          <p:spTgt spid="48"/>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checkerboard(across)">
                                      <p:cBhvr>
                                        <p:cTn id="66" dur="500"/>
                                        <p:tgtEl>
                                          <p:spTgt spid="62"/>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ntr" presetSubtype="10" fill="hold" grpId="0" nodeType="click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checkerboard(across)">
                                      <p:cBhvr>
                                        <p:cTn id="71" dur="500"/>
                                        <p:tgtEl>
                                          <p:spTgt spid="58"/>
                                        </p:tgtEl>
                                      </p:cBhvr>
                                    </p:animEffect>
                                  </p:childTnLst>
                                </p:cTn>
                              </p:par>
                              <p:par>
                                <p:cTn id="72" presetID="5" presetClass="entr" presetSubtype="10" fill="hold" grpId="0"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checkerboard(across)">
                                      <p:cBhvr>
                                        <p:cTn id="74" dur="500"/>
                                        <p:tgtEl>
                                          <p:spTgt spid="59"/>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grpId="0" nodeType="clickEffect">
                                  <p:stCondLst>
                                    <p:cond delay="0"/>
                                  </p:stCondLst>
                                  <p:childTnLst>
                                    <p:set>
                                      <p:cBhvr>
                                        <p:cTn id="78" dur="1" fill="hold">
                                          <p:stCondLst>
                                            <p:cond delay="0"/>
                                          </p:stCondLst>
                                        </p:cTn>
                                        <p:tgtEl>
                                          <p:spTgt spid="63"/>
                                        </p:tgtEl>
                                        <p:attrNameLst>
                                          <p:attrName>style.visibility</p:attrName>
                                        </p:attrNameLst>
                                      </p:cBhvr>
                                      <p:to>
                                        <p:strVal val="visible"/>
                                      </p:to>
                                    </p:set>
                                    <p:animEffect transition="in" filter="checkerboard(across)">
                                      <p:cBhvr>
                                        <p:cTn id="79" dur="500"/>
                                        <p:tgtEl>
                                          <p:spTgt spid="63"/>
                                        </p:tgtEl>
                                      </p:cBhvr>
                                    </p:animEffect>
                                  </p:childTnLst>
                                </p:cTn>
                              </p:par>
                              <p:par>
                                <p:cTn id="80" presetID="5" presetClass="entr" presetSubtype="10" fill="hold" nodeType="withEffect">
                                  <p:stCondLst>
                                    <p:cond delay="0"/>
                                  </p:stCondLst>
                                  <p:childTnLst>
                                    <p:set>
                                      <p:cBhvr>
                                        <p:cTn id="81" dur="1" fill="hold">
                                          <p:stCondLst>
                                            <p:cond delay="0"/>
                                          </p:stCondLst>
                                        </p:cTn>
                                        <p:tgtEl>
                                          <p:spTgt spid="345093"/>
                                        </p:tgtEl>
                                        <p:attrNameLst>
                                          <p:attrName>style.visibility</p:attrName>
                                        </p:attrNameLst>
                                      </p:cBhvr>
                                      <p:to>
                                        <p:strVal val="visible"/>
                                      </p:to>
                                    </p:set>
                                    <p:animEffect transition="in" filter="checkerboard(across)">
                                      <p:cBhvr>
                                        <p:cTn id="82" dur="500"/>
                                        <p:tgtEl>
                                          <p:spTgt spid="345093"/>
                                        </p:tgtEl>
                                      </p:cBhvr>
                                    </p:animEffect>
                                  </p:childTnLst>
                                </p:cTn>
                              </p:par>
                              <p:par>
                                <p:cTn id="83" presetID="5" presetClass="entr" presetSubtype="10" fill="hold" nodeType="withEffect">
                                  <p:stCondLst>
                                    <p:cond delay="0"/>
                                  </p:stCondLst>
                                  <p:childTnLst>
                                    <p:set>
                                      <p:cBhvr>
                                        <p:cTn id="84" dur="1" fill="hold">
                                          <p:stCondLst>
                                            <p:cond delay="0"/>
                                          </p:stCondLst>
                                        </p:cTn>
                                        <p:tgtEl>
                                          <p:spTgt spid="345097"/>
                                        </p:tgtEl>
                                        <p:attrNameLst>
                                          <p:attrName>style.visibility</p:attrName>
                                        </p:attrNameLst>
                                      </p:cBhvr>
                                      <p:to>
                                        <p:strVal val="visible"/>
                                      </p:to>
                                    </p:set>
                                    <p:animEffect transition="in" filter="checkerboard(across)">
                                      <p:cBhvr>
                                        <p:cTn id="85" dur="500"/>
                                        <p:tgtEl>
                                          <p:spTgt spid="345097"/>
                                        </p:tgtEl>
                                      </p:cBhvr>
                                    </p:animEffect>
                                  </p:childTnLst>
                                </p:cTn>
                              </p:par>
                            </p:childTnLst>
                          </p:cTn>
                        </p:par>
                      </p:childTnLst>
                    </p:cTn>
                  </p:par>
                  <p:par>
                    <p:cTn id="86" fill="hold">
                      <p:stCondLst>
                        <p:cond delay="indefinite"/>
                      </p:stCondLst>
                      <p:childTnLst>
                        <p:par>
                          <p:cTn id="87" fill="hold">
                            <p:stCondLst>
                              <p:cond delay="0"/>
                            </p:stCondLst>
                            <p:childTnLst>
                              <p:par>
                                <p:cTn id="88" presetID="5" presetClass="entr" presetSubtype="10" fill="hold" grpId="0" nodeType="clickEffect">
                                  <p:stCondLst>
                                    <p:cond delay="0"/>
                                  </p:stCondLst>
                                  <p:childTnLst>
                                    <p:set>
                                      <p:cBhvr>
                                        <p:cTn id="89" dur="1" fill="hold">
                                          <p:stCondLst>
                                            <p:cond delay="0"/>
                                          </p:stCondLst>
                                        </p:cTn>
                                        <p:tgtEl>
                                          <p:spTgt spid="67"/>
                                        </p:tgtEl>
                                        <p:attrNameLst>
                                          <p:attrName>style.visibility</p:attrName>
                                        </p:attrNameLst>
                                      </p:cBhvr>
                                      <p:to>
                                        <p:strVal val="visible"/>
                                      </p:to>
                                    </p:set>
                                    <p:animEffect transition="in" filter="checkerboard(across)">
                                      <p:cBhvr>
                                        <p:cTn id="90" dur="500"/>
                                        <p:tgtEl>
                                          <p:spTgt spid="67"/>
                                        </p:tgtEl>
                                      </p:cBhvr>
                                    </p:animEffect>
                                  </p:childTnLst>
                                </p:cTn>
                              </p:par>
                              <p:par>
                                <p:cTn id="91" presetID="5" presetClass="entr" presetSubtype="10" fill="hold" grpId="0" nodeType="withEffect">
                                  <p:stCondLst>
                                    <p:cond delay="0"/>
                                  </p:stCondLst>
                                  <p:childTnLst>
                                    <p:set>
                                      <p:cBhvr>
                                        <p:cTn id="92" dur="1" fill="hold">
                                          <p:stCondLst>
                                            <p:cond delay="0"/>
                                          </p:stCondLst>
                                        </p:cTn>
                                        <p:tgtEl>
                                          <p:spTgt spid="69"/>
                                        </p:tgtEl>
                                        <p:attrNameLst>
                                          <p:attrName>style.visibility</p:attrName>
                                        </p:attrNameLst>
                                      </p:cBhvr>
                                      <p:to>
                                        <p:strVal val="visible"/>
                                      </p:to>
                                    </p:set>
                                    <p:animEffect transition="in" filter="checkerboard(across)">
                                      <p:cBhvr>
                                        <p:cTn id="93" dur="500"/>
                                        <p:tgtEl>
                                          <p:spTgt spid="69"/>
                                        </p:tgtEl>
                                      </p:cBhvr>
                                    </p:animEffect>
                                  </p:childTnLst>
                                </p:cTn>
                              </p:par>
                            </p:childTnLst>
                          </p:cTn>
                        </p:par>
                      </p:childTnLst>
                    </p:cTn>
                  </p:par>
                  <p:par>
                    <p:cTn id="94" fill="hold">
                      <p:stCondLst>
                        <p:cond delay="indefinite"/>
                      </p:stCondLst>
                      <p:childTnLst>
                        <p:par>
                          <p:cTn id="95" fill="hold">
                            <p:stCondLst>
                              <p:cond delay="0"/>
                            </p:stCondLst>
                            <p:childTnLst>
                              <p:par>
                                <p:cTn id="96" presetID="5" presetClass="entr" presetSubtype="10" fill="hold" grpId="0" nodeType="clickEffect">
                                  <p:stCondLst>
                                    <p:cond delay="0"/>
                                  </p:stCondLst>
                                  <p:childTnLst>
                                    <p:set>
                                      <p:cBhvr>
                                        <p:cTn id="97" dur="1" fill="hold">
                                          <p:stCondLst>
                                            <p:cond delay="0"/>
                                          </p:stCondLst>
                                        </p:cTn>
                                        <p:tgtEl>
                                          <p:spTgt spid="64"/>
                                        </p:tgtEl>
                                        <p:attrNameLst>
                                          <p:attrName>style.visibility</p:attrName>
                                        </p:attrNameLst>
                                      </p:cBhvr>
                                      <p:to>
                                        <p:strVal val="visible"/>
                                      </p:to>
                                    </p:set>
                                    <p:animEffect transition="in" filter="checkerboard(across)">
                                      <p:cBhvr>
                                        <p:cTn id="98" dur="500"/>
                                        <p:tgtEl>
                                          <p:spTgt spid="64"/>
                                        </p:tgtEl>
                                      </p:cBhvr>
                                    </p:animEffect>
                                  </p:childTnLst>
                                </p:cTn>
                              </p:par>
                              <p:par>
                                <p:cTn id="99" presetID="5" presetClass="entr" presetSubtype="10" fill="hold" grpId="0" nodeType="withEffect">
                                  <p:stCondLst>
                                    <p:cond delay="0"/>
                                  </p:stCondLst>
                                  <p:childTnLst>
                                    <p:set>
                                      <p:cBhvr>
                                        <p:cTn id="100" dur="1" fill="hold">
                                          <p:stCondLst>
                                            <p:cond delay="0"/>
                                          </p:stCondLst>
                                        </p:cTn>
                                        <p:tgtEl>
                                          <p:spTgt spid="66"/>
                                        </p:tgtEl>
                                        <p:attrNameLst>
                                          <p:attrName>style.visibility</p:attrName>
                                        </p:attrNameLst>
                                      </p:cBhvr>
                                      <p:to>
                                        <p:strVal val="visible"/>
                                      </p:to>
                                    </p:set>
                                    <p:animEffect transition="in" filter="checkerboard(across)">
                                      <p:cBhvr>
                                        <p:cTn id="101" dur="500"/>
                                        <p:tgtEl>
                                          <p:spTgt spid="66"/>
                                        </p:tgtEl>
                                      </p:cBhvr>
                                    </p:animEffect>
                                  </p:childTnLst>
                                </p:cTn>
                              </p:par>
                            </p:childTnLst>
                          </p:cTn>
                        </p:par>
                      </p:childTnLst>
                    </p:cTn>
                  </p:par>
                  <p:par>
                    <p:cTn id="102" fill="hold">
                      <p:stCondLst>
                        <p:cond delay="indefinite"/>
                      </p:stCondLst>
                      <p:childTnLst>
                        <p:par>
                          <p:cTn id="103" fill="hold">
                            <p:stCondLst>
                              <p:cond delay="0"/>
                            </p:stCondLst>
                            <p:childTnLst>
                              <p:par>
                                <p:cTn id="104" presetID="5" presetClass="entr" presetSubtype="10" fill="hold" grpId="0" nodeType="clickEffect">
                                  <p:stCondLst>
                                    <p:cond delay="0"/>
                                  </p:stCondLst>
                                  <p:childTnLst>
                                    <p:set>
                                      <p:cBhvr>
                                        <p:cTn id="105" dur="1" fill="hold">
                                          <p:stCondLst>
                                            <p:cond delay="0"/>
                                          </p:stCondLst>
                                        </p:cTn>
                                        <p:tgtEl>
                                          <p:spTgt spid="70"/>
                                        </p:tgtEl>
                                        <p:attrNameLst>
                                          <p:attrName>style.visibility</p:attrName>
                                        </p:attrNameLst>
                                      </p:cBhvr>
                                      <p:to>
                                        <p:strVal val="visible"/>
                                      </p:to>
                                    </p:set>
                                    <p:animEffect transition="in" filter="checkerboard(across)">
                                      <p:cBhvr>
                                        <p:cTn id="106" dur="500"/>
                                        <p:tgtEl>
                                          <p:spTgt spid="70"/>
                                        </p:tgtEl>
                                      </p:cBhvr>
                                    </p:animEffect>
                                  </p:childTnLst>
                                </p:cTn>
                              </p:par>
                              <p:par>
                                <p:cTn id="107" presetID="5" presetClass="entr" presetSubtype="10" fill="hold" nodeType="withEffect">
                                  <p:stCondLst>
                                    <p:cond delay="0"/>
                                  </p:stCondLst>
                                  <p:childTnLst>
                                    <p:set>
                                      <p:cBhvr>
                                        <p:cTn id="108" dur="1" fill="hold">
                                          <p:stCondLst>
                                            <p:cond delay="0"/>
                                          </p:stCondLst>
                                        </p:cTn>
                                        <p:tgtEl>
                                          <p:spTgt spid="345094"/>
                                        </p:tgtEl>
                                        <p:attrNameLst>
                                          <p:attrName>style.visibility</p:attrName>
                                        </p:attrNameLst>
                                      </p:cBhvr>
                                      <p:to>
                                        <p:strVal val="visible"/>
                                      </p:to>
                                    </p:set>
                                    <p:animEffect transition="in" filter="checkerboard(across)">
                                      <p:cBhvr>
                                        <p:cTn id="109" dur="500"/>
                                        <p:tgtEl>
                                          <p:spTgt spid="345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7" grpId="0"/>
      <p:bldP spid="50" grpId="0"/>
      <p:bldP spid="53" grpId="0" animBg="1"/>
      <p:bldP spid="40" grpId="0" animBg="1"/>
      <p:bldP spid="42" grpId="0" animBg="1"/>
      <p:bldP spid="45" grpId="0" animBg="1"/>
      <p:bldP spid="47" grpId="0" animBg="1"/>
      <p:bldP spid="58" grpId="0" animBg="1"/>
      <p:bldP spid="59" grpId="0" animBg="1"/>
      <p:bldP spid="62" grpId="0" animBg="1"/>
      <p:bldP spid="63" grpId="0"/>
      <p:bldP spid="64" grpId="0" animBg="1"/>
      <p:bldP spid="66" grpId="0" animBg="1"/>
      <p:bldP spid="67" grpId="0" animBg="1"/>
      <p:bldP spid="69" grpId="0" animBg="1"/>
      <p:bldP spid="7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dirty="0" smtClean="0">
                <a:solidFill>
                  <a:srgbClr val="000099"/>
                </a:solidFill>
                <a:latin typeface="Calibri" pitchFamily="34" charset="0"/>
                <a:cs typeface="Calibri" pitchFamily="34" charset="0"/>
              </a:rPr>
              <a:t>Two group approximation</a:t>
            </a:r>
            <a:endParaRPr lang="en-US" i="1" kern="1200" dirty="0">
              <a:solidFill>
                <a:srgbClr val="000099"/>
              </a:solidFill>
              <a:latin typeface="Calibri" pitchFamily="34" charset="0"/>
              <a:cs typeface="Calibri" pitchFamily="34" charset="0"/>
            </a:endParaRPr>
          </a:p>
        </p:txBody>
      </p:sp>
      <p:sp>
        <p:nvSpPr>
          <p:cNvPr id="22" name="TextBox 17"/>
          <p:cNvSpPr txBox="1"/>
          <p:nvPr/>
        </p:nvSpPr>
        <p:spPr>
          <a:xfrm>
            <a:off x="533400" y="1219200"/>
            <a:ext cx="6096000" cy="646331"/>
          </a:xfrm>
          <a:prstGeom prst="rect">
            <a:avLst/>
          </a:prstGeom>
          <a:noFill/>
        </p:spPr>
        <p:txBody>
          <a:bodyPr wrap="square">
            <a:spAutoFit/>
          </a:bodyPr>
          <a:lstStyle/>
          <a:p>
            <a:pPr>
              <a:defRPr/>
            </a:pPr>
            <a:r>
              <a:rPr lang="en-US" err="1" smtClean="0">
                <a:latin typeface="Calibri" pitchFamily="34" charset="0"/>
                <a:cs typeface="Calibri" pitchFamily="34" charset="0"/>
              </a:rPr>
              <a:t>Deel</a:t>
            </a:r>
            <a:r>
              <a:rPr lang="en-US" smtClean="0">
                <a:latin typeface="Calibri" pitchFamily="34" charset="0"/>
                <a:cs typeface="Calibri" pitchFamily="34" charset="0"/>
              </a:rPr>
              <a:t> door         </a:t>
            </a:r>
            <a:r>
              <a:rPr lang="en-US" dirty="0" smtClean="0">
                <a:latin typeface="Calibri" pitchFamily="34" charset="0"/>
                <a:cs typeface="Calibri" pitchFamily="34" charset="0"/>
              </a:rPr>
              <a:t>en       </a:t>
            </a:r>
            <a:r>
              <a:rPr lang="en-US" dirty="0" err="1" smtClean="0">
                <a:latin typeface="Calibri" pitchFamily="34" charset="0"/>
                <a:cs typeface="Calibri" pitchFamily="34" charset="0"/>
              </a:rPr>
              <a:t>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definieer</a:t>
            </a:r>
            <a:r>
              <a:rPr lang="en-US" dirty="0" smtClean="0">
                <a:latin typeface="Calibri" pitchFamily="34" charset="0"/>
                <a:cs typeface="Calibri" pitchFamily="34" charset="0"/>
              </a:rPr>
              <a:t>                       en</a:t>
            </a:r>
          </a:p>
          <a:p>
            <a:pPr>
              <a:defRPr/>
            </a:pPr>
            <a:endParaRPr lang="en-US" dirty="0" smtClean="0">
              <a:latin typeface="Calibri" pitchFamily="34" charset="0"/>
              <a:cs typeface="Calibri" pitchFamily="34" charset="0"/>
            </a:endParaRPr>
          </a:p>
        </p:txBody>
      </p:sp>
      <p:pic>
        <p:nvPicPr>
          <p:cNvPr id="345092" name="Picture 4"/>
          <p:cNvPicPr>
            <a:picLocks noChangeAspect="1" noChangeArrowheads="1"/>
          </p:cNvPicPr>
          <p:nvPr/>
        </p:nvPicPr>
        <p:blipFill>
          <a:blip r:embed="rId3" cstate="print"/>
          <a:srcRect/>
          <a:stretch>
            <a:fillRect/>
          </a:stretch>
        </p:blipFill>
        <p:spPr bwMode="auto">
          <a:xfrm>
            <a:off x="685800" y="1783464"/>
            <a:ext cx="3225524" cy="509588"/>
          </a:xfrm>
          <a:prstGeom prst="rect">
            <a:avLst/>
          </a:prstGeom>
          <a:noFill/>
          <a:ln w="9525">
            <a:noFill/>
            <a:miter lim="800000"/>
            <a:headEnd/>
            <a:tailEnd/>
          </a:ln>
        </p:spPr>
      </p:pic>
      <p:sp>
        <p:nvSpPr>
          <p:cNvPr id="63" name="TextBox 17"/>
          <p:cNvSpPr txBox="1"/>
          <p:nvPr/>
        </p:nvSpPr>
        <p:spPr>
          <a:xfrm>
            <a:off x="533400" y="2971800"/>
            <a:ext cx="6553200" cy="646331"/>
          </a:xfrm>
          <a:prstGeom prst="rect">
            <a:avLst/>
          </a:prstGeom>
          <a:noFill/>
        </p:spPr>
        <p:txBody>
          <a:bodyPr wrap="square">
            <a:spAutoFit/>
          </a:bodyPr>
          <a:lstStyle/>
          <a:p>
            <a:pPr>
              <a:defRPr/>
            </a:pPr>
            <a:r>
              <a:rPr lang="en-US" dirty="0" err="1" smtClean="0">
                <a:latin typeface="Calibri" pitchFamily="34" charset="0"/>
                <a:cs typeface="Calibri" pitchFamily="34" charset="0"/>
              </a:rPr>
              <a:t>Beschouw</a:t>
            </a:r>
            <a:r>
              <a:rPr lang="en-US" dirty="0" smtClean="0">
                <a:latin typeface="Calibri" pitchFamily="34" charset="0"/>
                <a:cs typeface="Calibri" pitchFamily="34" charset="0"/>
              </a:rPr>
              <a:t> </a:t>
            </a:r>
            <a:r>
              <a:rPr lang="en-US" dirty="0" err="1" smtClean="0">
                <a:latin typeface="Calibri" pitchFamily="34" charset="0"/>
                <a:cs typeface="Calibri" pitchFamily="34" charset="0"/>
              </a:rPr>
              <a:t>uniforme</a:t>
            </a:r>
            <a:r>
              <a:rPr lang="en-US" dirty="0" smtClean="0">
                <a:latin typeface="Calibri" pitchFamily="34" charset="0"/>
                <a:cs typeface="Calibri" pitchFamily="34" charset="0"/>
              </a:rPr>
              <a:t> reactor met zero flux </a:t>
            </a:r>
            <a:r>
              <a:rPr lang="en-US" dirty="0" err="1" smtClean="0">
                <a:latin typeface="Calibri" pitchFamily="34" charset="0"/>
                <a:cs typeface="Calibri" pitchFamily="34" charset="0"/>
              </a:rPr>
              <a:t>randvoorwaarden</a:t>
            </a:r>
            <a:r>
              <a:rPr lang="en-US" dirty="0" smtClean="0">
                <a:latin typeface="Calibri" pitchFamily="34" charset="0"/>
                <a:cs typeface="Calibri" pitchFamily="34" charset="0"/>
              </a:rPr>
              <a:t>. Dan </a:t>
            </a:r>
            <a:r>
              <a:rPr lang="en-US" dirty="0" err="1" smtClean="0">
                <a:latin typeface="Calibri" pitchFamily="34" charset="0"/>
                <a:cs typeface="Calibri" pitchFamily="34" charset="0"/>
              </a:rPr>
              <a:t>weer</a:t>
            </a:r>
            <a:endParaRPr lang="en-US" i="1" dirty="0" smtClean="0">
              <a:latin typeface="Calibri" pitchFamily="34" charset="0"/>
              <a:cs typeface="Calibri" pitchFamily="34" charset="0"/>
            </a:endParaRPr>
          </a:p>
        </p:txBody>
      </p:sp>
      <p:pic>
        <p:nvPicPr>
          <p:cNvPr id="345093" name="Picture 5"/>
          <p:cNvPicPr>
            <a:picLocks noChangeAspect="1" noChangeArrowheads="1"/>
          </p:cNvPicPr>
          <p:nvPr/>
        </p:nvPicPr>
        <p:blipFill>
          <a:blip r:embed="rId4" cstate="print"/>
          <a:srcRect/>
          <a:stretch>
            <a:fillRect/>
          </a:stretch>
        </p:blipFill>
        <p:spPr bwMode="auto">
          <a:xfrm>
            <a:off x="609600" y="2369252"/>
            <a:ext cx="2810503" cy="346263"/>
          </a:xfrm>
          <a:prstGeom prst="rect">
            <a:avLst/>
          </a:prstGeom>
          <a:noFill/>
          <a:ln w="9525">
            <a:noFill/>
            <a:miter lim="800000"/>
            <a:headEnd/>
            <a:tailEnd/>
          </a:ln>
        </p:spPr>
      </p:pic>
      <p:sp>
        <p:nvSpPr>
          <p:cNvPr id="64" name="Rechteraccolade 63"/>
          <p:cNvSpPr/>
          <p:nvPr/>
        </p:nvSpPr>
        <p:spPr bwMode="auto">
          <a:xfrm>
            <a:off x="3962400" y="1835852"/>
            <a:ext cx="304800" cy="914400"/>
          </a:xfrm>
          <a:prstGeom prst="rightBrac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sp>
        <p:nvSpPr>
          <p:cNvPr id="70" name="TextBox 17"/>
          <p:cNvSpPr txBox="1"/>
          <p:nvPr/>
        </p:nvSpPr>
        <p:spPr>
          <a:xfrm>
            <a:off x="533400" y="4953000"/>
            <a:ext cx="70866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Combineren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levert</a:t>
            </a:r>
            <a:endParaRPr lang="en-US" i="1" dirty="0" smtClean="0">
              <a:latin typeface="Calibri" pitchFamily="34" charset="0"/>
              <a:cs typeface="Calibri" pitchFamily="34" charset="0"/>
            </a:endParaRPr>
          </a:p>
        </p:txBody>
      </p:sp>
      <p:pic>
        <p:nvPicPr>
          <p:cNvPr id="346114" name="Picture 2"/>
          <p:cNvPicPr>
            <a:picLocks noChangeAspect="1" noChangeArrowheads="1"/>
          </p:cNvPicPr>
          <p:nvPr/>
        </p:nvPicPr>
        <p:blipFill>
          <a:blip r:embed="rId5" cstate="print"/>
          <a:srcRect/>
          <a:stretch>
            <a:fillRect/>
          </a:stretch>
        </p:blipFill>
        <p:spPr bwMode="auto">
          <a:xfrm>
            <a:off x="1600200" y="1288256"/>
            <a:ext cx="269137" cy="257175"/>
          </a:xfrm>
          <a:prstGeom prst="rect">
            <a:avLst/>
          </a:prstGeom>
          <a:noFill/>
          <a:ln w="9525">
            <a:noFill/>
            <a:miter lim="800000"/>
            <a:headEnd/>
            <a:tailEnd/>
          </a:ln>
        </p:spPr>
      </p:pic>
      <p:pic>
        <p:nvPicPr>
          <p:cNvPr id="346115" name="Picture 3"/>
          <p:cNvPicPr>
            <a:picLocks noChangeAspect="1" noChangeArrowheads="1"/>
          </p:cNvPicPr>
          <p:nvPr/>
        </p:nvPicPr>
        <p:blipFill>
          <a:blip r:embed="rId6" cstate="print"/>
          <a:srcRect/>
          <a:stretch>
            <a:fillRect/>
          </a:stretch>
        </p:blipFill>
        <p:spPr bwMode="auto">
          <a:xfrm>
            <a:off x="2296886" y="1295400"/>
            <a:ext cx="265338" cy="247649"/>
          </a:xfrm>
          <a:prstGeom prst="rect">
            <a:avLst/>
          </a:prstGeom>
          <a:noFill/>
          <a:ln w="9525">
            <a:noFill/>
            <a:miter lim="800000"/>
            <a:headEnd/>
            <a:tailEnd/>
          </a:ln>
        </p:spPr>
      </p:pic>
      <p:pic>
        <p:nvPicPr>
          <p:cNvPr id="346116" name="Picture 4"/>
          <p:cNvPicPr>
            <a:picLocks noChangeAspect="1" noChangeArrowheads="1"/>
          </p:cNvPicPr>
          <p:nvPr/>
        </p:nvPicPr>
        <p:blipFill>
          <a:blip r:embed="rId7" cstate="print"/>
          <a:srcRect/>
          <a:stretch>
            <a:fillRect/>
          </a:stretch>
        </p:blipFill>
        <p:spPr bwMode="auto">
          <a:xfrm>
            <a:off x="3962400" y="1273968"/>
            <a:ext cx="1319212" cy="279996"/>
          </a:xfrm>
          <a:prstGeom prst="rect">
            <a:avLst/>
          </a:prstGeom>
          <a:noFill/>
          <a:ln w="9525">
            <a:noFill/>
            <a:miter lim="800000"/>
            <a:headEnd/>
            <a:tailEnd/>
          </a:ln>
        </p:spPr>
      </p:pic>
      <p:pic>
        <p:nvPicPr>
          <p:cNvPr id="346117" name="Picture 5"/>
          <p:cNvPicPr>
            <a:picLocks noChangeAspect="1" noChangeArrowheads="1"/>
          </p:cNvPicPr>
          <p:nvPr/>
        </p:nvPicPr>
        <p:blipFill>
          <a:blip r:embed="rId8" cstate="print"/>
          <a:srcRect/>
          <a:stretch>
            <a:fillRect/>
          </a:stretch>
        </p:blipFill>
        <p:spPr bwMode="auto">
          <a:xfrm>
            <a:off x="5664992" y="1281112"/>
            <a:ext cx="1219200" cy="274198"/>
          </a:xfrm>
          <a:prstGeom prst="rect">
            <a:avLst/>
          </a:prstGeom>
          <a:noFill/>
          <a:ln w="9525">
            <a:noFill/>
            <a:miter lim="800000"/>
            <a:headEnd/>
            <a:tailEnd/>
          </a:ln>
        </p:spPr>
      </p:pic>
      <p:pic>
        <p:nvPicPr>
          <p:cNvPr id="346118" name="Picture 6"/>
          <p:cNvPicPr>
            <a:picLocks noChangeAspect="1" noChangeArrowheads="1"/>
          </p:cNvPicPr>
          <p:nvPr/>
        </p:nvPicPr>
        <p:blipFill>
          <a:blip r:embed="rId9" cstate="print"/>
          <a:srcRect/>
          <a:stretch>
            <a:fillRect/>
          </a:stretch>
        </p:blipFill>
        <p:spPr bwMode="auto">
          <a:xfrm>
            <a:off x="4648200" y="1745364"/>
            <a:ext cx="2762250" cy="557975"/>
          </a:xfrm>
          <a:prstGeom prst="rect">
            <a:avLst/>
          </a:prstGeom>
          <a:noFill/>
          <a:ln w="9525">
            <a:noFill/>
            <a:miter lim="800000"/>
            <a:headEnd/>
            <a:tailEnd/>
          </a:ln>
        </p:spPr>
      </p:pic>
      <p:pic>
        <p:nvPicPr>
          <p:cNvPr id="346119" name="Picture 7"/>
          <p:cNvPicPr>
            <a:picLocks noChangeAspect="1" noChangeArrowheads="1"/>
          </p:cNvPicPr>
          <p:nvPr/>
        </p:nvPicPr>
        <p:blipFill>
          <a:blip r:embed="rId10" cstate="print"/>
          <a:srcRect/>
          <a:stretch>
            <a:fillRect/>
          </a:stretch>
        </p:blipFill>
        <p:spPr bwMode="auto">
          <a:xfrm>
            <a:off x="4648200" y="2314484"/>
            <a:ext cx="2305050" cy="504916"/>
          </a:xfrm>
          <a:prstGeom prst="rect">
            <a:avLst/>
          </a:prstGeom>
          <a:noFill/>
          <a:ln w="9525">
            <a:noFill/>
            <a:miter lim="800000"/>
            <a:headEnd/>
            <a:tailEnd/>
          </a:ln>
        </p:spPr>
      </p:pic>
      <p:pic>
        <p:nvPicPr>
          <p:cNvPr id="346120" name="Picture 8"/>
          <p:cNvPicPr>
            <a:picLocks noChangeAspect="1" noChangeArrowheads="1"/>
          </p:cNvPicPr>
          <p:nvPr/>
        </p:nvPicPr>
        <p:blipFill>
          <a:blip r:embed="rId11" cstate="print"/>
          <a:srcRect/>
          <a:stretch>
            <a:fillRect/>
          </a:stretch>
        </p:blipFill>
        <p:spPr bwMode="auto">
          <a:xfrm>
            <a:off x="1828800" y="3393280"/>
            <a:ext cx="1914525" cy="356627"/>
          </a:xfrm>
          <a:prstGeom prst="rect">
            <a:avLst/>
          </a:prstGeom>
          <a:noFill/>
          <a:ln w="9525">
            <a:noFill/>
            <a:miter lim="800000"/>
            <a:headEnd/>
            <a:tailEnd/>
          </a:ln>
        </p:spPr>
      </p:pic>
      <p:sp>
        <p:nvSpPr>
          <p:cNvPr id="38" name="Tekstvak 37"/>
          <p:cNvSpPr txBox="1"/>
          <p:nvPr/>
        </p:nvSpPr>
        <p:spPr>
          <a:xfrm>
            <a:off x="3852856" y="3376372"/>
            <a:ext cx="421910" cy="369332"/>
          </a:xfrm>
          <a:prstGeom prst="rect">
            <a:avLst/>
          </a:prstGeom>
          <a:noFill/>
        </p:spPr>
        <p:txBody>
          <a:bodyPr wrap="none" rtlCol="0">
            <a:spAutoFit/>
          </a:bodyPr>
          <a:lstStyle/>
          <a:p>
            <a:r>
              <a:rPr lang="nl-NL" dirty="0" smtClean="0">
                <a:latin typeface="Calibri" pitchFamily="34" charset="0"/>
                <a:cs typeface="Calibri" pitchFamily="34" charset="0"/>
              </a:rPr>
              <a:t>en</a:t>
            </a:r>
          </a:p>
        </p:txBody>
      </p:sp>
      <p:pic>
        <p:nvPicPr>
          <p:cNvPr id="346121" name="Picture 9"/>
          <p:cNvPicPr>
            <a:picLocks noChangeAspect="1" noChangeArrowheads="1"/>
          </p:cNvPicPr>
          <p:nvPr/>
        </p:nvPicPr>
        <p:blipFill>
          <a:blip r:embed="rId12" cstate="print"/>
          <a:srcRect/>
          <a:stretch>
            <a:fillRect/>
          </a:stretch>
        </p:blipFill>
        <p:spPr bwMode="auto">
          <a:xfrm>
            <a:off x="4395789" y="3393280"/>
            <a:ext cx="1852611" cy="322468"/>
          </a:xfrm>
          <a:prstGeom prst="rect">
            <a:avLst/>
          </a:prstGeom>
          <a:noFill/>
          <a:ln w="9525">
            <a:noFill/>
            <a:miter lim="800000"/>
            <a:headEnd/>
            <a:tailEnd/>
          </a:ln>
        </p:spPr>
      </p:pic>
      <p:sp>
        <p:nvSpPr>
          <p:cNvPr id="41" name="TextBox 17"/>
          <p:cNvSpPr txBox="1"/>
          <p:nvPr/>
        </p:nvSpPr>
        <p:spPr>
          <a:xfrm>
            <a:off x="533400" y="3810000"/>
            <a:ext cx="65532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Gebruik</a:t>
            </a:r>
            <a:r>
              <a:rPr lang="en-US" dirty="0" smtClean="0">
                <a:latin typeface="Calibri" pitchFamily="34" charset="0"/>
                <a:cs typeface="Calibri" pitchFamily="34" charset="0"/>
              </a:rPr>
              <a:t> </a:t>
            </a:r>
            <a:r>
              <a:rPr lang="en-US" dirty="0" err="1" smtClean="0">
                <a:latin typeface="Calibri" pitchFamily="34" charset="0"/>
                <a:cs typeface="Calibri" pitchFamily="34" charset="0"/>
              </a:rPr>
              <a:t>dit</a:t>
            </a:r>
            <a:r>
              <a:rPr lang="en-US" dirty="0" smtClean="0">
                <a:latin typeface="Calibri" pitchFamily="34" charset="0"/>
                <a:cs typeface="Calibri" pitchFamily="34" charset="0"/>
              </a:rPr>
              <a:t> </a:t>
            </a:r>
            <a:r>
              <a:rPr lang="en-US" dirty="0" err="1" smtClean="0">
                <a:latin typeface="Calibri" pitchFamily="34" charset="0"/>
                <a:cs typeface="Calibri" pitchFamily="34" charset="0"/>
              </a:rPr>
              <a:t>om</a:t>
            </a:r>
            <a:r>
              <a:rPr lang="en-US" dirty="0" smtClean="0">
                <a:latin typeface="Calibri" pitchFamily="34" charset="0"/>
                <a:cs typeface="Calibri" pitchFamily="34" charset="0"/>
              </a:rPr>
              <a:t> de Laplace </a:t>
            </a:r>
            <a:r>
              <a:rPr lang="en-US" dirty="0" err="1" smtClean="0">
                <a:latin typeface="Calibri" pitchFamily="34" charset="0"/>
                <a:cs typeface="Calibri" pitchFamily="34" charset="0"/>
              </a:rPr>
              <a:t>operatoren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te</a:t>
            </a:r>
            <a:r>
              <a:rPr lang="en-US" dirty="0" smtClean="0">
                <a:latin typeface="Calibri" pitchFamily="34" charset="0"/>
                <a:cs typeface="Calibri" pitchFamily="34" charset="0"/>
              </a:rPr>
              <a:t> </a:t>
            </a:r>
            <a:r>
              <a:rPr lang="en-US" dirty="0" err="1" smtClean="0">
                <a:latin typeface="Calibri" pitchFamily="34" charset="0"/>
                <a:cs typeface="Calibri" pitchFamily="34" charset="0"/>
              </a:rPr>
              <a:t>elimineren</a:t>
            </a:r>
            <a:endParaRPr lang="en-US" i="1" dirty="0" smtClean="0">
              <a:latin typeface="Calibri" pitchFamily="34" charset="0"/>
              <a:cs typeface="Calibri" pitchFamily="34" charset="0"/>
            </a:endParaRPr>
          </a:p>
        </p:txBody>
      </p:sp>
      <p:sp>
        <p:nvSpPr>
          <p:cNvPr id="43" name="PIJL-RECHTS 42"/>
          <p:cNvSpPr/>
          <p:nvPr/>
        </p:nvSpPr>
        <p:spPr bwMode="auto">
          <a:xfrm>
            <a:off x="762000" y="4343400"/>
            <a:ext cx="685800" cy="381000"/>
          </a:xfrm>
          <a:prstGeom prst="right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pic>
        <p:nvPicPr>
          <p:cNvPr id="346122" name="Picture 10"/>
          <p:cNvPicPr>
            <a:picLocks noChangeAspect="1" noChangeArrowheads="1"/>
          </p:cNvPicPr>
          <p:nvPr/>
        </p:nvPicPr>
        <p:blipFill>
          <a:blip r:embed="rId13" cstate="print"/>
          <a:srcRect/>
          <a:stretch>
            <a:fillRect/>
          </a:stretch>
        </p:blipFill>
        <p:spPr bwMode="auto">
          <a:xfrm>
            <a:off x="1676400" y="4267200"/>
            <a:ext cx="2466975" cy="556382"/>
          </a:xfrm>
          <a:prstGeom prst="rect">
            <a:avLst/>
          </a:prstGeom>
          <a:noFill/>
          <a:ln w="9525">
            <a:noFill/>
            <a:miter lim="800000"/>
            <a:headEnd/>
            <a:tailEnd/>
          </a:ln>
        </p:spPr>
      </p:pic>
      <p:sp>
        <p:nvSpPr>
          <p:cNvPr id="46" name="Tekstvak 45"/>
          <p:cNvSpPr txBox="1"/>
          <p:nvPr/>
        </p:nvSpPr>
        <p:spPr>
          <a:xfrm>
            <a:off x="4207054" y="4355068"/>
            <a:ext cx="421910" cy="369332"/>
          </a:xfrm>
          <a:prstGeom prst="rect">
            <a:avLst/>
          </a:prstGeom>
          <a:noFill/>
        </p:spPr>
        <p:txBody>
          <a:bodyPr wrap="none" rtlCol="0">
            <a:spAutoFit/>
          </a:bodyPr>
          <a:lstStyle/>
          <a:p>
            <a:r>
              <a:rPr lang="nl-NL" dirty="0" smtClean="0">
                <a:latin typeface="Calibri" pitchFamily="34" charset="0"/>
                <a:cs typeface="Calibri" pitchFamily="34" charset="0"/>
              </a:rPr>
              <a:t>en</a:t>
            </a:r>
          </a:p>
        </p:txBody>
      </p:sp>
      <p:pic>
        <p:nvPicPr>
          <p:cNvPr id="346123" name="Picture 11"/>
          <p:cNvPicPr>
            <a:picLocks noChangeAspect="1" noChangeArrowheads="1"/>
          </p:cNvPicPr>
          <p:nvPr/>
        </p:nvPicPr>
        <p:blipFill>
          <a:blip r:embed="rId14" cstate="print"/>
          <a:srcRect/>
          <a:stretch>
            <a:fillRect/>
          </a:stretch>
        </p:blipFill>
        <p:spPr bwMode="auto">
          <a:xfrm>
            <a:off x="4724400" y="4274902"/>
            <a:ext cx="2133600" cy="593301"/>
          </a:xfrm>
          <a:prstGeom prst="rect">
            <a:avLst/>
          </a:prstGeom>
          <a:noFill/>
          <a:ln w="9525">
            <a:noFill/>
            <a:miter lim="800000"/>
            <a:headEnd/>
            <a:tailEnd/>
          </a:ln>
        </p:spPr>
      </p:pic>
      <p:pic>
        <p:nvPicPr>
          <p:cNvPr id="346124" name="Picture 12"/>
          <p:cNvPicPr>
            <a:picLocks noChangeAspect="1" noChangeArrowheads="1"/>
          </p:cNvPicPr>
          <p:nvPr/>
        </p:nvPicPr>
        <p:blipFill>
          <a:blip r:embed="rId15" cstate="print"/>
          <a:srcRect/>
          <a:stretch>
            <a:fillRect/>
          </a:stretch>
        </p:blipFill>
        <p:spPr bwMode="auto">
          <a:xfrm>
            <a:off x="2607464" y="4921886"/>
            <a:ext cx="2590800" cy="585946"/>
          </a:xfrm>
          <a:prstGeom prst="rect">
            <a:avLst/>
          </a:prstGeom>
          <a:noFill/>
          <a:ln w="9525">
            <a:noFill/>
            <a:miter lim="800000"/>
            <a:headEnd/>
            <a:tailEnd/>
          </a:ln>
        </p:spPr>
      </p:pic>
      <p:sp>
        <p:nvSpPr>
          <p:cNvPr id="49" name="Tekstvak 48"/>
          <p:cNvSpPr txBox="1"/>
          <p:nvPr/>
        </p:nvSpPr>
        <p:spPr>
          <a:xfrm>
            <a:off x="5350054" y="4964668"/>
            <a:ext cx="569387" cy="369332"/>
          </a:xfrm>
          <a:prstGeom prst="rect">
            <a:avLst/>
          </a:prstGeom>
          <a:noFill/>
        </p:spPr>
        <p:txBody>
          <a:bodyPr wrap="none" rtlCol="0">
            <a:spAutoFit/>
          </a:bodyPr>
          <a:lstStyle/>
          <a:p>
            <a:r>
              <a:rPr lang="nl-NL" dirty="0" smtClean="0">
                <a:latin typeface="Calibri" pitchFamily="34" charset="0"/>
                <a:cs typeface="Calibri" pitchFamily="34" charset="0"/>
              </a:rPr>
              <a:t>met</a:t>
            </a:r>
          </a:p>
        </p:txBody>
      </p:sp>
      <p:pic>
        <p:nvPicPr>
          <p:cNvPr id="346125" name="Picture 13"/>
          <p:cNvPicPr>
            <a:picLocks noChangeAspect="1" noChangeArrowheads="1"/>
          </p:cNvPicPr>
          <p:nvPr/>
        </p:nvPicPr>
        <p:blipFill>
          <a:blip r:embed="rId16" cstate="print"/>
          <a:srcRect/>
          <a:stretch>
            <a:fillRect/>
          </a:stretch>
        </p:blipFill>
        <p:spPr bwMode="auto">
          <a:xfrm>
            <a:off x="6019800" y="5038621"/>
            <a:ext cx="1219200" cy="265044"/>
          </a:xfrm>
          <a:prstGeom prst="rect">
            <a:avLst/>
          </a:prstGeom>
          <a:noFill/>
          <a:ln w="9525">
            <a:noFill/>
            <a:miter lim="800000"/>
            <a:headEnd/>
            <a:tailEnd/>
          </a:ln>
        </p:spPr>
      </p:pic>
      <p:sp>
        <p:nvSpPr>
          <p:cNvPr id="51" name="TextBox 17"/>
          <p:cNvSpPr txBox="1"/>
          <p:nvPr/>
        </p:nvSpPr>
        <p:spPr>
          <a:xfrm>
            <a:off x="533400" y="5588556"/>
            <a:ext cx="7086600" cy="369332"/>
          </a:xfrm>
          <a:prstGeom prst="rect">
            <a:avLst/>
          </a:prstGeom>
          <a:noFill/>
        </p:spPr>
        <p:txBody>
          <a:bodyPr wrap="square">
            <a:spAutoFit/>
          </a:bodyPr>
          <a:lstStyle/>
          <a:p>
            <a:pPr>
              <a:defRPr/>
            </a:pPr>
            <a:r>
              <a:rPr lang="en-US" dirty="0" smtClean="0">
                <a:latin typeface="Calibri" pitchFamily="34" charset="0"/>
                <a:cs typeface="Calibri" pitchFamily="34" charset="0"/>
              </a:rPr>
              <a:t>We </a:t>
            </a:r>
            <a:r>
              <a:rPr lang="en-US" dirty="0" err="1" smtClean="0">
                <a:latin typeface="Calibri" pitchFamily="34" charset="0"/>
                <a:cs typeface="Calibri" pitchFamily="34" charset="0"/>
              </a:rPr>
              <a:t>vinden</a:t>
            </a:r>
            <a:endParaRPr lang="en-US" i="1" dirty="0" smtClean="0">
              <a:latin typeface="Calibri" pitchFamily="34" charset="0"/>
              <a:cs typeface="Calibri" pitchFamily="34" charset="0"/>
            </a:endParaRPr>
          </a:p>
        </p:txBody>
      </p:sp>
      <p:pic>
        <p:nvPicPr>
          <p:cNvPr id="346126" name="Picture 14"/>
          <p:cNvPicPr>
            <a:picLocks noChangeAspect="1" noChangeArrowheads="1"/>
          </p:cNvPicPr>
          <p:nvPr/>
        </p:nvPicPr>
        <p:blipFill>
          <a:blip r:embed="rId17" cstate="print"/>
          <a:srcRect/>
          <a:stretch>
            <a:fillRect/>
          </a:stretch>
        </p:blipFill>
        <p:spPr bwMode="auto">
          <a:xfrm>
            <a:off x="1981200" y="5562600"/>
            <a:ext cx="2395537" cy="540224"/>
          </a:xfrm>
          <a:prstGeom prst="rect">
            <a:avLst/>
          </a:prstGeom>
          <a:noFill/>
          <a:ln w="9525">
            <a:noFill/>
            <a:miter lim="800000"/>
            <a:headEnd/>
            <a:tailEnd/>
          </a:ln>
        </p:spPr>
      </p:pic>
      <p:sp>
        <p:nvSpPr>
          <p:cNvPr id="52" name="TextBox 17"/>
          <p:cNvSpPr txBox="1"/>
          <p:nvPr/>
        </p:nvSpPr>
        <p:spPr>
          <a:xfrm>
            <a:off x="533400" y="6260068"/>
            <a:ext cx="86106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Bepaal</a:t>
            </a:r>
            <a:r>
              <a:rPr lang="en-US" dirty="0" smtClean="0">
                <a:latin typeface="Calibri" pitchFamily="34" charset="0"/>
                <a:cs typeface="Calibri" pitchFamily="34" charset="0"/>
              </a:rPr>
              <a:t> </a:t>
            </a:r>
            <a:r>
              <a:rPr lang="en-US" dirty="0" err="1" smtClean="0">
                <a:latin typeface="Calibri" pitchFamily="34" charset="0"/>
                <a:cs typeface="Calibri" pitchFamily="34" charset="0"/>
              </a:rPr>
              <a:t>diffusielengten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uit</a:t>
            </a:r>
            <a:r>
              <a:rPr lang="en-US" dirty="0" smtClean="0">
                <a:latin typeface="Calibri" pitchFamily="34" charset="0"/>
                <a:cs typeface="Calibri" pitchFamily="34" charset="0"/>
              </a:rPr>
              <a:t> transport, </a:t>
            </a:r>
            <a:r>
              <a:rPr lang="en-US" dirty="0" err="1" smtClean="0">
                <a:latin typeface="Calibri" pitchFamily="34" charset="0"/>
                <a:cs typeface="Calibri" pitchFamily="34" charset="0"/>
              </a:rPr>
              <a:t>resonantie</a:t>
            </a:r>
            <a:r>
              <a:rPr lang="en-US" dirty="0" smtClean="0">
                <a:latin typeface="Calibri" pitchFamily="34" charset="0"/>
                <a:cs typeface="Calibri" pitchFamily="34" charset="0"/>
              </a:rPr>
              <a:t> en </a:t>
            </a:r>
            <a:r>
              <a:rPr lang="en-US" dirty="0" err="1" smtClean="0">
                <a:latin typeface="Calibri" pitchFamily="34" charset="0"/>
                <a:cs typeface="Calibri" pitchFamily="34" charset="0"/>
              </a:rPr>
              <a:t>absorptie</a:t>
            </a:r>
            <a:r>
              <a:rPr lang="en-US" dirty="0" smtClean="0">
                <a:latin typeface="Calibri" pitchFamily="34" charset="0"/>
                <a:cs typeface="Calibri" pitchFamily="34" charset="0"/>
              </a:rPr>
              <a:t> </a:t>
            </a:r>
            <a:r>
              <a:rPr lang="en-US" dirty="0" err="1" smtClean="0">
                <a:latin typeface="Calibri" pitchFamily="34" charset="0"/>
                <a:cs typeface="Calibri" pitchFamily="34" charset="0"/>
              </a:rPr>
              <a:t>werkzame</a:t>
            </a:r>
            <a:r>
              <a:rPr lang="en-US" dirty="0" smtClean="0">
                <a:latin typeface="Calibri" pitchFamily="34" charset="0"/>
                <a:cs typeface="Calibri" pitchFamily="34" charset="0"/>
              </a:rPr>
              <a:t> </a:t>
            </a:r>
            <a:r>
              <a:rPr lang="en-US" dirty="0" err="1" smtClean="0">
                <a:latin typeface="Calibri" pitchFamily="34" charset="0"/>
                <a:cs typeface="Calibri" pitchFamily="34" charset="0"/>
              </a:rPr>
              <a:t>doorsneden</a:t>
            </a:r>
            <a:endParaRPr lang="en-US" i="1" dirty="0" smtClean="0">
              <a:latin typeface="Calibri" pitchFamily="34"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par>
                                <p:cTn id="8" presetID="5" presetClass="entr" presetSubtype="10" fill="hold" nodeType="withEffect">
                                  <p:stCondLst>
                                    <p:cond delay="0"/>
                                  </p:stCondLst>
                                  <p:childTnLst>
                                    <p:set>
                                      <p:cBhvr>
                                        <p:cTn id="9" dur="1" fill="hold">
                                          <p:stCondLst>
                                            <p:cond delay="0"/>
                                          </p:stCondLst>
                                        </p:cTn>
                                        <p:tgtEl>
                                          <p:spTgt spid="346114"/>
                                        </p:tgtEl>
                                        <p:attrNameLst>
                                          <p:attrName>style.visibility</p:attrName>
                                        </p:attrNameLst>
                                      </p:cBhvr>
                                      <p:to>
                                        <p:strVal val="visible"/>
                                      </p:to>
                                    </p:set>
                                    <p:animEffect transition="in" filter="checkerboard(across)">
                                      <p:cBhvr>
                                        <p:cTn id="10" dur="500"/>
                                        <p:tgtEl>
                                          <p:spTgt spid="346114"/>
                                        </p:tgtEl>
                                      </p:cBhvr>
                                    </p:animEffect>
                                  </p:childTnLst>
                                </p:cTn>
                              </p:par>
                              <p:par>
                                <p:cTn id="11" presetID="5" presetClass="entr" presetSubtype="10" fill="hold" nodeType="withEffect">
                                  <p:stCondLst>
                                    <p:cond delay="0"/>
                                  </p:stCondLst>
                                  <p:childTnLst>
                                    <p:set>
                                      <p:cBhvr>
                                        <p:cTn id="12" dur="1" fill="hold">
                                          <p:stCondLst>
                                            <p:cond delay="0"/>
                                          </p:stCondLst>
                                        </p:cTn>
                                        <p:tgtEl>
                                          <p:spTgt spid="346115"/>
                                        </p:tgtEl>
                                        <p:attrNameLst>
                                          <p:attrName>style.visibility</p:attrName>
                                        </p:attrNameLst>
                                      </p:cBhvr>
                                      <p:to>
                                        <p:strVal val="visible"/>
                                      </p:to>
                                    </p:set>
                                    <p:animEffect transition="in" filter="checkerboard(across)">
                                      <p:cBhvr>
                                        <p:cTn id="13" dur="500"/>
                                        <p:tgtEl>
                                          <p:spTgt spid="346115"/>
                                        </p:tgtEl>
                                      </p:cBhvr>
                                    </p:animEffect>
                                  </p:childTnLst>
                                </p:cTn>
                              </p:par>
                              <p:par>
                                <p:cTn id="14" presetID="5" presetClass="entr" presetSubtype="10" fill="hold" nodeType="withEffect">
                                  <p:stCondLst>
                                    <p:cond delay="0"/>
                                  </p:stCondLst>
                                  <p:childTnLst>
                                    <p:set>
                                      <p:cBhvr>
                                        <p:cTn id="15" dur="1" fill="hold">
                                          <p:stCondLst>
                                            <p:cond delay="0"/>
                                          </p:stCondLst>
                                        </p:cTn>
                                        <p:tgtEl>
                                          <p:spTgt spid="346116"/>
                                        </p:tgtEl>
                                        <p:attrNameLst>
                                          <p:attrName>style.visibility</p:attrName>
                                        </p:attrNameLst>
                                      </p:cBhvr>
                                      <p:to>
                                        <p:strVal val="visible"/>
                                      </p:to>
                                    </p:set>
                                    <p:animEffect transition="in" filter="checkerboard(across)">
                                      <p:cBhvr>
                                        <p:cTn id="16" dur="500"/>
                                        <p:tgtEl>
                                          <p:spTgt spid="346116"/>
                                        </p:tgtEl>
                                      </p:cBhvr>
                                    </p:animEffect>
                                  </p:childTnLst>
                                </p:cTn>
                              </p:par>
                              <p:par>
                                <p:cTn id="17" presetID="5" presetClass="entr" presetSubtype="10" fill="hold" nodeType="withEffect">
                                  <p:stCondLst>
                                    <p:cond delay="0"/>
                                  </p:stCondLst>
                                  <p:childTnLst>
                                    <p:set>
                                      <p:cBhvr>
                                        <p:cTn id="18" dur="1" fill="hold">
                                          <p:stCondLst>
                                            <p:cond delay="0"/>
                                          </p:stCondLst>
                                        </p:cTn>
                                        <p:tgtEl>
                                          <p:spTgt spid="346117"/>
                                        </p:tgtEl>
                                        <p:attrNameLst>
                                          <p:attrName>style.visibility</p:attrName>
                                        </p:attrNameLst>
                                      </p:cBhvr>
                                      <p:to>
                                        <p:strVal val="visible"/>
                                      </p:to>
                                    </p:set>
                                    <p:animEffect transition="in" filter="checkerboard(across)">
                                      <p:cBhvr>
                                        <p:cTn id="19" dur="500"/>
                                        <p:tgtEl>
                                          <p:spTgt spid="346117"/>
                                        </p:tgtEl>
                                      </p:cBhvr>
                                    </p:animEffect>
                                  </p:childTnLst>
                                </p:cTn>
                              </p:par>
                              <p:par>
                                <p:cTn id="20" presetID="5" presetClass="entr" presetSubtype="10" fill="hold" nodeType="withEffect">
                                  <p:stCondLst>
                                    <p:cond delay="0"/>
                                  </p:stCondLst>
                                  <p:childTnLst>
                                    <p:set>
                                      <p:cBhvr>
                                        <p:cTn id="21" dur="1" fill="hold">
                                          <p:stCondLst>
                                            <p:cond delay="0"/>
                                          </p:stCondLst>
                                        </p:cTn>
                                        <p:tgtEl>
                                          <p:spTgt spid="345092"/>
                                        </p:tgtEl>
                                        <p:attrNameLst>
                                          <p:attrName>style.visibility</p:attrName>
                                        </p:attrNameLst>
                                      </p:cBhvr>
                                      <p:to>
                                        <p:strVal val="visible"/>
                                      </p:to>
                                    </p:set>
                                    <p:animEffect transition="in" filter="checkerboard(across)">
                                      <p:cBhvr>
                                        <p:cTn id="22" dur="500"/>
                                        <p:tgtEl>
                                          <p:spTgt spid="345092"/>
                                        </p:tgtEl>
                                      </p:cBhvr>
                                    </p:animEffect>
                                  </p:childTnLst>
                                </p:cTn>
                              </p:par>
                              <p:par>
                                <p:cTn id="23" presetID="5" presetClass="entr" presetSubtype="10" fill="hold" nodeType="withEffect">
                                  <p:stCondLst>
                                    <p:cond delay="0"/>
                                  </p:stCondLst>
                                  <p:childTnLst>
                                    <p:set>
                                      <p:cBhvr>
                                        <p:cTn id="24" dur="1" fill="hold">
                                          <p:stCondLst>
                                            <p:cond delay="0"/>
                                          </p:stCondLst>
                                        </p:cTn>
                                        <p:tgtEl>
                                          <p:spTgt spid="345093"/>
                                        </p:tgtEl>
                                        <p:attrNameLst>
                                          <p:attrName>style.visibility</p:attrName>
                                        </p:attrNameLst>
                                      </p:cBhvr>
                                      <p:to>
                                        <p:strVal val="visible"/>
                                      </p:to>
                                    </p:set>
                                    <p:animEffect transition="in" filter="checkerboard(across)">
                                      <p:cBhvr>
                                        <p:cTn id="25" dur="500"/>
                                        <p:tgtEl>
                                          <p:spTgt spid="345093"/>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checkerboard(across)">
                                      <p:cBhvr>
                                        <p:cTn id="30" dur="500"/>
                                        <p:tgtEl>
                                          <p:spTgt spid="64"/>
                                        </p:tgtEl>
                                      </p:cBhvr>
                                    </p:animEffect>
                                  </p:childTnLst>
                                </p:cTn>
                              </p:par>
                              <p:par>
                                <p:cTn id="31" presetID="5" presetClass="entr" presetSubtype="10" fill="hold" nodeType="withEffect">
                                  <p:stCondLst>
                                    <p:cond delay="0"/>
                                  </p:stCondLst>
                                  <p:childTnLst>
                                    <p:set>
                                      <p:cBhvr>
                                        <p:cTn id="32" dur="1" fill="hold">
                                          <p:stCondLst>
                                            <p:cond delay="0"/>
                                          </p:stCondLst>
                                        </p:cTn>
                                        <p:tgtEl>
                                          <p:spTgt spid="346118"/>
                                        </p:tgtEl>
                                        <p:attrNameLst>
                                          <p:attrName>style.visibility</p:attrName>
                                        </p:attrNameLst>
                                      </p:cBhvr>
                                      <p:to>
                                        <p:strVal val="visible"/>
                                      </p:to>
                                    </p:set>
                                    <p:animEffect transition="in" filter="checkerboard(across)">
                                      <p:cBhvr>
                                        <p:cTn id="33" dur="500"/>
                                        <p:tgtEl>
                                          <p:spTgt spid="346118"/>
                                        </p:tgtEl>
                                      </p:cBhvr>
                                    </p:animEffect>
                                  </p:childTnLst>
                                </p:cTn>
                              </p:par>
                              <p:par>
                                <p:cTn id="34" presetID="5" presetClass="entr" presetSubtype="10" fill="hold" nodeType="withEffect">
                                  <p:stCondLst>
                                    <p:cond delay="0"/>
                                  </p:stCondLst>
                                  <p:childTnLst>
                                    <p:set>
                                      <p:cBhvr>
                                        <p:cTn id="35" dur="1" fill="hold">
                                          <p:stCondLst>
                                            <p:cond delay="0"/>
                                          </p:stCondLst>
                                        </p:cTn>
                                        <p:tgtEl>
                                          <p:spTgt spid="346119"/>
                                        </p:tgtEl>
                                        <p:attrNameLst>
                                          <p:attrName>style.visibility</p:attrName>
                                        </p:attrNameLst>
                                      </p:cBhvr>
                                      <p:to>
                                        <p:strVal val="visible"/>
                                      </p:to>
                                    </p:set>
                                    <p:animEffect transition="in" filter="checkerboard(across)">
                                      <p:cBhvr>
                                        <p:cTn id="36" dur="500"/>
                                        <p:tgtEl>
                                          <p:spTgt spid="346119"/>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checkerboard(across)">
                                      <p:cBhvr>
                                        <p:cTn id="41" dur="500"/>
                                        <p:tgtEl>
                                          <p:spTgt spid="63"/>
                                        </p:tgtEl>
                                      </p:cBhvr>
                                    </p:animEffect>
                                  </p:childTnLst>
                                </p:cTn>
                              </p:par>
                              <p:par>
                                <p:cTn id="42" presetID="5" presetClass="entr" presetSubtype="10" fill="hold" nodeType="withEffect">
                                  <p:stCondLst>
                                    <p:cond delay="0"/>
                                  </p:stCondLst>
                                  <p:childTnLst>
                                    <p:set>
                                      <p:cBhvr>
                                        <p:cTn id="43" dur="1" fill="hold">
                                          <p:stCondLst>
                                            <p:cond delay="0"/>
                                          </p:stCondLst>
                                        </p:cTn>
                                        <p:tgtEl>
                                          <p:spTgt spid="346120"/>
                                        </p:tgtEl>
                                        <p:attrNameLst>
                                          <p:attrName>style.visibility</p:attrName>
                                        </p:attrNameLst>
                                      </p:cBhvr>
                                      <p:to>
                                        <p:strVal val="visible"/>
                                      </p:to>
                                    </p:set>
                                    <p:animEffect transition="in" filter="checkerboard(across)">
                                      <p:cBhvr>
                                        <p:cTn id="44" dur="500"/>
                                        <p:tgtEl>
                                          <p:spTgt spid="346120"/>
                                        </p:tgtEl>
                                      </p:cBhvr>
                                    </p:animEffect>
                                  </p:childTnLst>
                                </p:cTn>
                              </p:par>
                              <p:par>
                                <p:cTn id="45" presetID="5" presetClass="entr" presetSubtype="10" fill="hold" nodeType="withEffect">
                                  <p:stCondLst>
                                    <p:cond delay="0"/>
                                  </p:stCondLst>
                                  <p:childTnLst>
                                    <p:set>
                                      <p:cBhvr>
                                        <p:cTn id="46" dur="1" fill="hold">
                                          <p:stCondLst>
                                            <p:cond delay="0"/>
                                          </p:stCondLst>
                                        </p:cTn>
                                        <p:tgtEl>
                                          <p:spTgt spid="346121"/>
                                        </p:tgtEl>
                                        <p:attrNameLst>
                                          <p:attrName>style.visibility</p:attrName>
                                        </p:attrNameLst>
                                      </p:cBhvr>
                                      <p:to>
                                        <p:strVal val="visible"/>
                                      </p:to>
                                    </p:set>
                                    <p:animEffect transition="in" filter="checkerboard(across)">
                                      <p:cBhvr>
                                        <p:cTn id="47" dur="500"/>
                                        <p:tgtEl>
                                          <p:spTgt spid="346121"/>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checkerboard(across)">
                                      <p:cBhvr>
                                        <p:cTn id="50" dur="5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checkerboard(across)">
                                      <p:cBhvr>
                                        <p:cTn id="55" dur="500"/>
                                        <p:tgtEl>
                                          <p:spTgt spid="41"/>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checkerboard(across)">
                                      <p:cBhvr>
                                        <p:cTn id="60" dur="500"/>
                                        <p:tgtEl>
                                          <p:spTgt spid="43"/>
                                        </p:tgtEl>
                                      </p:cBhvr>
                                    </p:animEffect>
                                  </p:childTnLst>
                                </p:cTn>
                              </p:par>
                              <p:par>
                                <p:cTn id="61" presetID="5" presetClass="entr" presetSubtype="10" fill="hold" nodeType="withEffect">
                                  <p:stCondLst>
                                    <p:cond delay="0"/>
                                  </p:stCondLst>
                                  <p:childTnLst>
                                    <p:set>
                                      <p:cBhvr>
                                        <p:cTn id="62" dur="1" fill="hold">
                                          <p:stCondLst>
                                            <p:cond delay="0"/>
                                          </p:stCondLst>
                                        </p:cTn>
                                        <p:tgtEl>
                                          <p:spTgt spid="346122"/>
                                        </p:tgtEl>
                                        <p:attrNameLst>
                                          <p:attrName>style.visibility</p:attrName>
                                        </p:attrNameLst>
                                      </p:cBhvr>
                                      <p:to>
                                        <p:strVal val="visible"/>
                                      </p:to>
                                    </p:set>
                                    <p:animEffect transition="in" filter="checkerboard(across)">
                                      <p:cBhvr>
                                        <p:cTn id="63" dur="500"/>
                                        <p:tgtEl>
                                          <p:spTgt spid="346122"/>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checkerboard(across)">
                                      <p:cBhvr>
                                        <p:cTn id="66" dur="500"/>
                                        <p:tgtEl>
                                          <p:spTgt spid="46"/>
                                        </p:tgtEl>
                                      </p:cBhvr>
                                    </p:animEffect>
                                  </p:childTnLst>
                                </p:cTn>
                              </p:par>
                              <p:par>
                                <p:cTn id="67" presetID="5" presetClass="entr" presetSubtype="10" fill="hold" nodeType="withEffect">
                                  <p:stCondLst>
                                    <p:cond delay="0"/>
                                  </p:stCondLst>
                                  <p:childTnLst>
                                    <p:set>
                                      <p:cBhvr>
                                        <p:cTn id="68" dur="1" fill="hold">
                                          <p:stCondLst>
                                            <p:cond delay="0"/>
                                          </p:stCondLst>
                                        </p:cTn>
                                        <p:tgtEl>
                                          <p:spTgt spid="346123"/>
                                        </p:tgtEl>
                                        <p:attrNameLst>
                                          <p:attrName>style.visibility</p:attrName>
                                        </p:attrNameLst>
                                      </p:cBhvr>
                                      <p:to>
                                        <p:strVal val="visible"/>
                                      </p:to>
                                    </p:set>
                                    <p:animEffect transition="in" filter="checkerboard(across)">
                                      <p:cBhvr>
                                        <p:cTn id="69" dur="500"/>
                                        <p:tgtEl>
                                          <p:spTgt spid="346123"/>
                                        </p:tgtEl>
                                      </p:cBhvr>
                                    </p:animEffect>
                                  </p:childTnLst>
                                </p:cTn>
                              </p:par>
                            </p:childTnLst>
                          </p:cTn>
                        </p:par>
                      </p:childTnLst>
                    </p:cTn>
                  </p:par>
                  <p:par>
                    <p:cTn id="70" fill="hold">
                      <p:stCondLst>
                        <p:cond delay="indefinite"/>
                      </p:stCondLst>
                      <p:childTnLst>
                        <p:par>
                          <p:cTn id="71" fill="hold">
                            <p:stCondLst>
                              <p:cond delay="0"/>
                            </p:stCondLst>
                            <p:childTnLst>
                              <p:par>
                                <p:cTn id="72" presetID="5" presetClass="entr" presetSubtype="10" fill="hold" grpId="0" nodeType="click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checkerboard(across)">
                                      <p:cBhvr>
                                        <p:cTn id="74" dur="500"/>
                                        <p:tgtEl>
                                          <p:spTgt spid="70"/>
                                        </p:tgtEl>
                                      </p:cBhvr>
                                    </p:animEffect>
                                  </p:childTnLst>
                                </p:cTn>
                              </p:par>
                              <p:par>
                                <p:cTn id="75" presetID="5" presetClass="entr" presetSubtype="10" fill="hold" nodeType="withEffect">
                                  <p:stCondLst>
                                    <p:cond delay="0"/>
                                  </p:stCondLst>
                                  <p:childTnLst>
                                    <p:set>
                                      <p:cBhvr>
                                        <p:cTn id="76" dur="1" fill="hold">
                                          <p:stCondLst>
                                            <p:cond delay="0"/>
                                          </p:stCondLst>
                                        </p:cTn>
                                        <p:tgtEl>
                                          <p:spTgt spid="346124"/>
                                        </p:tgtEl>
                                        <p:attrNameLst>
                                          <p:attrName>style.visibility</p:attrName>
                                        </p:attrNameLst>
                                      </p:cBhvr>
                                      <p:to>
                                        <p:strVal val="visible"/>
                                      </p:to>
                                    </p:set>
                                    <p:animEffect transition="in" filter="checkerboard(across)">
                                      <p:cBhvr>
                                        <p:cTn id="77" dur="500"/>
                                        <p:tgtEl>
                                          <p:spTgt spid="346124"/>
                                        </p:tgtEl>
                                      </p:cBhvr>
                                    </p:animEffect>
                                  </p:childTnLst>
                                </p:cTn>
                              </p:par>
                              <p:par>
                                <p:cTn id="78" presetID="5" presetClass="entr" presetSubtype="10" fill="hold" grpId="0" nodeType="withEffect">
                                  <p:stCondLst>
                                    <p:cond delay="0"/>
                                  </p:stCondLst>
                                  <p:childTnLst>
                                    <p:set>
                                      <p:cBhvr>
                                        <p:cTn id="79" dur="1" fill="hold">
                                          <p:stCondLst>
                                            <p:cond delay="0"/>
                                          </p:stCondLst>
                                        </p:cTn>
                                        <p:tgtEl>
                                          <p:spTgt spid="49"/>
                                        </p:tgtEl>
                                        <p:attrNameLst>
                                          <p:attrName>style.visibility</p:attrName>
                                        </p:attrNameLst>
                                      </p:cBhvr>
                                      <p:to>
                                        <p:strVal val="visible"/>
                                      </p:to>
                                    </p:set>
                                    <p:animEffect transition="in" filter="checkerboard(across)">
                                      <p:cBhvr>
                                        <p:cTn id="80" dur="500"/>
                                        <p:tgtEl>
                                          <p:spTgt spid="49"/>
                                        </p:tgtEl>
                                      </p:cBhvr>
                                    </p:animEffect>
                                  </p:childTnLst>
                                </p:cTn>
                              </p:par>
                              <p:par>
                                <p:cTn id="81" presetID="5" presetClass="entr" presetSubtype="10" fill="hold" nodeType="withEffect">
                                  <p:stCondLst>
                                    <p:cond delay="0"/>
                                  </p:stCondLst>
                                  <p:childTnLst>
                                    <p:set>
                                      <p:cBhvr>
                                        <p:cTn id="82" dur="1" fill="hold">
                                          <p:stCondLst>
                                            <p:cond delay="0"/>
                                          </p:stCondLst>
                                        </p:cTn>
                                        <p:tgtEl>
                                          <p:spTgt spid="346125"/>
                                        </p:tgtEl>
                                        <p:attrNameLst>
                                          <p:attrName>style.visibility</p:attrName>
                                        </p:attrNameLst>
                                      </p:cBhvr>
                                      <p:to>
                                        <p:strVal val="visible"/>
                                      </p:to>
                                    </p:set>
                                    <p:animEffect transition="in" filter="checkerboard(across)">
                                      <p:cBhvr>
                                        <p:cTn id="83" dur="500"/>
                                        <p:tgtEl>
                                          <p:spTgt spid="346125"/>
                                        </p:tgtEl>
                                      </p:cBhvr>
                                    </p:animEffect>
                                  </p:childTnLst>
                                </p:cTn>
                              </p:par>
                            </p:childTnLst>
                          </p:cTn>
                        </p:par>
                      </p:childTnLst>
                    </p:cTn>
                  </p:par>
                  <p:par>
                    <p:cTn id="84" fill="hold">
                      <p:stCondLst>
                        <p:cond delay="indefinite"/>
                      </p:stCondLst>
                      <p:childTnLst>
                        <p:par>
                          <p:cTn id="85" fill="hold">
                            <p:stCondLst>
                              <p:cond delay="0"/>
                            </p:stCondLst>
                            <p:childTnLst>
                              <p:par>
                                <p:cTn id="86" presetID="5" presetClass="entr" presetSubtype="10" fill="hold" grpId="0" nodeType="click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checkerboard(across)">
                                      <p:cBhvr>
                                        <p:cTn id="88" dur="500"/>
                                        <p:tgtEl>
                                          <p:spTgt spid="51"/>
                                        </p:tgtEl>
                                      </p:cBhvr>
                                    </p:animEffect>
                                  </p:childTnLst>
                                </p:cTn>
                              </p:par>
                              <p:par>
                                <p:cTn id="89" presetID="5" presetClass="entr" presetSubtype="10" fill="hold" nodeType="withEffect">
                                  <p:stCondLst>
                                    <p:cond delay="0"/>
                                  </p:stCondLst>
                                  <p:childTnLst>
                                    <p:set>
                                      <p:cBhvr>
                                        <p:cTn id="90" dur="1" fill="hold">
                                          <p:stCondLst>
                                            <p:cond delay="0"/>
                                          </p:stCondLst>
                                        </p:cTn>
                                        <p:tgtEl>
                                          <p:spTgt spid="346126"/>
                                        </p:tgtEl>
                                        <p:attrNameLst>
                                          <p:attrName>style.visibility</p:attrName>
                                        </p:attrNameLst>
                                      </p:cBhvr>
                                      <p:to>
                                        <p:strVal val="visible"/>
                                      </p:to>
                                    </p:set>
                                    <p:animEffect transition="in" filter="checkerboard(across)">
                                      <p:cBhvr>
                                        <p:cTn id="91" dur="500"/>
                                        <p:tgtEl>
                                          <p:spTgt spid="346126"/>
                                        </p:tgtEl>
                                      </p:cBhvr>
                                    </p:animEffect>
                                  </p:childTnLst>
                                </p:cTn>
                              </p:par>
                            </p:childTnLst>
                          </p:cTn>
                        </p:par>
                      </p:childTnLst>
                    </p:cTn>
                  </p:par>
                  <p:par>
                    <p:cTn id="92" fill="hold">
                      <p:stCondLst>
                        <p:cond delay="indefinite"/>
                      </p:stCondLst>
                      <p:childTnLst>
                        <p:par>
                          <p:cTn id="93" fill="hold">
                            <p:stCondLst>
                              <p:cond delay="0"/>
                            </p:stCondLst>
                            <p:childTnLst>
                              <p:par>
                                <p:cTn id="94" presetID="5" presetClass="entr" presetSubtype="10" fill="hold" grpId="0" nodeType="click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checkerboard(across)">
                                      <p:cBhvr>
                                        <p:cTn id="9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3" grpId="0"/>
      <p:bldP spid="64" grpId="0" animBg="1"/>
      <p:bldP spid="70" grpId="0"/>
      <p:bldP spid="38" grpId="0"/>
      <p:bldP spid="41" grpId="0"/>
      <p:bldP spid="43" grpId="0" animBg="1"/>
      <p:bldP spid="46" grpId="0"/>
      <p:bldP spid="49" grpId="0"/>
      <p:bldP spid="51" grpId="0"/>
      <p:bldP spid="5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dirty="0" err="1" smtClean="0">
                <a:solidFill>
                  <a:srgbClr val="000099"/>
                </a:solidFill>
                <a:latin typeface="Calibri" pitchFamily="34" charset="0"/>
                <a:cs typeface="Calibri" pitchFamily="34" charset="0"/>
              </a:rPr>
              <a:t>Migratielengte</a:t>
            </a:r>
            <a:endParaRPr lang="en-US" i="1" kern="1200" dirty="0">
              <a:solidFill>
                <a:srgbClr val="000099"/>
              </a:solidFill>
              <a:latin typeface="Calibri" pitchFamily="34" charset="0"/>
              <a:cs typeface="Calibri" pitchFamily="34" charset="0"/>
            </a:endParaRPr>
          </a:p>
        </p:txBody>
      </p:sp>
      <p:sp>
        <p:nvSpPr>
          <p:cNvPr id="22" name="TextBox 17"/>
          <p:cNvSpPr txBox="1"/>
          <p:nvPr/>
        </p:nvSpPr>
        <p:spPr>
          <a:xfrm>
            <a:off x="533400" y="1219200"/>
            <a:ext cx="6096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Er</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geldt</a:t>
            </a:r>
            <a:endParaRPr lang="en-US" dirty="0" smtClean="0">
              <a:latin typeface="Calibri" pitchFamily="34" charset="0"/>
              <a:cs typeface="Calibri" pitchFamily="34" charset="0"/>
            </a:endParaRPr>
          </a:p>
        </p:txBody>
      </p:sp>
      <p:sp>
        <p:nvSpPr>
          <p:cNvPr id="63" name="TextBox 17"/>
          <p:cNvSpPr txBox="1"/>
          <p:nvPr/>
        </p:nvSpPr>
        <p:spPr>
          <a:xfrm>
            <a:off x="533400" y="1828800"/>
            <a:ext cx="65532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Voor</a:t>
            </a:r>
            <a:r>
              <a:rPr lang="en-US" dirty="0" smtClean="0">
                <a:latin typeface="Calibri" pitchFamily="34" charset="0"/>
                <a:cs typeface="Calibri" pitchFamily="34" charset="0"/>
              </a:rPr>
              <a:t> </a:t>
            </a:r>
            <a:r>
              <a:rPr lang="en-US" dirty="0" err="1" smtClean="0">
                <a:latin typeface="Calibri" pitchFamily="34" charset="0"/>
                <a:cs typeface="Calibri" pitchFamily="34" charset="0"/>
              </a:rPr>
              <a:t>grote</a:t>
            </a:r>
            <a:r>
              <a:rPr lang="en-US" dirty="0" smtClean="0">
                <a:latin typeface="Calibri" pitchFamily="34" charset="0"/>
                <a:cs typeface="Calibri" pitchFamily="34" charset="0"/>
              </a:rPr>
              <a:t> reactor is </a:t>
            </a:r>
            <a:r>
              <a:rPr lang="en-US" i="1" dirty="0" smtClean="0">
                <a:latin typeface="Calibri" pitchFamily="34" charset="0"/>
                <a:cs typeface="Calibri" pitchFamily="34" charset="0"/>
              </a:rPr>
              <a:t>B</a:t>
            </a:r>
            <a:r>
              <a:rPr lang="en-US" baseline="30000" dirty="0" smtClean="0">
                <a:latin typeface="Calibri" pitchFamily="34" charset="0"/>
                <a:cs typeface="Calibri" pitchFamily="34" charset="0"/>
              </a:rPr>
              <a:t>2</a:t>
            </a:r>
            <a:r>
              <a:rPr lang="en-US" dirty="0" smtClean="0">
                <a:latin typeface="Calibri" pitchFamily="34" charset="0"/>
                <a:cs typeface="Calibri" pitchFamily="34" charset="0"/>
              </a:rPr>
              <a:t> </a:t>
            </a:r>
            <a:r>
              <a:rPr lang="en-US" dirty="0" err="1" smtClean="0">
                <a:latin typeface="Calibri" pitchFamily="34" charset="0"/>
                <a:cs typeface="Calibri" pitchFamily="34" charset="0"/>
              </a:rPr>
              <a:t>klein</a:t>
            </a:r>
            <a:r>
              <a:rPr lang="en-US" dirty="0" smtClean="0">
                <a:latin typeface="Calibri" pitchFamily="34" charset="0"/>
                <a:cs typeface="Calibri" pitchFamily="34" charset="0"/>
              </a:rPr>
              <a:t> en </a:t>
            </a:r>
            <a:r>
              <a:rPr lang="en-US" dirty="0" err="1" smtClean="0">
                <a:latin typeface="Calibri" pitchFamily="34" charset="0"/>
                <a:cs typeface="Calibri" pitchFamily="34" charset="0"/>
              </a:rPr>
              <a:t>kan</a:t>
            </a:r>
            <a:r>
              <a:rPr lang="en-US" dirty="0" smtClean="0">
                <a:latin typeface="Calibri" pitchFamily="34" charset="0"/>
                <a:cs typeface="Calibri" pitchFamily="34" charset="0"/>
              </a:rPr>
              <a:t> </a:t>
            </a:r>
            <a:r>
              <a:rPr lang="en-US" i="1" dirty="0" smtClean="0">
                <a:latin typeface="Calibri" pitchFamily="34" charset="0"/>
                <a:cs typeface="Calibri" pitchFamily="34" charset="0"/>
              </a:rPr>
              <a:t>B</a:t>
            </a:r>
            <a:r>
              <a:rPr lang="en-US" baseline="30000" dirty="0" smtClean="0">
                <a:latin typeface="Calibri" pitchFamily="34" charset="0"/>
                <a:cs typeface="Calibri" pitchFamily="34" charset="0"/>
              </a:rPr>
              <a:t>4</a:t>
            </a:r>
            <a:r>
              <a:rPr lang="en-US" dirty="0" smtClean="0">
                <a:latin typeface="Calibri" pitchFamily="34" charset="0"/>
                <a:cs typeface="Calibri" pitchFamily="34" charset="0"/>
              </a:rPr>
              <a:t> </a:t>
            </a:r>
            <a:r>
              <a:rPr lang="en-US" dirty="0" err="1" smtClean="0">
                <a:latin typeface="Calibri" pitchFamily="34" charset="0"/>
                <a:cs typeface="Calibri" pitchFamily="34" charset="0"/>
              </a:rPr>
              <a:t>verwaarloosd</a:t>
            </a:r>
            <a:r>
              <a:rPr lang="en-US" dirty="0" smtClean="0">
                <a:latin typeface="Calibri" pitchFamily="34" charset="0"/>
                <a:cs typeface="Calibri" pitchFamily="34" charset="0"/>
              </a:rPr>
              <a:t> </a:t>
            </a:r>
            <a:r>
              <a:rPr lang="en-US" dirty="0" err="1" smtClean="0">
                <a:latin typeface="Calibri" pitchFamily="34" charset="0"/>
                <a:cs typeface="Calibri" pitchFamily="34" charset="0"/>
              </a:rPr>
              <a:t>worden</a:t>
            </a:r>
            <a:endParaRPr lang="en-US" i="1" dirty="0" smtClean="0">
              <a:latin typeface="Calibri" pitchFamily="34" charset="0"/>
              <a:cs typeface="Calibri" pitchFamily="34" charset="0"/>
            </a:endParaRPr>
          </a:p>
        </p:txBody>
      </p:sp>
      <p:sp>
        <p:nvSpPr>
          <p:cNvPr id="41" name="TextBox 17"/>
          <p:cNvSpPr txBox="1"/>
          <p:nvPr/>
        </p:nvSpPr>
        <p:spPr>
          <a:xfrm>
            <a:off x="533400" y="2286000"/>
            <a:ext cx="6553200" cy="369332"/>
          </a:xfrm>
          <a:prstGeom prst="rect">
            <a:avLst/>
          </a:prstGeom>
          <a:noFill/>
        </p:spPr>
        <p:txBody>
          <a:bodyPr wrap="square">
            <a:spAutoFit/>
          </a:bodyPr>
          <a:lstStyle/>
          <a:p>
            <a:pPr>
              <a:defRPr/>
            </a:pPr>
            <a:r>
              <a:rPr lang="en-US" dirty="0" smtClean="0">
                <a:latin typeface="Calibri" pitchFamily="34" charset="0"/>
                <a:cs typeface="Calibri" pitchFamily="34" charset="0"/>
              </a:rPr>
              <a:t>We </a:t>
            </a:r>
            <a:r>
              <a:rPr lang="en-US" dirty="0" err="1" smtClean="0">
                <a:latin typeface="Calibri" pitchFamily="34" charset="0"/>
                <a:cs typeface="Calibri" pitchFamily="34" charset="0"/>
              </a:rPr>
              <a:t>vinden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dan</a:t>
            </a:r>
            <a:endParaRPr lang="en-US" i="1" dirty="0" smtClean="0">
              <a:latin typeface="Calibri" pitchFamily="34" charset="0"/>
              <a:cs typeface="Calibri" pitchFamily="34" charset="0"/>
            </a:endParaRPr>
          </a:p>
        </p:txBody>
      </p:sp>
      <p:pic>
        <p:nvPicPr>
          <p:cNvPr id="346126" name="Picture 14"/>
          <p:cNvPicPr>
            <a:picLocks noChangeAspect="1" noChangeArrowheads="1"/>
          </p:cNvPicPr>
          <p:nvPr/>
        </p:nvPicPr>
        <p:blipFill>
          <a:blip r:embed="rId3" cstate="print"/>
          <a:srcRect/>
          <a:stretch>
            <a:fillRect/>
          </a:stretch>
        </p:blipFill>
        <p:spPr bwMode="auto">
          <a:xfrm>
            <a:off x="1524000" y="1183480"/>
            <a:ext cx="2395537" cy="540224"/>
          </a:xfrm>
          <a:prstGeom prst="rect">
            <a:avLst/>
          </a:prstGeom>
          <a:noFill/>
          <a:ln w="9525">
            <a:noFill/>
            <a:miter lim="800000"/>
            <a:headEnd/>
            <a:tailEnd/>
          </a:ln>
        </p:spPr>
      </p:pic>
      <p:sp>
        <p:nvSpPr>
          <p:cNvPr id="52" name="TextBox 17"/>
          <p:cNvSpPr txBox="1"/>
          <p:nvPr/>
        </p:nvSpPr>
        <p:spPr>
          <a:xfrm>
            <a:off x="533400" y="3581400"/>
            <a:ext cx="4495800" cy="923330"/>
          </a:xfrm>
          <a:prstGeom prst="rect">
            <a:avLst/>
          </a:prstGeom>
          <a:noFill/>
        </p:spPr>
        <p:txBody>
          <a:bodyPr wrap="square">
            <a:spAutoFit/>
          </a:bodyPr>
          <a:lstStyle/>
          <a:p>
            <a:pPr>
              <a:defRPr/>
            </a:pPr>
            <a:r>
              <a:rPr lang="en-US" dirty="0" err="1" smtClean="0">
                <a:latin typeface="Calibri" pitchFamily="34" charset="0"/>
                <a:cs typeface="Calibri" pitchFamily="34" charset="0"/>
              </a:rPr>
              <a:t>Grootste</a:t>
            </a:r>
            <a:r>
              <a:rPr lang="en-US" dirty="0" smtClean="0">
                <a:latin typeface="Calibri" pitchFamily="34" charset="0"/>
                <a:cs typeface="Calibri" pitchFamily="34" charset="0"/>
              </a:rPr>
              <a:t> </a:t>
            </a:r>
            <a:r>
              <a:rPr lang="en-US" dirty="0" err="1" smtClean="0">
                <a:latin typeface="Calibri" pitchFamily="34" charset="0"/>
                <a:cs typeface="Calibri" pitchFamily="34" charset="0"/>
              </a:rPr>
              <a:t>correctie</a:t>
            </a:r>
            <a:r>
              <a:rPr lang="en-US" dirty="0" smtClean="0">
                <a:latin typeface="Calibri" pitchFamily="34" charset="0"/>
                <a:cs typeface="Calibri" pitchFamily="34" charset="0"/>
              </a:rPr>
              <a:t> </a:t>
            </a:r>
            <a:r>
              <a:rPr lang="en-US" dirty="0" err="1" smtClean="0">
                <a:latin typeface="Calibri" pitchFamily="34" charset="0"/>
                <a:cs typeface="Calibri" pitchFamily="34" charset="0"/>
              </a:rPr>
              <a:t>voor</a:t>
            </a:r>
            <a:r>
              <a:rPr lang="en-US" dirty="0" smtClean="0">
                <a:latin typeface="Calibri" pitchFamily="34" charset="0"/>
                <a:cs typeface="Calibri" pitchFamily="34" charset="0"/>
              </a:rPr>
              <a:t> </a:t>
            </a:r>
            <a:r>
              <a:rPr lang="en-US" dirty="0" err="1" smtClean="0">
                <a:latin typeface="Calibri" pitchFamily="34" charset="0"/>
                <a:cs typeface="Calibri" pitchFamily="34" charset="0"/>
              </a:rPr>
              <a:t>thermische</a:t>
            </a:r>
            <a:r>
              <a:rPr lang="en-US" dirty="0" smtClean="0">
                <a:latin typeface="Calibri" pitchFamily="34" charset="0"/>
                <a:cs typeface="Calibri" pitchFamily="34" charset="0"/>
              </a:rPr>
              <a:t> </a:t>
            </a:r>
            <a:r>
              <a:rPr lang="en-US" dirty="0" err="1" smtClean="0">
                <a:latin typeface="Calibri" pitchFamily="34" charset="0"/>
                <a:cs typeface="Calibri" pitchFamily="34" charset="0"/>
              </a:rPr>
              <a:t>diffusielengte</a:t>
            </a:r>
            <a:r>
              <a:rPr lang="en-US" dirty="0" smtClean="0">
                <a:latin typeface="Calibri" pitchFamily="34" charset="0"/>
                <a:cs typeface="Calibri" pitchFamily="34" charset="0"/>
              </a:rPr>
              <a:t> in </a:t>
            </a:r>
            <a:r>
              <a:rPr lang="en-US" dirty="0" err="1" smtClean="0">
                <a:latin typeface="Calibri" pitchFamily="34" charset="0"/>
                <a:cs typeface="Calibri" pitchFamily="34" charset="0"/>
              </a:rPr>
              <a:t>geval</a:t>
            </a:r>
            <a:r>
              <a:rPr lang="en-US" dirty="0" smtClean="0">
                <a:latin typeface="Calibri" pitchFamily="34" charset="0"/>
                <a:cs typeface="Calibri" pitchFamily="34" charset="0"/>
              </a:rPr>
              <a:t> van H</a:t>
            </a:r>
            <a:r>
              <a:rPr lang="en-US" baseline="-25000" dirty="0" smtClean="0">
                <a:latin typeface="Calibri" pitchFamily="34" charset="0"/>
                <a:cs typeface="Calibri" pitchFamily="34" charset="0"/>
              </a:rPr>
              <a:t>2</a:t>
            </a:r>
            <a:r>
              <a:rPr lang="en-US" dirty="0" smtClean="0">
                <a:latin typeface="Calibri" pitchFamily="34" charset="0"/>
                <a:cs typeface="Calibri" pitchFamily="34" charset="0"/>
              </a:rPr>
              <a:t>O </a:t>
            </a:r>
            <a:r>
              <a:rPr lang="en-US" dirty="0" err="1" smtClean="0">
                <a:latin typeface="Calibri" pitchFamily="34" charset="0"/>
                <a:cs typeface="Calibri" pitchFamily="34" charset="0"/>
              </a:rPr>
              <a:t>gemodereerde</a:t>
            </a:r>
            <a:r>
              <a:rPr lang="en-US" dirty="0" smtClean="0">
                <a:latin typeface="Calibri" pitchFamily="34" charset="0"/>
                <a:cs typeface="Calibri" pitchFamily="34" charset="0"/>
              </a:rPr>
              <a:t> power </a:t>
            </a:r>
            <a:r>
              <a:rPr lang="en-US" dirty="0" err="1" smtClean="0">
                <a:latin typeface="Calibri" pitchFamily="34" charset="0"/>
                <a:cs typeface="Calibri" pitchFamily="34" charset="0"/>
              </a:rPr>
              <a:t>reactoren</a:t>
            </a:r>
            <a:endParaRPr lang="en-US" i="1" dirty="0" smtClean="0">
              <a:latin typeface="Calibri" pitchFamily="34" charset="0"/>
              <a:cs typeface="Calibri" pitchFamily="34" charset="0"/>
            </a:endParaRPr>
          </a:p>
        </p:txBody>
      </p:sp>
      <p:cxnSp>
        <p:nvCxnSpPr>
          <p:cNvPr id="30" name="Rechte verbindingslijn met pijl 29"/>
          <p:cNvCxnSpPr/>
          <p:nvPr/>
        </p:nvCxnSpPr>
        <p:spPr bwMode="auto">
          <a:xfrm>
            <a:off x="4038600" y="1446212"/>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pic>
        <p:nvPicPr>
          <p:cNvPr id="347138" name="Picture 2"/>
          <p:cNvPicPr>
            <a:picLocks noChangeAspect="1" noChangeArrowheads="1"/>
          </p:cNvPicPr>
          <p:nvPr/>
        </p:nvPicPr>
        <p:blipFill>
          <a:blip r:embed="rId4" cstate="print"/>
          <a:srcRect/>
          <a:stretch>
            <a:fillRect/>
          </a:stretch>
        </p:blipFill>
        <p:spPr bwMode="auto">
          <a:xfrm>
            <a:off x="4876801" y="1176573"/>
            <a:ext cx="3124200" cy="579578"/>
          </a:xfrm>
          <a:prstGeom prst="rect">
            <a:avLst/>
          </a:prstGeom>
          <a:noFill/>
          <a:ln w="9525">
            <a:noFill/>
            <a:miter lim="800000"/>
            <a:headEnd/>
            <a:tailEnd/>
          </a:ln>
        </p:spPr>
      </p:pic>
      <p:cxnSp>
        <p:nvCxnSpPr>
          <p:cNvPr id="33" name="Rechte verbindingslijn 32"/>
          <p:cNvCxnSpPr/>
          <p:nvPr/>
        </p:nvCxnSpPr>
        <p:spPr bwMode="auto">
          <a:xfrm>
            <a:off x="7162800" y="1600200"/>
            <a:ext cx="762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pic>
        <p:nvPicPr>
          <p:cNvPr id="347139" name="Picture 3"/>
          <p:cNvPicPr>
            <a:picLocks noChangeAspect="1" noChangeArrowheads="1"/>
          </p:cNvPicPr>
          <p:nvPr/>
        </p:nvPicPr>
        <p:blipFill>
          <a:blip r:embed="rId5" cstate="print"/>
          <a:srcRect/>
          <a:stretch>
            <a:fillRect/>
          </a:stretch>
        </p:blipFill>
        <p:spPr bwMode="auto">
          <a:xfrm>
            <a:off x="2278856" y="2224088"/>
            <a:ext cx="1776412" cy="539593"/>
          </a:xfrm>
          <a:prstGeom prst="rect">
            <a:avLst/>
          </a:prstGeom>
          <a:noFill/>
          <a:ln w="9525">
            <a:noFill/>
            <a:miter lim="800000"/>
            <a:headEnd/>
            <a:tailEnd/>
          </a:ln>
        </p:spPr>
      </p:pic>
      <p:cxnSp>
        <p:nvCxnSpPr>
          <p:cNvPr id="36" name="Rechte verbindingslijn met pijl 35"/>
          <p:cNvCxnSpPr/>
          <p:nvPr/>
        </p:nvCxnSpPr>
        <p:spPr bwMode="auto">
          <a:xfrm rot="5400000" flipH="1" flipV="1">
            <a:off x="3390900" y="3086100"/>
            <a:ext cx="3810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7" name="Tekstvak 36"/>
          <p:cNvSpPr txBox="1"/>
          <p:nvPr/>
        </p:nvSpPr>
        <p:spPr>
          <a:xfrm>
            <a:off x="3429000" y="3124200"/>
            <a:ext cx="1247136" cy="307777"/>
          </a:xfrm>
          <a:prstGeom prst="rect">
            <a:avLst/>
          </a:prstGeom>
          <a:solidFill>
            <a:srgbClr val="FFFFCC"/>
          </a:solidFill>
        </p:spPr>
        <p:txBody>
          <a:bodyPr wrap="none" rtlCol="0">
            <a:spAutoFit/>
          </a:bodyPr>
          <a:lstStyle/>
          <a:p>
            <a:r>
              <a:rPr lang="nl-NL" sz="1400" dirty="0" smtClean="0">
                <a:latin typeface="Calibri" pitchFamily="34" charset="0"/>
                <a:cs typeface="Calibri" pitchFamily="34" charset="0"/>
              </a:rPr>
              <a:t>migratielengte</a:t>
            </a:r>
          </a:p>
        </p:txBody>
      </p:sp>
      <p:pic>
        <p:nvPicPr>
          <p:cNvPr id="347140" name="Picture 4"/>
          <p:cNvPicPr>
            <a:picLocks noChangeAspect="1" noChangeArrowheads="1"/>
          </p:cNvPicPr>
          <p:nvPr/>
        </p:nvPicPr>
        <p:blipFill>
          <a:blip r:embed="rId6" cstate="print"/>
          <a:srcRect/>
          <a:stretch>
            <a:fillRect/>
          </a:stretch>
        </p:blipFill>
        <p:spPr bwMode="auto">
          <a:xfrm>
            <a:off x="4800600" y="3083720"/>
            <a:ext cx="1481137" cy="439273"/>
          </a:xfrm>
          <a:prstGeom prst="rect">
            <a:avLst/>
          </a:prstGeom>
          <a:noFill/>
          <a:ln w="9525">
            <a:noFill/>
            <a:miter lim="800000"/>
            <a:headEnd/>
            <a:tailEnd/>
          </a:ln>
        </p:spPr>
      </p:pic>
      <p:pic>
        <p:nvPicPr>
          <p:cNvPr id="347141" name="Picture 5"/>
          <p:cNvPicPr>
            <a:picLocks noChangeAspect="1" noChangeArrowheads="1"/>
          </p:cNvPicPr>
          <p:nvPr/>
        </p:nvPicPr>
        <p:blipFill>
          <a:blip r:embed="rId7" cstate="print"/>
          <a:srcRect/>
          <a:stretch>
            <a:fillRect/>
          </a:stretch>
        </p:blipFill>
        <p:spPr bwMode="auto">
          <a:xfrm>
            <a:off x="5021362" y="4267200"/>
            <a:ext cx="4122638" cy="2590801"/>
          </a:xfrm>
          <a:prstGeom prst="rect">
            <a:avLst/>
          </a:prstGeom>
          <a:noFill/>
          <a:ln w="9525">
            <a:noFill/>
            <a:miter lim="800000"/>
            <a:headEnd/>
            <a:tailEnd/>
          </a:ln>
        </p:spPr>
      </p:pic>
      <p:sp>
        <p:nvSpPr>
          <p:cNvPr id="40" name="TextBox 17"/>
          <p:cNvSpPr txBox="1"/>
          <p:nvPr/>
        </p:nvSpPr>
        <p:spPr>
          <a:xfrm>
            <a:off x="533400" y="4563070"/>
            <a:ext cx="4495800" cy="646331"/>
          </a:xfrm>
          <a:prstGeom prst="rect">
            <a:avLst/>
          </a:prstGeom>
          <a:noFill/>
        </p:spPr>
        <p:txBody>
          <a:bodyPr wrap="square">
            <a:spAutoFit/>
          </a:bodyPr>
          <a:lstStyle/>
          <a:p>
            <a:pPr>
              <a:defRPr/>
            </a:pPr>
            <a:r>
              <a:rPr lang="en-US" dirty="0" err="1" smtClean="0">
                <a:latin typeface="Calibri" pitchFamily="34" charset="0"/>
                <a:cs typeface="Calibri" pitchFamily="34" charset="0"/>
              </a:rPr>
              <a:t>Dit</a:t>
            </a:r>
            <a:r>
              <a:rPr lang="en-US" dirty="0" smtClean="0">
                <a:latin typeface="Calibri" pitchFamily="34" charset="0"/>
                <a:cs typeface="Calibri" pitchFamily="34" charset="0"/>
              </a:rPr>
              <a:t> </a:t>
            </a:r>
            <a:r>
              <a:rPr lang="en-US" dirty="0" err="1" smtClean="0">
                <a:latin typeface="Calibri" pitchFamily="34" charset="0"/>
                <a:cs typeface="Calibri" pitchFamily="34" charset="0"/>
              </a:rPr>
              <a:t>komt</a:t>
            </a:r>
            <a:r>
              <a:rPr lang="en-US" dirty="0" smtClean="0">
                <a:latin typeface="Calibri" pitchFamily="34" charset="0"/>
                <a:cs typeface="Calibri" pitchFamily="34" charset="0"/>
              </a:rPr>
              <a:t> door de </a:t>
            </a:r>
            <a:r>
              <a:rPr lang="en-US" dirty="0" err="1" smtClean="0">
                <a:latin typeface="Calibri" pitchFamily="34" charset="0"/>
                <a:cs typeface="Calibri" pitchFamily="34" charset="0"/>
              </a:rPr>
              <a:t>grote</a:t>
            </a:r>
            <a:r>
              <a:rPr lang="en-US" dirty="0" smtClean="0">
                <a:latin typeface="Calibri" pitchFamily="34" charset="0"/>
                <a:cs typeface="Calibri" pitchFamily="34" charset="0"/>
              </a:rPr>
              <a:t> </a:t>
            </a:r>
            <a:r>
              <a:rPr lang="en-US" dirty="0" err="1" smtClean="0">
                <a:latin typeface="Calibri" pitchFamily="34" charset="0"/>
                <a:cs typeface="Calibri" pitchFamily="34" charset="0"/>
              </a:rPr>
              <a:t>absorptie</a:t>
            </a:r>
            <a:r>
              <a:rPr lang="en-US" dirty="0" smtClean="0">
                <a:latin typeface="Calibri" pitchFamily="34" charset="0"/>
                <a:cs typeface="Calibri" pitchFamily="34" charset="0"/>
              </a:rPr>
              <a:t> </a:t>
            </a:r>
            <a:r>
              <a:rPr lang="en-US" dirty="0" err="1" smtClean="0">
                <a:latin typeface="Calibri" pitchFamily="34" charset="0"/>
                <a:cs typeface="Calibri" pitchFamily="34" charset="0"/>
              </a:rPr>
              <a:t>werkzame</a:t>
            </a:r>
            <a:r>
              <a:rPr lang="en-US" dirty="0" smtClean="0">
                <a:latin typeface="Calibri" pitchFamily="34" charset="0"/>
                <a:cs typeface="Calibri" pitchFamily="34" charset="0"/>
              </a:rPr>
              <a:t> </a:t>
            </a:r>
            <a:r>
              <a:rPr lang="en-US" dirty="0" err="1" smtClean="0">
                <a:latin typeface="Calibri" pitchFamily="34" charset="0"/>
                <a:cs typeface="Calibri" pitchFamily="34" charset="0"/>
              </a:rPr>
              <a:t>doorsnede</a:t>
            </a:r>
            <a:r>
              <a:rPr lang="en-US" dirty="0" smtClean="0">
                <a:latin typeface="Calibri" pitchFamily="34" charset="0"/>
                <a:cs typeface="Calibri" pitchFamily="34" charset="0"/>
              </a:rPr>
              <a:t> van </a:t>
            </a:r>
            <a:r>
              <a:rPr lang="en-US" dirty="0" err="1" smtClean="0">
                <a:latin typeface="Calibri" pitchFamily="34" charset="0"/>
                <a:cs typeface="Calibri" pitchFamily="34" charset="0"/>
              </a:rPr>
              <a:t>waterstof</a:t>
            </a:r>
            <a:endParaRPr lang="en-US" i="1" dirty="0" smtClean="0">
              <a:latin typeface="Calibri" pitchFamily="34" charset="0"/>
              <a:cs typeface="Calibri" pitchFamily="34" charset="0"/>
            </a:endParaRPr>
          </a:p>
        </p:txBody>
      </p:sp>
      <p:sp>
        <p:nvSpPr>
          <p:cNvPr id="42" name="TextBox 17"/>
          <p:cNvSpPr txBox="1"/>
          <p:nvPr/>
        </p:nvSpPr>
        <p:spPr>
          <a:xfrm>
            <a:off x="533400" y="5297269"/>
            <a:ext cx="4495800" cy="1138773"/>
          </a:xfrm>
          <a:prstGeom prst="rect">
            <a:avLst/>
          </a:prstGeom>
          <a:noFill/>
        </p:spPr>
        <p:txBody>
          <a:bodyPr wrap="square">
            <a:spAutoFit/>
          </a:bodyPr>
          <a:lstStyle/>
          <a:p>
            <a:pPr>
              <a:defRPr/>
            </a:pPr>
            <a:r>
              <a:rPr lang="en-US" dirty="0" err="1" smtClean="0">
                <a:latin typeface="Calibri" pitchFamily="34" charset="0"/>
                <a:cs typeface="Calibri" pitchFamily="34" charset="0"/>
              </a:rPr>
              <a:t>Snelle</a:t>
            </a:r>
            <a:r>
              <a:rPr lang="en-US" dirty="0" smtClean="0">
                <a:latin typeface="Calibri" pitchFamily="34" charset="0"/>
                <a:cs typeface="Calibri" pitchFamily="34" charset="0"/>
              </a:rPr>
              <a:t> </a:t>
            </a:r>
            <a:r>
              <a:rPr lang="en-US" dirty="0" err="1" smtClean="0">
                <a:latin typeface="Calibri" pitchFamily="34" charset="0"/>
                <a:cs typeface="Calibri" pitchFamily="34" charset="0"/>
              </a:rPr>
              <a:t>reactoren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diffusie</a:t>
            </a:r>
            <a:r>
              <a:rPr lang="en-US" dirty="0" smtClean="0">
                <a:latin typeface="Calibri" pitchFamily="34" charset="0"/>
                <a:cs typeface="Calibri" pitchFamily="34" charset="0"/>
              </a:rPr>
              <a:t> en </a:t>
            </a:r>
            <a:r>
              <a:rPr lang="en-US" dirty="0" err="1" smtClean="0">
                <a:latin typeface="Calibri" pitchFamily="34" charset="0"/>
                <a:cs typeface="Calibri" pitchFamily="34" charset="0"/>
              </a:rPr>
              <a:t>migratielengte</a:t>
            </a:r>
            <a:r>
              <a:rPr lang="en-US" dirty="0" smtClean="0">
                <a:latin typeface="Calibri" pitchFamily="34" charset="0"/>
                <a:cs typeface="Calibri" pitchFamily="34" charset="0"/>
              </a:rPr>
              <a:t> </a:t>
            </a:r>
            <a:r>
              <a:rPr lang="en-US" dirty="0" err="1" smtClean="0">
                <a:latin typeface="Calibri" pitchFamily="34" charset="0"/>
                <a:cs typeface="Calibri" pitchFamily="34" charset="0"/>
              </a:rPr>
              <a:t>zijn</a:t>
            </a:r>
            <a:r>
              <a:rPr lang="en-US" dirty="0" smtClean="0">
                <a:latin typeface="Calibri" pitchFamily="34" charset="0"/>
                <a:cs typeface="Calibri" pitchFamily="34" charset="0"/>
              </a:rPr>
              <a:t> </a:t>
            </a:r>
            <a:r>
              <a:rPr lang="en-US" dirty="0" err="1" smtClean="0">
                <a:latin typeface="Calibri" pitchFamily="34" charset="0"/>
                <a:cs typeface="Calibri" pitchFamily="34" charset="0"/>
              </a:rPr>
              <a:t>hetzelfde</a:t>
            </a:r>
            <a:r>
              <a:rPr lang="en-US" dirty="0" smtClean="0">
                <a:latin typeface="Calibri" pitchFamily="34" charset="0"/>
                <a:cs typeface="Calibri" pitchFamily="34" charset="0"/>
              </a:rPr>
              <a:t>):</a:t>
            </a:r>
          </a:p>
          <a:p>
            <a:pPr lvl="1">
              <a:defRPr/>
            </a:pPr>
            <a:r>
              <a:rPr lang="en-US" sz="1600" dirty="0" smtClean="0">
                <a:latin typeface="Calibri" pitchFamily="34" charset="0"/>
                <a:cs typeface="Calibri" pitchFamily="34" charset="0"/>
              </a:rPr>
              <a:t>SFR: </a:t>
            </a:r>
            <a:r>
              <a:rPr lang="en-US" sz="1600" i="1" dirty="0" smtClean="0">
                <a:latin typeface="Calibri" pitchFamily="34" charset="0"/>
                <a:cs typeface="Calibri" pitchFamily="34" charset="0"/>
              </a:rPr>
              <a:t>M = 19.2 </a:t>
            </a:r>
            <a:r>
              <a:rPr lang="en-US" sz="1600" dirty="0" smtClean="0">
                <a:latin typeface="Calibri" pitchFamily="34" charset="0"/>
                <a:cs typeface="Calibri" pitchFamily="34" charset="0"/>
              </a:rPr>
              <a:t>cm</a:t>
            </a:r>
          </a:p>
          <a:p>
            <a:pPr lvl="1">
              <a:defRPr/>
            </a:pPr>
            <a:r>
              <a:rPr lang="en-US" sz="1600" dirty="0" smtClean="0">
                <a:latin typeface="Calibri" pitchFamily="34" charset="0"/>
                <a:cs typeface="Calibri" pitchFamily="34" charset="0"/>
              </a:rPr>
              <a:t>GCFR:</a:t>
            </a:r>
            <a:r>
              <a:rPr lang="en-US" sz="1600" i="1" dirty="0" smtClean="0">
                <a:latin typeface="Calibri" pitchFamily="34" charset="0"/>
                <a:cs typeface="Calibri" pitchFamily="34" charset="0"/>
              </a:rPr>
              <a:t> M = 25.5 </a:t>
            </a:r>
            <a:r>
              <a:rPr lang="en-US" sz="1600" dirty="0" smtClean="0">
                <a:latin typeface="Calibri" pitchFamily="34" charset="0"/>
                <a:cs typeface="Calibri" pitchFamily="34" charset="0"/>
              </a:rPr>
              <a:t>cm</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par>
                                <p:cTn id="8" presetID="5" presetClass="entr" presetSubtype="10" fill="hold" nodeType="withEffect">
                                  <p:stCondLst>
                                    <p:cond delay="0"/>
                                  </p:stCondLst>
                                  <p:childTnLst>
                                    <p:set>
                                      <p:cBhvr>
                                        <p:cTn id="9" dur="1" fill="hold">
                                          <p:stCondLst>
                                            <p:cond delay="0"/>
                                          </p:stCondLst>
                                        </p:cTn>
                                        <p:tgtEl>
                                          <p:spTgt spid="346126"/>
                                        </p:tgtEl>
                                        <p:attrNameLst>
                                          <p:attrName>style.visibility</p:attrName>
                                        </p:attrNameLst>
                                      </p:cBhvr>
                                      <p:to>
                                        <p:strVal val="visible"/>
                                      </p:to>
                                    </p:set>
                                    <p:animEffect transition="in" filter="checkerboard(across)">
                                      <p:cBhvr>
                                        <p:cTn id="10" dur="500"/>
                                        <p:tgtEl>
                                          <p:spTgt spid="34612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checkerboard(across)">
                                      <p:cBhvr>
                                        <p:cTn id="15" dur="500"/>
                                        <p:tgtEl>
                                          <p:spTgt spid="30"/>
                                        </p:tgtEl>
                                      </p:cBhvr>
                                    </p:animEffect>
                                  </p:childTnLst>
                                </p:cTn>
                              </p:par>
                              <p:par>
                                <p:cTn id="16" presetID="5" presetClass="entr" presetSubtype="10" fill="hold" nodeType="withEffect">
                                  <p:stCondLst>
                                    <p:cond delay="0"/>
                                  </p:stCondLst>
                                  <p:childTnLst>
                                    <p:set>
                                      <p:cBhvr>
                                        <p:cTn id="17" dur="1" fill="hold">
                                          <p:stCondLst>
                                            <p:cond delay="0"/>
                                          </p:stCondLst>
                                        </p:cTn>
                                        <p:tgtEl>
                                          <p:spTgt spid="347138"/>
                                        </p:tgtEl>
                                        <p:attrNameLst>
                                          <p:attrName>style.visibility</p:attrName>
                                        </p:attrNameLst>
                                      </p:cBhvr>
                                      <p:to>
                                        <p:strVal val="visible"/>
                                      </p:to>
                                    </p:set>
                                    <p:animEffect transition="in" filter="checkerboard(across)">
                                      <p:cBhvr>
                                        <p:cTn id="18" dur="500"/>
                                        <p:tgtEl>
                                          <p:spTgt spid="34713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checkerboard(across)">
                                      <p:cBhvr>
                                        <p:cTn id="23" dur="500"/>
                                        <p:tgtEl>
                                          <p:spTgt spid="63"/>
                                        </p:tgtEl>
                                      </p:cBhvr>
                                    </p:animEffect>
                                  </p:childTnLst>
                                </p:cTn>
                              </p:par>
                              <p:par>
                                <p:cTn id="24" presetID="5" presetClass="entr" presetSubtype="1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checkerboard(across)">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checkerboard(across)">
                                      <p:cBhvr>
                                        <p:cTn id="31" dur="500"/>
                                        <p:tgtEl>
                                          <p:spTgt spid="41"/>
                                        </p:tgtEl>
                                      </p:cBhvr>
                                    </p:animEffect>
                                  </p:childTnLst>
                                </p:cTn>
                              </p:par>
                              <p:par>
                                <p:cTn id="32" presetID="5" presetClass="entr" presetSubtype="10" fill="hold" nodeType="withEffect">
                                  <p:stCondLst>
                                    <p:cond delay="0"/>
                                  </p:stCondLst>
                                  <p:childTnLst>
                                    <p:set>
                                      <p:cBhvr>
                                        <p:cTn id="33" dur="1" fill="hold">
                                          <p:stCondLst>
                                            <p:cond delay="0"/>
                                          </p:stCondLst>
                                        </p:cTn>
                                        <p:tgtEl>
                                          <p:spTgt spid="347139"/>
                                        </p:tgtEl>
                                        <p:attrNameLst>
                                          <p:attrName>style.visibility</p:attrName>
                                        </p:attrNameLst>
                                      </p:cBhvr>
                                      <p:to>
                                        <p:strVal val="visible"/>
                                      </p:to>
                                    </p:set>
                                    <p:animEffect transition="in" filter="checkerboard(across)">
                                      <p:cBhvr>
                                        <p:cTn id="34" dur="500"/>
                                        <p:tgtEl>
                                          <p:spTgt spid="347139"/>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checkerboard(across)">
                                      <p:cBhvr>
                                        <p:cTn id="39" dur="500"/>
                                        <p:tgtEl>
                                          <p:spTgt spid="36"/>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checkerboard(across)">
                                      <p:cBhvr>
                                        <p:cTn id="42" dur="500"/>
                                        <p:tgtEl>
                                          <p:spTgt spid="37"/>
                                        </p:tgtEl>
                                      </p:cBhvr>
                                    </p:animEffect>
                                  </p:childTnLst>
                                </p:cTn>
                              </p:par>
                              <p:par>
                                <p:cTn id="43" presetID="5" presetClass="entr" presetSubtype="10" fill="hold" nodeType="withEffect">
                                  <p:stCondLst>
                                    <p:cond delay="0"/>
                                  </p:stCondLst>
                                  <p:childTnLst>
                                    <p:set>
                                      <p:cBhvr>
                                        <p:cTn id="44" dur="1" fill="hold">
                                          <p:stCondLst>
                                            <p:cond delay="0"/>
                                          </p:stCondLst>
                                        </p:cTn>
                                        <p:tgtEl>
                                          <p:spTgt spid="347140"/>
                                        </p:tgtEl>
                                        <p:attrNameLst>
                                          <p:attrName>style.visibility</p:attrName>
                                        </p:attrNameLst>
                                      </p:cBhvr>
                                      <p:to>
                                        <p:strVal val="visible"/>
                                      </p:to>
                                    </p:set>
                                    <p:animEffect transition="in" filter="checkerboard(across)">
                                      <p:cBhvr>
                                        <p:cTn id="45" dur="500"/>
                                        <p:tgtEl>
                                          <p:spTgt spid="347140"/>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nodeType="clickEffect">
                                  <p:stCondLst>
                                    <p:cond delay="0"/>
                                  </p:stCondLst>
                                  <p:childTnLst>
                                    <p:set>
                                      <p:cBhvr>
                                        <p:cTn id="49" dur="1" fill="hold">
                                          <p:stCondLst>
                                            <p:cond delay="0"/>
                                          </p:stCondLst>
                                        </p:cTn>
                                        <p:tgtEl>
                                          <p:spTgt spid="347141"/>
                                        </p:tgtEl>
                                        <p:attrNameLst>
                                          <p:attrName>style.visibility</p:attrName>
                                        </p:attrNameLst>
                                      </p:cBhvr>
                                      <p:to>
                                        <p:strVal val="visible"/>
                                      </p:to>
                                    </p:set>
                                    <p:animEffect transition="in" filter="checkerboard(across)">
                                      <p:cBhvr>
                                        <p:cTn id="50" dur="500"/>
                                        <p:tgtEl>
                                          <p:spTgt spid="347141"/>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checkerboard(across)">
                                      <p:cBhvr>
                                        <p:cTn id="55" dur="500"/>
                                        <p:tgtEl>
                                          <p:spTgt spid="52"/>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checkerboard(across)">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grpId="0" nodeType="click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checkerboard(across)">
                                      <p:cBhvr>
                                        <p:cTn id="6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3" grpId="0"/>
      <p:bldP spid="41" grpId="0"/>
      <p:bldP spid="52" grpId="0"/>
      <p:bldP spid="37" grpId="0" animBg="1"/>
      <p:bldP spid="40" grpId="0"/>
      <p:bldP spid="4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smtClean="0">
                <a:solidFill>
                  <a:srgbClr val="000099"/>
                </a:solidFill>
                <a:latin typeface="Calibri" pitchFamily="34" charset="0"/>
                <a:ea typeface="+mn-ea"/>
                <a:cs typeface="Calibri" pitchFamily="34" charset="0"/>
              </a:rPr>
              <a:t>Neutron diffusion</a:t>
            </a:r>
            <a:endParaRPr lang="en-US" i="1" kern="1200" dirty="0">
              <a:solidFill>
                <a:srgbClr val="000099"/>
              </a:solidFill>
              <a:latin typeface="Calibri" pitchFamily="34" charset="0"/>
              <a:ea typeface="+mn-ea"/>
              <a:cs typeface="Calibri" pitchFamily="34" charset="0"/>
            </a:endParaRPr>
          </a:p>
        </p:txBody>
      </p:sp>
      <p:sp>
        <p:nvSpPr>
          <p:cNvPr id="4" name="Tekstvak 3"/>
          <p:cNvSpPr txBox="1"/>
          <p:nvPr/>
        </p:nvSpPr>
        <p:spPr>
          <a:xfrm>
            <a:off x="2133600" y="2438400"/>
            <a:ext cx="5159233" cy="369332"/>
          </a:xfrm>
          <a:prstGeom prst="rect">
            <a:avLst/>
          </a:prstGeom>
          <a:solidFill>
            <a:srgbClr val="FFFFCC"/>
          </a:solidFill>
        </p:spPr>
        <p:txBody>
          <a:bodyPr wrap="none" rtlCol="0">
            <a:spAutoFit/>
          </a:bodyPr>
          <a:lstStyle/>
          <a:p>
            <a:r>
              <a:rPr lang="nl-NL" smtClean="0">
                <a:latin typeface="Calibri" pitchFamily="34" charset="0"/>
                <a:cs typeface="Calibri" pitchFamily="34" charset="0"/>
              </a:rPr>
              <a:t>Study the preceding part on diffusion theory yourself</a:t>
            </a:r>
            <a:endParaRPr lang="nl-NL" dirty="0" err="1" smtClean="0">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smtClean="0">
                <a:solidFill>
                  <a:srgbClr val="000099"/>
                </a:solidFill>
                <a:latin typeface="Calibri" pitchFamily="34" charset="0"/>
                <a:cs typeface="Calibri" pitchFamily="34" charset="0"/>
              </a:rPr>
              <a:t>Samenvatting diffusie van neutronen</a:t>
            </a:r>
            <a:endParaRPr lang="en-US" i="1" kern="1200" dirty="0">
              <a:solidFill>
                <a:srgbClr val="000099"/>
              </a:solidFill>
              <a:latin typeface="Calibri" pitchFamily="34" charset="0"/>
              <a:cs typeface="Calibri" pitchFamily="34" charset="0"/>
            </a:endParaRPr>
          </a:p>
        </p:txBody>
      </p:sp>
      <p:sp>
        <p:nvSpPr>
          <p:cNvPr id="22" name="TextBox 17"/>
          <p:cNvSpPr txBox="1"/>
          <p:nvPr/>
        </p:nvSpPr>
        <p:spPr>
          <a:xfrm>
            <a:off x="533400" y="1523999"/>
            <a:ext cx="6096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Er</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geldt</a:t>
            </a:r>
            <a:endParaRPr lang="en-US" dirty="0" smtClean="0">
              <a:latin typeface="Calibri" pitchFamily="34" charset="0"/>
              <a:cs typeface="Calibri" pitchFamily="34" charset="0"/>
            </a:endParaRPr>
          </a:p>
        </p:txBody>
      </p:sp>
      <p:sp>
        <p:nvSpPr>
          <p:cNvPr id="63" name="TextBox 17"/>
          <p:cNvSpPr txBox="1"/>
          <p:nvPr/>
        </p:nvSpPr>
        <p:spPr>
          <a:xfrm>
            <a:off x="533400" y="2133599"/>
            <a:ext cx="65532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Voor</a:t>
            </a:r>
            <a:r>
              <a:rPr lang="en-US" dirty="0" smtClean="0">
                <a:latin typeface="Calibri" pitchFamily="34" charset="0"/>
                <a:cs typeface="Calibri" pitchFamily="34" charset="0"/>
              </a:rPr>
              <a:t> </a:t>
            </a:r>
            <a:r>
              <a:rPr lang="en-US" dirty="0" err="1" smtClean="0">
                <a:latin typeface="Calibri" pitchFamily="34" charset="0"/>
                <a:cs typeface="Calibri" pitchFamily="34" charset="0"/>
              </a:rPr>
              <a:t>grote</a:t>
            </a:r>
            <a:r>
              <a:rPr lang="en-US" dirty="0" smtClean="0">
                <a:latin typeface="Calibri" pitchFamily="34" charset="0"/>
                <a:cs typeface="Calibri" pitchFamily="34" charset="0"/>
              </a:rPr>
              <a:t> reactor is </a:t>
            </a:r>
            <a:r>
              <a:rPr lang="en-US" i="1" dirty="0" smtClean="0">
                <a:latin typeface="Calibri" pitchFamily="34" charset="0"/>
                <a:cs typeface="Calibri" pitchFamily="34" charset="0"/>
              </a:rPr>
              <a:t>B</a:t>
            </a:r>
            <a:r>
              <a:rPr lang="en-US" baseline="30000" dirty="0" smtClean="0">
                <a:latin typeface="Calibri" pitchFamily="34" charset="0"/>
                <a:cs typeface="Calibri" pitchFamily="34" charset="0"/>
              </a:rPr>
              <a:t>2</a:t>
            </a:r>
            <a:r>
              <a:rPr lang="en-US" dirty="0" smtClean="0">
                <a:latin typeface="Calibri" pitchFamily="34" charset="0"/>
                <a:cs typeface="Calibri" pitchFamily="34" charset="0"/>
              </a:rPr>
              <a:t> </a:t>
            </a:r>
            <a:r>
              <a:rPr lang="en-US" dirty="0" err="1" smtClean="0">
                <a:latin typeface="Calibri" pitchFamily="34" charset="0"/>
                <a:cs typeface="Calibri" pitchFamily="34" charset="0"/>
              </a:rPr>
              <a:t>klein</a:t>
            </a:r>
            <a:r>
              <a:rPr lang="en-US" dirty="0" smtClean="0">
                <a:latin typeface="Calibri" pitchFamily="34" charset="0"/>
                <a:cs typeface="Calibri" pitchFamily="34" charset="0"/>
              </a:rPr>
              <a:t> en </a:t>
            </a:r>
            <a:r>
              <a:rPr lang="en-US" dirty="0" err="1" smtClean="0">
                <a:latin typeface="Calibri" pitchFamily="34" charset="0"/>
                <a:cs typeface="Calibri" pitchFamily="34" charset="0"/>
              </a:rPr>
              <a:t>kan</a:t>
            </a:r>
            <a:r>
              <a:rPr lang="en-US" dirty="0" smtClean="0">
                <a:latin typeface="Calibri" pitchFamily="34" charset="0"/>
                <a:cs typeface="Calibri" pitchFamily="34" charset="0"/>
              </a:rPr>
              <a:t> </a:t>
            </a:r>
            <a:r>
              <a:rPr lang="en-US" i="1" dirty="0" smtClean="0">
                <a:latin typeface="Calibri" pitchFamily="34" charset="0"/>
                <a:cs typeface="Calibri" pitchFamily="34" charset="0"/>
              </a:rPr>
              <a:t>B</a:t>
            </a:r>
            <a:r>
              <a:rPr lang="en-US" baseline="30000" dirty="0" smtClean="0">
                <a:latin typeface="Calibri" pitchFamily="34" charset="0"/>
                <a:cs typeface="Calibri" pitchFamily="34" charset="0"/>
              </a:rPr>
              <a:t>4</a:t>
            </a:r>
            <a:r>
              <a:rPr lang="en-US" dirty="0" smtClean="0">
                <a:latin typeface="Calibri" pitchFamily="34" charset="0"/>
                <a:cs typeface="Calibri" pitchFamily="34" charset="0"/>
              </a:rPr>
              <a:t> </a:t>
            </a:r>
            <a:r>
              <a:rPr lang="en-US" dirty="0" err="1" smtClean="0">
                <a:latin typeface="Calibri" pitchFamily="34" charset="0"/>
                <a:cs typeface="Calibri" pitchFamily="34" charset="0"/>
              </a:rPr>
              <a:t>verwaarloosd</a:t>
            </a:r>
            <a:r>
              <a:rPr lang="en-US" dirty="0" smtClean="0">
                <a:latin typeface="Calibri" pitchFamily="34" charset="0"/>
                <a:cs typeface="Calibri" pitchFamily="34" charset="0"/>
              </a:rPr>
              <a:t> </a:t>
            </a:r>
            <a:r>
              <a:rPr lang="en-US" dirty="0" err="1" smtClean="0">
                <a:latin typeface="Calibri" pitchFamily="34" charset="0"/>
                <a:cs typeface="Calibri" pitchFamily="34" charset="0"/>
              </a:rPr>
              <a:t>worden</a:t>
            </a:r>
            <a:endParaRPr lang="en-US" i="1" dirty="0" smtClean="0">
              <a:latin typeface="Calibri" pitchFamily="34" charset="0"/>
              <a:cs typeface="Calibri" pitchFamily="34" charset="0"/>
            </a:endParaRPr>
          </a:p>
        </p:txBody>
      </p:sp>
      <p:sp>
        <p:nvSpPr>
          <p:cNvPr id="41" name="TextBox 17"/>
          <p:cNvSpPr txBox="1"/>
          <p:nvPr/>
        </p:nvSpPr>
        <p:spPr>
          <a:xfrm>
            <a:off x="533400" y="2590799"/>
            <a:ext cx="6553200" cy="369332"/>
          </a:xfrm>
          <a:prstGeom prst="rect">
            <a:avLst/>
          </a:prstGeom>
          <a:noFill/>
        </p:spPr>
        <p:txBody>
          <a:bodyPr wrap="square">
            <a:spAutoFit/>
          </a:bodyPr>
          <a:lstStyle/>
          <a:p>
            <a:pPr>
              <a:defRPr/>
            </a:pPr>
            <a:r>
              <a:rPr lang="en-US" dirty="0" smtClean="0">
                <a:latin typeface="Calibri" pitchFamily="34" charset="0"/>
                <a:cs typeface="Calibri" pitchFamily="34" charset="0"/>
              </a:rPr>
              <a:t>We </a:t>
            </a:r>
            <a:r>
              <a:rPr lang="en-US" dirty="0" err="1" smtClean="0">
                <a:latin typeface="Calibri" pitchFamily="34" charset="0"/>
                <a:cs typeface="Calibri" pitchFamily="34" charset="0"/>
              </a:rPr>
              <a:t>vinden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dan</a:t>
            </a:r>
            <a:endParaRPr lang="en-US" i="1" dirty="0" smtClean="0">
              <a:latin typeface="Calibri" pitchFamily="34" charset="0"/>
              <a:cs typeface="Calibri" pitchFamily="34" charset="0"/>
            </a:endParaRPr>
          </a:p>
        </p:txBody>
      </p:sp>
      <p:pic>
        <p:nvPicPr>
          <p:cNvPr id="346126" name="Picture 14"/>
          <p:cNvPicPr>
            <a:picLocks noChangeAspect="1" noChangeArrowheads="1"/>
          </p:cNvPicPr>
          <p:nvPr/>
        </p:nvPicPr>
        <p:blipFill>
          <a:blip r:embed="rId3" cstate="print"/>
          <a:srcRect/>
          <a:stretch>
            <a:fillRect/>
          </a:stretch>
        </p:blipFill>
        <p:spPr bwMode="auto">
          <a:xfrm>
            <a:off x="1524000" y="1488279"/>
            <a:ext cx="2395537" cy="540224"/>
          </a:xfrm>
          <a:prstGeom prst="rect">
            <a:avLst/>
          </a:prstGeom>
          <a:noFill/>
          <a:ln w="9525">
            <a:noFill/>
            <a:miter lim="800000"/>
            <a:headEnd/>
            <a:tailEnd/>
          </a:ln>
        </p:spPr>
      </p:pic>
      <p:sp>
        <p:nvSpPr>
          <p:cNvPr id="52" name="TextBox 17"/>
          <p:cNvSpPr txBox="1"/>
          <p:nvPr/>
        </p:nvSpPr>
        <p:spPr>
          <a:xfrm>
            <a:off x="533400" y="3886199"/>
            <a:ext cx="4495800" cy="923330"/>
          </a:xfrm>
          <a:prstGeom prst="rect">
            <a:avLst/>
          </a:prstGeom>
          <a:noFill/>
        </p:spPr>
        <p:txBody>
          <a:bodyPr wrap="square">
            <a:spAutoFit/>
          </a:bodyPr>
          <a:lstStyle/>
          <a:p>
            <a:pPr>
              <a:defRPr/>
            </a:pPr>
            <a:r>
              <a:rPr lang="en-US" dirty="0" err="1" smtClean="0">
                <a:latin typeface="Calibri" pitchFamily="34" charset="0"/>
                <a:cs typeface="Calibri" pitchFamily="34" charset="0"/>
              </a:rPr>
              <a:t>Grootste</a:t>
            </a:r>
            <a:r>
              <a:rPr lang="en-US" dirty="0" smtClean="0">
                <a:latin typeface="Calibri" pitchFamily="34" charset="0"/>
                <a:cs typeface="Calibri" pitchFamily="34" charset="0"/>
              </a:rPr>
              <a:t> </a:t>
            </a:r>
            <a:r>
              <a:rPr lang="en-US" dirty="0" err="1" smtClean="0">
                <a:latin typeface="Calibri" pitchFamily="34" charset="0"/>
                <a:cs typeface="Calibri" pitchFamily="34" charset="0"/>
              </a:rPr>
              <a:t>correctie</a:t>
            </a:r>
            <a:r>
              <a:rPr lang="en-US" dirty="0" smtClean="0">
                <a:latin typeface="Calibri" pitchFamily="34" charset="0"/>
                <a:cs typeface="Calibri" pitchFamily="34" charset="0"/>
              </a:rPr>
              <a:t> </a:t>
            </a:r>
            <a:r>
              <a:rPr lang="en-US" dirty="0" err="1" smtClean="0">
                <a:latin typeface="Calibri" pitchFamily="34" charset="0"/>
                <a:cs typeface="Calibri" pitchFamily="34" charset="0"/>
              </a:rPr>
              <a:t>voor</a:t>
            </a:r>
            <a:r>
              <a:rPr lang="en-US" dirty="0" smtClean="0">
                <a:latin typeface="Calibri" pitchFamily="34" charset="0"/>
                <a:cs typeface="Calibri" pitchFamily="34" charset="0"/>
              </a:rPr>
              <a:t> </a:t>
            </a:r>
            <a:r>
              <a:rPr lang="en-US" dirty="0" err="1" smtClean="0">
                <a:latin typeface="Calibri" pitchFamily="34" charset="0"/>
                <a:cs typeface="Calibri" pitchFamily="34" charset="0"/>
              </a:rPr>
              <a:t>thermische</a:t>
            </a:r>
            <a:r>
              <a:rPr lang="en-US" dirty="0" smtClean="0">
                <a:latin typeface="Calibri" pitchFamily="34" charset="0"/>
                <a:cs typeface="Calibri" pitchFamily="34" charset="0"/>
              </a:rPr>
              <a:t> </a:t>
            </a:r>
            <a:r>
              <a:rPr lang="en-US" dirty="0" err="1" smtClean="0">
                <a:latin typeface="Calibri" pitchFamily="34" charset="0"/>
                <a:cs typeface="Calibri" pitchFamily="34" charset="0"/>
              </a:rPr>
              <a:t>diffusielengte</a:t>
            </a:r>
            <a:r>
              <a:rPr lang="en-US" dirty="0" smtClean="0">
                <a:latin typeface="Calibri" pitchFamily="34" charset="0"/>
                <a:cs typeface="Calibri" pitchFamily="34" charset="0"/>
              </a:rPr>
              <a:t> in </a:t>
            </a:r>
            <a:r>
              <a:rPr lang="en-US" dirty="0" err="1" smtClean="0">
                <a:latin typeface="Calibri" pitchFamily="34" charset="0"/>
                <a:cs typeface="Calibri" pitchFamily="34" charset="0"/>
              </a:rPr>
              <a:t>geval</a:t>
            </a:r>
            <a:r>
              <a:rPr lang="en-US" dirty="0" smtClean="0">
                <a:latin typeface="Calibri" pitchFamily="34" charset="0"/>
                <a:cs typeface="Calibri" pitchFamily="34" charset="0"/>
              </a:rPr>
              <a:t> van H</a:t>
            </a:r>
            <a:r>
              <a:rPr lang="en-US" baseline="-25000" dirty="0" smtClean="0">
                <a:latin typeface="Calibri" pitchFamily="34" charset="0"/>
                <a:cs typeface="Calibri" pitchFamily="34" charset="0"/>
              </a:rPr>
              <a:t>2</a:t>
            </a:r>
            <a:r>
              <a:rPr lang="en-US" dirty="0" smtClean="0">
                <a:latin typeface="Calibri" pitchFamily="34" charset="0"/>
                <a:cs typeface="Calibri" pitchFamily="34" charset="0"/>
              </a:rPr>
              <a:t>O </a:t>
            </a:r>
            <a:r>
              <a:rPr lang="en-US" dirty="0" err="1" smtClean="0">
                <a:latin typeface="Calibri" pitchFamily="34" charset="0"/>
                <a:cs typeface="Calibri" pitchFamily="34" charset="0"/>
              </a:rPr>
              <a:t>gemodereerde</a:t>
            </a:r>
            <a:r>
              <a:rPr lang="en-US" dirty="0" smtClean="0">
                <a:latin typeface="Calibri" pitchFamily="34" charset="0"/>
                <a:cs typeface="Calibri" pitchFamily="34" charset="0"/>
              </a:rPr>
              <a:t> power </a:t>
            </a:r>
            <a:r>
              <a:rPr lang="en-US" dirty="0" err="1" smtClean="0">
                <a:latin typeface="Calibri" pitchFamily="34" charset="0"/>
                <a:cs typeface="Calibri" pitchFamily="34" charset="0"/>
              </a:rPr>
              <a:t>reactoren</a:t>
            </a:r>
            <a:endParaRPr lang="en-US" i="1" dirty="0" smtClean="0">
              <a:latin typeface="Calibri" pitchFamily="34" charset="0"/>
              <a:cs typeface="Calibri" pitchFamily="34" charset="0"/>
            </a:endParaRPr>
          </a:p>
        </p:txBody>
      </p:sp>
      <p:cxnSp>
        <p:nvCxnSpPr>
          <p:cNvPr id="30" name="Rechte verbindingslijn met pijl 29"/>
          <p:cNvCxnSpPr/>
          <p:nvPr/>
        </p:nvCxnSpPr>
        <p:spPr bwMode="auto">
          <a:xfrm>
            <a:off x="4038600" y="1751011"/>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pic>
        <p:nvPicPr>
          <p:cNvPr id="347138" name="Picture 2"/>
          <p:cNvPicPr>
            <a:picLocks noChangeAspect="1" noChangeArrowheads="1"/>
          </p:cNvPicPr>
          <p:nvPr/>
        </p:nvPicPr>
        <p:blipFill>
          <a:blip r:embed="rId4" cstate="print"/>
          <a:srcRect/>
          <a:stretch>
            <a:fillRect/>
          </a:stretch>
        </p:blipFill>
        <p:spPr bwMode="auto">
          <a:xfrm>
            <a:off x="4876801" y="1481372"/>
            <a:ext cx="3124200" cy="579578"/>
          </a:xfrm>
          <a:prstGeom prst="rect">
            <a:avLst/>
          </a:prstGeom>
          <a:noFill/>
          <a:ln w="9525">
            <a:noFill/>
            <a:miter lim="800000"/>
            <a:headEnd/>
            <a:tailEnd/>
          </a:ln>
        </p:spPr>
      </p:pic>
      <p:cxnSp>
        <p:nvCxnSpPr>
          <p:cNvPr id="33" name="Rechte verbindingslijn 32"/>
          <p:cNvCxnSpPr/>
          <p:nvPr/>
        </p:nvCxnSpPr>
        <p:spPr bwMode="auto">
          <a:xfrm>
            <a:off x="7162800" y="1904999"/>
            <a:ext cx="762000"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pic>
        <p:nvPicPr>
          <p:cNvPr id="347139" name="Picture 3"/>
          <p:cNvPicPr>
            <a:picLocks noChangeAspect="1" noChangeArrowheads="1"/>
          </p:cNvPicPr>
          <p:nvPr/>
        </p:nvPicPr>
        <p:blipFill>
          <a:blip r:embed="rId5" cstate="print"/>
          <a:srcRect/>
          <a:stretch>
            <a:fillRect/>
          </a:stretch>
        </p:blipFill>
        <p:spPr bwMode="auto">
          <a:xfrm>
            <a:off x="2278856" y="2528887"/>
            <a:ext cx="1776412" cy="539593"/>
          </a:xfrm>
          <a:prstGeom prst="rect">
            <a:avLst/>
          </a:prstGeom>
          <a:noFill/>
          <a:ln w="9525">
            <a:noFill/>
            <a:miter lim="800000"/>
            <a:headEnd/>
            <a:tailEnd/>
          </a:ln>
        </p:spPr>
      </p:pic>
      <p:cxnSp>
        <p:nvCxnSpPr>
          <p:cNvPr id="36" name="Rechte verbindingslijn met pijl 35"/>
          <p:cNvCxnSpPr/>
          <p:nvPr/>
        </p:nvCxnSpPr>
        <p:spPr bwMode="auto">
          <a:xfrm rot="5400000" flipH="1" flipV="1">
            <a:off x="3390900" y="3390899"/>
            <a:ext cx="3810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7" name="Tekstvak 36"/>
          <p:cNvSpPr txBox="1"/>
          <p:nvPr/>
        </p:nvSpPr>
        <p:spPr>
          <a:xfrm>
            <a:off x="3429000" y="3428999"/>
            <a:ext cx="1247136" cy="307777"/>
          </a:xfrm>
          <a:prstGeom prst="rect">
            <a:avLst/>
          </a:prstGeom>
          <a:solidFill>
            <a:srgbClr val="FFFFCC"/>
          </a:solidFill>
        </p:spPr>
        <p:txBody>
          <a:bodyPr wrap="none" rtlCol="0">
            <a:spAutoFit/>
          </a:bodyPr>
          <a:lstStyle/>
          <a:p>
            <a:r>
              <a:rPr lang="nl-NL" sz="1400" dirty="0" smtClean="0">
                <a:latin typeface="Calibri" pitchFamily="34" charset="0"/>
                <a:cs typeface="Calibri" pitchFamily="34" charset="0"/>
              </a:rPr>
              <a:t>migratielengte</a:t>
            </a:r>
          </a:p>
        </p:txBody>
      </p:sp>
      <p:pic>
        <p:nvPicPr>
          <p:cNvPr id="347140" name="Picture 4"/>
          <p:cNvPicPr>
            <a:picLocks noChangeAspect="1" noChangeArrowheads="1"/>
          </p:cNvPicPr>
          <p:nvPr/>
        </p:nvPicPr>
        <p:blipFill>
          <a:blip r:embed="rId6" cstate="print"/>
          <a:srcRect/>
          <a:stretch>
            <a:fillRect/>
          </a:stretch>
        </p:blipFill>
        <p:spPr bwMode="auto">
          <a:xfrm>
            <a:off x="4800600" y="3388519"/>
            <a:ext cx="1481137" cy="439273"/>
          </a:xfrm>
          <a:prstGeom prst="rect">
            <a:avLst/>
          </a:prstGeom>
          <a:noFill/>
          <a:ln w="9525">
            <a:noFill/>
            <a:miter lim="800000"/>
            <a:headEnd/>
            <a:tailEnd/>
          </a:ln>
        </p:spPr>
      </p:pic>
      <p:pic>
        <p:nvPicPr>
          <p:cNvPr id="347141" name="Picture 5"/>
          <p:cNvPicPr>
            <a:picLocks noChangeAspect="1" noChangeArrowheads="1"/>
          </p:cNvPicPr>
          <p:nvPr/>
        </p:nvPicPr>
        <p:blipFill>
          <a:blip r:embed="rId7" cstate="print"/>
          <a:srcRect/>
          <a:stretch>
            <a:fillRect/>
          </a:stretch>
        </p:blipFill>
        <p:spPr bwMode="auto">
          <a:xfrm>
            <a:off x="5181600" y="4367899"/>
            <a:ext cx="3962400" cy="2490102"/>
          </a:xfrm>
          <a:prstGeom prst="rect">
            <a:avLst/>
          </a:prstGeom>
          <a:noFill/>
          <a:ln w="9525">
            <a:noFill/>
            <a:miter lim="800000"/>
            <a:headEnd/>
            <a:tailEnd/>
          </a:ln>
        </p:spPr>
      </p:pic>
      <p:sp>
        <p:nvSpPr>
          <p:cNvPr id="40" name="TextBox 17"/>
          <p:cNvSpPr txBox="1"/>
          <p:nvPr/>
        </p:nvSpPr>
        <p:spPr>
          <a:xfrm>
            <a:off x="533400" y="4867869"/>
            <a:ext cx="4495800" cy="646331"/>
          </a:xfrm>
          <a:prstGeom prst="rect">
            <a:avLst/>
          </a:prstGeom>
          <a:noFill/>
        </p:spPr>
        <p:txBody>
          <a:bodyPr wrap="square">
            <a:spAutoFit/>
          </a:bodyPr>
          <a:lstStyle/>
          <a:p>
            <a:pPr>
              <a:defRPr/>
            </a:pPr>
            <a:r>
              <a:rPr lang="en-US" dirty="0" err="1" smtClean="0">
                <a:latin typeface="Calibri" pitchFamily="34" charset="0"/>
                <a:cs typeface="Calibri" pitchFamily="34" charset="0"/>
              </a:rPr>
              <a:t>Dit</a:t>
            </a:r>
            <a:r>
              <a:rPr lang="en-US" dirty="0" smtClean="0">
                <a:latin typeface="Calibri" pitchFamily="34" charset="0"/>
                <a:cs typeface="Calibri" pitchFamily="34" charset="0"/>
              </a:rPr>
              <a:t> </a:t>
            </a:r>
            <a:r>
              <a:rPr lang="en-US" dirty="0" err="1" smtClean="0">
                <a:latin typeface="Calibri" pitchFamily="34" charset="0"/>
                <a:cs typeface="Calibri" pitchFamily="34" charset="0"/>
              </a:rPr>
              <a:t>komt</a:t>
            </a:r>
            <a:r>
              <a:rPr lang="en-US" dirty="0" smtClean="0">
                <a:latin typeface="Calibri" pitchFamily="34" charset="0"/>
                <a:cs typeface="Calibri" pitchFamily="34" charset="0"/>
              </a:rPr>
              <a:t> door de </a:t>
            </a:r>
            <a:r>
              <a:rPr lang="en-US" dirty="0" err="1" smtClean="0">
                <a:latin typeface="Calibri" pitchFamily="34" charset="0"/>
                <a:cs typeface="Calibri" pitchFamily="34" charset="0"/>
              </a:rPr>
              <a:t>grote</a:t>
            </a:r>
            <a:r>
              <a:rPr lang="en-US" dirty="0" smtClean="0">
                <a:latin typeface="Calibri" pitchFamily="34" charset="0"/>
                <a:cs typeface="Calibri" pitchFamily="34" charset="0"/>
              </a:rPr>
              <a:t> </a:t>
            </a:r>
            <a:r>
              <a:rPr lang="en-US" dirty="0" err="1" smtClean="0">
                <a:latin typeface="Calibri" pitchFamily="34" charset="0"/>
                <a:cs typeface="Calibri" pitchFamily="34" charset="0"/>
              </a:rPr>
              <a:t>absorptie</a:t>
            </a:r>
            <a:r>
              <a:rPr lang="en-US" dirty="0" smtClean="0">
                <a:latin typeface="Calibri" pitchFamily="34" charset="0"/>
                <a:cs typeface="Calibri" pitchFamily="34" charset="0"/>
              </a:rPr>
              <a:t> </a:t>
            </a:r>
            <a:r>
              <a:rPr lang="en-US" dirty="0" err="1" smtClean="0">
                <a:latin typeface="Calibri" pitchFamily="34" charset="0"/>
                <a:cs typeface="Calibri" pitchFamily="34" charset="0"/>
              </a:rPr>
              <a:t>werkzame</a:t>
            </a:r>
            <a:r>
              <a:rPr lang="en-US" dirty="0" smtClean="0">
                <a:latin typeface="Calibri" pitchFamily="34" charset="0"/>
                <a:cs typeface="Calibri" pitchFamily="34" charset="0"/>
              </a:rPr>
              <a:t> </a:t>
            </a:r>
            <a:r>
              <a:rPr lang="en-US" dirty="0" err="1" smtClean="0">
                <a:latin typeface="Calibri" pitchFamily="34" charset="0"/>
                <a:cs typeface="Calibri" pitchFamily="34" charset="0"/>
              </a:rPr>
              <a:t>doorsnede</a:t>
            </a:r>
            <a:r>
              <a:rPr lang="en-US" dirty="0" smtClean="0">
                <a:latin typeface="Calibri" pitchFamily="34" charset="0"/>
                <a:cs typeface="Calibri" pitchFamily="34" charset="0"/>
              </a:rPr>
              <a:t> van </a:t>
            </a:r>
            <a:r>
              <a:rPr lang="en-US" dirty="0" err="1" smtClean="0">
                <a:latin typeface="Calibri" pitchFamily="34" charset="0"/>
                <a:cs typeface="Calibri" pitchFamily="34" charset="0"/>
              </a:rPr>
              <a:t>waterstof</a:t>
            </a:r>
            <a:endParaRPr lang="en-US" i="1" dirty="0" smtClean="0">
              <a:latin typeface="Calibri" pitchFamily="34" charset="0"/>
              <a:cs typeface="Calibri" pitchFamily="34" charset="0"/>
            </a:endParaRPr>
          </a:p>
        </p:txBody>
      </p:sp>
      <p:sp>
        <p:nvSpPr>
          <p:cNvPr id="42" name="TextBox 17"/>
          <p:cNvSpPr txBox="1"/>
          <p:nvPr/>
        </p:nvSpPr>
        <p:spPr>
          <a:xfrm>
            <a:off x="533400" y="5602068"/>
            <a:ext cx="4495800" cy="1138773"/>
          </a:xfrm>
          <a:prstGeom prst="rect">
            <a:avLst/>
          </a:prstGeom>
          <a:noFill/>
        </p:spPr>
        <p:txBody>
          <a:bodyPr wrap="square">
            <a:spAutoFit/>
          </a:bodyPr>
          <a:lstStyle/>
          <a:p>
            <a:pPr>
              <a:defRPr/>
            </a:pPr>
            <a:r>
              <a:rPr lang="en-US" dirty="0" err="1" smtClean="0">
                <a:latin typeface="Calibri" pitchFamily="34" charset="0"/>
                <a:cs typeface="Calibri" pitchFamily="34" charset="0"/>
              </a:rPr>
              <a:t>Snelle</a:t>
            </a:r>
            <a:r>
              <a:rPr lang="en-US" dirty="0" smtClean="0">
                <a:latin typeface="Calibri" pitchFamily="34" charset="0"/>
                <a:cs typeface="Calibri" pitchFamily="34" charset="0"/>
              </a:rPr>
              <a:t> </a:t>
            </a:r>
            <a:r>
              <a:rPr lang="en-US" dirty="0" err="1" smtClean="0">
                <a:latin typeface="Calibri" pitchFamily="34" charset="0"/>
                <a:cs typeface="Calibri" pitchFamily="34" charset="0"/>
              </a:rPr>
              <a:t>reactoren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diffusie</a:t>
            </a:r>
            <a:r>
              <a:rPr lang="en-US" dirty="0" smtClean="0">
                <a:latin typeface="Calibri" pitchFamily="34" charset="0"/>
                <a:cs typeface="Calibri" pitchFamily="34" charset="0"/>
              </a:rPr>
              <a:t> en </a:t>
            </a:r>
            <a:r>
              <a:rPr lang="en-US" dirty="0" err="1" smtClean="0">
                <a:latin typeface="Calibri" pitchFamily="34" charset="0"/>
                <a:cs typeface="Calibri" pitchFamily="34" charset="0"/>
              </a:rPr>
              <a:t>migratielengte</a:t>
            </a:r>
            <a:r>
              <a:rPr lang="en-US" dirty="0" smtClean="0">
                <a:latin typeface="Calibri" pitchFamily="34" charset="0"/>
                <a:cs typeface="Calibri" pitchFamily="34" charset="0"/>
              </a:rPr>
              <a:t> </a:t>
            </a:r>
            <a:r>
              <a:rPr lang="en-US" dirty="0" err="1" smtClean="0">
                <a:latin typeface="Calibri" pitchFamily="34" charset="0"/>
                <a:cs typeface="Calibri" pitchFamily="34" charset="0"/>
              </a:rPr>
              <a:t>zijn</a:t>
            </a:r>
            <a:r>
              <a:rPr lang="en-US" dirty="0" smtClean="0">
                <a:latin typeface="Calibri" pitchFamily="34" charset="0"/>
                <a:cs typeface="Calibri" pitchFamily="34" charset="0"/>
              </a:rPr>
              <a:t> </a:t>
            </a:r>
            <a:r>
              <a:rPr lang="en-US" dirty="0" err="1" smtClean="0">
                <a:latin typeface="Calibri" pitchFamily="34" charset="0"/>
                <a:cs typeface="Calibri" pitchFamily="34" charset="0"/>
              </a:rPr>
              <a:t>hetzelfde</a:t>
            </a:r>
            <a:r>
              <a:rPr lang="en-US" dirty="0" smtClean="0">
                <a:latin typeface="Calibri" pitchFamily="34" charset="0"/>
                <a:cs typeface="Calibri" pitchFamily="34" charset="0"/>
              </a:rPr>
              <a:t>):</a:t>
            </a:r>
          </a:p>
          <a:p>
            <a:pPr lvl="1">
              <a:defRPr/>
            </a:pPr>
            <a:r>
              <a:rPr lang="en-US" sz="1600" dirty="0" smtClean="0">
                <a:latin typeface="Calibri" pitchFamily="34" charset="0"/>
                <a:cs typeface="Calibri" pitchFamily="34" charset="0"/>
              </a:rPr>
              <a:t>SFR: </a:t>
            </a:r>
            <a:r>
              <a:rPr lang="en-US" sz="1600" i="1" dirty="0" smtClean="0">
                <a:latin typeface="Calibri" pitchFamily="34" charset="0"/>
                <a:cs typeface="Calibri" pitchFamily="34" charset="0"/>
              </a:rPr>
              <a:t>M = 19.2 </a:t>
            </a:r>
            <a:r>
              <a:rPr lang="en-US" sz="1600" dirty="0" smtClean="0">
                <a:latin typeface="Calibri" pitchFamily="34" charset="0"/>
                <a:cs typeface="Calibri" pitchFamily="34" charset="0"/>
              </a:rPr>
              <a:t>cm</a:t>
            </a:r>
          </a:p>
          <a:p>
            <a:pPr lvl="1">
              <a:defRPr/>
            </a:pPr>
            <a:r>
              <a:rPr lang="en-US" sz="1600" dirty="0" smtClean="0">
                <a:latin typeface="Calibri" pitchFamily="34" charset="0"/>
                <a:cs typeface="Calibri" pitchFamily="34" charset="0"/>
              </a:rPr>
              <a:t>GCFR:</a:t>
            </a:r>
            <a:r>
              <a:rPr lang="en-US" sz="1600" i="1" dirty="0" smtClean="0">
                <a:latin typeface="Calibri" pitchFamily="34" charset="0"/>
                <a:cs typeface="Calibri" pitchFamily="34" charset="0"/>
              </a:rPr>
              <a:t> M = 25.5 </a:t>
            </a:r>
            <a:r>
              <a:rPr lang="en-US" sz="1600" dirty="0" smtClean="0">
                <a:latin typeface="Calibri" pitchFamily="34" charset="0"/>
                <a:cs typeface="Calibri" pitchFamily="34" charset="0"/>
              </a:rPr>
              <a:t>cm</a:t>
            </a:r>
          </a:p>
        </p:txBody>
      </p:sp>
      <p:sp>
        <p:nvSpPr>
          <p:cNvPr id="19" name="TextBox 17"/>
          <p:cNvSpPr txBox="1"/>
          <p:nvPr/>
        </p:nvSpPr>
        <p:spPr>
          <a:xfrm>
            <a:off x="533400" y="1066800"/>
            <a:ext cx="8153400" cy="369332"/>
          </a:xfrm>
          <a:prstGeom prst="rect">
            <a:avLst/>
          </a:prstGeom>
          <a:noFill/>
        </p:spPr>
        <p:txBody>
          <a:bodyPr wrap="square">
            <a:spAutoFit/>
          </a:bodyPr>
          <a:lstStyle/>
          <a:p>
            <a:pPr>
              <a:defRPr/>
            </a:pPr>
            <a:r>
              <a:rPr lang="en-US" dirty="0" smtClean="0">
                <a:latin typeface="Calibri" pitchFamily="34" charset="0"/>
                <a:cs typeface="Calibri" pitchFamily="34" charset="0"/>
              </a:rPr>
              <a:t>Buckling </a:t>
            </a:r>
            <a:r>
              <a:rPr lang="en-US" i="1" dirty="0" smtClean="0">
                <a:latin typeface="Calibri" pitchFamily="34" charset="0"/>
                <a:cs typeface="Calibri" pitchFamily="34" charset="0"/>
              </a:rPr>
              <a:t>B</a:t>
            </a:r>
            <a:r>
              <a:rPr lang="en-US" dirty="0" smtClean="0">
                <a:latin typeface="Calibri" pitchFamily="34" charset="0"/>
                <a:cs typeface="Calibri" pitchFamily="34" charset="0"/>
              </a:rPr>
              <a:t> </a:t>
            </a:r>
            <a:r>
              <a:rPr lang="en-US" dirty="0" err="1" smtClean="0">
                <a:latin typeface="Calibri" pitchFamily="34" charset="0"/>
                <a:cs typeface="Calibri" pitchFamily="34" charset="0"/>
              </a:rPr>
              <a:t>volgt</a:t>
            </a:r>
            <a:r>
              <a:rPr lang="en-US" dirty="0" smtClean="0">
                <a:latin typeface="Calibri" pitchFamily="34" charset="0"/>
                <a:cs typeface="Calibri" pitchFamily="34" charset="0"/>
              </a:rPr>
              <a:t> </a:t>
            </a:r>
            <a:r>
              <a:rPr lang="en-US" dirty="0" err="1" smtClean="0">
                <a:latin typeface="Calibri" pitchFamily="34" charset="0"/>
                <a:cs typeface="Calibri" pitchFamily="34" charset="0"/>
              </a:rPr>
              <a:t>uit</a:t>
            </a:r>
            <a:r>
              <a:rPr lang="en-US" dirty="0" smtClean="0">
                <a:latin typeface="Calibri" pitchFamily="34" charset="0"/>
                <a:cs typeface="Calibri" pitchFamily="34" charset="0"/>
              </a:rPr>
              <a:t> Helmholtz </a:t>
            </a:r>
            <a:r>
              <a:rPr lang="en-US" dirty="0" err="1" smtClean="0">
                <a:latin typeface="Calibri" pitchFamily="34" charset="0"/>
                <a:cs typeface="Calibri" pitchFamily="34" charset="0"/>
              </a:rPr>
              <a:t>vergelijking</a:t>
            </a:r>
            <a:endParaRPr lang="en-US" dirty="0" smtClean="0">
              <a:latin typeface="Calibri" pitchFamily="34" charset="0"/>
              <a:cs typeface="Calibri" pitchFamily="34" charset="0"/>
            </a:endParaRPr>
          </a:p>
        </p:txBody>
      </p:sp>
      <p:grpSp>
        <p:nvGrpSpPr>
          <p:cNvPr id="2" name="Groep 62"/>
          <p:cNvGrpSpPr/>
          <p:nvPr/>
        </p:nvGrpSpPr>
        <p:grpSpPr>
          <a:xfrm>
            <a:off x="5033960" y="1088468"/>
            <a:ext cx="1671640" cy="336091"/>
            <a:chOff x="5033960" y="6400800"/>
            <a:chExt cx="1671640" cy="336091"/>
          </a:xfrm>
        </p:grpSpPr>
        <p:sp>
          <p:nvSpPr>
            <p:cNvPr id="21" name="Rounded Rectangle 27"/>
            <p:cNvSpPr/>
            <p:nvPr/>
          </p:nvSpPr>
          <p:spPr bwMode="auto">
            <a:xfrm>
              <a:off x="5033960" y="6400800"/>
              <a:ext cx="1671640" cy="333376"/>
            </a:xfrm>
            <a:prstGeom prst="roundRect">
              <a:avLst/>
            </a:prstGeom>
            <a:solidFill>
              <a:schemeClr val="bg1"/>
            </a:solidFill>
            <a:ln w="9525" cap="flat" cmpd="sng" algn="ctr">
              <a:noFill/>
              <a:prstDash val="solid"/>
              <a:round/>
              <a:headEnd type="none" w="med" len="med"/>
              <a:tailEnd type="none" w="med" len="med"/>
            </a:ln>
            <a:effectLst>
              <a:glow rad="228600">
                <a:schemeClr val="accent4">
                  <a:satMod val="175000"/>
                  <a:alpha val="40000"/>
                </a:schemeClr>
              </a:glow>
            </a:effectLst>
          </p:spPr>
          <p:txBody>
            <a:bodyPr/>
            <a:lstStyle/>
            <a:p>
              <a:pPr eaLnBrk="0" hangingPunct="0">
                <a:defRPr/>
              </a:pPr>
              <a:endParaRPr lang="en-US">
                <a:latin typeface="Calibri" pitchFamily="34" charset="0"/>
                <a:cs typeface="Calibri" pitchFamily="34" charset="0"/>
              </a:endParaRPr>
            </a:p>
          </p:txBody>
        </p:sp>
        <p:pic>
          <p:nvPicPr>
            <p:cNvPr id="23" name="Picture 15"/>
            <p:cNvPicPr>
              <a:picLocks noChangeAspect="1" noChangeArrowheads="1"/>
            </p:cNvPicPr>
            <p:nvPr/>
          </p:nvPicPr>
          <p:blipFill>
            <a:blip r:embed="rId8" cstate="print"/>
            <a:srcRect/>
            <a:stretch>
              <a:fillRect/>
            </a:stretch>
          </p:blipFill>
          <p:spPr bwMode="auto">
            <a:xfrm>
              <a:off x="5105400" y="6400800"/>
              <a:ext cx="1524000" cy="336091"/>
            </a:xfrm>
            <a:prstGeom prst="rect">
              <a:avLst/>
            </a:prstGeom>
            <a:noFill/>
            <a:ln w="9525">
              <a:noFill/>
              <a:miter lim="800000"/>
              <a:headEnd/>
              <a:tailEnd/>
            </a:ln>
          </p:spPr>
        </p:pic>
      </p:grpSp>
      <p:pic>
        <p:nvPicPr>
          <p:cNvPr id="24" name="Picture 8"/>
          <p:cNvPicPr>
            <a:picLocks noChangeAspect="1" noChangeArrowheads="1"/>
          </p:cNvPicPr>
          <p:nvPr/>
        </p:nvPicPr>
        <p:blipFill>
          <a:blip r:embed="rId9" cstate="print"/>
          <a:srcRect/>
          <a:stretch>
            <a:fillRect/>
          </a:stretch>
        </p:blipFill>
        <p:spPr bwMode="auto">
          <a:xfrm>
            <a:off x="4953000" y="2514600"/>
            <a:ext cx="2576512" cy="352104"/>
          </a:xfrm>
          <a:prstGeom prst="rect">
            <a:avLst/>
          </a:prstGeom>
          <a:noFill/>
          <a:ln w="9525">
            <a:noFill/>
            <a:miter lim="800000"/>
            <a:headEnd/>
            <a:tailEnd/>
          </a:ln>
        </p:spPr>
      </p:pic>
      <p:pic>
        <p:nvPicPr>
          <p:cNvPr id="25" name="Picture 2"/>
          <p:cNvPicPr>
            <a:picLocks noChangeAspect="1" noChangeArrowheads="1"/>
          </p:cNvPicPr>
          <p:nvPr/>
        </p:nvPicPr>
        <p:blipFill>
          <a:blip r:embed="rId10" cstate="print"/>
          <a:srcRect/>
          <a:stretch>
            <a:fillRect/>
          </a:stretch>
        </p:blipFill>
        <p:spPr bwMode="auto">
          <a:xfrm>
            <a:off x="7624667" y="2209800"/>
            <a:ext cx="1519333" cy="1600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heckerboard(across)">
                                      <p:cBhvr>
                                        <p:cTn id="15" dur="500"/>
                                        <p:tgtEl>
                                          <p:spTgt spid="22"/>
                                        </p:tgtEl>
                                      </p:cBhvr>
                                    </p:animEffect>
                                  </p:childTnLst>
                                </p:cTn>
                              </p:par>
                              <p:par>
                                <p:cTn id="16" presetID="5" presetClass="entr" presetSubtype="10" fill="hold" nodeType="withEffect">
                                  <p:stCondLst>
                                    <p:cond delay="0"/>
                                  </p:stCondLst>
                                  <p:childTnLst>
                                    <p:set>
                                      <p:cBhvr>
                                        <p:cTn id="17" dur="1" fill="hold">
                                          <p:stCondLst>
                                            <p:cond delay="0"/>
                                          </p:stCondLst>
                                        </p:cTn>
                                        <p:tgtEl>
                                          <p:spTgt spid="346126"/>
                                        </p:tgtEl>
                                        <p:attrNameLst>
                                          <p:attrName>style.visibility</p:attrName>
                                        </p:attrNameLst>
                                      </p:cBhvr>
                                      <p:to>
                                        <p:strVal val="visible"/>
                                      </p:to>
                                    </p:set>
                                    <p:animEffect transition="in" filter="checkerboard(across)">
                                      <p:cBhvr>
                                        <p:cTn id="18" dur="500"/>
                                        <p:tgtEl>
                                          <p:spTgt spid="346126"/>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checkerboard(across)">
                                      <p:cBhvr>
                                        <p:cTn id="23" dur="500"/>
                                        <p:tgtEl>
                                          <p:spTgt spid="30"/>
                                        </p:tgtEl>
                                      </p:cBhvr>
                                    </p:animEffect>
                                  </p:childTnLst>
                                </p:cTn>
                              </p:par>
                              <p:par>
                                <p:cTn id="24" presetID="5" presetClass="entr" presetSubtype="10" fill="hold" nodeType="withEffect">
                                  <p:stCondLst>
                                    <p:cond delay="0"/>
                                  </p:stCondLst>
                                  <p:childTnLst>
                                    <p:set>
                                      <p:cBhvr>
                                        <p:cTn id="25" dur="1" fill="hold">
                                          <p:stCondLst>
                                            <p:cond delay="0"/>
                                          </p:stCondLst>
                                        </p:cTn>
                                        <p:tgtEl>
                                          <p:spTgt spid="347138"/>
                                        </p:tgtEl>
                                        <p:attrNameLst>
                                          <p:attrName>style.visibility</p:attrName>
                                        </p:attrNameLst>
                                      </p:cBhvr>
                                      <p:to>
                                        <p:strVal val="visible"/>
                                      </p:to>
                                    </p:set>
                                    <p:animEffect transition="in" filter="checkerboard(across)">
                                      <p:cBhvr>
                                        <p:cTn id="26" dur="500"/>
                                        <p:tgtEl>
                                          <p:spTgt spid="347138"/>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checkerboard(across)">
                                      <p:cBhvr>
                                        <p:cTn id="31" dur="500"/>
                                        <p:tgtEl>
                                          <p:spTgt spid="63"/>
                                        </p:tgtEl>
                                      </p:cBhvr>
                                    </p:animEffect>
                                  </p:childTnLst>
                                </p:cTn>
                              </p:par>
                              <p:par>
                                <p:cTn id="32" presetID="5" presetClass="entr" presetSubtype="1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checkerboard(across)">
                                      <p:cBhvr>
                                        <p:cTn id="34" dur="500"/>
                                        <p:tgtEl>
                                          <p:spTgt spid="33"/>
                                        </p:tgtEl>
                                      </p:cBhvr>
                                    </p:animEffect>
                                  </p:childTnLst>
                                </p:cTn>
                              </p:par>
                              <p:par>
                                <p:cTn id="35" presetID="5" presetClass="entr" presetSubtype="1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checkerboard(across)">
                                      <p:cBhvr>
                                        <p:cTn id="37" dur="500"/>
                                        <p:tgtEl>
                                          <p:spTgt spid="24"/>
                                        </p:tgtEl>
                                      </p:cBhvr>
                                    </p:animEffect>
                                  </p:childTnLst>
                                </p:cTn>
                              </p:par>
                              <p:par>
                                <p:cTn id="38" presetID="5" presetClass="entr" presetSubtype="1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checkerboard(across)">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checkerboard(across)">
                                      <p:cBhvr>
                                        <p:cTn id="45" dur="500"/>
                                        <p:tgtEl>
                                          <p:spTgt spid="41"/>
                                        </p:tgtEl>
                                      </p:cBhvr>
                                    </p:animEffect>
                                  </p:childTnLst>
                                </p:cTn>
                              </p:par>
                              <p:par>
                                <p:cTn id="46" presetID="5" presetClass="entr" presetSubtype="10" fill="hold" nodeType="withEffect">
                                  <p:stCondLst>
                                    <p:cond delay="0"/>
                                  </p:stCondLst>
                                  <p:childTnLst>
                                    <p:set>
                                      <p:cBhvr>
                                        <p:cTn id="47" dur="1" fill="hold">
                                          <p:stCondLst>
                                            <p:cond delay="0"/>
                                          </p:stCondLst>
                                        </p:cTn>
                                        <p:tgtEl>
                                          <p:spTgt spid="347139"/>
                                        </p:tgtEl>
                                        <p:attrNameLst>
                                          <p:attrName>style.visibility</p:attrName>
                                        </p:attrNameLst>
                                      </p:cBhvr>
                                      <p:to>
                                        <p:strVal val="visible"/>
                                      </p:to>
                                    </p:set>
                                    <p:animEffect transition="in" filter="checkerboard(across)">
                                      <p:cBhvr>
                                        <p:cTn id="48" dur="500"/>
                                        <p:tgtEl>
                                          <p:spTgt spid="347139"/>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checkerboard(across)">
                                      <p:cBhvr>
                                        <p:cTn id="53" dur="500"/>
                                        <p:tgtEl>
                                          <p:spTgt spid="36"/>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checkerboard(across)">
                                      <p:cBhvr>
                                        <p:cTn id="56" dur="500"/>
                                        <p:tgtEl>
                                          <p:spTgt spid="37"/>
                                        </p:tgtEl>
                                      </p:cBhvr>
                                    </p:animEffect>
                                  </p:childTnLst>
                                </p:cTn>
                              </p:par>
                              <p:par>
                                <p:cTn id="57" presetID="5" presetClass="entr" presetSubtype="10" fill="hold" nodeType="withEffect">
                                  <p:stCondLst>
                                    <p:cond delay="0"/>
                                  </p:stCondLst>
                                  <p:childTnLst>
                                    <p:set>
                                      <p:cBhvr>
                                        <p:cTn id="58" dur="1" fill="hold">
                                          <p:stCondLst>
                                            <p:cond delay="0"/>
                                          </p:stCondLst>
                                        </p:cTn>
                                        <p:tgtEl>
                                          <p:spTgt spid="347140"/>
                                        </p:tgtEl>
                                        <p:attrNameLst>
                                          <p:attrName>style.visibility</p:attrName>
                                        </p:attrNameLst>
                                      </p:cBhvr>
                                      <p:to>
                                        <p:strVal val="visible"/>
                                      </p:to>
                                    </p:set>
                                    <p:animEffect transition="in" filter="checkerboard(across)">
                                      <p:cBhvr>
                                        <p:cTn id="59" dur="500"/>
                                        <p:tgtEl>
                                          <p:spTgt spid="347140"/>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nodeType="clickEffect">
                                  <p:stCondLst>
                                    <p:cond delay="0"/>
                                  </p:stCondLst>
                                  <p:childTnLst>
                                    <p:set>
                                      <p:cBhvr>
                                        <p:cTn id="63" dur="1" fill="hold">
                                          <p:stCondLst>
                                            <p:cond delay="0"/>
                                          </p:stCondLst>
                                        </p:cTn>
                                        <p:tgtEl>
                                          <p:spTgt spid="347141"/>
                                        </p:tgtEl>
                                        <p:attrNameLst>
                                          <p:attrName>style.visibility</p:attrName>
                                        </p:attrNameLst>
                                      </p:cBhvr>
                                      <p:to>
                                        <p:strVal val="visible"/>
                                      </p:to>
                                    </p:set>
                                    <p:animEffect transition="in" filter="checkerboard(across)">
                                      <p:cBhvr>
                                        <p:cTn id="64" dur="500"/>
                                        <p:tgtEl>
                                          <p:spTgt spid="347141"/>
                                        </p:tgtEl>
                                      </p:cBhvr>
                                    </p:animEffect>
                                  </p:childTnLst>
                                </p:cTn>
                              </p:par>
                            </p:childTnLst>
                          </p:cTn>
                        </p:par>
                      </p:childTnLst>
                    </p:cTn>
                  </p:par>
                  <p:par>
                    <p:cTn id="65" fill="hold">
                      <p:stCondLst>
                        <p:cond delay="indefinite"/>
                      </p:stCondLst>
                      <p:childTnLst>
                        <p:par>
                          <p:cTn id="66" fill="hold">
                            <p:stCondLst>
                              <p:cond delay="0"/>
                            </p:stCondLst>
                            <p:childTnLst>
                              <p:par>
                                <p:cTn id="67" presetID="5" presetClass="entr" presetSubtype="10" fill="hold" grpId="0" nodeType="click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checkerboard(across)">
                                      <p:cBhvr>
                                        <p:cTn id="69" dur="500"/>
                                        <p:tgtEl>
                                          <p:spTgt spid="52"/>
                                        </p:tgtEl>
                                      </p:cBhvr>
                                    </p:animEffect>
                                  </p:childTnLst>
                                </p:cTn>
                              </p:par>
                            </p:childTnLst>
                          </p:cTn>
                        </p:par>
                      </p:childTnLst>
                    </p:cTn>
                  </p:par>
                  <p:par>
                    <p:cTn id="70" fill="hold">
                      <p:stCondLst>
                        <p:cond delay="indefinite"/>
                      </p:stCondLst>
                      <p:childTnLst>
                        <p:par>
                          <p:cTn id="71" fill="hold">
                            <p:stCondLst>
                              <p:cond delay="0"/>
                            </p:stCondLst>
                            <p:childTnLst>
                              <p:par>
                                <p:cTn id="72" presetID="5" presetClass="entr" presetSubtype="10" fill="hold" grpId="0" nodeType="click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checkerboard(across)">
                                      <p:cBhvr>
                                        <p:cTn id="74" dur="500"/>
                                        <p:tgtEl>
                                          <p:spTgt spid="40"/>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checkerboard(across)">
                                      <p:cBhvr>
                                        <p:cTn id="7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3" grpId="0"/>
      <p:bldP spid="41" grpId="0"/>
      <p:bldP spid="52" grpId="0"/>
      <p:bldP spid="37" grpId="0" animBg="1"/>
      <p:bldP spid="40" grpId="0"/>
      <p:bldP spid="42" grpId="0"/>
      <p:bldP spid="19"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dirty="0" smtClean="0">
                <a:solidFill>
                  <a:srgbClr val="000099"/>
                </a:solidFill>
                <a:latin typeface="Calibri" pitchFamily="34" charset="0"/>
                <a:cs typeface="Calibri" pitchFamily="34" charset="0"/>
              </a:rPr>
              <a:t>Leakage </a:t>
            </a:r>
            <a:r>
              <a:rPr lang="en-GB" i="1" kern="1200" smtClean="0">
                <a:solidFill>
                  <a:srgbClr val="000099"/>
                </a:solidFill>
                <a:latin typeface="Calibri" pitchFamily="34" charset="0"/>
                <a:cs typeface="Calibri" pitchFamily="34" charset="0"/>
              </a:rPr>
              <a:t>en ontwerp</a:t>
            </a:r>
            <a:endParaRPr lang="en-US" i="1" kern="1200" dirty="0">
              <a:solidFill>
                <a:srgbClr val="000099"/>
              </a:solidFill>
              <a:latin typeface="Calibri" pitchFamily="34" charset="0"/>
              <a:cs typeface="Calibri" pitchFamily="34" charset="0"/>
            </a:endParaRPr>
          </a:p>
        </p:txBody>
      </p:sp>
      <p:sp>
        <p:nvSpPr>
          <p:cNvPr id="22" name="TextBox 17"/>
          <p:cNvSpPr txBox="1"/>
          <p:nvPr/>
        </p:nvSpPr>
        <p:spPr>
          <a:xfrm>
            <a:off x="533400" y="1219200"/>
            <a:ext cx="6096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Er</a:t>
            </a:r>
            <a:r>
              <a:rPr lang="en-US" dirty="0" smtClean="0">
                <a:latin typeface="Calibri" pitchFamily="34" charset="0"/>
                <a:cs typeface="Calibri" pitchFamily="34" charset="0"/>
              </a:rPr>
              <a:t> </a:t>
            </a:r>
            <a:r>
              <a:rPr lang="en-US" dirty="0" err="1" smtClean="0">
                <a:latin typeface="Calibri" pitchFamily="34" charset="0"/>
                <a:cs typeface="Calibri" pitchFamily="34" charset="0"/>
              </a:rPr>
              <a:t>geldt</a:t>
            </a:r>
            <a:endParaRPr lang="en-US" dirty="0" smtClean="0">
              <a:latin typeface="Calibri" pitchFamily="34" charset="0"/>
              <a:cs typeface="Calibri" pitchFamily="34" charset="0"/>
            </a:endParaRPr>
          </a:p>
        </p:txBody>
      </p:sp>
      <p:sp>
        <p:nvSpPr>
          <p:cNvPr id="63" name="TextBox 17"/>
          <p:cNvSpPr txBox="1"/>
          <p:nvPr/>
        </p:nvSpPr>
        <p:spPr>
          <a:xfrm>
            <a:off x="533400" y="1676400"/>
            <a:ext cx="65532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Stel</a:t>
            </a:r>
            <a:r>
              <a:rPr lang="en-US" dirty="0" smtClean="0">
                <a:latin typeface="Calibri" pitchFamily="34" charset="0"/>
                <a:cs typeface="Calibri" pitchFamily="34" charset="0"/>
              </a:rPr>
              <a:t> we </a:t>
            </a:r>
            <a:r>
              <a:rPr lang="en-US" dirty="0" err="1" smtClean="0">
                <a:latin typeface="Calibri" pitchFamily="34" charset="0"/>
                <a:cs typeface="Calibri" pitchFamily="34" charset="0"/>
              </a:rPr>
              <a:t>hebben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een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cilindrische</a:t>
            </a:r>
            <a:r>
              <a:rPr lang="en-US" dirty="0" smtClean="0">
                <a:latin typeface="Calibri" pitchFamily="34" charset="0"/>
                <a:cs typeface="Calibri" pitchFamily="34" charset="0"/>
              </a:rPr>
              <a:t> reactor met</a:t>
            </a:r>
            <a:endParaRPr lang="en-US" i="1" dirty="0" smtClean="0">
              <a:latin typeface="Calibri" pitchFamily="34" charset="0"/>
              <a:cs typeface="Calibri" pitchFamily="34" charset="0"/>
            </a:endParaRPr>
          </a:p>
        </p:txBody>
      </p:sp>
      <p:sp>
        <p:nvSpPr>
          <p:cNvPr id="41" name="TextBox 17"/>
          <p:cNvSpPr txBox="1"/>
          <p:nvPr/>
        </p:nvSpPr>
        <p:spPr>
          <a:xfrm>
            <a:off x="533400" y="2057400"/>
            <a:ext cx="6553200" cy="369332"/>
          </a:xfrm>
          <a:prstGeom prst="rect">
            <a:avLst/>
          </a:prstGeom>
          <a:noFill/>
        </p:spPr>
        <p:txBody>
          <a:bodyPr wrap="square">
            <a:spAutoFit/>
          </a:bodyPr>
          <a:lstStyle/>
          <a:p>
            <a:pPr>
              <a:defRPr/>
            </a:pPr>
            <a:r>
              <a:rPr lang="en-US" dirty="0" smtClean="0">
                <a:latin typeface="Calibri" pitchFamily="34" charset="0"/>
                <a:cs typeface="Calibri" pitchFamily="34" charset="0"/>
              </a:rPr>
              <a:t>De buckling </a:t>
            </a:r>
            <a:r>
              <a:rPr lang="en-US" dirty="0" err="1" smtClean="0">
                <a:latin typeface="Calibri" pitchFamily="34" charset="0"/>
                <a:cs typeface="Calibri" pitchFamily="34" charset="0"/>
              </a:rPr>
              <a:t>volgt</a:t>
            </a:r>
            <a:r>
              <a:rPr lang="en-US" dirty="0" smtClean="0">
                <a:latin typeface="Calibri" pitchFamily="34" charset="0"/>
                <a:cs typeface="Calibri" pitchFamily="34" charset="0"/>
              </a:rPr>
              <a:t> </a:t>
            </a:r>
            <a:r>
              <a:rPr lang="en-US" dirty="0" err="1" smtClean="0">
                <a:latin typeface="Calibri" pitchFamily="34" charset="0"/>
                <a:cs typeface="Calibri" pitchFamily="34" charset="0"/>
              </a:rPr>
              <a:t>uit</a:t>
            </a:r>
            <a:endParaRPr lang="en-US" i="1" dirty="0" smtClean="0">
              <a:latin typeface="Calibri" pitchFamily="34" charset="0"/>
              <a:cs typeface="Calibri" pitchFamily="34" charset="0"/>
            </a:endParaRPr>
          </a:p>
        </p:txBody>
      </p:sp>
      <p:sp>
        <p:nvSpPr>
          <p:cNvPr id="52" name="TextBox 17"/>
          <p:cNvSpPr txBox="1"/>
          <p:nvPr/>
        </p:nvSpPr>
        <p:spPr>
          <a:xfrm>
            <a:off x="533400" y="3124200"/>
            <a:ext cx="7924800" cy="369332"/>
          </a:xfrm>
          <a:prstGeom prst="rect">
            <a:avLst/>
          </a:prstGeom>
          <a:noFill/>
        </p:spPr>
        <p:txBody>
          <a:bodyPr wrap="square">
            <a:spAutoFit/>
          </a:bodyPr>
          <a:lstStyle/>
          <a:p>
            <a:pPr>
              <a:defRPr/>
            </a:pPr>
            <a:r>
              <a:rPr lang="en-US" dirty="0" smtClean="0">
                <a:latin typeface="Calibri" pitchFamily="34" charset="0"/>
                <a:cs typeface="Calibri" pitchFamily="34" charset="0"/>
              </a:rPr>
              <a:t>Leakage van </a:t>
            </a:r>
            <a:r>
              <a:rPr lang="en-US" dirty="0" err="1" smtClean="0">
                <a:latin typeface="Calibri" pitchFamily="34" charset="0"/>
                <a:cs typeface="Calibri" pitchFamily="34" charset="0"/>
              </a:rPr>
              <a:t>neutronen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wordt</a:t>
            </a:r>
            <a:r>
              <a:rPr lang="en-US" dirty="0" smtClean="0">
                <a:latin typeface="Calibri" pitchFamily="34" charset="0"/>
                <a:cs typeface="Calibri" pitchFamily="34" charset="0"/>
              </a:rPr>
              <a:t> </a:t>
            </a:r>
            <a:r>
              <a:rPr lang="en-US" dirty="0" err="1" smtClean="0">
                <a:latin typeface="Calibri" pitchFamily="34" charset="0"/>
                <a:cs typeface="Calibri" pitchFamily="34" charset="0"/>
              </a:rPr>
              <a:t>primair</a:t>
            </a:r>
            <a:r>
              <a:rPr lang="en-US" dirty="0" smtClean="0">
                <a:latin typeface="Calibri" pitchFamily="34" charset="0"/>
                <a:cs typeface="Calibri" pitchFamily="34" charset="0"/>
              </a:rPr>
              <a:t> </a:t>
            </a:r>
            <a:r>
              <a:rPr lang="en-US" dirty="0" err="1" smtClean="0">
                <a:latin typeface="Calibri" pitchFamily="34" charset="0"/>
                <a:cs typeface="Calibri" pitchFamily="34" charset="0"/>
              </a:rPr>
              <a:t>bepaald</a:t>
            </a:r>
            <a:r>
              <a:rPr lang="en-US" dirty="0" smtClean="0">
                <a:latin typeface="Calibri" pitchFamily="34" charset="0"/>
                <a:cs typeface="Calibri" pitchFamily="34" charset="0"/>
              </a:rPr>
              <a:t> door</a:t>
            </a:r>
            <a:endParaRPr lang="en-US" i="1" dirty="0" smtClean="0">
              <a:latin typeface="Calibri" pitchFamily="34" charset="0"/>
              <a:cs typeface="Calibri" pitchFamily="34" charset="0"/>
            </a:endParaRPr>
          </a:p>
        </p:txBody>
      </p:sp>
      <p:sp>
        <p:nvSpPr>
          <p:cNvPr id="40" name="TextBox 17"/>
          <p:cNvSpPr txBox="1"/>
          <p:nvPr/>
        </p:nvSpPr>
        <p:spPr>
          <a:xfrm>
            <a:off x="533400" y="3448048"/>
            <a:ext cx="67818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Karakteristieke</a:t>
            </a:r>
            <a:r>
              <a:rPr lang="en-US" dirty="0" smtClean="0">
                <a:latin typeface="Calibri" pitchFamily="34" charset="0"/>
                <a:cs typeface="Calibri" pitchFamily="34" charset="0"/>
              </a:rPr>
              <a:t> </a:t>
            </a:r>
            <a:r>
              <a:rPr lang="en-US" dirty="0" err="1" smtClean="0">
                <a:latin typeface="Calibri" pitchFamily="34" charset="0"/>
                <a:cs typeface="Calibri" pitchFamily="34" charset="0"/>
              </a:rPr>
              <a:t>dimensie</a:t>
            </a:r>
            <a:r>
              <a:rPr lang="en-US" dirty="0" smtClean="0">
                <a:latin typeface="Calibri" pitchFamily="34" charset="0"/>
                <a:cs typeface="Calibri" pitchFamily="34" charset="0"/>
              </a:rPr>
              <a:t> in </a:t>
            </a:r>
            <a:r>
              <a:rPr lang="en-US" dirty="0" err="1" smtClean="0">
                <a:latin typeface="Calibri" pitchFamily="34" charset="0"/>
                <a:cs typeface="Calibri" pitchFamily="34" charset="0"/>
              </a:rPr>
              <a:t>eenheden</a:t>
            </a:r>
            <a:r>
              <a:rPr lang="en-US" dirty="0" smtClean="0">
                <a:latin typeface="Calibri" pitchFamily="34" charset="0"/>
                <a:cs typeface="Calibri" pitchFamily="34" charset="0"/>
              </a:rPr>
              <a:t> van </a:t>
            </a:r>
            <a:r>
              <a:rPr lang="en-US" dirty="0" err="1" smtClean="0">
                <a:latin typeface="Calibri" pitchFamily="34" charset="0"/>
                <a:cs typeface="Calibri" pitchFamily="34" charset="0"/>
              </a:rPr>
              <a:t>migratielengten</a:t>
            </a:r>
            <a:endParaRPr lang="en-US" i="1" dirty="0" smtClean="0">
              <a:latin typeface="Calibri" pitchFamily="34" charset="0"/>
              <a:cs typeface="Calibri" pitchFamily="34" charset="0"/>
            </a:endParaRPr>
          </a:p>
        </p:txBody>
      </p:sp>
      <p:sp>
        <p:nvSpPr>
          <p:cNvPr id="42" name="TextBox 17"/>
          <p:cNvSpPr txBox="1"/>
          <p:nvPr/>
        </p:nvSpPr>
        <p:spPr>
          <a:xfrm>
            <a:off x="533400" y="3814227"/>
            <a:ext cx="7315200" cy="2800767"/>
          </a:xfrm>
          <a:prstGeom prst="rect">
            <a:avLst/>
          </a:prstGeom>
          <a:noFill/>
        </p:spPr>
        <p:txBody>
          <a:bodyPr wrap="square">
            <a:spAutoFit/>
          </a:bodyPr>
          <a:lstStyle/>
          <a:p>
            <a:pPr>
              <a:defRPr/>
            </a:pPr>
            <a:r>
              <a:rPr lang="en-US" dirty="0" err="1" smtClean="0">
                <a:latin typeface="Calibri" pitchFamily="34" charset="0"/>
                <a:cs typeface="Calibri" pitchFamily="34" charset="0"/>
              </a:rPr>
              <a:t>Ontwerp</a:t>
            </a:r>
            <a:r>
              <a:rPr lang="en-US" dirty="0" smtClean="0">
                <a:latin typeface="Calibri" pitchFamily="34" charset="0"/>
                <a:cs typeface="Calibri" pitchFamily="34" charset="0"/>
              </a:rPr>
              <a:t> van reactor core:</a:t>
            </a:r>
            <a:endParaRPr lang="en-US" sz="1600" dirty="0" smtClean="0">
              <a:latin typeface="Calibri" pitchFamily="34" charset="0"/>
              <a:cs typeface="Calibri" pitchFamily="34" charset="0"/>
            </a:endParaRPr>
          </a:p>
          <a:p>
            <a:pPr lvl="1">
              <a:defRPr/>
            </a:pPr>
            <a:r>
              <a:rPr lang="en-US" sz="1400" dirty="0" err="1" smtClean="0">
                <a:latin typeface="Calibri" pitchFamily="34" charset="0"/>
                <a:cs typeface="Calibri" pitchFamily="34" charset="0"/>
              </a:rPr>
              <a:t>Kies</a:t>
            </a:r>
            <a:r>
              <a:rPr lang="en-US" sz="1400" dirty="0" smtClean="0">
                <a:latin typeface="Calibri" pitchFamily="34" charset="0"/>
                <a:cs typeface="Calibri" pitchFamily="34" charset="0"/>
              </a:rPr>
              <a:t> </a:t>
            </a:r>
            <a:r>
              <a:rPr lang="en-US" sz="1400" dirty="0" err="1" smtClean="0">
                <a:latin typeface="Calibri" pitchFamily="34" charset="0"/>
                <a:cs typeface="Calibri" pitchFamily="34" charset="0"/>
              </a:rPr>
              <a:t>vermogen</a:t>
            </a:r>
            <a:r>
              <a:rPr lang="en-US" sz="1400" dirty="0" smtClean="0">
                <a:latin typeface="Calibri" pitchFamily="34" charset="0"/>
                <a:cs typeface="Calibri" pitchFamily="34" charset="0"/>
              </a:rPr>
              <a:t> </a:t>
            </a:r>
            <a:r>
              <a:rPr lang="en-US" sz="1400" i="1" dirty="0" smtClean="0">
                <a:latin typeface="Calibri" pitchFamily="34" charset="0"/>
                <a:cs typeface="Calibri" pitchFamily="34" charset="0"/>
              </a:rPr>
              <a:t>P</a:t>
            </a:r>
          </a:p>
          <a:p>
            <a:pPr lvl="1">
              <a:defRPr/>
            </a:pPr>
            <a:r>
              <a:rPr lang="en-US" sz="1400" dirty="0" err="1" smtClean="0">
                <a:latin typeface="Calibri" pitchFamily="34" charset="0"/>
                <a:cs typeface="Calibri" pitchFamily="34" charset="0"/>
              </a:rPr>
              <a:t>Bepaal</a:t>
            </a:r>
            <a:r>
              <a:rPr lang="en-US" sz="1400" dirty="0" smtClean="0">
                <a:latin typeface="Calibri" pitchFamily="34" charset="0"/>
                <a:cs typeface="Calibri" pitchFamily="34" charset="0"/>
              </a:rPr>
              <a:t> </a:t>
            </a:r>
            <a:r>
              <a:rPr lang="en-US" sz="1400" dirty="0" err="1" smtClean="0">
                <a:latin typeface="Calibri" pitchFamily="34" charset="0"/>
                <a:cs typeface="Calibri" pitchFamily="34" charset="0"/>
              </a:rPr>
              <a:t>structuur</a:t>
            </a:r>
            <a:r>
              <a:rPr lang="en-US" sz="1400" dirty="0" smtClean="0">
                <a:latin typeface="Calibri" pitchFamily="34" charset="0"/>
                <a:cs typeface="Calibri" pitchFamily="34" charset="0"/>
              </a:rPr>
              <a:t> van de core lattice</a:t>
            </a:r>
          </a:p>
          <a:p>
            <a:pPr lvl="1">
              <a:defRPr/>
            </a:pPr>
            <a:r>
              <a:rPr lang="en-US" sz="1400" dirty="0" err="1" smtClean="0">
                <a:latin typeface="Calibri" pitchFamily="34" charset="0"/>
                <a:cs typeface="Calibri" pitchFamily="34" charset="0"/>
              </a:rPr>
              <a:t>Kies</a:t>
            </a:r>
            <a:r>
              <a:rPr lang="en-US" sz="1400" dirty="0" smtClean="0">
                <a:latin typeface="Calibri" pitchFamily="34" charset="0"/>
                <a:cs typeface="Calibri" pitchFamily="34" charset="0"/>
              </a:rPr>
              <a:t> </a:t>
            </a:r>
            <a:r>
              <a:rPr lang="en-US" sz="1400" dirty="0" err="1" smtClean="0">
                <a:latin typeface="Calibri" pitchFamily="34" charset="0"/>
                <a:cs typeface="Calibri" pitchFamily="34" charset="0"/>
              </a:rPr>
              <a:t>brandstof</a:t>
            </a:r>
            <a:r>
              <a:rPr lang="en-US" sz="1400" dirty="0" smtClean="0">
                <a:latin typeface="Calibri" pitchFamily="34" charset="0"/>
                <a:cs typeface="Calibri" pitchFamily="34" charset="0"/>
              </a:rPr>
              <a:t>, moderator, </a:t>
            </a:r>
            <a:r>
              <a:rPr lang="en-US" sz="1400" dirty="0" err="1" smtClean="0">
                <a:latin typeface="Calibri" pitchFamily="34" charset="0"/>
                <a:cs typeface="Calibri" pitchFamily="34" charset="0"/>
              </a:rPr>
              <a:t>koelmiddel</a:t>
            </a:r>
            <a:r>
              <a:rPr lang="en-US" sz="1400" dirty="0" smtClean="0">
                <a:latin typeface="Calibri" pitchFamily="34" charset="0"/>
                <a:cs typeface="Calibri" pitchFamily="34" charset="0"/>
              </a:rPr>
              <a:t> en </a:t>
            </a:r>
            <a:r>
              <a:rPr lang="en-US" sz="1400" dirty="0" err="1" smtClean="0">
                <a:latin typeface="Calibri" pitchFamily="34" charset="0"/>
                <a:cs typeface="Calibri" pitchFamily="34" charset="0"/>
              </a:rPr>
              <a:t>andere</a:t>
            </a:r>
            <a:r>
              <a:rPr lang="en-US" sz="1400" dirty="0" smtClean="0">
                <a:latin typeface="Calibri" pitchFamily="34" charset="0"/>
                <a:cs typeface="Calibri" pitchFamily="34" charset="0"/>
              </a:rPr>
              <a:t> </a:t>
            </a:r>
            <a:r>
              <a:rPr lang="en-US" sz="1400" dirty="0" err="1" smtClean="0">
                <a:latin typeface="Calibri" pitchFamily="34" charset="0"/>
                <a:cs typeface="Calibri" pitchFamily="34" charset="0"/>
              </a:rPr>
              <a:t>materialen</a:t>
            </a:r>
            <a:endParaRPr lang="en-US" sz="1400" dirty="0" smtClean="0">
              <a:latin typeface="Calibri" pitchFamily="34" charset="0"/>
              <a:cs typeface="Calibri" pitchFamily="34" charset="0"/>
            </a:endParaRPr>
          </a:p>
          <a:p>
            <a:pPr lvl="1">
              <a:defRPr/>
            </a:pPr>
            <a:r>
              <a:rPr lang="en-US" sz="1400" dirty="0" err="1" smtClean="0">
                <a:latin typeface="Calibri" pitchFamily="34" charset="0"/>
                <a:cs typeface="Calibri" pitchFamily="34" charset="0"/>
              </a:rPr>
              <a:t>Bepaal</a:t>
            </a:r>
            <a:r>
              <a:rPr lang="en-US" sz="1400" dirty="0" smtClean="0">
                <a:latin typeface="Calibri" pitchFamily="34" charset="0"/>
                <a:cs typeface="Calibri" pitchFamily="34" charset="0"/>
              </a:rPr>
              <a:t> volume ratio’s en </a:t>
            </a:r>
            <a:r>
              <a:rPr lang="en-US" sz="1400" dirty="0" err="1" smtClean="0">
                <a:latin typeface="Calibri" pitchFamily="34" charset="0"/>
                <a:cs typeface="Calibri" pitchFamily="34" charset="0"/>
              </a:rPr>
              <a:t>geometrische</a:t>
            </a:r>
            <a:r>
              <a:rPr lang="en-US" sz="1400" dirty="0" smtClean="0">
                <a:latin typeface="Calibri" pitchFamily="34" charset="0"/>
                <a:cs typeface="Calibri" pitchFamily="34" charset="0"/>
              </a:rPr>
              <a:t> </a:t>
            </a:r>
            <a:r>
              <a:rPr lang="en-US" sz="1400" dirty="0" err="1" smtClean="0">
                <a:latin typeface="Calibri" pitchFamily="34" charset="0"/>
                <a:cs typeface="Calibri" pitchFamily="34" charset="0"/>
              </a:rPr>
              <a:t>configuraties</a:t>
            </a:r>
            <a:r>
              <a:rPr lang="en-US" sz="1400" dirty="0" smtClean="0">
                <a:latin typeface="Calibri" pitchFamily="34" charset="0"/>
                <a:cs typeface="Calibri" pitchFamily="34" charset="0"/>
              </a:rPr>
              <a:t> (</a:t>
            </a:r>
            <a:r>
              <a:rPr lang="en-US" sz="1400" dirty="0" err="1" smtClean="0">
                <a:latin typeface="Calibri" pitchFamily="34" charset="0"/>
                <a:cs typeface="Calibri" pitchFamily="34" charset="0"/>
              </a:rPr>
              <a:t>straal</a:t>
            </a:r>
            <a:r>
              <a:rPr lang="en-US" sz="1400" dirty="0" smtClean="0">
                <a:latin typeface="Calibri" pitchFamily="34" charset="0"/>
                <a:cs typeface="Calibri" pitchFamily="34" charset="0"/>
              </a:rPr>
              <a:t> fuel rods, </a:t>
            </a:r>
            <a:r>
              <a:rPr lang="en-US" sz="1400" i="1" dirty="0" smtClean="0">
                <a:latin typeface="Calibri" pitchFamily="34" charset="0"/>
                <a:cs typeface="Calibri" pitchFamily="34" charset="0"/>
              </a:rPr>
              <a:t>etc</a:t>
            </a:r>
            <a:r>
              <a:rPr lang="en-US" sz="1400" dirty="0" smtClean="0">
                <a:latin typeface="Calibri" pitchFamily="34" charset="0"/>
                <a:cs typeface="Calibri" pitchFamily="34" charset="0"/>
              </a:rPr>
              <a:t>.)</a:t>
            </a:r>
          </a:p>
          <a:p>
            <a:pPr lvl="1">
              <a:defRPr/>
            </a:pPr>
            <a:r>
              <a:rPr lang="en-US" sz="1400" dirty="0" err="1" smtClean="0">
                <a:latin typeface="Calibri" pitchFamily="34" charset="0"/>
                <a:cs typeface="Calibri" pitchFamily="34" charset="0"/>
              </a:rPr>
              <a:t>Kies</a:t>
            </a:r>
            <a:r>
              <a:rPr lang="en-US" sz="1400" dirty="0" smtClean="0">
                <a:latin typeface="Calibri" pitchFamily="34" charset="0"/>
                <a:cs typeface="Calibri" pitchFamily="34" charset="0"/>
              </a:rPr>
              <a:t> lattice parameters, </a:t>
            </a:r>
            <a:r>
              <a:rPr lang="en-US" sz="1400" dirty="0" err="1" smtClean="0">
                <a:latin typeface="Calibri" pitchFamily="34" charset="0"/>
                <a:cs typeface="Calibri" pitchFamily="34" charset="0"/>
              </a:rPr>
              <a:t>zodat</a:t>
            </a:r>
            <a:r>
              <a:rPr lang="en-US" sz="1400" dirty="0" smtClean="0">
                <a:latin typeface="Calibri" pitchFamily="34" charset="0"/>
                <a:cs typeface="Calibri" pitchFamily="34" charset="0"/>
              </a:rPr>
              <a:t> </a:t>
            </a:r>
            <a:r>
              <a:rPr lang="en-US" sz="1400" dirty="0" err="1" smtClean="0">
                <a:latin typeface="Calibri" pitchFamily="34" charset="0"/>
                <a:cs typeface="Calibri" pitchFamily="34" charset="0"/>
              </a:rPr>
              <a:t>voor</a:t>
            </a:r>
            <a:r>
              <a:rPr lang="en-US" sz="1400" dirty="0" smtClean="0">
                <a:latin typeface="Calibri" pitchFamily="34" charset="0"/>
                <a:cs typeface="Calibri" pitchFamily="34" charset="0"/>
              </a:rPr>
              <a:t> </a:t>
            </a:r>
            <a:r>
              <a:rPr lang="en-US" sz="1400" dirty="0" err="1" smtClean="0">
                <a:latin typeface="Calibri" pitchFamily="34" charset="0"/>
                <a:cs typeface="Calibri" pitchFamily="34" charset="0"/>
              </a:rPr>
              <a:t>gegeven</a:t>
            </a:r>
            <a:r>
              <a:rPr lang="en-US" sz="1400" dirty="0" smtClean="0">
                <a:latin typeface="Calibri" pitchFamily="34" charset="0"/>
                <a:cs typeface="Calibri" pitchFamily="34" charset="0"/>
              </a:rPr>
              <a:t> enrichment </a:t>
            </a:r>
            <a:r>
              <a:rPr lang="en-US" sz="1400" i="1" dirty="0" smtClean="0">
                <a:latin typeface="Calibri" pitchFamily="34" charset="0"/>
                <a:cs typeface="Calibri" pitchFamily="34" charset="0"/>
              </a:rPr>
              <a:t>k</a:t>
            </a:r>
            <a:r>
              <a:rPr lang="en-US" sz="1400" baseline="-25000" dirty="0" smtClean="0">
                <a:latin typeface="Calibri" pitchFamily="34" charset="0"/>
                <a:cs typeface="Calibri" pitchFamily="34" charset="0"/>
                <a:sym typeface="Symbol"/>
              </a:rPr>
              <a:t></a:t>
            </a:r>
            <a:r>
              <a:rPr lang="en-US" sz="1400" baseline="-25000" dirty="0" smtClean="0">
                <a:latin typeface="Calibri" pitchFamily="34" charset="0"/>
                <a:cs typeface="Calibri" pitchFamily="34" charset="0"/>
              </a:rPr>
              <a:t> </a:t>
            </a:r>
            <a:r>
              <a:rPr lang="en-US" sz="1400" dirty="0" err="1" smtClean="0">
                <a:latin typeface="Calibri" pitchFamily="34" charset="0"/>
                <a:cs typeface="Calibri" pitchFamily="34" charset="0"/>
              </a:rPr>
              <a:t>bijna</a:t>
            </a:r>
            <a:r>
              <a:rPr lang="en-US" sz="1400" dirty="0" smtClean="0">
                <a:latin typeface="Calibri" pitchFamily="34" charset="0"/>
                <a:cs typeface="Calibri" pitchFamily="34" charset="0"/>
              </a:rPr>
              <a:t> </a:t>
            </a:r>
            <a:r>
              <a:rPr lang="en-US" sz="1400" dirty="0" err="1" smtClean="0">
                <a:latin typeface="Calibri" pitchFamily="34" charset="0"/>
                <a:cs typeface="Calibri" pitchFamily="34" charset="0"/>
              </a:rPr>
              <a:t>optimaal</a:t>
            </a:r>
            <a:r>
              <a:rPr lang="en-US" sz="1400" dirty="0" smtClean="0">
                <a:latin typeface="Calibri" pitchFamily="34" charset="0"/>
                <a:cs typeface="Calibri" pitchFamily="34" charset="0"/>
              </a:rPr>
              <a:t> is en de </a:t>
            </a:r>
            <a:r>
              <a:rPr lang="en-US" sz="1400" dirty="0" err="1" smtClean="0">
                <a:latin typeface="Calibri" pitchFamily="34" charset="0"/>
                <a:cs typeface="Calibri" pitchFamily="34" charset="0"/>
              </a:rPr>
              <a:t>powerdichtheid</a:t>
            </a:r>
            <a:r>
              <a:rPr lang="en-US" sz="1400" dirty="0" smtClean="0">
                <a:latin typeface="Calibri" pitchFamily="34" charset="0"/>
                <a:cs typeface="Calibri" pitchFamily="34" charset="0"/>
              </a:rPr>
              <a:t> van fuel </a:t>
            </a:r>
            <a:r>
              <a:rPr lang="en-US" sz="1400" dirty="0" err="1" smtClean="0">
                <a:latin typeface="Calibri" pitchFamily="34" charset="0"/>
                <a:cs typeface="Calibri" pitchFamily="34" charset="0"/>
              </a:rPr>
              <a:t>naar</a:t>
            </a:r>
            <a:r>
              <a:rPr lang="en-US" sz="1400" dirty="0" smtClean="0">
                <a:latin typeface="Calibri" pitchFamily="34" charset="0"/>
                <a:cs typeface="Calibri" pitchFamily="34" charset="0"/>
              </a:rPr>
              <a:t> </a:t>
            </a:r>
            <a:r>
              <a:rPr lang="en-US" sz="1400" dirty="0" err="1" smtClean="0">
                <a:latin typeface="Calibri" pitchFamily="34" charset="0"/>
                <a:cs typeface="Calibri" pitchFamily="34" charset="0"/>
              </a:rPr>
              <a:t>koelmiddel</a:t>
            </a:r>
            <a:r>
              <a:rPr lang="en-US" sz="1400" dirty="0" smtClean="0">
                <a:latin typeface="Calibri" pitchFamily="34" charset="0"/>
                <a:cs typeface="Calibri" pitchFamily="34" charset="0"/>
              </a:rPr>
              <a:t> </a:t>
            </a:r>
            <a:r>
              <a:rPr lang="en-US" sz="1400" dirty="0" err="1" smtClean="0">
                <a:latin typeface="Calibri" pitchFamily="34" charset="0"/>
                <a:cs typeface="Calibri" pitchFamily="34" charset="0"/>
              </a:rPr>
              <a:t>maximaal</a:t>
            </a:r>
            <a:endParaRPr lang="en-US" sz="1400" dirty="0" smtClean="0">
              <a:latin typeface="Calibri" pitchFamily="34" charset="0"/>
              <a:cs typeface="Calibri" pitchFamily="34" charset="0"/>
            </a:endParaRPr>
          </a:p>
          <a:p>
            <a:pPr lvl="1">
              <a:defRPr/>
            </a:pPr>
            <a:endParaRPr lang="en-US" sz="1400" dirty="0" smtClean="0">
              <a:latin typeface="Calibri" pitchFamily="34" charset="0"/>
              <a:cs typeface="Calibri" pitchFamily="34" charset="0"/>
            </a:endParaRPr>
          </a:p>
          <a:p>
            <a:pPr lvl="1">
              <a:defRPr/>
            </a:pPr>
            <a:r>
              <a:rPr lang="en-US" sz="1400" dirty="0" smtClean="0">
                <a:latin typeface="Calibri" pitchFamily="34" charset="0"/>
                <a:cs typeface="Calibri" pitchFamily="34" charset="0"/>
              </a:rPr>
              <a:t>Nu </a:t>
            </a:r>
            <a:r>
              <a:rPr lang="en-US" sz="1400" dirty="0" err="1" smtClean="0">
                <a:latin typeface="Calibri" pitchFamily="34" charset="0"/>
                <a:cs typeface="Calibri" pitchFamily="34" charset="0"/>
              </a:rPr>
              <a:t>ligt</a:t>
            </a:r>
            <a:r>
              <a:rPr lang="en-US" sz="1400" dirty="0" smtClean="0">
                <a:latin typeface="Calibri" pitchFamily="34" charset="0"/>
                <a:cs typeface="Calibri" pitchFamily="34" charset="0"/>
              </a:rPr>
              <a:t> de </a:t>
            </a:r>
            <a:r>
              <a:rPr lang="en-US" sz="1400" dirty="0" err="1" smtClean="0">
                <a:latin typeface="Calibri" pitchFamily="34" charset="0"/>
                <a:cs typeface="Calibri" pitchFamily="34" charset="0"/>
              </a:rPr>
              <a:t>migratielengte</a:t>
            </a:r>
            <a:r>
              <a:rPr lang="en-US" sz="1400" dirty="0" smtClean="0">
                <a:latin typeface="Calibri" pitchFamily="34" charset="0"/>
                <a:cs typeface="Calibri" pitchFamily="34" charset="0"/>
              </a:rPr>
              <a:t> </a:t>
            </a:r>
            <a:r>
              <a:rPr lang="en-US" sz="1400" i="1" dirty="0" smtClean="0">
                <a:latin typeface="Calibri" pitchFamily="34" charset="0"/>
                <a:cs typeface="Calibri" pitchFamily="34" charset="0"/>
              </a:rPr>
              <a:t>M</a:t>
            </a:r>
            <a:r>
              <a:rPr lang="en-US" sz="1400" dirty="0" smtClean="0">
                <a:latin typeface="Calibri" pitchFamily="34" charset="0"/>
                <a:cs typeface="Calibri" pitchFamily="34" charset="0"/>
              </a:rPr>
              <a:t> vast</a:t>
            </a:r>
          </a:p>
          <a:p>
            <a:pPr lvl="1">
              <a:defRPr/>
            </a:pPr>
            <a:r>
              <a:rPr lang="en-US" sz="1400" dirty="0" smtClean="0">
                <a:latin typeface="Calibri" pitchFamily="34" charset="0"/>
                <a:cs typeface="Calibri" pitchFamily="34" charset="0"/>
              </a:rPr>
              <a:t>Lattice design en maximum/</a:t>
            </a:r>
            <a:r>
              <a:rPr lang="en-US" sz="1400" dirty="0" err="1" smtClean="0">
                <a:latin typeface="Calibri" pitchFamily="34" charset="0"/>
                <a:cs typeface="Calibri" pitchFamily="34" charset="0"/>
              </a:rPr>
              <a:t>gemiddelde</a:t>
            </a:r>
            <a:r>
              <a:rPr lang="en-US" sz="1400" dirty="0" smtClean="0">
                <a:latin typeface="Calibri" pitchFamily="34" charset="0"/>
                <a:cs typeface="Calibri" pitchFamily="34" charset="0"/>
              </a:rPr>
              <a:t> flux </a:t>
            </a:r>
            <a:r>
              <a:rPr lang="en-US" sz="1400" dirty="0" err="1" smtClean="0">
                <a:latin typeface="Calibri" pitchFamily="34" charset="0"/>
                <a:cs typeface="Calibri" pitchFamily="34" charset="0"/>
              </a:rPr>
              <a:t>bepaalt</a:t>
            </a:r>
            <a:r>
              <a:rPr lang="en-US" sz="1400" dirty="0" smtClean="0">
                <a:latin typeface="Calibri" pitchFamily="34" charset="0"/>
                <a:cs typeface="Calibri" pitchFamily="34" charset="0"/>
              </a:rPr>
              <a:t> power density</a:t>
            </a:r>
          </a:p>
          <a:p>
            <a:pPr lvl="1">
              <a:defRPr/>
            </a:pPr>
            <a:r>
              <a:rPr lang="en-US" sz="1400" dirty="0" err="1" smtClean="0">
                <a:latin typeface="Calibri" pitchFamily="34" charset="0"/>
                <a:cs typeface="Calibri" pitchFamily="34" charset="0"/>
              </a:rPr>
              <a:t>Vermogen</a:t>
            </a:r>
            <a:r>
              <a:rPr lang="en-US" sz="1400" dirty="0" smtClean="0">
                <a:latin typeface="Calibri" pitchFamily="34" charset="0"/>
                <a:cs typeface="Calibri" pitchFamily="34" charset="0"/>
              </a:rPr>
              <a:t> en power density </a:t>
            </a:r>
            <a:r>
              <a:rPr lang="en-US" sz="1400" dirty="0" err="1" smtClean="0">
                <a:latin typeface="Calibri" pitchFamily="34" charset="0"/>
                <a:cs typeface="Calibri" pitchFamily="34" charset="0"/>
              </a:rPr>
              <a:t>bepalen</a:t>
            </a:r>
            <a:r>
              <a:rPr lang="en-US" sz="1400" dirty="0" smtClean="0">
                <a:latin typeface="Calibri" pitchFamily="34" charset="0"/>
                <a:cs typeface="Calibri" pitchFamily="34" charset="0"/>
              </a:rPr>
              <a:t> core volume</a:t>
            </a:r>
          </a:p>
          <a:p>
            <a:pPr lvl="1">
              <a:defRPr/>
            </a:pPr>
            <a:r>
              <a:rPr lang="en-US" sz="1400" dirty="0" smtClean="0">
                <a:latin typeface="Calibri" pitchFamily="34" charset="0"/>
                <a:cs typeface="Calibri" pitchFamily="34" charset="0"/>
              </a:rPr>
              <a:t>Fuel enrichment </a:t>
            </a:r>
            <a:r>
              <a:rPr lang="en-US" sz="1400" dirty="0" err="1" smtClean="0">
                <a:latin typeface="Calibri" pitchFamily="34" charset="0"/>
                <a:cs typeface="Calibri" pitchFamily="34" charset="0"/>
              </a:rPr>
              <a:t>wordt</a:t>
            </a:r>
            <a:r>
              <a:rPr lang="en-US" sz="1400" dirty="0" smtClean="0">
                <a:latin typeface="Calibri" pitchFamily="34" charset="0"/>
                <a:cs typeface="Calibri" pitchFamily="34" charset="0"/>
              </a:rPr>
              <a:t> </a:t>
            </a:r>
            <a:r>
              <a:rPr lang="en-US" sz="1400" dirty="0" err="1" smtClean="0">
                <a:latin typeface="Calibri" pitchFamily="34" charset="0"/>
                <a:cs typeface="Calibri" pitchFamily="34" charset="0"/>
              </a:rPr>
              <a:t>aangepast</a:t>
            </a:r>
            <a:r>
              <a:rPr lang="en-US" sz="1400" dirty="0" smtClean="0">
                <a:latin typeface="Calibri" pitchFamily="34" charset="0"/>
                <a:cs typeface="Calibri" pitchFamily="34" charset="0"/>
              </a:rPr>
              <a:t> </a:t>
            </a:r>
            <a:r>
              <a:rPr lang="en-US" sz="1400" dirty="0" err="1" smtClean="0">
                <a:latin typeface="Calibri" pitchFamily="34" charset="0"/>
                <a:cs typeface="Calibri" pitchFamily="34" charset="0"/>
              </a:rPr>
              <a:t>om</a:t>
            </a:r>
            <a:r>
              <a:rPr lang="en-US" sz="1400" dirty="0" smtClean="0">
                <a:latin typeface="Calibri" pitchFamily="34" charset="0"/>
                <a:cs typeface="Calibri" pitchFamily="34" charset="0"/>
              </a:rPr>
              <a:t> de </a:t>
            </a:r>
            <a:r>
              <a:rPr lang="en-US" sz="1400" dirty="0" err="1" smtClean="0">
                <a:latin typeface="Calibri" pitchFamily="34" charset="0"/>
                <a:cs typeface="Calibri" pitchFamily="34" charset="0"/>
              </a:rPr>
              <a:t>juiste</a:t>
            </a:r>
            <a:r>
              <a:rPr lang="en-US" sz="1400" dirty="0" smtClean="0">
                <a:latin typeface="Calibri" pitchFamily="34" charset="0"/>
                <a:cs typeface="Calibri" pitchFamily="34" charset="0"/>
              </a:rPr>
              <a:t> </a:t>
            </a:r>
            <a:r>
              <a:rPr lang="en-US" sz="1600" i="1" dirty="0" smtClean="0">
                <a:latin typeface="Calibri" pitchFamily="34" charset="0"/>
                <a:cs typeface="Calibri" pitchFamily="34" charset="0"/>
              </a:rPr>
              <a:t>k</a:t>
            </a:r>
            <a:r>
              <a:rPr lang="en-US" sz="1600" baseline="-25000" dirty="0" smtClean="0">
                <a:latin typeface="Calibri" pitchFamily="34" charset="0"/>
                <a:cs typeface="Calibri" pitchFamily="34" charset="0"/>
                <a:sym typeface="Symbol"/>
              </a:rPr>
              <a:t></a:t>
            </a:r>
            <a:r>
              <a:rPr lang="en-US" sz="1600" baseline="-25000" dirty="0" smtClean="0">
                <a:latin typeface="Calibri" pitchFamily="34" charset="0"/>
                <a:cs typeface="Calibri" pitchFamily="34" charset="0"/>
              </a:rPr>
              <a:t> </a:t>
            </a:r>
            <a:r>
              <a:rPr lang="en-US" sz="1400" dirty="0" err="1" smtClean="0">
                <a:latin typeface="Calibri" pitchFamily="34" charset="0"/>
                <a:cs typeface="Calibri" pitchFamily="34" charset="0"/>
              </a:rPr>
              <a:t>te</a:t>
            </a:r>
            <a:r>
              <a:rPr lang="en-US" sz="1400" dirty="0" smtClean="0">
                <a:latin typeface="Calibri" pitchFamily="34" charset="0"/>
                <a:cs typeface="Calibri" pitchFamily="34" charset="0"/>
              </a:rPr>
              <a:t> </a:t>
            </a:r>
            <a:r>
              <a:rPr lang="en-US" sz="1400" dirty="0" err="1" smtClean="0">
                <a:latin typeface="Calibri" pitchFamily="34" charset="0"/>
                <a:cs typeface="Calibri" pitchFamily="34" charset="0"/>
              </a:rPr>
              <a:t>krijgen</a:t>
            </a:r>
            <a:r>
              <a:rPr lang="en-US" sz="1400" dirty="0" smtClean="0">
                <a:latin typeface="Calibri" pitchFamily="34" charset="0"/>
                <a:cs typeface="Calibri" pitchFamily="34" charset="0"/>
              </a:rPr>
              <a:t> </a:t>
            </a:r>
          </a:p>
        </p:txBody>
      </p:sp>
      <p:pic>
        <p:nvPicPr>
          <p:cNvPr id="348162" name="Picture 2"/>
          <p:cNvPicPr>
            <a:picLocks noChangeAspect="1" noChangeArrowheads="1"/>
          </p:cNvPicPr>
          <p:nvPr/>
        </p:nvPicPr>
        <p:blipFill>
          <a:blip r:embed="rId4" cstate="print"/>
          <a:srcRect/>
          <a:stretch>
            <a:fillRect/>
          </a:stretch>
        </p:blipFill>
        <p:spPr bwMode="auto">
          <a:xfrm>
            <a:off x="1524000" y="1143000"/>
            <a:ext cx="1690687" cy="545205"/>
          </a:xfrm>
          <a:prstGeom prst="rect">
            <a:avLst/>
          </a:prstGeom>
          <a:noFill/>
          <a:ln w="9525">
            <a:noFill/>
            <a:miter lim="800000"/>
            <a:headEnd/>
            <a:tailEnd/>
          </a:ln>
        </p:spPr>
      </p:pic>
      <p:pic>
        <p:nvPicPr>
          <p:cNvPr id="348163" name="Picture 3"/>
          <p:cNvPicPr>
            <a:picLocks noChangeAspect="1" noChangeArrowheads="1"/>
          </p:cNvPicPr>
          <p:nvPr/>
        </p:nvPicPr>
        <p:blipFill>
          <a:blip r:embed="rId5" cstate="print"/>
          <a:srcRect/>
          <a:stretch>
            <a:fillRect/>
          </a:stretch>
        </p:blipFill>
        <p:spPr bwMode="auto">
          <a:xfrm>
            <a:off x="4876800" y="1738312"/>
            <a:ext cx="691095" cy="223736"/>
          </a:xfrm>
          <a:prstGeom prst="rect">
            <a:avLst/>
          </a:prstGeom>
          <a:noFill/>
          <a:ln w="9525">
            <a:noFill/>
            <a:miter lim="800000"/>
            <a:headEnd/>
            <a:tailEnd/>
          </a:ln>
        </p:spPr>
      </p:pic>
      <p:pic>
        <p:nvPicPr>
          <p:cNvPr id="21" name="Picture 8"/>
          <p:cNvPicPr>
            <a:picLocks noChangeAspect="1" noChangeArrowheads="1"/>
          </p:cNvPicPr>
          <p:nvPr/>
        </p:nvPicPr>
        <p:blipFill>
          <a:blip r:embed="rId6" cstate="print"/>
          <a:srcRect/>
          <a:stretch>
            <a:fillRect/>
          </a:stretch>
        </p:blipFill>
        <p:spPr bwMode="auto">
          <a:xfrm>
            <a:off x="2797968" y="2078832"/>
            <a:ext cx="2576512" cy="352104"/>
          </a:xfrm>
          <a:prstGeom prst="rect">
            <a:avLst/>
          </a:prstGeom>
          <a:noFill/>
          <a:ln w="9525">
            <a:noFill/>
            <a:miter lim="800000"/>
            <a:headEnd/>
            <a:tailEnd/>
          </a:ln>
        </p:spPr>
      </p:pic>
      <p:cxnSp>
        <p:nvCxnSpPr>
          <p:cNvPr id="23" name="Rechte verbindingslijn met pijl 22"/>
          <p:cNvCxnSpPr/>
          <p:nvPr/>
        </p:nvCxnSpPr>
        <p:spPr bwMode="auto">
          <a:xfrm>
            <a:off x="5486400" y="2270124"/>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pic>
        <p:nvPicPr>
          <p:cNvPr id="348164" name="Picture 4"/>
          <p:cNvPicPr>
            <a:picLocks noChangeAspect="1" noChangeArrowheads="1"/>
          </p:cNvPicPr>
          <p:nvPr/>
        </p:nvPicPr>
        <p:blipFill>
          <a:blip r:embed="rId7" cstate="print"/>
          <a:srcRect/>
          <a:stretch>
            <a:fillRect/>
          </a:stretch>
        </p:blipFill>
        <p:spPr bwMode="auto">
          <a:xfrm>
            <a:off x="6248400" y="2114347"/>
            <a:ext cx="1295400" cy="279938"/>
          </a:xfrm>
          <a:prstGeom prst="rect">
            <a:avLst/>
          </a:prstGeom>
          <a:noFill/>
          <a:ln w="9525">
            <a:noFill/>
            <a:miter lim="800000"/>
            <a:headEnd/>
            <a:tailEnd/>
          </a:ln>
        </p:spPr>
      </p:pic>
      <p:sp>
        <p:nvSpPr>
          <p:cNvPr id="24" name="TextBox 17"/>
          <p:cNvSpPr txBox="1"/>
          <p:nvPr/>
        </p:nvSpPr>
        <p:spPr>
          <a:xfrm>
            <a:off x="533400" y="2528648"/>
            <a:ext cx="6553200" cy="369332"/>
          </a:xfrm>
          <a:prstGeom prst="rect">
            <a:avLst/>
          </a:prstGeom>
          <a:noFill/>
        </p:spPr>
        <p:txBody>
          <a:bodyPr wrap="square">
            <a:spAutoFit/>
          </a:bodyPr>
          <a:lstStyle/>
          <a:p>
            <a:pPr>
              <a:defRPr/>
            </a:pPr>
            <a:r>
              <a:rPr lang="en-US" dirty="0" smtClean="0">
                <a:latin typeface="Calibri" pitchFamily="34" charset="0"/>
                <a:cs typeface="Calibri" pitchFamily="34" charset="0"/>
              </a:rPr>
              <a:t>Aldus</a:t>
            </a:r>
            <a:endParaRPr lang="en-US" i="1" dirty="0" smtClean="0">
              <a:latin typeface="Calibri" pitchFamily="34" charset="0"/>
              <a:cs typeface="Calibri" pitchFamily="34" charset="0"/>
            </a:endParaRPr>
          </a:p>
        </p:txBody>
      </p:sp>
      <p:pic>
        <p:nvPicPr>
          <p:cNvPr id="348165" name="Picture 5"/>
          <p:cNvPicPr>
            <a:picLocks noChangeAspect="1" noChangeArrowheads="1"/>
          </p:cNvPicPr>
          <p:nvPr/>
        </p:nvPicPr>
        <p:blipFill>
          <a:blip r:embed="rId8" cstate="print"/>
          <a:srcRect/>
          <a:stretch>
            <a:fillRect/>
          </a:stretch>
        </p:blipFill>
        <p:spPr bwMode="auto">
          <a:xfrm>
            <a:off x="1371600" y="2462212"/>
            <a:ext cx="2299355" cy="585788"/>
          </a:xfrm>
          <a:prstGeom prst="rect">
            <a:avLst/>
          </a:prstGeom>
          <a:noFill/>
          <a:ln w="9525">
            <a:noFill/>
            <a:miter lim="800000"/>
            <a:headEnd/>
            <a:tailEnd/>
          </a:ln>
        </p:spPr>
      </p:pic>
      <p:pic>
        <p:nvPicPr>
          <p:cNvPr id="348166" name="Picture 6"/>
          <p:cNvPicPr>
            <a:picLocks noChangeAspect="1" noChangeArrowheads="1"/>
          </p:cNvPicPr>
          <p:nvPr/>
        </p:nvPicPr>
        <p:blipFill>
          <a:blip r:embed="rId9" cstate="print"/>
          <a:srcRect/>
          <a:stretch>
            <a:fillRect/>
          </a:stretch>
        </p:blipFill>
        <p:spPr bwMode="auto">
          <a:xfrm>
            <a:off x="5831680" y="3164680"/>
            <a:ext cx="533400" cy="284093"/>
          </a:xfrm>
          <a:prstGeom prst="rect">
            <a:avLst/>
          </a:prstGeom>
          <a:noFill/>
          <a:ln w="9525">
            <a:noFill/>
            <a:miter lim="800000"/>
            <a:headEnd/>
            <a:tailEnd/>
          </a:ln>
        </p:spPr>
      </p:pic>
      <p:grpSp>
        <p:nvGrpSpPr>
          <p:cNvPr id="2" name="Groep 19"/>
          <p:cNvGrpSpPr/>
          <p:nvPr/>
        </p:nvGrpSpPr>
        <p:grpSpPr>
          <a:xfrm>
            <a:off x="6705600" y="2667000"/>
            <a:ext cx="2095500" cy="1921648"/>
            <a:chOff x="6705600" y="2667000"/>
            <a:chExt cx="2095500" cy="1921648"/>
          </a:xfrm>
        </p:grpSpPr>
        <p:pic>
          <p:nvPicPr>
            <p:cNvPr id="18" name="Picture 3"/>
            <p:cNvPicPr>
              <a:picLocks noChangeAspect="1" noChangeArrowheads="1"/>
            </p:cNvPicPr>
            <p:nvPr/>
          </p:nvPicPr>
          <p:blipFill>
            <a:blip r:embed="rId10" cstate="print"/>
            <a:srcRect/>
            <a:stretch>
              <a:fillRect/>
            </a:stretch>
          </p:blipFill>
          <p:spPr bwMode="auto">
            <a:xfrm>
              <a:off x="6705600" y="2667000"/>
              <a:ext cx="2095500" cy="1921648"/>
            </a:xfrm>
            <a:prstGeom prst="rect">
              <a:avLst/>
            </a:prstGeom>
            <a:noFill/>
            <a:ln w="9525">
              <a:noFill/>
              <a:miter lim="800000"/>
              <a:headEnd/>
              <a:tailEnd/>
            </a:ln>
          </p:spPr>
        </p:pic>
        <p:sp>
          <p:nvSpPr>
            <p:cNvPr id="19" name="Tekstvak 18"/>
            <p:cNvSpPr txBox="1"/>
            <p:nvPr/>
          </p:nvSpPr>
          <p:spPr>
            <a:xfrm>
              <a:off x="7848600" y="2819400"/>
              <a:ext cx="708912" cy="369332"/>
            </a:xfrm>
            <a:prstGeom prst="rect">
              <a:avLst/>
            </a:prstGeom>
            <a:solidFill>
              <a:srgbClr val="FFFFCC"/>
            </a:solidFill>
          </p:spPr>
          <p:txBody>
            <a:bodyPr wrap="none" rtlCol="0">
              <a:spAutoFit/>
            </a:bodyPr>
            <a:lstStyle/>
            <a:p>
              <a:r>
                <a:rPr lang="nl-NL" smtClean="0">
                  <a:latin typeface="Calibri" pitchFamily="34" charset="0"/>
                  <a:cs typeface="Calibri" pitchFamily="34" charset="0"/>
                </a:rPr>
                <a:t>radial</a:t>
              </a:r>
              <a:endParaRPr lang="nl-NL" dirty="0" err="1" smtClean="0">
                <a:latin typeface="Calibri" pitchFamily="34" charset="0"/>
                <a:cs typeface="Calibri" pitchFamily="34" charset="0"/>
              </a:endParaRPr>
            </a:p>
          </p:txBody>
        </p:sp>
      </p:grpSp>
      <p:graphicFrame>
        <p:nvGraphicFramePr>
          <p:cNvPr id="391170" name="Object 2"/>
          <p:cNvGraphicFramePr>
            <a:graphicFrameLocks noChangeAspect="1"/>
          </p:cNvGraphicFramePr>
          <p:nvPr/>
        </p:nvGraphicFramePr>
        <p:xfrm>
          <a:off x="6858000" y="6289055"/>
          <a:ext cx="2093913" cy="492745"/>
        </p:xfrm>
        <a:graphic>
          <a:graphicData uri="http://schemas.openxmlformats.org/presentationml/2006/ole">
            <p:oleObj spid="_x0000_s648194" name="Equation" r:id="rId11" imgW="2057400" imgH="482400" progId="Equation.DSMT4">
              <p:embed/>
            </p:oleObj>
          </a:graphicData>
        </a:graphic>
      </p:graphicFrame>
      <p:sp>
        <p:nvSpPr>
          <p:cNvPr id="25" name="Tekstvak 24"/>
          <p:cNvSpPr txBox="1"/>
          <p:nvPr/>
        </p:nvSpPr>
        <p:spPr>
          <a:xfrm>
            <a:off x="6553200" y="5181600"/>
            <a:ext cx="1925655" cy="338554"/>
          </a:xfrm>
          <a:prstGeom prst="rect">
            <a:avLst/>
          </a:prstGeom>
          <a:noFill/>
        </p:spPr>
        <p:txBody>
          <a:bodyPr wrap="none" rtlCol="0">
            <a:spAutoFit/>
          </a:bodyPr>
          <a:lstStyle/>
          <a:p>
            <a:r>
              <a:rPr lang="nl-NL" sz="1600" smtClean="0">
                <a:latin typeface="Calibri" pitchFamily="34" charset="0"/>
                <a:cs typeface="Calibri" pitchFamily="34" charset="0"/>
              </a:rPr>
              <a:t>Oppervlakteflux </a:t>
            </a:r>
            <a:r>
              <a:rPr lang="nl-NL" sz="1600" i="1" smtClean="0">
                <a:latin typeface="Calibri" pitchFamily="34" charset="0"/>
                <a:cs typeface="Calibri" pitchFamily="34" charset="0"/>
              </a:rPr>
              <a:t>M/R</a:t>
            </a:r>
            <a:endParaRPr lang="nl-NL" sz="1600" i="1" dirty="0" err="1" smtClean="0">
              <a:latin typeface="Calibri" pitchFamily="34" charset="0"/>
              <a:cs typeface="Calibri" pitchFamily="34" charset="0"/>
            </a:endParaRPr>
          </a:p>
        </p:txBody>
      </p:sp>
      <p:sp>
        <p:nvSpPr>
          <p:cNvPr id="27" name="Tekstvak 26"/>
          <p:cNvSpPr txBox="1"/>
          <p:nvPr/>
        </p:nvSpPr>
        <p:spPr>
          <a:xfrm>
            <a:off x="6553200" y="5410200"/>
            <a:ext cx="2678169" cy="338554"/>
          </a:xfrm>
          <a:prstGeom prst="rect">
            <a:avLst/>
          </a:prstGeom>
          <a:noFill/>
        </p:spPr>
        <p:txBody>
          <a:bodyPr wrap="none" rtlCol="0">
            <a:spAutoFit/>
          </a:bodyPr>
          <a:lstStyle/>
          <a:p>
            <a:r>
              <a:rPr lang="nl-NL" sz="1600" smtClean="0">
                <a:latin typeface="Calibri" pitchFamily="34" charset="0"/>
                <a:cs typeface="Calibri" pitchFamily="34" charset="0"/>
              </a:rPr>
              <a:t>Fractioneel volume rand </a:t>
            </a:r>
            <a:r>
              <a:rPr lang="nl-NL" sz="1600" i="1" smtClean="0">
                <a:latin typeface="Calibri" pitchFamily="34" charset="0"/>
                <a:cs typeface="Calibri" pitchFamily="34" charset="0"/>
              </a:rPr>
              <a:t>M/R</a:t>
            </a:r>
            <a:endParaRPr lang="nl-NL" sz="1600" i="1" dirty="0" err="1" smtClean="0">
              <a:latin typeface="Calibri" pitchFamily="34" charset="0"/>
              <a:cs typeface="Calibri" pitchFamily="34" charset="0"/>
            </a:endParaRPr>
          </a:p>
        </p:txBody>
      </p:sp>
      <p:sp>
        <p:nvSpPr>
          <p:cNvPr id="28" name="Tekstvak 27"/>
          <p:cNvSpPr txBox="1"/>
          <p:nvPr/>
        </p:nvSpPr>
        <p:spPr>
          <a:xfrm>
            <a:off x="6553200" y="5663993"/>
            <a:ext cx="2345707" cy="338554"/>
          </a:xfrm>
          <a:prstGeom prst="rect">
            <a:avLst/>
          </a:prstGeom>
          <a:noFill/>
        </p:spPr>
        <p:txBody>
          <a:bodyPr wrap="none" rtlCol="0">
            <a:spAutoFit/>
          </a:bodyPr>
          <a:lstStyle/>
          <a:p>
            <a:r>
              <a:rPr lang="nl-NL" sz="1600" smtClean="0">
                <a:latin typeface="Calibri" pitchFamily="34" charset="0"/>
                <a:cs typeface="Calibri" pitchFamily="34" charset="0"/>
              </a:rPr>
              <a:t>Fractioneel verlies </a:t>
            </a:r>
            <a:r>
              <a:rPr lang="nl-NL" sz="1600" i="1" smtClean="0">
                <a:latin typeface="Calibri" pitchFamily="34" charset="0"/>
                <a:cs typeface="Calibri" pitchFamily="34" charset="0"/>
              </a:rPr>
              <a:t>(M/R)</a:t>
            </a:r>
            <a:r>
              <a:rPr lang="nl-NL" sz="1600" i="1" baseline="30000" smtClean="0">
                <a:latin typeface="Calibri" pitchFamily="34" charset="0"/>
                <a:cs typeface="Calibri" pitchFamily="34" charset="0"/>
              </a:rPr>
              <a:t>2</a:t>
            </a:r>
            <a:endParaRPr lang="nl-NL" sz="1600" i="1" baseline="30000" dirty="0" err="1" smtClean="0">
              <a:latin typeface="Calibri" pitchFamily="34" charset="0"/>
              <a:cs typeface="Calibri" pitchFamily="34" charset="0"/>
            </a:endParaRPr>
          </a:p>
        </p:txBody>
      </p:sp>
      <p:sp>
        <p:nvSpPr>
          <p:cNvPr id="29" name="Tekstvak 28"/>
          <p:cNvSpPr txBox="1"/>
          <p:nvPr/>
        </p:nvSpPr>
        <p:spPr>
          <a:xfrm>
            <a:off x="6553200" y="5909846"/>
            <a:ext cx="2327753" cy="338554"/>
          </a:xfrm>
          <a:prstGeom prst="rect">
            <a:avLst/>
          </a:prstGeom>
          <a:noFill/>
        </p:spPr>
        <p:txBody>
          <a:bodyPr wrap="none" rtlCol="0">
            <a:spAutoFit/>
          </a:bodyPr>
          <a:lstStyle/>
          <a:p>
            <a:r>
              <a:rPr lang="nl-NL" sz="1600" smtClean="0">
                <a:latin typeface="Calibri" pitchFamily="34" charset="0"/>
                <a:cs typeface="Calibri" pitchFamily="34" charset="0"/>
              </a:rPr>
              <a:t>Critical </a:t>
            </a:r>
            <a:r>
              <a:rPr lang="nl-NL" sz="1600" i="1" smtClean="0">
                <a:latin typeface="Calibri" pitchFamily="34" charset="0"/>
                <a:cs typeface="Calibri" pitchFamily="34" charset="0"/>
              </a:rPr>
              <a:t>(M/R)</a:t>
            </a:r>
            <a:r>
              <a:rPr lang="nl-NL" sz="1600" i="1" baseline="30000" smtClean="0">
                <a:latin typeface="Calibri" pitchFamily="34" charset="0"/>
                <a:cs typeface="Calibri" pitchFamily="34" charset="0"/>
              </a:rPr>
              <a:t>2 </a:t>
            </a:r>
            <a:r>
              <a:rPr lang="nl-NL" sz="1600" i="1" smtClean="0">
                <a:latin typeface="Calibri" pitchFamily="34" charset="0"/>
                <a:cs typeface="Calibri" pitchFamily="34" charset="0"/>
              </a:rPr>
              <a:t>~ (k</a:t>
            </a:r>
            <a:r>
              <a:rPr lang="nl-NL" sz="1600" i="1" baseline="-25000" smtClean="0">
                <a:latin typeface="Calibri" pitchFamily="34" charset="0"/>
                <a:cs typeface="Calibri" pitchFamily="34" charset="0"/>
                <a:sym typeface="Symbol"/>
              </a:rPr>
              <a:t></a:t>
            </a:r>
            <a:r>
              <a:rPr lang="nl-NL" sz="1600" i="1" smtClean="0">
                <a:latin typeface="Calibri" pitchFamily="34" charset="0"/>
                <a:cs typeface="Calibri" pitchFamily="34" charset="0"/>
              </a:rPr>
              <a:t>-1)/k</a:t>
            </a:r>
            <a:r>
              <a:rPr lang="nl-NL" sz="1600" i="1" baseline="-25000" smtClean="0">
                <a:latin typeface="Calibri" pitchFamily="34" charset="0"/>
                <a:cs typeface="Calibri" pitchFamily="34" charset="0"/>
                <a:sym typeface="Symbol"/>
              </a:rPr>
              <a:t></a:t>
            </a:r>
            <a:endParaRPr lang="nl-NL" sz="1600" i="1" dirty="0" err="1" smtClean="0">
              <a:latin typeface="Calibri" pitchFamily="34" charset="0"/>
              <a:cs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par>
                                <p:cTn id="8" presetID="5" presetClass="entr" presetSubtype="10" fill="hold" nodeType="withEffect">
                                  <p:stCondLst>
                                    <p:cond delay="0"/>
                                  </p:stCondLst>
                                  <p:childTnLst>
                                    <p:set>
                                      <p:cBhvr>
                                        <p:cTn id="9" dur="1" fill="hold">
                                          <p:stCondLst>
                                            <p:cond delay="0"/>
                                          </p:stCondLst>
                                        </p:cTn>
                                        <p:tgtEl>
                                          <p:spTgt spid="348162"/>
                                        </p:tgtEl>
                                        <p:attrNameLst>
                                          <p:attrName>style.visibility</p:attrName>
                                        </p:attrNameLst>
                                      </p:cBhvr>
                                      <p:to>
                                        <p:strVal val="visible"/>
                                      </p:to>
                                    </p:set>
                                    <p:animEffect transition="in" filter="checkerboard(across)">
                                      <p:cBhvr>
                                        <p:cTn id="10" dur="500"/>
                                        <p:tgtEl>
                                          <p:spTgt spid="34816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checkerboard(across)">
                                      <p:cBhvr>
                                        <p:cTn id="15" dur="500"/>
                                        <p:tgtEl>
                                          <p:spTgt spid="63"/>
                                        </p:tgtEl>
                                      </p:cBhvr>
                                    </p:animEffect>
                                  </p:childTnLst>
                                </p:cTn>
                              </p:par>
                              <p:par>
                                <p:cTn id="16" presetID="5" presetClass="entr" presetSubtype="10" fill="hold" nodeType="withEffect">
                                  <p:stCondLst>
                                    <p:cond delay="0"/>
                                  </p:stCondLst>
                                  <p:childTnLst>
                                    <p:set>
                                      <p:cBhvr>
                                        <p:cTn id="17" dur="1" fill="hold">
                                          <p:stCondLst>
                                            <p:cond delay="0"/>
                                          </p:stCondLst>
                                        </p:cTn>
                                        <p:tgtEl>
                                          <p:spTgt spid="348163"/>
                                        </p:tgtEl>
                                        <p:attrNameLst>
                                          <p:attrName>style.visibility</p:attrName>
                                        </p:attrNameLst>
                                      </p:cBhvr>
                                      <p:to>
                                        <p:strVal val="visible"/>
                                      </p:to>
                                    </p:set>
                                    <p:animEffect transition="in" filter="checkerboard(across)">
                                      <p:cBhvr>
                                        <p:cTn id="18" dur="500"/>
                                        <p:tgtEl>
                                          <p:spTgt spid="348163"/>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checkerboard(across)">
                                      <p:cBhvr>
                                        <p:cTn id="23" dur="500"/>
                                        <p:tgtEl>
                                          <p:spTgt spid="41"/>
                                        </p:tgtEl>
                                      </p:cBhvr>
                                    </p:animEffect>
                                  </p:childTnLst>
                                </p:cTn>
                              </p:par>
                              <p:par>
                                <p:cTn id="24" presetID="5" presetClass="entr" presetSubtype="1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heckerboard(across)">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heckerboard(across)">
                                      <p:cBhvr>
                                        <p:cTn id="31" dur="500"/>
                                        <p:tgtEl>
                                          <p:spTgt spid="23"/>
                                        </p:tgtEl>
                                      </p:cBhvr>
                                    </p:animEffect>
                                  </p:childTnLst>
                                </p:cTn>
                              </p:par>
                              <p:par>
                                <p:cTn id="32" presetID="5" presetClass="entr" presetSubtype="10" fill="hold" nodeType="withEffect">
                                  <p:stCondLst>
                                    <p:cond delay="0"/>
                                  </p:stCondLst>
                                  <p:childTnLst>
                                    <p:set>
                                      <p:cBhvr>
                                        <p:cTn id="33" dur="1" fill="hold">
                                          <p:stCondLst>
                                            <p:cond delay="0"/>
                                          </p:stCondLst>
                                        </p:cTn>
                                        <p:tgtEl>
                                          <p:spTgt spid="348164"/>
                                        </p:tgtEl>
                                        <p:attrNameLst>
                                          <p:attrName>style.visibility</p:attrName>
                                        </p:attrNameLst>
                                      </p:cBhvr>
                                      <p:to>
                                        <p:strVal val="visible"/>
                                      </p:to>
                                    </p:set>
                                    <p:animEffect transition="in" filter="checkerboard(across)">
                                      <p:cBhvr>
                                        <p:cTn id="34" dur="500"/>
                                        <p:tgtEl>
                                          <p:spTgt spid="348164"/>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checkerboard(across)">
                                      <p:cBhvr>
                                        <p:cTn id="39" dur="500"/>
                                        <p:tgtEl>
                                          <p:spTgt spid="24"/>
                                        </p:tgtEl>
                                      </p:cBhvr>
                                    </p:animEffect>
                                  </p:childTnLst>
                                </p:cTn>
                              </p:par>
                              <p:par>
                                <p:cTn id="40" presetID="5" presetClass="entr" presetSubtype="10" fill="hold" nodeType="withEffect">
                                  <p:stCondLst>
                                    <p:cond delay="0"/>
                                  </p:stCondLst>
                                  <p:childTnLst>
                                    <p:set>
                                      <p:cBhvr>
                                        <p:cTn id="41" dur="1" fill="hold">
                                          <p:stCondLst>
                                            <p:cond delay="0"/>
                                          </p:stCondLst>
                                        </p:cTn>
                                        <p:tgtEl>
                                          <p:spTgt spid="348165"/>
                                        </p:tgtEl>
                                        <p:attrNameLst>
                                          <p:attrName>style.visibility</p:attrName>
                                        </p:attrNameLst>
                                      </p:cBhvr>
                                      <p:to>
                                        <p:strVal val="visible"/>
                                      </p:to>
                                    </p:set>
                                    <p:animEffect transition="in" filter="checkerboard(across)">
                                      <p:cBhvr>
                                        <p:cTn id="42" dur="500"/>
                                        <p:tgtEl>
                                          <p:spTgt spid="348165"/>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checkerboard(across)">
                                      <p:cBhvr>
                                        <p:cTn id="47" dur="500"/>
                                        <p:tgtEl>
                                          <p:spTgt spid="52"/>
                                        </p:tgtEl>
                                      </p:cBhvr>
                                    </p:animEffect>
                                  </p:childTnLst>
                                </p:cTn>
                              </p:par>
                              <p:par>
                                <p:cTn id="48" presetID="5" presetClass="entr" presetSubtype="10" fill="hold" nodeType="withEffect">
                                  <p:stCondLst>
                                    <p:cond delay="0"/>
                                  </p:stCondLst>
                                  <p:childTnLst>
                                    <p:set>
                                      <p:cBhvr>
                                        <p:cTn id="49" dur="1" fill="hold">
                                          <p:stCondLst>
                                            <p:cond delay="0"/>
                                          </p:stCondLst>
                                        </p:cTn>
                                        <p:tgtEl>
                                          <p:spTgt spid="348166"/>
                                        </p:tgtEl>
                                        <p:attrNameLst>
                                          <p:attrName>style.visibility</p:attrName>
                                        </p:attrNameLst>
                                      </p:cBhvr>
                                      <p:to>
                                        <p:strVal val="visible"/>
                                      </p:to>
                                    </p:set>
                                    <p:animEffect transition="in" filter="checkerboard(across)">
                                      <p:cBhvr>
                                        <p:cTn id="50" dur="500"/>
                                        <p:tgtEl>
                                          <p:spTgt spid="348166"/>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checkerboard(across)">
                                      <p:cBhvr>
                                        <p:cTn id="55" dur="500"/>
                                        <p:tgtEl>
                                          <p:spTgt spid="40"/>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checkerboard(across)">
                                      <p:cBhvr>
                                        <p:cTn id="60" dur="500"/>
                                        <p:tgtEl>
                                          <p:spTgt spid="42"/>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checkerboard(across)">
                                      <p:cBhvr>
                                        <p:cTn id="65" dur="500"/>
                                        <p:tgtEl>
                                          <p:spTgt spid="2"/>
                                        </p:tgtEl>
                                      </p:cBhvr>
                                    </p:animEffect>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nodeType="clickEffect">
                                  <p:stCondLst>
                                    <p:cond delay="0"/>
                                  </p:stCondLst>
                                  <p:childTnLst>
                                    <p:set>
                                      <p:cBhvr>
                                        <p:cTn id="69" dur="1" fill="hold">
                                          <p:stCondLst>
                                            <p:cond delay="0"/>
                                          </p:stCondLst>
                                        </p:cTn>
                                        <p:tgtEl>
                                          <p:spTgt spid="391170"/>
                                        </p:tgtEl>
                                        <p:attrNameLst>
                                          <p:attrName>style.visibility</p:attrName>
                                        </p:attrNameLst>
                                      </p:cBhvr>
                                      <p:to>
                                        <p:strVal val="visible"/>
                                      </p:to>
                                    </p:set>
                                    <p:animEffect transition="in" filter="checkerboard(across)">
                                      <p:cBhvr>
                                        <p:cTn id="70" dur="500"/>
                                        <p:tgtEl>
                                          <p:spTgt spid="391170"/>
                                        </p:tgtEl>
                                      </p:cBhvr>
                                    </p:animEffect>
                                  </p:childTnLst>
                                </p:cTn>
                              </p:par>
                              <p:par>
                                <p:cTn id="71" presetID="5" presetClass="entr" presetSubtype="1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checkerboard(across)">
                                      <p:cBhvr>
                                        <p:cTn id="73" dur="500"/>
                                        <p:tgtEl>
                                          <p:spTgt spid="25"/>
                                        </p:tgtEl>
                                      </p:cBhvr>
                                    </p:animEffect>
                                  </p:childTnLst>
                                </p:cTn>
                              </p:par>
                              <p:par>
                                <p:cTn id="74" presetID="5" presetClass="entr" presetSubtype="10"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checkerboard(across)">
                                      <p:cBhvr>
                                        <p:cTn id="76" dur="500"/>
                                        <p:tgtEl>
                                          <p:spTgt spid="27"/>
                                        </p:tgtEl>
                                      </p:cBhvr>
                                    </p:animEffect>
                                  </p:childTnLst>
                                </p:cTn>
                              </p:par>
                              <p:par>
                                <p:cTn id="77" presetID="5" presetClass="entr" presetSubtype="10"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checkerboard(across)">
                                      <p:cBhvr>
                                        <p:cTn id="79" dur="500"/>
                                        <p:tgtEl>
                                          <p:spTgt spid="28"/>
                                        </p:tgtEl>
                                      </p:cBhvr>
                                    </p:animEffect>
                                  </p:childTnLst>
                                </p:cTn>
                              </p:par>
                              <p:par>
                                <p:cTn id="80" presetID="5" presetClass="entr" presetSubtype="10" fill="hold" grpId="0" nodeType="with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checkerboard(across)">
                                      <p:cBhvr>
                                        <p:cTn id="8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3" grpId="0"/>
      <p:bldP spid="41" grpId="0"/>
      <p:bldP spid="52" grpId="0"/>
      <p:bldP spid="40" grpId="0"/>
      <p:bldP spid="42" grpId="0"/>
      <p:bldP spid="24" grpId="0"/>
      <p:bldP spid="25" grpId="0"/>
      <p:bldP spid="27" grpId="0"/>
      <p:bldP spid="28" grpId="0"/>
      <p:bldP spid="29"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smtClean="0">
                <a:solidFill>
                  <a:srgbClr val="000099"/>
                </a:solidFill>
                <a:latin typeface="Calibri" pitchFamily="34" charset="0"/>
                <a:ea typeface="+mn-ea"/>
                <a:cs typeface="Calibri" pitchFamily="34" charset="0"/>
              </a:rPr>
              <a:t>Energietransport</a:t>
            </a:r>
            <a:endParaRPr lang="en-US" i="1" kern="1200" dirty="0">
              <a:solidFill>
                <a:srgbClr val="000099"/>
              </a:solidFill>
              <a:latin typeface="Calibri" pitchFamily="34" charset="0"/>
              <a:ea typeface="+mn-ea"/>
              <a:cs typeface="Calibri" pitchFamily="34" charset="0"/>
            </a:endParaRP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smtClean="0">
                <a:solidFill>
                  <a:srgbClr val="000099"/>
                </a:solidFill>
                <a:latin typeface="Calibri" pitchFamily="34" charset="0"/>
                <a:cs typeface="Calibri" pitchFamily="34" charset="0"/>
              </a:rPr>
              <a:t>Energietransport</a:t>
            </a:r>
            <a:endParaRPr lang="en-US" i="1" kern="1200" dirty="0">
              <a:solidFill>
                <a:srgbClr val="000099"/>
              </a:solidFill>
              <a:latin typeface="Calibri" pitchFamily="34" charset="0"/>
              <a:cs typeface="Calibri" pitchFamily="34" charset="0"/>
            </a:endParaRPr>
          </a:p>
        </p:txBody>
      </p:sp>
      <p:sp>
        <p:nvSpPr>
          <p:cNvPr id="22" name="TextBox 17"/>
          <p:cNvSpPr txBox="1"/>
          <p:nvPr/>
        </p:nvSpPr>
        <p:spPr>
          <a:xfrm>
            <a:off x="533400" y="1219200"/>
            <a:ext cx="6096000" cy="646331"/>
          </a:xfrm>
          <a:prstGeom prst="rect">
            <a:avLst/>
          </a:prstGeom>
          <a:noFill/>
        </p:spPr>
        <p:txBody>
          <a:bodyPr wrap="square">
            <a:spAutoFit/>
          </a:bodyPr>
          <a:lstStyle/>
          <a:p>
            <a:pPr>
              <a:defRPr/>
            </a:pPr>
            <a:r>
              <a:rPr lang="en-US" dirty="0" smtClean="0">
                <a:latin typeface="Calibri" pitchFamily="34" charset="0"/>
                <a:cs typeface="Calibri" pitchFamily="34" charset="0"/>
              </a:rPr>
              <a:t>In het </a:t>
            </a:r>
            <a:r>
              <a:rPr lang="en-US" dirty="0" err="1" smtClean="0">
                <a:latin typeface="Calibri" pitchFamily="34" charset="0"/>
                <a:cs typeface="Calibri" pitchFamily="34" charset="0"/>
              </a:rPr>
              <a:t>voorgaande</a:t>
            </a:r>
            <a:r>
              <a:rPr lang="en-US" dirty="0" smtClean="0">
                <a:latin typeface="Calibri" pitchFamily="34" charset="0"/>
                <a:cs typeface="Calibri" pitchFamily="34" charset="0"/>
              </a:rPr>
              <a:t> </a:t>
            </a:r>
            <a:r>
              <a:rPr lang="en-US" dirty="0" err="1" smtClean="0">
                <a:latin typeface="Calibri" pitchFamily="34" charset="0"/>
                <a:cs typeface="Calibri" pitchFamily="34" charset="0"/>
              </a:rPr>
              <a:t>hebben</a:t>
            </a:r>
            <a:r>
              <a:rPr lang="en-US" dirty="0" smtClean="0">
                <a:latin typeface="Calibri" pitchFamily="34" charset="0"/>
                <a:cs typeface="Calibri" pitchFamily="34" charset="0"/>
              </a:rPr>
              <a:t> we </a:t>
            </a:r>
            <a:r>
              <a:rPr lang="en-US" dirty="0" err="1" smtClean="0">
                <a:latin typeface="Calibri" pitchFamily="34" charset="0"/>
                <a:cs typeface="Calibri" pitchFamily="34" charset="0"/>
              </a:rPr>
              <a:t>tijd</a:t>
            </a:r>
            <a:r>
              <a:rPr lang="en-US" dirty="0" smtClean="0">
                <a:latin typeface="Calibri" pitchFamily="34" charset="0"/>
                <a:cs typeface="Calibri" pitchFamily="34" charset="0"/>
              </a:rPr>
              <a:t>- en </a:t>
            </a:r>
            <a:r>
              <a:rPr lang="en-US" dirty="0" err="1" smtClean="0">
                <a:latin typeface="Calibri" pitchFamily="34" charset="0"/>
                <a:cs typeface="Calibri" pitchFamily="34" charset="0"/>
              </a:rPr>
              <a:t>ruimteverdelingen</a:t>
            </a:r>
            <a:r>
              <a:rPr lang="en-US" dirty="0" smtClean="0">
                <a:latin typeface="Calibri" pitchFamily="34" charset="0"/>
                <a:cs typeface="Calibri" pitchFamily="34" charset="0"/>
              </a:rPr>
              <a:t> van </a:t>
            </a:r>
            <a:r>
              <a:rPr lang="en-US" dirty="0" err="1" smtClean="0">
                <a:latin typeface="Calibri" pitchFamily="34" charset="0"/>
                <a:cs typeface="Calibri" pitchFamily="34" charset="0"/>
              </a:rPr>
              <a:t>neutronen</a:t>
            </a:r>
            <a:r>
              <a:rPr lang="en-US" dirty="0" smtClean="0">
                <a:latin typeface="Calibri" pitchFamily="34" charset="0"/>
                <a:cs typeface="Calibri" pitchFamily="34" charset="0"/>
              </a:rPr>
              <a:t> in </a:t>
            </a:r>
            <a:r>
              <a:rPr lang="en-US" dirty="0" err="1" smtClean="0">
                <a:latin typeface="Calibri" pitchFamily="34" charset="0"/>
                <a:cs typeface="Calibri" pitchFamily="34" charset="0"/>
              </a:rPr>
              <a:t>een</a:t>
            </a:r>
            <a:r>
              <a:rPr lang="en-US" dirty="0" smtClean="0">
                <a:latin typeface="Calibri" pitchFamily="34" charset="0"/>
                <a:cs typeface="Calibri" pitchFamily="34" charset="0"/>
              </a:rPr>
              <a:t> reactor </a:t>
            </a:r>
            <a:r>
              <a:rPr lang="en-US" dirty="0" err="1" smtClean="0">
                <a:latin typeface="Calibri" pitchFamily="34" charset="0"/>
                <a:cs typeface="Calibri" pitchFamily="34" charset="0"/>
              </a:rPr>
              <a:t>besproken</a:t>
            </a:r>
            <a:endParaRPr lang="en-US" dirty="0" smtClean="0">
              <a:latin typeface="Calibri" pitchFamily="34" charset="0"/>
              <a:cs typeface="Calibri" pitchFamily="34" charset="0"/>
            </a:endParaRPr>
          </a:p>
        </p:txBody>
      </p:sp>
      <p:sp>
        <p:nvSpPr>
          <p:cNvPr id="41" name="TextBox 17"/>
          <p:cNvSpPr txBox="1"/>
          <p:nvPr/>
        </p:nvSpPr>
        <p:spPr>
          <a:xfrm>
            <a:off x="533400" y="1840468"/>
            <a:ext cx="4191000" cy="646331"/>
          </a:xfrm>
          <a:prstGeom prst="rect">
            <a:avLst/>
          </a:prstGeom>
          <a:noFill/>
        </p:spPr>
        <p:txBody>
          <a:bodyPr wrap="square">
            <a:spAutoFit/>
          </a:bodyPr>
          <a:lstStyle/>
          <a:p>
            <a:pPr>
              <a:defRPr/>
            </a:pPr>
            <a:r>
              <a:rPr lang="en-US" dirty="0" smtClean="0">
                <a:latin typeface="Calibri" pitchFamily="34" charset="0"/>
                <a:cs typeface="Calibri" pitchFamily="34" charset="0"/>
              </a:rPr>
              <a:t>In </a:t>
            </a:r>
            <a:r>
              <a:rPr lang="en-US" dirty="0" err="1" smtClean="0">
                <a:latin typeface="Calibri" pitchFamily="34" charset="0"/>
                <a:cs typeface="Calibri" pitchFamily="34" charset="0"/>
              </a:rPr>
              <a:t>een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kritische</a:t>
            </a:r>
            <a:r>
              <a:rPr lang="en-US" dirty="0" smtClean="0">
                <a:latin typeface="Calibri" pitchFamily="34" charset="0"/>
                <a:cs typeface="Calibri" pitchFamily="34" charset="0"/>
              </a:rPr>
              <a:t> reactor is flux </a:t>
            </a:r>
            <a:r>
              <a:rPr lang="en-US" dirty="0" err="1" smtClean="0">
                <a:latin typeface="Calibri" pitchFamily="34" charset="0"/>
                <a:cs typeface="Calibri" pitchFamily="34" charset="0"/>
              </a:rPr>
              <a:t>evenredig</a:t>
            </a:r>
            <a:r>
              <a:rPr lang="en-US" dirty="0" smtClean="0">
                <a:latin typeface="Calibri" pitchFamily="34" charset="0"/>
                <a:cs typeface="Calibri" pitchFamily="34" charset="0"/>
              </a:rPr>
              <a:t> met </a:t>
            </a:r>
            <a:r>
              <a:rPr lang="en-US" dirty="0" err="1" smtClean="0">
                <a:latin typeface="Calibri" pitchFamily="34" charset="0"/>
                <a:cs typeface="Calibri" pitchFamily="34" charset="0"/>
              </a:rPr>
              <a:t>vermogen</a:t>
            </a:r>
            <a:endParaRPr lang="en-US" i="1" dirty="0" smtClean="0">
              <a:latin typeface="Calibri" pitchFamily="34" charset="0"/>
              <a:cs typeface="Calibri" pitchFamily="34" charset="0"/>
            </a:endParaRPr>
          </a:p>
        </p:txBody>
      </p:sp>
      <p:sp>
        <p:nvSpPr>
          <p:cNvPr id="40" name="TextBox 17"/>
          <p:cNvSpPr txBox="1"/>
          <p:nvPr/>
        </p:nvSpPr>
        <p:spPr>
          <a:xfrm>
            <a:off x="533400" y="3448048"/>
            <a:ext cx="6781800" cy="369332"/>
          </a:xfrm>
          <a:prstGeom prst="rect">
            <a:avLst/>
          </a:prstGeom>
          <a:noFill/>
        </p:spPr>
        <p:txBody>
          <a:bodyPr wrap="square">
            <a:spAutoFit/>
          </a:bodyPr>
          <a:lstStyle/>
          <a:p>
            <a:pPr>
              <a:defRPr/>
            </a:pPr>
            <a:r>
              <a:rPr lang="en-US" dirty="0" smtClean="0">
                <a:latin typeface="Calibri" pitchFamily="34" charset="0"/>
                <a:cs typeface="Calibri" pitchFamily="34" charset="0"/>
              </a:rPr>
              <a:t>Core averaged power density</a:t>
            </a:r>
            <a:endParaRPr lang="en-US" i="1" dirty="0" smtClean="0">
              <a:latin typeface="Calibri" pitchFamily="34" charset="0"/>
              <a:cs typeface="Calibri" pitchFamily="34" charset="0"/>
            </a:endParaRPr>
          </a:p>
        </p:txBody>
      </p:sp>
      <p:sp>
        <p:nvSpPr>
          <p:cNvPr id="42" name="TextBox 17"/>
          <p:cNvSpPr txBox="1"/>
          <p:nvPr/>
        </p:nvSpPr>
        <p:spPr>
          <a:xfrm>
            <a:off x="533400" y="3814227"/>
            <a:ext cx="7315200" cy="369332"/>
          </a:xfrm>
          <a:prstGeom prst="rect">
            <a:avLst/>
          </a:prstGeom>
          <a:noFill/>
        </p:spPr>
        <p:txBody>
          <a:bodyPr wrap="square">
            <a:spAutoFit/>
          </a:bodyPr>
          <a:lstStyle/>
          <a:p>
            <a:pPr>
              <a:defRPr/>
            </a:pPr>
            <a:r>
              <a:rPr lang="en-US" dirty="0" smtClean="0">
                <a:latin typeface="Calibri" pitchFamily="34" charset="0"/>
                <a:cs typeface="Calibri" pitchFamily="34" charset="0"/>
              </a:rPr>
              <a:t>Power peaking factor</a:t>
            </a:r>
            <a:endParaRPr lang="en-US" sz="1600" dirty="0" smtClean="0">
              <a:latin typeface="Calibri" pitchFamily="34" charset="0"/>
              <a:cs typeface="Calibri" pitchFamily="34" charset="0"/>
            </a:endParaRPr>
          </a:p>
        </p:txBody>
      </p:sp>
      <p:sp>
        <p:nvSpPr>
          <p:cNvPr id="24" name="TextBox 17"/>
          <p:cNvSpPr txBox="1"/>
          <p:nvPr/>
        </p:nvSpPr>
        <p:spPr>
          <a:xfrm>
            <a:off x="533400" y="2528648"/>
            <a:ext cx="7239000" cy="861774"/>
          </a:xfrm>
          <a:prstGeom prst="rect">
            <a:avLst/>
          </a:prstGeom>
          <a:noFill/>
        </p:spPr>
        <p:txBody>
          <a:bodyPr wrap="square">
            <a:spAutoFit/>
          </a:bodyPr>
          <a:lstStyle/>
          <a:p>
            <a:pPr>
              <a:defRPr/>
            </a:pPr>
            <a:r>
              <a:rPr lang="en-US" dirty="0" err="1" smtClean="0">
                <a:latin typeface="Calibri" pitchFamily="34" charset="0"/>
                <a:cs typeface="Calibri" pitchFamily="34" charset="0"/>
              </a:rPr>
              <a:t>Bij</a:t>
            </a:r>
            <a:r>
              <a:rPr lang="en-US" dirty="0" smtClean="0">
                <a:latin typeface="Calibri" pitchFamily="34" charset="0"/>
                <a:cs typeface="Calibri" pitchFamily="34" charset="0"/>
              </a:rPr>
              <a:t> </a:t>
            </a:r>
            <a:r>
              <a:rPr lang="en-US" dirty="0" err="1" smtClean="0">
                <a:latin typeface="Calibri" pitchFamily="34" charset="0"/>
                <a:cs typeface="Calibri" pitchFamily="34" charset="0"/>
              </a:rPr>
              <a:t>hoog</a:t>
            </a:r>
            <a:r>
              <a:rPr lang="en-US" dirty="0" smtClean="0">
                <a:latin typeface="Calibri" pitchFamily="34" charset="0"/>
                <a:cs typeface="Calibri" pitchFamily="34" charset="0"/>
              </a:rPr>
              <a:t> </a:t>
            </a:r>
            <a:r>
              <a:rPr lang="en-US" dirty="0" err="1" smtClean="0">
                <a:latin typeface="Calibri" pitchFamily="34" charset="0"/>
                <a:cs typeface="Calibri" pitchFamily="34" charset="0"/>
              </a:rPr>
              <a:t>vermogen</a:t>
            </a:r>
            <a:endParaRPr lang="en-US" dirty="0" smtClean="0">
              <a:latin typeface="Calibri" pitchFamily="34" charset="0"/>
              <a:cs typeface="Calibri" pitchFamily="34" charset="0"/>
            </a:endParaRPr>
          </a:p>
          <a:p>
            <a:pPr lvl="1">
              <a:defRPr/>
            </a:pPr>
            <a:r>
              <a:rPr lang="en-US" sz="1600" dirty="0" err="1" smtClean="0">
                <a:latin typeface="Calibri" pitchFamily="34" charset="0"/>
                <a:cs typeface="Calibri" pitchFamily="34" charset="0"/>
              </a:rPr>
              <a:t>Thermische</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limiet</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bepaalt</a:t>
            </a:r>
            <a:r>
              <a:rPr lang="en-US" sz="1600" dirty="0" smtClean="0">
                <a:latin typeface="Calibri" pitchFamily="34" charset="0"/>
                <a:cs typeface="Calibri" pitchFamily="34" charset="0"/>
              </a:rPr>
              <a:t> maximum </a:t>
            </a:r>
            <a:r>
              <a:rPr lang="en-US" sz="1600" dirty="0" err="1" smtClean="0">
                <a:latin typeface="Calibri" pitchFamily="34" charset="0"/>
                <a:cs typeface="Calibri" pitchFamily="34" charset="0"/>
              </a:rPr>
              <a:t>vermogen</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oververhitting</a:t>
            </a:r>
            <a:r>
              <a:rPr lang="en-US" sz="1600" dirty="0" smtClean="0">
                <a:latin typeface="Calibri" pitchFamily="34" charset="0"/>
                <a:cs typeface="Calibri" pitchFamily="34" charset="0"/>
              </a:rPr>
              <a:t> fuel)</a:t>
            </a:r>
          </a:p>
          <a:p>
            <a:pPr lvl="1">
              <a:defRPr/>
            </a:pPr>
            <a:r>
              <a:rPr lang="en-US" sz="1600" dirty="0" err="1" smtClean="0">
                <a:latin typeface="Calibri" pitchFamily="34" charset="0"/>
                <a:cs typeface="Calibri" pitchFamily="34" charset="0"/>
              </a:rPr>
              <a:t>Dichtheden</a:t>
            </a:r>
            <a:r>
              <a:rPr lang="en-US" sz="1600" dirty="0" smtClean="0">
                <a:latin typeface="Calibri" pitchFamily="34" charset="0"/>
                <a:cs typeface="Calibri" pitchFamily="34" charset="0"/>
              </a:rPr>
              <a:t> </a:t>
            </a:r>
            <a:r>
              <a:rPr lang="en-US" sz="1600" dirty="0" err="1" smtClean="0">
                <a:latin typeface="Calibri" pitchFamily="34" charset="0"/>
                <a:cs typeface="Calibri" pitchFamily="34" charset="0"/>
              </a:rPr>
              <a:t>veranderen</a:t>
            </a:r>
            <a:r>
              <a:rPr lang="en-US" sz="1600" dirty="0" smtClean="0">
                <a:latin typeface="Calibri" pitchFamily="34" charset="0"/>
                <a:cs typeface="Calibri" pitchFamily="34" charset="0"/>
              </a:rPr>
              <a:t> (reactivity feedback </a:t>
            </a:r>
            <a:r>
              <a:rPr lang="en-US" sz="1600" dirty="0" err="1" smtClean="0">
                <a:latin typeface="Calibri" pitchFamily="34" charset="0"/>
                <a:cs typeface="Calibri" pitchFamily="34" charset="0"/>
              </a:rPr>
              <a:t>effecten</a:t>
            </a:r>
            <a:r>
              <a:rPr lang="en-US" sz="1600" dirty="0" smtClean="0">
                <a:latin typeface="Calibri" pitchFamily="34" charset="0"/>
                <a:cs typeface="Calibri" pitchFamily="34" charset="0"/>
              </a:rPr>
              <a:t>)</a:t>
            </a:r>
          </a:p>
        </p:txBody>
      </p:sp>
      <p:grpSp>
        <p:nvGrpSpPr>
          <p:cNvPr id="2" name="Groep 17"/>
          <p:cNvGrpSpPr/>
          <p:nvPr/>
        </p:nvGrpSpPr>
        <p:grpSpPr>
          <a:xfrm>
            <a:off x="4650584" y="1905000"/>
            <a:ext cx="4341016" cy="650080"/>
            <a:chOff x="4650584" y="6019800"/>
            <a:chExt cx="4341016" cy="650080"/>
          </a:xfrm>
        </p:grpSpPr>
        <p:sp>
          <p:nvSpPr>
            <p:cNvPr id="19" name="Rounded Rectangle 27"/>
            <p:cNvSpPr/>
            <p:nvPr/>
          </p:nvSpPr>
          <p:spPr bwMode="auto">
            <a:xfrm>
              <a:off x="4650584" y="6019800"/>
              <a:ext cx="4341016" cy="650080"/>
            </a:xfrm>
            <a:prstGeom prst="roundRect">
              <a:avLst/>
            </a:prstGeom>
            <a:solidFill>
              <a:schemeClr val="bg1"/>
            </a:solidFill>
            <a:ln w="9525" cap="flat" cmpd="sng" algn="ctr">
              <a:noFill/>
              <a:prstDash val="solid"/>
              <a:round/>
              <a:headEnd type="none" w="med" len="med"/>
              <a:tailEnd type="none" w="med" len="med"/>
            </a:ln>
            <a:effectLst>
              <a:glow rad="228600">
                <a:schemeClr val="accent4">
                  <a:satMod val="175000"/>
                  <a:alpha val="40000"/>
                </a:schemeClr>
              </a:glow>
            </a:effectLst>
          </p:spPr>
          <p:txBody>
            <a:bodyPr/>
            <a:lstStyle/>
            <a:p>
              <a:pPr eaLnBrk="0" hangingPunct="0">
                <a:defRPr/>
              </a:pPr>
              <a:endParaRPr lang="en-US">
                <a:latin typeface="Calibri" pitchFamily="34" charset="0"/>
                <a:cs typeface="Calibri" pitchFamily="34" charset="0"/>
              </a:endParaRPr>
            </a:p>
          </p:txBody>
        </p:sp>
        <p:pic>
          <p:nvPicPr>
            <p:cNvPr id="20" name="Picture 16"/>
            <p:cNvPicPr>
              <a:picLocks noChangeAspect="1" noChangeArrowheads="1"/>
            </p:cNvPicPr>
            <p:nvPr/>
          </p:nvPicPr>
          <p:blipFill>
            <a:blip r:embed="rId3" cstate="print"/>
            <a:srcRect/>
            <a:stretch>
              <a:fillRect/>
            </a:stretch>
          </p:blipFill>
          <p:spPr bwMode="auto">
            <a:xfrm>
              <a:off x="4691064" y="6056331"/>
              <a:ext cx="4248150" cy="584973"/>
            </a:xfrm>
            <a:prstGeom prst="rect">
              <a:avLst/>
            </a:prstGeom>
            <a:noFill/>
            <a:ln w="9525">
              <a:noFill/>
              <a:miter lim="800000"/>
              <a:headEnd/>
              <a:tailEnd/>
            </a:ln>
          </p:spPr>
        </p:pic>
      </p:grpSp>
      <p:pic>
        <p:nvPicPr>
          <p:cNvPr id="349186" name="Picture 2"/>
          <p:cNvPicPr>
            <a:picLocks noChangeAspect="1" noChangeArrowheads="1"/>
          </p:cNvPicPr>
          <p:nvPr/>
        </p:nvPicPr>
        <p:blipFill>
          <a:blip r:embed="rId4" cstate="print"/>
          <a:srcRect/>
          <a:stretch>
            <a:fillRect/>
          </a:stretch>
        </p:blipFill>
        <p:spPr bwMode="auto">
          <a:xfrm>
            <a:off x="3657600" y="3512344"/>
            <a:ext cx="1047750" cy="256364"/>
          </a:xfrm>
          <a:prstGeom prst="rect">
            <a:avLst/>
          </a:prstGeom>
          <a:noFill/>
          <a:ln w="9525">
            <a:noFill/>
            <a:miter lim="800000"/>
            <a:headEnd/>
            <a:tailEnd/>
          </a:ln>
        </p:spPr>
      </p:pic>
      <p:pic>
        <p:nvPicPr>
          <p:cNvPr id="349187" name="Picture 3"/>
          <p:cNvPicPr>
            <a:picLocks noChangeAspect="1" noChangeArrowheads="1"/>
          </p:cNvPicPr>
          <p:nvPr/>
        </p:nvPicPr>
        <p:blipFill>
          <a:blip r:embed="rId5" cstate="print"/>
          <a:srcRect/>
          <a:stretch>
            <a:fillRect/>
          </a:stretch>
        </p:blipFill>
        <p:spPr bwMode="auto">
          <a:xfrm>
            <a:off x="2819400" y="3886200"/>
            <a:ext cx="1343025" cy="279349"/>
          </a:xfrm>
          <a:prstGeom prst="rect">
            <a:avLst/>
          </a:prstGeom>
          <a:noFill/>
          <a:ln w="9525">
            <a:noFill/>
            <a:miter lim="800000"/>
            <a:headEnd/>
            <a:tailEnd/>
          </a:ln>
        </p:spPr>
      </p:pic>
      <p:sp>
        <p:nvSpPr>
          <p:cNvPr id="25" name="Rechteraccolade 24"/>
          <p:cNvSpPr/>
          <p:nvPr/>
        </p:nvSpPr>
        <p:spPr bwMode="auto">
          <a:xfrm>
            <a:off x="4800600" y="3505200"/>
            <a:ext cx="304800" cy="685800"/>
          </a:xfrm>
          <a:prstGeom prst="rightBrace">
            <a:avLst/>
          </a:pr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1800" b="0" i="0" u="none" strike="noStrike" cap="none" normalizeH="0" baseline="0" smtClean="0">
              <a:ln>
                <a:noFill/>
              </a:ln>
              <a:solidFill>
                <a:schemeClr val="tx1"/>
              </a:solidFill>
              <a:effectLst/>
              <a:latin typeface="Calibri" pitchFamily="34" charset="0"/>
              <a:cs typeface="Calibri" pitchFamily="34" charset="0"/>
            </a:endParaRPr>
          </a:p>
        </p:txBody>
      </p:sp>
      <p:pic>
        <p:nvPicPr>
          <p:cNvPr id="349188" name="Picture 4"/>
          <p:cNvPicPr>
            <a:picLocks noChangeAspect="1" noChangeArrowheads="1"/>
          </p:cNvPicPr>
          <p:nvPr/>
        </p:nvPicPr>
        <p:blipFill>
          <a:blip r:embed="rId6" cstate="print"/>
          <a:srcRect/>
          <a:stretch>
            <a:fillRect/>
          </a:stretch>
        </p:blipFill>
        <p:spPr bwMode="auto">
          <a:xfrm>
            <a:off x="5334000" y="3624264"/>
            <a:ext cx="995362" cy="515732"/>
          </a:xfrm>
          <a:prstGeom prst="rect">
            <a:avLst/>
          </a:prstGeom>
          <a:noFill/>
          <a:ln w="9525">
            <a:noFill/>
            <a:miter lim="800000"/>
            <a:headEnd/>
            <a:tailEnd/>
          </a:ln>
        </p:spPr>
      </p:pic>
      <p:sp>
        <p:nvSpPr>
          <p:cNvPr id="27" name="TextBox 17"/>
          <p:cNvSpPr txBox="1"/>
          <p:nvPr/>
        </p:nvSpPr>
        <p:spPr>
          <a:xfrm>
            <a:off x="533400" y="4267200"/>
            <a:ext cx="7620000" cy="369332"/>
          </a:xfrm>
          <a:prstGeom prst="rect">
            <a:avLst/>
          </a:prstGeom>
          <a:noFill/>
        </p:spPr>
        <p:txBody>
          <a:bodyPr wrap="square">
            <a:spAutoFit/>
          </a:bodyPr>
          <a:lstStyle/>
          <a:p>
            <a:pPr>
              <a:defRPr/>
            </a:pPr>
            <a:r>
              <a:rPr lang="en-US" dirty="0" err="1" smtClean="0">
                <a:latin typeface="Calibri" pitchFamily="34" charset="0"/>
                <a:cs typeface="Calibri" pitchFamily="34" charset="0"/>
              </a:rPr>
              <a:t>Constructie</a:t>
            </a:r>
            <a:r>
              <a:rPr lang="en-US" dirty="0" smtClean="0">
                <a:latin typeface="Calibri" pitchFamily="34" charset="0"/>
                <a:cs typeface="Calibri" pitchFamily="34" charset="0"/>
              </a:rPr>
              <a:t> </a:t>
            </a:r>
            <a:r>
              <a:rPr lang="en-US" dirty="0" err="1" smtClean="0">
                <a:latin typeface="Calibri" pitchFamily="34" charset="0"/>
                <a:cs typeface="Calibri" pitchFamily="34" charset="0"/>
              </a:rPr>
              <a:t>kosten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nemen</a:t>
            </a:r>
            <a:r>
              <a:rPr lang="en-US" dirty="0" smtClean="0">
                <a:latin typeface="Calibri" pitchFamily="34" charset="0"/>
                <a:cs typeface="Calibri" pitchFamily="34" charset="0"/>
              </a:rPr>
              <a:t> </a:t>
            </a:r>
            <a:r>
              <a:rPr lang="en-US" dirty="0" err="1" smtClean="0">
                <a:latin typeface="Calibri" pitchFamily="34" charset="0"/>
                <a:cs typeface="Calibri" pitchFamily="34" charset="0"/>
              </a:rPr>
              <a:t>sterk</a:t>
            </a:r>
            <a:r>
              <a:rPr lang="en-US" dirty="0" smtClean="0">
                <a:latin typeface="Calibri" pitchFamily="34" charset="0"/>
                <a:cs typeface="Calibri" pitchFamily="34" charset="0"/>
              </a:rPr>
              <a:t> toe met volume </a:t>
            </a:r>
            <a:r>
              <a:rPr lang="en-US" i="1" smtClean="0">
                <a:latin typeface="Calibri" pitchFamily="34" charset="0"/>
                <a:cs typeface="Calibri" pitchFamily="34" charset="0"/>
              </a:rPr>
              <a:t>V               </a:t>
            </a:r>
            <a:r>
              <a:rPr lang="en-US" smtClean="0">
                <a:latin typeface="Calibri" pitchFamily="34" charset="0"/>
                <a:cs typeface="Calibri" pitchFamily="34" charset="0"/>
              </a:rPr>
              <a:t>optimaliseer</a:t>
            </a:r>
            <a:endParaRPr lang="en-US" sz="1600" dirty="0" smtClean="0">
              <a:latin typeface="Calibri" pitchFamily="34" charset="0"/>
              <a:cs typeface="Calibri" pitchFamily="34" charset="0"/>
            </a:endParaRPr>
          </a:p>
        </p:txBody>
      </p:sp>
      <p:cxnSp>
        <p:nvCxnSpPr>
          <p:cNvPr id="28" name="Rechte verbindingslijn met pijl 27"/>
          <p:cNvCxnSpPr/>
          <p:nvPr/>
        </p:nvCxnSpPr>
        <p:spPr bwMode="auto">
          <a:xfrm>
            <a:off x="5334000" y="4465636"/>
            <a:ext cx="609600" cy="1588"/>
          </a:xfrm>
          <a:prstGeom prst="straightConnector1">
            <a:avLst/>
          </a:prstGeom>
          <a:solidFill>
            <a:schemeClr val="accent1"/>
          </a:solidFill>
          <a:ln w="38100" cap="flat" cmpd="sng" algn="ctr">
            <a:solidFill>
              <a:srgbClr val="0070C0"/>
            </a:solidFill>
            <a:prstDash val="solid"/>
            <a:round/>
            <a:headEnd type="none" w="med" len="med"/>
            <a:tailEnd type="arrow"/>
          </a:ln>
          <a:effectLst/>
        </p:spPr>
      </p:cxnSp>
      <p:pic>
        <p:nvPicPr>
          <p:cNvPr id="349189" name="Picture 5"/>
          <p:cNvPicPr>
            <a:picLocks noChangeAspect="1" noChangeArrowheads="1"/>
          </p:cNvPicPr>
          <p:nvPr/>
        </p:nvPicPr>
        <p:blipFill>
          <a:blip r:embed="rId7" cstate="print"/>
          <a:srcRect/>
          <a:stretch>
            <a:fillRect/>
          </a:stretch>
        </p:blipFill>
        <p:spPr bwMode="auto">
          <a:xfrm>
            <a:off x="7315200" y="4324352"/>
            <a:ext cx="838200" cy="285221"/>
          </a:xfrm>
          <a:prstGeom prst="rect">
            <a:avLst/>
          </a:prstGeom>
          <a:noFill/>
          <a:ln w="9525">
            <a:noFill/>
            <a:miter lim="800000"/>
            <a:headEnd/>
            <a:tailEnd/>
          </a:ln>
        </p:spPr>
      </p:pic>
      <p:sp>
        <p:nvSpPr>
          <p:cNvPr id="30" name="TextBox 17"/>
          <p:cNvSpPr txBox="1"/>
          <p:nvPr/>
        </p:nvSpPr>
        <p:spPr>
          <a:xfrm>
            <a:off x="533400" y="4583668"/>
            <a:ext cx="7620000" cy="369332"/>
          </a:xfrm>
          <a:prstGeom prst="rect">
            <a:avLst/>
          </a:prstGeom>
          <a:noFill/>
        </p:spPr>
        <p:txBody>
          <a:bodyPr wrap="square">
            <a:spAutoFit/>
          </a:bodyPr>
          <a:lstStyle/>
          <a:p>
            <a:pPr>
              <a:defRPr/>
            </a:pPr>
            <a:r>
              <a:rPr lang="en-US" smtClean="0">
                <a:latin typeface="Calibri" pitchFamily="34" charset="0"/>
                <a:cs typeface="Calibri" pitchFamily="34" charset="0"/>
              </a:rPr>
              <a:t>Maximale            </a:t>
            </a:r>
            <a:r>
              <a:rPr lang="en-US" dirty="0" err="1" smtClean="0">
                <a:latin typeface="Calibri" pitchFamily="34" charset="0"/>
                <a:cs typeface="Calibri" pitchFamily="34" charset="0"/>
              </a:rPr>
              <a:t>wordt</a:t>
            </a:r>
            <a:r>
              <a:rPr lang="en-US" dirty="0" smtClean="0">
                <a:latin typeface="Calibri" pitchFamily="34" charset="0"/>
                <a:cs typeface="Calibri" pitchFamily="34" charset="0"/>
              </a:rPr>
              <a:t> </a:t>
            </a:r>
            <a:r>
              <a:rPr lang="en-US" dirty="0" err="1" smtClean="0">
                <a:latin typeface="Calibri" pitchFamily="34" charset="0"/>
                <a:cs typeface="Calibri" pitchFamily="34" charset="0"/>
              </a:rPr>
              <a:t>bepaald</a:t>
            </a:r>
            <a:r>
              <a:rPr lang="en-US" dirty="0" smtClean="0">
                <a:latin typeface="Calibri" pitchFamily="34" charset="0"/>
                <a:cs typeface="Calibri" pitchFamily="34" charset="0"/>
              </a:rPr>
              <a:t> door </a:t>
            </a:r>
            <a:r>
              <a:rPr lang="en-US" dirty="0" err="1" smtClean="0">
                <a:latin typeface="Calibri" pitchFamily="34" charset="0"/>
                <a:cs typeface="Calibri" pitchFamily="34" charset="0"/>
              </a:rPr>
              <a:t>materiaaleigenschappen</a:t>
            </a:r>
            <a:endParaRPr lang="en-US" sz="1600" dirty="0" smtClean="0">
              <a:latin typeface="Calibri" pitchFamily="34" charset="0"/>
              <a:cs typeface="Calibri" pitchFamily="34" charset="0"/>
            </a:endParaRPr>
          </a:p>
        </p:txBody>
      </p:sp>
      <p:pic>
        <p:nvPicPr>
          <p:cNvPr id="349190" name="Picture 6"/>
          <p:cNvPicPr>
            <a:picLocks noChangeAspect="1" noChangeArrowheads="1"/>
          </p:cNvPicPr>
          <p:nvPr/>
        </p:nvPicPr>
        <p:blipFill>
          <a:blip r:embed="rId8" cstate="print"/>
          <a:srcRect/>
          <a:stretch>
            <a:fillRect/>
          </a:stretch>
        </p:blipFill>
        <p:spPr bwMode="auto">
          <a:xfrm>
            <a:off x="1600200" y="4683920"/>
            <a:ext cx="457199" cy="236668"/>
          </a:xfrm>
          <a:prstGeom prst="rect">
            <a:avLst/>
          </a:prstGeom>
          <a:noFill/>
          <a:ln w="9525">
            <a:noFill/>
            <a:miter lim="800000"/>
            <a:headEnd/>
            <a:tailEnd/>
          </a:ln>
        </p:spPr>
      </p:pic>
      <p:sp>
        <p:nvSpPr>
          <p:cNvPr id="31" name="TextBox 17"/>
          <p:cNvSpPr txBox="1"/>
          <p:nvPr/>
        </p:nvSpPr>
        <p:spPr>
          <a:xfrm>
            <a:off x="533400" y="4964668"/>
            <a:ext cx="7620000" cy="800219"/>
          </a:xfrm>
          <a:prstGeom prst="rect">
            <a:avLst/>
          </a:prstGeom>
          <a:noFill/>
        </p:spPr>
        <p:txBody>
          <a:bodyPr wrap="square">
            <a:spAutoFit/>
          </a:bodyPr>
          <a:lstStyle/>
          <a:p>
            <a:pPr>
              <a:defRPr/>
            </a:pPr>
            <a:r>
              <a:rPr lang="en-US" dirty="0" err="1" smtClean="0">
                <a:latin typeface="Calibri" pitchFamily="34" charset="0"/>
                <a:cs typeface="Calibri" pitchFamily="34" charset="0"/>
              </a:rPr>
              <a:t>Minimale</a:t>
            </a:r>
            <a:r>
              <a:rPr lang="en-US" dirty="0" smtClean="0">
                <a:latin typeface="Calibri" pitchFamily="34" charset="0"/>
                <a:cs typeface="Calibri" pitchFamily="34" charset="0"/>
              </a:rPr>
              <a:t> peaking factor </a:t>
            </a:r>
            <a:r>
              <a:rPr lang="en-US" dirty="0" err="1" smtClean="0">
                <a:latin typeface="Calibri" pitchFamily="34" charset="0"/>
                <a:cs typeface="Calibri" pitchFamily="34" charset="0"/>
              </a:rPr>
              <a:t>wordt</a:t>
            </a:r>
            <a:r>
              <a:rPr lang="en-US" dirty="0" smtClean="0">
                <a:latin typeface="Calibri" pitchFamily="34" charset="0"/>
                <a:cs typeface="Calibri" pitchFamily="34" charset="0"/>
              </a:rPr>
              <a:t> </a:t>
            </a:r>
            <a:r>
              <a:rPr lang="en-US" dirty="0" err="1" smtClean="0">
                <a:latin typeface="Calibri" pitchFamily="34" charset="0"/>
                <a:cs typeface="Calibri" pitchFamily="34" charset="0"/>
              </a:rPr>
              <a:t>bepaald</a:t>
            </a:r>
            <a:r>
              <a:rPr lang="en-US" dirty="0" smtClean="0">
                <a:latin typeface="Calibri" pitchFamily="34" charset="0"/>
                <a:cs typeface="Calibri" pitchFamily="34" charset="0"/>
              </a:rPr>
              <a:t> </a:t>
            </a:r>
            <a:r>
              <a:rPr lang="en-US" smtClean="0">
                <a:latin typeface="Calibri" pitchFamily="34" charset="0"/>
                <a:cs typeface="Calibri" pitchFamily="34" charset="0"/>
              </a:rPr>
              <a:t>door reactorfysica</a:t>
            </a:r>
            <a:endParaRPr lang="en-US" dirty="0" smtClean="0">
              <a:latin typeface="Calibri" pitchFamily="34" charset="0"/>
              <a:cs typeface="Calibri" pitchFamily="34" charset="0"/>
            </a:endParaRPr>
          </a:p>
          <a:p>
            <a:pPr lvl="1">
              <a:defRPr/>
            </a:pPr>
            <a:r>
              <a:rPr lang="en-US" sz="1400" dirty="0" err="1" smtClean="0">
                <a:latin typeface="Calibri" pitchFamily="34" charset="0"/>
                <a:cs typeface="Calibri" pitchFamily="34" charset="0"/>
              </a:rPr>
              <a:t>Niet-uniforme</a:t>
            </a:r>
            <a:r>
              <a:rPr lang="en-US" sz="1400" dirty="0" smtClean="0">
                <a:latin typeface="Calibri" pitchFamily="34" charset="0"/>
                <a:cs typeface="Calibri" pitchFamily="34" charset="0"/>
              </a:rPr>
              <a:t> </a:t>
            </a:r>
            <a:r>
              <a:rPr lang="en-US" sz="1400" dirty="0" err="1" smtClean="0">
                <a:latin typeface="Calibri" pitchFamily="34" charset="0"/>
                <a:cs typeface="Calibri" pitchFamily="34" charset="0"/>
              </a:rPr>
              <a:t>verdelingen</a:t>
            </a:r>
            <a:r>
              <a:rPr lang="en-US" sz="1400" dirty="0" smtClean="0">
                <a:latin typeface="Calibri" pitchFamily="34" charset="0"/>
                <a:cs typeface="Calibri" pitchFamily="34" charset="0"/>
              </a:rPr>
              <a:t> van fuel enrichment</a:t>
            </a:r>
          </a:p>
          <a:p>
            <a:pPr lvl="1">
              <a:defRPr/>
            </a:pPr>
            <a:r>
              <a:rPr lang="en-US" sz="1400" dirty="0" err="1" smtClean="0">
                <a:latin typeface="Calibri" pitchFamily="34" charset="0"/>
                <a:cs typeface="Calibri" pitchFamily="34" charset="0"/>
              </a:rPr>
              <a:t>Plaatsing</a:t>
            </a:r>
            <a:r>
              <a:rPr lang="en-US" sz="1400" dirty="0" smtClean="0">
                <a:latin typeface="Calibri" pitchFamily="34" charset="0"/>
                <a:cs typeface="Calibri" pitchFamily="34" charset="0"/>
              </a:rPr>
              <a:t> van control rods and </a:t>
            </a:r>
            <a:r>
              <a:rPr lang="en-US" sz="1400" dirty="0" err="1" smtClean="0">
                <a:latin typeface="Calibri" pitchFamily="34" charset="0"/>
                <a:cs typeface="Calibri" pitchFamily="34" charset="0"/>
              </a:rPr>
              <a:t>andere</a:t>
            </a:r>
            <a:r>
              <a:rPr lang="en-US" sz="1400" dirty="0" smtClean="0">
                <a:latin typeface="Calibri" pitchFamily="34" charset="0"/>
                <a:cs typeface="Calibri" pitchFamily="34" charset="0"/>
              </a:rPr>
              <a:t> neutron poisons</a:t>
            </a:r>
          </a:p>
        </p:txBody>
      </p:sp>
      <p:sp>
        <p:nvSpPr>
          <p:cNvPr id="32" name="TextBox 17"/>
          <p:cNvSpPr txBox="1"/>
          <p:nvPr/>
        </p:nvSpPr>
        <p:spPr>
          <a:xfrm>
            <a:off x="533400" y="5829181"/>
            <a:ext cx="7620000" cy="800219"/>
          </a:xfrm>
          <a:prstGeom prst="rect">
            <a:avLst/>
          </a:prstGeom>
          <a:noFill/>
        </p:spPr>
        <p:txBody>
          <a:bodyPr wrap="square">
            <a:spAutoFit/>
          </a:bodyPr>
          <a:lstStyle/>
          <a:p>
            <a:pPr>
              <a:defRPr/>
            </a:pPr>
            <a:r>
              <a:rPr lang="en-US" dirty="0" err="1" smtClean="0">
                <a:latin typeface="Calibri" pitchFamily="34" charset="0"/>
                <a:cs typeface="Calibri" pitchFamily="34" charset="0"/>
              </a:rPr>
              <a:t>Gekozen</a:t>
            </a:r>
            <a:r>
              <a:rPr lang="en-US" dirty="0" smtClean="0">
                <a:latin typeface="Calibri" pitchFamily="34" charset="0"/>
                <a:cs typeface="Calibri" pitchFamily="34" charset="0"/>
              </a:rPr>
              <a:t> core volume </a:t>
            </a:r>
            <a:r>
              <a:rPr lang="en-US" dirty="0" err="1" smtClean="0">
                <a:latin typeface="Calibri" pitchFamily="34" charset="0"/>
                <a:cs typeface="Calibri" pitchFamily="34" charset="0"/>
              </a:rPr>
              <a:t>bepaalt</a:t>
            </a:r>
            <a:endParaRPr lang="en-US" dirty="0" smtClean="0">
              <a:latin typeface="Calibri" pitchFamily="34" charset="0"/>
              <a:cs typeface="Calibri" pitchFamily="34" charset="0"/>
            </a:endParaRPr>
          </a:p>
          <a:p>
            <a:pPr lvl="1">
              <a:defRPr/>
            </a:pPr>
            <a:r>
              <a:rPr lang="en-US" sz="1400" dirty="0" smtClean="0">
                <a:latin typeface="Calibri" pitchFamily="34" charset="0"/>
                <a:cs typeface="Calibri" pitchFamily="34" charset="0"/>
              </a:rPr>
              <a:t>Core-averaged fuel enrichment</a:t>
            </a:r>
          </a:p>
          <a:p>
            <a:pPr lvl="1">
              <a:defRPr/>
            </a:pPr>
            <a:r>
              <a:rPr lang="en-US" sz="1400" dirty="0" smtClean="0">
                <a:latin typeface="Calibri" pitchFamily="34" charset="0"/>
                <a:cs typeface="Calibri" pitchFamily="34" charset="0"/>
              </a:rPr>
              <a:t>Non-leakage probabilities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checkerboard(across)">
                                      <p:cBhvr>
                                        <p:cTn id="12" dur="500"/>
                                        <p:tgtEl>
                                          <p:spTgt spid="41"/>
                                        </p:tgtEl>
                                      </p:cBhvr>
                                    </p:animEffect>
                                  </p:childTnLst>
                                </p:cTn>
                              </p:par>
                              <p:par>
                                <p:cTn id="13" presetID="5"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checkerboard(across)">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checkerboard(across)">
                                      <p:cBhvr>
                                        <p:cTn id="25" dur="500"/>
                                        <p:tgtEl>
                                          <p:spTgt spid="40"/>
                                        </p:tgtEl>
                                      </p:cBhvr>
                                    </p:animEffect>
                                  </p:childTnLst>
                                </p:cTn>
                              </p:par>
                              <p:par>
                                <p:cTn id="26" presetID="5" presetClass="entr" presetSubtype="10" fill="hold" nodeType="withEffect">
                                  <p:stCondLst>
                                    <p:cond delay="0"/>
                                  </p:stCondLst>
                                  <p:childTnLst>
                                    <p:set>
                                      <p:cBhvr>
                                        <p:cTn id="27" dur="1" fill="hold">
                                          <p:stCondLst>
                                            <p:cond delay="0"/>
                                          </p:stCondLst>
                                        </p:cTn>
                                        <p:tgtEl>
                                          <p:spTgt spid="349186"/>
                                        </p:tgtEl>
                                        <p:attrNameLst>
                                          <p:attrName>style.visibility</p:attrName>
                                        </p:attrNameLst>
                                      </p:cBhvr>
                                      <p:to>
                                        <p:strVal val="visible"/>
                                      </p:to>
                                    </p:set>
                                    <p:animEffect transition="in" filter="checkerboard(across)">
                                      <p:cBhvr>
                                        <p:cTn id="28" dur="500"/>
                                        <p:tgtEl>
                                          <p:spTgt spid="34918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checkerboard(across)">
                                      <p:cBhvr>
                                        <p:cTn id="33" dur="500"/>
                                        <p:tgtEl>
                                          <p:spTgt spid="42"/>
                                        </p:tgtEl>
                                      </p:cBhvr>
                                    </p:animEffect>
                                  </p:childTnLst>
                                </p:cTn>
                              </p:par>
                              <p:par>
                                <p:cTn id="34" presetID="5" presetClass="entr" presetSubtype="10" fill="hold" nodeType="withEffect">
                                  <p:stCondLst>
                                    <p:cond delay="0"/>
                                  </p:stCondLst>
                                  <p:childTnLst>
                                    <p:set>
                                      <p:cBhvr>
                                        <p:cTn id="35" dur="1" fill="hold">
                                          <p:stCondLst>
                                            <p:cond delay="0"/>
                                          </p:stCondLst>
                                        </p:cTn>
                                        <p:tgtEl>
                                          <p:spTgt spid="349187"/>
                                        </p:tgtEl>
                                        <p:attrNameLst>
                                          <p:attrName>style.visibility</p:attrName>
                                        </p:attrNameLst>
                                      </p:cBhvr>
                                      <p:to>
                                        <p:strVal val="visible"/>
                                      </p:to>
                                    </p:set>
                                    <p:animEffect transition="in" filter="checkerboard(across)">
                                      <p:cBhvr>
                                        <p:cTn id="36" dur="500"/>
                                        <p:tgtEl>
                                          <p:spTgt spid="349187"/>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checkerboard(across)">
                                      <p:cBhvr>
                                        <p:cTn id="41" dur="500"/>
                                        <p:tgtEl>
                                          <p:spTgt spid="25"/>
                                        </p:tgtEl>
                                      </p:cBhvr>
                                    </p:animEffect>
                                  </p:childTnLst>
                                </p:cTn>
                              </p:par>
                              <p:par>
                                <p:cTn id="42" presetID="5" presetClass="entr" presetSubtype="10" fill="hold" nodeType="withEffect">
                                  <p:stCondLst>
                                    <p:cond delay="0"/>
                                  </p:stCondLst>
                                  <p:childTnLst>
                                    <p:set>
                                      <p:cBhvr>
                                        <p:cTn id="43" dur="1" fill="hold">
                                          <p:stCondLst>
                                            <p:cond delay="0"/>
                                          </p:stCondLst>
                                        </p:cTn>
                                        <p:tgtEl>
                                          <p:spTgt spid="349188"/>
                                        </p:tgtEl>
                                        <p:attrNameLst>
                                          <p:attrName>style.visibility</p:attrName>
                                        </p:attrNameLst>
                                      </p:cBhvr>
                                      <p:to>
                                        <p:strVal val="visible"/>
                                      </p:to>
                                    </p:set>
                                    <p:animEffect transition="in" filter="checkerboard(across)">
                                      <p:cBhvr>
                                        <p:cTn id="44" dur="500"/>
                                        <p:tgtEl>
                                          <p:spTgt spid="349188"/>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checkerboard(across)">
                                      <p:cBhvr>
                                        <p:cTn id="49" dur="500"/>
                                        <p:tgtEl>
                                          <p:spTgt spid="27"/>
                                        </p:tgtEl>
                                      </p:cBhvr>
                                    </p:animEffect>
                                  </p:childTnLst>
                                </p:cTn>
                              </p:par>
                              <p:par>
                                <p:cTn id="50" presetID="5" presetClass="entr" presetSubtype="1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checkerboard(across)">
                                      <p:cBhvr>
                                        <p:cTn id="52" dur="500"/>
                                        <p:tgtEl>
                                          <p:spTgt spid="28"/>
                                        </p:tgtEl>
                                      </p:cBhvr>
                                    </p:animEffect>
                                  </p:childTnLst>
                                </p:cTn>
                              </p:par>
                              <p:par>
                                <p:cTn id="53" presetID="5" presetClass="entr" presetSubtype="10" fill="hold" nodeType="withEffect">
                                  <p:stCondLst>
                                    <p:cond delay="0"/>
                                  </p:stCondLst>
                                  <p:childTnLst>
                                    <p:set>
                                      <p:cBhvr>
                                        <p:cTn id="54" dur="1" fill="hold">
                                          <p:stCondLst>
                                            <p:cond delay="0"/>
                                          </p:stCondLst>
                                        </p:cTn>
                                        <p:tgtEl>
                                          <p:spTgt spid="349189"/>
                                        </p:tgtEl>
                                        <p:attrNameLst>
                                          <p:attrName>style.visibility</p:attrName>
                                        </p:attrNameLst>
                                      </p:cBhvr>
                                      <p:to>
                                        <p:strVal val="visible"/>
                                      </p:to>
                                    </p:set>
                                    <p:animEffect transition="in" filter="checkerboard(across)">
                                      <p:cBhvr>
                                        <p:cTn id="55" dur="500"/>
                                        <p:tgtEl>
                                          <p:spTgt spid="349189"/>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checkerboard(across)">
                                      <p:cBhvr>
                                        <p:cTn id="60" dur="500"/>
                                        <p:tgtEl>
                                          <p:spTgt spid="30"/>
                                        </p:tgtEl>
                                      </p:cBhvr>
                                    </p:animEffect>
                                  </p:childTnLst>
                                </p:cTn>
                              </p:par>
                              <p:par>
                                <p:cTn id="61" presetID="5" presetClass="entr" presetSubtype="10" fill="hold" nodeType="withEffect">
                                  <p:stCondLst>
                                    <p:cond delay="0"/>
                                  </p:stCondLst>
                                  <p:childTnLst>
                                    <p:set>
                                      <p:cBhvr>
                                        <p:cTn id="62" dur="1" fill="hold">
                                          <p:stCondLst>
                                            <p:cond delay="0"/>
                                          </p:stCondLst>
                                        </p:cTn>
                                        <p:tgtEl>
                                          <p:spTgt spid="349190"/>
                                        </p:tgtEl>
                                        <p:attrNameLst>
                                          <p:attrName>style.visibility</p:attrName>
                                        </p:attrNameLst>
                                      </p:cBhvr>
                                      <p:to>
                                        <p:strVal val="visible"/>
                                      </p:to>
                                    </p:set>
                                    <p:animEffect transition="in" filter="checkerboard(across)">
                                      <p:cBhvr>
                                        <p:cTn id="63" dur="500"/>
                                        <p:tgtEl>
                                          <p:spTgt spid="349190"/>
                                        </p:tgtEl>
                                      </p:cBhvr>
                                    </p:animEffec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checkerboard(across)">
                                      <p:cBhvr>
                                        <p:cTn id="68" dur="500"/>
                                        <p:tgtEl>
                                          <p:spTgt spid="31"/>
                                        </p:tgtEl>
                                      </p:cBhvr>
                                    </p:animEffect>
                                  </p:childTnLst>
                                </p:cTn>
                              </p:par>
                            </p:childTnLst>
                          </p:cTn>
                        </p:par>
                      </p:childTnLst>
                    </p:cTn>
                  </p:par>
                  <p:par>
                    <p:cTn id="69" fill="hold">
                      <p:stCondLst>
                        <p:cond delay="indefinite"/>
                      </p:stCondLst>
                      <p:childTnLst>
                        <p:par>
                          <p:cTn id="70" fill="hold">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checkerboard(across)">
                                      <p:cBhvr>
                                        <p:cTn id="7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1" grpId="0"/>
      <p:bldP spid="40" grpId="0"/>
      <p:bldP spid="42" grpId="0"/>
      <p:bldP spid="24" grpId="0"/>
      <p:bldP spid="25" grpId="0" animBg="1"/>
      <p:bldP spid="27" grpId="0"/>
      <p:bldP spid="30" grpId="0"/>
      <p:bldP spid="31" grpId="0"/>
      <p:bldP spid="3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
          <p:cNvSpPr>
            <a:spLocks noChangeArrowheads="1"/>
          </p:cNvSpPr>
          <p:nvPr/>
        </p:nvSpPr>
        <p:spPr bwMode="auto">
          <a:xfrm>
            <a:off x="0" y="5791200"/>
            <a:ext cx="9144000" cy="1066800"/>
          </a:xfrm>
          <a:prstGeom prst="rect">
            <a:avLst/>
          </a:prstGeom>
          <a:ln w="9525">
            <a:noFill/>
            <a:miter lim="800000"/>
            <a:headEnd/>
            <a:tailEnd/>
          </a:ln>
        </p:spPr>
        <p:txBody>
          <a:bodyPr wrap="none" anchor="ctr"/>
          <a:lstStyle/>
          <a:p>
            <a:endParaRPr lang="en-US" dirty="0">
              <a:latin typeface="Calibri" pitchFamily="34" charset="0"/>
              <a:cs typeface="Calibri" pitchFamily="34" charset="0"/>
            </a:endParaRPr>
          </a:p>
        </p:txBody>
      </p:sp>
      <p:sp>
        <p:nvSpPr>
          <p:cNvPr id="644098" name="Rectangle 2"/>
          <p:cNvSpPr>
            <a:spLocks noGrp="1" noChangeArrowheads="1"/>
          </p:cNvSpPr>
          <p:nvPr>
            <p:ph type="title"/>
          </p:nvPr>
        </p:nvSpPr>
        <p:spPr>
          <a:xfrm>
            <a:off x="0" y="0"/>
            <a:ext cx="9144000" cy="990600"/>
          </a:xfrm>
          <a:noFill/>
          <a:ln/>
        </p:spPr>
        <p:txBody>
          <a:bodyPr/>
          <a:lstStyle/>
          <a:p>
            <a:r>
              <a:rPr lang="en-GB" i="1" kern="1200" smtClean="0">
                <a:solidFill>
                  <a:srgbClr val="000099"/>
                </a:solidFill>
                <a:latin typeface="Calibri" pitchFamily="34" charset="0"/>
                <a:ea typeface="+mn-ea"/>
                <a:cs typeface="Calibri" pitchFamily="34" charset="0"/>
              </a:rPr>
              <a:t>Core eigenschappen</a:t>
            </a:r>
            <a:endParaRPr lang="en-US" i="1" kern="1200" dirty="0">
              <a:solidFill>
                <a:srgbClr val="000099"/>
              </a:solidFill>
              <a:latin typeface="Calibri" pitchFamily="34" charset="0"/>
              <a:ea typeface="+mn-ea"/>
              <a:cs typeface="Calibri" pitchFamily="34" charset="0"/>
            </a:endParaRPr>
          </a:p>
        </p:txBody>
      </p:sp>
      <p:pic>
        <p:nvPicPr>
          <p:cNvPr id="350210" name="Picture 2"/>
          <p:cNvPicPr>
            <a:picLocks noChangeAspect="1" noChangeArrowheads="1"/>
          </p:cNvPicPr>
          <p:nvPr/>
        </p:nvPicPr>
        <p:blipFill>
          <a:blip r:embed="rId3" cstate="print"/>
          <a:srcRect/>
          <a:stretch>
            <a:fillRect/>
          </a:stretch>
        </p:blipFill>
        <p:spPr bwMode="auto">
          <a:xfrm>
            <a:off x="81755" y="2209800"/>
            <a:ext cx="9062245" cy="4572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Arial Rounded MT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ymbol" pitchFamily="18" charset="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Symbol" pitchFamily="18" charset="2"/>
          </a:defRPr>
        </a:defPPr>
      </a:lstStyle>
    </a:lnDef>
    <a:txDef>
      <a:spPr>
        <a:noFill/>
      </a:spPr>
      <a:bodyPr>
        <a:spAutoFit/>
      </a:bodyPr>
      <a:lstStyle>
        <a:defPPr>
          <a:defRPr dirty="0" err="1" smtClean="0">
            <a:latin typeface="+mn-lt"/>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44289</TotalTime>
  <Words>5666</Words>
  <Application>Microsoft Office PowerPoint</Application>
  <PresentationFormat>Brief (216 x 279 mm)</PresentationFormat>
  <Paragraphs>1216</Paragraphs>
  <Slides>111</Slides>
  <Notes>111</Notes>
  <HiddenSlides>0</HiddenSlides>
  <MMClips>0</MMClips>
  <ScaleCrop>false</ScaleCrop>
  <HeadingPairs>
    <vt:vector size="6" baseType="variant">
      <vt:variant>
        <vt:lpstr>Thema</vt:lpstr>
      </vt:variant>
      <vt:variant>
        <vt:i4>1</vt:i4>
      </vt:variant>
      <vt:variant>
        <vt:lpstr>Ingesloten OLE-bronprogramma's</vt:lpstr>
      </vt:variant>
      <vt:variant>
        <vt:i4>3</vt:i4>
      </vt:variant>
      <vt:variant>
        <vt:lpstr>Diatitels</vt:lpstr>
      </vt:variant>
      <vt:variant>
        <vt:i4>111</vt:i4>
      </vt:variant>
    </vt:vector>
  </HeadingPairs>
  <TitlesOfParts>
    <vt:vector size="115" baseType="lpstr">
      <vt:lpstr>Default Design</vt:lpstr>
      <vt:lpstr>Photo Editor Photo</vt:lpstr>
      <vt:lpstr>Equation</vt:lpstr>
      <vt:lpstr>MathType 6.0 Equation</vt:lpstr>
      <vt:lpstr>Dia 1</vt:lpstr>
      <vt:lpstr>Dia 2</vt:lpstr>
      <vt:lpstr>Kernreactor</vt:lpstr>
      <vt:lpstr>Vier-factoren formule</vt:lpstr>
      <vt:lpstr>Effectieve vermenigvuldigingsfactor</vt:lpstr>
      <vt:lpstr>Dia 6</vt:lpstr>
      <vt:lpstr>Fast fission factor</vt:lpstr>
      <vt:lpstr>Resonance escape probability</vt:lpstr>
      <vt:lpstr>Thermal utilization factor</vt:lpstr>
      <vt:lpstr>Thermal utilization factor</vt:lpstr>
      <vt:lpstr>Reproduction factor</vt:lpstr>
      <vt:lpstr>Reactor core</vt:lpstr>
      <vt:lpstr>Reactor core</vt:lpstr>
      <vt:lpstr>Fuel assemblies</vt:lpstr>
      <vt:lpstr>Reactor core eigenschappen</vt:lpstr>
      <vt:lpstr>LWR – light water reactors</vt:lpstr>
      <vt:lpstr>PWR – Pressurized water reactor</vt:lpstr>
      <vt:lpstr>Pressurized water reactor</vt:lpstr>
      <vt:lpstr>Fuel assembly</vt:lpstr>
      <vt:lpstr>Fuel assembly</vt:lpstr>
      <vt:lpstr>PWR opbouw</vt:lpstr>
      <vt:lpstr>Reactorvat</vt:lpstr>
      <vt:lpstr>Reactor componenten</vt:lpstr>
      <vt:lpstr>PWR containment</vt:lpstr>
      <vt:lpstr>BWR – Boiling water reactor</vt:lpstr>
      <vt:lpstr>BWR  containment</vt:lpstr>
      <vt:lpstr>BWR</vt:lpstr>
      <vt:lpstr>BWR fuel</vt:lpstr>
      <vt:lpstr>BWR heat removal</vt:lpstr>
      <vt:lpstr>BWR emergency core cooling</vt:lpstr>
      <vt:lpstr>BWR buildings</vt:lpstr>
      <vt:lpstr>BWR buildings</vt:lpstr>
      <vt:lpstr>Reactor core eigenschappen</vt:lpstr>
      <vt:lpstr>PHWR – Pressurized  heavy water reactor</vt:lpstr>
      <vt:lpstr>HTGR– Graphite moderated reactor</vt:lpstr>
      <vt:lpstr>RBMK– H2O cooled graphite moderated</vt:lpstr>
      <vt:lpstr>Magnox and UNGG reactors</vt:lpstr>
      <vt:lpstr>MSR – Molten salt fast reactor</vt:lpstr>
      <vt:lpstr>Gabon natural fission reactors</vt:lpstr>
      <vt:lpstr>Reactor kinetics</vt:lpstr>
      <vt:lpstr>Reactor kinetics</vt:lpstr>
      <vt:lpstr>Infinite medium multiplying systems</vt:lpstr>
      <vt:lpstr>Finite multiplying systems</vt:lpstr>
      <vt:lpstr>Gedrag multiplying systems</vt:lpstr>
      <vt:lpstr>Vertraagde neutronen</vt:lpstr>
      <vt:lpstr>Vertraagde neutronen: dynamica</vt:lpstr>
      <vt:lpstr>Reactiviteit</vt:lpstr>
      <vt:lpstr>Reactor periode</vt:lpstr>
      <vt:lpstr>Lange termijn core gedrag</vt:lpstr>
      <vt:lpstr>Lange termijn core gedrag</vt:lpstr>
      <vt:lpstr>Splijtingsproducten: opbouw en verval</vt:lpstr>
      <vt:lpstr>Xenon vergiftiging</vt:lpstr>
      <vt:lpstr>Xenon en reactor shutdown</vt:lpstr>
      <vt:lpstr>Samarium vergiftiging</vt:lpstr>
      <vt:lpstr>Brandstofdepletie</vt:lpstr>
      <vt:lpstr>Burnable poisons</vt:lpstr>
      <vt:lpstr>Splijtingsproducten en actiniden</vt:lpstr>
      <vt:lpstr>Andere aspecten</vt:lpstr>
      <vt:lpstr>Het begin</vt:lpstr>
      <vt:lpstr>Het begin</vt:lpstr>
      <vt:lpstr>EBR – 1 in Idaho (1951)</vt:lpstr>
      <vt:lpstr>Nautilus (1954)</vt:lpstr>
      <vt:lpstr>Kernenergie</vt:lpstr>
      <vt:lpstr>Dia 64</vt:lpstr>
      <vt:lpstr>Dia 65</vt:lpstr>
      <vt:lpstr>Dia 66</vt:lpstr>
      <vt:lpstr>Kernenergie en Nederland</vt:lpstr>
      <vt:lpstr>Beschikbaarheid uranium</vt:lpstr>
      <vt:lpstr>International Nuclear Event Scale</vt:lpstr>
      <vt:lpstr>First nuclear accidents</vt:lpstr>
      <vt:lpstr>Three Mile Island – TMI-2</vt:lpstr>
      <vt:lpstr>Tsjernobyl</vt:lpstr>
      <vt:lpstr>Tsjernobyl</vt:lpstr>
      <vt:lpstr>Tsjernobyl</vt:lpstr>
      <vt:lpstr>Nuclear power – October 2008 </vt:lpstr>
      <vt:lpstr>Energy reserves – 2006 </vt:lpstr>
      <vt:lpstr>Nuclear installations in The Netherlands</vt:lpstr>
      <vt:lpstr>Borssele PWR</vt:lpstr>
      <vt:lpstr>Borssele PWR</vt:lpstr>
      <vt:lpstr>Kernsplijting</vt:lpstr>
      <vt:lpstr>Extra slides</vt:lpstr>
      <vt:lpstr>Voorbeeld: UO2 PWR</vt:lpstr>
      <vt:lpstr>Diffusie van neutronen</vt:lpstr>
      <vt:lpstr>Diffusie van neutronen</vt:lpstr>
      <vt:lpstr>Diffusievergelijking</vt:lpstr>
      <vt:lpstr>Diffusievergelijking</vt:lpstr>
      <vt:lpstr>Neutronenverdeling</vt:lpstr>
      <vt:lpstr>Eindige cilindrische core</vt:lpstr>
      <vt:lpstr>Radiële oplossing</vt:lpstr>
      <vt:lpstr>Reactor vermogen</vt:lpstr>
      <vt:lpstr>Neutron leakage</vt:lpstr>
      <vt:lpstr>Two group approximation</vt:lpstr>
      <vt:lpstr>Migratielengte</vt:lpstr>
      <vt:lpstr>Neutron diffusion</vt:lpstr>
      <vt:lpstr>Samenvatting diffusie van neutronen</vt:lpstr>
      <vt:lpstr>Leakage en ontwerp</vt:lpstr>
      <vt:lpstr>Energietransport</vt:lpstr>
      <vt:lpstr>Energietransport</vt:lpstr>
      <vt:lpstr>Core eigenschappen</vt:lpstr>
      <vt:lpstr>Eindige cilindrische core</vt:lpstr>
      <vt:lpstr>Voorbeeld: uniforme cilindrische core</vt:lpstr>
      <vt:lpstr>Warmtetransport</vt:lpstr>
      <vt:lpstr>Warmtetransport</vt:lpstr>
      <vt:lpstr>Warmtetransport</vt:lpstr>
      <vt:lpstr>Voorbeeld: PWR</vt:lpstr>
      <vt:lpstr>Voorbeeld: PWR</vt:lpstr>
      <vt:lpstr>Thermische transients</vt:lpstr>
      <vt:lpstr>Diffusielengte </vt:lpstr>
      <vt:lpstr>Voorbeeld: kritische bolvormige reactor</vt:lpstr>
      <vt:lpstr>Resonance escape probability</vt:lpstr>
      <vt:lpstr>Resonance escape probability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Visie HEF</dc:title>
  <dc:creator>Jo van den Brand</dc:creator>
  <cp:lastModifiedBy>Prof.dr van den Brand</cp:lastModifiedBy>
  <cp:revision>1908</cp:revision>
  <cp:lastPrinted>2002-09-13T18:52:55Z</cp:lastPrinted>
  <dcterms:created xsi:type="dcterms:W3CDTF">2001-01-08T10:28:24Z</dcterms:created>
  <dcterms:modified xsi:type="dcterms:W3CDTF">2014-05-09T05:52:40Z</dcterms:modified>
</cp:coreProperties>
</file>