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1153" r:id="rId2"/>
    <p:sldId id="1154" r:id="rId3"/>
    <p:sldId id="1114" r:id="rId4"/>
    <p:sldId id="1115" r:id="rId5"/>
    <p:sldId id="1116" r:id="rId6"/>
    <p:sldId id="1117" r:id="rId7"/>
    <p:sldId id="1118" r:id="rId8"/>
    <p:sldId id="1119" r:id="rId9"/>
    <p:sldId id="1120" r:id="rId10"/>
    <p:sldId id="1121" r:id="rId11"/>
    <p:sldId id="1122" r:id="rId12"/>
    <p:sldId id="1123" r:id="rId13"/>
    <p:sldId id="1124" r:id="rId14"/>
    <p:sldId id="1125" r:id="rId15"/>
    <p:sldId id="1126" r:id="rId16"/>
    <p:sldId id="1127" r:id="rId17"/>
    <p:sldId id="1128" r:id="rId18"/>
    <p:sldId id="1129" r:id="rId19"/>
    <p:sldId id="1130" r:id="rId20"/>
    <p:sldId id="1131" r:id="rId21"/>
    <p:sldId id="1132" r:id="rId22"/>
    <p:sldId id="1133" r:id="rId23"/>
    <p:sldId id="1134" r:id="rId24"/>
    <p:sldId id="1135" r:id="rId25"/>
    <p:sldId id="1136" r:id="rId26"/>
    <p:sldId id="1137" r:id="rId27"/>
    <p:sldId id="1138" r:id="rId28"/>
    <p:sldId id="1139" r:id="rId29"/>
    <p:sldId id="1140" r:id="rId30"/>
    <p:sldId id="1141" r:id="rId31"/>
    <p:sldId id="1142" r:id="rId32"/>
    <p:sldId id="1143" r:id="rId33"/>
    <p:sldId id="1144" r:id="rId34"/>
    <p:sldId id="1145" r:id="rId35"/>
    <p:sldId id="1146" r:id="rId36"/>
    <p:sldId id="1147" r:id="rId37"/>
    <p:sldId id="1148" r:id="rId38"/>
    <p:sldId id="1149" r:id="rId39"/>
    <p:sldId id="1150" r:id="rId40"/>
    <p:sldId id="1151" r:id="rId41"/>
    <p:sldId id="1152" r:id="rId42"/>
    <p:sldId id="1021" r:id="rId43"/>
    <p:sldId id="1022" r:id="rId44"/>
    <p:sldId id="1023" r:id="rId45"/>
    <p:sldId id="1024" r:id="rId46"/>
    <p:sldId id="1025" r:id="rId47"/>
    <p:sldId id="1026" r:id="rId48"/>
    <p:sldId id="1027" r:id="rId49"/>
    <p:sldId id="1028" r:id="rId50"/>
    <p:sldId id="1029" r:id="rId51"/>
    <p:sldId id="1030" r:id="rId52"/>
    <p:sldId id="1031" r:id="rId53"/>
    <p:sldId id="1032" r:id="rId54"/>
    <p:sldId id="1033" r:id="rId55"/>
    <p:sldId id="1034" r:id="rId56"/>
    <p:sldId id="1035" r:id="rId57"/>
    <p:sldId id="1036" r:id="rId58"/>
    <p:sldId id="1037" r:id="rId59"/>
    <p:sldId id="1038" r:id="rId60"/>
    <p:sldId id="1039" r:id="rId61"/>
    <p:sldId id="1040" r:id="rId62"/>
    <p:sldId id="1041" r:id="rId63"/>
    <p:sldId id="1042" r:id="rId64"/>
    <p:sldId id="1065" r:id="rId65"/>
    <p:sldId id="1066" r:id="rId66"/>
    <p:sldId id="1048" r:id="rId67"/>
    <p:sldId id="1049" r:id="rId68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6">
          <p15:clr>
            <a:srgbClr val="A4A3A4"/>
          </p15:clr>
        </p15:guide>
        <p15:guide id="2" pos="22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 autoAdjust="0"/>
  </p:normalViewPr>
  <p:slideViewPr>
    <p:cSldViewPr>
      <p:cViewPr varScale="1">
        <p:scale>
          <a:sx n="120" d="100"/>
          <a:sy n="120" d="100"/>
        </p:scale>
        <p:origin x="102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130" d="100"/>
          <a:sy n="130" d="100"/>
        </p:scale>
        <p:origin x="-1812" y="-96"/>
      </p:cViewPr>
      <p:guideLst>
        <p:guide orient="horz" pos="2896"/>
        <p:guide pos="22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wmf"/><Relationship Id="rId2" Type="http://schemas.openxmlformats.org/officeDocument/2006/relationships/image" Target="../media/image236.wmf"/><Relationship Id="rId1" Type="http://schemas.openxmlformats.org/officeDocument/2006/relationships/image" Target="../media/image2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wmf"/><Relationship Id="rId1" Type="http://schemas.openxmlformats.org/officeDocument/2006/relationships/image" Target="../media/image24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wmf"/><Relationship Id="rId2" Type="http://schemas.openxmlformats.org/officeDocument/2006/relationships/image" Target="../media/image258.wmf"/><Relationship Id="rId1" Type="http://schemas.openxmlformats.org/officeDocument/2006/relationships/image" Target="../media/image257.wmf"/><Relationship Id="rId4" Type="http://schemas.openxmlformats.org/officeDocument/2006/relationships/image" Target="../media/image2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wmf"/><Relationship Id="rId2" Type="http://schemas.openxmlformats.org/officeDocument/2006/relationships/image" Target="../media/image262.wmf"/><Relationship Id="rId1" Type="http://schemas.openxmlformats.org/officeDocument/2006/relationships/image" Target="../media/image261.wmf"/><Relationship Id="rId6" Type="http://schemas.openxmlformats.org/officeDocument/2006/relationships/image" Target="../media/image266.wmf"/><Relationship Id="rId5" Type="http://schemas.openxmlformats.org/officeDocument/2006/relationships/image" Target="../media/image265.wmf"/><Relationship Id="rId4" Type="http://schemas.openxmlformats.org/officeDocument/2006/relationships/image" Target="../media/image264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wmf"/><Relationship Id="rId1" Type="http://schemas.openxmlformats.org/officeDocument/2006/relationships/image" Target="../media/image267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wmf"/><Relationship Id="rId1" Type="http://schemas.openxmlformats.org/officeDocument/2006/relationships/image" Target="../media/image27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wmf"/><Relationship Id="rId2" Type="http://schemas.openxmlformats.org/officeDocument/2006/relationships/image" Target="../media/image268.wmf"/><Relationship Id="rId1" Type="http://schemas.openxmlformats.org/officeDocument/2006/relationships/image" Target="../media/image267.wmf"/><Relationship Id="rId4" Type="http://schemas.openxmlformats.org/officeDocument/2006/relationships/image" Target="../media/image28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wmf"/><Relationship Id="rId7" Type="http://schemas.openxmlformats.org/officeDocument/2006/relationships/image" Target="../media/image294.wmf"/><Relationship Id="rId2" Type="http://schemas.openxmlformats.org/officeDocument/2006/relationships/image" Target="../media/image289.wmf"/><Relationship Id="rId1" Type="http://schemas.openxmlformats.org/officeDocument/2006/relationships/image" Target="../media/image288.wmf"/><Relationship Id="rId6" Type="http://schemas.openxmlformats.org/officeDocument/2006/relationships/image" Target="../media/image293.wmf"/><Relationship Id="rId5" Type="http://schemas.openxmlformats.org/officeDocument/2006/relationships/image" Target="../media/image292.wmf"/><Relationship Id="rId4" Type="http://schemas.openxmlformats.org/officeDocument/2006/relationships/image" Target="../media/image291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wmf"/><Relationship Id="rId3" Type="http://schemas.openxmlformats.org/officeDocument/2006/relationships/image" Target="../media/image225.wmf"/><Relationship Id="rId7" Type="http://schemas.openxmlformats.org/officeDocument/2006/relationships/image" Target="../media/image232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6" Type="http://schemas.openxmlformats.org/officeDocument/2006/relationships/image" Target="../media/image231.wmf"/><Relationship Id="rId5" Type="http://schemas.openxmlformats.org/officeDocument/2006/relationships/image" Target="../media/image229.wmf"/><Relationship Id="rId4" Type="http://schemas.openxmlformats.org/officeDocument/2006/relationships/image" Target="../media/image228.wmf"/><Relationship Id="rId9" Type="http://schemas.openxmlformats.org/officeDocument/2006/relationships/image" Target="../media/image2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wmf"/><Relationship Id="rId2" Type="http://schemas.openxmlformats.org/officeDocument/2006/relationships/image" Target="../media/image296.wmf"/><Relationship Id="rId1" Type="http://schemas.openxmlformats.org/officeDocument/2006/relationships/image" Target="../media/image295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wmf"/><Relationship Id="rId3" Type="http://schemas.openxmlformats.org/officeDocument/2006/relationships/image" Target="../media/image304.wmf"/><Relationship Id="rId7" Type="http://schemas.openxmlformats.org/officeDocument/2006/relationships/image" Target="../media/image308.wmf"/><Relationship Id="rId2" Type="http://schemas.openxmlformats.org/officeDocument/2006/relationships/image" Target="../media/image303.wmf"/><Relationship Id="rId1" Type="http://schemas.openxmlformats.org/officeDocument/2006/relationships/image" Target="../media/image302.wmf"/><Relationship Id="rId6" Type="http://schemas.openxmlformats.org/officeDocument/2006/relationships/image" Target="../media/image307.wmf"/><Relationship Id="rId5" Type="http://schemas.openxmlformats.org/officeDocument/2006/relationships/image" Target="../media/image306.wmf"/><Relationship Id="rId10" Type="http://schemas.openxmlformats.org/officeDocument/2006/relationships/image" Target="../media/image311.wmf"/><Relationship Id="rId4" Type="http://schemas.openxmlformats.org/officeDocument/2006/relationships/image" Target="../media/image305.wmf"/><Relationship Id="rId9" Type="http://schemas.openxmlformats.org/officeDocument/2006/relationships/image" Target="../media/image3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95.wmf"/><Relationship Id="rId1" Type="http://schemas.openxmlformats.org/officeDocument/2006/relationships/image" Target="../media/image194.wmf"/><Relationship Id="rId6" Type="http://schemas.openxmlformats.org/officeDocument/2006/relationships/image" Target="../media/image199.wmf"/><Relationship Id="rId5" Type="http://schemas.openxmlformats.org/officeDocument/2006/relationships/image" Target="../media/image198.wmf"/><Relationship Id="rId4" Type="http://schemas.openxmlformats.org/officeDocument/2006/relationships/image" Target="../media/image19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wmf"/><Relationship Id="rId3" Type="http://schemas.openxmlformats.org/officeDocument/2006/relationships/image" Target="../media/image206.wmf"/><Relationship Id="rId7" Type="http://schemas.openxmlformats.org/officeDocument/2006/relationships/image" Target="../media/image210.wmf"/><Relationship Id="rId2" Type="http://schemas.openxmlformats.org/officeDocument/2006/relationships/image" Target="../media/image196.wmf"/><Relationship Id="rId1" Type="http://schemas.openxmlformats.org/officeDocument/2006/relationships/image" Target="../media/image205.wmf"/><Relationship Id="rId6" Type="http://schemas.openxmlformats.org/officeDocument/2006/relationships/image" Target="../media/image209.wmf"/><Relationship Id="rId5" Type="http://schemas.openxmlformats.org/officeDocument/2006/relationships/image" Target="../media/image208.wmf"/><Relationship Id="rId10" Type="http://schemas.openxmlformats.org/officeDocument/2006/relationships/image" Target="../media/image213.wmf"/><Relationship Id="rId4" Type="http://schemas.openxmlformats.org/officeDocument/2006/relationships/image" Target="../media/image207.wmf"/><Relationship Id="rId9" Type="http://schemas.openxmlformats.org/officeDocument/2006/relationships/image" Target="../media/image21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wmf"/><Relationship Id="rId2" Type="http://schemas.openxmlformats.org/officeDocument/2006/relationships/image" Target="../media/image214.wmf"/><Relationship Id="rId1" Type="http://schemas.openxmlformats.org/officeDocument/2006/relationships/image" Target="../media/image198.wmf"/><Relationship Id="rId6" Type="http://schemas.openxmlformats.org/officeDocument/2006/relationships/image" Target="../media/image218.wmf"/><Relationship Id="rId5" Type="http://schemas.openxmlformats.org/officeDocument/2006/relationships/image" Target="../media/image217.wmf"/><Relationship Id="rId4" Type="http://schemas.openxmlformats.org/officeDocument/2006/relationships/image" Target="../media/image21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wmf"/><Relationship Id="rId2" Type="http://schemas.openxmlformats.org/officeDocument/2006/relationships/image" Target="../media/image229.wmf"/><Relationship Id="rId1" Type="http://schemas.openxmlformats.org/officeDocument/2006/relationships/image" Target="../media/image228.wmf"/><Relationship Id="rId6" Type="http://schemas.openxmlformats.org/officeDocument/2006/relationships/image" Target="../media/image233.wmf"/><Relationship Id="rId5" Type="http://schemas.openxmlformats.org/officeDocument/2006/relationships/image" Target="../media/image232.wmf"/><Relationship Id="rId4" Type="http://schemas.openxmlformats.org/officeDocument/2006/relationships/image" Target="../media/image2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3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62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1707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45443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57157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A1702C-42A1-42D4-971A-7AA863F8BE4F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7606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835518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73684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9602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67012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75860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30414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6778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1979-7EB6-4C3E-871C-086A83C05166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628389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83616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67891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06126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47378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47533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60098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12795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83007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5625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8057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213846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50210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41461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41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06177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89282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4167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5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3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254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61277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2642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26193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747673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87872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51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50291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8764297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28422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4085238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606124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185142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849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34479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83287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59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7172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60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155438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61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55868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62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91829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63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646199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64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081518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792471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58671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33571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15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69843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4780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17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94097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18</a:t>
            </a:fld>
            <a:endParaRPr lang="en-US" smtClean="0"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5147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‹#›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18" imgW="1638529" imgH="809738" progId="">
                  <p:embed/>
                </p:oleObj>
              </mc:Choice>
              <mc:Fallback>
                <p:oleObj name="Photo Editor Photo" r:id="rId18" imgW="1638529" imgH="809738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6234113"/>
                        <a:ext cx="1174750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8EBB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2.jpeg"/><Relationship Id="rId11" Type="http://schemas.openxmlformats.org/officeDocument/2006/relationships/image" Target="../media/image119.wmf"/><Relationship Id="rId5" Type="http://schemas.openxmlformats.org/officeDocument/2006/relationships/image" Target="../media/image121.jpeg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20.png"/><Relationship Id="rId9" Type="http://schemas.openxmlformats.org/officeDocument/2006/relationships/image" Target="../media/image118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97.wmf"/><Relationship Id="rId18" Type="http://schemas.openxmlformats.org/officeDocument/2006/relationships/image" Target="../media/image20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01.pn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9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image" Target="../media/image204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4.wmf"/><Relationship Id="rId11" Type="http://schemas.openxmlformats.org/officeDocument/2006/relationships/image" Target="../media/image196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98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3.png"/><Relationship Id="rId4" Type="http://schemas.openxmlformats.org/officeDocument/2006/relationships/image" Target="../media/image200.png"/><Relationship Id="rId9" Type="http://schemas.openxmlformats.org/officeDocument/2006/relationships/image" Target="../media/image195.wmf"/><Relationship Id="rId14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208.wmf"/><Relationship Id="rId18" Type="http://schemas.openxmlformats.org/officeDocument/2006/relationships/oleObject" Target="../embeddings/oleObject19.bin"/><Relationship Id="rId3" Type="http://schemas.openxmlformats.org/officeDocument/2006/relationships/notesSlide" Target="../notesSlides/notesSlide34.xml"/><Relationship Id="rId21" Type="http://schemas.openxmlformats.org/officeDocument/2006/relationships/image" Target="../media/image212.wmf"/><Relationship Id="rId7" Type="http://schemas.openxmlformats.org/officeDocument/2006/relationships/image" Target="../media/image196.w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1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07.wmf"/><Relationship Id="rId5" Type="http://schemas.openxmlformats.org/officeDocument/2006/relationships/image" Target="../media/image205.wmf"/><Relationship Id="rId15" Type="http://schemas.openxmlformats.org/officeDocument/2006/relationships/image" Target="../media/image209.wmf"/><Relationship Id="rId23" Type="http://schemas.openxmlformats.org/officeDocument/2006/relationships/image" Target="../media/image213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211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06.w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217.wmf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214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216.wmf"/><Relationship Id="rId5" Type="http://schemas.openxmlformats.org/officeDocument/2006/relationships/image" Target="../media/image198.wmf"/><Relationship Id="rId15" Type="http://schemas.openxmlformats.org/officeDocument/2006/relationships/image" Target="../media/image21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215.wmf"/><Relationship Id="rId14" Type="http://schemas.openxmlformats.org/officeDocument/2006/relationships/oleObject" Target="../embeddings/oleObject2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227.wmf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24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226.wmf"/><Relationship Id="rId5" Type="http://schemas.openxmlformats.org/officeDocument/2006/relationships/image" Target="../media/image223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25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37.bin"/><Relationship Id="rId18" Type="http://schemas.openxmlformats.org/officeDocument/2006/relationships/oleObject" Target="../embeddings/oleObject40.bin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29.wmf"/><Relationship Id="rId12" Type="http://schemas.openxmlformats.org/officeDocument/2006/relationships/image" Target="../media/image231.w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3.wmf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4.bin"/><Relationship Id="rId11" Type="http://schemas.openxmlformats.org/officeDocument/2006/relationships/oleObject" Target="../embeddings/oleObject36.bin"/><Relationship Id="rId5" Type="http://schemas.openxmlformats.org/officeDocument/2006/relationships/image" Target="../media/image228.wmf"/><Relationship Id="rId15" Type="http://schemas.openxmlformats.org/officeDocument/2006/relationships/oleObject" Target="../embeddings/oleObject38.bin"/><Relationship Id="rId10" Type="http://schemas.openxmlformats.org/officeDocument/2006/relationships/image" Target="../media/image234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230.wmf"/><Relationship Id="rId14" Type="http://schemas.openxmlformats.org/officeDocument/2006/relationships/image" Target="../media/image232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35.wmf"/><Relationship Id="rId11" Type="http://schemas.openxmlformats.org/officeDocument/2006/relationships/image" Target="../media/image237.wmf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3.bin"/><Relationship Id="rId4" Type="http://schemas.openxmlformats.org/officeDocument/2006/relationships/image" Target="../media/image238.png"/><Relationship Id="rId9" Type="http://schemas.openxmlformats.org/officeDocument/2006/relationships/image" Target="../media/image236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wmf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0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242.png"/><Relationship Id="rId9" Type="http://schemas.openxmlformats.org/officeDocument/2006/relationships/image" Target="../media/image2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2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260.wmf"/><Relationship Id="rId5" Type="http://schemas.openxmlformats.org/officeDocument/2006/relationships/image" Target="../media/image257.w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259.w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265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62.w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264.wmf"/><Relationship Id="rId5" Type="http://schemas.openxmlformats.org/officeDocument/2006/relationships/image" Target="../media/image261.wmf"/><Relationship Id="rId15" Type="http://schemas.openxmlformats.org/officeDocument/2006/relationships/image" Target="../media/image266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263.wmf"/><Relationship Id="rId14" Type="http://schemas.openxmlformats.org/officeDocument/2006/relationships/oleObject" Target="../embeddings/oleObject55.bin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wmf"/><Relationship Id="rId3" Type="http://schemas.openxmlformats.org/officeDocument/2006/relationships/notesSlide" Target="../notesSlides/notesSlide48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67.wmf"/><Relationship Id="rId5" Type="http://schemas.openxmlformats.org/officeDocument/2006/relationships/oleObject" Target="../embeddings/oleObject56.bin"/><Relationship Id="rId10" Type="http://schemas.openxmlformats.org/officeDocument/2006/relationships/image" Target="../media/image271.gif"/><Relationship Id="rId4" Type="http://schemas.openxmlformats.org/officeDocument/2006/relationships/image" Target="../media/image269.png"/><Relationship Id="rId9" Type="http://schemas.openxmlformats.org/officeDocument/2006/relationships/image" Target="../media/image270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0.png"/><Relationship Id="rId5" Type="http://schemas.openxmlformats.org/officeDocument/2006/relationships/image" Target="../media/image272.wmf"/><Relationship Id="rId10" Type="http://schemas.openxmlformats.org/officeDocument/2006/relationships/image" Target="../media/image273.wmf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59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w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9.png"/><Relationship Id="rId5" Type="http://schemas.openxmlformats.org/officeDocument/2006/relationships/image" Target="../media/image278.png"/><Relationship Id="rId10" Type="http://schemas.openxmlformats.org/officeDocument/2006/relationships/image" Target="../media/image281.png"/><Relationship Id="rId4" Type="http://schemas.openxmlformats.org/officeDocument/2006/relationships/image" Target="../media/image277.png"/><Relationship Id="rId9" Type="http://schemas.openxmlformats.org/officeDocument/2006/relationships/image" Target="../media/image2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268.wmf"/><Relationship Id="rId12" Type="http://schemas.openxmlformats.org/officeDocument/2006/relationships/image" Target="../media/image2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286.wmf"/><Relationship Id="rId5" Type="http://schemas.openxmlformats.org/officeDocument/2006/relationships/image" Target="../media/image267.wmf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61.bin"/><Relationship Id="rId9" Type="http://schemas.openxmlformats.org/officeDocument/2006/relationships/image" Target="../media/image285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292.wmf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289.wmf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29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1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291.wmf"/><Relationship Id="rId5" Type="http://schemas.openxmlformats.org/officeDocument/2006/relationships/image" Target="../media/image288.wmf"/><Relationship Id="rId15" Type="http://schemas.openxmlformats.org/officeDocument/2006/relationships/image" Target="../media/image293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290.wmf"/><Relationship Id="rId14" Type="http://schemas.openxmlformats.org/officeDocument/2006/relationships/oleObject" Target="../embeddings/oleObject70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229.wmf"/><Relationship Id="rId18" Type="http://schemas.openxmlformats.org/officeDocument/2006/relationships/image" Target="../media/image232.wmf"/><Relationship Id="rId3" Type="http://schemas.openxmlformats.org/officeDocument/2006/relationships/notesSlide" Target="../notesSlides/notesSlide55.xml"/><Relationship Id="rId21" Type="http://schemas.openxmlformats.org/officeDocument/2006/relationships/oleObject" Target="../embeddings/oleObject81.bin"/><Relationship Id="rId7" Type="http://schemas.openxmlformats.org/officeDocument/2006/relationships/image" Target="../media/image224.wmf"/><Relationship Id="rId12" Type="http://schemas.openxmlformats.org/officeDocument/2006/relationships/oleObject" Target="../embeddings/oleObject76.bin"/><Relationship Id="rId17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1.wmf"/><Relationship Id="rId20" Type="http://schemas.openxmlformats.org/officeDocument/2006/relationships/oleObject" Target="../embeddings/oleObject80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228.wmf"/><Relationship Id="rId24" Type="http://schemas.openxmlformats.org/officeDocument/2006/relationships/image" Target="../media/image233.wmf"/><Relationship Id="rId5" Type="http://schemas.openxmlformats.org/officeDocument/2006/relationships/image" Target="../media/image223.wmf"/><Relationship Id="rId15" Type="http://schemas.openxmlformats.org/officeDocument/2006/relationships/oleObject" Target="../embeddings/oleObject77.bin"/><Relationship Id="rId23" Type="http://schemas.openxmlformats.org/officeDocument/2006/relationships/oleObject" Target="../embeddings/oleObject82.bin"/><Relationship Id="rId10" Type="http://schemas.openxmlformats.org/officeDocument/2006/relationships/oleObject" Target="../embeddings/oleObject75.bin"/><Relationship Id="rId19" Type="http://schemas.openxmlformats.org/officeDocument/2006/relationships/oleObject" Target="../embeddings/oleObject79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225.wmf"/><Relationship Id="rId14" Type="http://schemas.openxmlformats.org/officeDocument/2006/relationships/image" Target="../media/image234.png"/><Relationship Id="rId22" Type="http://schemas.openxmlformats.org/officeDocument/2006/relationships/image" Target="../media/image230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2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297.wmf"/><Relationship Id="rId5" Type="http://schemas.openxmlformats.org/officeDocument/2006/relationships/image" Target="../media/image298.png"/><Relationship Id="rId10" Type="http://schemas.openxmlformats.org/officeDocument/2006/relationships/oleObject" Target="../embeddings/oleObject85.bin"/><Relationship Id="rId4" Type="http://schemas.openxmlformats.org/officeDocument/2006/relationships/image" Target="../media/image254.png"/><Relationship Id="rId9" Type="http://schemas.openxmlformats.org/officeDocument/2006/relationships/image" Target="../media/image296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image" Target="../media/image306.wmf"/><Relationship Id="rId18" Type="http://schemas.openxmlformats.org/officeDocument/2006/relationships/oleObject" Target="../embeddings/oleObject93.bin"/><Relationship Id="rId3" Type="http://schemas.openxmlformats.org/officeDocument/2006/relationships/notesSlide" Target="../notesSlides/notesSlide58.xml"/><Relationship Id="rId21" Type="http://schemas.openxmlformats.org/officeDocument/2006/relationships/image" Target="../media/image310.wmf"/><Relationship Id="rId7" Type="http://schemas.openxmlformats.org/officeDocument/2006/relationships/image" Target="../media/image303.wmf"/><Relationship Id="rId12" Type="http://schemas.openxmlformats.org/officeDocument/2006/relationships/oleObject" Target="../embeddings/oleObject90.bin"/><Relationship Id="rId17" Type="http://schemas.openxmlformats.org/officeDocument/2006/relationships/image" Target="../media/image308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2.bin"/><Relationship Id="rId20" Type="http://schemas.openxmlformats.org/officeDocument/2006/relationships/oleObject" Target="../embeddings/oleObject94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305.wmf"/><Relationship Id="rId5" Type="http://schemas.openxmlformats.org/officeDocument/2006/relationships/image" Target="../media/image302.wmf"/><Relationship Id="rId15" Type="http://schemas.openxmlformats.org/officeDocument/2006/relationships/image" Target="../media/image307.wmf"/><Relationship Id="rId23" Type="http://schemas.openxmlformats.org/officeDocument/2006/relationships/image" Target="../media/image311.wmf"/><Relationship Id="rId10" Type="http://schemas.openxmlformats.org/officeDocument/2006/relationships/oleObject" Target="../embeddings/oleObject89.bin"/><Relationship Id="rId19" Type="http://schemas.openxmlformats.org/officeDocument/2006/relationships/image" Target="../media/image309.wmf"/><Relationship Id="rId4" Type="http://schemas.openxmlformats.org/officeDocument/2006/relationships/oleObject" Target="../embeddings/oleObject86.bin"/><Relationship Id="rId9" Type="http://schemas.openxmlformats.org/officeDocument/2006/relationships/image" Target="../media/image304.wmf"/><Relationship Id="rId14" Type="http://schemas.openxmlformats.org/officeDocument/2006/relationships/oleObject" Target="../embeddings/oleObject91.bin"/><Relationship Id="rId22" Type="http://schemas.openxmlformats.org/officeDocument/2006/relationships/oleObject" Target="../embeddings/oleObject9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den Brand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en</a:t>
            </a:r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Jeroen</a:t>
            </a:r>
            <a:r>
              <a:rPr lang="en-US" sz="1800" dirty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Meidam</a:t>
            </a:r>
            <a:endParaRPr lang="en-US" sz="1800" dirty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www.nikhef.nl/~jo/energie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20 </a:t>
            </a:r>
            <a:r>
              <a:rPr lang="en-US" sz="1800" dirty="0" err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april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2015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000" b="1" smtClean="0">
                <a:solidFill>
                  <a:srgbClr val="000099"/>
                </a:solidFill>
                <a:latin typeface="Arial Rounded MT Bold" pitchFamily="34" charset="0"/>
              </a:rPr>
              <a:t>Energie</a:t>
            </a:r>
            <a:endParaRPr lang="en-US" sz="4400" b="1" i="1" dirty="0">
              <a:solidFill>
                <a:srgbClr val="000099"/>
              </a:solidFill>
              <a:latin typeface="Arial Rounded MT Bold" pitchFamily="34" charset="0"/>
            </a:endParaRPr>
          </a:p>
          <a:p>
            <a:pPr algn="ctr" eaLnBrk="0" hangingPunct="0"/>
            <a:r>
              <a:rPr lang="en-US" sz="3200" b="1" i="1" smtClean="0">
                <a:solidFill>
                  <a:schemeClr val="hlink"/>
                </a:solidFill>
                <a:latin typeface="Arial" pitchFamily="34" charset="0"/>
                <a:cs typeface="Times New Roman" pitchFamily="18" charset="0"/>
              </a:rPr>
              <a:t>FEW cursus</a:t>
            </a:r>
            <a:endParaRPr lang="en-US" sz="3200" b="1" i="1" dirty="0">
              <a:solidFill>
                <a:schemeClr val="hlink"/>
              </a:solidFill>
              <a:latin typeface="Arial" pitchFamily="34" charset="0"/>
              <a:cs typeface="Times New Roman" pitchFamily="18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3,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800"/>
              <a:t>Najaar 2004</a:t>
            </a: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/>
              <a:t>Jo van den Brand</a:t>
            </a:r>
          </a:p>
        </p:txBody>
      </p:sp>
      <p:sp>
        <p:nvSpPr>
          <p:cNvPr id="9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63F6B-B2B0-4CC7-A478-EE075CB72FA8}" type="slidenum">
              <a:rPr lang="en-US"/>
              <a:pPr/>
              <a:t>10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3554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- voorbeelden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642" y="1095368"/>
            <a:ext cx="630035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3558" name="Text Box 6"/>
          <p:cNvSpPr txBox="1">
            <a:spLocks noChangeArrowheads="1"/>
          </p:cNvSpPr>
          <p:nvPr/>
        </p:nvSpPr>
        <p:spPr bwMode="auto">
          <a:xfrm>
            <a:off x="228600" y="1228728"/>
            <a:ext cx="2286000" cy="163121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Elektronen</a:t>
            </a:r>
          </a:p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aan lood:</a:t>
            </a:r>
          </a:p>
          <a:p>
            <a:pPr lvl="1"/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- 502 MeV</a:t>
            </a:r>
          </a:p>
          <a:p>
            <a:pPr lvl="1"/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</a:t>
            </a:r>
            <a:r>
              <a:rPr lang="nl-NL" sz="1600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208</a:t>
            </a:r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Pb spinloos</a:t>
            </a:r>
          </a:p>
          <a:p>
            <a:pPr lvl="1"/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 sz="1600" smtClean="0">
                <a:latin typeface="Calibri" pitchFamily="34" charset="0"/>
                <a:cs typeface="Calibri" pitchFamily="34" charset="0"/>
                <a:sym typeface="Symbol" pitchFamily="18" charset="2"/>
              </a:rPr>
              <a:t>- 12 decaden </a:t>
            </a:r>
          </a:p>
          <a:p>
            <a:pPr lvl="1"/>
            <a:r>
              <a:rPr lang="nl-NL" sz="1600" smtClean="0">
                <a:latin typeface="Calibri" pitchFamily="34" charset="0"/>
                <a:cs typeface="Calibri" pitchFamily="34" charset="0"/>
                <a:sym typeface="Symbol" pitchFamily="18" charset="2"/>
              </a:rPr>
              <a:t> - elastisch</a:t>
            </a:r>
          </a:p>
        </p:txBody>
      </p:sp>
      <p:sp>
        <p:nvSpPr>
          <p:cNvPr id="663559" name="Text Box 7"/>
          <p:cNvSpPr txBox="1">
            <a:spLocks noChangeArrowheads="1"/>
          </p:cNvSpPr>
          <p:nvPr/>
        </p:nvSpPr>
        <p:spPr bwMode="auto">
          <a:xfrm>
            <a:off x="304800" y="5638800"/>
            <a:ext cx="54864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u="sng">
                <a:latin typeface="Calibri" pitchFamily="34" charset="0"/>
                <a:cs typeface="Calibri" pitchFamily="34" charset="0"/>
                <a:sym typeface="Symbol" pitchFamily="18" charset="2"/>
              </a:rPr>
              <a:t>Model-onafhankelijke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 informatie over ladingsverdeling van nucleon en kernen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8" grpId="0" animBg="1"/>
      <p:bldP spid="6635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4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A003B-1195-4B50-8C5A-DC9F537A34DB}" type="slidenum">
              <a:rPr lang="en-US" sz="800"/>
              <a:pPr/>
              <a:t>11</a:t>
            </a:fld>
            <a:endParaRPr lang="en-US" sz="800">
              <a:latin typeface="Times" pitchFamily="18" charset="0"/>
            </a:endParaRPr>
          </a:p>
        </p:txBody>
      </p:sp>
      <p:sp useBgFill="1">
        <p:nvSpPr>
          <p:cNvPr id="662530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pPr>
              <a:defRPr/>
            </a:pP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 </a:t>
            </a:r>
            <a:r>
              <a:rPr lang="en-GB" sz="3600" i="1" kern="120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voorbeelden</a:t>
            </a:r>
            <a:endParaRPr lang="en-US" sz="3600" i="1" kern="1200" dirty="0" err="1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62556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352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58" name="Picture 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95600"/>
            <a:ext cx="34099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59" name="Text Box 31"/>
          <p:cNvSpPr txBox="1">
            <a:spLocks noChangeArrowheads="1"/>
          </p:cNvSpPr>
          <p:nvPr/>
        </p:nvSpPr>
        <p:spPr bwMode="auto">
          <a:xfrm>
            <a:off x="4876800" y="2006600"/>
            <a:ext cx="23622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ladingsverdeling</a:t>
            </a:r>
            <a:r>
              <a:rPr lang="nl-NL">
                <a:latin typeface="Times New Roman" charset="0"/>
                <a:sym typeface="Symbol" pitchFamily="18" charset="2"/>
              </a:rPr>
              <a:t>:</a:t>
            </a:r>
            <a:endParaRPr lang="nl-NL" baseline="30000">
              <a:latin typeface="Times New Roman" charset="0"/>
              <a:sym typeface="Symbol" pitchFamily="18" charset="2"/>
            </a:endParaRPr>
          </a:p>
        </p:txBody>
      </p:sp>
      <p:pic>
        <p:nvPicPr>
          <p:cNvPr id="662560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0" y="1990725"/>
            <a:ext cx="1600200" cy="6000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62562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652714"/>
            <a:ext cx="3657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6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4900" y="3033714"/>
            <a:ext cx="10287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64" name="Text Box 36"/>
          <p:cNvSpPr txBox="1">
            <a:spLocks noChangeArrowheads="1"/>
          </p:cNvSpPr>
          <p:nvPr/>
        </p:nvSpPr>
        <p:spPr bwMode="auto">
          <a:xfrm>
            <a:off x="4876800" y="1149350"/>
            <a:ext cx="3657600" cy="61555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Elektron-goud verstrooiing</a:t>
            </a:r>
          </a:p>
          <a:p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energie: 153 MeV</a:t>
            </a:r>
            <a:endParaRPr lang="nl-NL" sz="1600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2565" name="Text Box 37"/>
          <p:cNvSpPr txBox="1">
            <a:spLocks noChangeArrowheads="1"/>
          </p:cNvSpPr>
          <p:nvPr/>
        </p:nvSpPr>
        <p:spPr bwMode="auto">
          <a:xfrm>
            <a:off x="5257800" y="6400800"/>
            <a:ext cx="38862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Ladingsdichtheid is constant!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6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6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6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559" grpId="0" animBg="1"/>
      <p:bldP spid="662564" grpId="0" animBg="1"/>
      <p:bldP spid="6625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Structuur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Ladingsverdeling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1" y="3276600"/>
            <a:ext cx="270587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223673"/>
            <a:ext cx="3581400" cy="363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benadering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2743200" y="1752600"/>
            <a:ext cx="2514600" cy="609600"/>
            <a:chOff x="2667000" y="1676400"/>
            <a:chExt cx="2514600" cy="6096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67000" y="1676400"/>
              <a:ext cx="2514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3201" y="1721676"/>
              <a:ext cx="2362200" cy="440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2525712"/>
            <a:ext cx="4648200" cy="369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fermi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2802" name="Picture 2" descr="C:\Users\JvdB\Desktop\hofstadter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82271"/>
            <a:ext cx="1029902" cy="131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3" name="Picture 3" descr="C:\Users\JvdB\Desktop\Nobel_meda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024" y="1205025"/>
            <a:ext cx="699976" cy="6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34044" y="1825823"/>
            <a:ext cx="117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Calibri" panose="020F0502020204030204" pitchFamily="34" charset="0"/>
              </a:rPr>
              <a:t>Nobelprijs 1961</a:t>
            </a:r>
            <a:endParaRPr lang="en-US" sz="1200" dirty="0" err="1" smtClean="0"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445394"/>
            <a:ext cx="2056996" cy="2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Definities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3400" y="1828800"/>
            <a:ext cx="7543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verzamelnaam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400" y="2667000"/>
            <a:ext cx="73152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Proton: kern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 ½)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3429000"/>
            <a:ext cx="5257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(spin ½)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5410200"/>
            <a:ext cx="7467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type element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9775" y="3061650"/>
            <a:ext cx="2409825" cy="2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470690"/>
            <a:ext cx="2405061" cy="282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3"/>
          <p:cNvSpPr txBox="1"/>
          <p:nvPr/>
        </p:nvSpPr>
        <p:spPr>
          <a:xfrm>
            <a:off x="533400" y="4059021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p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533400" y="4355068"/>
            <a:ext cx="6324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533400" y="46598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= Z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+ 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3"/>
          <p:cNvSpPr txBox="1"/>
          <p:nvPr/>
        </p:nvSpPr>
        <p:spPr>
          <a:xfrm>
            <a:off x="533400" y="4964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chemisch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symbool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6"/>
          <p:cNvGrpSpPr/>
          <p:nvPr/>
        </p:nvGrpSpPr>
        <p:grpSpPr>
          <a:xfrm>
            <a:off x="7657898" y="4686300"/>
            <a:ext cx="838200" cy="533400"/>
            <a:chOff x="6324600" y="5029200"/>
            <a:chExt cx="838200" cy="5334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6324600" y="5029200"/>
              <a:ext cx="838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41291" y="5121849"/>
              <a:ext cx="390525" cy="355023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</p:grpSp>
      <p:sp>
        <p:nvSpPr>
          <p:cNvPr id="28" name="TextBox 14"/>
          <p:cNvSpPr txBox="1"/>
          <p:nvPr/>
        </p:nvSpPr>
        <p:spPr>
          <a:xfrm>
            <a:off x="533400" y="5715000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abundantie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98.9%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1.1% 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9728" y="5789069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1438" y="5765008"/>
            <a:ext cx="309562" cy="28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4"/>
          <p:cNvSpPr txBox="1"/>
          <p:nvPr/>
        </p:nvSpPr>
        <p:spPr>
          <a:xfrm>
            <a:off x="533400" y="6031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je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Periodiek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4" grpId="0"/>
      <p:bldP spid="15" grpId="0"/>
      <p:bldP spid="16" grpId="0"/>
      <p:bldP spid="17" grpId="0"/>
      <p:bldP spid="20" grpId="0"/>
      <p:bldP spid="23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Massa’s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massaspectrometers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Unified atomic mass unit [ u ]: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12.000000 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592215"/>
            <a:ext cx="304800" cy="2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839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133600"/>
            <a:ext cx="6400800" cy="19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202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impulsmoment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kern met spin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9862" y="4238624"/>
            <a:ext cx="1246338" cy="29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4506912"/>
            <a:ext cx="4953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nuclear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3475" y="4669181"/>
            <a:ext cx="1228725" cy="66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5221069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265083"/>
            <a:ext cx="1704975" cy="31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36694" y="5639292"/>
            <a:ext cx="1842247" cy="26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905962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(quarks)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183868"/>
            <a:ext cx="662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NMR en MRI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gebaseerd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4" grpId="0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7"/>
          <p:cNvSpPr/>
          <p:nvPr/>
        </p:nvSpPr>
        <p:spPr bwMode="auto">
          <a:xfrm>
            <a:off x="4953000" y="4495800"/>
            <a:ext cx="4038600" cy="7620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(of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gamma,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399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observeerde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1919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856" y="1862136"/>
            <a:ext cx="2752725" cy="32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373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895600"/>
            <a:ext cx="2466975" cy="31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PIJL-RECHTS 31"/>
          <p:cNvSpPr/>
          <p:nvPr/>
        </p:nvSpPr>
        <p:spPr bwMode="auto">
          <a:xfrm>
            <a:off x="1952624" y="345519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grpSp>
        <p:nvGrpSpPr>
          <p:cNvPr id="2" name="Groep 35"/>
          <p:cNvGrpSpPr/>
          <p:nvPr/>
        </p:nvGrpSpPr>
        <p:grpSpPr>
          <a:xfrm>
            <a:off x="2895600" y="3429000"/>
            <a:ext cx="1981200" cy="457200"/>
            <a:chOff x="2797968" y="3290888"/>
            <a:chExt cx="1981200" cy="457200"/>
          </a:xfrm>
        </p:grpSpPr>
        <p:sp>
          <p:nvSpPr>
            <p:cNvPr id="34" name="Rounded Rectangle 27"/>
            <p:cNvSpPr/>
            <p:nvPr/>
          </p:nvSpPr>
          <p:spPr bwMode="auto">
            <a:xfrm>
              <a:off x="2797968" y="3290888"/>
              <a:ext cx="19812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09888" y="3338512"/>
              <a:ext cx="1743075" cy="368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TextBox 17"/>
          <p:cNvSpPr txBox="1"/>
          <p:nvPr/>
        </p:nvSpPr>
        <p:spPr>
          <a:xfrm>
            <a:off x="533400" y="39740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2788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1" y="4314824"/>
            <a:ext cx="2209800" cy="26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4583668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502944"/>
            <a:ext cx="3886200" cy="3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7768" y="4915273"/>
            <a:ext cx="3429000" cy="277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410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positief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exotherm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endotherm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63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58674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Indien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&lt; 0,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over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2"/>
          <p:cNvGrpSpPr/>
          <p:nvPr/>
        </p:nvGrpSpPr>
        <p:grpSpPr>
          <a:xfrm>
            <a:off x="6248400" y="3429000"/>
            <a:ext cx="1676400" cy="457200"/>
            <a:chOff x="6096000" y="3276600"/>
            <a:chExt cx="1676400" cy="457200"/>
          </a:xfrm>
        </p:grpSpPr>
        <p:sp>
          <p:nvSpPr>
            <p:cNvPr id="29" name="Afgeronde rechthoek 28"/>
            <p:cNvSpPr/>
            <p:nvPr/>
          </p:nvSpPr>
          <p:spPr bwMode="auto">
            <a:xfrm>
              <a:off x="6096000" y="3276600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/>
            </a:p>
          </p:txBody>
        </p:sp>
        <p:pic>
          <p:nvPicPr>
            <p:cNvPr id="136194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172200" y="3276600"/>
              <a:ext cx="14346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PIJL-RECHTS 34"/>
          <p:cNvSpPr/>
          <p:nvPr/>
        </p:nvSpPr>
        <p:spPr bwMode="auto">
          <a:xfrm>
            <a:off x="5257800" y="3457576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1722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niet-relativistisch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6" grpId="0"/>
      <p:bldP spid="30" grpId="0"/>
      <p:bldP spid="31" grpId="0"/>
      <p:bldP spid="32" grpId="0" animBg="1"/>
      <p:bldP spid="37" grpId="0"/>
      <p:bldP spid="16" grpId="0"/>
      <p:bldP spid="19" grpId="0"/>
      <p:bldP spid="25" grpId="0"/>
      <p:bldP spid="27" grpId="0"/>
      <p:bldP spid="28" grpId="0"/>
      <p:bldP spid="35" grpId="0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Massa kern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-defect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He: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wilt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opbreken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8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waterstofatoom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13.6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rustenergie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(effect is 1 op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4" name="Picture 2" descr="\\vmware-host\Shared Folders\Desktop\su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4242952"/>
            <a:ext cx="2819704" cy="2615048"/>
          </a:xfrm>
          <a:prstGeom prst="rect">
            <a:avLst/>
          </a:prstGeom>
          <a:noFill/>
        </p:spPr>
      </p:pic>
      <p:pic>
        <p:nvPicPr>
          <p:cNvPr id="23555" name="Picture 3" descr="\\vmware-host\Shared Folders\Desktop\Einstein_-_Time_Magazine_-_July_1,_1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2235152" cy="2944813"/>
          </a:xfrm>
          <a:prstGeom prst="rect">
            <a:avLst/>
          </a:prstGeom>
          <a:noFill/>
        </p:spPr>
      </p:pic>
      <p:pic>
        <p:nvPicPr>
          <p:cNvPr id="23556" name="Picture 4" descr="\\vmware-host\Shared Folders\Desktop\E_equals_m_plus_c_square_at_Taipei1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505200"/>
            <a:ext cx="1371600" cy="1828800"/>
          </a:xfrm>
          <a:prstGeom prst="rect">
            <a:avLst/>
          </a:prstGeom>
          <a:noFill/>
        </p:spPr>
      </p:pic>
      <p:pic>
        <p:nvPicPr>
          <p:cNvPr id="23557" name="Picture 5" descr="\\vmware-host\Shared Folders\Desktop\800px-TaskForce_O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1800" y="4264152"/>
            <a:ext cx="3505200" cy="25938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He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28.3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4 = 7.1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651760"/>
            <a:ext cx="5257800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Curve (versus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plateau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8.7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nucleon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&gt; 80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basis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kernfusie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Bindingsenergie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neutron + uranium(235)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+ 200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22" descr="C:\Users\jo\Desktop\698px-Binding_energy_curve_-_all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5550" y="2438400"/>
            <a:ext cx="66484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028950" y="3086100"/>
            <a:ext cx="5153025" cy="785813"/>
            <a:chOff x="1676400" y="2171700"/>
            <a:chExt cx="5153025" cy="785812"/>
          </a:xfrm>
        </p:grpSpPr>
        <p:graphicFrame>
          <p:nvGraphicFramePr>
            <p:cNvPr id="11" name="Object 24"/>
            <p:cNvGraphicFramePr>
              <a:graphicFrameLocks noChangeAspect="1"/>
            </p:cNvGraphicFramePr>
            <p:nvPr/>
          </p:nvGraphicFramePr>
          <p:xfrm>
            <a:off x="6019800" y="2514600"/>
            <a:ext cx="581025" cy="442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9736" name="Equation" r:id="rId5" imgW="317160" imgH="241200" progId="Equation.3">
                    <p:embed/>
                  </p:oleObj>
                </mc:Choice>
                <mc:Fallback>
                  <p:oleObj name="Equation" r:id="rId5" imgW="317160" imgH="241200" progId="Equation.3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9800" y="2514600"/>
                          <a:ext cx="581025" cy="442912"/>
                        </a:xfrm>
                        <a:prstGeom prst="rect">
                          <a:avLst/>
                        </a:prstGeom>
                        <a:noFill/>
                        <a:ln w="31750">
                          <a:solidFill>
                            <a:schemeClr val="accent2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Oval 27"/>
            <p:cNvSpPr/>
            <p:nvPr/>
          </p:nvSpPr>
          <p:spPr bwMode="auto">
            <a:xfrm>
              <a:off x="6600825" y="2171700"/>
              <a:ext cx="228600" cy="228600"/>
            </a:xfrm>
            <a:prstGeom prst="ellips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14" name="Straight Connector 31"/>
            <p:cNvCxnSpPr/>
            <p:nvPr/>
          </p:nvCxnSpPr>
          <p:spPr bwMode="auto">
            <a:xfrm rot="10800000">
              <a:off x="1676400" y="2286000"/>
              <a:ext cx="5029200" cy="1588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3028950" y="2817813"/>
            <a:ext cx="2514600" cy="384175"/>
            <a:chOff x="1676400" y="1903412"/>
            <a:chExt cx="2514600" cy="383382"/>
          </a:xfrm>
        </p:grpSpPr>
        <p:cxnSp>
          <p:nvCxnSpPr>
            <p:cNvPr id="16" name="Straight Connector 32"/>
            <p:cNvCxnSpPr/>
            <p:nvPr/>
          </p:nvCxnSpPr>
          <p:spPr bwMode="auto">
            <a:xfrm rot="10800000">
              <a:off x="1676400" y="1903412"/>
              <a:ext cx="2514600" cy="1584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Arrow Connector 35"/>
            <p:cNvCxnSpPr>
              <a:cxnSpLocks noChangeShapeType="1"/>
            </p:cNvCxnSpPr>
            <p:nvPr/>
          </p:nvCxnSpPr>
          <p:spPr bwMode="auto">
            <a:xfrm rot="5400000">
              <a:off x="3162300" y="2095500"/>
              <a:ext cx="381000" cy="1588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9" name="TextBox 36"/>
            <p:cNvSpPr txBox="1">
              <a:spLocks noChangeArrowheads="1"/>
            </p:cNvSpPr>
            <p:nvPr/>
          </p:nvSpPr>
          <p:spPr bwMode="auto">
            <a:xfrm>
              <a:off x="3390900" y="1905000"/>
              <a:ext cx="62068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DBE</a:t>
              </a:r>
            </a:p>
          </p:txBody>
        </p:sp>
      </p:grp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5541963" y="2819400"/>
            <a:ext cx="1068387" cy="3506788"/>
            <a:chOff x="4190206" y="1905000"/>
            <a:chExt cx="1067594" cy="3505994"/>
          </a:xfrm>
        </p:grpSpPr>
        <p:cxnSp>
          <p:nvCxnSpPr>
            <p:cNvPr id="21" name="Straight Connector 29"/>
            <p:cNvCxnSpPr/>
            <p:nvPr/>
          </p:nvCxnSpPr>
          <p:spPr bwMode="auto">
            <a:xfrm rot="5400000" flipH="1" flipV="1">
              <a:off x="2438002" y="3657204"/>
              <a:ext cx="3505994" cy="1586"/>
            </a:xfrm>
            <a:prstGeom prst="line">
              <a:avLst/>
            </a:prstGeom>
            <a:noFill/>
            <a:ln w="2540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38"/>
            <p:cNvSpPr txBox="1"/>
            <p:nvPr/>
          </p:nvSpPr>
          <p:spPr>
            <a:xfrm>
              <a:off x="4191792" y="2590645"/>
              <a:ext cx="1066008" cy="6459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70C0"/>
                  </a:solidFill>
                  <a:latin typeface="+mn-lt"/>
                </a:rPr>
                <a:t>Fission products</a:t>
              </a:r>
            </a:p>
          </p:txBody>
        </p:sp>
      </p:grpSp>
      <p:pic>
        <p:nvPicPr>
          <p:cNvPr id="23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5950" y="4648200"/>
            <a:ext cx="3076575" cy="14573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9296" y="1621632"/>
            <a:ext cx="145626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kstvak 23"/>
          <p:cNvSpPr txBox="1"/>
          <p:nvPr/>
        </p:nvSpPr>
        <p:spPr>
          <a:xfrm>
            <a:off x="3733800" y="1571624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(4.0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)</a:t>
            </a:r>
            <a:endParaRPr lang="nl-NL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Kernkracht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kernkrachten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365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femtometers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Ingewikkelde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functie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– 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spin, spin-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koppeling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743200"/>
            <a:ext cx="2964455" cy="41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2590800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&gt; 82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001869"/>
            <a:ext cx="5181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gravitatie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elektromagnetisme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795713" y="228600"/>
            <a:ext cx="1563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rgbClr val="000099"/>
                </a:solidFill>
                <a:latin typeface="+mj-lt"/>
                <a:cs typeface="+mn-cs"/>
              </a:rPr>
              <a:t>Inhoud</a:t>
            </a:r>
            <a:endParaRPr lang="en-US" sz="3200" b="1" i="1" dirty="0">
              <a:solidFill>
                <a:srgbClr val="000099"/>
              </a:solidFill>
              <a:latin typeface="+mj-lt"/>
              <a:cs typeface="+mn-cs"/>
            </a:endParaRPr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www.nikhef.nl/~jo/energie 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Jeroen</a:t>
            </a:r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Meidam</a:t>
            </a:r>
            <a:endParaRPr lang="en-US" sz="1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</a:t>
            </a: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: j.meidam@nikhef.nl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 smtClean="0">
                <a:latin typeface="Calibri" pitchFamily="34" charset="0"/>
                <a:cs typeface="Calibri" pitchFamily="34" charset="0"/>
              </a:rPr>
              <a:t>Beoordeling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Huiswerk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(20%), </a:t>
            </a: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scriptie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(20%), </a:t>
            </a:r>
            <a:r>
              <a:rPr lang="en-US" sz="1400" b="1" dirty="0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tentamen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(60%)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</a:t>
            </a:r>
            <a:r>
              <a:rPr lang="en-US" sz="1400" b="1" dirty="0" err="1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Jelley</a:t>
            </a:r>
            <a:endParaRPr lang="en-US" sz="14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E. Lewis, Fundamentals of Nuclear 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err="1">
                <a:latin typeface="Calibri" pitchFamily="34" charset="0"/>
                <a:cs typeface="Calibri" pitchFamily="34" charset="0"/>
              </a:rPr>
              <a:t>Inhoud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1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Motivatie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exponentiële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groei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CO2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toename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broeikaseffect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2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Energieverbruik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transport,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verwarming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koeling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verlichting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landbouw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veeteelt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fabricage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kernfysica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4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Kernenergie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reactorfysica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5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Kernfusie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thermodynamica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Entropie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enthalpie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Carnot, Otto,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Rankine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processen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informatie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Energiebronnen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fossiele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brandstoffen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olie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gas,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kolen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wind,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zon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(PV,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thermisch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biomassa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waterkracht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geothermisch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dirty="0" smtClean="0">
                <a:latin typeface="Calibri" pitchFamily="34" charset="0"/>
                <a:cs typeface="Calibri" pitchFamily="34" charset="0"/>
              </a:rPr>
              <a:t>7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Fluctuaties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opslag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batterijen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water,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waterstof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), transport van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 smtClean="0">
                <a:latin typeface="Calibri" pitchFamily="34" charset="0"/>
                <a:cs typeface="Calibri" pitchFamily="34" charset="0"/>
              </a:rPr>
              <a:t>efficiëntie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r>
              <a:rPr lang="en-US" sz="1050" dirty="0">
                <a:latin typeface="Calibri" pitchFamily="34" charset="0"/>
                <a:cs typeface="Calibri" pitchFamily="34" charset="0"/>
              </a:rPr>
              <a:t>                         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: scenario’s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voor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Nederland,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wereld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fysieke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mogelijkheden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politiek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ethische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vragen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economische</a:t>
            </a:r>
            <a:r>
              <a:rPr lang="en-US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050" dirty="0" err="1">
                <a:latin typeface="Calibri" pitchFamily="34" charset="0"/>
                <a:cs typeface="Calibri" pitchFamily="34" charset="0"/>
              </a:rPr>
              <a:t>aspecten</a:t>
            </a:r>
            <a:endParaRPr lang="en-US" sz="105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538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Gratis te downloaden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pic>
        <p:nvPicPr>
          <p:cNvPr id="717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288" y="6553200"/>
            <a:ext cx="378142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200">
                <a:latin typeface="+mn-lt"/>
                <a:cs typeface="Arial" pitchFamily="34" charset="0"/>
              </a:rPr>
              <a:t>With thanks to dr. Stefan Hild, University of Glasgow </a:t>
            </a:r>
            <a:endParaRPr lang="nl-NL" sz="1200" dirty="0" err="1">
              <a:latin typeface="+mn-lt"/>
              <a:cs typeface="Arial" pitchFamily="34" charset="0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1287843" y="4809653"/>
            <a:ext cx="5486400" cy="2286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Fysica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6248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geschiktste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projectielen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onderhevig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last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Coulombafstoting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alfa-deeltjes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5373" y="3733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2069068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Fermi: met uranium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3593068"/>
            <a:ext cx="3733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baryon-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leptongetal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Box 17"/>
          <p:cNvSpPr txBox="1"/>
          <p:nvPr/>
        </p:nvSpPr>
        <p:spPr>
          <a:xfrm>
            <a:off x="533400" y="27548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neptunium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plutonium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 = 94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4" name="Picture 6" descr="\\vmware-host\Shared Folders\Desktop\484px-Enrico_Fermi_1943-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942804"/>
            <a:ext cx="1981200" cy="2456033"/>
          </a:xfrm>
          <a:prstGeom prst="rect">
            <a:avLst/>
          </a:prstGeom>
          <a:noFill/>
        </p:spPr>
      </p:pic>
      <p:pic>
        <p:nvPicPr>
          <p:cNvPr id="2055" name="Picture 7" descr="\\vmware-host\Shared Folders\Desktop\631px-Plutonium_r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362" y="2667000"/>
            <a:ext cx="1443038" cy="1371600"/>
          </a:xfrm>
          <a:prstGeom prst="rect">
            <a:avLst/>
          </a:prstGeom>
          <a:noFill/>
        </p:spPr>
      </p:pic>
      <p:pic>
        <p:nvPicPr>
          <p:cNvPr id="2056" name="Picture 8" descr="\\vmware-host\Shared Folders\Desktop\B-Reactor_Hanfo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19600"/>
            <a:ext cx="2610914" cy="2057400"/>
          </a:xfrm>
          <a:prstGeom prst="rect">
            <a:avLst/>
          </a:prstGeom>
          <a:noFill/>
        </p:spPr>
      </p:pic>
      <p:pic>
        <p:nvPicPr>
          <p:cNvPr id="2057" name="Picture 9" descr="\\vmware-host\Shared Folders\Desktop\Neptunium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4411309"/>
            <a:ext cx="2655888" cy="206569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7650" name="Rectangle 103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58200" cy="1143000"/>
          </a:xfrm>
          <a:noFill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GB" sz="3600" i="1" kern="1200" baseline="300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235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U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304800" y="914400"/>
            <a:ext cx="6705600" cy="20313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buFont typeface="Arial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geinduceerd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was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voorspeld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Enrico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Fermi en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werd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door Otto Hahn,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Lise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smtClean="0">
                <a:latin typeface="Calibri" pitchFamily="34" charset="0"/>
                <a:cs typeface="Calibri" pitchFamily="34" charset="0"/>
              </a:rPr>
              <a:t>Meitner en Fritz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Strassmann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(Dec.1938)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verander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lood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goud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...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Sporen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Barium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gevonden</a:t>
            </a: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GB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buClr>
                <a:srgbClr val="FFFF99"/>
              </a:buClr>
              <a:buSzPct val="75000"/>
              <a:buFont typeface="Monotype Sorts" charset="2"/>
              <a:buChar char="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vrijgave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van uranium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3" name="Picture 1040" descr="C:\Users\jo\Desktop\3dd977157883544970fd89c3ada2143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940845"/>
            <a:ext cx="52101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1042" descr="C:\Users\jo\Desktop\800px-Nuclear_Fission_Experimental_Apparatus_1938_-_Deutsches_Museum_-_Muni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7400" y="1447800"/>
            <a:ext cx="1968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58120"/>
            <a:ext cx="5715000" cy="317128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5090034"/>
            <a:ext cx="3352800" cy="153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2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Kernsplijtingsreacties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" name="TextBox 17"/>
          <p:cNvSpPr txBox="1"/>
          <p:nvPr/>
        </p:nvSpPr>
        <p:spPr>
          <a:xfrm>
            <a:off x="533400" y="1447800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uranium-235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8404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– 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gamma’s, neutrino’s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2860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80%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316069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Merendeel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(193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810000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Mechanisme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energiedissipatie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 neutrino’s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343400"/>
            <a:ext cx="4681538" cy="2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2602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rest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gamma’s en neutrino’s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2895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neutrino’s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ontsnappen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762000"/>
            <a:ext cx="3733800" cy="31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Kettingreactie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906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306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63712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door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667000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herhalen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2766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- 1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43550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 = 0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659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9646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tijdstip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421868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 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 1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462513"/>
              </p:ext>
            </p:extLst>
          </p:nvPr>
        </p:nvGraphicFramePr>
        <p:xfrm>
          <a:off x="3983832" y="4960144"/>
          <a:ext cx="1168400" cy="38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0" name="Equation" r:id="rId5" imgW="736560" imgH="241200" progId="Equation.DSMT4">
                  <p:embed/>
                </p:oleObj>
              </mc:Choice>
              <mc:Fallback>
                <p:oleObj name="Equation" r:id="rId5" imgW="73656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832" y="4960144"/>
                        <a:ext cx="1168400" cy="3827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ep 21"/>
          <p:cNvGrpSpPr/>
          <p:nvPr/>
        </p:nvGrpSpPr>
        <p:grpSpPr>
          <a:xfrm>
            <a:off x="5532740" y="4419600"/>
            <a:ext cx="2780331" cy="2057085"/>
            <a:chOff x="5334000" y="4648200"/>
            <a:chExt cx="2780331" cy="2057085"/>
          </a:xfrm>
        </p:grpSpPr>
        <p:pic>
          <p:nvPicPr>
            <p:cNvPr id="13824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62600" y="4648200"/>
              <a:ext cx="1933575" cy="2057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kstvak 24"/>
            <p:cNvSpPr txBox="1"/>
            <p:nvPr/>
          </p:nvSpPr>
          <p:spPr>
            <a:xfrm>
              <a:off x="6934200" y="5102423"/>
              <a:ext cx="11801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super-kritisch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858000" y="5407223"/>
              <a:ext cx="71365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kritisch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5334000" y="6245423"/>
              <a:ext cx="10278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sub-kritisch</a:t>
              </a:r>
              <a:endParaRPr lang="nl-NL" sz="1400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23004" y="5424488"/>
            <a:ext cx="2625196" cy="35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7"/>
          <p:cNvSpPr txBox="1"/>
          <p:nvPr/>
        </p:nvSpPr>
        <p:spPr>
          <a:xfrm>
            <a:off x="533400" y="57266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Regeling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dankzij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delayed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5" grpId="0"/>
      <p:bldP spid="17" grpId="0"/>
      <p:bldP spid="20" grpId="0"/>
      <p:bldP spid="2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1716028"/>
            <a:ext cx="2133599" cy="514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Kernsplijting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Kernsplijting</a:t>
            </a:r>
            <a:r>
              <a:rPr lang="en-US" dirty="0" smtClean="0">
                <a:latin typeface="+mn-lt"/>
              </a:rPr>
              <a:t>: </a:t>
            </a:r>
            <a:r>
              <a:rPr lang="en-US" dirty="0" err="1" smtClean="0">
                <a:latin typeface="+mn-lt"/>
              </a:rPr>
              <a:t>ontdekt</a:t>
            </a:r>
            <a:r>
              <a:rPr lang="en-US" dirty="0" smtClean="0">
                <a:latin typeface="+mn-lt"/>
              </a:rPr>
              <a:t> in1938 door Otto Hahn en Fritz </a:t>
            </a:r>
            <a:r>
              <a:rPr lang="en-US" dirty="0" err="1" smtClean="0">
                <a:latin typeface="+mn-lt"/>
              </a:rPr>
              <a:t>Strassmann</a:t>
            </a:r>
            <a:endParaRPr lang="en-US" dirty="0">
              <a:latin typeface="+mn-lt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Verklaring</a:t>
            </a:r>
            <a:r>
              <a:rPr lang="en-US" dirty="0" smtClean="0">
                <a:latin typeface="+mn-lt"/>
              </a:rPr>
              <a:t> door Lisa Meitner en Otto Frisch                                               door </a:t>
            </a: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pic>
        <p:nvPicPr>
          <p:cNvPr id="5123" name="Picture 3" descr="\\vmware-host\Shared Folders\Desktop\384px-Lise_Meitner_1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676400"/>
            <a:ext cx="1169988" cy="1825625"/>
          </a:xfrm>
          <a:prstGeom prst="rect">
            <a:avLst/>
          </a:prstGeom>
          <a:noFill/>
        </p:spPr>
      </p:pic>
      <p:sp>
        <p:nvSpPr>
          <p:cNvPr id="8" name="TextBox 17"/>
          <p:cNvSpPr txBox="1"/>
          <p:nvPr/>
        </p:nvSpPr>
        <p:spPr>
          <a:xfrm>
            <a:off x="533400" y="21730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Vloeistofdruppelmodel</a:t>
            </a:r>
            <a:endParaRPr lang="en-US" dirty="0">
              <a:latin typeface="+mn-lt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+mn-lt"/>
              </a:rPr>
              <a:t>Beschouw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bijvoorbeeld</a:t>
            </a:r>
            <a:endParaRPr lang="en-US" dirty="0">
              <a:latin typeface="+mn-lt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067048"/>
            <a:ext cx="3276600" cy="28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34406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resulteert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71713" y="3733800"/>
            <a:ext cx="547687" cy="3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91000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(Coulomb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840069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(8.5 – 7.6) = 0.9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nucleon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(*236 =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conventionele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2" descr="C:\Users\jo\Desktop\nukegif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5429250"/>
            <a:ext cx="1476375" cy="142875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2" grpId="0"/>
      <p:bldP spid="14" grpId="0"/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instabiel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neutronenoverschot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Minder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1%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fragmenten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delayed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586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Dominant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beta-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gamma-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vervalsreeksen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1910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begin-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7860" y="4572000"/>
            <a:ext cx="25361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4572000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40 fragment-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waargenomen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groep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193268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splijtingsproducten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9346" y="990600"/>
            <a:ext cx="2604654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124200"/>
            <a:ext cx="4419600" cy="40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40643" y="3657600"/>
            <a:ext cx="2066925" cy="404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4" grpId="0"/>
      <p:bldP spid="1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Splijtingsproducten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8% van de 200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toegeschreven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beta-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gammaverval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gekoeld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!)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17306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Wigner-Way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4572000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verval-warmte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gestaan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629870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megawatt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vermogen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shutdown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3708652"/>
            <a:ext cx="4819650" cy="314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971800"/>
            <a:ext cx="27146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03538"/>
            <a:ext cx="3200400" cy="5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Fissile en fertile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gebombardeerd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3622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smtClean="0">
                <a:latin typeface="Calibri" pitchFamily="34" charset="0"/>
                <a:cs typeface="Calibri" pitchFamily="34" charset="0"/>
              </a:rPr>
              <a:t>Fertile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(vruchtbaar) materiaal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3528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is fissile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=24.4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duizend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4572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thorium-232 fertile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Thorium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aardkorst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19400"/>
            <a:ext cx="3705225" cy="39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7"/>
          <p:cNvSpPr txBox="1"/>
          <p:nvPr/>
        </p:nvSpPr>
        <p:spPr>
          <a:xfrm>
            <a:off x="533400" y="19050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(0.7%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; de rest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5373" y="4114800"/>
            <a:ext cx="228862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0688" y="3825578"/>
            <a:ext cx="1790700" cy="37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41264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Plutonium-240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fertile, want plutonium-241 is fissile</a:t>
            </a:r>
          </a:p>
        </p:txBody>
      </p:sp>
      <p:pic>
        <p:nvPicPr>
          <p:cNvPr id="17817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181600"/>
            <a:ext cx="3657600" cy="42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7"/>
          <p:cNvSpPr txBox="1"/>
          <p:nvPr/>
        </p:nvSpPr>
        <p:spPr>
          <a:xfrm>
            <a:off x="533400" y="5638799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Uranium-233 is fissile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58674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kweekreactor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(breeder)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6" grpId="0"/>
      <p:bldP spid="20" grpId="0"/>
      <p:bldP spid="12" grpId="0"/>
      <p:bldP spid="11" grpId="0"/>
      <p:bldP spid="14" grpId="0"/>
      <p:bldP spid="17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Start-up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initiële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vandaan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kettingreactie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" name="TextBox 17"/>
          <p:cNvSpPr txBox="1"/>
          <p:nvPr/>
        </p:nvSpPr>
        <p:spPr>
          <a:xfrm>
            <a:off x="533400" y="2667000"/>
            <a:ext cx="563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schematisch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reactor core van Chernobyl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opname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control room).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blauw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de 12 startup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neutronenbronnen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1905000"/>
            <a:ext cx="563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Kosmische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`blind’ start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risico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Americium-beryllium </a:t>
            </a:r>
            <a:r>
              <a:rPr lang="en-US" dirty="0" err="1" smtClean="0">
                <a:latin typeface="+mn-lt"/>
              </a:rPr>
              <a:t>bron</a:t>
            </a:r>
            <a:r>
              <a:rPr lang="en-US" dirty="0" smtClean="0">
                <a:latin typeface="+mn-lt"/>
              </a:rPr>
              <a:t> (</a:t>
            </a:r>
            <a:r>
              <a:rPr lang="en-US" dirty="0" err="1" smtClean="0">
                <a:latin typeface="+mn-lt"/>
              </a:rPr>
              <a:t>ook</a:t>
            </a:r>
            <a:r>
              <a:rPr lang="en-US" dirty="0" smtClean="0">
                <a:latin typeface="+mn-lt"/>
              </a:rPr>
              <a:t> Ra-Be)</a:t>
            </a:r>
          </a:p>
        </p:txBody>
      </p:sp>
      <p:pic>
        <p:nvPicPr>
          <p:cNvPr id="179203" name="Picture 3" descr="\\vmware-host\Shared Folders\Desktop\tmp\600px-RBMK_Reaktor_ChNPP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3429000"/>
            <a:ext cx="2892425" cy="2892425"/>
          </a:xfrm>
          <a:prstGeom prst="rect">
            <a:avLst/>
          </a:prstGeom>
          <a:noFill/>
        </p:spPr>
      </p:pic>
      <p:pic>
        <p:nvPicPr>
          <p:cNvPr id="179204" name="Picture 4" descr="\\vmware-host\Shared Folders\Desktop\tmp\Americi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572000"/>
            <a:ext cx="1512968" cy="2286000"/>
          </a:xfrm>
          <a:prstGeom prst="rect">
            <a:avLst/>
          </a:prstGeom>
          <a:noFill/>
        </p:spPr>
      </p:pic>
      <p:pic>
        <p:nvPicPr>
          <p:cNvPr id="179205" name="Picture 5" descr="\\vmware-host\Shared Folders\Desktop\tmp\Americium_microsc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5616996"/>
            <a:ext cx="1295400" cy="1241003"/>
          </a:xfrm>
          <a:prstGeom prst="rect">
            <a:avLst/>
          </a:prstGeom>
          <a:noFill/>
        </p:spPr>
      </p:pic>
      <p:pic>
        <p:nvPicPr>
          <p:cNvPr id="179206" name="Picture 6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5665" y="1196052"/>
            <a:ext cx="2988335" cy="2080549"/>
          </a:xfrm>
          <a:prstGeom prst="rect">
            <a:avLst/>
          </a:prstGeom>
          <a:noFill/>
        </p:spPr>
      </p:pic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066799" y="4267200"/>
          <a:ext cx="202130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90" name="Equation" r:id="rId8" imgW="1600200" imgH="241200" progId="Equation.DSMT4">
                  <p:embed/>
                </p:oleObj>
              </mc:Choice>
              <mc:Fallback>
                <p:oleObj name="Equation" r:id="rId8" imgW="160020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799" y="4267200"/>
                        <a:ext cx="2021305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9208" name="Object 8"/>
          <p:cNvGraphicFramePr>
            <a:graphicFrameLocks noChangeAspect="1"/>
          </p:cNvGraphicFramePr>
          <p:nvPr/>
        </p:nvGraphicFramePr>
        <p:xfrm>
          <a:off x="812008" y="4648200"/>
          <a:ext cx="1587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91" name="Equation" r:id="rId10" imgW="1257120" imgH="241200" progId="Equation.DSMT4">
                  <p:embed/>
                </p:oleObj>
              </mc:Choice>
              <mc:Fallback>
                <p:oleObj name="Equation" r:id="rId10" imgW="125712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008" y="4648200"/>
                        <a:ext cx="1587500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17"/>
          <p:cNvSpPr txBox="1"/>
          <p:nvPr/>
        </p:nvSpPr>
        <p:spPr>
          <a:xfrm>
            <a:off x="533400" y="4964668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Americium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transuraan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1994.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gesyntheseerd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7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12" grpId="0"/>
      <p:bldP spid="11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62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Kernfysica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1896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fosforescentie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foute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overigens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door Henri Becquerel: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mineraal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fotografische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5123" name="Picture 3" descr="\\vmware-host\Shared Folders\Desktop\800px-Phosphoresc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0484" y="2967037"/>
            <a:ext cx="2954916" cy="1300163"/>
          </a:xfrm>
          <a:prstGeom prst="rect">
            <a:avLst/>
          </a:prstGeom>
          <a:noFill/>
        </p:spPr>
      </p:pic>
      <p:sp>
        <p:nvSpPr>
          <p:cNvPr id="7" name="TextBox 17"/>
          <p:cNvSpPr txBox="1"/>
          <p:nvPr/>
        </p:nvSpPr>
        <p:spPr>
          <a:xfrm>
            <a:off x="533400" y="212467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4154269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Rontgen had in 1896 al X-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\\vmware-host\Shared Folders\Desktop\382px-Roentgen-x-ray-von-kollikers-ha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8545" y="4572000"/>
            <a:ext cx="1409255" cy="2209800"/>
          </a:xfrm>
          <a:prstGeom prst="rect">
            <a:avLst/>
          </a:prstGeom>
          <a:noFill/>
        </p:spPr>
      </p:pic>
      <p:pic>
        <p:nvPicPr>
          <p:cNvPr id="24579" name="Picture 3" descr="\\vmware-host\Shared Folders\Desktop\755px-Roentgen-Roehre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4876800"/>
            <a:ext cx="2514600" cy="1482116"/>
          </a:xfrm>
          <a:prstGeom prst="rect">
            <a:avLst/>
          </a:prstGeom>
          <a:noFill/>
        </p:spPr>
      </p:pic>
      <p:sp>
        <p:nvSpPr>
          <p:cNvPr id="11" name="TextBox 17"/>
          <p:cNvSpPr txBox="1"/>
          <p:nvPr/>
        </p:nvSpPr>
        <p:spPr>
          <a:xfrm>
            <a:off x="533400" y="2743200"/>
            <a:ext cx="48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Marie en Pierre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radium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radionuclei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4524375"/>
            <a:ext cx="2895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7"/>
          <p:cNvSpPr txBox="1"/>
          <p:nvPr/>
        </p:nvSpPr>
        <p:spPr>
          <a:xfrm>
            <a:off x="533400" y="34290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verhitten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magneetveld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1043" descr="C:\Users\jo\Desktop\225px-Becquerel_Henri_photograp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900114"/>
            <a:ext cx="1443038" cy="190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44" descr="C:\Users\jo\Desktop\120px-Nobel_medal_dsc0617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43800" y="2209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7010400" y="2514600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1903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1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pic>
        <p:nvPicPr>
          <p:cNvPr id="65536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200150"/>
            <a:ext cx="5334000" cy="311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5364" name="Text Box 4"/>
          <p:cNvSpPr txBox="1">
            <a:spLocks noChangeArrowheads="1"/>
          </p:cNvSpPr>
          <p:nvPr/>
        </p:nvSpPr>
        <p:spPr bwMode="auto">
          <a:xfrm>
            <a:off x="609600" y="1309686"/>
            <a:ext cx="2971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Marsden en </a:t>
            </a:r>
            <a:r>
              <a:rPr lang="nl-NL" smtClean="0">
                <a:latin typeface="Calibri" pitchFamily="34" charset="0"/>
                <a:cs typeface="Calibri" pitchFamily="34" charset="0"/>
                <a:sym typeface="Symbol" pitchFamily="18" charset="2"/>
              </a:rPr>
              <a:t>Geiger rond 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1910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5366" name="Text Box 6"/>
          <p:cNvSpPr txBox="1">
            <a:spLocks noChangeArrowheads="1"/>
          </p:cNvSpPr>
          <p:nvPr/>
        </p:nvSpPr>
        <p:spPr bwMode="auto">
          <a:xfrm>
            <a:off x="5715000" y="5334000"/>
            <a:ext cx="2286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68613"/>
            <a:ext cx="411480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370" name="Text Box 10"/>
          <p:cNvSpPr txBox="1">
            <a:spLocks noChangeArrowheads="1"/>
          </p:cNvSpPr>
          <p:nvPr/>
        </p:nvSpPr>
        <p:spPr bwMode="auto">
          <a:xfrm>
            <a:off x="152400" y="2362200"/>
            <a:ext cx="2819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Alfa deeltjes: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T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= 4 – 7 MeV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537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6486525"/>
            <a:ext cx="3505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3850" y="5791200"/>
            <a:ext cx="50101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4" grpId="0" animBg="1"/>
      <p:bldP spid="655366" grpId="0" animBg="1"/>
      <p:bldP spid="6553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Radioactief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Rutherford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klassificatie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1898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6887" y="2758795"/>
            <a:ext cx="3338513" cy="347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154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zelfs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papier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3 mm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aluminium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7526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Type </a:t>
            </a: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lood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2860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Elk type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lading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5796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Uiteindelijk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bleek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692944" y="28297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692944" y="31345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692944" y="34393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962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685800" y="42560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Becquerel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5800" y="45608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3.7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685800" y="48768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1 Curie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 gram radium-266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486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7800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60848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[ #/cm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]: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originele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kwijt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05000"/>
            <a:ext cx="3624609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595718"/>
            <a:ext cx="2309812" cy="30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16112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parent    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831068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4"/>
          <p:cNvGrpSpPr/>
          <p:nvPr/>
        </p:nvGrpSpPr>
        <p:grpSpPr>
          <a:xfrm>
            <a:off x="1905000" y="2743200"/>
            <a:ext cx="2743200" cy="609600"/>
            <a:chOff x="2312894" y="3258671"/>
            <a:chExt cx="2743200" cy="609600"/>
          </a:xfrm>
        </p:grpSpPr>
        <p:sp>
          <p:nvSpPr>
            <p:cNvPr id="13" name="Rounded Rectangle 27"/>
            <p:cNvSpPr/>
            <p:nvPr/>
          </p:nvSpPr>
          <p:spPr bwMode="auto">
            <a:xfrm>
              <a:off x="2312894" y="3258671"/>
              <a:ext cx="27432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24125" y="3385761"/>
              <a:ext cx="2352675" cy="333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7"/>
          <p:cNvSpPr txBox="1"/>
          <p:nvPr/>
        </p:nvSpPr>
        <p:spPr>
          <a:xfrm>
            <a:off x="533400" y="3572470"/>
            <a:ext cx="838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Alfa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sterke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elektrostatische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afstoting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48687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966447"/>
            <a:ext cx="3609975" cy="35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2575" y="4953000"/>
            <a:ext cx="3629025" cy="39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IJL-RECHTS 18"/>
          <p:cNvSpPr/>
          <p:nvPr/>
        </p:nvSpPr>
        <p:spPr bwMode="auto">
          <a:xfrm>
            <a:off x="4724400" y="5042647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53456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Q &lt; 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verboden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57150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discreet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761" y="5776913"/>
            <a:ext cx="2666239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6" grpId="0"/>
      <p:bldP spid="17" grpId="0"/>
      <p:bldP spid="19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tunneleffect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 &gt; 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parent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958915"/>
            <a:ext cx="3643313" cy="289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5351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begrijpen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potentiele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alfa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145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Tunneleffect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betekent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sprong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punt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50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onzekerheidsrelatie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19400"/>
            <a:ext cx="1738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32882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Schending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cs typeface="Calibri" pitchFamily="34" charset="0"/>
              </a:rPr>
              <a:t>D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tunnelen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41820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Q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breedte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barriere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09647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?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Vanwege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</a:p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Reactie                      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7304" y="5729288"/>
            <a:ext cx="1982114" cy="22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1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Alfa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rookdetector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(&lt; </a:t>
            </a:r>
            <a:r>
              <a:rPr lang="en-US" dirty="0" smtClean="0"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g) Americium            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oxide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7" name="TextBox 17"/>
          <p:cNvSpPr txBox="1"/>
          <p:nvPr/>
        </p:nvSpPr>
        <p:spPr>
          <a:xfrm>
            <a:off x="533400" y="1840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Ionisatiekamer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ioniseer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twee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tegengesteld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geladen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platen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146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384946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gedetecteerd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circuit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44590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Stralingsdosis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achtergrondstraling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2" name="Picture 2" descr="\\vmware-host\Shared Folders\Desktop\SmokeAlarmPlace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886200"/>
            <a:ext cx="1641220" cy="2971800"/>
          </a:xfrm>
          <a:prstGeom prst="rect">
            <a:avLst/>
          </a:prstGeom>
          <a:noFill/>
        </p:spPr>
      </p:pic>
      <p:pic>
        <p:nvPicPr>
          <p:cNvPr id="25603" name="Picture 3" descr="\\vmware-host\Shared Folders\Desktop\800px-Smokealar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295400"/>
            <a:ext cx="3048000" cy="2286000"/>
          </a:xfrm>
          <a:prstGeom prst="rect">
            <a:avLst/>
          </a:prstGeom>
          <a:noFill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1064" y="1266824"/>
            <a:ext cx="5905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7"/>
          <p:cNvSpPr txBox="1"/>
          <p:nvPr/>
        </p:nvSpPr>
        <p:spPr>
          <a:xfrm>
            <a:off x="533400" y="3163669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Rookdeeltjes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smtClean="0"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stroom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afneemt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11" grpId="0"/>
      <p:bldP spid="13" grpId="0"/>
      <p:bldP spid="14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Transmutatie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elementen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556" y="2895600"/>
            <a:ext cx="228724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976312"/>
            <a:ext cx="2895600" cy="268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154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was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oorspronkelijk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hypothese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458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Atoomgetal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hetzelfde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verandert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763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068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6504" y="2140744"/>
            <a:ext cx="290512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2373312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daarom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postulaat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2678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proton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982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ontdekt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1956 (experiment Poltergeist)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54213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Neutrino’s (en antineutrino’s)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spin ½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5726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Correcte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notatie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6030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zwakke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wisselwerking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09825" y="5798639"/>
            <a:ext cx="2238375" cy="27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443287"/>
            <a:ext cx="1572983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62250" y="4016375"/>
            <a:ext cx="15811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3835676"/>
            <a:ext cx="1914525" cy="149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Beta+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 elektron-vangst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039" y="2286000"/>
            <a:ext cx="300476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078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beta+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(positron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383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Positron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antideeltje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688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1726408"/>
            <a:ext cx="2514599" cy="3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1992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Merk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neutrino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uitkomt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297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2057400" y="2602704"/>
            <a:ext cx="2819400" cy="673896"/>
            <a:chOff x="1869280" y="2797968"/>
            <a:chExt cx="2819400" cy="673896"/>
          </a:xfrm>
        </p:grpSpPr>
        <p:sp>
          <p:nvSpPr>
            <p:cNvPr id="15" name="Rounded Rectangle 27"/>
            <p:cNvSpPr/>
            <p:nvPr/>
          </p:nvSpPr>
          <p:spPr bwMode="auto">
            <a:xfrm>
              <a:off x="1869280" y="2797968"/>
              <a:ext cx="2819400" cy="67389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2895600"/>
              <a:ext cx="2185987" cy="508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7"/>
          <p:cNvSpPr txBox="1"/>
          <p:nvPr/>
        </p:nvSpPr>
        <p:spPr>
          <a:xfrm>
            <a:off x="533400" y="35930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mogelijkheid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: elektron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7"/>
          <p:cNvSpPr txBox="1"/>
          <p:nvPr/>
        </p:nvSpPr>
        <p:spPr>
          <a:xfrm>
            <a:off x="533400" y="38978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4202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7363" y="4252912"/>
            <a:ext cx="22050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7"/>
          <p:cNvSpPr txBox="1"/>
          <p:nvPr/>
        </p:nvSpPr>
        <p:spPr>
          <a:xfrm>
            <a:off x="533400" y="45836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2057400" y="4876800"/>
            <a:ext cx="2819400" cy="457200"/>
            <a:chOff x="2057400" y="5181600"/>
            <a:chExt cx="2819400" cy="457200"/>
          </a:xfrm>
        </p:grpSpPr>
        <p:sp>
          <p:nvSpPr>
            <p:cNvPr id="25" name="Rounded Rectangle 27"/>
            <p:cNvSpPr/>
            <p:nvPr/>
          </p:nvSpPr>
          <p:spPr bwMode="auto">
            <a:xfrm>
              <a:off x="2057400" y="5181600"/>
              <a:ext cx="2819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26480" y="5293948"/>
              <a:ext cx="2224088" cy="268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TextBox 17"/>
          <p:cNvSpPr txBox="1"/>
          <p:nvPr/>
        </p:nvSpPr>
        <p:spPr>
          <a:xfrm>
            <a:off x="533400" y="5574268"/>
            <a:ext cx="533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elektronen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springen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gat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karakteristieke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9" grpId="0"/>
      <p:bldP spid="11" grpId="0"/>
      <p:bldP spid="13" grpId="0"/>
      <p:bldP spid="19" grpId="0"/>
      <p:bldP spid="20" grpId="0"/>
      <p:bldP spid="21" grpId="0"/>
      <p:bldP spid="22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Gamma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Hoogenergetische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uitgezonden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kerntoestanden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niveaus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energieverschil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4419600"/>
            <a:ext cx="313455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868269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deeltjes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7064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3"/>
          <p:cNvGrpSpPr/>
          <p:nvPr/>
        </p:nvGrpSpPr>
        <p:grpSpPr>
          <a:xfrm>
            <a:off x="1676400" y="2819400"/>
            <a:ext cx="2133600" cy="457200"/>
            <a:chOff x="2688432" y="3338512"/>
            <a:chExt cx="2133600" cy="457200"/>
          </a:xfrm>
        </p:grpSpPr>
        <p:sp>
          <p:nvSpPr>
            <p:cNvPr id="11" name="Rounded Rectangle 27"/>
            <p:cNvSpPr/>
            <p:nvPr/>
          </p:nvSpPr>
          <p:spPr bwMode="auto">
            <a:xfrm>
              <a:off x="2688432" y="3338512"/>
              <a:ext cx="21336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5600" y="3416228"/>
              <a:ext cx="1752600" cy="293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7"/>
          <p:cNvSpPr txBox="1"/>
          <p:nvPr/>
        </p:nvSpPr>
        <p:spPr>
          <a:xfrm>
            <a:off x="533400" y="3440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asterisk *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duidt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3745468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Nomenclatuur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X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elektron-atoom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interactie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gamma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straling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kernreactie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4624626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Kern in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metastabiele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isomeer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4916269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conversie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foton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baanelektron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kern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8" grpId="0"/>
      <p:bldP spid="15" grpId="0"/>
      <p:bldP spid="16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Behoudswetten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13542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klassieke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wet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impulsmoment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lading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99" y="2890837"/>
            <a:ext cx="3371801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2743200"/>
            <a:ext cx="76200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nieuwe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behoudswetten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nucleongetal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baryongetal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leptongetal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Halfwaardetijd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vervalsnelheid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066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random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957892"/>
            <a:ext cx="2895600" cy="109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7"/>
          <p:cNvSpPr txBox="1"/>
          <p:nvPr/>
        </p:nvSpPr>
        <p:spPr>
          <a:xfrm>
            <a:off x="533400" y="13827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korte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D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448838"/>
            <a:ext cx="1676400" cy="281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7"/>
          <p:cNvSpPr txBox="1"/>
          <p:nvPr/>
        </p:nvSpPr>
        <p:spPr>
          <a:xfrm>
            <a:off x="533400" y="1828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met </a:t>
            </a:r>
            <a:r>
              <a:rPr lang="en-US" dirty="0" smtClean="0">
                <a:cs typeface="Calibri" pitchFamily="34" charset="0"/>
              </a:rPr>
              <a:t>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vervalconstante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817995"/>
            <a:ext cx="1176337" cy="46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7"/>
          <p:cNvSpPr txBox="1"/>
          <p:nvPr/>
        </p:nvSpPr>
        <p:spPr>
          <a:xfrm>
            <a:off x="533400" y="2220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`one-shot’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678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limiet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124200"/>
            <a:ext cx="2085975" cy="67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IJL-RECHTS 13"/>
          <p:cNvSpPr/>
          <p:nvPr/>
        </p:nvSpPr>
        <p:spPr bwMode="auto">
          <a:xfrm>
            <a:off x="3505200" y="33528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7186" y="3181352"/>
            <a:ext cx="1395414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IJL-RECHTS 15"/>
          <p:cNvSpPr/>
          <p:nvPr/>
        </p:nvSpPr>
        <p:spPr bwMode="auto">
          <a:xfrm>
            <a:off x="5791200" y="3352800"/>
            <a:ext cx="533400" cy="2286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1"/>
          <p:cNvGrpSpPr/>
          <p:nvPr/>
        </p:nvGrpSpPr>
        <p:grpSpPr>
          <a:xfrm>
            <a:off x="6503192" y="3240880"/>
            <a:ext cx="1559720" cy="457200"/>
            <a:chOff x="6503192" y="3393280"/>
            <a:chExt cx="1559720" cy="457200"/>
          </a:xfrm>
        </p:grpSpPr>
        <p:sp>
          <p:nvSpPr>
            <p:cNvPr id="20" name="Rounded Rectangle 27"/>
            <p:cNvSpPr/>
            <p:nvPr/>
          </p:nvSpPr>
          <p:spPr bwMode="auto">
            <a:xfrm>
              <a:off x="6503192" y="3393280"/>
              <a:ext cx="155972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77013" y="3473904"/>
              <a:ext cx="1423987" cy="31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17"/>
          <p:cNvSpPr txBox="1"/>
          <p:nvPr/>
        </p:nvSpPr>
        <p:spPr>
          <a:xfrm>
            <a:off x="533400" y="3821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vervalswet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17"/>
          <p:cNvSpPr txBox="1"/>
          <p:nvPr/>
        </p:nvSpPr>
        <p:spPr>
          <a:xfrm>
            <a:off x="533400" y="4125912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seconde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activiteit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4088608"/>
            <a:ext cx="41894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85181" y="4800600"/>
            <a:ext cx="4882619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533400" y="44312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0"/>
          <p:cNvGrpSpPr/>
          <p:nvPr/>
        </p:nvGrpSpPr>
        <p:grpSpPr>
          <a:xfrm>
            <a:off x="1676400" y="4648200"/>
            <a:ext cx="1752600" cy="609600"/>
            <a:chOff x="1524000" y="4731544"/>
            <a:chExt cx="1752600" cy="609600"/>
          </a:xfrm>
        </p:grpSpPr>
        <p:sp>
          <p:nvSpPr>
            <p:cNvPr id="29" name="Rounded Rectangle 27"/>
            <p:cNvSpPr/>
            <p:nvPr/>
          </p:nvSpPr>
          <p:spPr bwMode="auto">
            <a:xfrm>
              <a:off x="1524000" y="4731544"/>
              <a:ext cx="1752600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345" name="Picture 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600200" y="4800600"/>
              <a:ext cx="1600200" cy="50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17"/>
          <p:cNvSpPr txBox="1"/>
          <p:nvPr/>
        </p:nvSpPr>
        <p:spPr>
          <a:xfrm>
            <a:off x="533400" y="5345668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5562600"/>
            <a:ext cx="173582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7"/>
          <p:cNvSpPr txBox="1"/>
          <p:nvPr/>
        </p:nvSpPr>
        <p:spPr>
          <a:xfrm>
            <a:off x="533400" y="6019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Levensduur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71712" y="6096000"/>
            <a:ext cx="1476376" cy="5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1" grpId="0"/>
      <p:bldP spid="13" grpId="0"/>
      <p:bldP spid="14" grpId="0" animBg="1"/>
      <p:bldP spid="16" grpId="0" animBg="1"/>
      <p:bldP spid="23" grpId="0"/>
      <p:bldP spid="24" grpId="0"/>
      <p:bldP spid="26" grpId="0"/>
      <p:bldP spid="32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Verzadigingsactiviteit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continue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533400" y="1154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voegen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bronterm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16764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beide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exp(</a:t>
            </a:r>
            <a:r>
              <a:rPr lang="en-US" dirty="0" err="1" smtClean="0">
                <a:cs typeface="Calibri" pitchFamily="34" charset="0"/>
              </a:rPr>
              <a:t>l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580315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3059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beginnen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N(0)=0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219200"/>
            <a:ext cx="1771650" cy="453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2057400"/>
            <a:ext cx="3705225" cy="48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69203"/>
            <a:ext cx="2309811" cy="402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3733800"/>
            <a:ext cx="2328858" cy="24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17"/>
          <p:cNvSpPr txBox="1"/>
          <p:nvPr/>
        </p:nvSpPr>
        <p:spPr>
          <a:xfrm>
            <a:off x="533400" y="33639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disintegraties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tijdseenheid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802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4114800"/>
            <a:ext cx="1828800" cy="14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17"/>
          <p:cNvSpPr txBox="1"/>
          <p:nvPr/>
        </p:nvSpPr>
        <p:spPr>
          <a:xfrm>
            <a:off x="533400" y="3973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lineair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343400"/>
            <a:ext cx="2028825" cy="212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17"/>
          <p:cNvSpPr txBox="1"/>
          <p:nvPr/>
        </p:nvSpPr>
        <p:spPr>
          <a:xfrm>
            <a:off x="533400" y="4735512"/>
            <a:ext cx="632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lange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verzadigingsactiviteit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7592" y="5112544"/>
            <a:ext cx="1109662" cy="216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17"/>
          <p:cNvSpPr txBox="1"/>
          <p:nvPr/>
        </p:nvSpPr>
        <p:spPr>
          <a:xfrm>
            <a:off x="533400" y="5602069"/>
            <a:ext cx="8153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jodium-131 (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1/2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8,05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en strontium-90 (10.628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Jodium-131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bereikt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verzadiging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hoeveelheid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strontium in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blijft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0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80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8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8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/>
      <p:bldP spid="9" grpId="0"/>
      <p:bldP spid="13" grpId="0"/>
      <p:bldP spid="23" grpId="0"/>
      <p:bldP spid="36" grpId="0"/>
      <p:bldP spid="39" grpId="0"/>
      <p:bldP spid="41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5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6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85C-CDB4-4505-816B-E661595D44D6}" type="slidenum">
              <a:rPr lang="en-US"/>
              <a:pPr/>
              <a:t>4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6397" name="Rectangle 13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65639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0589" y="1133198"/>
            <a:ext cx="6533411" cy="244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5" y="3733800"/>
            <a:ext cx="597217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6388" name="Text Box 4"/>
          <p:cNvSpPr txBox="1">
            <a:spLocks noChangeArrowheads="1"/>
          </p:cNvSpPr>
          <p:nvPr/>
        </p:nvSpPr>
        <p:spPr bwMode="auto">
          <a:xfrm>
            <a:off x="76200" y="3733800"/>
            <a:ext cx="3048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Klassieke mechanica</a:t>
            </a:r>
          </a:p>
        </p:txBody>
      </p:sp>
      <p:pic>
        <p:nvPicPr>
          <p:cNvPr id="65639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45920"/>
            <a:ext cx="53149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943600"/>
            <a:ext cx="32670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639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2100" y="6146800"/>
            <a:ext cx="369570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6398" name="Text Box 14"/>
          <p:cNvSpPr txBox="1">
            <a:spLocks noChangeArrowheads="1"/>
          </p:cNvSpPr>
          <p:nvPr/>
        </p:nvSpPr>
        <p:spPr bwMode="auto">
          <a:xfrm>
            <a:off x="76200" y="5029200"/>
            <a:ext cx="3048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</a:t>
            </a:r>
          </a:p>
        </p:txBody>
      </p:sp>
      <p:sp>
        <p:nvSpPr>
          <p:cNvPr id="656399" name="Text Box 15"/>
          <p:cNvSpPr txBox="1">
            <a:spLocks noChangeArrowheads="1"/>
          </p:cNvSpPr>
          <p:nvPr/>
        </p:nvSpPr>
        <p:spPr bwMode="auto">
          <a:xfrm>
            <a:off x="6019800" y="5562600"/>
            <a:ext cx="2209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Voor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&lt; b &lt;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+db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152400" y="1295400"/>
            <a:ext cx="2057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Coulomb potentiaal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5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5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5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88" grpId="0" animBg="1"/>
      <p:bldP spid="656398" grpId="0" animBg="1"/>
      <p:bldP spid="656399" grpId="0" animBg="1"/>
      <p:bldP spid="6563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90600"/>
            <a:ext cx="7620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radioactieve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parent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dochter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wijze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reeks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635" y="2590800"/>
            <a:ext cx="357816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7"/>
          <p:cNvSpPr txBox="1"/>
          <p:nvPr/>
        </p:nvSpPr>
        <p:spPr>
          <a:xfrm>
            <a:off x="533400" y="1639669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figuur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toont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704976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825" y="1981200"/>
            <a:ext cx="4857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2214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590800"/>
            <a:ext cx="4191000" cy="6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7"/>
          <p:cNvSpPr txBox="1"/>
          <p:nvPr/>
        </p:nvSpPr>
        <p:spPr>
          <a:xfrm>
            <a:off x="533400" y="3288268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Het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gevormd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supernova die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zonnestelsel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getriggerd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50%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bestaat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607" y="3348039"/>
            <a:ext cx="4143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7"/>
          <p:cNvSpPr txBox="1"/>
          <p:nvPr/>
        </p:nvSpPr>
        <p:spPr>
          <a:xfrm>
            <a:off x="533400" y="4258270"/>
            <a:ext cx="464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Origineel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radium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1600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verdwenen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uranium.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7432" y="4314824"/>
            <a:ext cx="5286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7"/>
          <p:cNvSpPr txBox="1"/>
          <p:nvPr/>
        </p:nvSpPr>
        <p:spPr>
          <a:xfrm>
            <a:off x="533400" y="525780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abondantie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(0,7%)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halfwaardetijd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(700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miljoen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van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supernova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6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ontploft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3" grpId="0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859632"/>
            <a:ext cx="139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Vervalsreeksen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762000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2-staps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3832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antwoord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19928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7"/>
          <p:cNvSpPr txBox="1"/>
          <p:nvPr/>
        </p:nvSpPr>
        <p:spPr>
          <a:xfrm>
            <a:off x="533400" y="2895600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34290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begin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aanwezig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6315" y="1814512"/>
            <a:ext cx="209368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2362200"/>
            <a:ext cx="2509837" cy="44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676400"/>
            <a:ext cx="15867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PIJL-RECHTS 20"/>
          <p:cNvSpPr/>
          <p:nvPr/>
        </p:nvSpPr>
        <p:spPr bwMode="auto">
          <a:xfrm>
            <a:off x="4648200" y="173116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PIJL-RECHTS 21"/>
          <p:cNvSpPr/>
          <p:nvPr/>
        </p:nvSpPr>
        <p:spPr bwMode="auto">
          <a:xfrm>
            <a:off x="4038600" y="2438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362200"/>
            <a:ext cx="3641801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95537" y="2896804"/>
            <a:ext cx="4919664" cy="42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3799107"/>
            <a:ext cx="881062" cy="22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36"/>
          <p:cNvGrpSpPr/>
          <p:nvPr/>
        </p:nvGrpSpPr>
        <p:grpSpPr>
          <a:xfrm>
            <a:off x="5257800" y="3618131"/>
            <a:ext cx="3429000" cy="533400"/>
            <a:chOff x="5141120" y="4310064"/>
            <a:chExt cx="3429000" cy="533400"/>
          </a:xfrm>
        </p:grpSpPr>
        <p:sp>
          <p:nvSpPr>
            <p:cNvPr id="27" name="Afgeronde rechthoek 26"/>
            <p:cNvSpPr/>
            <p:nvPr/>
          </p:nvSpPr>
          <p:spPr bwMode="auto">
            <a:xfrm>
              <a:off x="5141120" y="4310064"/>
              <a:ext cx="3429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marL="0" marR="0" indent="0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nl-NL" smtClean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57800" y="4339004"/>
              <a:ext cx="3200400" cy="46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4267200"/>
            <a:ext cx="4343400" cy="172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98480" y="4288595"/>
            <a:ext cx="2133600" cy="17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4303931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Beschouw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(a)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(b)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  (c)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126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4913531"/>
            <a:ext cx="785812" cy="24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71576" y="4688623"/>
            <a:ext cx="740568" cy="21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50144" y="5182611"/>
            <a:ext cx="762000" cy="26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031468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staps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verval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8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8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18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8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/>
      <p:bldP spid="13" grpId="0"/>
      <p:bldP spid="15" grpId="0"/>
      <p:bldP spid="21" grpId="0" animBg="1"/>
      <p:bldP spid="22" grpId="0" animBg="1"/>
      <p:bldP spid="33" grpId="0"/>
      <p:bldP spid="3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Reactorfysica: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880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richting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230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Effectief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kern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080" y="13382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1992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438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#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s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4864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821503"/>
              </p:ext>
            </p:extLst>
          </p:nvPr>
        </p:nvGraphicFramePr>
        <p:xfrm>
          <a:off x="3505200" y="2466976"/>
          <a:ext cx="69600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4" name="Equation" r:id="rId5" imgW="419040" imgH="177480" progId="Equation.DSMT4">
                  <p:embed/>
                </p:oleObj>
              </mc:Choice>
              <mc:Fallback>
                <p:oleObj name="Equation" r:id="rId5" imgW="41904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466976"/>
                        <a:ext cx="69600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2754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I(x)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905000"/>
            <a:ext cx="2057400" cy="16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3059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16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3821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4126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geblokkeerd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419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401175"/>
              </p:ext>
            </p:extLst>
          </p:nvPr>
        </p:nvGraphicFramePr>
        <p:xfrm>
          <a:off x="762000" y="4788932"/>
          <a:ext cx="2760663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5" name="Equation" r:id="rId8" imgW="1663560" imgH="203040" progId="Equation.DSMT4">
                  <p:embed/>
                </p:oleObj>
              </mc:Choice>
              <mc:Fallback>
                <p:oleObj name="Equation" r:id="rId8" imgW="16635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788932"/>
                        <a:ext cx="2760663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3581400" y="47746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7386"/>
              </p:ext>
            </p:extLst>
          </p:nvPr>
        </p:nvGraphicFramePr>
        <p:xfrm>
          <a:off x="4343400" y="4630182"/>
          <a:ext cx="2024062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6" name="Equation" r:id="rId10" imgW="1218960" imgH="393480" progId="Equation.DSMT4">
                  <p:embed/>
                </p:oleObj>
              </mc:Choice>
              <mc:Fallback>
                <p:oleObj name="Equation" r:id="rId10" imgW="121896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630182"/>
                        <a:ext cx="2024062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PIJL-RECHTS 39"/>
          <p:cNvSpPr/>
          <p:nvPr/>
        </p:nvSpPr>
        <p:spPr bwMode="auto">
          <a:xfrm>
            <a:off x="6477000" y="478893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46"/>
          <p:cNvGrpSpPr/>
          <p:nvPr/>
        </p:nvGrpSpPr>
        <p:grpSpPr>
          <a:xfrm>
            <a:off x="7315200" y="4734164"/>
            <a:ext cx="1708150" cy="457200"/>
            <a:chOff x="7391400" y="4593432"/>
            <a:chExt cx="1708150" cy="457200"/>
          </a:xfrm>
        </p:grpSpPr>
        <p:sp>
          <p:nvSpPr>
            <p:cNvPr id="45" name="Rounded Rectangle 27"/>
            <p:cNvSpPr/>
            <p:nvPr/>
          </p:nvSpPr>
          <p:spPr bwMode="auto">
            <a:xfrm>
              <a:off x="7391400" y="4593432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2278" name="Object 6"/>
            <p:cNvGraphicFramePr>
              <a:graphicFrameLocks noChangeAspect="1"/>
            </p:cNvGraphicFramePr>
            <p:nvPr/>
          </p:nvGraphicFramePr>
          <p:xfrm>
            <a:off x="7391400" y="4632325"/>
            <a:ext cx="1708150" cy="381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9417" name="Equation" r:id="rId12" imgW="1028520" imgH="228600" progId="Equation.DSMT4">
                    <p:embed/>
                  </p:oleObj>
                </mc:Choice>
                <mc:Fallback>
                  <p:oleObj name="Equation" r:id="rId12" imgW="1028520" imgH="22860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632325"/>
                          <a:ext cx="1708150" cy="381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TextBox 17"/>
          <p:cNvSpPr txBox="1"/>
          <p:nvPr/>
        </p:nvSpPr>
        <p:spPr>
          <a:xfrm>
            <a:off x="533400" y="58028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235022"/>
              </p:ext>
            </p:extLst>
          </p:nvPr>
        </p:nvGraphicFramePr>
        <p:xfrm>
          <a:off x="4191000" y="5838824"/>
          <a:ext cx="8636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8" name="Equation" r:id="rId14" imgW="520560" imgH="177480" progId="Equation.DSMT4">
                  <p:embed/>
                </p:oleObj>
              </mc:Choice>
              <mc:Fallback>
                <p:oleObj name="Equation" r:id="rId14" imgW="520560" imgH="177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5838824"/>
                        <a:ext cx="863600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471055"/>
              </p:ext>
            </p:extLst>
          </p:nvPr>
        </p:nvGraphicFramePr>
        <p:xfrm>
          <a:off x="4102896" y="5584032"/>
          <a:ext cx="252413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19" name="Equation" r:id="rId16" imgW="152280" imgH="139680" progId="Equation.DSMT4">
                  <p:embed/>
                </p:oleObj>
              </mc:Choice>
              <mc:Fallback>
                <p:oleObj name="Equation" r:id="rId16" imgW="152280" imgH="1396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896" y="5584032"/>
                        <a:ext cx="252413" cy="23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ep 48"/>
          <p:cNvGrpSpPr/>
          <p:nvPr/>
        </p:nvGrpSpPr>
        <p:grpSpPr>
          <a:xfrm>
            <a:off x="7391400" y="5486400"/>
            <a:ext cx="1684826" cy="1066800"/>
            <a:chOff x="6324600" y="4800600"/>
            <a:chExt cx="2751626" cy="20574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24600" y="4800600"/>
              <a:ext cx="253176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239000" y="5867400"/>
              <a:ext cx="1837226" cy="19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6186488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7"/>
          <p:cNvSpPr txBox="1"/>
          <p:nvPr/>
        </p:nvSpPr>
        <p:spPr>
          <a:xfrm>
            <a:off x="533400" y="61076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Eenheid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0" grpId="0" animBg="1"/>
      <p:bldP spid="42" grpId="0"/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248421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56981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Waarschijnlijkheidsinterpretatie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2075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55220"/>
            <a:ext cx="419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393201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geinterpreteerd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59001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De kans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eerste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product 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PIJL-RECHTS 37"/>
          <p:cNvSpPr/>
          <p:nvPr/>
        </p:nvSpPr>
        <p:spPr bwMode="auto">
          <a:xfrm>
            <a:off x="3657600" y="92075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274278"/>
              </p:ext>
            </p:extLst>
          </p:nvPr>
        </p:nvGraphicFramePr>
        <p:xfrm>
          <a:off x="3276600" y="2785267"/>
          <a:ext cx="4635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2" name="Equation" r:id="rId4" imgW="279360" imgH="177480" progId="Equation.DSMT4">
                  <p:embed/>
                </p:oleObj>
              </mc:Choice>
              <mc:Fallback>
                <p:oleObj name="Equation" r:id="rId4" imgW="27936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785267"/>
                        <a:ext cx="463550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524065"/>
              </p:ext>
            </p:extLst>
          </p:nvPr>
        </p:nvGraphicFramePr>
        <p:xfrm>
          <a:off x="1497808" y="782638"/>
          <a:ext cx="2024063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3" name="Equation" r:id="rId6" imgW="1218960" imgH="393480" progId="Equation.DSMT4">
                  <p:embed/>
                </p:oleObj>
              </mc:Choice>
              <mc:Fallback>
                <p:oleObj name="Equation" r:id="rId6" imgW="121896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808" y="782638"/>
                        <a:ext cx="2024063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876686"/>
              </p:ext>
            </p:extLst>
          </p:nvPr>
        </p:nvGraphicFramePr>
        <p:xfrm>
          <a:off x="4598988" y="762000"/>
          <a:ext cx="2487612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4" name="Equation" r:id="rId8" imgW="1498320" imgH="419040" progId="Equation.DSMT4">
                  <p:embed/>
                </p:oleObj>
              </mc:Choice>
              <mc:Fallback>
                <p:oleObj name="Equation" r:id="rId8" imgW="1498320" imgH="4190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988" y="762000"/>
                        <a:ext cx="2487612" cy="698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0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541572"/>
              </p:ext>
            </p:extLst>
          </p:nvPr>
        </p:nvGraphicFramePr>
        <p:xfrm>
          <a:off x="3944938" y="1606550"/>
          <a:ext cx="779462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5" name="Equation" r:id="rId10" imgW="469800" imgH="203040" progId="Equation.DSMT4">
                  <p:embed/>
                </p:oleObj>
              </mc:Choice>
              <mc:Fallback>
                <p:oleObj name="Equation" r:id="rId10" imgW="46980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4938" y="1606550"/>
                        <a:ext cx="779462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192301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819914"/>
              </p:ext>
            </p:extLst>
          </p:nvPr>
        </p:nvGraphicFramePr>
        <p:xfrm>
          <a:off x="4600575" y="1954212"/>
          <a:ext cx="504825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6" name="Equation" r:id="rId12" imgW="304560" imgH="203040" progId="Equation.DSMT4">
                  <p:embed/>
                </p:oleObj>
              </mc:Choice>
              <mc:Fallback>
                <p:oleObj name="Equation" r:id="rId12" imgW="30456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0575" y="1954212"/>
                        <a:ext cx="504825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32241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Evenzo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 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740626"/>
              </p:ext>
            </p:extLst>
          </p:nvPr>
        </p:nvGraphicFramePr>
        <p:xfrm>
          <a:off x="1524000" y="3365282"/>
          <a:ext cx="2292350" cy="33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7" name="Equation" r:id="rId14" imgW="1384200" imgH="203040" progId="Equation.DSMT4">
                  <p:embed/>
                </p:oleObj>
              </mc:Choice>
              <mc:Fallback>
                <p:oleObj name="Equation" r:id="rId14" imgW="1384200" imgH="2030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365282"/>
                        <a:ext cx="2292350" cy="338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418264"/>
              </p:ext>
            </p:extLst>
          </p:nvPr>
        </p:nvGraphicFramePr>
        <p:xfrm>
          <a:off x="1371600" y="4619625"/>
          <a:ext cx="80168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8" name="Equation" r:id="rId16" imgW="482400" imgH="203040" progId="Equation.DSMT4">
                  <p:embed/>
                </p:oleObj>
              </mc:Choice>
              <mc:Fallback>
                <p:oleObj name="Equation" r:id="rId16" imgW="482400" imgH="20304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619625"/>
                        <a:ext cx="801688" cy="33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33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675262"/>
              </p:ext>
            </p:extLst>
          </p:nvPr>
        </p:nvGraphicFramePr>
        <p:xfrm>
          <a:off x="5022850" y="4849018"/>
          <a:ext cx="1835150" cy="379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9" name="Equation" r:id="rId18" imgW="1104840" imgH="228600" progId="Equation.DSMT4">
                  <p:embed/>
                </p:oleObj>
              </mc:Choice>
              <mc:Fallback>
                <p:oleObj name="Equation" r:id="rId18" imgW="110484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2850" y="4849018"/>
                        <a:ext cx="1835150" cy="379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ep 47"/>
          <p:cNvGrpSpPr/>
          <p:nvPr/>
        </p:nvGrpSpPr>
        <p:grpSpPr>
          <a:xfrm>
            <a:off x="4953000" y="5352058"/>
            <a:ext cx="3581400" cy="800100"/>
            <a:chOff x="4953000" y="5659438"/>
            <a:chExt cx="3581400" cy="800100"/>
          </a:xfrm>
        </p:grpSpPr>
        <p:sp>
          <p:nvSpPr>
            <p:cNvPr id="46" name="Rounded Rectangle 27"/>
            <p:cNvSpPr/>
            <p:nvPr/>
          </p:nvSpPr>
          <p:spPr bwMode="auto">
            <a:xfrm>
              <a:off x="4953000" y="5707856"/>
              <a:ext cx="3581400" cy="7286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3312" name="Object 16"/>
            <p:cNvGraphicFramePr>
              <a:graphicFrameLocks noChangeAspect="1"/>
            </p:cNvGraphicFramePr>
            <p:nvPr/>
          </p:nvGraphicFramePr>
          <p:xfrm>
            <a:off x="5029200" y="5659438"/>
            <a:ext cx="3417888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470" name="Equation" r:id="rId20" imgW="2057400" imgH="482400" progId="Equation.DSMT4">
                    <p:embed/>
                  </p:oleObj>
                </mc:Choice>
                <mc:Fallback>
                  <p:oleObj name="Equation" r:id="rId20" imgW="2057400" imgH="48240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9200" y="5659438"/>
                          <a:ext cx="3417888" cy="800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171207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uncollided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flux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221955"/>
              </p:ext>
            </p:extLst>
          </p:nvPr>
        </p:nvGraphicFramePr>
        <p:xfrm>
          <a:off x="2667000" y="6180137"/>
          <a:ext cx="2171700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71" name="Equation" r:id="rId22" imgW="1307880" imgH="228600" progId="Equation.DSMT4">
                  <p:embed/>
                </p:oleObj>
              </mc:Choice>
              <mc:Fallback>
                <p:oleObj name="Equation" r:id="rId22" imgW="130788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6180137"/>
                        <a:ext cx="2171700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8" grpId="0"/>
      <p:bldP spid="25" grpId="0"/>
      <p:bldP spid="35" grpId="0"/>
      <p:bldP spid="37" grpId="0"/>
      <p:bldP spid="38" grpId="0" animBg="1"/>
      <p:bldP spid="41" grpId="0"/>
      <p:bldP spid="43" grpId="0"/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Mengsels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(en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moleculen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) van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nucleïden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10022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205288" y="1023936"/>
          <a:ext cx="86360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2" name="Equation" r:id="rId4" imgW="520560" imgH="177480" progId="Equation.DSMT4">
                  <p:embed/>
                </p:oleObj>
              </mc:Choice>
              <mc:Fallback>
                <p:oleObj name="Equation" r:id="rId4" imgW="520560" imgH="177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023936"/>
                        <a:ext cx="863600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447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7414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0462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/A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715000" y="1633537"/>
          <a:ext cx="1852612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3" name="Equation" r:id="rId6" imgW="1117440" imgH="393480" progId="Equation.DSMT4">
                  <p:embed/>
                </p:oleObj>
              </mc:Choice>
              <mc:Fallback>
                <p:oleObj name="Equation" r:id="rId6" imgW="111744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633537"/>
                        <a:ext cx="1852612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4724400" y="175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5257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atomaire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362200" y="3276600"/>
          <a:ext cx="3849688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4" name="Equation" r:id="rId8" imgW="2323800" imgH="279360" progId="Equation.DSMT4">
                  <p:embed/>
                </p:oleObj>
              </mc:Choice>
              <mc:Fallback>
                <p:oleObj name="Equation" r:id="rId8" imgW="2323800" imgH="27936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76600"/>
                        <a:ext cx="3849688" cy="461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7454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4294187" y="3870325"/>
          <a:ext cx="393541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5" name="Equation" r:id="rId10" imgW="2374560" imgH="419040" progId="Equation.DSMT4">
                  <p:embed/>
                </p:oleObj>
              </mc:Choice>
              <mc:Fallback>
                <p:oleObj name="Equation" r:id="rId10" imgW="2374560" imgH="419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4187" y="3870325"/>
                        <a:ext cx="3935413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464820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volume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gecombineerd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3311525" y="4938712"/>
          <a:ext cx="5451475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6" name="Equation" r:id="rId12" imgW="3288960" imgH="266400" progId="Equation.DSMT4">
                  <p:embed/>
                </p:oleObj>
              </mc:Choice>
              <mc:Fallback>
                <p:oleObj name="Equation" r:id="rId12" imgW="3288960" imgH="266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5" y="4938712"/>
                        <a:ext cx="5451475" cy="442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617944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3352800" y="5989638"/>
          <a:ext cx="4398962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67" name="Equation" r:id="rId14" imgW="2654280" imgH="431640" progId="Equation.DSMT4">
                  <p:embed/>
                </p:oleObj>
              </mc:Choice>
              <mc:Fallback>
                <p:oleObj name="Equation" r:id="rId14" imgW="2654280" imgH="43164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989638"/>
                        <a:ext cx="4398962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5" grpId="0" animBg="1"/>
      <p:bldP spid="28" grpId="0"/>
      <p:bldP spid="29" grpId="0"/>
      <p:bldP spid="30" grpId="0"/>
      <p:bldP spid="32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219200"/>
            <a:ext cx="5746214" cy="1333500"/>
            <a:chOff x="304800" y="12192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12573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Legering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192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7"/>
          <p:cNvGrpSpPr/>
          <p:nvPr/>
        </p:nvGrpSpPr>
        <p:grpSpPr>
          <a:xfrm>
            <a:off x="228600" y="26670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828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Atomaire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dichtheden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971800" y="3429000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Macr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werkz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doorsn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7724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VWL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PIJL-RECHTS 27"/>
          <p:cNvSpPr/>
          <p:nvPr/>
        </p:nvSpPr>
        <p:spPr bwMode="auto">
          <a:xfrm>
            <a:off x="3124200" y="3962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PIJL-RECHTS 28"/>
          <p:cNvSpPr/>
          <p:nvPr/>
        </p:nvSpPr>
        <p:spPr bwMode="auto">
          <a:xfrm>
            <a:off x="6781800" y="57150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2" name="Rechte verbindingslijn met pijl 31"/>
          <p:cNvCxnSpPr/>
          <p:nvPr/>
        </p:nvCxnSpPr>
        <p:spPr bwMode="auto">
          <a:xfrm rot="5400000" flipH="1" flipV="1">
            <a:off x="4991100" y="2628900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181600" y="25146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verstrooiing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3962400" y="2743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4343400" y="28310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absorptie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Reactiesoorten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5" name="TextBox 17"/>
          <p:cNvSpPr txBox="1"/>
          <p:nvPr/>
        </p:nvSpPr>
        <p:spPr>
          <a:xfrm>
            <a:off x="533400" y="529726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0" name="Equation" r:id="rId4" imgW="774360" imgH="228600" progId="Equation.DSMT4">
                  <p:embed/>
                </p:oleObj>
              </mc:Choice>
              <mc:Fallback>
                <p:oleObj name="Equation" r:id="rId4" imgW="77436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752600"/>
                        <a:ext cx="1242750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17"/>
          <p:cNvSpPr txBox="1"/>
          <p:nvPr/>
        </p:nvSpPr>
        <p:spPr>
          <a:xfrm>
            <a:off x="533400" y="3849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1" name="Equation" r:id="rId6" imgW="825480" imgH="241200" progId="Equation.DSMT4">
                  <p:embed/>
                </p:oleObj>
              </mc:Choice>
              <mc:Fallback>
                <p:oleObj name="Equation" r:id="rId6" imgW="82548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0" y="2671763"/>
                        <a:ext cx="132397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2" name="Equation" r:id="rId8" imgW="812520" imgH="228600" progId="Equation.DSMT4">
                  <p:embed/>
                </p:oleObj>
              </mc:Choice>
              <mc:Fallback>
                <p:oleObj name="Equation" r:id="rId8" imgW="81252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127375"/>
                        <a:ext cx="1303338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17"/>
          <p:cNvSpPr txBox="1"/>
          <p:nvPr/>
        </p:nvSpPr>
        <p:spPr>
          <a:xfrm>
            <a:off x="533400" y="45352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4721225" y="5319713"/>
          <a:ext cx="30511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3" name="Equation" r:id="rId10" imgW="1904760" imgH="228600" progId="Equation.DSMT4">
                  <p:embed/>
                </p:oleObj>
              </mc:Choice>
              <mc:Fallback>
                <p:oleObj name="Equation" r:id="rId10" imgW="190476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5319713"/>
                        <a:ext cx="3051175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3025775" y="5888831"/>
          <a:ext cx="124142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4" name="Equation" r:id="rId12" imgW="774360" imgH="228600" progId="Equation.DSMT4">
                  <p:embed/>
                </p:oleObj>
              </mc:Choice>
              <mc:Fallback>
                <p:oleObj name="Equation" r:id="rId12" imgW="77436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775" y="5888831"/>
                        <a:ext cx="1241425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34" grpId="0" animBg="1"/>
      <p:bldP spid="37" grpId="0" animBg="1"/>
      <p:bldP spid="45" grpId="0" animBg="1"/>
      <p:bldP spid="50" grpId="0"/>
      <p:bldP spid="5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produceert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39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404891"/>
              </p:ext>
            </p:extLst>
          </p:nvPr>
        </p:nvGraphicFramePr>
        <p:xfrm>
          <a:off x="873125" y="1289050"/>
          <a:ext cx="49942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2" name="Equation" r:id="rId4" imgW="3111480" imgH="241200" progId="Equation.DSMT4">
                  <p:embed/>
                </p:oleObj>
              </mc:Choice>
              <mc:Fallback>
                <p:oleObj name="Equation" r:id="rId4" imgW="3111480" imgH="241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1289050"/>
                        <a:ext cx="499427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74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79690"/>
              </p:ext>
            </p:extLst>
          </p:nvPr>
        </p:nvGraphicFramePr>
        <p:xfrm>
          <a:off x="1600200" y="1594644"/>
          <a:ext cx="13446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3" name="Equation" r:id="rId6" imgW="838080" imgH="482400" progId="Equation.DSMT4">
                  <p:embed/>
                </p:oleObj>
              </mc:Choice>
              <mc:Fallback>
                <p:oleObj name="Equation" r:id="rId6" imgW="838080" imgH="4824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594644"/>
                        <a:ext cx="1344612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764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297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602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0.75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907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3620869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kamertemperatuur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(293.61 K) is 0.0253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3/2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456307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8884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is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4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92934"/>
              </p:ext>
            </p:extLst>
          </p:nvPr>
        </p:nvGraphicFramePr>
        <p:xfrm>
          <a:off x="3711575" y="5056186"/>
          <a:ext cx="26892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4" name="Equation" r:id="rId8" imgW="1676160" imgH="469800" progId="Equation.DSMT4">
                  <p:embed/>
                </p:oleObj>
              </mc:Choice>
              <mc:Fallback>
                <p:oleObj name="Equation" r:id="rId8" imgW="1676160" imgH="469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1575" y="5056186"/>
                        <a:ext cx="2689225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ep 22"/>
          <p:cNvGrpSpPr/>
          <p:nvPr/>
        </p:nvGrpSpPr>
        <p:grpSpPr>
          <a:xfrm>
            <a:off x="4953000" y="1828800"/>
            <a:ext cx="3739863" cy="1981200"/>
            <a:chOff x="4953000" y="2209800"/>
            <a:chExt cx="3739863" cy="1981200"/>
          </a:xfrm>
        </p:grpSpPr>
        <p:pic>
          <p:nvPicPr>
            <p:cNvPr id="187401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7402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25" name="Equation" r:id="rId11" imgW="368280" imgH="203040" progId="Equation.DSMT4">
                    <p:embed/>
                  </p:oleObj>
                </mc:Choice>
                <mc:Fallback>
                  <p:oleObj name="Equation" r:id="rId11" imgW="368280" imgH="20304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2400" y="3352800"/>
                          <a:ext cx="592138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echthoek 25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7404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26" name="Equation" r:id="rId13" imgW="419040" imgH="203040" progId="Equation.DSMT4">
                    <p:embed/>
                  </p:oleObj>
                </mc:Choice>
                <mc:Fallback>
                  <p:oleObj name="Equation" r:id="rId13" imgW="419040" imgH="203040" progId="Equation.DSMT4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5880" y="3352800"/>
                          <a:ext cx="674688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740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582157"/>
              </p:ext>
            </p:extLst>
          </p:nvPr>
        </p:nvGraphicFramePr>
        <p:xfrm>
          <a:off x="6921500" y="4953000"/>
          <a:ext cx="14255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27" name="Equation" r:id="rId15" imgW="888840" imgH="482400" progId="Equation.DSMT4">
                  <p:embed/>
                </p:oleObj>
              </mc:Choice>
              <mc:Fallback>
                <p:oleObj name="Equation" r:id="rId15" imgW="888840" imgH="4824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0" y="4953000"/>
                        <a:ext cx="1425575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567826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6096000"/>
            <a:ext cx="838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– 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(0.1 – 10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en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epithermische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5167312" y="19169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4953000" y="1828800"/>
            <a:ext cx="3739863" cy="1981200"/>
            <a:chOff x="4953000" y="2209800"/>
            <a:chExt cx="3739863" cy="1981200"/>
          </a:xfrm>
        </p:grpSpPr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28" name="Equation" r:id="rId17" imgW="368280" imgH="203040" progId="Equation.DSMT4">
                    <p:embed/>
                  </p:oleObj>
                </mc:Choice>
                <mc:Fallback>
                  <p:oleObj name="Equation" r:id="rId17" imgW="368280" imgH="20304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2400" y="3352800"/>
                          <a:ext cx="592138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hthoek 37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hthoek 39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1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3529" name="Equation" r:id="rId18" imgW="419040" imgH="203040" progId="Equation.DSMT4">
                    <p:embed/>
                  </p:oleObj>
                </mc:Choice>
                <mc:Fallback>
                  <p:oleObj name="Equation" r:id="rId18" imgW="419040" imgH="20304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5880" y="3352800"/>
                          <a:ext cx="674688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TextBox 41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9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waterstof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45946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154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resolutie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69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306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Deuterium en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gedrag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2"/>
          <p:cNvGrpSpPr/>
          <p:nvPr/>
        </p:nvGrpSpPr>
        <p:grpSpPr>
          <a:xfrm>
            <a:off x="6045734" y="1597987"/>
            <a:ext cx="2945866" cy="1907213"/>
            <a:chOff x="6045734" y="1978987"/>
            <a:chExt cx="2945866" cy="1907213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734" y="1978987"/>
              <a:ext cx="2869666" cy="190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hthoek 31"/>
            <p:cNvSpPr/>
            <p:nvPr/>
          </p:nvSpPr>
          <p:spPr bwMode="auto">
            <a:xfrm>
              <a:off x="8839200" y="2133600"/>
              <a:ext cx="1524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533400" y="176426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Biljartballen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20690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potentiaal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2630269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consistent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544365"/>
              </p:ext>
            </p:extLst>
          </p:nvPr>
        </p:nvGraphicFramePr>
        <p:xfrm>
          <a:off x="3581400" y="3178175"/>
          <a:ext cx="2284412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6" name="Equation" r:id="rId5" imgW="1422360" imgH="203040" progId="Equation.DSMT4">
                  <p:embed/>
                </p:oleObj>
              </mc:Choice>
              <mc:Fallback>
                <p:oleObj name="Equation" r:id="rId5" imgW="142236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178175"/>
                        <a:ext cx="2284412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372487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6553200" y="258858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Elastisch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n + p</a:t>
            </a:r>
          </a:p>
        </p:txBody>
      </p:sp>
      <p:grpSp>
        <p:nvGrpSpPr>
          <p:cNvPr id="3" name="Groep 41"/>
          <p:cNvGrpSpPr/>
          <p:nvPr/>
        </p:nvGrpSpPr>
        <p:grpSpPr>
          <a:xfrm>
            <a:off x="5943600" y="3962400"/>
            <a:ext cx="2939042" cy="1905000"/>
            <a:chOff x="5943600" y="4495800"/>
            <a:chExt cx="2939042" cy="1905000"/>
          </a:xfrm>
        </p:grpSpPr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9800" y="4495800"/>
              <a:ext cx="286284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6553200" y="5562600"/>
              <a:ext cx="16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latin typeface="Calibri" pitchFamily="34" charset="0"/>
                  <a:cs typeface="Calibri" pitchFamily="34" charset="0"/>
                </a:rPr>
                <a:t>Absorptie </a:t>
              </a:r>
              <a:r>
                <a:rPr lang="nl-NL" i="1" dirty="0" smtClean="0">
                  <a:latin typeface="Calibri" pitchFamily="34" charset="0"/>
                  <a:cs typeface="Calibri" pitchFamily="34" charset="0"/>
                </a:rPr>
                <a:t>n + p</a:t>
              </a:r>
            </a:p>
          </p:txBody>
        </p:sp>
        <p:sp>
          <p:nvSpPr>
            <p:cNvPr id="41" name="Rechthoek 40"/>
            <p:cNvSpPr/>
            <p:nvPr/>
          </p:nvSpPr>
          <p:spPr bwMode="auto">
            <a:xfrm>
              <a:off x="59436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533400" y="43828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98460"/>
              </p:ext>
            </p:extLst>
          </p:nvPr>
        </p:nvGraphicFramePr>
        <p:xfrm>
          <a:off x="3541713" y="4648200"/>
          <a:ext cx="1263650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7" name="Equation" r:id="rId8" imgW="787320" imgH="215640" progId="Equation.DSMT4">
                  <p:embed/>
                </p:oleObj>
              </mc:Choice>
              <mc:Fallback>
                <p:oleObj name="Equation" r:id="rId8" imgW="787320" imgH="2156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1713" y="4648200"/>
                        <a:ext cx="1263650" cy="347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366473"/>
              </p:ext>
            </p:extLst>
          </p:nvPr>
        </p:nvGraphicFramePr>
        <p:xfrm>
          <a:off x="1600200" y="5246689"/>
          <a:ext cx="27924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18" name="Equation" r:id="rId10" imgW="1739880" imgH="266400" progId="Equation.DSMT4">
                  <p:embed/>
                </p:oleObj>
              </mc:Choice>
              <mc:Fallback>
                <p:oleObj name="Equation" r:id="rId10" imgW="1739880" imgH="2664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246689"/>
                        <a:ext cx="2792413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5" grpId="0"/>
      <p:bldP spid="27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262233"/>
            <a:ext cx="2667000" cy="33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Compound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90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+ A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(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A+1)*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tussenkern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1928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600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029200"/>
            <a:ext cx="586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geleverd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die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28956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tweede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301550"/>
              </p:ext>
            </p:extLst>
          </p:nvPr>
        </p:nvGraphicFramePr>
        <p:xfrm>
          <a:off x="2193925" y="1643300"/>
          <a:ext cx="16922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4" name="Equation" r:id="rId5" imgW="1054080" imgH="203040" progId="Equation.DSMT4">
                  <p:embed/>
                </p:oleObj>
              </mc:Choice>
              <mc:Fallback>
                <p:oleObj name="Equation" r:id="rId5" imgW="10540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3925" y="1643300"/>
                        <a:ext cx="16922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276600"/>
            <a:ext cx="792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n + A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,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feite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(A+1)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capture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vormt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isotoop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n + A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inelastische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5354594"/>
              </p:ext>
            </p:extLst>
          </p:nvPr>
        </p:nvGraphicFramePr>
        <p:xfrm>
          <a:off x="3171825" y="2262187"/>
          <a:ext cx="5057775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5" name="Equation" r:id="rId7" imgW="3149280" imgH="393480" progId="Equation.DSMT4">
                  <p:embed/>
                </p:oleObj>
              </mc:Choice>
              <mc:Fallback>
                <p:oleObj name="Equation" r:id="rId7" imgW="314928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1825" y="2262187"/>
                        <a:ext cx="5057775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13070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603146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6" descr="\\vmware-host\Shared Folders\Desktop\I14-05-nuclearenerg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4900" y="3276601"/>
            <a:ext cx="1689100" cy="16002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7" grpId="0"/>
      <p:bldP spid="36" grpId="0"/>
      <p:bldP spid="43" grpId="0"/>
      <p:bldP spid="28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1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2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7EE3-53F0-4504-AC35-C74B5DBD2799}" type="slidenum">
              <a:rPr lang="en-US"/>
              <a:pPr/>
              <a:t>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7410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304800" y="1200150"/>
            <a:ext cx="4572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Geldig voor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b &gt;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=R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ofwel</a:t>
            </a:r>
          </a:p>
        </p:txBody>
      </p:sp>
      <p:pic>
        <p:nvPicPr>
          <p:cNvPr id="657422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123950"/>
            <a:ext cx="26003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85925"/>
            <a:ext cx="32670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742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1695450"/>
            <a:ext cx="425767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7419" name="Text Box 11"/>
          <p:cNvSpPr txBox="1">
            <a:spLocks noChangeArrowheads="1"/>
          </p:cNvSpPr>
          <p:nvPr/>
        </p:nvSpPr>
        <p:spPr bwMode="auto">
          <a:xfrm>
            <a:off x="304800" y="5105400"/>
            <a:ext cx="48006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Meet interactieafstand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 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A </a:t>
            </a:r>
          </a:p>
        </p:txBody>
      </p:sp>
      <p:sp>
        <p:nvSpPr>
          <p:cNvPr id="657426" name="Text Box 18"/>
          <p:cNvSpPr txBox="1">
            <a:spLocks noChangeArrowheads="1"/>
          </p:cNvSpPr>
          <p:nvPr/>
        </p:nvSpPr>
        <p:spPr bwMode="auto">
          <a:xfrm>
            <a:off x="304800" y="5715000"/>
            <a:ext cx="4572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Eigenlijk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 R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+ R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t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+ R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s </a:t>
            </a:r>
            <a:endParaRPr lang="nl-NL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5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7420" grpId="0" animBg="1"/>
      <p:bldP spid="657419" grpId="0" animBg="1"/>
      <p:bldP spid="6574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Resonanties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838200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resonatiestructuur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459469"/>
            <a:ext cx="3505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natrium-23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7"/>
          <p:cNvGrpSpPr/>
          <p:nvPr/>
        </p:nvGrpSpPr>
        <p:grpSpPr>
          <a:xfrm>
            <a:off x="3505200" y="3018449"/>
            <a:ext cx="5638800" cy="1810462"/>
            <a:chOff x="3505200" y="3399449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99449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45211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45241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grpSp>
        <p:nvGrpSpPr>
          <p:cNvPr id="3" name="Groep 26"/>
          <p:cNvGrpSpPr/>
          <p:nvPr/>
        </p:nvGrpSpPr>
        <p:grpSpPr>
          <a:xfrm>
            <a:off x="3505200" y="914400"/>
            <a:ext cx="5638800" cy="1857111"/>
            <a:chOff x="3505200" y="1295400"/>
            <a:chExt cx="5638800" cy="1857111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1295400"/>
              <a:ext cx="5638800" cy="1857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18"/>
            <p:cNvSpPr txBox="1"/>
            <p:nvPr/>
          </p:nvSpPr>
          <p:spPr>
            <a:xfrm>
              <a:off x="3918627" y="24637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14227" y="24667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3962400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818063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81940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Spacing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ratio capture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7338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953000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Breit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-Wigner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formule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105400"/>
            <a:ext cx="3205162" cy="5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5678269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799" y="5872446"/>
            <a:ext cx="5443538" cy="5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031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258" y="6146627"/>
            <a:ext cx="1034142" cy="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33" grpId="0"/>
      <p:bldP spid="34" grpId="0"/>
      <p:bldP spid="35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Dopplerverbreding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15"/>
          <p:cNvGrpSpPr/>
          <p:nvPr/>
        </p:nvGrpSpPr>
        <p:grpSpPr>
          <a:xfrm>
            <a:off x="3505200" y="1313738"/>
            <a:ext cx="5638800" cy="1810462"/>
            <a:chOff x="3505200" y="1313738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313738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2435423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2438400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2860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05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uitgesmeerd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lager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0292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Dopplerverbreding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feedback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draagt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stabiliteit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5426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uitsmeren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16"/>
          <p:cNvGrpSpPr/>
          <p:nvPr/>
        </p:nvGrpSpPr>
        <p:grpSpPr>
          <a:xfrm>
            <a:off x="5105400" y="4114800"/>
            <a:ext cx="2990850" cy="2087428"/>
            <a:chOff x="5105400" y="4114800"/>
            <a:chExt cx="2990850" cy="208742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4114800"/>
              <a:ext cx="2990850" cy="208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191000"/>
              <a:ext cx="685800" cy="24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Drempelwaarden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emitteren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3966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quantumconfiguraties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19928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297668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4.8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0.04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uranium-238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276600"/>
            <a:ext cx="3819525" cy="28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/>
          <p:nvPr/>
        </p:nvSpPr>
        <p:spPr>
          <a:xfrm>
            <a:off x="5562600" y="39740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533400" y="3357027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1910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992469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in uranium-238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583066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liggen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verwaarloosd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Splijtbaar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5486400" y="1981200"/>
            <a:ext cx="3646545" cy="2448345"/>
            <a:chOff x="5486400" y="1981200"/>
            <a:chExt cx="3646545" cy="2448345"/>
          </a:xfrm>
        </p:grpSpPr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981200"/>
              <a:ext cx="3646545" cy="2448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5946944" y="3669268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235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077200" y="2209800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0"/>
          <p:cNvGrpSpPr/>
          <p:nvPr/>
        </p:nvGrpSpPr>
        <p:grpSpPr>
          <a:xfrm>
            <a:off x="5486734" y="4495800"/>
            <a:ext cx="3657266" cy="2362200"/>
            <a:chOff x="5486734" y="4495800"/>
            <a:chExt cx="3657266" cy="2362200"/>
          </a:xfrm>
        </p:grpSpPr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734" y="4495800"/>
              <a:ext cx="365726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5943600" y="6096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239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Pu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8077200" y="46598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376653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0461" y="3733800"/>
            <a:ext cx="3772836" cy="274319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54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Isotopen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natuurlijk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uranium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(neutron slow down)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8194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ratio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hard spectrum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medium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ratio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soft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2766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4079875" y="3857632"/>
          <a:ext cx="185578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0" name="Equation" r:id="rId4" imgW="1155600" imgH="203040" progId="Equation.DSMT4">
                  <p:embed/>
                </p:oleObj>
              </mc:Choice>
              <mc:Fallback>
                <p:oleObj name="Equation" r:id="rId4" imgW="115560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75" y="3857632"/>
                        <a:ext cx="185578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775075" y="4107664"/>
          <a:ext cx="2732088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1" name="Equation" r:id="rId6" imgW="1701720" imgH="393480" progId="Equation.DSMT4">
                  <p:embed/>
                </p:oleObj>
              </mc:Choice>
              <mc:Fallback>
                <p:oleObj name="Equation" r:id="rId6" imgW="1701720" imgH="39348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4107664"/>
                        <a:ext cx="2732088" cy="633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hteraccolade 22"/>
          <p:cNvSpPr/>
          <p:nvPr/>
        </p:nvSpPr>
        <p:spPr bwMode="auto">
          <a:xfrm>
            <a:off x="6594475" y="3901289"/>
            <a:ext cx="152400" cy="762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950075" y="3887795"/>
          <a:ext cx="181292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2" name="Equation" r:id="rId8" imgW="1130040" imgH="469800" progId="Equation.DSMT4">
                  <p:embed/>
                </p:oleObj>
              </mc:Choice>
              <mc:Fallback>
                <p:oleObj name="Equation" r:id="rId8" imgW="1130040" imgH="4698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0075" y="3887795"/>
                        <a:ext cx="1812925" cy="755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2640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629400" y="4706012"/>
            <a:ext cx="2438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Maximum energieverlies: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2% in een botsing met </a:t>
            </a:r>
            <a:r>
              <a:rPr lang="nl-NL" sz="11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sz="1100" dirty="0" smtClean="0">
                <a:latin typeface="Calibri" pitchFamily="34" charset="0"/>
                <a:cs typeface="Calibri" pitchFamily="34" charset="0"/>
              </a:rPr>
              <a:t>U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100% voor met een proton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73606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waarschijnlijkheidsverdeling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3"/>
          <p:cNvGrpSpPr/>
          <p:nvPr/>
        </p:nvGrpSpPr>
        <p:grpSpPr>
          <a:xfrm>
            <a:off x="1462088" y="5181600"/>
            <a:ext cx="4876800" cy="819812"/>
            <a:chOff x="1462088" y="5181600"/>
            <a:chExt cx="4876800" cy="819812"/>
          </a:xfrm>
        </p:grpSpPr>
        <p:graphicFrame>
          <p:nvGraphicFramePr>
            <p:cNvPr id="194565" name="Object 5"/>
            <p:cNvGraphicFramePr>
              <a:graphicFrameLocks noChangeAspect="1"/>
            </p:cNvGraphicFramePr>
            <p:nvPr/>
          </p:nvGraphicFramePr>
          <p:xfrm>
            <a:off x="1462088" y="5181600"/>
            <a:ext cx="4876800" cy="819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573" name="Equation" r:id="rId10" imgW="4241520" imgH="711000" progId="Equation.DSMT4">
                    <p:embed/>
                  </p:oleObj>
                </mc:Choice>
                <mc:Fallback>
                  <p:oleObj name="Equation" r:id="rId10" imgW="4241520" imgH="711000" progId="Equation.DSMT4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62088" y="5181600"/>
                          <a:ext cx="4876800" cy="8198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4786313" y="5181600"/>
              <a:ext cx="90488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17"/>
          <p:cNvSpPr txBox="1"/>
          <p:nvPr/>
        </p:nvSpPr>
        <p:spPr>
          <a:xfrm>
            <a:off x="5181600" y="5867400"/>
            <a:ext cx="396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0, 0 &lt; E’ &lt; E</a:t>
            </a: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0.72, 0.72E &lt; E’ &lt; E</a:t>
            </a: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0.98, 0.98E &lt; E’ &lt;E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Ovaal 24"/>
          <p:cNvSpPr/>
          <p:nvPr/>
        </p:nvSpPr>
        <p:spPr bwMode="auto">
          <a:xfrm>
            <a:off x="51054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Ovaal 25"/>
          <p:cNvSpPr/>
          <p:nvPr/>
        </p:nvSpPr>
        <p:spPr bwMode="auto">
          <a:xfrm>
            <a:off x="44196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4" name="Rechte verbindingslijn met pijl 33"/>
          <p:cNvCxnSpPr>
            <a:stCxn id="26" idx="6"/>
          </p:cNvCxnSpPr>
          <p:nvPr/>
        </p:nvCxnSpPr>
        <p:spPr bwMode="auto">
          <a:xfrm>
            <a:off x="4572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al 36"/>
          <p:cNvSpPr/>
          <p:nvPr/>
        </p:nvSpPr>
        <p:spPr bwMode="auto">
          <a:xfrm>
            <a:off x="72390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Ovaal 37"/>
          <p:cNvSpPr/>
          <p:nvPr/>
        </p:nvSpPr>
        <p:spPr bwMode="auto">
          <a:xfrm>
            <a:off x="65532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 flipH="1">
            <a:off x="6096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echte verbindingslijn met pijl 40"/>
          <p:cNvCxnSpPr/>
          <p:nvPr/>
        </p:nvCxnSpPr>
        <p:spPr bwMode="auto">
          <a:xfrm>
            <a:off x="7543800" y="3476632"/>
            <a:ext cx="228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  <p:bldP spid="17" grpId="0"/>
      <p:bldP spid="21" grpId="0"/>
      <p:bldP spid="23" grpId="0" animBg="1"/>
      <p:bldP spid="28" grpId="0"/>
      <p:bldP spid="29" grpId="0" animBg="1"/>
      <p:bldP spid="30" grpId="0"/>
      <p:bldP spid="35" grpId="0"/>
      <p:bldP spid="25" grpId="0" animBg="1"/>
      <p:bldP spid="26" grpId="0" animBg="1"/>
      <p:bldP spid="37" grpId="0" animBg="1"/>
      <p:bldP spid="3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Modereren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533400" y="1739205"/>
            <a:ext cx="78486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wenselijke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022937"/>
            <a:ext cx="449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Slowing down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decrement:</a:t>
            </a:r>
          </a:p>
          <a:p>
            <a:pPr>
              <a:defRPr/>
            </a:pPr>
            <a:r>
              <a:rPr lang="en-US" sz="1600" smtClean="0">
                <a:latin typeface="Calibri" pitchFamily="34" charset="0"/>
                <a:cs typeface="Calibri" pitchFamily="34" charset="0"/>
              </a:rPr>
              <a:t>gemiddeld relatief verlies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3030936"/>
              </p:ext>
            </p:extLst>
          </p:nvPr>
        </p:nvGraphicFramePr>
        <p:xfrm>
          <a:off x="3352800" y="3003093"/>
          <a:ext cx="426243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6" name="Equation" r:id="rId4" imgW="2654280" imgH="291960" progId="Equation.DSMT4">
                  <p:embed/>
                </p:oleObj>
              </mc:Choice>
              <mc:Fallback>
                <p:oleObj name="Equation" r:id="rId4" imgW="2654280" imgH="2919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3003093"/>
                        <a:ext cx="4262438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32537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7391400" y="5337156"/>
            <a:ext cx="171688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Verlies onafhankelijk van energie</a:t>
            </a:r>
            <a:endParaRPr lang="nl-NL" sz="11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4699337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modereren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028785"/>
              </p:ext>
            </p:extLst>
          </p:nvPr>
        </p:nvGraphicFramePr>
        <p:xfrm>
          <a:off x="1066800" y="3968533"/>
          <a:ext cx="44862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7" name="Equation" r:id="rId6" imgW="2793960" imgH="444240" progId="Equation.DSMT4">
                  <p:embed/>
                </p:oleObj>
              </mc:Choice>
              <mc:Fallback>
                <p:oleObj name="Equation" r:id="rId6" imgW="2793960" imgH="4442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968533"/>
                        <a:ext cx="4486275" cy="715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5791200" y="4106645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56664"/>
              </p:ext>
            </p:extLst>
          </p:nvPr>
        </p:nvGraphicFramePr>
        <p:xfrm>
          <a:off x="7467600" y="4363821"/>
          <a:ext cx="10398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8" name="Equation" r:id="rId8" imgW="647640" imgH="583920" progId="Equation.DSMT4">
                  <p:embed/>
                </p:oleObj>
              </mc:Choice>
              <mc:Fallback>
                <p:oleObj name="Equation" r:id="rId8" imgW="647640" imgH="5839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4363821"/>
                        <a:ext cx="1039813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704555"/>
              </p:ext>
            </p:extLst>
          </p:nvPr>
        </p:nvGraphicFramePr>
        <p:xfrm>
          <a:off x="3429000" y="4913649"/>
          <a:ext cx="326548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9" name="Equation" r:id="rId10" imgW="2031840" imgH="482400" progId="Equation.DSMT4">
                  <p:embed/>
                </p:oleObj>
              </mc:Choice>
              <mc:Fallback>
                <p:oleObj name="Equation" r:id="rId10" imgW="2031840" imgH="4824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913649"/>
                        <a:ext cx="3265488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697399"/>
              </p:ext>
            </p:extLst>
          </p:nvPr>
        </p:nvGraphicFramePr>
        <p:xfrm>
          <a:off x="6774656" y="4098708"/>
          <a:ext cx="1366837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10" name="Equation" r:id="rId12" imgW="850680" imgH="203040" progId="Equation.DSMT4">
                  <p:embed/>
                </p:oleObj>
              </mc:Choice>
              <mc:Fallback>
                <p:oleObj name="Equation" r:id="rId12" imgW="850680" imgH="20304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656" y="4098708"/>
                        <a:ext cx="1366837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9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115735"/>
              </p:ext>
            </p:extLst>
          </p:nvPr>
        </p:nvGraphicFramePr>
        <p:xfrm>
          <a:off x="6781800" y="4543666"/>
          <a:ext cx="571500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11" name="Equation" r:id="rId14" imgW="355320" imgH="164880" progId="Equation.DSMT4">
                  <p:embed/>
                </p:oleObj>
              </mc:Choice>
              <mc:Fallback>
                <p:oleObj name="Equation" r:id="rId14" imgW="355320" imgH="16488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543666"/>
                        <a:ext cx="571500" cy="265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5385137"/>
            <a:ext cx="78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0,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 = 1, E/E’ = e</a:t>
            </a:r>
            <a:r>
              <a:rPr lang="en-US" sz="1400" i="1" baseline="30000" dirty="0" smtClean="0">
                <a:latin typeface="Calibri" pitchFamily="34" charset="0"/>
                <a:cs typeface="Calibri" pitchFamily="34" charset="0"/>
                <a:sym typeface="Symbol"/>
              </a:rPr>
              <a:t>1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 = 2.72, Ē’ = 0.37E, n = </a:t>
            </a:r>
            <a:r>
              <a:rPr lang="en-US" sz="1400" dirty="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(2e6/0.025)/1=18</a:t>
            </a:r>
            <a:endParaRPr lang="en-US" sz="1400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0.72 ,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 = 0.16, E/E’ = e</a:t>
            </a:r>
            <a:r>
              <a:rPr lang="en-US" sz="1400" i="1" baseline="30000" dirty="0" smtClean="0">
                <a:latin typeface="Calibri" pitchFamily="34" charset="0"/>
                <a:cs typeface="Calibri" pitchFamily="34" charset="0"/>
                <a:sym typeface="Symbol"/>
              </a:rPr>
              <a:t>0.16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 = 1.17, Ē’ = 0.85E , n = </a:t>
            </a:r>
            <a:r>
              <a:rPr lang="en-US" sz="1400" dirty="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(2e6/0.025)/0.16=114</a:t>
            </a:r>
            <a:endParaRPr lang="en-US" sz="1400" i="1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smtClean="0">
                <a:cs typeface="Calibri" pitchFamily="34" charset="0"/>
              </a:rPr>
              <a:t>a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= 0.98 , 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 = 0.0084, E/E’ = e</a:t>
            </a:r>
            <a:r>
              <a:rPr lang="en-US" sz="1400" i="1" baseline="30000" dirty="0" smtClean="0">
                <a:latin typeface="Calibri" pitchFamily="34" charset="0"/>
                <a:cs typeface="Calibri" pitchFamily="34" charset="0"/>
                <a:sym typeface="Symbol"/>
              </a:rPr>
              <a:t>0.0084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 = 1.01, Ē’ = 0.99E, n = </a:t>
            </a:r>
            <a:r>
              <a:rPr lang="en-US" sz="1400" dirty="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dirty="0" smtClean="0">
                <a:latin typeface="Calibri" pitchFamily="34" charset="0"/>
                <a:cs typeface="Calibri" pitchFamily="34" charset="0"/>
                <a:sym typeface="Symbol"/>
              </a:rPr>
              <a:t>(2e6/0.025)/0.0084=2275</a:t>
            </a:r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1" grpId="0"/>
      <p:bldP spid="28" grpId="0"/>
      <p:bldP spid="29" grpId="0" animBg="1"/>
      <p:bldP spid="30" grpId="0"/>
      <p:bldP spid="25" grpId="0" animBg="1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Reactortheorie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17"/>
          <p:cNvGrpSpPr/>
          <p:nvPr/>
        </p:nvGrpSpPr>
        <p:grpSpPr>
          <a:xfrm>
            <a:off x="5715001" y="4701480"/>
            <a:ext cx="3429000" cy="2156520"/>
            <a:chOff x="5715001" y="4701480"/>
            <a:chExt cx="3429000" cy="2156520"/>
          </a:xfrm>
        </p:grpSpPr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4" name="TextBox 17"/>
          <p:cNvSpPr txBox="1"/>
          <p:nvPr/>
        </p:nvSpPr>
        <p:spPr>
          <a:xfrm>
            <a:off x="533400" y="1219200"/>
            <a:ext cx="61722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Macroscopic slowing down power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(MSDP) is het product of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logarithmisch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131570"/>
            <a:ext cx="5943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moderating ratio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(MR) is de ratio van de macroscopic slowing down power en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6970712" y="2286000"/>
          <a:ext cx="1182688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6" name="Equation" r:id="rId5" imgW="736560" imgH="431640" progId="Equation.DSMT4">
                  <p:embed/>
                </p:oleObj>
              </mc:Choice>
              <mc:Fallback>
                <p:oleObj name="Equation" r:id="rId5" imgW="73656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712" y="2286000"/>
                        <a:ext cx="1182688" cy="693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669088" y="1704976"/>
          <a:ext cx="1408112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7" name="Equation" r:id="rId7" imgW="876240" imgH="228600" progId="Equation.DSMT4">
                  <p:embed/>
                </p:oleObj>
              </mc:Choice>
              <mc:Fallback>
                <p:oleObj name="Equation" r:id="rId7" imgW="87624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9088" y="1704976"/>
                        <a:ext cx="1408112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6612" name="Picture 4" descr="\\vmware-host\Shared Folders\Desktop\nuclear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0983" y="3253748"/>
            <a:ext cx="2209800" cy="3370065"/>
          </a:xfrm>
          <a:prstGeom prst="rect">
            <a:avLst/>
          </a:prstGeom>
          <a:noFill/>
        </p:spPr>
      </p:pic>
      <p:pic>
        <p:nvPicPr>
          <p:cNvPr id="196613" name="Picture 5" descr="\\vmware-host\Shared Folders\Desktop\neutron-moderator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234" y="3253748"/>
            <a:ext cx="2038350" cy="178695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4" name="TextBox 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i+1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91666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fission,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908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12068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Vereenvoudigingen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ontstaan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instantaan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delayed neutrons)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afmetingen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reactor 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en stellen                        met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 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NL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non-leakage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1655763" y="4205288"/>
          <a:ext cx="10112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0"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5763" y="4205288"/>
                        <a:ext cx="1011237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17"/>
          <p:cNvSpPr txBox="1"/>
          <p:nvPr/>
        </p:nvSpPr>
        <p:spPr>
          <a:xfrm>
            <a:off x="533400" y="50292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delayed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6600" y="1219200"/>
            <a:ext cx="1828800" cy="15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2004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30166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4" name="Object 8"/>
          <p:cNvGraphicFramePr>
            <a:graphicFrameLocks noChangeAspect="1"/>
          </p:cNvGraphicFramePr>
          <p:nvPr/>
        </p:nvGraphicFramePr>
        <p:xfrm>
          <a:off x="3062288" y="4198144"/>
          <a:ext cx="31591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1" name="Equation" r:id="rId9" imgW="190440" imgH="228600" progId="Equation.DSMT4">
                  <p:embed/>
                </p:oleObj>
              </mc:Choice>
              <mc:Fallback>
                <p:oleObj name="Equation" r:id="rId9" imgW="19044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288" y="4198144"/>
                        <a:ext cx="315913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1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1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C833-366B-49DE-8161-A1C2A7DB214D}" type="slidenum">
              <a:rPr lang="en-US"/>
              <a:pPr/>
              <a:t>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8434" name="Rectangle 2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Rutherford 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3048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nl-NL" smtClean="0">
                <a:latin typeface="Calibri" pitchFamily="34" charset="0"/>
                <a:cs typeface="Calibri" pitchFamily="34" charset="0"/>
                <a:sym typeface="Symbol" pitchFamily="18" charset="2"/>
              </a:rPr>
              <a:t>vond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7" name="Text Box 5"/>
          <p:cNvSpPr txBox="1">
            <a:spLocks noChangeArrowheads="1"/>
          </p:cNvSpPr>
          <p:nvPr/>
        </p:nvSpPr>
        <p:spPr bwMode="auto">
          <a:xfrm>
            <a:off x="228600" y="1828800"/>
            <a:ext cx="1295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Er geldt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8438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2819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Plot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b</a:t>
            </a:r>
            <a:r>
              <a:rPr lang="nl-NL" i="1" baseline="-25000"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versus </a:t>
            </a:r>
            <a:r>
              <a:rPr lang="nl-NL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baseline="30000">
                <a:latin typeface="Calibri" pitchFamily="34" charset="0"/>
                <a:cs typeface="Calibri" pitchFamily="34" charset="0"/>
                <a:sym typeface="Symbol" pitchFamily="18" charset="2"/>
              </a:rPr>
              <a:t>1/3</a:t>
            </a:r>
          </a:p>
        </p:txBody>
      </p:sp>
      <p:pic>
        <p:nvPicPr>
          <p:cNvPr id="65844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704" y="1066800"/>
            <a:ext cx="530649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83567"/>
            <a:ext cx="17240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943600"/>
            <a:ext cx="3981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844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6172200"/>
            <a:ext cx="2295525" cy="4667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58446" name="AutoShape 14"/>
          <p:cNvSpPr>
            <a:spLocks noChangeArrowheads="1"/>
          </p:cNvSpPr>
          <p:nvPr/>
        </p:nvSpPr>
        <p:spPr bwMode="auto">
          <a:xfrm>
            <a:off x="4724400" y="62484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8448" name="Text Box 16"/>
          <p:cNvSpPr txBox="1">
            <a:spLocks noChangeArrowheads="1"/>
          </p:cNvSpPr>
          <p:nvPr/>
        </p:nvSpPr>
        <p:spPr bwMode="auto">
          <a:xfrm>
            <a:off x="228600" y="2514600"/>
            <a:ext cx="3352800" cy="138499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Goede beschrijving dus</a:t>
            </a:r>
          </a:p>
          <a:p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Coulombwet geldig op</a:t>
            </a:r>
          </a:p>
          <a:p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   korte afstand (femtometers)</a:t>
            </a:r>
          </a:p>
          <a:p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Sterke WW korte dracht </a:t>
            </a:r>
          </a:p>
          <a:p>
            <a:r>
              <a:rPr lang="nl-NL" sz="1600">
                <a:latin typeface="Calibri" pitchFamily="34" charset="0"/>
                <a:cs typeface="Calibri" pitchFamily="34" charset="0"/>
                <a:sym typeface="Symbol" pitchFamily="18" charset="2"/>
              </a:rPr>
              <a:t> - Alle lading zit in kleine bol</a:t>
            </a:r>
            <a:endParaRPr lang="nl-NL" sz="16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5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5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5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436" grpId="0" animBg="1"/>
      <p:bldP spid="658437" grpId="0" animBg="1"/>
      <p:bldP spid="658438" grpId="0" animBg="1"/>
      <p:bldP spid="658446" grpId="0" animBg="1"/>
      <p:bldP spid="65844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890" y="5105400"/>
            <a:ext cx="24421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nucleaire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gespleten kern (typisch 2 – 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362092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17"/>
          <p:cNvSpPr txBox="1"/>
          <p:nvPr/>
        </p:nvSpPr>
        <p:spPr>
          <a:xfrm>
            <a:off x="533400" y="3733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reactor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9"/>
          <p:cNvGrpSpPr/>
          <p:nvPr/>
        </p:nvGrpSpPr>
        <p:grpSpPr>
          <a:xfrm>
            <a:off x="2362200" y="2667000"/>
            <a:ext cx="3124200" cy="533400"/>
            <a:chOff x="4343400" y="2590800"/>
            <a:chExt cx="3124200" cy="5334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4343400" y="2590800"/>
              <a:ext cx="3124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55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2667000"/>
              <a:ext cx="2895600" cy="3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429000"/>
            <a:ext cx="2014537" cy="26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27" name="Object 7"/>
          <p:cNvGraphicFramePr>
            <a:graphicFrameLocks noChangeAspect="1"/>
          </p:cNvGraphicFramePr>
          <p:nvPr/>
        </p:nvGraphicFramePr>
        <p:xfrm>
          <a:off x="1997865" y="3762374"/>
          <a:ext cx="547687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8" name="Equation" r:id="rId7" imgW="330120" imgH="203040" progId="Equation.DSMT4">
                  <p:embed/>
                </p:oleObj>
              </mc:Choice>
              <mc:Fallback>
                <p:oleObj name="Equation" r:id="rId7" imgW="33012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7865" y="3762374"/>
                        <a:ext cx="547687" cy="33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438471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4350603"/>
            <a:ext cx="1219200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07155" y="3333937"/>
            <a:ext cx="2436845" cy="181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7086600" y="3505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86600" y="5257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84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352871"/>
            <a:ext cx="571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marine propulsion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fabricage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proliferatie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issues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248400" y="274320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  <p:bldP spid="14" grpId="0"/>
      <p:bldP spid="22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4114800"/>
            <a:ext cx="3803650" cy="274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uranium-238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0.7%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048000"/>
            <a:ext cx="5410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Power reactorontwerp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reactoren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1148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00600"/>
            <a:ext cx="5791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smtClean="0">
                <a:cs typeface="Calibri" pitchFamily="34" charset="0"/>
              </a:rPr>
              <a:t>e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10%)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4"/>
          <p:cNvGrpSpPr/>
          <p:nvPr/>
        </p:nvGrpSpPr>
        <p:grpSpPr>
          <a:xfrm>
            <a:off x="2895600" y="1981200"/>
            <a:ext cx="1447800" cy="685800"/>
            <a:chOff x="5105400" y="1828800"/>
            <a:chExt cx="1447800" cy="6858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5105400" y="1828800"/>
              <a:ext cx="14478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905000"/>
              <a:ext cx="1271587" cy="565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IJL-RECHTS 29"/>
          <p:cNvSpPr/>
          <p:nvPr/>
        </p:nvSpPr>
        <p:spPr bwMode="auto">
          <a:xfrm>
            <a:off x="4572000" y="214788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038352"/>
            <a:ext cx="2767012" cy="5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5691426"/>
            <a:ext cx="4800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(moderator)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D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14" grpId="0"/>
      <p:bldP spid="22" grpId="0"/>
      <p:bldP spid="29" grpId="0"/>
      <p:bldP spid="30" grpId="0" animBg="1"/>
      <p:bldP spid="3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906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2954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6786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power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600200"/>
            <a:ext cx="7924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want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slowing down decrement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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genoeg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888468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578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reactor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gerealiseerd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moderator (met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928399"/>
              </p:ext>
            </p:extLst>
          </p:nvPr>
        </p:nvGraphicFramePr>
        <p:xfrm>
          <a:off x="1143000" y="3581400"/>
          <a:ext cx="1182687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0" name="Equation" r:id="rId4" imgW="736560" imgH="431640" progId="Equation.DSMT4">
                  <p:embed/>
                </p:oleObj>
              </mc:Choice>
              <mc:Fallback>
                <p:oleObj name="Equation" r:id="rId4" imgW="736560" imgH="4316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81400"/>
                        <a:ext cx="1182687" cy="693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7574"/>
              </p:ext>
            </p:extLst>
          </p:nvPr>
        </p:nvGraphicFramePr>
        <p:xfrm>
          <a:off x="3810000" y="2695575"/>
          <a:ext cx="140811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1" name="Equation" r:id="rId6" imgW="876240" imgH="228600" progId="Equation.DSMT4">
                  <p:embed/>
                </p:oleObj>
              </mc:Choice>
              <mc:Fallback>
                <p:oleObj name="Equation" r:id="rId6" imgW="876240" imgH="2286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695575"/>
                        <a:ext cx="1408112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618646"/>
              </p:ext>
            </p:extLst>
          </p:nvPr>
        </p:nvGraphicFramePr>
        <p:xfrm>
          <a:off x="6248400" y="2119312"/>
          <a:ext cx="979487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2" name="Equation" r:id="rId8" imgW="609480" imgH="228600" progId="Equation.DSMT4">
                  <p:embed/>
                </p:oleObj>
              </mc:Choice>
              <mc:Fallback>
                <p:oleObj name="Equation" r:id="rId8" imgW="60948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2119312"/>
                        <a:ext cx="979487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460335"/>
              </p:ext>
            </p:extLst>
          </p:nvPr>
        </p:nvGraphicFramePr>
        <p:xfrm>
          <a:off x="5181600" y="2362200"/>
          <a:ext cx="30638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93"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362200"/>
                        <a:ext cx="306388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2971800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ratio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3124200"/>
            <a:ext cx="5943598" cy="16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5867400"/>
            <a:ext cx="822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Boron-10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4000 b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Het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poisson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’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stoppen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14" grpId="0"/>
      <p:bldP spid="22" grpId="0"/>
      <p:bldP spid="29" grpId="0"/>
      <p:bldP spid="23" grpId="0"/>
      <p:bldP spid="2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Energiespectra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5908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Dichtheidsverdeling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2026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 pad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7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flux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2913062" y="2638424"/>
          <a:ext cx="1735138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2" name="Equation" r:id="rId4" imgW="1079280" imgH="203040" progId="Equation.DSMT4">
                  <p:embed/>
                </p:oleObj>
              </mc:Choice>
              <mc:Fallback>
                <p:oleObj name="Equation" r:id="rId4" imgW="1079280" imgH="20304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2" y="2638424"/>
                        <a:ext cx="1735138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2532852" y="1868487"/>
          <a:ext cx="836612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3" name="Equation" r:id="rId6" imgW="520560" imgH="203040" progId="Equation.DSMT4">
                  <p:embed/>
                </p:oleObj>
              </mc:Choice>
              <mc:Fallback>
                <p:oleObj name="Equation" r:id="rId6" imgW="5205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852" y="1868487"/>
                        <a:ext cx="836612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4684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s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819776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14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1485900" y="2058193"/>
          <a:ext cx="330517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4" name="Equation" r:id="rId8" imgW="2057400" imgH="330120" progId="Equation.DSMT4">
                  <p:embed/>
                </p:oleObj>
              </mc:Choice>
              <mc:Fallback>
                <p:oleObj name="Equation" r:id="rId8" imgW="2057400" imgH="33012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2058193"/>
                        <a:ext cx="3305175" cy="53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Rechte verbindingslijn met pijl 19"/>
          <p:cNvCxnSpPr/>
          <p:nvPr/>
        </p:nvCxnSpPr>
        <p:spPr bwMode="auto">
          <a:xfrm rot="5400000" flipH="1" flipV="1">
            <a:off x="3543300" y="31623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3712368" y="3090864"/>
            <a:ext cx="40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Neutron snelheid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die hoort bij energie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1905000" y="3505200"/>
          <a:ext cx="857250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5" name="Equation" r:id="rId10" imgW="533160" imgH="203040" progId="Equation.DSMT4">
                  <p:embed/>
                </p:oleObj>
              </mc:Choice>
              <mc:Fallback>
                <p:oleObj name="Equation" r:id="rId10" imgW="533160" imgH="20304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505200"/>
                        <a:ext cx="857250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1890712" y="4239419"/>
          <a:ext cx="673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6" name="Equation" r:id="rId12" imgW="419040" imgH="228600" progId="Equation.DSMT4">
                  <p:embed/>
                </p:oleObj>
              </mc:Choice>
              <mc:Fallback>
                <p:oleObj name="Equation" r:id="rId12" imgW="41904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12" y="4239419"/>
                        <a:ext cx="6731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6227762" y="4898231"/>
          <a:ext cx="116363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37" name="Equation" r:id="rId14" imgW="723600" imgH="228600" progId="Equation.DSMT4">
                  <p:embed/>
                </p:oleObj>
              </mc:Choice>
              <mc:Fallback>
                <p:oleObj name="Equation" r:id="rId14" imgW="723600" imgH="2286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2" y="4898231"/>
                        <a:ext cx="1163638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17"/>
          <p:cNvSpPr txBox="1"/>
          <p:nvPr/>
        </p:nvSpPr>
        <p:spPr>
          <a:xfrm>
            <a:off x="533400" y="51448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362200" y="5907880"/>
            <a:ext cx="1905000" cy="547688"/>
            <a:chOff x="2057400" y="5943600"/>
            <a:chExt cx="1905000" cy="547688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057400" y="5957888"/>
              <a:ext cx="1905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8602" name="Object 10"/>
            <p:cNvGraphicFramePr>
              <a:graphicFrameLocks noChangeAspect="1"/>
            </p:cNvGraphicFramePr>
            <p:nvPr/>
          </p:nvGraphicFramePr>
          <p:xfrm>
            <a:off x="2133600" y="5943600"/>
            <a:ext cx="1714500" cy="531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738" name="Equation" r:id="rId16" imgW="1066680" imgH="330120" progId="Equation.DSMT4">
                    <p:embed/>
                  </p:oleObj>
                </mc:Choice>
                <mc:Fallback>
                  <p:oleObj name="Equation" r:id="rId16" imgW="1066680" imgH="33012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5943600"/>
                          <a:ext cx="1714500" cy="5318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" name="Tekstvak 31"/>
          <p:cNvSpPr txBox="1"/>
          <p:nvPr/>
        </p:nvSpPr>
        <p:spPr>
          <a:xfrm>
            <a:off x="4495800" y="6172200"/>
            <a:ext cx="386554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, absorptie en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rates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25" grpId="0"/>
      <p:bldP spid="17" grpId="0"/>
      <p:bldP spid="21" grpId="0"/>
      <p:bldP spid="26" grpId="0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4" name="Equation" r:id="rId4" imgW="774360" imgH="228600" progId="Equation.DSMT4">
                  <p:embed/>
                </p:oleObj>
              </mc:Choice>
              <mc:Fallback>
                <p:oleObj name="Equation" r:id="rId4" imgW="77436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752600"/>
                        <a:ext cx="1242750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5" name="Equation" r:id="rId6" imgW="825480" imgH="241200" progId="Equation.DSMT4">
                  <p:embed/>
                </p:oleObj>
              </mc:Choice>
              <mc:Fallback>
                <p:oleObj name="Equation" r:id="rId6" imgW="825480" imgH="241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0" y="2671763"/>
                        <a:ext cx="132397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6" name="Equation" r:id="rId8" imgW="812520" imgH="228600" progId="Equation.DSMT4">
                  <p:embed/>
                </p:oleObj>
              </mc:Choice>
              <mc:Fallback>
                <p:oleObj name="Equation" r:id="rId8" imgW="812520" imgH="2286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127375"/>
                        <a:ext cx="1303338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7" name="Equation" r:id="rId10" imgW="3111480" imgH="241200" progId="Equation.DSMT4">
                  <p:embed/>
                </p:oleObj>
              </mc:Choice>
              <mc:Fallback>
                <p:oleObj name="Equation" r:id="rId10" imgW="3111480" imgH="241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4108450"/>
                        <a:ext cx="4994275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08" name="Equation" r:id="rId12" imgW="838080" imgH="482400" progId="Equation.DSMT4">
                  <p:embed/>
                </p:oleObj>
              </mc:Choice>
              <mc:Fallback>
                <p:oleObj name="Equation" r:id="rId12" imgW="838080" imgH="4824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414044"/>
                        <a:ext cx="1344612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09" name="Equation" r:id="rId15" imgW="368280" imgH="203040" progId="Equation.DSMT4">
                    <p:embed/>
                  </p:oleObj>
                </mc:Choice>
                <mc:Fallback>
                  <p:oleObj name="Equation" r:id="rId15" imgW="368280" imgH="20304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2400" y="3352800"/>
                          <a:ext cx="592138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10" name="Equation" r:id="rId17" imgW="419040" imgH="203040" progId="Equation.DSMT4">
                    <p:embed/>
                  </p:oleObj>
                </mc:Choice>
                <mc:Fallback>
                  <p:oleObj name="Equation" r:id="rId17" imgW="419040" imgH="203040" progId="Equation.DSMT4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5880" y="3352800"/>
                          <a:ext cx="674688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11" name="Equation" r:id="rId19" imgW="368280" imgH="203040" progId="Equation.DSMT4">
                    <p:embed/>
                  </p:oleObj>
                </mc:Choice>
                <mc:Fallback>
                  <p:oleObj name="Equation" r:id="rId19" imgW="368280" imgH="203040" progId="Equation.DSMT4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72400" y="3352800"/>
                          <a:ext cx="592138" cy="325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12" name="Equation" r:id="rId20" imgW="419040" imgH="203040" progId="Equation.DSMT4">
                    <p:embed/>
                  </p:oleObj>
                </mc:Choice>
                <mc:Fallback>
                  <p:oleObj name="Equation" r:id="rId20" imgW="419040" imgH="20304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5880" y="3352800"/>
                          <a:ext cx="674688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(Maxwell Boltzmann)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290412"/>
              </p:ext>
            </p:extLst>
          </p:nvPr>
        </p:nvGraphicFramePr>
        <p:xfrm>
          <a:off x="2272506" y="5849691"/>
          <a:ext cx="2689225" cy="75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13" name="Equation" r:id="rId21" imgW="1676160" imgH="469800" progId="Equation.DSMT4">
                  <p:embed/>
                </p:oleObj>
              </mc:Choice>
              <mc:Fallback>
                <p:oleObj name="Equation" r:id="rId21" imgW="1676160" imgH="4698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2506" y="5849691"/>
                        <a:ext cx="2689225" cy="754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975460"/>
              </p:ext>
            </p:extLst>
          </p:nvPr>
        </p:nvGraphicFramePr>
        <p:xfrm>
          <a:off x="4545252" y="6160532"/>
          <a:ext cx="142557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14" name="Equation" r:id="rId23" imgW="888840" imgH="482400" progId="Equation.DSMT4">
                  <p:embed/>
                </p:oleObj>
              </mc:Choice>
              <mc:Fallback>
                <p:oleObj name="Equation" r:id="rId23" imgW="888840" imgH="4824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252" y="6160532"/>
                        <a:ext cx="1425575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Cross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secties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flux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2954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2860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6118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3292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4356" y="384313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37909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0386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47621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ep 42"/>
          <p:cNvGrpSpPr/>
          <p:nvPr/>
        </p:nvGrpSpPr>
        <p:grpSpPr>
          <a:xfrm>
            <a:off x="6186488" y="28194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580" name="Equation" r:id="rId6" imgW="1143000" imgH="431640" progId="Equation.DSMT4">
                    <p:embed/>
                  </p:oleObj>
                </mc:Choice>
                <mc:Fallback>
                  <p:oleObj name="Equation" r:id="rId6" imgW="1143000" imgH="43164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29000" y="3276600"/>
                          <a:ext cx="1835150" cy="6937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ep 31"/>
          <p:cNvGrpSpPr/>
          <p:nvPr/>
        </p:nvGrpSpPr>
        <p:grpSpPr>
          <a:xfrm>
            <a:off x="5326856" y="18288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581" name="Equation" r:id="rId8" imgW="1422360" imgH="419040" progId="Equation.DSMT4">
                    <p:embed/>
                  </p:oleObj>
                </mc:Choice>
                <mc:Fallback>
                  <p:oleObj name="Equation" r:id="rId8" imgW="1422360" imgH="41904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5163" y="3286125"/>
                          <a:ext cx="2284412" cy="6731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0673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ep 50"/>
          <p:cNvGrpSpPr/>
          <p:nvPr/>
        </p:nvGrpSpPr>
        <p:grpSpPr>
          <a:xfrm>
            <a:off x="6803232" y="40933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582" name="Equation" r:id="rId10" imgW="1422360" imgH="241200" progId="Equation.DSMT4">
                    <p:embed/>
                  </p:oleObj>
                </mc:Choice>
                <mc:Fallback>
                  <p:oleObj name="Equation" r:id="rId10" imgW="1422360" imgH="24120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59587" y="4419600"/>
                          <a:ext cx="2284413" cy="388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5" name="TextBox 2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2927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762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2484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Gemiddelde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werkzame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doorsneden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9144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5240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2192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1.0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1242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                             (self shielding zit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08973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0574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 en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4964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6011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integraal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228095"/>
              </p:ext>
            </p:extLst>
          </p:nvPr>
        </p:nvGraphicFramePr>
        <p:xfrm>
          <a:off x="3006725" y="4950380"/>
          <a:ext cx="3775075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4" name="Equation" r:id="rId4" imgW="2349360" imgH="228600" progId="Equation.DSMT4">
                  <p:embed/>
                </p:oleObj>
              </mc:Choice>
              <mc:Fallback>
                <p:oleObj name="Equation" r:id="rId4" imgW="234936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725" y="4950380"/>
                        <a:ext cx="3775075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39591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583066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bindingseffecten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527480"/>
              </p:ext>
            </p:extLst>
          </p:nvPr>
        </p:nvGraphicFramePr>
        <p:xfrm>
          <a:off x="2209800" y="1552576"/>
          <a:ext cx="1223963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5" name="Equation" r:id="rId6" imgW="761760" imgH="203040" progId="Equation.DSMT4">
                  <p:embed/>
                </p:oleObj>
              </mc:Choice>
              <mc:Fallback>
                <p:oleObj name="Equation" r:id="rId6" imgW="761760" imgH="20304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552576"/>
                        <a:ext cx="1223963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418857"/>
              </p:ext>
            </p:extLst>
          </p:nvPr>
        </p:nvGraphicFramePr>
        <p:xfrm>
          <a:off x="6003925" y="1171576"/>
          <a:ext cx="25304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6" name="Equation" r:id="rId8" imgW="1574640" imgH="393480" progId="Equation.DSMT4">
                  <p:embed/>
                </p:oleObj>
              </mc:Choice>
              <mc:Fallback>
                <p:oleObj name="Equation" r:id="rId8" imgW="1574640" imgH="39348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3925" y="1171576"/>
                        <a:ext cx="25304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0668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480483"/>
              </p:ext>
            </p:extLst>
          </p:nvPr>
        </p:nvGraphicFramePr>
        <p:xfrm>
          <a:off x="4371976" y="1940720"/>
          <a:ext cx="15303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7" name="Equation" r:id="rId10" imgW="952200" imgH="393480" progId="Equation.DSMT4">
                  <p:embed/>
                </p:oleObj>
              </mc:Choice>
              <mc:Fallback>
                <p:oleObj name="Equation" r:id="rId10" imgW="952200" imgH="39348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1976" y="1940720"/>
                        <a:ext cx="1530350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927023"/>
              </p:ext>
            </p:extLst>
          </p:nvPr>
        </p:nvGraphicFramePr>
        <p:xfrm>
          <a:off x="2822575" y="2486024"/>
          <a:ext cx="167322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98" name="Equation" r:id="rId12" imgW="1041120" imgH="393480" progId="Equation.DSMT4">
                  <p:embed/>
                </p:oleObj>
              </mc:Choice>
              <mc:Fallback>
                <p:oleObj name="Equation" r:id="rId12" imgW="1041120" imgH="39348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2575" y="2486024"/>
                        <a:ext cx="167322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ep 33"/>
          <p:cNvGrpSpPr/>
          <p:nvPr/>
        </p:nvGrpSpPr>
        <p:grpSpPr>
          <a:xfrm>
            <a:off x="1905000" y="31503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899" name="Equation" r:id="rId14" imgW="927000" imgH="228600" progId="Equation.DSMT4">
                    <p:embed/>
                  </p:oleObj>
                </mc:Choice>
                <mc:Fallback>
                  <p:oleObj name="Equation" r:id="rId14" imgW="927000" imgH="228600" progId="Equation.DSMT4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3300" y="3484563"/>
                          <a:ext cx="1489075" cy="3667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36673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342460"/>
              </p:ext>
            </p:extLst>
          </p:nvPr>
        </p:nvGraphicFramePr>
        <p:xfrm>
          <a:off x="5389563" y="4382055"/>
          <a:ext cx="1468437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0" name="Equation" r:id="rId16" imgW="914400" imgH="228600" progId="Equation.DSMT4">
                  <p:embed/>
                </p:oleObj>
              </mc:Choice>
              <mc:Fallback>
                <p:oleObj name="Equation" r:id="rId16" imgW="914400" imgH="2286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9563" y="4382055"/>
                        <a:ext cx="1468437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6455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maximum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van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697091"/>
              </p:ext>
            </p:extLst>
          </p:nvPr>
        </p:nvGraphicFramePr>
        <p:xfrm>
          <a:off x="2998788" y="4659868"/>
          <a:ext cx="735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1" name="Equation" r:id="rId18" imgW="457200" imgH="228600" progId="Equation.DSMT4">
                  <p:embed/>
                </p:oleObj>
              </mc:Choice>
              <mc:Fallback>
                <p:oleObj name="Equation" r:id="rId18" imgW="457200" imgH="2286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8788" y="4659868"/>
                        <a:ext cx="735012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1456376"/>
              </p:ext>
            </p:extLst>
          </p:nvPr>
        </p:nvGraphicFramePr>
        <p:xfrm>
          <a:off x="4267200" y="4644786"/>
          <a:ext cx="2530475" cy="32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2" name="Equation" r:id="rId20" imgW="1574640" imgH="203040" progId="Equation.DSMT4">
                  <p:embed/>
                </p:oleObj>
              </mc:Choice>
              <mc:Fallback>
                <p:oleObj name="Equation" r:id="rId20" imgW="1574640" imgH="20304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644786"/>
                        <a:ext cx="2530475" cy="32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54250"/>
              </p:ext>
            </p:extLst>
          </p:nvPr>
        </p:nvGraphicFramePr>
        <p:xfrm>
          <a:off x="2951163" y="5424488"/>
          <a:ext cx="4897437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3" name="Equation" r:id="rId22" imgW="3047760" imgH="228600" progId="Equation.DSMT4">
                  <p:embed/>
                </p:oleObj>
              </mc:Choice>
              <mc:Fallback>
                <p:oleObj name="Equation" r:id="rId22" imgW="3047760" imgH="2286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163" y="5424488"/>
                        <a:ext cx="4897437" cy="366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27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2B54E-C369-4ED9-A0BB-F3AB687D2570}" type="slidenum">
              <a:rPr lang="en-US"/>
              <a:pPr/>
              <a:t>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59458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5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59460" name="Text Box 4"/>
          <p:cNvSpPr txBox="1">
            <a:spLocks noChangeArrowheads="1"/>
          </p:cNvSpPr>
          <p:nvPr/>
        </p:nvSpPr>
        <p:spPr bwMode="auto">
          <a:xfrm>
            <a:off x="228600" y="3555208"/>
            <a:ext cx="3048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Werkzame doorsnede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1" name="Text Box 5"/>
          <p:cNvSpPr txBox="1">
            <a:spLocks noChangeArrowheads="1"/>
          </p:cNvSpPr>
          <p:nvPr/>
        </p:nvSpPr>
        <p:spPr bwMode="auto">
          <a:xfrm>
            <a:off x="228600" y="1905000"/>
            <a:ext cx="2819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Voor resolutie geldt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2" name="Text Box 6"/>
          <p:cNvSpPr txBox="1">
            <a:spLocks noChangeArrowheads="1"/>
          </p:cNvSpPr>
          <p:nvPr/>
        </p:nvSpPr>
        <p:spPr bwMode="auto">
          <a:xfrm>
            <a:off x="228600" y="1138535"/>
            <a:ext cx="36576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Meten van ladingsverdeling</a:t>
            </a:r>
            <a:endParaRPr lang="nl-NL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59467" name="AutoShape 11"/>
          <p:cNvSpPr>
            <a:spLocks noChangeArrowheads="1"/>
          </p:cNvSpPr>
          <p:nvPr/>
        </p:nvSpPr>
        <p:spPr bwMode="auto">
          <a:xfrm>
            <a:off x="6934200" y="1997872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6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845472"/>
            <a:ext cx="962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6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5" y="1845472"/>
            <a:ext cx="17240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667000"/>
            <a:ext cx="5543550" cy="6762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65947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5052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2" name="Text Box 16"/>
          <p:cNvSpPr txBox="1">
            <a:spLocks noChangeArrowheads="1"/>
          </p:cNvSpPr>
          <p:nvPr/>
        </p:nvSpPr>
        <p:spPr bwMode="auto">
          <a:xfrm>
            <a:off x="228600" y="4343400"/>
            <a:ext cx="32004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Eerste Born benadering</a:t>
            </a:r>
          </a:p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(geen spin / terugstoot)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7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4419600"/>
            <a:ext cx="105727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953000" y="4364832"/>
            <a:ext cx="1066800" cy="409575"/>
            <a:chOff x="3072" y="2736"/>
            <a:chExt cx="672" cy="258"/>
          </a:xfrm>
        </p:grpSpPr>
        <p:pic>
          <p:nvPicPr>
            <p:cNvPr id="659474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72" y="2784"/>
              <a:ext cx="34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59475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44" y="2736"/>
              <a:ext cx="300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59476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4800600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9477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24600" y="4400550"/>
            <a:ext cx="1143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79" name="Text Box 23"/>
          <p:cNvSpPr txBox="1">
            <a:spLocks noChangeArrowheads="1"/>
          </p:cNvSpPr>
          <p:nvPr/>
        </p:nvSpPr>
        <p:spPr bwMode="auto">
          <a:xfrm>
            <a:off x="228600" y="5410200"/>
            <a:ext cx="3048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Sferische symmetrie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59481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7125" y="5550696"/>
            <a:ext cx="12096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9482" name="AutoShape 26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59483" name="Picture 2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0" y="5917408"/>
            <a:ext cx="32194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5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5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5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5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5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5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5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65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5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5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5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65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5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7" grpId="0" animBg="1"/>
      <p:bldP spid="659472" grpId="0" animBg="1"/>
      <p:bldP spid="659479" grpId="0" animBg="1"/>
      <p:bldP spid="6594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 van den Brand</a:t>
            </a:r>
          </a:p>
        </p:txBody>
      </p:sp>
      <p:sp useBgFill="1">
        <p:nvSpPr>
          <p:cNvPr id="660508" name="AutoShape 28"/>
          <p:cNvSpPr>
            <a:spLocks noChangeArrowheads="1"/>
          </p:cNvSpPr>
          <p:nvPr/>
        </p:nvSpPr>
        <p:spPr bwMode="auto">
          <a:xfrm>
            <a:off x="457200" y="2667000"/>
            <a:ext cx="4419600" cy="1676400"/>
          </a:xfrm>
          <a:prstGeom prst="rightArrowCallout">
            <a:avLst>
              <a:gd name="adj1" fmla="val 25000"/>
              <a:gd name="adj2" fmla="val 25000"/>
              <a:gd name="adj3" fmla="val 43939"/>
              <a:gd name="adj4" fmla="val 66667"/>
            </a:avLst>
          </a:prstGeom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 sz="1400"/>
          </a:p>
        </p:txBody>
      </p:sp>
      <p:sp useBgFill="1">
        <p:nvSpPr>
          <p:cNvPr id="660482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Elastische 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0486" name="Text Box 6"/>
          <p:cNvSpPr txBox="1">
            <a:spLocks noChangeArrowheads="1"/>
          </p:cNvSpPr>
          <p:nvPr/>
        </p:nvSpPr>
        <p:spPr bwMode="auto">
          <a:xfrm>
            <a:off x="228600" y="990600"/>
            <a:ext cx="25908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Afgeschermde Coulombpotentiaal</a:t>
            </a:r>
            <a:endParaRPr lang="nl-NL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0501" name="AutoShape 21"/>
          <p:cNvSpPr>
            <a:spLocks noChangeArrowheads="1"/>
          </p:cNvSpPr>
          <p:nvPr/>
        </p:nvSpPr>
        <p:spPr bwMode="auto">
          <a:xfrm>
            <a:off x="4038600" y="6019800"/>
            <a:ext cx="9906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0503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90600"/>
            <a:ext cx="18097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4" name="Text Box 24"/>
          <p:cNvSpPr txBox="1">
            <a:spLocks noChangeArrowheads="1"/>
          </p:cNvSpPr>
          <p:nvPr/>
        </p:nvSpPr>
        <p:spPr bwMode="auto">
          <a:xfrm>
            <a:off x="5181600" y="1143000"/>
            <a:ext cx="22098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 sz="2400" i="1">
                <a:latin typeface="Calibri" pitchFamily="34" charset="0"/>
                <a:cs typeface="Calibri" pitchFamily="34" charset="0"/>
                <a:sym typeface="Symbol" pitchFamily="18" charset="2"/>
              </a:rPr>
              <a:t>a</a:t>
            </a:r>
            <a:r>
              <a:rPr lang="nl-NL" sz="2400">
                <a:latin typeface="Calibri" pitchFamily="34" charset="0"/>
                <a:cs typeface="Calibri" pitchFamily="34" charset="0"/>
                <a:sym typeface="Symbol" pitchFamily="18" charset="2"/>
              </a:rPr>
              <a:t>  atoomstraal </a:t>
            </a:r>
            <a:endParaRPr lang="nl-NL" sz="2400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27146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06" name="Text Box 26"/>
          <p:cNvSpPr txBox="1">
            <a:spLocks noChangeArrowheads="1"/>
          </p:cNvSpPr>
          <p:nvPr/>
        </p:nvSpPr>
        <p:spPr bwMode="auto">
          <a:xfrm>
            <a:off x="228600" y="2057400"/>
            <a:ext cx="2590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Integraal levert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07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260032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09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124200"/>
            <a:ext cx="3190875" cy="714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0" name="Text Box 30"/>
          <p:cNvSpPr txBox="1">
            <a:spLocks noChangeArrowheads="1"/>
          </p:cNvSpPr>
          <p:nvPr/>
        </p:nvSpPr>
        <p:spPr bwMode="auto">
          <a:xfrm>
            <a:off x="304800" y="4572000"/>
            <a:ext cx="28194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Overgedragen impuls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1" name="Picture 3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531519"/>
            <a:ext cx="1343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2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2825" y="4610100"/>
            <a:ext cx="14763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0513" name="Text Box 33"/>
          <p:cNvSpPr txBox="1">
            <a:spLocks noChangeArrowheads="1"/>
          </p:cNvSpPr>
          <p:nvPr/>
        </p:nvSpPr>
        <p:spPr bwMode="auto">
          <a:xfrm>
            <a:off x="5305425" y="4572000"/>
            <a:ext cx="18288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met in COM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0515" name="Picture 3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715000"/>
            <a:ext cx="35337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0516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5867400"/>
            <a:ext cx="2305050" cy="6858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660517" name="Text Box 37"/>
          <p:cNvSpPr txBox="1">
            <a:spLocks noChangeArrowheads="1"/>
          </p:cNvSpPr>
          <p:nvPr/>
        </p:nvSpPr>
        <p:spPr bwMode="auto">
          <a:xfrm>
            <a:off x="304800" y="5181600"/>
            <a:ext cx="31242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Rutherford </a:t>
            </a:r>
            <a:r>
              <a:rPr lang="en-GB">
                <a:latin typeface="Calibri" pitchFamily="34" charset="0"/>
                <a:cs typeface="Calibri" pitchFamily="34" charset="0"/>
              </a:rPr>
              <a:t>verstrooi</a:t>
            </a:r>
            <a:r>
              <a:rPr lang="en-US">
                <a:latin typeface="Calibri" pitchFamily="34" charset="0"/>
                <a:cs typeface="Calibri" pitchFamily="34" charset="0"/>
              </a:rPr>
              <a:t>ï</a:t>
            </a:r>
            <a:r>
              <a:rPr lang="en-GB">
                <a:latin typeface="Calibri" pitchFamily="34" charset="0"/>
                <a:cs typeface="Calibri" pitchFamily="34" charset="0"/>
              </a:rPr>
              <a:t>ng</a:t>
            </a:r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660518" name="Picture 3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5105400"/>
            <a:ext cx="15906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6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66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6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6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6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6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6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6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66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6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66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66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8" grpId="0" animBg="1"/>
      <p:bldP spid="660486" grpId="0" animBg="1"/>
      <p:bldP spid="660501" grpId="0" animBg="1"/>
      <p:bldP spid="660504" grpId="0" animBg="1"/>
      <p:bldP spid="660506" grpId="0" animBg="1"/>
      <p:bldP spid="660510" grpId="0" animBg="1"/>
      <p:bldP spid="660513" grpId="0" animBg="1"/>
      <p:bldP spid="6605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685800" y="5943600"/>
            <a:ext cx="1905000" cy="304800"/>
          </a:xfrm>
        </p:spPr>
        <p:txBody>
          <a:bodyPr/>
          <a:lstStyle/>
          <a:p>
            <a:r>
              <a:rPr lang="en-US"/>
              <a:t>Najaar 2004</a:t>
            </a:r>
          </a:p>
        </p:txBody>
      </p:sp>
      <p:sp>
        <p:nvSpPr>
          <p:cNvPr id="29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048000" y="5943600"/>
            <a:ext cx="2895600" cy="304800"/>
          </a:xfrm>
        </p:spPr>
        <p:txBody>
          <a:bodyPr/>
          <a:lstStyle/>
          <a:p>
            <a:r>
              <a:rPr lang="en-US"/>
              <a:t>Jo van den Brand</a:t>
            </a:r>
          </a:p>
        </p:txBody>
      </p:sp>
      <p:sp>
        <p:nvSpPr>
          <p:cNvPr id="30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5943600"/>
            <a:ext cx="1905000" cy="304800"/>
          </a:xfrm>
        </p:spPr>
        <p:txBody>
          <a:bodyPr/>
          <a:lstStyle/>
          <a:p>
            <a:fld id="{8D4DEDD6-D3D8-4BBA-8D2D-2C4FCBB2C829}" type="slidenum">
              <a:rPr lang="en-US"/>
              <a:pPr/>
              <a:t>9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61507" name="Rectangle 3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66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Elektronenverstrooi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ï</a:t>
            </a:r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ng</a:t>
            </a:r>
            <a:endParaRPr lang="en-US" sz="3600" i="1" kern="120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661509" name="Text Box 5"/>
          <p:cNvSpPr txBox="1">
            <a:spLocks noChangeArrowheads="1"/>
          </p:cNvSpPr>
          <p:nvPr/>
        </p:nvSpPr>
        <p:spPr bwMode="auto">
          <a:xfrm>
            <a:off x="228600" y="1066800"/>
            <a:ext cx="4648200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Uitgebreide sferisch symmetrische ladingsverdeling</a:t>
            </a:r>
            <a:endParaRPr lang="nl-NL" baseline="30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61517" name="Text Box 13"/>
          <p:cNvSpPr txBox="1">
            <a:spLocks noChangeArrowheads="1"/>
          </p:cNvSpPr>
          <p:nvPr/>
        </p:nvSpPr>
        <p:spPr bwMode="auto">
          <a:xfrm>
            <a:off x="228600" y="1990725"/>
            <a:ext cx="15240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potentiaal </a:t>
            </a:r>
            <a:endParaRPr lang="nl-NL" baseline="-2500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66152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4450" y="904875"/>
            <a:ext cx="401955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28" name="Rectangle 24"/>
          <p:cNvSpPr>
            <a:spLocks noChangeArrowheads="1"/>
          </p:cNvSpPr>
          <p:nvPr/>
        </p:nvSpPr>
        <p:spPr bwMode="auto">
          <a:xfrm>
            <a:off x="8204200" y="2657475"/>
            <a:ext cx="4572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pic>
        <p:nvPicPr>
          <p:cNvPr id="661530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943101"/>
            <a:ext cx="3048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1531" name="Picture 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8375" y="3438525"/>
            <a:ext cx="45434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2" name="Text Box 28"/>
          <p:cNvSpPr txBox="1">
            <a:spLocks noChangeArrowheads="1"/>
          </p:cNvSpPr>
          <p:nvPr/>
        </p:nvSpPr>
        <p:spPr bwMode="auto">
          <a:xfrm>
            <a:off x="228600" y="2774157"/>
            <a:ext cx="2133600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l-NL">
                <a:latin typeface="Calibri" pitchFamily="34" charset="0"/>
                <a:cs typeface="Calibri" pitchFamily="34" charset="0"/>
                <a:sym typeface="Symbol" pitchFamily="18" charset="2"/>
              </a:rPr>
              <a:t>matrixelement</a:t>
            </a:r>
            <a:r>
              <a:rPr lang="nl-NL">
                <a:latin typeface="Times New Roman" charset="0"/>
                <a:sym typeface="Symbol" pitchFamily="18" charset="2"/>
              </a:rPr>
              <a:t> </a:t>
            </a:r>
            <a:endParaRPr lang="nl-NL" baseline="-25000">
              <a:latin typeface="Times New Roman" charset="0"/>
              <a:sym typeface="Symbol" pitchFamily="18" charset="2"/>
            </a:endParaRPr>
          </a:p>
        </p:txBody>
      </p:sp>
      <p:pic>
        <p:nvPicPr>
          <p:cNvPr id="661533" name="Picture 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752725"/>
            <a:ext cx="3781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1534" name="Oval 30"/>
          <p:cNvSpPr>
            <a:spLocks noChangeArrowheads="1"/>
          </p:cNvSpPr>
          <p:nvPr/>
        </p:nvSpPr>
        <p:spPr bwMode="auto">
          <a:xfrm>
            <a:off x="6985000" y="1828800"/>
            <a:ext cx="152400" cy="152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248400" y="3429000"/>
            <a:ext cx="2286000" cy="685800"/>
            <a:chOff x="3936" y="1728"/>
            <a:chExt cx="1440" cy="432"/>
          </a:xfrm>
        </p:grpSpPr>
        <p:sp>
          <p:nvSpPr>
            <p:cNvPr id="661535" name="Text Box 31"/>
            <p:cNvSpPr txBox="1">
              <a:spLocks noChangeArrowheads="1"/>
            </p:cNvSpPr>
            <p:nvPr/>
          </p:nvSpPr>
          <p:spPr bwMode="auto">
            <a:xfrm>
              <a:off x="3984" y="1792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Times New Roman" charset="0"/>
                  <a:sym typeface="Symbol" pitchFamily="18" charset="2"/>
                </a:rPr>
                <a:t>met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36" name="Picture 3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40" y="1872"/>
              <a:ext cx="16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7" name="AutoShape 33"/>
            <p:cNvSpPr>
              <a:spLocks noChangeArrowheads="1"/>
            </p:cNvSpPr>
            <p:nvPr/>
          </p:nvSpPr>
          <p:spPr bwMode="auto">
            <a:xfrm>
              <a:off x="4674" y="1888"/>
              <a:ext cx="384" cy="144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1538" name="Picture 3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36" y="1880"/>
              <a:ext cx="174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61539" name="Rectangle 35"/>
            <p:cNvSpPr>
              <a:spLocks noChangeArrowheads="1"/>
            </p:cNvSpPr>
            <p:nvPr/>
          </p:nvSpPr>
          <p:spPr bwMode="auto">
            <a:xfrm>
              <a:off x="3936" y="1728"/>
              <a:ext cx="1440" cy="432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grpSp>
        <p:nvGrpSpPr>
          <p:cNvPr id="3" name="Groep 31"/>
          <p:cNvGrpSpPr/>
          <p:nvPr/>
        </p:nvGrpSpPr>
        <p:grpSpPr>
          <a:xfrm>
            <a:off x="223840" y="5236368"/>
            <a:ext cx="8763000" cy="914400"/>
            <a:chOff x="223840" y="5845968"/>
            <a:chExt cx="8763000" cy="914400"/>
          </a:xfrm>
        </p:grpSpPr>
        <p:sp>
          <p:nvSpPr>
            <p:cNvPr id="661541" name="Text Box 37"/>
            <p:cNvSpPr txBox="1">
              <a:spLocks noChangeArrowheads="1"/>
            </p:cNvSpPr>
            <p:nvPr/>
          </p:nvSpPr>
          <p:spPr bwMode="auto">
            <a:xfrm>
              <a:off x="304800" y="6038850"/>
              <a:ext cx="19812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Form factor </a:t>
              </a:r>
              <a:endParaRPr lang="nl-NL" sz="2400" baseline="-25000"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pic>
          <p:nvPicPr>
            <p:cNvPr id="661543" name="Picture 3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38400" y="6107908"/>
              <a:ext cx="495300" cy="3619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4" name="Text Box 40"/>
            <p:cNvSpPr txBox="1">
              <a:spLocks noChangeArrowheads="1"/>
            </p:cNvSpPr>
            <p:nvPr/>
          </p:nvSpPr>
          <p:spPr bwMode="auto">
            <a:xfrm>
              <a:off x="3124200" y="6038850"/>
              <a:ext cx="2286000" cy="457200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nl-NL" sz="2400">
                  <a:latin typeface="Calibri" pitchFamily="34" charset="0"/>
                  <a:cs typeface="Calibri" pitchFamily="34" charset="0"/>
                  <a:sym typeface="Symbol" pitchFamily="18" charset="2"/>
                </a:rPr>
                <a:t>ladingsverdeling</a:t>
              </a:r>
              <a:r>
                <a:rPr lang="nl-NL" sz="2400">
                  <a:latin typeface="Times New Roman" charset="0"/>
                  <a:sym typeface="Symbol" pitchFamily="18" charset="2"/>
                </a:rPr>
                <a:t> </a:t>
              </a:r>
              <a:endParaRPr lang="nl-NL" sz="2400" baseline="-25000">
                <a:latin typeface="Times New Roman" charset="0"/>
                <a:sym typeface="Symbol" pitchFamily="18" charset="2"/>
              </a:endParaRPr>
            </a:p>
          </p:txBody>
        </p:sp>
        <p:pic>
          <p:nvPicPr>
            <p:cNvPr id="661545" name="Picture 4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62600" y="5998370"/>
              <a:ext cx="3314700" cy="590550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</p:pic>
        <p:sp>
          <p:nvSpPr>
            <p:cNvPr id="661547" name="Rectangle 43"/>
            <p:cNvSpPr>
              <a:spLocks noChangeArrowheads="1"/>
            </p:cNvSpPr>
            <p:nvPr/>
          </p:nvSpPr>
          <p:spPr bwMode="auto">
            <a:xfrm>
              <a:off x="223840" y="5845968"/>
              <a:ext cx="8763000" cy="914400"/>
            </a:xfrm>
            <a:prstGeom prst="rect">
              <a:avLst/>
            </a:prstGeom>
            <a:solidFill>
              <a:srgbClr val="FFCC00">
                <a:alpha val="9000"/>
              </a:srgbClr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0" y="6427113"/>
            <a:ext cx="2270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© J.F.J. van den Brand</a:t>
            </a:r>
          </a:p>
          <a:p>
            <a:r>
              <a:rPr lang="en-US" sz="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 reproduction without explicit written approval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6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6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66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6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6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6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9" grpId="0" animBg="1"/>
      <p:bldP spid="661517" grpId="0" animBg="1"/>
      <p:bldP spid="661528" grpId="0" animBg="1"/>
      <p:bldP spid="661532" grpId="0" animBg="1"/>
      <p:bldP spid="66153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33525</TotalTime>
  <Words>5786</Words>
  <Application>Microsoft Office PowerPoint</Application>
  <PresentationFormat>Letter Paper (8.5x11 in)</PresentationFormat>
  <Paragraphs>866</Paragraphs>
  <Slides>67</Slides>
  <Notes>58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 Unicode MS</vt:lpstr>
      <vt:lpstr>Arial</vt:lpstr>
      <vt:lpstr>Arial Rounded MT Bold</vt:lpstr>
      <vt:lpstr>Calibri</vt:lpstr>
      <vt:lpstr>Monotype Sorts</vt:lpstr>
      <vt:lpstr>Symbol</vt:lpstr>
      <vt:lpstr>Times</vt:lpstr>
      <vt:lpstr>Times New Roman</vt:lpstr>
      <vt:lpstr>Default Design</vt:lpstr>
      <vt:lpstr>Photo Editor Photo</vt:lpstr>
      <vt:lpstr>Equation</vt:lpstr>
      <vt:lpstr>PowerPoint Presentation</vt:lpstr>
      <vt:lpstr>PowerPoint Presentation</vt:lpstr>
      <vt:lpstr>Rutherford verstrooiïng</vt:lpstr>
      <vt:lpstr>Rutherford verstrooiïng</vt:lpstr>
      <vt:lpstr>Rutherford verstrooiïng</vt:lpstr>
      <vt:lpstr>Rutherford verstrooiïng</vt:lpstr>
      <vt:lpstr>Elektronenverstrooiïng</vt:lpstr>
      <vt:lpstr>Elastische elektronenverstrooiïng</vt:lpstr>
      <vt:lpstr>Elektronenverstrooiïng</vt:lpstr>
      <vt:lpstr>Elektronenverstrooiïng - voorbeelden</vt:lpstr>
      <vt:lpstr>Elektronenverstrooiïng - voorbeelden</vt:lpstr>
      <vt:lpstr>Structuur van kernen</vt:lpstr>
      <vt:lpstr>Definities</vt:lpstr>
      <vt:lpstr>Eigenschappen van kernen</vt:lpstr>
      <vt:lpstr>Kernreacties</vt:lpstr>
      <vt:lpstr>Bindingsenergie en kernkracht</vt:lpstr>
      <vt:lpstr>Bindingsenergie</vt:lpstr>
      <vt:lpstr>Bindingsenergie</vt:lpstr>
      <vt:lpstr>Kernkracht</vt:lpstr>
      <vt:lpstr>Fysica van neutronen</vt:lpstr>
      <vt:lpstr>Splijting van 235U</vt:lpstr>
      <vt:lpstr>Kernsplijtingsreacties</vt:lpstr>
      <vt:lpstr>Kettingreactie</vt:lpstr>
      <vt:lpstr>Kernsplijting</vt:lpstr>
      <vt:lpstr>Splijtingsproducten</vt:lpstr>
      <vt:lpstr>Splijtingsproducten</vt:lpstr>
      <vt:lpstr>Fissile en fertile materiaal</vt:lpstr>
      <vt:lpstr>Start-up neutronen</vt:lpstr>
      <vt:lpstr>Radioactief verval: radioactiviteit</vt:lpstr>
      <vt:lpstr>Radioactief verval</vt:lpstr>
      <vt:lpstr>Alfa verval</vt:lpstr>
      <vt:lpstr>Alfa verval: tunneleffect</vt:lpstr>
      <vt:lpstr>Alfa verval: rookdetector</vt:lpstr>
      <vt:lpstr>Beta verval</vt:lpstr>
      <vt:lpstr>Beta+ verval en elektron-vangst</vt:lpstr>
      <vt:lpstr>Gamma verval</vt:lpstr>
      <vt:lpstr>Behoudswetten</vt:lpstr>
      <vt:lpstr>Halfwaardetijd en vervalsnelheid</vt:lpstr>
      <vt:lpstr>Verzadigingsactiviteit</vt:lpstr>
      <vt:lpstr>Vervalsreeksen</vt:lpstr>
      <vt:lpstr>Vervalsreeksen</vt:lpstr>
      <vt:lpstr>Reactorfysica: neutron interacties</vt:lpstr>
      <vt:lpstr>Waarschijnlijkheidsinterpretatie</vt:lpstr>
      <vt:lpstr>Mengsels (en moleculen) van nucleïden</vt:lpstr>
      <vt:lpstr>Voorbeeld</vt:lpstr>
      <vt:lpstr>Reactiesoorten</vt:lpstr>
      <vt:lpstr>Energie van neutronen</vt:lpstr>
      <vt:lpstr>Verstrooiing aan waterstof</vt:lpstr>
      <vt:lpstr>Compound kernen</vt:lpstr>
      <vt:lpstr>Resonanties</vt:lpstr>
      <vt:lpstr>Dopplerverbreding</vt:lpstr>
      <vt:lpstr>Drempelwaarden</vt:lpstr>
      <vt:lpstr>Splijtbaar materiaal</vt:lpstr>
      <vt:lpstr>Isotopen natuurlijk uranium</vt:lpstr>
      <vt:lpstr>Verstrooiing van neutronen</vt:lpstr>
      <vt:lpstr>Modereren van neutronen</vt:lpstr>
      <vt:lpstr>Reactortheorie: moderatoren</vt:lpstr>
      <vt:lpstr>Neutron energieverdelingen</vt:lpstr>
      <vt:lpstr>Neutron energieverdelingen</vt:lpstr>
      <vt:lpstr>Eigenschappen van nucleaire brandstof</vt:lpstr>
      <vt:lpstr>Reactor brandstof</vt:lpstr>
      <vt:lpstr>Neutron moderatoren</vt:lpstr>
      <vt:lpstr>Energiespectra van neutronen</vt:lpstr>
      <vt:lpstr>Reacties en neutron energie</vt:lpstr>
      <vt:lpstr>Cross secties en neutron flux</vt:lpstr>
      <vt:lpstr>PowerPoint Presentation</vt:lpstr>
      <vt:lpstr>Gemiddelde werkzame doorsneden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Johannes van den Brand</cp:lastModifiedBy>
  <cp:revision>1494</cp:revision>
  <cp:lastPrinted>2002-09-13T18:52:55Z</cp:lastPrinted>
  <dcterms:created xsi:type="dcterms:W3CDTF">2001-01-08T10:28:24Z</dcterms:created>
  <dcterms:modified xsi:type="dcterms:W3CDTF">2015-04-19T18:56:20Z</dcterms:modified>
</cp:coreProperties>
</file>