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0"/>
  </p:notesMasterIdLst>
  <p:handoutMasterIdLst>
    <p:handoutMasterId r:id="rId71"/>
  </p:handoutMasterIdLst>
  <p:sldIdLst>
    <p:sldId id="310" r:id="rId2"/>
    <p:sldId id="1091" r:id="rId3"/>
    <p:sldId id="1023" r:id="rId4"/>
    <p:sldId id="1024" r:id="rId5"/>
    <p:sldId id="1025" r:id="rId6"/>
    <p:sldId id="1026" r:id="rId7"/>
    <p:sldId id="1027" r:id="rId8"/>
    <p:sldId id="1028" r:id="rId9"/>
    <p:sldId id="1029" r:id="rId10"/>
    <p:sldId id="1030" r:id="rId11"/>
    <p:sldId id="1031" r:id="rId12"/>
    <p:sldId id="1087" r:id="rId13"/>
    <p:sldId id="1088" r:id="rId14"/>
    <p:sldId id="1032" r:id="rId15"/>
    <p:sldId id="1090" r:id="rId16"/>
    <p:sldId id="1033" r:id="rId17"/>
    <p:sldId id="1034" r:id="rId18"/>
    <p:sldId id="1035" r:id="rId19"/>
    <p:sldId id="1020" r:id="rId20"/>
    <p:sldId id="1022" r:id="rId21"/>
    <p:sldId id="1036" r:id="rId22"/>
    <p:sldId id="1037" r:id="rId23"/>
    <p:sldId id="1038" r:id="rId24"/>
    <p:sldId id="1039" r:id="rId25"/>
    <p:sldId id="1040" r:id="rId26"/>
    <p:sldId id="1041" r:id="rId27"/>
    <p:sldId id="1042" r:id="rId28"/>
    <p:sldId id="1043" r:id="rId29"/>
    <p:sldId id="1044" r:id="rId30"/>
    <p:sldId id="1045" r:id="rId31"/>
    <p:sldId id="1046" r:id="rId32"/>
    <p:sldId id="1047" r:id="rId33"/>
    <p:sldId id="1048" r:id="rId34"/>
    <p:sldId id="1049" r:id="rId35"/>
    <p:sldId id="1051" r:id="rId36"/>
    <p:sldId id="1050" r:id="rId37"/>
    <p:sldId id="1052" r:id="rId38"/>
    <p:sldId id="1053" r:id="rId39"/>
    <p:sldId id="1054" r:id="rId40"/>
    <p:sldId id="1056" r:id="rId41"/>
    <p:sldId id="1057" r:id="rId42"/>
    <p:sldId id="1058" r:id="rId43"/>
    <p:sldId id="1059" r:id="rId44"/>
    <p:sldId id="1078" r:id="rId45"/>
    <p:sldId id="1060" r:id="rId46"/>
    <p:sldId id="1061" r:id="rId47"/>
    <p:sldId id="1062" r:id="rId48"/>
    <p:sldId id="1063" r:id="rId49"/>
    <p:sldId id="1064" r:id="rId50"/>
    <p:sldId id="1065" r:id="rId51"/>
    <p:sldId id="1066" r:id="rId52"/>
    <p:sldId id="1067" r:id="rId53"/>
    <p:sldId id="1068" r:id="rId54"/>
    <p:sldId id="1069" r:id="rId55"/>
    <p:sldId id="1070" r:id="rId56"/>
    <p:sldId id="1071" r:id="rId57"/>
    <p:sldId id="1072" r:id="rId58"/>
    <p:sldId id="1073" r:id="rId59"/>
    <p:sldId id="1074" r:id="rId60"/>
    <p:sldId id="1075" r:id="rId61"/>
    <p:sldId id="1076" r:id="rId62"/>
    <p:sldId id="1084" r:id="rId63"/>
    <p:sldId id="1085" r:id="rId64"/>
    <p:sldId id="1079" r:id="rId65"/>
    <p:sldId id="1080" r:id="rId66"/>
    <p:sldId id="1081" r:id="rId67"/>
    <p:sldId id="1082" r:id="rId68"/>
    <p:sldId id="1083" r:id="rId69"/>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6600"/>
    <a:srgbClr val="008000"/>
    <a:srgbClr val="CCFFCC"/>
    <a:srgbClr val="99FF99"/>
    <a:srgbClr val="FFCCCC"/>
    <a:srgbClr val="FFFFCC"/>
    <a:srgbClr val="FEFCAC"/>
    <a:srgbClr val="CCFF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08" autoAdjust="0"/>
  </p:normalViewPr>
  <p:slideViewPr>
    <p:cSldViewPr>
      <p:cViewPr varScale="1">
        <p:scale>
          <a:sx n="120" d="100"/>
          <a:sy n="120" d="100"/>
        </p:scale>
        <p:origin x="96" y="73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72.wmf"/><Relationship Id="rId1" Type="http://schemas.openxmlformats.org/officeDocument/2006/relationships/image" Target="../media/image7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a:t>
            </a:fld>
            <a:endParaRPr lang="en-US"/>
          </a:p>
        </p:txBody>
      </p:sp>
    </p:spTree>
    <p:extLst>
      <p:ext uri="{BB962C8B-B14F-4D97-AF65-F5344CB8AC3E}">
        <p14:creationId xmlns:p14="http://schemas.microsoft.com/office/powerpoint/2010/main" val="2329979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a:t>
            </a:fld>
            <a:endParaRPr lang="en-US"/>
          </a:p>
        </p:txBody>
      </p:sp>
    </p:spTree>
    <p:extLst>
      <p:ext uri="{BB962C8B-B14F-4D97-AF65-F5344CB8AC3E}">
        <p14:creationId xmlns:p14="http://schemas.microsoft.com/office/powerpoint/2010/main" val="1479986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EE6DCC6F-50D6-4683-A002-B1C634B75D52}" type="slidenum">
              <a:rPr lang="en-US" smtClean="0">
                <a:latin typeface="Times"/>
              </a:rPr>
              <a:pPr>
                <a:defRPr/>
              </a:pPr>
              <a:t>1</a:t>
            </a:fld>
            <a:endParaRPr lang="en-US" smtClean="0">
              <a:latin typeface="Time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nl-NL" smtClean="0">
              <a:latin typeface="Times"/>
            </a:endParaRPr>
          </a:p>
        </p:txBody>
      </p:sp>
    </p:spTree>
    <p:extLst>
      <p:ext uri="{BB962C8B-B14F-4D97-AF65-F5344CB8AC3E}">
        <p14:creationId xmlns:p14="http://schemas.microsoft.com/office/powerpoint/2010/main" val="361670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G-Wiz door REVAi uit Bangalore India, </a:t>
            </a:r>
          </a:p>
          <a:p>
            <a:r>
              <a:rPr lang="nl-NL" smtClean="0"/>
              <a:t>4000 verkocht wereldwijd sinds 2001; </a:t>
            </a:r>
          </a:p>
          <a:p>
            <a:r>
              <a:rPr lang="nl-NL" smtClean="0"/>
              <a:t>best wereldwijd verkochte</a:t>
            </a:r>
            <a:r>
              <a:rPr lang="nl-NL" baseline="0" smtClean="0"/>
              <a:t> elektrische auto sinds 2009</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18</a:t>
            </a:fld>
            <a:endParaRPr lang="en-US"/>
          </a:p>
        </p:txBody>
      </p:sp>
    </p:spTree>
    <p:extLst>
      <p:ext uri="{BB962C8B-B14F-4D97-AF65-F5344CB8AC3E}">
        <p14:creationId xmlns:p14="http://schemas.microsoft.com/office/powerpoint/2010/main" val="1489491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22</a:t>
            </a:fld>
            <a:endParaRPr lang="en-US"/>
          </a:p>
        </p:txBody>
      </p:sp>
    </p:spTree>
    <p:extLst>
      <p:ext uri="{BB962C8B-B14F-4D97-AF65-F5344CB8AC3E}">
        <p14:creationId xmlns:p14="http://schemas.microsoft.com/office/powerpoint/2010/main" val="1116069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23</a:t>
            </a:fld>
            <a:endParaRPr lang="en-US"/>
          </a:p>
        </p:txBody>
      </p:sp>
    </p:spTree>
    <p:extLst>
      <p:ext uri="{BB962C8B-B14F-4D97-AF65-F5344CB8AC3E}">
        <p14:creationId xmlns:p14="http://schemas.microsoft.com/office/powerpoint/2010/main" val="3230836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24</a:t>
            </a:fld>
            <a:endParaRPr lang="en-US"/>
          </a:p>
        </p:txBody>
      </p:sp>
    </p:spTree>
    <p:extLst>
      <p:ext uri="{BB962C8B-B14F-4D97-AF65-F5344CB8AC3E}">
        <p14:creationId xmlns:p14="http://schemas.microsoft.com/office/powerpoint/2010/main" val="271633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25</a:t>
            </a:fld>
            <a:endParaRPr lang="en-US"/>
          </a:p>
        </p:txBody>
      </p:sp>
    </p:spTree>
    <p:extLst>
      <p:ext uri="{BB962C8B-B14F-4D97-AF65-F5344CB8AC3E}">
        <p14:creationId xmlns:p14="http://schemas.microsoft.com/office/powerpoint/2010/main" val="1790246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Area 747= cabin width (6.1 m) x body</a:t>
            </a:r>
            <a:r>
              <a:rPr lang="nl-NL" baseline="0" smtClean="0"/>
              <a:t> height (10 m) x factor 3</a:t>
            </a:r>
          </a:p>
          <a:p>
            <a:r>
              <a:rPr lang="nl-NL" baseline="0" smtClean="0"/>
              <a:t>Area Albatros = 0.3 m x 0.3 m</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26</a:t>
            </a:fld>
            <a:endParaRPr lang="en-US"/>
          </a:p>
        </p:txBody>
      </p:sp>
    </p:spTree>
    <p:extLst>
      <p:ext uri="{BB962C8B-B14F-4D97-AF65-F5344CB8AC3E}">
        <p14:creationId xmlns:p14="http://schemas.microsoft.com/office/powerpoint/2010/main" val="1838612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27</a:t>
            </a:fld>
            <a:endParaRPr lang="en-US"/>
          </a:p>
        </p:txBody>
      </p:sp>
    </p:spTree>
    <p:extLst>
      <p:ext uri="{BB962C8B-B14F-4D97-AF65-F5344CB8AC3E}">
        <p14:creationId xmlns:p14="http://schemas.microsoft.com/office/powerpoint/2010/main" val="703847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28</a:t>
            </a:fld>
            <a:endParaRPr lang="en-US"/>
          </a:p>
        </p:txBody>
      </p:sp>
    </p:spTree>
    <p:extLst>
      <p:ext uri="{BB962C8B-B14F-4D97-AF65-F5344CB8AC3E}">
        <p14:creationId xmlns:p14="http://schemas.microsoft.com/office/powerpoint/2010/main" val="2003240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29</a:t>
            </a:fld>
            <a:endParaRPr lang="en-US"/>
          </a:p>
        </p:txBody>
      </p:sp>
    </p:spTree>
    <p:extLst>
      <p:ext uri="{BB962C8B-B14F-4D97-AF65-F5344CB8AC3E}">
        <p14:creationId xmlns:p14="http://schemas.microsoft.com/office/powerpoint/2010/main" val="492216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30</a:t>
            </a:fld>
            <a:endParaRPr lang="en-US"/>
          </a:p>
        </p:txBody>
      </p:sp>
    </p:spTree>
    <p:extLst>
      <p:ext uri="{BB962C8B-B14F-4D97-AF65-F5344CB8AC3E}">
        <p14:creationId xmlns:p14="http://schemas.microsoft.com/office/powerpoint/2010/main" val="3925926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74201979-7EB6-4C3E-871C-086A83C05166}" type="slidenum">
              <a:rPr lang="en-US" smtClean="0">
                <a:solidFill>
                  <a:srgbClr val="000000"/>
                </a:solidFill>
                <a:latin typeface="Times"/>
              </a:rPr>
              <a:pPr>
                <a:defRPr/>
              </a:pPr>
              <a:t>2</a:t>
            </a:fld>
            <a:endParaRPr lang="en-US" smtClean="0">
              <a:solidFill>
                <a:srgbClr val="000000"/>
              </a:solidFill>
              <a:latin typeface="Time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nl-NL" smtClean="0"/>
          </a:p>
        </p:txBody>
      </p:sp>
    </p:spTree>
    <p:extLst>
      <p:ext uri="{BB962C8B-B14F-4D97-AF65-F5344CB8AC3E}">
        <p14:creationId xmlns:p14="http://schemas.microsoft.com/office/powerpoint/2010/main" val="2898106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31</a:t>
            </a:fld>
            <a:endParaRPr lang="en-US"/>
          </a:p>
        </p:txBody>
      </p:sp>
    </p:spTree>
    <p:extLst>
      <p:ext uri="{BB962C8B-B14F-4D97-AF65-F5344CB8AC3E}">
        <p14:creationId xmlns:p14="http://schemas.microsoft.com/office/powerpoint/2010/main" val="582386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32</a:t>
            </a:fld>
            <a:endParaRPr lang="en-US"/>
          </a:p>
        </p:txBody>
      </p:sp>
    </p:spTree>
    <p:extLst>
      <p:ext uri="{BB962C8B-B14F-4D97-AF65-F5344CB8AC3E}">
        <p14:creationId xmlns:p14="http://schemas.microsoft.com/office/powerpoint/2010/main" val="3337063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Die 1/3 komt van</a:t>
            </a:r>
            <a:r>
              <a:rPr lang="nl-NL" baseline="0" smtClean="0"/>
              <a:t> 1.2 kJ/uur = 1200 J/ 3600 seconde = 0.33</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33</a:t>
            </a:fld>
            <a:endParaRPr lang="en-US"/>
          </a:p>
        </p:txBody>
      </p:sp>
    </p:spTree>
    <p:extLst>
      <p:ext uri="{BB962C8B-B14F-4D97-AF65-F5344CB8AC3E}">
        <p14:creationId xmlns:p14="http://schemas.microsoft.com/office/powerpoint/2010/main" val="2355810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34</a:t>
            </a:fld>
            <a:endParaRPr lang="en-US"/>
          </a:p>
        </p:txBody>
      </p:sp>
    </p:spTree>
    <p:extLst>
      <p:ext uri="{BB962C8B-B14F-4D97-AF65-F5344CB8AC3E}">
        <p14:creationId xmlns:p14="http://schemas.microsoft.com/office/powerpoint/2010/main" val="3817900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35</a:t>
            </a:fld>
            <a:endParaRPr lang="en-US"/>
          </a:p>
        </p:txBody>
      </p:sp>
    </p:spTree>
    <p:extLst>
      <p:ext uri="{BB962C8B-B14F-4D97-AF65-F5344CB8AC3E}">
        <p14:creationId xmlns:p14="http://schemas.microsoft.com/office/powerpoint/2010/main" val="4200128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Doe dit wat beter!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36</a:t>
            </a:fld>
            <a:endParaRPr lang="en-US"/>
          </a:p>
        </p:txBody>
      </p:sp>
    </p:spTree>
    <p:extLst>
      <p:ext uri="{BB962C8B-B14F-4D97-AF65-F5344CB8AC3E}">
        <p14:creationId xmlns:p14="http://schemas.microsoft.com/office/powerpoint/2010/main" val="3073097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37</a:t>
            </a:fld>
            <a:endParaRPr lang="en-US"/>
          </a:p>
        </p:txBody>
      </p:sp>
    </p:spTree>
    <p:extLst>
      <p:ext uri="{BB962C8B-B14F-4D97-AF65-F5344CB8AC3E}">
        <p14:creationId xmlns:p14="http://schemas.microsoft.com/office/powerpoint/2010/main" val="1996356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38</a:t>
            </a:fld>
            <a:endParaRPr lang="en-US"/>
          </a:p>
        </p:txBody>
      </p:sp>
    </p:spTree>
    <p:extLst>
      <p:ext uri="{BB962C8B-B14F-4D97-AF65-F5344CB8AC3E}">
        <p14:creationId xmlns:p14="http://schemas.microsoft.com/office/powerpoint/2010/main" val="3344002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39</a:t>
            </a:fld>
            <a:endParaRPr lang="en-US"/>
          </a:p>
        </p:txBody>
      </p:sp>
    </p:spTree>
    <p:extLst>
      <p:ext uri="{BB962C8B-B14F-4D97-AF65-F5344CB8AC3E}">
        <p14:creationId xmlns:p14="http://schemas.microsoft.com/office/powerpoint/2010/main" val="2224474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40</a:t>
            </a:fld>
            <a:endParaRPr lang="en-US"/>
          </a:p>
        </p:txBody>
      </p:sp>
    </p:spTree>
    <p:extLst>
      <p:ext uri="{BB962C8B-B14F-4D97-AF65-F5344CB8AC3E}">
        <p14:creationId xmlns:p14="http://schemas.microsoft.com/office/powerpoint/2010/main" val="262609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Meerdere personen in een auto</a:t>
            </a:r>
            <a:r>
              <a:rPr lang="nl-NL" baseline="0" smtClean="0"/>
              <a:t>? Hoe hou je hier rekening mee?</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a:t>
            </a:fld>
            <a:endParaRPr lang="en-US"/>
          </a:p>
        </p:txBody>
      </p:sp>
    </p:spTree>
    <p:extLst>
      <p:ext uri="{BB962C8B-B14F-4D97-AF65-F5344CB8AC3E}">
        <p14:creationId xmlns:p14="http://schemas.microsoft.com/office/powerpoint/2010/main" val="3998695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41</a:t>
            </a:fld>
            <a:endParaRPr lang="en-US"/>
          </a:p>
        </p:txBody>
      </p:sp>
    </p:spTree>
    <p:extLst>
      <p:ext uri="{BB962C8B-B14F-4D97-AF65-F5344CB8AC3E}">
        <p14:creationId xmlns:p14="http://schemas.microsoft.com/office/powerpoint/2010/main" val="3459207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42</a:t>
            </a:fld>
            <a:endParaRPr lang="en-US"/>
          </a:p>
        </p:txBody>
      </p:sp>
    </p:spTree>
    <p:extLst>
      <p:ext uri="{BB962C8B-B14F-4D97-AF65-F5344CB8AC3E}">
        <p14:creationId xmlns:p14="http://schemas.microsoft.com/office/powerpoint/2010/main" val="2483423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43</a:t>
            </a:fld>
            <a:endParaRPr lang="en-US"/>
          </a:p>
        </p:txBody>
      </p:sp>
    </p:spTree>
    <p:extLst>
      <p:ext uri="{BB962C8B-B14F-4D97-AF65-F5344CB8AC3E}">
        <p14:creationId xmlns:p14="http://schemas.microsoft.com/office/powerpoint/2010/main" val="2946291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44</a:t>
            </a:fld>
            <a:endParaRPr lang="en-US"/>
          </a:p>
        </p:txBody>
      </p:sp>
    </p:spTree>
    <p:extLst>
      <p:ext uri="{BB962C8B-B14F-4D97-AF65-F5344CB8AC3E}">
        <p14:creationId xmlns:p14="http://schemas.microsoft.com/office/powerpoint/2010/main" val="451971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45</a:t>
            </a:fld>
            <a:endParaRPr lang="en-US"/>
          </a:p>
        </p:txBody>
      </p:sp>
    </p:spTree>
    <p:extLst>
      <p:ext uri="{BB962C8B-B14F-4D97-AF65-F5344CB8AC3E}">
        <p14:creationId xmlns:p14="http://schemas.microsoft.com/office/powerpoint/2010/main" val="4088671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46</a:t>
            </a:fld>
            <a:endParaRPr lang="en-US"/>
          </a:p>
        </p:txBody>
      </p:sp>
    </p:spTree>
    <p:extLst>
      <p:ext uri="{BB962C8B-B14F-4D97-AF65-F5344CB8AC3E}">
        <p14:creationId xmlns:p14="http://schemas.microsoft.com/office/powerpoint/2010/main" val="1964419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Halogeen:</a:t>
            </a:r>
            <a:r>
              <a:rPr lang="nl-NL" baseline="0" smtClean="0"/>
              <a:t> fluor, jodium, chloor, broom, astaat</a:t>
            </a:r>
          </a:p>
          <a:p>
            <a:r>
              <a:rPr lang="nl-NL" baseline="0" smtClean="0"/>
              <a:t>Wat is wofraam-oxyhalide?</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47</a:t>
            </a:fld>
            <a:endParaRPr lang="en-US"/>
          </a:p>
        </p:txBody>
      </p:sp>
    </p:spTree>
    <p:extLst>
      <p:ext uri="{BB962C8B-B14F-4D97-AF65-F5344CB8AC3E}">
        <p14:creationId xmlns:p14="http://schemas.microsoft.com/office/powerpoint/2010/main" val="3471929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48</a:t>
            </a:fld>
            <a:endParaRPr lang="en-US"/>
          </a:p>
        </p:txBody>
      </p:sp>
    </p:spTree>
    <p:extLst>
      <p:ext uri="{BB962C8B-B14F-4D97-AF65-F5344CB8AC3E}">
        <p14:creationId xmlns:p14="http://schemas.microsoft.com/office/powerpoint/2010/main" val="3216600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49</a:t>
            </a:fld>
            <a:endParaRPr lang="en-US"/>
          </a:p>
        </p:txBody>
      </p:sp>
    </p:spTree>
    <p:extLst>
      <p:ext uri="{BB962C8B-B14F-4D97-AF65-F5344CB8AC3E}">
        <p14:creationId xmlns:p14="http://schemas.microsoft.com/office/powerpoint/2010/main" val="1314492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Golflengte</a:t>
            </a:r>
            <a:r>
              <a:rPr lang="nl-NL" baseline="0" smtClean="0"/>
              <a:t> van het uitgezonden licht is groter dan die van het geabsorbeerde licht</a:t>
            </a:r>
          </a:p>
          <a:p>
            <a:r>
              <a:rPr lang="nl-NL" baseline="0" smtClean="0"/>
              <a:t>Dit omdat een deel van de excitatie verloren gaat naar bijvoorbeeld warmte</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50</a:t>
            </a:fld>
            <a:endParaRPr lang="en-US"/>
          </a:p>
        </p:txBody>
      </p:sp>
    </p:spTree>
    <p:extLst>
      <p:ext uri="{BB962C8B-B14F-4D97-AF65-F5344CB8AC3E}">
        <p14:creationId xmlns:p14="http://schemas.microsoft.com/office/powerpoint/2010/main" val="819473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kern="1200" smtClean="0">
                <a:solidFill>
                  <a:schemeClr val="tx1"/>
                </a:solidFill>
                <a:latin typeface="Times" pitchFamily="18" charset="0"/>
                <a:ea typeface="+mn-ea"/>
                <a:cs typeface="+mn-cs"/>
              </a:rPr>
              <a:t>Verschil is 4 l per 100 km. Voor 8.6 l per 100 km hadden we 40 kWh/d. We besparen</a:t>
            </a:r>
          </a:p>
          <a:p>
            <a:r>
              <a:rPr lang="nl-NL" sz="1200" kern="1200" smtClean="0">
                <a:solidFill>
                  <a:schemeClr val="tx1"/>
                </a:solidFill>
                <a:latin typeface="Times" pitchFamily="18" charset="0"/>
                <a:ea typeface="+mn-ea"/>
                <a:cs typeface="+mn-cs"/>
              </a:rPr>
              <a:t>Dus 20 kWh/d. Dan levert 76000/20=3800 dagen; dus meer dan 10 jaar</a:t>
            </a:r>
          </a:p>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a:t>
            </a:fld>
            <a:endParaRPr lang="en-US"/>
          </a:p>
        </p:txBody>
      </p:sp>
    </p:spTree>
    <p:extLst>
      <p:ext uri="{BB962C8B-B14F-4D97-AF65-F5344CB8AC3E}">
        <p14:creationId xmlns:p14="http://schemas.microsoft.com/office/powerpoint/2010/main" val="155072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51</a:t>
            </a:fld>
            <a:endParaRPr lang="en-US"/>
          </a:p>
        </p:txBody>
      </p:sp>
    </p:spTree>
    <p:extLst>
      <p:ext uri="{BB962C8B-B14F-4D97-AF65-F5344CB8AC3E}">
        <p14:creationId xmlns:p14="http://schemas.microsoft.com/office/powerpoint/2010/main" val="586441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52</a:t>
            </a:fld>
            <a:endParaRPr lang="en-US"/>
          </a:p>
        </p:txBody>
      </p:sp>
    </p:spTree>
    <p:extLst>
      <p:ext uri="{BB962C8B-B14F-4D97-AF65-F5344CB8AC3E}">
        <p14:creationId xmlns:p14="http://schemas.microsoft.com/office/powerpoint/2010/main" val="3219043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53</a:t>
            </a:fld>
            <a:endParaRPr lang="en-US"/>
          </a:p>
        </p:txBody>
      </p:sp>
    </p:spTree>
    <p:extLst>
      <p:ext uri="{BB962C8B-B14F-4D97-AF65-F5344CB8AC3E}">
        <p14:creationId xmlns:p14="http://schemas.microsoft.com/office/powerpoint/2010/main" val="2214550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54</a:t>
            </a:fld>
            <a:endParaRPr lang="en-US"/>
          </a:p>
        </p:txBody>
      </p:sp>
    </p:spTree>
    <p:extLst>
      <p:ext uri="{BB962C8B-B14F-4D97-AF65-F5344CB8AC3E}">
        <p14:creationId xmlns:p14="http://schemas.microsoft.com/office/powerpoint/2010/main" val="1424792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55</a:t>
            </a:fld>
            <a:endParaRPr lang="en-US"/>
          </a:p>
        </p:txBody>
      </p:sp>
    </p:spTree>
    <p:extLst>
      <p:ext uri="{BB962C8B-B14F-4D97-AF65-F5344CB8AC3E}">
        <p14:creationId xmlns:p14="http://schemas.microsoft.com/office/powerpoint/2010/main" val="631689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56</a:t>
            </a:fld>
            <a:endParaRPr lang="en-US"/>
          </a:p>
        </p:txBody>
      </p:sp>
    </p:spTree>
    <p:extLst>
      <p:ext uri="{BB962C8B-B14F-4D97-AF65-F5344CB8AC3E}">
        <p14:creationId xmlns:p14="http://schemas.microsoft.com/office/powerpoint/2010/main" val="3488963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57</a:t>
            </a:fld>
            <a:endParaRPr lang="en-US"/>
          </a:p>
        </p:txBody>
      </p:sp>
    </p:spTree>
    <p:extLst>
      <p:ext uri="{BB962C8B-B14F-4D97-AF65-F5344CB8AC3E}">
        <p14:creationId xmlns:p14="http://schemas.microsoft.com/office/powerpoint/2010/main" val="1461451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58</a:t>
            </a:fld>
            <a:endParaRPr lang="en-US"/>
          </a:p>
        </p:txBody>
      </p:sp>
    </p:spTree>
    <p:extLst>
      <p:ext uri="{BB962C8B-B14F-4D97-AF65-F5344CB8AC3E}">
        <p14:creationId xmlns:p14="http://schemas.microsoft.com/office/powerpoint/2010/main" val="21687388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59</a:t>
            </a:fld>
            <a:endParaRPr lang="en-US"/>
          </a:p>
        </p:txBody>
      </p:sp>
    </p:spTree>
    <p:extLst>
      <p:ext uri="{BB962C8B-B14F-4D97-AF65-F5344CB8AC3E}">
        <p14:creationId xmlns:p14="http://schemas.microsoft.com/office/powerpoint/2010/main" val="2187902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60</a:t>
            </a:fld>
            <a:endParaRPr lang="en-US"/>
          </a:p>
        </p:txBody>
      </p:sp>
    </p:spTree>
    <p:extLst>
      <p:ext uri="{BB962C8B-B14F-4D97-AF65-F5344CB8AC3E}">
        <p14:creationId xmlns:p14="http://schemas.microsoft.com/office/powerpoint/2010/main" val="44832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Factor 4</a:t>
            </a:r>
            <a:r>
              <a:rPr lang="nl-NL" baseline="0" smtClean="0"/>
              <a:t> vanwege inefficiency van de motor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9</a:t>
            </a:fld>
            <a:endParaRPr lang="en-US"/>
          </a:p>
        </p:txBody>
      </p:sp>
    </p:spTree>
    <p:extLst>
      <p:ext uri="{BB962C8B-B14F-4D97-AF65-F5344CB8AC3E}">
        <p14:creationId xmlns:p14="http://schemas.microsoft.com/office/powerpoint/2010/main" val="542757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61</a:t>
            </a:fld>
            <a:endParaRPr lang="en-US"/>
          </a:p>
        </p:txBody>
      </p:sp>
    </p:spTree>
    <p:extLst>
      <p:ext uri="{BB962C8B-B14F-4D97-AF65-F5344CB8AC3E}">
        <p14:creationId xmlns:p14="http://schemas.microsoft.com/office/powerpoint/2010/main" val="3416621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GJ vanwege gebruik</a:t>
            </a:r>
            <a:r>
              <a:rPr lang="nl-NL" baseline="0" smtClean="0"/>
              <a:t> per persoon</a:t>
            </a:r>
            <a:endParaRPr lang="nl-NL" smtClean="0"/>
          </a:p>
          <a:p>
            <a:r>
              <a:rPr lang="nl-NL" smtClean="0"/>
              <a:t>PJ</a:t>
            </a:r>
            <a:r>
              <a:rPr lang="nl-NL" baseline="0" smtClean="0"/>
              <a:t> vanwege 35 GJ x 16 miljoen = 35 x 10^9 x 16 x 10^6 = 35 x 16 x 10^15 = 460 PJ</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65</a:t>
            </a:fld>
            <a:endParaRPr lang="en-US"/>
          </a:p>
        </p:txBody>
      </p:sp>
    </p:spTree>
    <p:extLst>
      <p:ext uri="{BB962C8B-B14F-4D97-AF65-F5344CB8AC3E}">
        <p14:creationId xmlns:p14="http://schemas.microsoft.com/office/powerpoint/2010/main" val="1495786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Frr = Fd, verder is cd = 0.33 en Crr</a:t>
            </a:r>
            <a:r>
              <a:rPr lang="nl-NL" baseline="0" smtClean="0"/>
              <a:t> = 0.01. Frr = 0.01 x 1000 kg x 10 m/s2 = 100 Newton</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10</a:t>
            </a:fld>
            <a:endParaRPr lang="en-US"/>
          </a:p>
        </p:txBody>
      </p:sp>
    </p:spTree>
    <p:extLst>
      <p:ext uri="{BB962C8B-B14F-4D97-AF65-F5344CB8AC3E}">
        <p14:creationId xmlns:p14="http://schemas.microsoft.com/office/powerpoint/2010/main" val="230350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Topsnelheid 1.2^0.33 x 408 = 433</a:t>
            </a:r>
            <a:r>
              <a:rPr lang="nl-NL" baseline="0" smtClean="0"/>
              <a:t> km/uur</a:t>
            </a:r>
          </a:p>
          <a:p>
            <a:r>
              <a:rPr lang="nl-NL" baseline="0" smtClean="0"/>
              <a:t>Guinness Book of Records = 431 km/uur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14</a:t>
            </a:fld>
            <a:endParaRPr lang="en-US"/>
          </a:p>
        </p:txBody>
      </p:sp>
    </p:spTree>
    <p:extLst>
      <p:ext uri="{BB962C8B-B14F-4D97-AF65-F5344CB8AC3E}">
        <p14:creationId xmlns:p14="http://schemas.microsoft.com/office/powerpoint/2010/main" val="19676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16</a:t>
            </a:fld>
            <a:endParaRPr lang="en-US"/>
          </a:p>
        </p:txBody>
      </p:sp>
    </p:spTree>
    <p:extLst>
      <p:ext uri="{BB962C8B-B14F-4D97-AF65-F5344CB8AC3E}">
        <p14:creationId xmlns:p14="http://schemas.microsoft.com/office/powerpoint/2010/main" val="97606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17</a:t>
            </a:fld>
            <a:endParaRPr lang="en-US"/>
          </a:p>
        </p:txBody>
      </p:sp>
    </p:spTree>
    <p:extLst>
      <p:ext uri="{BB962C8B-B14F-4D97-AF65-F5344CB8AC3E}">
        <p14:creationId xmlns:p14="http://schemas.microsoft.com/office/powerpoint/2010/main" val="1666133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a:t>
            </a:fld>
            <a:endParaRPr lang="en-US">
              <a:latin typeface="Times"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a:t>
            </a:fld>
            <a:endParaRPr lang="en-US">
              <a:latin typeface="Times" pitchFamily="18" charset="0"/>
            </a:endParaRPr>
          </a:p>
        </p:txBody>
      </p:sp>
      <p:pic>
        <p:nvPicPr>
          <p:cNvPr id="1033" name="Picture 9" descr="vu_www"/>
          <p:cNvPicPr>
            <a:picLocks noChangeAspect="1" noChangeArrowheads="1"/>
          </p:cNvPicPr>
          <p:nvPr userDrawn="1"/>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mc:AlternateContent xmlns:mc="http://schemas.openxmlformats.org/markup-compatibility/2006">
              <mc:Choice xmlns:v="urn:schemas-microsoft-com:vml" Requires="v">
                <p:oleObj spid="_x0000_s1029" name="Photo Editor Photo" r:id="rId18" imgW="1638529" imgH="809738" progId="">
                  <p:embed/>
                </p:oleObj>
              </mc:Choice>
              <mc:Fallback>
                <p:oleObj name="Photo Editor Photo" r:id="rId18" imgW="1638529" imgH="809738" progId="">
                  <p:embed/>
                  <p:pic>
                    <p:nvPicPr>
                      <p:cNvPr id="0"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4800" y="6234113"/>
                        <a:ext cx="1174750" cy="581025"/>
                      </a:xfrm>
                      <a:prstGeom prst="rect">
                        <a:avLst/>
                      </a:prstGeom>
                      <a:noFill/>
                      <a:ln>
                        <a:noFill/>
                      </a:ln>
                      <a:effectLst/>
                      <a:extLst>
                        <a:ext uri="{909E8E84-426E-40DD-AFC4-6F175D3DCCD1}">
                          <a14:hiddenFill xmlns:a14="http://schemas.microsoft.com/office/drawing/2010/main">
                            <a:solidFill>
                              <a:srgbClr val="D8EBB3"/>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6.xml"/><Relationship Id="rId7" Type="http://schemas.openxmlformats.org/officeDocument/2006/relationships/image" Target="../media/image31.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30.wmf"/><Relationship Id="rId4" Type="http://schemas.openxmlformats.org/officeDocument/2006/relationships/oleObject" Target="../embeddings/oleObject14.bin"/></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nikhef.nl/~j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49.wmf"/><Relationship Id="rId5" Type="http://schemas.openxmlformats.org/officeDocument/2006/relationships/oleObject" Target="../embeddings/oleObject17.bin"/><Relationship Id="rId4" Type="http://schemas.openxmlformats.org/officeDocument/2006/relationships/image" Target="../media/image48.wm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image" Target="../media/image61.png"/><Relationship Id="rId3" Type="http://schemas.openxmlformats.org/officeDocument/2006/relationships/notesSlide" Target="../notesSlides/notesSlide13.xml"/><Relationship Id="rId7" Type="http://schemas.openxmlformats.org/officeDocument/2006/relationships/oleObject" Target="../embeddings/oleObject19.bin"/><Relationship Id="rId12" Type="http://schemas.openxmlformats.org/officeDocument/2006/relationships/image" Target="../media/image60.wmf"/><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57.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59.wmf"/><Relationship Id="rId4" Type="http://schemas.openxmlformats.org/officeDocument/2006/relationships/image" Target="../media/image53.png"/><Relationship Id="rId9" Type="http://schemas.openxmlformats.org/officeDocument/2006/relationships/oleObject" Target="../embeddings/oleObject20.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66.wmf"/><Relationship Id="rId18" Type="http://schemas.openxmlformats.org/officeDocument/2006/relationships/image" Target="../media/image68.wmf"/><Relationship Id="rId3" Type="http://schemas.openxmlformats.org/officeDocument/2006/relationships/notesSlide" Target="../notesSlides/notesSlide14.xml"/><Relationship Id="rId7" Type="http://schemas.openxmlformats.org/officeDocument/2006/relationships/image" Target="../media/image63.wmf"/><Relationship Id="rId12" Type="http://schemas.openxmlformats.org/officeDocument/2006/relationships/oleObject" Target="../embeddings/oleObject26.bin"/><Relationship Id="rId17" Type="http://schemas.openxmlformats.org/officeDocument/2006/relationships/oleObject" Target="../embeddings/oleObject28.bin"/><Relationship Id="rId2" Type="http://schemas.openxmlformats.org/officeDocument/2006/relationships/slideLayout" Target="../slideLayouts/slideLayout4.xml"/><Relationship Id="rId16" Type="http://schemas.openxmlformats.org/officeDocument/2006/relationships/image" Target="../media/image70.png"/><Relationship Id="rId20" Type="http://schemas.openxmlformats.org/officeDocument/2006/relationships/image" Target="../media/image69.wmf"/><Relationship Id="rId1" Type="http://schemas.openxmlformats.org/officeDocument/2006/relationships/vmlDrawing" Target="../drawings/vmlDrawing11.vml"/><Relationship Id="rId6" Type="http://schemas.openxmlformats.org/officeDocument/2006/relationships/oleObject" Target="../embeddings/oleObject23.bin"/><Relationship Id="rId11" Type="http://schemas.openxmlformats.org/officeDocument/2006/relationships/image" Target="../media/image65.wmf"/><Relationship Id="rId5" Type="http://schemas.openxmlformats.org/officeDocument/2006/relationships/image" Target="../media/image62.wmf"/><Relationship Id="rId15" Type="http://schemas.openxmlformats.org/officeDocument/2006/relationships/image" Target="../media/image67.wmf"/><Relationship Id="rId10" Type="http://schemas.openxmlformats.org/officeDocument/2006/relationships/oleObject" Target="../embeddings/oleObject25.bin"/><Relationship Id="rId19" Type="http://schemas.openxmlformats.org/officeDocument/2006/relationships/oleObject" Target="../embeddings/oleObject29.bin"/><Relationship Id="rId4" Type="http://schemas.openxmlformats.org/officeDocument/2006/relationships/oleObject" Target="../embeddings/oleObject22.bin"/><Relationship Id="rId9" Type="http://schemas.openxmlformats.org/officeDocument/2006/relationships/image" Target="../media/image64.wmf"/><Relationship Id="rId14" Type="http://schemas.openxmlformats.org/officeDocument/2006/relationships/oleObject" Target="../embeddings/oleObject27.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68.wmf"/><Relationship Id="rId3" Type="http://schemas.openxmlformats.org/officeDocument/2006/relationships/notesSlide" Target="../notesSlides/notesSlide15.xml"/><Relationship Id="rId7" Type="http://schemas.openxmlformats.org/officeDocument/2006/relationships/image" Target="../media/image71.wmf"/><Relationship Id="rId12" Type="http://schemas.openxmlformats.org/officeDocument/2006/relationships/oleObject" Target="../embeddings/oleObject32.bin"/><Relationship Id="rId17" Type="http://schemas.openxmlformats.org/officeDocument/2006/relationships/image" Target="../media/image80.png"/><Relationship Id="rId2" Type="http://schemas.openxmlformats.org/officeDocument/2006/relationships/slideLayout" Target="../slideLayouts/slideLayout4.xml"/><Relationship Id="rId16" Type="http://schemas.openxmlformats.org/officeDocument/2006/relationships/image" Target="../media/image79.png"/><Relationship Id="rId1" Type="http://schemas.openxmlformats.org/officeDocument/2006/relationships/vmlDrawing" Target="../drawings/vmlDrawing12.vml"/><Relationship Id="rId6" Type="http://schemas.openxmlformats.org/officeDocument/2006/relationships/oleObject" Target="../embeddings/oleObject30.bin"/><Relationship Id="rId11" Type="http://schemas.openxmlformats.org/officeDocument/2006/relationships/image" Target="../media/image76.png"/><Relationship Id="rId5" Type="http://schemas.openxmlformats.org/officeDocument/2006/relationships/image" Target="../media/image74.png"/><Relationship Id="rId15" Type="http://schemas.openxmlformats.org/officeDocument/2006/relationships/image" Target="../media/image78.png"/><Relationship Id="rId10" Type="http://schemas.openxmlformats.org/officeDocument/2006/relationships/image" Target="../media/image75.png"/><Relationship Id="rId4" Type="http://schemas.openxmlformats.org/officeDocument/2006/relationships/image" Target="../media/image73.png"/><Relationship Id="rId9" Type="http://schemas.openxmlformats.org/officeDocument/2006/relationships/image" Target="../media/image72.wmf"/><Relationship Id="rId1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83.png"/><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82.png"/><Relationship Id="rId5" Type="http://schemas.openxmlformats.org/officeDocument/2006/relationships/image" Target="../media/image81.wmf"/><Relationship Id="rId4" Type="http://schemas.openxmlformats.org/officeDocument/2006/relationships/oleObject" Target="../embeddings/oleObject33.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85.png"/><Relationship Id="rId5" Type="http://schemas.openxmlformats.org/officeDocument/2006/relationships/image" Target="../media/image84.wmf"/><Relationship Id="rId4" Type="http://schemas.openxmlformats.org/officeDocument/2006/relationships/oleObject" Target="../embeddings/oleObject3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22.xml"/><Relationship Id="rId7" Type="http://schemas.openxmlformats.org/officeDocument/2006/relationships/image" Target="../media/image90.wmf"/><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35.bin"/><Relationship Id="rId11" Type="http://schemas.openxmlformats.org/officeDocument/2006/relationships/image" Target="../media/image92.wmf"/><Relationship Id="rId5" Type="http://schemas.openxmlformats.org/officeDocument/2006/relationships/image" Target="../media/image94.png"/><Relationship Id="rId10" Type="http://schemas.openxmlformats.org/officeDocument/2006/relationships/oleObject" Target="../embeddings/oleObject37.bin"/><Relationship Id="rId4" Type="http://schemas.openxmlformats.org/officeDocument/2006/relationships/image" Target="../media/image93.png"/><Relationship Id="rId9" Type="http://schemas.openxmlformats.org/officeDocument/2006/relationships/image" Target="../media/image91.w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97.png"/><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96.png"/><Relationship Id="rId5" Type="http://schemas.openxmlformats.org/officeDocument/2006/relationships/image" Target="../media/image95.wmf"/><Relationship Id="rId4" Type="http://schemas.openxmlformats.org/officeDocument/2006/relationships/oleObject" Target="../embeddings/oleObject38.bin"/></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9.wmf"/><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4.bin"/><Relationship Id="rId7" Type="http://schemas.openxmlformats.org/officeDocument/2006/relationships/image" Target="../media/image13.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4.png"/><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44.jpeg"/></Relationships>
</file>

<file path=ppt/slides/_rels/slide6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6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18.wmf"/><Relationship Id="rId5" Type="http://schemas.openxmlformats.org/officeDocument/2006/relationships/oleObject" Target="../embeddings/oleObject6.bin"/><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5.png"/><Relationship Id="rId7" Type="http://schemas.openxmlformats.org/officeDocument/2006/relationships/image" Target="../media/image22.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8.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3.w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27.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26.wmf"/><Relationship Id="rId10" Type="http://schemas.openxmlformats.org/officeDocument/2006/relationships/image" Target="../media/image28.wmf"/><Relationship Id="rId4" Type="http://schemas.openxmlformats.org/officeDocument/2006/relationships/oleObject" Target="../embeddings/oleObject11.bin"/><Relationship Id="rId9"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ea typeface="Arial Unicode MS" pitchFamily="34" charset="-128"/>
                <a:cs typeface="Arial Unicode MS" pitchFamily="34" charset="-128"/>
              </a:rPr>
              <a:t> </a:t>
            </a:r>
          </a:p>
          <a:p>
            <a:endParaRPr lang="en-US" sz="1800" dirty="0" smtClean="0">
              <a:solidFill>
                <a:schemeClr val="tx2"/>
              </a:solidFill>
              <a:ea typeface="Arial Unicode MS" pitchFamily="34" charset="-128"/>
              <a:cs typeface="Arial Unicode MS" pitchFamily="34" charset="-128"/>
            </a:endParaRPr>
          </a:p>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latin typeface="Calibri" pitchFamily="34" charset="0"/>
                <a:ea typeface="Arial Unicode MS" pitchFamily="34" charset="-128"/>
                <a:cs typeface="Calibri" pitchFamily="34" charset="0"/>
              </a:rPr>
              <a:t>Jo van den Brand </a:t>
            </a:r>
            <a:r>
              <a:rPr lang="en-US" sz="1800" dirty="0" err="1" smtClean="0">
                <a:solidFill>
                  <a:schemeClr val="tx2"/>
                </a:solidFill>
                <a:latin typeface="Calibri" pitchFamily="34" charset="0"/>
                <a:ea typeface="Arial Unicode MS" pitchFamily="34" charset="-128"/>
                <a:cs typeface="Calibri" pitchFamily="34" charset="0"/>
              </a:rPr>
              <a:t>en</a:t>
            </a:r>
            <a:r>
              <a:rPr lang="en-US" sz="1800" dirty="0" smtClean="0">
                <a:solidFill>
                  <a:schemeClr val="tx2"/>
                </a:solidFill>
                <a:latin typeface="Calibri" pitchFamily="34" charset="0"/>
                <a:ea typeface="Arial Unicode MS" pitchFamily="34" charset="-128"/>
                <a:cs typeface="Calibri" pitchFamily="34" charset="0"/>
              </a:rPr>
              <a:t> </a:t>
            </a:r>
            <a:r>
              <a:rPr lang="en-US" sz="1800" dirty="0" err="1" smtClean="0">
                <a:solidFill>
                  <a:schemeClr val="tx2"/>
                </a:solidFill>
                <a:latin typeface="Calibri" pitchFamily="34" charset="0"/>
                <a:ea typeface="Arial Unicode MS" pitchFamily="34" charset="-128"/>
                <a:cs typeface="Calibri" pitchFamily="34" charset="0"/>
              </a:rPr>
              <a:t>Jeroen</a:t>
            </a:r>
            <a:r>
              <a:rPr lang="en-US" sz="1800" dirty="0" smtClean="0">
                <a:solidFill>
                  <a:schemeClr val="tx2"/>
                </a:solidFill>
                <a:latin typeface="Calibri" pitchFamily="34" charset="0"/>
                <a:ea typeface="Arial Unicode MS" pitchFamily="34" charset="-128"/>
                <a:cs typeface="Calibri" pitchFamily="34" charset="0"/>
              </a:rPr>
              <a:t> </a:t>
            </a:r>
            <a:r>
              <a:rPr lang="en-US" sz="1800" dirty="0" err="1" smtClean="0">
                <a:solidFill>
                  <a:schemeClr val="tx2"/>
                </a:solidFill>
                <a:latin typeface="Calibri" pitchFamily="34" charset="0"/>
                <a:ea typeface="Arial Unicode MS" pitchFamily="34" charset="-128"/>
                <a:cs typeface="Calibri" pitchFamily="34" charset="0"/>
              </a:rPr>
              <a:t>Meidam</a:t>
            </a:r>
            <a:endParaRPr lang="en-US" sz="1800" dirty="0" smtClean="0">
              <a:solidFill>
                <a:schemeClr val="tx2"/>
              </a:solidFill>
              <a:latin typeface="Calibri" pitchFamily="34" charset="0"/>
              <a:ea typeface="Arial Unicode MS" pitchFamily="34" charset="-128"/>
              <a:cs typeface="Calibri" pitchFamily="34" charset="0"/>
            </a:endParaRPr>
          </a:p>
          <a:p>
            <a:r>
              <a:rPr lang="en-US" sz="1800" b="0" i="1" dirty="0" smtClean="0">
                <a:solidFill>
                  <a:schemeClr val="tx2"/>
                </a:solidFill>
                <a:latin typeface="Calibri" pitchFamily="34" charset="0"/>
                <a:ea typeface="Arial Unicode MS" pitchFamily="34" charset="-128"/>
                <a:cs typeface="Calibri" pitchFamily="34" charset="0"/>
              </a:rPr>
              <a:t>www.nikhef.nl/~jo/energie</a:t>
            </a:r>
          </a:p>
          <a:p>
            <a:r>
              <a:rPr lang="en-US" sz="1800" dirty="0" smtClean="0">
                <a:solidFill>
                  <a:schemeClr val="tx2"/>
                </a:solidFill>
                <a:latin typeface="Calibri" pitchFamily="34" charset="0"/>
                <a:ea typeface="Arial Unicode MS" pitchFamily="34" charset="-128"/>
                <a:cs typeface="Calibri" pitchFamily="34" charset="0"/>
              </a:rPr>
              <a:t>13 </a:t>
            </a:r>
            <a:r>
              <a:rPr lang="en-US" sz="1800" dirty="0" err="1" smtClean="0">
                <a:solidFill>
                  <a:schemeClr val="tx2"/>
                </a:solidFill>
                <a:latin typeface="Calibri" pitchFamily="34" charset="0"/>
                <a:ea typeface="Arial Unicode MS" pitchFamily="34" charset="-128"/>
                <a:cs typeface="Calibri" pitchFamily="34" charset="0"/>
              </a:rPr>
              <a:t>april</a:t>
            </a:r>
            <a:r>
              <a:rPr lang="en-US" sz="1800" dirty="0" smtClean="0">
                <a:solidFill>
                  <a:schemeClr val="tx2"/>
                </a:solidFill>
                <a:latin typeface="Calibri" pitchFamily="34" charset="0"/>
                <a:ea typeface="Arial Unicode MS" pitchFamily="34" charset="-128"/>
                <a:cs typeface="Calibri" pitchFamily="34" charset="0"/>
              </a:rPr>
              <a:t> 2015</a:t>
            </a:r>
          </a:p>
        </p:txBody>
      </p:sp>
      <p:sp>
        <p:nvSpPr>
          <p:cNvPr id="3075" name="Rectangle 6"/>
          <p:cNvSpPr>
            <a:spLocks noChangeArrowheads="1"/>
          </p:cNvSpPr>
          <p:nvPr/>
        </p:nvSpPr>
        <p:spPr bwMode="auto">
          <a:xfrm>
            <a:off x="533400" y="914400"/>
            <a:ext cx="7924800" cy="1200329"/>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000" b="1" smtClean="0">
                <a:solidFill>
                  <a:srgbClr val="000099"/>
                </a:solidFill>
                <a:latin typeface="Arial Rounded MT Bold" pitchFamily="34" charset="0"/>
              </a:rPr>
              <a:t>Energie</a:t>
            </a:r>
            <a:endParaRPr lang="en-US" sz="4400" b="1" i="1" dirty="0">
              <a:solidFill>
                <a:srgbClr val="000099"/>
              </a:solidFill>
              <a:latin typeface="Arial Rounded MT Bold" pitchFamily="34" charset="0"/>
            </a:endParaRPr>
          </a:p>
          <a:p>
            <a:pPr algn="ctr" eaLnBrk="0" hangingPunct="0"/>
            <a:r>
              <a:rPr lang="en-US" sz="3200" b="1" i="1" smtClean="0">
                <a:solidFill>
                  <a:schemeClr val="hlink"/>
                </a:solidFill>
                <a:latin typeface="Arial" pitchFamily="34" charset="0"/>
                <a:cs typeface="Times New Roman" pitchFamily="18" charset="0"/>
              </a:rPr>
              <a:t>FEW cursus</a:t>
            </a:r>
            <a:endParaRPr lang="en-US" sz="3200" b="1" i="1" dirty="0">
              <a:solidFill>
                <a:schemeClr val="hlink"/>
              </a:solidFill>
              <a:latin typeface="Arial" pitchFamily="34" charset="0"/>
              <a:cs typeface="Times New Roman" pitchFamily="18" charset="0"/>
            </a:endParaRPr>
          </a:p>
        </p:txBody>
      </p:sp>
      <p:pic>
        <p:nvPicPr>
          <p:cNvPr id="307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6627" y="6550223"/>
            <a:ext cx="1877373" cy="307777"/>
          </a:xfrm>
          <a:prstGeom prst="rect">
            <a:avLst/>
          </a:prstGeom>
          <a:noFill/>
        </p:spPr>
        <p:txBody>
          <a:bodyPr wrap="none" rtlCol="0">
            <a:spAutoFit/>
          </a:bodyPr>
          <a:lstStyle/>
          <a:p>
            <a:r>
              <a:rPr lang="nl-NL" sz="1400" smtClean="0">
                <a:latin typeface="+mn-lt"/>
              </a:rPr>
              <a:t>Week 2, </a:t>
            </a:r>
            <a:r>
              <a:rPr lang="nl-NL" sz="1400" dirty="0" err="1" smtClean="0">
                <a:latin typeface="+mn-lt"/>
              </a:rPr>
              <a:t>jo</a:t>
            </a:r>
            <a:r>
              <a:rPr lang="nl-NL" sz="1400" dirty="0" smtClean="0">
                <a:latin typeface="+mn-lt"/>
              </a:rPr>
              <a:t>@</a:t>
            </a:r>
            <a:r>
              <a:rPr lang="nl-NL" sz="1400" dirty="0" err="1" smtClean="0">
                <a:latin typeface="+mn-lt"/>
              </a:rPr>
              <a:t>nikhef.nl</a:t>
            </a:r>
            <a:endParaRPr lang="nl-NL" sz="1400"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6248400" cy="5334000"/>
          </a:xfrm>
        </p:spPr>
        <p:txBody>
          <a:bodyPr/>
          <a:lstStyle/>
          <a:p>
            <a:r>
              <a:rPr lang="en-US" sz="1800" b="0" smtClean="0">
                <a:latin typeface="Calibri" pitchFamily="34" charset="0"/>
                <a:cs typeface="Calibri" pitchFamily="34" charset="0"/>
              </a:rPr>
              <a:t>Energie gaat verloren in de rolweerstand van</a:t>
            </a:r>
          </a:p>
          <a:p>
            <a:pPr lvl="1"/>
            <a:r>
              <a:rPr lang="en-US" sz="1400" b="0" smtClean="0">
                <a:latin typeface="Calibri" pitchFamily="34" charset="0"/>
                <a:cs typeface="Calibri" pitchFamily="34" charset="0"/>
              </a:rPr>
              <a:t>Kogellagers en banden van de auto</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Schommelen van de auto (remsporen en geluid)</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Aanname: de kracht van de rolweerstand is evenredig met gewicht van de auto en onafhankelijk van de snelheid</a:t>
            </a:r>
          </a:p>
          <a:p>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rr</a:t>
            </a:r>
            <a:r>
              <a:rPr lang="en-US" sz="1800" b="0" smtClean="0">
                <a:latin typeface="Calibri" pitchFamily="34" charset="0"/>
                <a:cs typeface="Calibri" pitchFamily="34" charset="0"/>
              </a:rPr>
              <a:t> is de coëfficiënt van rolweerstand: </a:t>
            </a:r>
            <a:r>
              <a:rPr lang="en-US" sz="1800" b="0" i="1" smtClean="0">
                <a:latin typeface="Calibri" pitchFamily="34" charset="0"/>
                <a:cs typeface="Calibri" pitchFamily="34" charset="0"/>
              </a:rPr>
              <a:t>F</a:t>
            </a:r>
            <a:r>
              <a:rPr lang="en-US" sz="1800" b="0" baseline="-25000" smtClean="0">
                <a:latin typeface="Calibri" pitchFamily="34" charset="0"/>
                <a:cs typeface="Calibri" pitchFamily="34" charset="0"/>
              </a:rPr>
              <a:t>cc</a:t>
            </a:r>
            <a:r>
              <a:rPr lang="en-US" sz="1800" b="0" smtClean="0">
                <a:latin typeface="Calibri" pitchFamily="34" charset="0"/>
                <a:cs typeface="Calibri" pitchFamily="34" charset="0"/>
              </a:rPr>
              <a:t> = </a:t>
            </a:r>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rr</a:t>
            </a:r>
            <a:r>
              <a:rPr lang="en-US" sz="1800" b="0" smtClean="0">
                <a:latin typeface="Calibri" pitchFamily="34" charset="0"/>
                <a:cs typeface="Calibri" pitchFamily="34" charset="0"/>
              </a:rPr>
              <a:t> x </a:t>
            </a:r>
            <a:r>
              <a:rPr lang="en-US" sz="1800" b="0" i="1" smtClean="0">
                <a:latin typeface="Calibri" pitchFamily="34" charset="0"/>
                <a:cs typeface="Calibri" pitchFamily="34" charset="0"/>
              </a:rPr>
              <a:t>mg</a:t>
            </a:r>
          </a:p>
          <a:p>
            <a:r>
              <a:rPr lang="en-US" sz="1800" b="0" smtClean="0">
                <a:latin typeface="Calibri" pitchFamily="34" charset="0"/>
                <a:cs typeface="Calibri" pitchFamily="34" charset="0"/>
              </a:rPr>
              <a:t>Voorbeeld: auto van 1000 kg met snelheid van 31 m/s</a:t>
            </a:r>
          </a:p>
          <a:p>
            <a:pPr lvl="1"/>
            <a:r>
              <a:rPr lang="en-US" sz="1400" b="0" smtClean="0">
                <a:latin typeface="Calibri" pitchFamily="34" charset="0"/>
                <a:cs typeface="Calibri" pitchFamily="34" charset="0"/>
              </a:rPr>
              <a:t>Vermogen nodig om rolweerstand te overwinnen</a:t>
            </a:r>
          </a:p>
          <a:p>
            <a:pPr>
              <a:buNone/>
            </a:pP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Voor welke snelheid zijn rol- en luchtweerstand gelijk?</a:t>
            </a:r>
            <a:endParaRPr lang="en-US" sz="1400" b="0" baseline="3000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Rolweerstand</a:t>
            </a:r>
            <a:endParaRPr lang="en-US" i="1" kern="1200" dirty="0" smtClean="0">
              <a:solidFill>
                <a:srgbClr val="000099"/>
              </a:solidFill>
              <a:ea typeface="+mn-ea"/>
              <a:cs typeface="+mn-cs"/>
            </a:endParaRPr>
          </a:p>
        </p:txBody>
      </p:sp>
      <p:graphicFrame>
        <p:nvGraphicFramePr>
          <p:cNvPr id="305156" name="Object 4"/>
          <p:cNvGraphicFramePr>
            <a:graphicFrameLocks noChangeAspect="1"/>
          </p:cNvGraphicFramePr>
          <p:nvPr/>
        </p:nvGraphicFramePr>
        <p:xfrm>
          <a:off x="1470025" y="3611563"/>
          <a:ext cx="4667250" cy="274637"/>
        </p:xfrm>
        <a:graphic>
          <a:graphicData uri="http://schemas.openxmlformats.org/presentationml/2006/ole">
            <mc:AlternateContent xmlns:mc="http://schemas.openxmlformats.org/markup-compatibility/2006">
              <mc:Choice xmlns:v="urn:schemas-microsoft-com:vml" Requires="v">
                <p:oleObj spid="_x0000_s307210" name="Equation" r:id="rId4" imgW="3466800" imgH="203040" progId="Equation.DSMT4">
                  <p:embed/>
                </p:oleObj>
              </mc:Choice>
              <mc:Fallback>
                <p:oleObj name="Equation" r:id="rId4" imgW="3466800" imgH="20304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025" y="3611563"/>
                        <a:ext cx="4667250" cy="274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05" name="Object 5"/>
          <p:cNvGraphicFramePr>
            <a:graphicFrameLocks noChangeAspect="1"/>
          </p:cNvGraphicFramePr>
          <p:nvPr/>
        </p:nvGraphicFramePr>
        <p:xfrm>
          <a:off x="1600200" y="4114800"/>
          <a:ext cx="4765675" cy="652463"/>
        </p:xfrm>
        <a:graphic>
          <a:graphicData uri="http://schemas.openxmlformats.org/presentationml/2006/ole">
            <mc:AlternateContent xmlns:mc="http://schemas.openxmlformats.org/markup-compatibility/2006">
              <mc:Choice xmlns:v="urn:schemas-microsoft-com:vml" Requires="v">
                <p:oleObj spid="_x0000_s307211" name="Equation" r:id="rId6" imgW="3543120" imgH="482400" progId="Equation.DSMT4">
                  <p:embed/>
                </p:oleObj>
              </mc:Choice>
              <mc:Fallback>
                <p:oleObj name="Equation" r:id="rId6" imgW="3543120" imgH="48240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4114800"/>
                        <a:ext cx="4765675" cy="652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206" name="Picture 6"/>
          <p:cNvPicPr>
            <a:picLocks noChangeAspect="1" noChangeArrowheads="1"/>
          </p:cNvPicPr>
          <p:nvPr/>
        </p:nvPicPr>
        <p:blipFill>
          <a:blip r:embed="rId8" cstate="print"/>
          <a:srcRect/>
          <a:stretch>
            <a:fillRect/>
          </a:stretch>
        </p:blipFill>
        <p:spPr bwMode="auto">
          <a:xfrm>
            <a:off x="6324600" y="5029200"/>
            <a:ext cx="2667000" cy="15942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07206"/>
                                        </p:tgtEl>
                                        <p:attrNameLst>
                                          <p:attrName>style.visibility</p:attrName>
                                        </p:attrNameLst>
                                      </p:cBhvr>
                                      <p:to>
                                        <p:strVal val="visible"/>
                                      </p:to>
                                    </p:set>
                                    <p:animEffect transition="in" filter="checkerboard(across)">
                                      <p:cBhvr>
                                        <p:cTn id="30" dur="500"/>
                                        <p:tgtEl>
                                          <p:spTgt spid="307206"/>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heckerboard(across)">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checkerboard(across)">
                                      <p:cBhvr>
                                        <p:cTn id="40" dur="500"/>
                                        <p:tgtEl>
                                          <p:spTgt spid="3">
                                            <p:txEl>
                                              <p:pRg st="6" end="6"/>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305156"/>
                                        </p:tgtEl>
                                        <p:attrNameLst>
                                          <p:attrName>style.visibility</p:attrName>
                                        </p:attrNameLst>
                                      </p:cBhvr>
                                      <p:to>
                                        <p:strVal val="visible"/>
                                      </p:to>
                                    </p:set>
                                    <p:animEffect transition="in" filter="checkerboard(across)">
                                      <p:cBhvr>
                                        <p:cTn id="43" dur="500"/>
                                        <p:tgtEl>
                                          <p:spTgt spid="305156"/>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checkerboard(across)">
                                      <p:cBhvr>
                                        <p:cTn id="48" dur="500"/>
                                        <p:tgtEl>
                                          <p:spTgt spid="3">
                                            <p:txEl>
                                              <p:pRg st="8" end="8"/>
                                            </p:txEl>
                                          </p:spTgt>
                                        </p:tgtEl>
                                      </p:cBhvr>
                                    </p:animEffect>
                                  </p:childTnLst>
                                </p:cTn>
                              </p:par>
                              <p:par>
                                <p:cTn id="49" presetID="5" presetClass="entr" presetSubtype="10" fill="hold" nodeType="withEffect">
                                  <p:stCondLst>
                                    <p:cond delay="0"/>
                                  </p:stCondLst>
                                  <p:childTnLst>
                                    <p:set>
                                      <p:cBhvr>
                                        <p:cTn id="50" dur="1" fill="hold">
                                          <p:stCondLst>
                                            <p:cond delay="0"/>
                                          </p:stCondLst>
                                        </p:cTn>
                                        <p:tgtEl>
                                          <p:spTgt spid="307205"/>
                                        </p:tgtEl>
                                        <p:attrNameLst>
                                          <p:attrName>style.visibility</p:attrName>
                                        </p:attrNameLst>
                                      </p:cBhvr>
                                      <p:to>
                                        <p:strVal val="visible"/>
                                      </p:to>
                                    </p:set>
                                    <p:animEffect transition="in" filter="checkerboard(across)">
                                      <p:cBhvr>
                                        <p:cTn id="51" dur="500"/>
                                        <p:tgtEl>
                                          <p:spTgt spid="307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Weerstand en voertuigen</a:t>
            </a:r>
            <a:endParaRPr lang="en-US" i="1" kern="1200" dirty="0" smtClean="0">
              <a:solidFill>
                <a:srgbClr val="000099"/>
              </a:solidFill>
              <a:ea typeface="+mn-ea"/>
              <a:cs typeface="+mn-cs"/>
            </a:endParaRPr>
          </a:p>
        </p:txBody>
      </p:sp>
      <p:pic>
        <p:nvPicPr>
          <p:cNvPr id="308228" name="Picture 4"/>
          <p:cNvPicPr>
            <a:picLocks noChangeAspect="1" noChangeArrowheads="1"/>
          </p:cNvPicPr>
          <p:nvPr/>
        </p:nvPicPr>
        <p:blipFill>
          <a:blip r:embed="rId2" cstate="print"/>
          <a:srcRect/>
          <a:stretch>
            <a:fillRect/>
          </a:stretch>
        </p:blipFill>
        <p:spPr bwMode="auto">
          <a:xfrm>
            <a:off x="457200" y="1066800"/>
            <a:ext cx="8289585" cy="2681287"/>
          </a:xfrm>
          <a:prstGeom prst="rect">
            <a:avLst/>
          </a:prstGeom>
          <a:noFill/>
          <a:ln w="9525">
            <a:noFill/>
            <a:miter lim="800000"/>
            <a:headEnd/>
            <a:tailEnd/>
          </a:ln>
        </p:spPr>
      </p:pic>
      <p:sp>
        <p:nvSpPr>
          <p:cNvPr id="12" name="Tekstvak 11"/>
          <p:cNvSpPr txBox="1"/>
          <p:nvPr/>
        </p:nvSpPr>
        <p:spPr>
          <a:xfrm>
            <a:off x="609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Auto: motor efficiëntie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1000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0.01</a:t>
            </a:r>
            <a:endParaRPr lang="nl-NL" sz="1400" i="1" dirty="0" err="1" smtClean="0">
              <a:latin typeface="Calibri" pitchFamily="34" charset="0"/>
              <a:cs typeface="Calibri" pitchFamily="34" charset="0"/>
            </a:endParaRPr>
          </a:p>
        </p:txBody>
      </p:sp>
      <p:sp>
        <p:nvSpPr>
          <p:cNvPr id="14" name="Tekstvak 13"/>
          <p:cNvSpPr txBox="1"/>
          <p:nvPr/>
        </p:nvSpPr>
        <p:spPr>
          <a:xfrm>
            <a:off x="3276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Fiets: motor efficiëntie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0.75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90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0.005</a:t>
            </a:r>
            <a:endParaRPr lang="nl-NL" sz="1400" i="1" dirty="0" err="1" smtClean="0">
              <a:latin typeface="Calibri" pitchFamily="34" charset="0"/>
              <a:cs typeface="Calibri" pitchFamily="34" charset="0"/>
            </a:endParaRPr>
          </a:p>
        </p:txBody>
      </p:sp>
      <p:sp>
        <p:nvSpPr>
          <p:cNvPr id="15" name="Tekstvak 14"/>
          <p:cNvSpPr txBox="1"/>
          <p:nvPr/>
        </p:nvSpPr>
        <p:spPr>
          <a:xfrm>
            <a:off x="6096000" y="3810000"/>
            <a:ext cx="3048000" cy="523220"/>
          </a:xfrm>
          <a:prstGeom prst="rect">
            <a:avLst/>
          </a:prstGeom>
          <a:noFill/>
        </p:spPr>
        <p:txBody>
          <a:bodyPr wrap="square" rtlCol="0">
            <a:spAutoFit/>
          </a:bodyPr>
          <a:lstStyle/>
          <a:p>
            <a:r>
              <a:rPr lang="nl-NL" sz="1400" smtClean="0">
                <a:latin typeface="Calibri" pitchFamily="34" charset="0"/>
                <a:cs typeface="Calibri" pitchFamily="34" charset="0"/>
              </a:rPr>
              <a:t>Trein (584 p): motor efficiëntie 0.9,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400 000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0.002</a:t>
            </a:r>
            <a:endParaRPr lang="nl-NL" sz="1400" i="1" dirty="0" err="1" smtClean="0">
              <a:latin typeface="Calibri" pitchFamily="34" charset="0"/>
              <a:cs typeface="Calibri" pitchFamily="34" charset="0"/>
            </a:endParaRPr>
          </a:p>
        </p:txBody>
      </p:sp>
      <p:sp>
        <p:nvSpPr>
          <p:cNvPr id="9" name="Rechthoek 8"/>
          <p:cNvSpPr/>
          <p:nvPr/>
        </p:nvSpPr>
        <p:spPr bwMode="auto">
          <a:xfrm>
            <a:off x="3276600" y="1066800"/>
            <a:ext cx="5867400" cy="3352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Weerstand en voertuigen</a:t>
            </a:r>
            <a:endParaRPr lang="en-US" i="1" kern="1200" dirty="0" smtClean="0">
              <a:solidFill>
                <a:srgbClr val="000099"/>
              </a:solidFill>
              <a:ea typeface="+mn-ea"/>
              <a:cs typeface="+mn-cs"/>
            </a:endParaRPr>
          </a:p>
        </p:txBody>
      </p:sp>
      <p:pic>
        <p:nvPicPr>
          <p:cNvPr id="308228" name="Picture 4"/>
          <p:cNvPicPr>
            <a:picLocks noChangeAspect="1" noChangeArrowheads="1"/>
          </p:cNvPicPr>
          <p:nvPr/>
        </p:nvPicPr>
        <p:blipFill>
          <a:blip r:embed="rId2" cstate="print"/>
          <a:srcRect/>
          <a:stretch>
            <a:fillRect/>
          </a:stretch>
        </p:blipFill>
        <p:spPr bwMode="auto">
          <a:xfrm>
            <a:off x="457200" y="1066800"/>
            <a:ext cx="8289585" cy="2681287"/>
          </a:xfrm>
          <a:prstGeom prst="rect">
            <a:avLst/>
          </a:prstGeom>
          <a:noFill/>
          <a:ln w="9525">
            <a:noFill/>
            <a:miter lim="800000"/>
            <a:headEnd/>
            <a:tailEnd/>
          </a:ln>
        </p:spPr>
      </p:pic>
      <p:sp>
        <p:nvSpPr>
          <p:cNvPr id="12" name="Tekstvak 11"/>
          <p:cNvSpPr txBox="1"/>
          <p:nvPr/>
        </p:nvSpPr>
        <p:spPr>
          <a:xfrm>
            <a:off x="609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Auto: motor efficiëntie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1000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0.01</a:t>
            </a:r>
            <a:endParaRPr lang="nl-NL" sz="1400" i="1" dirty="0" err="1" smtClean="0">
              <a:latin typeface="Calibri" pitchFamily="34" charset="0"/>
              <a:cs typeface="Calibri" pitchFamily="34" charset="0"/>
            </a:endParaRPr>
          </a:p>
        </p:txBody>
      </p:sp>
      <p:sp>
        <p:nvSpPr>
          <p:cNvPr id="14" name="Tekstvak 13"/>
          <p:cNvSpPr txBox="1"/>
          <p:nvPr/>
        </p:nvSpPr>
        <p:spPr>
          <a:xfrm>
            <a:off x="3276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Fiets: motor efficiëntie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0.75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90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0.005</a:t>
            </a:r>
            <a:endParaRPr lang="nl-NL" sz="1400" i="1" dirty="0" err="1" smtClean="0">
              <a:latin typeface="Calibri" pitchFamily="34" charset="0"/>
              <a:cs typeface="Calibri" pitchFamily="34" charset="0"/>
            </a:endParaRPr>
          </a:p>
        </p:txBody>
      </p:sp>
      <p:sp>
        <p:nvSpPr>
          <p:cNvPr id="15" name="Tekstvak 14"/>
          <p:cNvSpPr txBox="1"/>
          <p:nvPr/>
        </p:nvSpPr>
        <p:spPr>
          <a:xfrm>
            <a:off x="6096000" y="3810000"/>
            <a:ext cx="3048000" cy="523220"/>
          </a:xfrm>
          <a:prstGeom prst="rect">
            <a:avLst/>
          </a:prstGeom>
          <a:noFill/>
        </p:spPr>
        <p:txBody>
          <a:bodyPr wrap="square" rtlCol="0">
            <a:spAutoFit/>
          </a:bodyPr>
          <a:lstStyle/>
          <a:p>
            <a:r>
              <a:rPr lang="nl-NL" sz="1400" smtClean="0">
                <a:latin typeface="Calibri" pitchFamily="34" charset="0"/>
                <a:cs typeface="Calibri" pitchFamily="34" charset="0"/>
              </a:rPr>
              <a:t>Trein (584 p): motor efficiëntie 0.9,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400 000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0.002</a:t>
            </a:r>
            <a:endParaRPr lang="nl-NL" sz="1400" i="1" dirty="0" err="1" smtClean="0">
              <a:latin typeface="Calibri" pitchFamily="34" charset="0"/>
              <a:cs typeface="Calibri" pitchFamily="34" charset="0"/>
            </a:endParaRPr>
          </a:p>
        </p:txBody>
      </p:sp>
      <p:sp>
        <p:nvSpPr>
          <p:cNvPr id="9" name="Rechthoek 8"/>
          <p:cNvSpPr/>
          <p:nvPr/>
        </p:nvSpPr>
        <p:spPr bwMode="auto">
          <a:xfrm>
            <a:off x="6096000" y="1066800"/>
            <a:ext cx="3048000" cy="3352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Weerstand en voertuigen</a:t>
            </a:r>
            <a:endParaRPr lang="en-US" i="1" kern="1200" dirty="0" smtClean="0">
              <a:solidFill>
                <a:srgbClr val="000099"/>
              </a:solidFill>
              <a:ea typeface="+mn-ea"/>
              <a:cs typeface="+mn-cs"/>
            </a:endParaRPr>
          </a:p>
        </p:txBody>
      </p:sp>
      <p:pic>
        <p:nvPicPr>
          <p:cNvPr id="308228" name="Picture 4"/>
          <p:cNvPicPr>
            <a:picLocks noChangeAspect="1" noChangeArrowheads="1"/>
          </p:cNvPicPr>
          <p:nvPr/>
        </p:nvPicPr>
        <p:blipFill>
          <a:blip r:embed="rId2" cstate="print"/>
          <a:srcRect/>
          <a:stretch>
            <a:fillRect/>
          </a:stretch>
        </p:blipFill>
        <p:spPr bwMode="auto">
          <a:xfrm>
            <a:off x="457200" y="1066800"/>
            <a:ext cx="8289585" cy="2681287"/>
          </a:xfrm>
          <a:prstGeom prst="rect">
            <a:avLst/>
          </a:prstGeom>
          <a:noFill/>
          <a:ln w="9525">
            <a:noFill/>
            <a:miter lim="800000"/>
            <a:headEnd/>
            <a:tailEnd/>
          </a:ln>
        </p:spPr>
      </p:pic>
      <p:sp>
        <p:nvSpPr>
          <p:cNvPr id="12" name="Tekstvak 11"/>
          <p:cNvSpPr txBox="1"/>
          <p:nvPr/>
        </p:nvSpPr>
        <p:spPr>
          <a:xfrm>
            <a:off x="609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Auto: motor efficiëntie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1000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0.01</a:t>
            </a:r>
            <a:endParaRPr lang="nl-NL" sz="1400" i="1" dirty="0" err="1" smtClean="0">
              <a:latin typeface="Calibri" pitchFamily="34" charset="0"/>
              <a:cs typeface="Calibri" pitchFamily="34" charset="0"/>
            </a:endParaRPr>
          </a:p>
        </p:txBody>
      </p:sp>
      <p:sp>
        <p:nvSpPr>
          <p:cNvPr id="14" name="Tekstvak 13"/>
          <p:cNvSpPr txBox="1"/>
          <p:nvPr/>
        </p:nvSpPr>
        <p:spPr>
          <a:xfrm>
            <a:off x="3276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Fiets: motor efficiëntie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0.75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90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0.005</a:t>
            </a:r>
            <a:endParaRPr lang="nl-NL" sz="1400" i="1" dirty="0" err="1" smtClean="0">
              <a:latin typeface="Calibri" pitchFamily="34" charset="0"/>
              <a:cs typeface="Calibri" pitchFamily="34" charset="0"/>
            </a:endParaRPr>
          </a:p>
        </p:txBody>
      </p:sp>
      <p:sp>
        <p:nvSpPr>
          <p:cNvPr id="15" name="Tekstvak 14"/>
          <p:cNvSpPr txBox="1"/>
          <p:nvPr/>
        </p:nvSpPr>
        <p:spPr>
          <a:xfrm>
            <a:off x="6096000" y="3810000"/>
            <a:ext cx="3048000" cy="523220"/>
          </a:xfrm>
          <a:prstGeom prst="rect">
            <a:avLst/>
          </a:prstGeom>
          <a:noFill/>
        </p:spPr>
        <p:txBody>
          <a:bodyPr wrap="square" rtlCol="0">
            <a:spAutoFit/>
          </a:bodyPr>
          <a:lstStyle/>
          <a:p>
            <a:r>
              <a:rPr lang="nl-NL" sz="1400" smtClean="0">
                <a:latin typeface="Calibri" pitchFamily="34" charset="0"/>
                <a:cs typeface="Calibri" pitchFamily="34" charset="0"/>
              </a:rPr>
              <a:t>Trein (584 p): motor efficiëntie 0.9,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400 000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0.002</a:t>
            </a:r>
            <a:endParaRPr lang="nl-NL" sz="1400" i="1" dirty="0" err="1"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2667000"/>
          </a:xfrm>
        </p:spPr>
        <p:txBody>
          <a:bodyPr/>
          <a:lstStyle/>
          <a:p>
            <a:r>
              <a:rPr lang="en-US" sz="1800" b="0" smtClean="0">
                <a:latin typeface="Calibri" pitchFamily="34" charset="0"/>
                <a:cs typeface="Calibri" pitchFamily="34" charset="0"/>
              </a:rPr>
              <a:t>Vermogen van auto’s </a:t>
            </a:r>
          </a:p>
          <a:p>
            <a:pPr lvl="1"/>
            <a:r>
              <a:rPr lang="en-US" sz="1400" b="0" smtClean="0">
                <a:latin typeface="Calibri" pitchFamily="34" charset="0"/>
                <a:cs typeface="Calibri" pitchFamily="34" charset="0"/>
              </a:rPr>
              <a:t>Neemt met de derde macht van de snelheid toe</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Twee keer zo snel vereist acht keer meer vermogen</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Top Gear</a:t>
            </a:r>
          </a:p>
          <a:p>
            <a:pPr lvl="1"/>
            <a:r>
              <a:rPr lang="en-US" sz="1400" b="0" smtClean="0">
                <a:latin typeface="Calibri" pitchFamily="34" charset="0"/>
                <a:cs typeface="Calibri" pitchFamily="34" charset="0"/>
              </a:rPr>
              <a:t>Bugatti Veyron</a:t>
            </a:r>
          </a:p>
          <a:p>
            <a:pPr lvl="2"/>
            <a:r>
              <a:rPr lang="en-US" sz="1000" smtClean="0">
                <a:solidFill>
                  <a:srgbClr val="006600"/>
                </a:solidFill>
                <a:latin typeface="Calibri" pitchFamily="34" charset="0"/>
                <a:cs typeface="Calibri" pitchFamily="34" charset="0"/>
              </a:rPr>
              <a:t>1001 pk</a:t>
            </a:r>
          </a:p>
          <a:p>
            <a:pPr lvl="2"/>
            <a:r>
              <a:rPr lang="en-US" sz="1000" smtClean="0">
                <a:solidFill>
                  <a:srgbClr val="006600"/>
                </a:solidFill>
                <a:latin typeface="Calibri" pitchFamily="34" charset="0"/>
                <a:cs typeface="Calibri" pitchFamily="34" charset="0"/>
              </a:rPr>
              <a:t>Topsnelheid 408 km/uur</a:t>
            </a:r>
          </a:p>
          <a:p>
            <a:pPr lvl="1"/>
            <a:r>
              <a:rPr lang="en-US" sz="1400" b="0" smtClean="0">
                <a:latin typeface="Calibri" pitchFamily="34" charset="0"/>
                <a:cs typeface="Calibri" pitchFamily="34" charset="0"/>
              </a:rPr>
              <a:t>Bugatti Veyron Super Sport</a:t>
            </a:r>
          </a:p>
          <a:p>
            <a:pPr lvl="2"/>
            <a:r>
              <a:rPr lang="en-US" sz="1000" smtClean="0">
                <a:solidFill>
                  <a:srgbClr val="006600"/>
                </a:solidFill>
                <a:latin typeface="Calibri" pitchFamily="34" charset="0"/>
                <a:cs typeface="Calibri" pitchFamily="34" charset="0"/>
              </a:rPr>
              <a:t>1200 pk</a:t>
            </a:r>
          </a:p>
          <a:p>
            <a:pPr lvl="2"/>
            <a:r>
              <a:rPr lang="en-US" sz="1000" smtClean="0">
                <a:solidFill>
                  <a:srgbClr val="006600"/>
                </a:solidFill>
                <a:latin typeface="Calibri" pitchFamily="34" charset="0"/>
                <a:cs typeface="Calibri" pitchFamily="34" charset="0"/>
              </a:rPr>
              <a:t>Topsnelheid?</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Topsnelheid en motorvermogen</a:t>
            </a:r>
            <a:endParaRPr lang="en-US" i="1" kern="1200" dirty="0" smtClean="0">
              <a:solidFill>
                <a:srgbClr val="000099"/>
              </a:solidFill>
              <a:ea typeface="+mn-ea"/>
              <a:cs typeface="+mn-cs"/>
            </a:endParaRPr>
          </a:p>
        </p:txBody>
      </p:sp>
      <p:pic>
        <p:nvPicPr>
          <p:cNvPr id="309252" name="Picture 4"/>
          <p:cNvPicPr>
            <a:picLocks noChangeAspect="1" noChangeArrowheads="1"/>
          </p:cNvPicPr>
          <p:nvPr/>
        </p:nvPicPr>
        <p:blipFill>
          <a:blip r:embed="rId3" cstate="print"/>
          <a:srcRect/>
          <a:stretch>
            <a:fillRect/>
          </a:stretch>
        </p:blipFill>
        <p:spPr bwMode="auto">
          <a:xfrm>
            <a:off x="5943600" y="1447800"/>
            <a:ext cx="3164366" cy="5381625"/>
          </a:xfrm>
          <a:prstGeom prst="rect">
            <a:avLst/>
          </a:prstGeom>
          <a:noFill/>
          <a:ln w="9525">
            <a:noFill/>
            <a:miter lim="800000"/>
            <a:headEnd/>
            <a:tailEnd/>
          </a:ln>
        </p:spPr>
      </p:pic>
      <p:pic>
        <p:nvPicPr>
          <p:cNvPr id="309253" name="Picture 5"/>
          <p:cNvPicPr>
            <a:picLocks noChangeAspect="1" noChangeArrowheads="1"/>
          </p:cNvPicPr>
          <p:nvPr/>
        </p:nvPicPr>
        <p:blipFill>
          <a:blip r:embed="rId4" cstate="print"/>
          <a:srcRect/>
          <a:stretch>
            <a:fillRect/>
          </a:stretch>
        </p:blipFill>
        <p:spPr bwMode="auto">
          <a:xfrm>
            <a:off x="2971799" y="3377950"/>
            <a:ext cx="2882639" cy="33436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09252"/>
                                        </p:tgtEl>
                                        <p:attrNameLst>
                                          <p:attrName>style.visibility</p:attrName>
                                        </p:attrNameLst>
                                      </p:cBhvr>
                                      <p:to>
                                        <p:strVal val="visible"/>
                                      </p:to>
                                    </p:set>
                                    <p:animEffect transition="in" filter="checkerboard(across)">
                                      <p:cBhvr>
                                        <p:cTn id="13" dur="500"/>
                                        <p:tgtEl>
                                          <p:spTgt spid="30925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heckerboard(across)">
                                      <p:cBhvr>
                                        <p:cTn id="21" dur="500"/>
                                        <p:tgtEl>
                                          <p:spTgt spid="3">
                                            <p:txEl>
                                              <p:pRg st="3" end="3"/>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heckerboard(across)">
                                      <p:cBhvr>
                                        <p:cTn id="24" dur="500"/>
                                        <p:tgtEl>
                                          <p:spTgt spid="3">
                                            <p:txEl>
                                              <p:pRg st="4" end="4"/>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heckerboard(across)">
                                      <p:cBhvr>
                                        <p:cTn id="36" dur="500"/>
                                        <p:tgtEl>
                                          <p:spTgt spid="3">
                                            <p:txEl>
                                              <p:pRg st="8" end="8"/>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checkerboard(across)">
                                      <p:cBhvr>
                                        <p:cTn id="39" dur="500"/>
                                        <p:tgtEl>
                                          <p:spTgt spid="3">
                                            <p:txEl>
                                              <p:pRg st="9" end="9"/>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309253"/>
                                        </p:tgtEl>
                                        <p:attrNameLst>
                                          <p:attrName>style.visibility</p:attrName>
                                        </p:attrNameLst>
                                      </p:cBhvr>
                                      <p:to>
                                        <p:strVal val="visible"/>
                                      </p:to>
                                    </p:set>
                                    <p:animEffect transition="in" filter="checkerboard(across)">
                                      <p:cBhvr>
                                        <p:cTn id="42" dur="5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14400"/>
            <a:ext cx="7488502" cy="579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srcRect/>
          <a:stretch>
            <a:fillRect/>
          </a:stretch>
        </p:blipFill>
        <p:spPr bwMode="auto">
          <a:xfrm>
            <a:off x="4876800" y="76200"/>
            <a:ext cx="4157662" cy="3748787"/>
          </a:xfrm>
          <a:prstGeom prst="rect">
            <a:avLst/>
          </a:prstGeom>
          <a:noFill/>
          <a:ln w="38100">
            <a:solidFill>
              <a:srgbClr val="00B050"/>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6148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3124200"/>
          </a:xfrm>
        </p:spPr>
        <p:txBody>
          <a:bodyPr/>
          <a:lstStyle/>
          <a:p>
            <a:r>
              <a:rPr lang="en-US" sz="1800" b="0" smtClean="0">
                <a:latin typeface="Calibri" pitchFamily="34" charset="0"/>
                <a:cs typeface="Calibri" pitchFamily="34" charset="0"/>
              </a:rPr>
              <a:t>Er zijn genoeg energie efficiënte auto’s te koop</a:t>
            </a:r>
          </a:p>
          <a:p>
            <a:pPr lvl="1"/>
            <a:r>
              <a:rPr lang="en-US" sz="1400" b="0" smtClean="0">
                <a:latin typeface="Calibri" pitchFamily="34" charset="0"/>
                <a:cs typeface="Calibri" pitchFamily="34" charset="0"/>
              </a:rPr>
              <a:t>Iedereen moet zelf weten wat hij/zij wil</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Politieke argumenten</a:t>
            </a:r>
          </a:p>
          <a:p>
            <a:pPr lvl="2"/>
            <a:r>
              <a:rPr lang="en-US" sz="1000" smtClean="0">
                <a:solidFill>
                  <a:srgbClr val="006600"/>
                </a:solidFill>
                <a:latin typeface="Calibri" pitchFamily="34" charset="0"/>
                <a:cs typeface="Calibri" pitchFamily="34" charset="0"/>
              </a:rPr>
              <a:t>Meer belasting op brandstof, belasting op weinig efficiënte auto’s, </a:t>
            </a:r>
            <a:r>
              <a:rPr lang="en-US" sz="1000" i="1" smtClean="0">
                <a:solidFill>
                  <a:srgbClr val="006600"/>
                </a:solidFill>
                <a:latin typeface="Calibri" pitchFamily="34" charset="0"/>
                <a:cs typeface="Calibri" pitchFamily="34" charset="0"/>
              </a:rPr>
              <a:t>etc</a:t>
            </a:r>
          </a:p>
          <a:p>
            <a:pPr lvl="2"/>
            <a:r>
              <a:rPr lang="en-US" sz="1000" smtClean="0">
                <a:solidFill>
                  <a:srgbClr val="006600"/>
                </a:solidFill>
                <a:latin typeface="Calibri" pitchFamily="34" charset="0"/>
                <a:cs typeface="Calibri" pitchFamily="34" charset="0"/>
              </a:rPr>
              <a:t>Is dat etisch verdedigbaar?</a:t>
            </a:r>
          </a:p>
          <a:p>
            <a:r>
              <a:rPr lang="en-US" sz="1800" b="0" smtClean="0">
                <a:latin typeface="Calibri" pitchFamily="34" charset="0"/>
                <a:cs typeface="Calibri" pitchFamily="34" charset="0"/>
              </a:rPr>
              <a:t>Nieuwe technologie</a:t>
            </a:r>
          </a:p>
          <a:p>
            <a:pPr lvl="1"/>
            <a:r>
              <a:rPr lang="en-US" sz="1400" b="0" smtClean="0">
                <a:latin typeface="Calibri" pitchFamily="34" charset="0"/>
                <a:cs typeface="Calibri" pitchFamily="34" charset="0"/>
              </a:rPr>
              <a:t>Regeneratief remmen</a:t>
            </a:r>
          </a:p>
          <a:p>
            <a:pPr lvl="1"/>
            <a:r>
              <a:rPr lang="en-US" sz="1400" b="0" smtClean="0">
                <a:latin typeface="Calibri" pitchFamily="34" charset="0"/>
                <a:cs typeface="Calibri" pitchFamily="34" charset="0"/>
              </a:rPr>
              <a:t>Hybride auto’s</a:t>
            </a:r>
          </a:p>
          <a:p>
            <a:pPr lvl="1"/>
            <a:r>
              <a:rPr lang="en-US" sz="1400" b="0" smtClean="0">
                <a:latin typeface="Calibri" pitchFamily="34" charset="0"/>
                <a:cs typeface="Calibri" pitchFamily="34" charset="0"/>
              </a:rPr>
              <a:t>Elektrische auto’s</a:t>
            </a:r>
          </a:p>
          <a:p>
            <a:pPr lvl="1"/>
            <a:r>
              <a:rPr lang="en-US" sz="1400" b="0" smtClean="0">
                <a:latin typeface="Calibri" pitchFamily="34" charset="0"/>
                <a:cs typeface="Calibri" pitchFamily="34" charset="0"/>
              </a:rPr>
              <a:t>Waterstof auto’s</a:t>
            </a:r>
          </a:p>
          <a:p>
            <a:pPr lvl="1"/>
            <a:r>
              <a:rPr lang="en-US" sz="1400" b="0" smtClean="0">
                <a:latin typeface="Calibri" pitchFamily="34" charset="0"/>
                <a:cs typeface="Calibri" pitchFamily="34" charset="0"/>
              </a:rPr>
              <a:t>Perslucht aandrijving</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Efficiëntie van auto’s</a:t>
            </a:r>
            <a:endParaRPr lang="en-US" i="1" kern="1200" dirty="0" smtClean="0">
              <a:solidFill>
                <a:srgbClr val="000099"/>
              </a:solidFill>
              <a:ea typeface="+mn-ea"/>
              <a:cs typeface="+mn-cs"/>
            </a:endParaRPr>
          </a:p>
        </p:txBody>
      </p:sp>
      <p:pic>
        <p:nvPicPr>
          <p:cNvPr id="310274" name="Picture 2"/>
          <p:cNvPicPr>
            <a:picLocks noChangeAspect="1" noChangeArrowheads="1"/>
          </p:cNvPicPr>
          <p:nvPr/>
        </p:nvPicPr>
        <p:blipFill>
          <a:blip r:embed="rId3" cstate="print"/>
          <a:srcRect/>
          <a:stretch>
            <a:fillRect/>
          </a:stretch>
        </p:blipFill>
        <p:spPr bwMode="auto">
          <a:xfrm>
            <a:off x="3406938" y="3276600"/>
            <a:ext cx="5737062"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10274"/>
                                        </p:tgtEl>
                                        <p:attrNameLst>
                                          <p:attrName>style.visibility</p:attrName>
                                        </p:attrNameLst>
                                      </p:cBhvr>
                                      <p:to>
                                        <p:strVal val="visible"/>
                                      </p:to>
                                    </p:set>
                                    <p:animEffect transition="in" filter="checkerboard(across)">
                                      <p:cBhvr>
                                        <p:cTn id="22" dur="500"/>
                                        <p:tgtEl>
                                          <p:spTgt spid="31027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heckerboard(across)">
                                      <p:cBhvr>
                                        <p:cTn id="36" dur="500"/>
                                        <p:tgtEl>
                                          <p:spTgt spid="3">
                                            <p:txEl>
                                              <p:pRg st="8" end="8"/>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checkerboard(across)">
                                      <p:cBhvr>
                                        <p:cTn id="39" dur="500"/>
                                        <p:tgtEl>
                                          <p:spTgt spid="3">
                                            <p:txEl>
                                              <p:pRg st="9" end="9"/>
                                            </p:tx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029200"/>
          </a:xfrm>
        </p:spPr>
        <p:txBody>
          <a:bodyPr/>
          <a:lstStyle/>
          <a:p>
            <a:r>
              <a:rPr lang="en-US" sz="1800" b="0" smtClean="0">
                <a:latin typeface="Calibri" pitchFamily="34" charset="0"/>
                <a:cs typeface="Calibri" pitchFamily="34" charset="0"/>
              </a:rPr>
              <a:t>Regeneratief remmen</a:t>
            </a:r>
          </a:p>
          <a:p>
            <a:pPr lvl="1"/>
            <a:r>
              <a:rPr lang="en-US" sz="1400" b="0" smtClean="0">
                <a:latin typeface="Calibri" pitchFamily="34" charset="0"/>
                <a:cs typeface="Calibri" pitchFamily="34" charset="0"/>
              </a:rPr>
              <a:t>Elektrische generator gekoppeld aan wielen</a:t>
            </a:r>
          </a:p>
          <a:p>
            <a:pPr lvl="2"/>
            <a:r>
              <a:rPr lang="en-US" sz="1000" smtClean="0">
                <a:solidFill>
                  <a:srgbClr val="006600"/>
                </a:solidFill>
                <a:latin typeface="Calibri" pitchFamily="34" charset="0"/>
                <a:cs typeface="Calibri" pitchFamily="34" charset="0"/>
              </a:rPr>
              <a:t>Kan een batterij of supercondensator opladen</a:t>
            </a:r>
          </a:p>
          <a:p>
            <a:pPr lvl="2"/>
            <a:r>
              <a:rPr lang="en-US" sz="1000" smtClean="0">
                <a:solidFill>
                  <a:srgbClr val="006600"/>
                </a:solidFill>
                <a:latin typeface="Calibri" pitchFamily="34" charset="0"/>
                <a:cs typeface="Calibri" pitchFamily="34" charset="0"/>
              </a:rPr>
              <a:t>Slaat ongeveer 50% van de remenergie op</a:t>
            </a:r>
          </a:p>
          <a:p>
            <a:pPr lvl="1"/>
            <a:r>
              <a:rPr lang="en-US" sz="1400" b="0" smtClean="0">
                <a:latin typeface="Calibri" pitchFamily="34" charset="0"/>
                <a:cs typeface="Calibri" pitchFamily="34" charset="0"/>
              </a:rPr>
              <a:t>Hydrolische motoren gekoppeld aan wielen</a:t>
            </a:r>
          </a:p>
          <a:p>
            <a:pPr lvl="2"/>
            <a:r>
              <a:rPr lang="en-US" sz="1000" smtClean="0">
                <a:solidFill>
                  <a:srgbClr val="006600"/>
                </a:solidFill>
                <a:latin typeface="Calibri" pitchFamily="34" charset="0"/>
                <a:cs typeface="Calibri" pitchFamily="34" charset="0"/>
              </a:rPr>
              <a:t>Maken perslucht en slaan die op</a:t>
            </a:r>
          </a:p>
          <a:p>
            <a:pPr lvl="2"/>
            <a:r>
              <a:rPr lang="en-US" sz="1000" smtClean="0">
                <a:solidFill>
                  <a:srgbClr val="006600"/>
                </a:solidFill>
                <a:latin typeface="Calibri" pitchFamily="34" charset="0"/>
                <a:cs typeface="Calibri" pitchFamily="34" charset="0"/>
              </a:rPr>
              <a:t>Slaat ongeveer 70% van de remenergie op</a:t>
            </a:r>
          </a:p>
          <a:p>
            <a:pPr lvl="1"/>
            <a:r>
              <a:rPr lang="en-US" sz="1400" b="0" smtClean="0">
                <a:latin typeface="Calibri" pitchFamily="34" charset="0"/>
                <a:cs typeface="Calibri" pitchFamily="34" charset="0"/>
              </a:rPr>
              <a:t>Energieopslag in een vliegwiel</a:t>
            </a:r>
          </a:p>
          <a:p>
            <a:pPr lvl="2"/>
            <a:r>
              <a:rPr lang="en-US" sz="1000" smtClean="0">
                <a:solidFill>
                  <a:srgbClr val="006600"/>
                </a:solidFill>
                <a:latin typeface="Calibri" pitchFamily="34" charset="0"/>
                <a:cs typeface="Calibri" pitchFamily="34" charset="0"/>
              </a:rPr>
              <a:t>Ongeveer 70% opslag van remenergie</a:t>
            </a:r>
          </a:p>
          <a:p>
            <a:pPr lvl="1"/>
            <a:r>
              <a:rPr lang="en-US" sz="1400" b="0" smtClean="0">
                <a:latin typeface="Calibri" pitchFamily="34" charset="0"/>
                <a:cs typeface="Calibri" pitchFamily="34" charset="0"/>
              </a:rPr>
              <a:t>Brandstof consumptie wordt minder met</a:t>
            </a:r>
          </a:p>
          <a:p>
            <a:pPr lvl="2"/>
            <a:r>
              <a:rPr lang="en-US" sz="1000" smtClean="0">
                <a:solidFill>
                  <a:srgbClr val="006600"/>
                </a:solidFill>
                <a:latin typeface="Calibri" pitchFamily="34" charset="0"/>
                <a:cs typeface="Calibri" pitchFamily="34" charset="0"/>
              </a:rPr>
              <a:t>30% voor standaard rijgedrag</a:t>
            </a:r>
          </a:p>
          <a:p>
            <a:pPr lvl="2"/>
            <a:r>
              <a:rPr lang="en-US" sz="1000" smtClean="0">
                <a:solidFill>
                  <a:srgbClr val="006600"/>
                </a:solidFill>
                <a:latin typeface="Calibri" pitchFamily="34" charset="0"/>
                <a:cs typeface="Calibri" pitchFamily="34" charset="0"/>
              </a:rPr>
              <a:t>50% rijden in de stad</a:t>
            </a:r>
          </a:p>
          <a:p>
            <a:pPr lvl="1"/>
            <a:r>
              <a:rPr lang="en-US" sz="1400" b="0" smtClean="0">
                <a:latin typeface="Calibri" pitchFamily="34" charset="0"/>
                <a:cs typeface="Calibri" pitchFamily="34" charset="0"/>
              </a:rPr>
              <a:t>Heuvelstations</a:t>
            </a:r>
          </a:p>
          <a:p>
            <a:r>
              <a:rPr lang="en-US" sz="1800" b="0" smtClean="0">
                <a:latin typeface="Calibri" pitchFamily="34" charset="0"/>
                <a:cs typeface="Calibri" pitchFamily="34" charset="0"/>
              </a:rPr>
              <a:t>Hybride auto’s</a:t>
            </a:r>
          </a:p>
          <a:p>
            <a:pPr lvl="1"/>
            <a:r>
              <a:rPr lang="en-US" sz="1400" b="0" smtClean="0">
                <a:latin typeface="Calibri" pitchFamily="34" charset="0"/>
                <a:cs typeface="Calibri" pitchFamily="34" charset="0"/>
              </a:rPr>
              <a:t>Niet zo efficiënt als sommige advertenties beweren</a:t>
            </a:r>
          </a:p>
          <a:p>
            <a:pPr lvl="1"/>
            <a:r>
              <a:rPr lang="en-US" sz="1400" b="0" smtClean="0">
                <a:latin typeface="Calibri" pitchFamily="34" charset="0"/>
                <a:cs typeface="Calibri" pitchFamily="34" charset="0"/>
              </a:rPr>
              <a:t>Niet zo slecht als Top Gear stelt</a:t>
            </a:r>
          </a:p>
          <a:p>
            <a:pPr lvl="1"/>
            <a:r>
              <a:rPr lang="en-US" sz="1400" b="0" smtClean="0">
                <a:latin typeface="Calibri" pitchFamily="34" charset="0"/>
                <a:cs typeface="Calibri" pitchFamily="34" charset="0"/>
              </a:rPr>
              <a:t>Reductie tot 30% van fossiel brandstofgebruik is mogelijk</a:t>
            </a:r>
          </a:p>
          <a:p>
            <a:pPr lvl="2"/>
            <a:r>
              <a:rPr lang="en-US" sz="1000" smtClean="0">
                <a:solidFill>
                  <a:srgbClr val="006600"/>
                </a:solidFill>
                <a:latin typeface="Calibri" pitchFamily="34" charset="0"/>
                <a:cs typeface="Calibri" pitchFamily="34" charset="0"/>
              </a:rPr>
              <a:t>Is dat voldoende?</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Nieuwe autotechnologie</a:t>
            </a:r>
            <a:endParaRPr lang="en-US" i="1" kern="1200" dirty="0" smtClean="0">
              <a:solidFill>
                <a:srgbClr val="000099"/>
              </a:solidFill>
              <a:ea typeface="+mn-ea"/>
              <a:cs typeface="+mn-cs"/>
            </a:endParaRPr>
          </a:p>
        </p:txBody>
      </p:sp>
      <p:pic>
        <p:nvPicPr>
          <p:cNvPr id="311298" name="Picture 2"/>
          <p:cNvPicPr>
            <a:picLocks noChangeAspect="1" noChangeArrowheads="1"/>
          </p:cNvPicPr>
          <p:nvPr/>
        </p:nvPicPr>
        <p:blipFill>
          <a:blip r:embed="rId3" cstate="print"/>
          <a:srcRect/>
          <a:stretch>
            <a:fillRect/>
          </a:stretch>
        </p:blipFill>
        <p:spPr bwMode="auto">
          <a:xfrm>
            <a:off x="4876800" y="1295400"/>
            <a:ext cx="3971925" cy="1619250"/>
          </a:xfrm>
          <a:prstGeom prst="rect">
            <a:avLst/>
          </a:prstGeom>
          <a:noFill/>
          <a:ln w="9525">
            <a:noFill/>
            <a:miter lim="800000"/>
            <a:headEnd/>
            <a:tailEnd/>
          </a:ln>
        </p:spPr>
      </p:pic>
      <p:pic>
        <p:nvPicPr>
          <p:cNvPr id="311299" name="Picture 3"/>
          <p:cNvPicPr>
            <a:picLocks noChangeAspect="1" noChangeArrowheads="1"/>
          </p:cNvPicPr>
          <p:nvPr/>
        </p:nvPicPr>
        <p:blipFill>
          <a:blip r:embed="rId4" cstate="print"/>
          <a:srcRect/>
          <a:stretch>
            <a:fillRect/>
          </a:stretch>
        </p:blipFill>
        <p:spPr bwMode="auto">
          <a:xfrm>
            <a:off x="6086475" y="3438525"/>
            <a:ext cx="3057525" cy="3419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11298"/>
                                        </p:tgtEl>
                                        <p:attrNameLst>
                                          <p:attrName>style.visibility</p:attrName>
                                        </p:attrNameLst>
                                      </p:cBhvr>
                                      <p:to>
                                        <p:strVal val="visible"/>
                                      </p:to>
                                    </p:set>
                                    <p:animEffect transition="in" filter="checkerboard(across)">
                                      <p:cBhvr>
                                        <p:cTn id="21" dur="500"/>
                                        <p:tgtEl>
                                          <p:spTgt spid="31129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heckerboard(across)">
                                      <p:cBhvr>
                                        <p:cTn id="26" dur="500"/>
                                        <p:tgtEl>
                                          <p:spTgt spid="3">
                                            <p:txEl>
                                              <p:pRg st="4" end="4"/>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heckerboard(across)">
                                      <p:cBhvr>
                                        <p:cTn id="29" dur="500"/>
                                        <p:tgtEl>
                                          <p:spTgt spid="3">
                                            <p:txEl>
                                              <p:pRg st="5" end="5"/>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heckerboard(across)">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checkerboard(across)">
                                      <p:cBhvr>
                                        <p:cTn id="45" dur="500"/>
                                        <p:tgtEl>
                                          <p:spTgt spid="3">
                                            <p:txEl>
                                              <p:pRg st="9" end="9"/>
                                            </p:txEl>
                                          </p:spTgt>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8" dur="500"/>
                                        <p:tgtEl>
                                          <p:spTgt spid="3">
                                            <p:txEl>
                                              <p:pRg st="10" end="10"/>
                                            </p:txEl>
                                          </p:spTgt>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1" dur="500"/>
                                        <p:tgtEl>
                                          <p:spTgt spid="3">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6" dur="500"/>
                                        <p:tgtEl>
                                          <p:spTgt spid="3">
                                            <p:txEl>
                                              <p:pRg st="12" end="1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61" dur="500"/>
                                        <p:tgtEl>
                                          <p:spTgt spid="3">
                                            <p:txEl>
                                              <p:pRg st="13" end="1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66" dur="500"/>
                                        <p:tgtEl>
                                          <p:spTgt spid="3">
                                            <p:txEl>
                                              <p:pRg st="14" end="1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71" dur="500"/>
                                        <p:tgtEl>
                                          <p:spTgt spid="3">
                                            <p:txEl>
                                              <p:pRg st="15" end="15"/>
                                            </p:txEl>
                                          </p:spTgt>
                                        </p:tgtEl>
                                      </p:cBhvr>
                                    </p:animEffect>
                                  </p:childTnLst>
                                </p:cTn>
                              </p:par>
                              <p:par>
                                <p:cTn id="72" presetID="5" presetClass="entr" presetSubtype="10" fill="hold" nodeType="withEffect">
                                  <p:stCondLst>
                                    <p:cond delay="0"/>
                                  </p:stCondLst>
                                  <p:childTnLst>
                                    <p:set>
                                      <p:cBhvr>
                                        <p:cTn id="73" dur="1" fill="hold">
                                          <p:stCondLst>
                                            <p:cond delay="0"/>
                                          </p:stCondLst>
                                        </p:cTn>
                                        <p:tgtEl>
                                          <p:spTgt spid="311299"/>
                                        </p:tgtEl>
                                        <p:attrNameLst>
                                          <p:attrName>style.visibility</p:attrName>
                                        </p:attrNameLst>
                                      </p:cBhvr>
                                      <p:to>
                                        <p:strVal val="visible"/>
                                      </p:to>
                                    </p:set>
                                    <p:animEffect transition="in" filter="checkerboard(across)">
                                      <p:cBhvr>
                                        <p:cTn id="74" dur="500"/>
                                        <p:tgtEl>
                                          <p:spTgt spid="311299"/>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79" dur="500"/>
                                        <p:tgtEl>
                                          <p:spTgt spid="3">
                                            <p:txEl>
                                              <p:pRg st="16" end="16"/>
                                            </p:txEl>
                                          </p:spTgt>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82"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029200"/>
          </a:xfrm>
        </p:spPr>
        <p:txBody>
          <a:bodyPr/>
          <a:lstStyle/>
          <a:p>
            <a:r>
              <a:rPr lang="en-US" sz="1800" b="0" smtClean="0">
                <a:latin typeface="Calibri" pitchFamily="34" charset="0"/>
                <a:cs typeface="Calibri" pitchFamily="34" charset="0"/>
              </a:rPr>
              <a:t>Elektrische auto’s</a:t>
            </a:r>
          </a:p>
          <a:p>
            <a:pPr lvl="1"/>
            <a:r>
              <a:rPr lang="en-US" sz="1400" b="0" smtClean="0">
                <a:latin typeface="Calibri" pitchFamily="34" charset="0"/>
                <a:cs typeface="Calibri" pitchFamily="34" charset="0"/>
              </a:rPr>
              <a:t>Verschillende modellen leverbaar</a:t>
            </a:r>
          </a:p>
          <a:p>
            <a:pPr lvl="2"/>
            <a:r>
              <a:rPr lang="en-US" sz="1000" smtClean="0">
                <a:solidFill>
                  <a:srgbClr val="006600"/>
                </a:solidFill>
                <a:latin typeface="Calibri" pitchFamily="34" charset="0"/>
                <a:cs typeface="Calibri" pitchFamily="34" charset="0"/>
              </a:rPr>
              <a:t>Ongeveer 4 keer efficiënter dan fossiele brandstof</a:t>
            </a:r>
          </a:p>
          <a:p>
            <a:pPr lvl="1"/>
            <a:r>
              <a:rPr lang="en-US" sz="1400" b="0" smtClean="0">
                <a:latin typeface="Calibri" pitchFamily="34" charset="0"/>
                <a:cs typeface="Calibri" pitchFamily="34" charset="0"/>
              </a:rPr>
              <a:t>Zelfs als de elektriciteit met fossiele brandstof geproduceerd wordt, is de totale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emissie slechts 100 g/km</a:t>
            </a:r>
          </a:p>
          <a:p>
            <a:pPr lvl="2"/>
            <a:r>
              <a:rPr lang="en-US" sz="1000" smtClean="0">
                <a:solidFill>
                  <a:srgbClr val="006600"/>
                </a:solidFill>
                <a:latin typeface="Calibri" pitchFamily="34" charset="0"/>
                <a:cs typeface="Calibri" pitchFamily="34" charset="0"/>
              </a:rPr>
              <a:t>Vergelijkbaar met de 3 liter Polo</a:t>
            </a:r>
          </a:p>
          <a:p>
            <a:pPr lvl="2"/>
            <a:r>
              <a:rPr lang="en-US" sz="1000" smtClean="0">
                <a:solidFill>
                  <a:srgbClr val="006600"/>
                </a:solidFill>
                <a:latin typeface="Calibri" pitchFamily="34" charset="0"/>
                <a:cs typeface="Calibri" pitchFamily="34" charset="0"/>
              </a:rPr>
              <a:t>Problemen met batterijen bespreken we later</a:t>
            </a:r>
          </a:p>
          <a:p>
            <a:r>
              <a:rPr lang="en-US" sz="1800" b="0" smtClean="0">
                <a:latin typeface="Calibri" pitchFamily="34" charset="0"/>
                <a:cs typeface="Calibri" pitchFamily="34" charset="0"/>
              </a:rPr>
              <a:t>Waterstof en perslucht</a:t>
            </a:r>
          </a:p>
          <a:p>
            <a:pPr lvl="1"/>
            <a:r>
              <a:rPr lang="en-US" sz="1400" b="0" smtClean="0">
                <a:latin typeface="Calibri" pitchFamily="34" charset="0"/>
                <a:cs typeface="Calibri" pitchFamily="34" charset="0"/>
              </a:rPr>
              <a:t>Waterstof is geen energiebron, maar                              energiedrager</a:t>
            </a:r>
          </a:p>
          <a:p>
            <a:pPr lvl="1"/>
            <a:r>
              <a:rPr lang="en-US" sz="1400" b="0" smtClean="0">
                <a:latin typeface="Calibri" pitchFamily="34" charset="0"/>
                <a:cs typeface="Calibri" pitchFamily="34" charset="0"/>
              </a:rPr>
              <a:t>Huidige waterstofauto’s zijn inefficiënt</a:t>
            </a:r>
          </a:p>
          <a:p>
            <a:pPr lvl="1"/>
            <a:r>
              <a:rPr lang="en-US" sz="1400" b="0" smtClean="0">
                <a:latin typeface="Calibri" pitchFamily="34" charset="0"/>
                <a:cs typeface="Calibri" pitchFamily="34" charset="0"/>
              </a:rPr>
              <a:t>Perslucht heeft een lage energiedichtheid</a:t>
            </a:r>
            <a:endParaRPr lang="en-US" sz="10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Nieuwe autotechnologie</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3" cstate="print"/>
          <a:srcRect/>
          <a:stretch>
            <a:fillRect/>
          </a:stretch>
        </p:blipFill>
        <p:spPr bwMode="auto">
          <a:xfrm>
            <a:off x="6384470" y="2667000"/>
            <a:ext cx="2759529" cy="4191000"/>
          </a:xfrm>
          <a:prstGeom prst="rect">
            <a:avLst/>
          </a:prstGeom>
          <a:noFill/>
          <a:ln w="9525">
            <a:noFill/>
            <a:miter lim="800000"/>
            <a:headEnd/>
            <a:tailEnd/>
          </a:ln>
        </p:spPr>
      </p:pic>
      <p:pic>
        <p:nvPicPr>
          <p:cNvPr id="312323" name="Picture 3"/>
          <p:cNvPicPr>
            <a:picLocks noChangeAspect="1" noChangeArrowheads="1"/>
          </p:cNvPicPr>
          <p:nvPr/>
        </p:nvPicPr>
        <p:blipFill>
          <a:blip r:embed="rId4" cstate="print"/>
          <a:srcRect/>
          <a:stretch>
            <a:fillRect/>
          </a:stretch>
        </p:blipFill>
        <p:spPr bwMode="auto">
          <a:xfrm>
            <a:off x="6796088" y="1066800"/>
            <a:ext cx="2347912" cy="1518102"/>
          </a:xfrm>
          <a:prstGeom prst="rect">
            <a:avLst/>
          </a:prstGeom>
          <a:noFill/>
          <a:ln w="9525">
            <a:noFill/>
            <a:miter lim="800000"/>
            <a:headEnd/>
            <a:tailEnd/>
          </a:ln>
        </p:spPr>
      </p:pic>
      <p:pic>
        <p:nvPicPr>
          <p:cNvPr id="312324" name="Picture 4"/>
          <p:cNvPicPr>
            <a:picLocks noChangeAspect="1" noChangeArrowheads="1"/>
          </p:cNvPicPr>
          <p:nvPr/>
        </p:nvPicPr>
        <p:blipFill>
          <a:blip r:embed="rId5" cstate="print"/>
          <a:srcRect/>
          <a:stretch>
            <a:fillRect/>
          </a:stretch>
        </p:blipFill>
        <p:spPr bwMode="auto">
          <a:xfrm>
            <a:off x="0" y="4245428"/>
            <a:ext cx="2667000" cy="2612571"/>
          </a:xfrm>
          <a:prstGeom prst="rect">
            <a:avLst/>
          </a:prstGeom>
          <a:noFill/>
          <a:ln w="9525">
            <a:noFill/>
            <a:miter lim="800000"/>
            <a:headEnd/>
            <a:tailEnd/>
          </a:ln>
        </p:spPr>
      </p:pic>
      <p:pic>
        <p:nvPicPr>
          <p:cNvPr id="312325" name="Picture 5"/>
          <p:cNvPicPr>
            <a:picLocks noChangeAspect="1" noChangeArrowheads="1"/>
          </p:cNvPicPr>
          <p:nvPr/>
        </p:nvPicPr>
        <p:blipFill>
          <a:blip r:embed="rId6" cstate="print"/>
          <a:srcRect/>
          <a:stretch>
            <a:fillRect/>
          </a:stretch>
        </p:blipFill>
        <p:spPr bwMode="auto">
          <a:xfrm>
            <a:off x="4343400" y="2667000"/>
            <a:ext cx="2022025"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12323"/>
                                        </p:tgtEl>
                                        <p:attrNameLst>
                                          <p:attrName>style.visibility</p:attrName>
                                        </p:attrNameLst>
                                      </p:cBhvr>
                                      <p:to>
                                        <p:strVal val="visible"/>
                                      </p:to>
                                    </p:set>
                                    <p:animEffect transition="in" filter="checkerboard(across)">
                                      <p:cBhvr>
                                        <p:cTn id="10" dur="500"/>
                                        <p:tgtEl>
                                          <p:spTgt spid="31232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12322"/>
                                        </p:tgtEl>
                                        <p:attrNameLst>
                                          <p:attrName>style.visibility</p:attrName>
                                        </p:attrNameLst>
                                      </p:cBhvr>
                                      <p:to>
                                        <p:strVal val="visible"/>
                                      </p:to>
                                    </p:set>
                                    <p:animEffect transition="in" filter="checkerboard(across)">
                                      <p:cBhvr>
                                        <p:cTn id="21" dur="500"/>
                                        <p:tgtEl>
                                          <p:spTgt spid="312322"/>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heckerboard(across)">
                                      <p:cBhvr>
                                        <p:cTn id="26" dur="500"/>
                                        <p:tgtEl>
                                          <p:spTgt spid="3">
                                            <p:txEl>
                                              <p:pRg st="3" end="3"/>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heckerboard(across)">
                                      <p:cBhvr>
                                        <p:cTn id="29" dur="500"/>
                                        <p:tgtEl>
                                          <p:spTgt spid="3">
                                            <p:txEl>
                                              <p:pRg st="4" end="4"/>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312324"/>
                                        </p:tgtEl>
                                        <p:attrNameLst>
                                          <p:attrName>style.visibility</p:attrName>
                                        </p:attrNameLst>
                                      </p:cBhvr>
                                      <p:to>
                                        <p:strVal val="visible"/>
                                      </p:to>
                                    </p:set>
                                    <p:animEffect transition="in" filter="checkerboard(across)">
                                      <p:cBhvr>
                                        <p:cTn id="40" dur="500"/>
                                        <p:tgtEl>
                                          <p:spTgt spid="31232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checkerboard(across)">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checkerboard(across)">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checkerboard(across)">
                                      <p:cBhvr>
                                        <p:cTn id="55" dur="500"/>
                                        <p:tgtEl>
                                          <p:spTgt spid="3">
                                            <p:txEl>
                                              <p:pRg st="9" end="9"/>
                                            </p:txEl>
                                          </p:spTgt>
                                        </p:tgtEl>
                                      </p:cBhvr>
                                    </p:animEffect>
                                  </p:childTnLst>
                                </p:cTn>
                              </p:par>
                              <p:par>
                                <p:cTn id="56" presetID="5" presetClass="entr" presetSubtype="10" fill="hold" nodeType="withEffect">
                                  <p:stCondLst>
                                    <p:cond delay="0"/>
                                  </p:stCondLst>
                                  <p:childTnLst>
                                    <p:set>
                                      <p:cBhvr>
                                        <p:cTn id="57" dur="1" fill="hold">
                                          <p:stCondLst>
                                            <p:cond delay="0"/>
                                          </p:stCondLst>
                                        </p:cTn>
                                        <p:tgtEl>
                                          <p:spTgt spid="312325"/>
                                        </p:tgtEl>
                                        <p:attrNameLst>
                                          <p:attrName>style.visibility</p:attrName>
                                        </p:attrNameLst>
                                      </p:cBhvr>
                                      <p:to>
                                        <p:strVal val="visible"/>
                                      </p:to>
                                    </p:set>
                                    <p:animEffect transition="in" filter="checkerboard(across)">
                                      <p:cBhvr>
                                        <p:cTn id="58" dur="500"/>
                                        <p:tgtEl>
                                          <p:spTgt spid="312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8305800" cy="4800600"/>
          </a:xfrm>
        </p:spPr>
        <p:txBody>
          <a:bodyPr/>
          <a:lstStyle/>
          <a:p>
            <a:r>
              <a:rPr lang="en-US" sz="1800" b="0" smtClean="0">
                <a:latin typeface="Calibri" pitchFamily="34" charset="0"/>
                <a:cs typeface="Calibri" pitchFamily="34" charset="0"/>
              </a:rPr>
              <a:t>Verschillende vormen van transport</a:t>
            </a:r>
          </a:p>
          <a:p>
            <a:pPr lvl="1"/>
            <a:r>
              <a:rPr lang="en-US" sz="1400" b="0" smtClean="0">
                <a:latin typeface="Calibri" pitchFamily="34" charset="0"/>
                <a:cs typeface="Calibri" pitchFamily="34" charset="0"/>
              </a:rPr>
              <a:t>Consumptie in kWh per 100 passagier-km</a:t>
            </a:r>
          </a:p>
          <a:p>
            <a:pPr lvl="1"/>
            <a:r>
              <a:rPr lang="en-US" sz="1400" b="0" smtClean="0">
                <a:latin typeface="Calibri" pitchFamily="34" charset="0"/>
                <a:cs typeface="Calibri" pitchFamily="34" charset="0"/>
              </a:rPr>
              <a:t>Snelheid van transport in km/uur</a:t>
            </a:r>
          </a:p>
          <a:p>
            <a:pPr lvl="1"/>
            <a:r>
              <a:rPr lang="en-US" sz="1400" b="0" smtClean="0">
                <a:latin typeface="Calibri" pitchFamily="34" charset="0"/>
                <a:cs typeface="Calibri" pitchFamily="34" charset="0"/>
              </a:rPr>
              <a:t>Car (1):</a:t>
            </a:r>
          </a:p>
          <a:p>
            <a:pPr lvl="2"/>
            <a:r>
              <a:rPr lang="en-US" sz="1000" smtClean="0">
                <a:solidFill>
                  <a:srgbClr val="006600"/>
                </a:solidFill>
                <a:latin typeface="Calibri" pitchFamily="34" charset="0"/>
                <a:cs typeface="Calibri" pitchFamily="34" charset="0"/>
              </a:rPr>
              <a:t>Gemiddelde auto 33 mpg met 1 passagier</a:t>
            </a:r>
          </a:p>
          <a:p>
            <a:pPr lvl="1"/>
            <a:r>
              <a:rPr lang="en-US" sz="1400" b="0" smtClean="0">
                <a:latin typeface="Calibri" pitchFamily="34" charset="0"/>
                <a:cs typeface="Calibri" pitchFamily="34" charset="0"/>
              </a:rPr>
              <a:t>Bus:</a:t>
            </a:r>
          </a:p>
          <a:p>
            <a:pPr lvl="2"/>
            <a:r>
              <a:rPr lang="en-US" sz="1000" smtClean="0">
                <a:solidFill>
                  <a:srgbClr val="006600"/>
                </a:solidFill>
                <a:latin typeface="Calibri" pitchFamily="34" charset="0"/>
                <a:cs typeface="Calibri" pitchFamily="34" charset="0"/>
              </a:rPr>
              <a:t>Gemiddelde van alle bussen in London</a:t>
            </a:r>
          </a:p>
          <a:p>
            <a:pPr lvl="1"/>
            <a:r>
              <a:rPr lang="en-US" sz="1400" b="0" smtClean="0">
                <a:latin typeface="Calibri" pitchFamily="34" charset="0"/>
                <a:cs typeface="Calibri" pitchFamily="34" charset="0"/>
              </a:rPr>
              <a:t>London Underground system</a:t>
            </a:r>
          </a:p>
          <a:p>
            <a:pPr lvl="1"/>
            <a:r>
              <a:rPr lang="en-US" sz="1400" b="0" smtClean="0">
                <a:latin typeface="Calibri" pitchFamily="34" charset="0"/>
                <a:cs typeface="Calibri" pitchFamily="34" charset="0"/>
              </a:rPr>
              <a:t>Earthrace “eco-boat”</a:t>
            </a:r>
          </a:p>
          <a:p>
            <a:pPr lvl="2"/>
            <a:r>
              <a:rPr lang="en-US" sz="1000" smtClean="0">
                <a:solidFill>
                  <a:srgbClr val="006600"/>
                </a:solidFill>
                <a:latin typeface="Calibri" pitchFamily="34" charset="0"/>
                <a:cs typeface="Calibri" pitchFamily="34" charset="0"/>
              </a:rPr>
              <a:t>Bio-diesel aangedreven catamaran</a:t>
            </a:r>
          </a:p>
          <a:p>
            <a:r>
              <a:rPr lang="en-US" sz="1800" b="0" smtClean="0">
                <a:latin typeface="Calibri" pitchFamily="34" charset="0"/>
                <a:cs typeface="Calibri" pitchFamily="34" charset="0"/>
              </a:rPr>
              <a:t>Notatie</a:t>
            </a:r>
          </a:p>
          <a:p>
            <a:pPr lvl="1"/>
            <a:r>
              <a:rPr lang="en-US" sz="1400" b="0" smtClean="0">
                <a:latin typeface="Calibri" pitchFamily="34" charset="0"/>
                <a:cs typeface="Calibri" pitchFamily="34" charset="0"/>
              </a:rPr>
              <a:t>Holle symbolen: beste prestatie</a:t>
            </a:r>
          </a:p>
          <a:p>
            <a:pPr lvl="2"/>
            <a:r>
              <a:rPr lang="en-US" sz="1000" smtClean="0">
                <a:solidFill>
                  <a:srgbClr val="006600"/>
                </a:solidFill>
                <a:latin typeface="Calibri" pitchFamily="34" charset="0"/>
                <a:cs typeface="Calibri" pitchFamily="34" charset="0"/>
              </a:rPr>
              <a:t>Alle zitplaatsen vol</a:t>
            </a:r>
          </a:p>
          <a:p>
            <a:pPr lvl="1"/>
            <a:r>
              <a:rPr lang="en-US" sz="1400" b="0" smtClean="0">
                <a:latin typeface="Calibri" pitchFamily="34" charset="0"/>
                <a:cs typeface="Calibri" pitchFamily="34" charset="0"/>
              </a:rPr>
              <a:t>Volle symbolen: actuele prestatie</a:t>
            </a:r>
          </a:p>
          <a:p>
            <a:endParaRPr lang="en-US" smtClean="0">
              <a:latin typeface="Calibri" pitchFamily="34" charset="0"/>
              <a:cs typeface="Calibri" pitchFamily="34" charset="0"/>
            </a:endParaRPr>
          </a:p>
          <a:p>
            <a:endParaRPr lang="nl-NL"/>
          </a:p>
        </p:txBody>
      </p:sp>
      <p:sp>
        <p:nvSpPr>
          <p:cNvPr id="6"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13346" name="Picture 2"/>
          <p:cNvPicPr>
            <a:picLocks noChangeAspect="1" noChangeArrowheads="1"/>
          </p:cNvPicPr>
          <p:nvPr/>
        </p:nvPicPr>
        <p:blipFill>
          <a:blip r:embed="rId2" cstate="print"/>
          <a:srcRect/>
          <a:stretch>
            <a:fillRect/>
          </a:stretch>
        </p:blipFill>
        <p:spPr bwMode="auto">
          <a:xfrm>
            <a:off x="4392284" y="0"/>
            <a:ext cx="4751717" cy="6858001"/>
          </a:xfrm>
          <a:prstGeom prst="rect">
            <a:avLst/>
          </a:prstGeom>
          <a:noFill/>
          <a:ln w="9525">
            <a:noFill/>
            <a:miter lim="800000"/>
            <a:headEnd/>
            <a:tailEnd/>
          </a:ln>
        </p:spPr>
      </p:pic>
      <p:sp>
        <p:nvSpPr>
          <p:cNvPr id="8" name="Rectangle 2"/>
          <p:cNvSpPr>
            <a:spLocks noGrp="1" noChangeArrowheads="1"/>
          </p:cNvSpPr>
          <p:nvPr>
            <p:ph type="title"/>
          </p:nvPr>
        </p:nvSpPr>
        <p:spPr>
          <a:xfrm>
            <a:off x="0" y="0"/>
            <a:ext cx="5334000" cy="1143000"/>
          </a:xfrm>
        </p:spPr>
        <p:txBody>
          <a:bodyPr/>
          <a:lstStyle/>
          <a:p>
            <a:pPr>
              <a:defRPr/>
            </a:pPr>
            <a:r>
              <a:rPr lang="en-US" i="1" kern="1200" smtClean="0">
                <a:solidFill>
                  <a:srgbClr val="000099"/>
                </a:solidFill>
                <a:ea typeface="+mn-ea"/>
                <a:cs typeface="+mn-cs"/>
              </a:rPr>
              <a:t>Passagiervervoer</a:t>
            </a:r>
            <a:endParaRPr lang="en-US" i="1" kern="1200" dirty="0" smtClean="0">
              <a:solidFill>
                <a:srgbClr val="000099"/>
              </a:solidFill>
              <a:ea typeface="+mn-ea"/>
              <a:cs typeface="+mn-cs"/>
            </a:endParaRPr>
          </a:p>
        </p:txBody>
      </p:sp>
      <p:sp>
        <p:nvSpPr>
          <p:cNvPr id="7" name="Rechthoek 6"/>
          <p:cNvSpPr/>
          <p:nvPr/>
        </p:nvSpPr>
        <p:spPr bwMode="auto">
          <a:xfrm>
            <a:off x="8458200" y="0"/>
            <a:ext cx="68580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12321" name="Picture 1" descr="\\vmware-host\Shared Folders\Desktop\eco-boat.jpg"/>
          <p:cNvPicPr>
            <a:picLocks noChangeAspect="1" noChangeArrowheads="1"/>
          </p:cNvPicPr>
          <p:nvPr/>
        </p:nvPicPr>
        <p:blipFill>
          <a:blip r:embed="rId3" cstate="print"/>
          <a:srcRect/>
          <a:stretch>
            <a:fillRect/>
          </a:stretch>
        </p:blipFill>
        <p:spPr bwMode="auto">
          <a:xfrm>
            <a:off x="0" y="3677139"/>
            <a:ext cx="3657600" cy="3180861"/>
          </a:xfrm>
          <a:prstGeom prst="rect">
            <a:avLst/>
          </a:prstGeom>
          <a:noFill/>
        </p:spPr>
      </p:pic>
      <p:pic>
        <p:nvPicPr>
          <p:cNvPr id="312322" name="Picture 2" descr="\\vmware-host\Shared Folders\Desktop\0_0_420_http___offlinehbpl_hbpl_co_uk_News_ORP_08B076E8-9CF0-DAF9-714BA521AD565D3A.jpg"/>
          <p:cNvPicPr>
            <a:picLocks noChangeAspect="1" noChangeArrowheads="1"/>
          </p:cNvPicPr>
          <p:nvPr/>
        </p:nvPicPr>
        <p:blipFill>
          <a:blip r:embed="rId4" cstate="print"/>
          <a:srcRect/>
          <a:stretch>
            <a:fillRect/>
          </a:stretch>
        </p:blipFill>
        <p:spPr bwMode="auto">
          <a:xfrm>
            <a:off x="304800" y="3962400"/>
            <a:ext cx="4000500" cy="266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heckerboard(across)">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heckerboard(across)">
                                      <p:cBhvr>
                                        <p:cTn id="30" dur="500"/>
                                        <p:tgtEl>
                                          <p:spTgt spid="3">
                                            <p:txEl>
                                              <p:pRg st="5" end="5"/>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checkerboard(across)">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checkerboard(across)">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checkerboard(across)">
                                      <p:cBhvr>
                                        <p:cTn id="43" dur="500"/>
                                        <p:tgtEl>
                                          <p:spTgt spid="3">
                                            <p:txEl>
                                              <p:pRg st="8" end="8"/>
                                            </p:txEl>
                                          </p:spTgt>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checkerboard(across)">
                                      <p:cBhvr>
                                        <p:cTn id="46" dur="500"/>
                                        <p:tgtEl>
                                          <p:spTgt spid="3">
                                            <p:txEl>
                                              <p:pRg st="9" end="9"/>
                                            </p:txEl>
                                          </p:spTgt>
                                        </p:tgtEl>
                                      </p:cBhvr>
                                    </p:animEffect>
                                  </p:childTnLst>
                                </p:cTn>
                              </p:par>
                              <p:par>
                                <p:cTn id="47" presetID="5" presetClass="entr" presetSubtype="10" fill="hold" nodeType="withEffect">
                                  <p:stCondLst>
                                    <p:cond delay="0"/>
                                  </p:stCondLst>
                                  <p:childTnLst>
                                    <p:set>
                                      <p:cBhvr>
                                        <p:cTn id="48" dur="1" fill="hold">
                                          <p:stCondLst>
                                            <p:cond delay="0"/>
                                          </p:stCondLst>
                                        </p:cTn>
                                        <p:tgtEl>
                                          <p:spTgt spid="312321"/>
                                        </p:tgtEl>
                                        <p:attrNameLst>
                                          <p:attrName>style.visibility</p:attrName>
                                        </p:attrNameLst>
                                      </p:cBhvr>
                                      <p:to>
                                        <p:strVal val="visible"/>
                                      </p:to>
                                    </p:set>
                                    <p:animEffect transition="in" filter="checkerboard(across)">
                                      <p:cBhvr>
                                        <p:cTn id="49" dur="500"/>
                                        <p:tgtEl>
                                          <p:spTgt spid="312321"/>
                                        </p:tgtEl>
                                      </p:cBhvr>
                                    </p:animEffect>
                                  </p:childTnLst>
                                  <p:subTnLst>
                                    <p:set>
                                      <p:cBhvr override="childStyle">
                                        <p:cTn dur="1" fill="hold" display="0" masterRel="nextClick" afterEffect="1"/>
                                        <p:tgtEl>
                                          <p:spTgt spid="312321"/>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12322"/>
                                        </p:tgtEl>
                                        <p:attrNameLst>
                                          <p:attrName>style.visibility</p:attrName>
                                        </p:attrNameLst>
                                      </p:cBhvr>
                                      <p:to>
                                        <p:strVal val="visible"/>
                                      </p:to>
                                    </p:set>
                                    <p:animEffect transition="in" filter="checkerboard(across)">
                                      <p:cBhvr>
                                        <p:cTn id="54" dur="500"/>
                                        <p:tgtEl>
                                          <p:spTgt spid="312322"/>
                                        </p:tgtEl>
                                      </p:cBhvr>
                                    </p:animEffect>
                                  </p:childTnLst>
                                  <p:subTnLst>
                                    <p:set>
                                      <p:cBhvr override="childStyle">
                                        <p:cTn dur="1" fill="hold" display="0" masterRel="nextClick" afterEffect="1"/>
                                        <p:tgtEl>
                                          <p:spTgt spid="312322"/>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9" dur="500"/>
                                        <p:tgtEl>
                                          <p:spTgt spid="3">
                                            <p:txEl>
                                              <p:pRg st="10" end="1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4" dur="500"/>
                                        <p:tgtEl>
                                          <p:spTgt spid="3">
                                            <p:txEl>
                                              <p:pRg st="11" end="11"/>
                                            </p:txEl>
                                          </p:spTgt>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2"/>
          <p:cNvSpPr>
            <a:spLocks noGrp="1"/>
          </p:cNvSpPr>
          <p:nvPr>
            <p:ph type="dt" sz="quarter" idx="10"/>
          </p:nvPr>
        </p:nvSpPr>
        <p:spPr>
          <a:noFill/>
        </p:spPr>
        <p:txBody>
          <a:bodyPr/>
          <a:lstStyle/>
          <a:p>
            <a:r>
              <a:rPr lang="en-US" smtClean="0">
                <a:solidFill>
                  <a:srgbClr val="000000"/>
                </a:solidFill>
                <a:latin typeface="Calibri" pitchFamily="34" charset="0"/>
                <a:cs typeface="Calibri" pitchFamily="34" charset="0"/>
              </a:rPr>
              <a:t>Najaar 2009</a:t>
            </a:r>
          </a:p>
        </p:txBody>
      </p:sp>
      <p:sp>
        <p:nvSpPr>
          <p:cNvPr id="7171" name="Footer Placeholder 3"/>
          <p:cNvSpPr>
            <a:spLocks noGrp="1"/>
          </p:cNvSpPr>
          <p:nvPr>
            <p:ph type="ftr" sz="quarter" idx="11"/>
          </p:nvPr>
        </p:nvSpPr>
        <p:spPr>
          <a:noFill/>
        </p:spPr>
        <p:txBody>
          <a:bodyPr/>
          <a:lstStyle/>
          <a:p>
            <a:r>
              <a:rPr lang="en-US" smtClean="0">
                <a:solidFill>
                  <a:srgbClr val="000000"/>
                </a:solidFill>
                <a:latin typeface="Calibri" pitchFamily="34" charset="0"/>
                <a:cs typeface="Calibri" pitchFamily="34" charset="0"/>
              </a:rPr>
              <a:t>Jo van den Brand</a:t>
            </a:r>
          </a:p>
        </p:txBody>
      </p:sp>
      <p:sp>
        <p:nvSpPr>
          <p:cNvPr id="4101" name="Text Box 2"/>
          <p:cNvSpPr txBox="1">
            <a:spLocks noChangeArrowheads="1"/>
          </p:cNvSpPr>
          <p:nvPr/>
        </p:nvSpPr>
        <p:spPr bwMode="auto">
          <a:xfrm>
            <a:off x="3889708" y="228600"/>
            <a:ext cx="1375697" cy="584775"/>
          </a:xfrm>
          <a:prstGeom prst="rect">
            <a:avLst/>
          </a:prstGeom>
          <a:noFill/>
          <a:ln w="9525">
            <a:noFill/>
            <a:miter lim="800000"/>
            <a:headEnd/>
            <a:tailEnd/>
          </a:ln>
        </p:spPr>
        <p:txBody>
          <a:bodyPr wrap="none">
            <a:spAutoFit/>
          </a:bodyPr>
          <a:lstStyle/>
          <a:p>
            <a:pPr algn="ctr">
              <a:defRPr/>
            </a:pPr>
            <a:r>
              <a:rPr lang="en-US" sz="3200" b="1" i="1" dirty="0" err="1">
                <a:solidFill>
                  <a:srgbClr val="000099"/>
                </a:solidFill>
                <a:latin typeface="Calibri" panose="020F0502020204030204" pitchFamily="34" charset="0"/>
              </a:rPr>
              <a:t>Inhoud</a:t>
            </a:r>
            <a:endParaRPr lang="en-US" sz="3200" b="1" i="1" dirty="0">
              <a:solidFill>
                <a:srgbClr val="000099"/>
              </a:solidFill>
              <a:latin typeface="Calibri" panose="020F0502020204030204" pitchFamily="34" charset="0"/>
            </a:endParaRPr>
          </a:p>
        </p:txBody>
      </p:sp>
      <p:sp>
        <p:nvSpPr>
          <p:cNvPr id="7173"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solidFill>
                <a:srgbClr val="000000"/>
              </a:solidFil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a:solidFill>
                  <a:srgbClr val="000000"/>
                </a:solidFill>
                <a:latin typeface="Calibri" pitchFamily="34" charset="0"/>
                <a:cs typeface="Calibri" pitchFamily="34" charset="0"/>
              </a:rPr>
              <a:t>Jo van den Brand</a:t>
            </a:r>
          </a:p>
          <a:p>
            <a:pPr marL="800100" lvl="1" indent="-342900">
              <a:spcBef>
                <a:spcPct val="20000"/>
              </a:spcBef>
              <a:buFontTx/>
              <a:buChar char="•"/>
              <a:defRPr/>
            </a:pPr>
            <a:r>
              <a:rPr lang="en-US" sz="1400" b="1" dirty="0">
                <a:solidFill>
                  <a:srgbClr val="006600"/>
                </a:solidFill>
                <a:latin typeface="Calibri" pitchFamily="34" charset="0"/>
                <a:cs typeface="Calibri" pitchFamily="34" charset="0"/>
              </a:rPr>
              <a:t>Email:</a:t>
            </a:r>
            <a:r>
              <a:rPr lang="en-US" sz="1600" b="1" dirty="0">
                <a:solidFill>
                  <a:srgbClr val="000000"/>
                </a:solidFill>
                <a:latin typeface="Calibri" pitchFamily="34" charset="0"/>
                <a:cs typeface="Calibri" pitchFamily="34" charset="0"/>
              </a:rPr>
              <a:t> </a:t>
            </a:r>
            <a:r>
              <a:rPr lang="en-US" sz="1400" b="1" dirty="0">
                <a:solidFill>
                  <a:srgbClr val="006600"/>
                </a:solidFill>
                <a:latin typeface="Calibri" pitchFamily="34" charset="0"/>
                <a:cs typeface="Calibri" pitchFamily="34" charset="0"/>
                <a:hlinkClick r:id="rId3"/>
              </a:rPr>
              <a:t>jo@nikhef.nl</a:t>
            </a:r>
            <a:r>
              <a:rPr lang="en-US" sz="1400" b="1" dirty="0">
                <a:solidFill>
                  <a:srgbClr val="006600"/>
                </a:solidFill>
                <a:latin typeface="Calibri" pitchFamily="34" charset="0"/>
                <a:cs typeface="Calibri" pitchFamily="34" charset="0"/>
              </a:rPr>
              <a:t>  URL: </a:t>
            </a:r>
            <a:r>
              <a:rPr lang="en-US" sz="1400" b="1" dirty="0">
                <a:solidFill>
                  <a:srgbClr val="006600"/>
                </a:solidFill>
                <a:latin typeface="Calibri" pitchFamily="34" charset="0"/>
                <a:cs typeface="Calibri" pitchFamily="34" charset="0"/>
                <a:hlinkClick r:id="rId4"/>
              </a:rPr>
              <a:t>www.nikhef.nl/~jo/energie </a:t>
            </a:r>
          </a:p>
          <a:p>
            <a:pPr marL="800100" lvl="1" indent="-342900">
              <a:spcBef>
                <a:spcPct val="20000"/>
              </a:spcBef>
              <a:buFontTx/>
              <a:buChar char="•"/>
              <a:defRPr/>
            </a:pPr>
            <a:r>
              <a:rPr lang="en-US" sz="1400" b="1" dirty="0">
                <a:solidFill>
                  <a:srgbClr val="006600"/>
                </a:solidFill>
                <a:latin typeface="Calibri" pitchFamily="34" charset="0"/>
                <a:cs typeface="Calibri" pitchFamily="34" charset="0"/>
              </a:rPr>
              <a:t>0620 539 484 / 020 598 7900, </a:t>
            </a:r>
            <a:r>
              <a:rPr lang="en-US" sz="1400" b="1" dirty="0" err="1">
                <a:solidFill>
                  <a:srgbClr val="006600"/>
                </a:solidFill>
                <a:latin typeface="Calibri" pitchFamily="34" charset="0"/>
                <a:cs typeface="Calibri" pitchFamily="34" charset="0"/>
              </a:rPr>
              <a:t>Kamer</a:t>
            </a:r>
            <a:r>
              <a:rPr lang="en-US" sz="1400" b="1" dirty="0">
                <a:solidFill>
                  <a:srgbClr val="006600"/>
                </a:solidFill>
                <a:latin typeface="Calibri" pitchFamily="34" charset="0"/>
                <a:cs typeface="Calibri" pitchFamily="34" charset="0"/>
              </a:rPr>
              <a:t> </a:t>
            </a:r>
            <a:r>
              <a:rPr lang="en-US" sz="1400" b="1" dirty="0" smtClean="0">
                <a:solidFill>
                  <a:srgbClr val="006600"/>
                </a:solidFill>
                <a:latin typeface="Calibri" pitchFamily="34" charset="0"/>
                <a:cs typeface="Calibri" pitchFamily="34" charset="0"/>
              </a:rPr>
              <a:t>T2.04</a:t>
            </a:r>
            <a:endParaRPr lang="en-US" sz="1400" b="1" dirty="0">
              <a:solidFill>
                <a:srgbClr val="006600"/>
              </a:solidFill>
              <a:latin typeface="Calibri" pitchFamily="34" charset="0"/>
              <a:cs typeface="Calibri" pitchFamily="34" charset="0"/>
            </a:endParaRPr>
          </a:p>
          <a:p>
            <a:pPr marL="342900" indent="-342900">
              <a:spcBef>
                <a:spcPct val="20000"/>
              </a:spcBef>
              <a:buFontTx/>
              <a:buChar char="•"/>
              <a:defRPr/>
            </a:pPr>
            <a:r>
              <a:rPr lang="en-US" sz="1600" b="1" dirty="0" err="1" smtClean="0">
                <a:solidFill>
                  <a:srgbClr val="000000"/>
                </a:solidFill>
                <a:latin typeface="Calibri" pitchFamily="34" charset="0"/>
                <a:cs typeface="Calibri" pitchFamily="34" charset="0"/>
              </a:rPr>
              <a:t>Jeroen</a:t>
            </a:r>
            <a:r>
              <a:rPr lang="en-US" sz="1600" b="1" dirty="0" smtClean="0">
                <a:solidFill>
                  <a:srgbClr val="000000"/>
                </a:solidFill>
                <a:latin typeface="Calibri" pitchFamily="34" charset="0"/>
                <a:cs typeface="Calibri" pitchFamily="34" charset="0"/>
              </a:rPr>
              <a:t> </a:t>
            </a:r>
            <a:r>
              <a:rPr lang="en-US" sz="1600" b="1" dirty="0" err="1" smtClean="0">
                <a:solidFill>
                  <a:srgbClr val="000000"/>
                </a:solidFill>
                <a:latin typeface="Calibri" pitchFamily="34" charset="0"/>
                <a:cs typeface="Calibri" pitchFamily="34" charset="0"/>
              </a:rPr>
              <a:t>Meidam</a:t>
            </a:r>
            <a:endParaRPr lang="en-US" sz="1600" b="1" dirty="0">
              <a:solidFill>
                <a:srgbClr val="000000"/>
              </a:solidFill>
              <a:latin typeface="Calibri" pitchFamily="34" charset="0"/>
              <a:cs typeface="Calibri" pitchFamily="34" charset="0"/>
            </a:endParaRPr>
          </a:p>
          <a:p>
            <a:pPr marL="800100" lvl="1" indent="-342900">
              <a:spcBef>
                <a:spcPct val="20000"/>
              </a:spcBef>
              <a:buFontTx/>
              <a:buChar char="•"/>
              <a:defRPr/>
            </a:pPr>
            <a:r>
              <a:rPr lang="en-US" sz="1400" b="1" dirty="0">
                <a:solidFill>
                  <a:srgbClr val="006600"/>
                </a:solidFill>
                <a:latin typeface="Calibri" pitchFamily="34" charset="0"/>
                <a:cs typeface="Calibri" pitchFamily="34" charset="0"/>
              </a:rPr>
              <a:t>Email: </a:t>
            </a:r>
            <a:r>
              <a:rPr lang="en-US" sz="1400" b="1" dirty="0" smtClean="0">
                <a:solidFill>
                  <a:srgbClr val="006600"/>
                </a:solidFill>
                <a:latin typeface="Calibri" pitchFamily="34" charset="0"/>
                <a:cs typeface="Calibri" pitchFamily="34" charset="0"/>
              </a:rPr>
              <a:t>j.meidam@nikhef.nl</a:t>
            </a:r>
            <a:endParaRPr lang="en-US" sz="1400" b="1" dirty="0">
              <a:solidFill>
                <a:srgbClr val="006600"/>
              </a:solidFill>
              <a:latin typeface="Calibri" pitchFamily="34" charset="0"/>
              <a:cs typeface="Calibri" pitchFamily="34" charset="0"/>
            </a:endParaRPr>
          </a:p>
          <a:p>
            <a:pPr marL="342900" indent="-342900">
              <a:spcBef>
                <a:spcPct val="20000"/>
              </a:spcBef>
              <a:buFontTx/>
              <a:buChar char="•"/>
              <a:defRPr/>
            </a:pPr>
            <a:r>
              <a:rPr lang="en-US" sz="1600" b="1" dirty="0" err="1" smtClean="0">
                <a:solidFill>
                  <a:srgbClr val="000000"/>
                </a:solidFill>
                <a:latin typeface="Calibri" pitchFamily="34" charset="0"/>
                <a:cs typeface="Calibri" pitchFamily="34" charset="0"/>
              </a:rPr>
              <a:t>Beoordeling</a:t>
            </a:r>
            <a:endParaRPr lang="en-US" sz="1600" b="1" dirty="0">
              <a:solidFill>
                <a:srgbClr val="000000"/>
              </a:solidFill>
              <a:latin typeface="Calibri" pitchFamily="34" charset="0"/>
              <a:cs typeface="Calibri" pitchFamily="34" charset="0"/>
            </a:endParaRPr>
          </a:p>
          <a:p>
            <a:pPr marL="800100" lvl="1" indent="-342900">
              <a:spcBef>
                <a:spcPct val="20000"/>
              </a:spcBef>
              <a:buFontTx/>
              <a:buChar char="•"/>
              <a:defRPr/>
            </a:pPr>
            <a:r>
              <a:rPr lang="en-US" sz="1400" b="1" dirty="0" err="1" smtClean="0">
                <a:solidFill>
                  <a:srgbClr val="006600"/>
                </a:solidFill>
                <a:latin typeface="Calibri" pitchFamily="34" charset="0"/>
                <a:cs typeface="Calibri" pitchFamily="34" charset="0"/>
              </a:rPr>
              <a:t>Huiswerk</a:t>
            </a:r>
            <a:r>
              <a:rPr lang="en-US" sz="1400" b="1" dirty="0" smtClean="0">
                <a:solidFill>
                  <a:srgbClr val="006600"/>
                </a:solidFill>
                <a:latin typeface="Calibri" pitchFamily="34" charset="0"/>
                <a:cs typeface="Calibri" pitchFamily="34" charset="0"/>
              </a:rPr>
              <a:t> (20%), </a:t>
            </a:r>
            <a:r>
              <a:rPr lang="en-US" sz="1400" b="1" dirty="0" err="1" smtClean="0">
                <a:solidFill>
                  <a:srgbClr val="006600"/>
                </a:solidFill>
                <a:latin typeface="Calibri" pitchFamily="34" charset="0"/>
                <a:cs typeface="Calibri" pitchFamily="34" charset="0"/>
              </a:rPr>
              <a:t>scriptie</a:t>
            </a:r>
            <a:r>
              <a:rPr lang="en-US" sz="1400" b="1" dirty="0" smtClean="0">
                <a:solidFill>
                  <a:srgbClr val="006600"/>
                </a:solidFill>
                <a:latin typeface="Calibri" pitchFamily="34" charset="0"/>
                <a:cs typeface="Calibri" pitchFamily="34" charset="0"/>
              </a:rPr>
              <a:t> (20%), </a:t>
            </a:r>
            <a:r>
              <a:rPr lang="en-US" sz="1400" b="1" dirty="0" err="1" smtClean="0">
                <a:solidFill>
                  <a:srgbClr val="006600"/>
                </a:solidFill>
                <a:latin typeface="Calibri" pitchFamily="34" charset="0"/>
                <a:cs typeface="Calibri" pitchFamily="34" charset="0"/>
              </a:rPr>
              <a:t>tentamen</a:t>
            </a:r>
            <a:r>
              <a:rPr lang="en-US" sz="1400" b="1" dirty="0" smtClean="0">
                <a:solidFill>
                  <a:srgbClr val="006600"/>
                </a:solidFill>
                <a:latin typeface="Calibri" pitchFamily="34" charset="0"/>
                <a:cs typeface="Calibri" pitchFamily="34" charset="0"/>
              </a:rPr>
              <a:t> (60%)</a:t>
            </a:r>
            <a:endParaRPr lang="en-US" sz="1400" b="1" dirty="0">
              <a:solidFill>
                <a:srgbClr val="006600"/>
              </a:solidFill>
              <a:latin typeface="Calibri" pitchFamily="34" charset="0"/>
              <a:cs typeface="Calibri" pitchFamily="34" charset="0"/>
            </a:endParaRPr>
          </a:p>
          <a:p>
            <a:pPr marL="342900" indent="-342900">
              <a:spcBef>
                <a:spcPct val="20000"/>
              </a:spcBef>
              <a:buFontTx/>
              <a:buChar char="•"/>
              <a:defRPr/>
            </a:pPr>
            <a:r>
              <a:rPr lang="en-US" sz="1600" b="1" dirty="0" err="1">
                <a:solidFill>
                  <a:srgbClr val="000000"/>
                </a:solidFill>
                <a:latin typeface="Calibri" pitchFamily="34" charset="0"/>
                <a:cs typeface="Calibri" pitchFamily="34" charset="0"/>
              </a:rPr>
              <a:t>Boeken</a:t>
            </a:r>
            <a:endParaRPr lang="en-US" sz="1600" b="1" dirty="0">
              <a:solidFill>
                <a:srgbClr val="000000"/>
              </a:solidFill>
              <a:latin typeface="Calibri" pitchFamily="34" charset="0"/>
              <a:cs typeface="Calibri" pitchFamily="34" charset="0"/>
            </a:endParaRPr>
          </a:p>
          <a:p>
            <a:pPr marL="742950" lvl="1" indent="-285750">
              <a:spcBef>
                <a:spcPct val="20000"/>
              </a:spcBef>
              <a:buFontTx/>
              <a:buChar char="•"/>
              <a:defRPr/>
            </a:pPr>
            <a:r>
              <a:rPr lang="en-US" sz="1400" b="1" dirty="0">
                <a:solidFill>
                  <a:srgbClr val="006600"/>
                </a:solidFill>
                <a:latin typeface="Calibri" pitchFamily="34" charset="0"/>
                <a:cs typeface="Calibri" pitchFamily="34" charset="0"/>
              </a:rPr>
              <a:t>Energy Science, John Andrews &amp; Nick </a:t>
            </a:r>
            <a:r>
              <a:rPr lang="en-US" sz="1400" b="1" dirty="0" err="1">
                <a:solidFill>
                  <a:srgbClr val="006600"/>
                </a:solidFill>
                <a:latin typeface="Calibri" pitchFamily="34" charset="0"/>
                <a:cs typeface="Calibri" pitchFamily="34" charset="0"/>
              </a:rPr>
              <a:t>Jelley</a:t>
            </a:r>
            <a:endParaRPr lang="en-US" sz="1400" b="1" dirty="0">
              <a:solidFill>
                <a:srgbClr val="006600"/>
              </a:solidFill>
              <a:latin typeface="Calibri" pitchFamily="34" charset="0"/>
              <a:cs typeface="Calibri" pitchFamily="34" charset="0"/>
            </a:endParaRPr>
          </a:p>
          <a:p>
            <a:pPr marL="742950" lvl="1" indent="-285750">
              <a:spcBef>
                <a:spcPct val="20000"/>
              </a:spcBef>
              <a:buFontTx/>
              <a:buChar char="•"/>
              <a:defRPr/>
            </a:pPr>
            <a:r>
              <a:rPr lang="en-US" sz="1400" b="1" dirty="0">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dirty="0">
                <a:solidFill>
                  <a:srgbClr val="006600"/>
                </a:solidFill>
                <a:latin typeface="Calibri" pitchFamily="34" charset="0"/>
                <a:cs typeface="Calibri" pitchFamily="34" charset="0"/>
              </a:rPr>
              <a:t>Elmer E. Lewis, Fundamentals of Nuclear Reactor Physics</a:t>
            </a:r>
          </a:p>
          <a:p>
            <a:pPr marL="285750" indent="-285750">
              <a:spcBef>
                <a:spcPct val="20000"/>
              </a:spcBef>
              <a:buFontTx/>
              <a:buChar char="•"/>
              <a:defRPr/>
            </a:pPr>
            <a:r>
              <a:rPr lang="en-US" sz="1600" b="1" dirty="0" err="1">
                <a:solidFill>
                  <a:srgbClr val="000000"/>
                </a:solidFill>
                <a:latin typeface="Calibri" pitchFamily="34" charset="0"/>
                <a:cs typeface="Calibri" pitchFamily="34" charset="0"/>
              </a:rPr>
              <a:t>Inhoud</a:t>
            </a:r>
            <a:r>
              <a:rPr lang="en-US" sz="1600" b="1" dirty="0">
                <a:solidFill>
                  <a:srgbClr val="000000"/>
                </a:solidFill>
                <a:latin typeface="Calibri" pitchFamily="34" charset="0"/>
                <a:cs typeface="Calibri" pitchFamily="34" charset="0"/>
              </a:rPr>
              <a:t> van de </a:t>
            </a:r>
            <a:r>
              <a:rPr lang="en-US" sz="1600" b="1" dirty="0" err="1">
                <a:solidFill>
                  <a:srgbClr val="000000"/>
                </a:solidFill>
                <a:latin typeface="Calibri" pitchFamily="34" charset="0"/>
                <a:cs typeface="Calibri" pitchFamily="34" charset="0"/>
              </a:rPr>
              <a:t>cursus</a:t>
            </a:r>
            <a:endParaRPr lang="en-US" sz="1600" b="1" dirty="0">
              <a:solidFill>
                <a:srgbClr val="000000"/>
              </a:solidFill>
              <a:latin typeface="Calibri" pitchFamily="34" charset="0"/>
              <a:cs typeface="Calibri" pitchFamily="34" charset="0"/>
            </a:endParaRPr>
          </a:p>
          <a:p>
            <a:pPr marL="1257300" lvl="2" indent="-342900">
              <a:spcBef>
                <a:spcPct val="20000"/>
              </a:spcBef>
              <a:buFontTx/>
              <a:buChar char="•"/>
              <a:defRPr/>
            </a:pPr>
            <a:r>
              <a:rPr lang="en-US" sz="1050" dirty="0">
                <a:solidFill>
                  <a:srgbClr val="000000"/>
                </a:solidFill>
                <a:latin typeface="Calibri" pitchFamily="34" charset="0"/>
                <a:cs typeface="Calibri" pitchFamily="34" charset="0"/>
              </a:rPr>
              <a:t>Week 1 </a:t>
            </a:r>
            <a:r>
              <a:rPr lang="en-US" sz="1050" dirty="0" err="1">
                <a:solidFill>
                  <a:srgbClr val="000000"/>
                </a:solidFill>
                <a:latin typeface="Calibri" pitchFamily="34" charset="0"/>
                <a:cs typeface="Calibri" pitchFamily="34" charset="0"/>
              </a:rPr>
              <a:t>Motivatie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exponentiële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groei</a:t>
            </a:r>
            <a:r>
              <a:rPr lang="en-US" sz="1050" dirty="0">
                <a:solidFill>
                  <a:srgbClr val="000000"/>
                </a:solidFill>
                <a:latin typeface="Calibri" pitchFamily="34" charset="0"/>
                <a:cs typeface="Calibri" pitchFamily="34" charset="0"/>
              </a:rPr>
              <a:t>, CO2 </a:t>
            </a:r>
            <a:r>
              <a:rPr lang="en-US" sz="1050" dirty="0" err="1">
                <a:solidFill>
                  <a:srgbClr val="000000"/>
                </a:solidFill>
                <a:latin typeface="Calibri" pitchFamily="34" charset="0"/>
                <a:cs typeface="Calibri" pitchFamily="34" charset="0"/>
              </a:rPr>
              <a:t>toename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broeikaseffect</a:t>
            </a:r>
            <a:r>
              <a:rPr lang="en-US" sz="1050" dirty="0">
                <a:solidFill>
                  <a:srgbClr val="000000"/>
                </a:solidFill>
                <a:latin typeface="Calibri" pitchFamily="34" charset="0"/>
                <a:cs typeface="Calibri" pitchFamily="34" charset="0"/>
              </a:rPr>
              <a:t>, </a:t>
            </a:r>
            <a:r>
              <a:rPr lang="en-US" sz="1050" dirty="0" err="1" smtClean="0">
                <a:solidFill>
                  <a:srgbClr val="000000"/>
                </a:solidFill>
                <a:latin typeface="Calibri" pitchFamily="34" charset="0"/>
                <a:cs typeface="Calibri" pitchFamily="34" charset="0"/>
              </a:rPr>
              <a:t>klimaat</a:t>
            </a:r>
            <a:endParaRPr lang="en-US" sz="1050" dirty="0" smtClean="0">
              <a:solidFill>
                <a:srgbClr val="000000"/>
              </a:solidFill>
              <a:latin typeface="Calibri" pitchFamily="34" charset="0"/>
              <a:cs typeface="Calibri" pitchFamily="34" charset="0"/>
            </a:endParaRPr>
          </a:p>
          <a:p>
            <a:pPr marL="1257300" lvl="2" indent="-342900">
              <a:spcBef>
                <a:spcPct val="20000"/>
              </a:spcBef>
              <a:buFontTx/>
              <a:buChar char="•"/>
              <a:defRPr/>
            </a:pPr>
            <a:r>
              <a:rPr lang="en-US" sz="1050" dirty="0" smtClean="0">
                <a:solidFill>
                  <a:srgbClr val="000000"/>
                </a:solidFill>
                <a:latin typeface="Calibri" pitchFamily="34" charset="0"/>
                <a:cs typeface="Calibri" pitchFamily="34" charset="0"/>
              </a:rPr>
              <a:t>Week 2 </a:t>
            </a:r>
            <a:r>
              <a:rPr lang="en-US" sz="1050" dirty="0" err="1" smtClean="0">
                <a:solidFill>
                  <a:srgbClr val="000000"/>
                </a:solidFill>
                <a:latin typeface="Calibri" pitchFamily="34" charset="0"/>
                <a:cs typeface="Calibri" pitchFamily="34" charset="0"/>
              </a:rPr>
              <a:t>Energieverbruik</a:t>
            </a:r>
            <a:r>
              <a:rPr lang="en-US" sz="1050" dirty="0">
                <a:solidFill>
                  <a:srgbClr val="000000"/>
                </a:solidFill>
                <a:latin typeface="Calibri" pitchFamily="34" charset="0"/>
                <a:cs typeface="Calibri" pitchFamily="34" charset="0"/>
              </a:rPr>
              <a:t>: transport, </a:t>
            </a:r>
            <a:r>
              <a:rPr lang="en-US" sz="1050" dirty="0" err="1">
                <a:solidFill>
                  <a:srgbClr val="000000"/>
                </a:solidFill>
                <a:latin typeface="Calibri" pitchFamily="34" charset="0"/>
                <a:cs typeface="Calibri" pitchFamily="34" charset="0"/>
              </a:rPr>
              <a:t>verwarming</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koeling</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verlichting</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landbouw</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veeteelt</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fabricage</a:t>
            </a:r>
            <a:endParaRPr lang="en-US" sz="1050" dirty="0">
              <a:solidFill>
                <a:srgbClr val="000000"/>
              </a:solidFill>
              <a:latin typeface="Calibri" pitchFamily="34" charset="0"/>
              <a:cs typeface="Calibri" pitchFamily="34" charset="0"/>
            </a:endParaRPr>
          </a:p>
          <a:p>
            <a:pPr marL="1257300" lvl="2" indent="-342900">
              <a:spcBef>
                <a:spcPct val="20000"/>
              </a:spcBef>
              <a:buFontTx/>
              <a:buChar char="•"/>
              <a:defRPr/>
            </a:pPr>
            <a:r>
              <a:rPr lang="en-US" sz="1050" dirty="0">
                <a:solidFill>
                  <a:srgbClr val="000000"/>
                </a:solidFill>
                <a:latin typeface="Calibri" pitchFamily="34" charset="0"/>
                <a:cs typeface="Calibri" pitchFamily="34" charset="0"/>
              </a:rPr>
              <a:t>Week </a:t>
            </a:r>
            <a:r>
              <a:rPr lang="en-US" sz="1050" dirty="0" smtClean="0">
                <a:solidFill>
                  <a:srgbClr val="000000"/>
                </a:solidFill>
                <a:latin typeface="Calibri" pitchFamily="34" charset="0"/>
                <a:cs typeface="Calibri" pitchFamily="34" charset="0"/>
              </a:rPr>
              <a:t>3 </a:t>
            </a:r>
            <a:r>
              <a:rPr lang="en-US" sz="1050" dirty="0" err="1">
                <a:solidFill>
                  <a:srgbClr val="000000"/>
                </a:solidFill>
                <a:latin typeface="Calibri" pitchFamily="34" charset="0"/>
                <a:cs typeface="Calibri" pitchFamily="34" charset="0"/>
              </a:rPr>
              <a:t>Kernenergie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kernfysica</a:t>
            </a:r>
            <a:r>
              <a:rPr lang="en-US" sz="1050" dirty="0">
                <a:solidFill>
                  <a:srgbClr val="000000"/>
                </a:solidFill>
                <a:latin typeface="Calibri" pitchFamily="34" charset="0"/>
                <a:cs typeface="Calibri" pitchFamily="34" charset="0"/>
              </a:rPr>
              <a:t>, </a:t>
            </a:r>
            <a:r>
              <a:rPr lang="en-US" sz="1050" dirty="0" err="1" smtClean="0">
                <a:solidFill>
                  <a:srgbClr val="000000"/>
                </a:solidFill>
                <a:latin typeface="Calibri" pitchFamily="34" charset="0"/>
                <a:cs typeface="Calibri" pitchFamily="34" charset="0"/>
              </a:rPr>
              <a:t>splijting</a:t>
            </a:r>
            <a:r>
              <a:rPr lang="en-US" sz="1050" dirty="0" smtClean="0">
                <a:solidFill>
                  <a:srgbClr val="000000"/>
                </a:solidFill>
                <a:latin typeface="Calibri" pitchFamily="34" charset="0"/>
                <a:cs typeface="Calibri" pitchFamily="34" charset="0"/>
              </a:rPr>
              <a:t>, </a:t>
            </a:r>
            <a:r>
              <a:rPr lang="en-US" sz="1050" dirty="0" err="1" smtClean="0">
                <a:solidFill>
                  <a:srgbClr val="000000"/>
                </a:solidFill>
                <a:latin typeface="Calibri" pitchFamily="34" charset="0"/>
                <a:cs typeface="Calibri" pitchFamily="34" charset="0"/>
              </a:rPr>
              <a:t>reactorfysica</a:t>
            </a:r>
            <a:endParaRPr lang="en-US" sz="1050" dirty="0">
              <a:solidFill>
                <a:srgbClr val="000000"/>
              </a:solidFill>
              <a:latin typeface="Calibri" pitchFamily="34" charset="0"/>
              <a:cs typeface="Calibri" pitchFamily="34" charset="0"/>
            </a:endParaRPr>
          </a:p>
          <a:p>
            <a:pPr marL="1257300" lvl="2" indent="-342900">
              <a:spcBef>
                <a:spcPct val="20000"/>
              </a:spcBef>
              <a:buFontTx/>
              <a:buChar char="•"/>
              <a:defRPr/>
            </a:pPr>
            <a:r>
              <a:rPr lang="en-US" sz="1050" dirty="0">
                <a:solidFill>
                  <a:srgbClr val="000000"/>
                </a:solidFill>
                <a:latin typeface="Calibri" pitchFamily="34" charset="0"/>
                <a:cs typeface="Calibri" pitchFamily="34" charset="0"/>
              </a:rPr>
              <a:t>Week 4 </a:t>
            </a:r>
            <a:r>
              <a:rPr lang="en-US" sz="1050" dirty="0" err="1">
                <a:solidFill>
                  <a:srgbClr val="000000"/>
                </a:solidFill>
                <a:latin typeface="Calibri" pitchFamily="34" charset="0"/>
                <a:cs typeface="Calibri" pitchFamily="34" charset="0"/>
              </a:rPr>
              <a:t>Kernenergie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maatschappelijke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discussie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risico’s</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afval</a:t>
            </a:r>
            <a:r>
              <a:rPr lang="en-US" sz="1050" dirty="0">
                <a:solidFill>
                  <a:srgbClr val="000000"/>
                </a:solidFill>
                <a:latin typeface="Calibri" pitchFamily="34" charset="0"/>
                <a:cs typeface="Calibri" pitchFamily="34" charset="0"/>
              </a:rPr>
              <a:t>), </a:t>
            </a:r>
            <a:endParaRPr lang="en-US" sz="1050" dirty="0" smtClean="0">
              <a:solidFill>
                <a:srgbClr val="000000"/>
              </a:solidFill>
              <a:latin typeface="Calibri" pitchFamily="34" charset="0"/>
              <a:cs typeface="Calibri" pitchFamily="34" charset="0"/>
            </a:endParaRPr>
          </a:p>
          <a:p>
            <a:pPr marL="1257300" lvl="2" indent="-342900">
              <a:spcBef>
                <a:spcPct val="20000"/>
              </a:spcBef>
              <a:buFontTx/>
              <a:buChar char="•"/>
              <a:defRPr/>
            </a:pPr>
            <a:r>
              <a:rPr lang="en-US" sz="1050" dirty="0" smtClean="0">
                <a:solidFill>
                  <a:srgbClr val="000000"/>
                </a:solidFill>
                <a:latin typeface="Calibri" pitchFamily="34" charset="0"/>
                <a:cs typeface="Calibri" pitchFamily="34" charset="0"/>
              </a:rPr>
              <a:t>Week 5 </a:t>
            </a:r>
            <a:r>
              <a:rPr lang="en-US" sz="1050" dirty="0" err="1" smtClean="0">
                <a:solidFill>
                  <a:srgbClr val="000000"/>
                </a:solidFill>
                <a:latin typeface="Calibri" pitchFamily="34" charset="0"/>
                <a:cs typeface="Calibri" pitchFamily="34" charset="0"/>
              </a:rPr>
              <a:t>Kernfusie</a:t>
            </a:r>
            <a:endParaRPr lang="en-US" sz="1050" dirty="0">
              <a:solidFill>
                <a:srgbClr val="000000"/>
              </a:solidFill>
              <a:latin typeface="Calibri" pitchFamily="34" charset="0"/>
              <a:cs typeface="Calibri" pitchFamily="34" charset="0"/>
            </a:endParaRPr>
          </a:p>
          <a:p>
            <a:pPr marL="1257300" lvl="2" indent="-342900">
              <a:spcBef>
                <a:spcPct val="20000"/>
              </a:spcBef>
              <a:buFontTx/>
              <a:buChar char="•"/>
              <a:defRPr/>
            </a:pPr>
            <a:r>
              <a:rPr lang="en-US" sz="1050" dirty="0">
                <a:solidFill>
                  <a:srgbClr val="000000"/>
                </a:solidFill>
                <a:latin typeface="Calibri" pitchFamily="34" charset="0"/>
                <a:cs typeface="Calibri" pitchFamily="34" charset="0"/>
              </a:rPr>
              <a:t>Week </a:t>
            </a:r>
            <a:r>
              <a:rPr lang="en-US" sz="1050" dirty="0" smtClean="0">
                <a:solidFill>
                  <a:srgbClr val="000000"/>
                </a:solidFill>
                <a:latin typeface="Calibri" pitchFamily="34" charset="0"/>
                <a:cs typeface="Calibri" pitchFamily="34" charset="0"/>
              </a:rPr>
              <a:t>6 </a:t>
            </a:r>
            <a:r>
              <a:rPr lang="en-US" sz="1050" dirty="0" err="1">
                <a:solidFill>
                  <a:srgbClr val="000000"/>
                </a:solidFill>
                <a:latin typeface="Calibri" pitchFamily="34" charset="0"/>
                <a:cs typeface="Calibri" pitchFamily="34" charset="0"/>
              </a:rPr>
              <a:t>Energie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thermodynamica</a:t>
            </a:r>
            <a:endParaRPr lang="en-US" sz="1050" dirty="0">
              <a:solidFill>
                <a:srgbClr val="000000"/>
              </a:solidFill>
              <a:latin typeface="Calibri" pitchFamily="34" charset="0"/>
              <a:cs typeface="Calibri" pitchFamily="34" charset="0"/>
            </a:endParaRPr>
          </a:p>
          <a:p>
            <a:pPr marL="1257300" lvl="2" indent="-342900">
              <a:spcBef>
                <a:spcPct val="20000"/>
              </a:spcBef>
              <a:defRPr/>
            </a:pP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Entropie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enthalpie</a:t>
            </a:r>
            <a:r>
              <a:rPr lang="en-US" sz="1050" dirty="0">
                <a:solidFill>
                  <a:srgbClr val="000000"/>
                </a:solidFill>
                <a:latin typeface="Calibri" pitchFamily="34" charset="0"/>
                <a:cs typeface="Calibri" pitchFamily="34" charset="0"/>
              </a:rPr>
              <a:t>, Carnot, Otto, </a:t>
            </a:r>
            <a:r>
              <a:rPr lang="en-US" sz="1050" dirty="0" err="1">
                <a:solidFill>
                  <a:srgbClr val="000000"/>
                </a:solidFill>
                <a:latin typeface="Calibri" pitchFamily="34" charset="0"/>
                <a:cs typeface="Calibri" pitchFamily="34" charset="0"/>
              </a:rPr>
              <a:t>Rankine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processen</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informatie</a:t>
            </a:r>
            <a:endParaRPr lang="en-US" sz="1050" dirty="0">
              <a:solidFill>
                <a:srgbClr val="000000"/>
              </a:solidFill>
              <a:latin typeface="Calibri" pitchFamily="34" charset="0"/>
              <a:cs typeface="Calibri" pitchFamily="34" charset="0"/>
            </a:endParaRPr>
          </a:p>
          <a:p>
            <a:pPr marL="1257300" lvl="2" indent="-342900">
              <a:spcBef>
                <a:spcPct val="20000"/>
              </a:spcBef>
              <a:defRPr/>
            </a:pP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Energiebronnen</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fossiele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brandstoffen</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olie</a:t>
            </a:r>
            <a:r>
              <a:rPr lang="en-US" sz="1050" dirty="0">
                <a:solidFill>
                  <a:srgbClr val="000000"/>
                </a:solidFill>
                <a:latin typeface="Calibri" pitchFamily="34" charset="0"/>
                <a:cs typeface="Calibri" pitchFamily="34" charset="0"/>
              </a:rPr>
              <a:t>, gas, </a:t>
            </a:r>
            <a:r>
              <a:rPr lang="en-US" sz="1050" dirty="0" err="1">
                <a:solidFill>
                  <a:srgbClr val="000000"/>
                </a:solidFill>
                <a:latin typeface="Calibri" pitchFamily="34" charset="0"/>
                <a:cs typeface="Calibri" pitchFamily="34" charset="0"/>
              </a:rPr>
              <a:t>kolen</a:t>
            </a:r>
            <a:r>
              <a:rPr lang="en-US" sz="1050" dirty="0">
                <a:solidFill>
                  <a:srgbClr val="000000"/>
                </a:solidFill>
                <a:latin typeface="Calibri" pitchFamily="34" charset="0"/>
                <a:cs typeface="Calibri" pitchFamily="34" charset="0"/>
              </a:rPr>
              <a:t>), wind, </a:t>
            </a:r>
            <a:r>
              <a:rPr lang="en-US" sz="1050" dirty="0" err="1">
                <a:solidFill>
                  <a:srgbClr val="000000"/>
                </a:solidFill>
                <a:latin typeface="Calibri" pitchFamily="34" charset="0"/>
                <a:cs typeface="Calibri" pitchFamily="34" charset="0"/>
              </a:rPr>
              <a:t>zon</a:t>
            </a:r>
            <a:r>
              <a:rPr lang="en-US" sz="1050" dirty="0">
                <a:solidFill>
                  <a:srgbClr val="000000"/>
                </a:solidFill>
                <a:latin typeface="Calibri" pitchFamily="34" charset="0"/>
                <a:cs typeface="Calibri" pitchFamily="34" charset="0"/>
              </a:rPr>
              <a:t> (PV, </a:t>
            </a:r>
            <a:r>
              <a:rPr lang="en-US" sz="1050" dirty="0" err="1">
                <a:solidFill>
                  <a:srgbClr val="000000"/>
                </a:solidFill>
                <a:latin typeface="Calibri" pitchFamily="34" charset="0"/>
                <a:cs typeface="Calibri" pitchFamily="34" charset="0"/>
              </a:rPr>
              <a:t>thermisch</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biomassa</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waterkracht</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geothermisch</a:t>
            </a:r>
            <a:endParaRPr lang="en-US" sz="1050" dirty="0">
              <a:solidFill>
                <a:srgbClr val="000000"/>
              </a:solidFill>
              <a:latin typeface="Calibri" pitchFamily="34" charset="0"/>
              <a:cs typeface="Calibri" pitchFamily="34" charset="0"/>
            </a:endParaRPr>
          </a:p>
          <a:p>
            <a:pPr marL="1257300" lvl="2" indent="-342900">
              <a:spcBef>
                <a:spcPct val="20000"/>
              </a:spcBef>
              <a:buFontTx/>
              <a:buChar char="•"/>
              <a:defRPr/>
            </a:pPr>
            <a:r>
              <a:rPr lang="en-US" sz="1050" dirty="0">
                <a:solidFill>
                  <a:srgbClr val="000000"/>
                </a:solidFill>
                <a:latin typeface="Calibri" pitchFamily="34" charset="0"/>
                <a:cs typeface="Calibri" pitchFamily="34" charset="0"/>
              </a:rPr>
              <a:t>Week </a:t>
            </a:r>
            <a:r>
              <a:rPr lang="en-US" sz="1050" dirty="0" smtClean="0">
                <a:solidFill>
                  <a:srgbClr val="000000"/>
                </a:solidFill>
                <a:latin typeface="Calibri" pitchFamily="34" charset="0"/>
                <a:cs typeface="Calibri" pitchFamily="34" charset="0"/>
              </a:rPr>
              <a:t>7 </a:t>
            </a:r>
            <a:r>
              <a:rPr lang="en-US" sz="1050" dirty="0" err="1">
                <a:solidFill>
                  <a:srgbClr val="000000"/>
                </a:solidFill>
                <a:latin typeface="Calibri" pitchFamily="34" charset="0"/>
                <a:cs typeface="Calibri" pitchFamily="34" charset="0"/>
              </a:rPr>
              <a:t>Fluctuaties</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opslag</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batterijen</a:t>
            </a:r>
            <a:r>
              <a:rPr lang="en-US" sz="1050" dirty="0">
                <a:solidFill>
                  <a:srgbClr val="000000"/>
                </a:solidFill>
                <a:latin typeface="Calibri" pitchFamily="34" charset="0"/>
                <a:cs typeface="Calibri" pitchFamily="34" charset="0"/>
              </a:rPr>
              <a:t>, water, </a:t>
            </a:r>
            <a:r>
              <a:rPr lang="en-US" sz="1050" dirty="0" err="1">
                <a:solidFill>
                  <a:srgbClr val="000000"/>
                </a:solidFill>
                <a:latin typeface="Calibri" pitchFamily="34" charset="0"/>
                <a:cs typeface="Calibri" pitchFamily="34" charset="0"/>
              </a:rPr>
              <a:t>waterstof</a:t>
            </a:r>
            <a:r>
              <a:rPr lang="en-US" sz="1050" dirty="0">
                <a:solidFill>
                  <a:srgbClr val="000000"/>
                </a:solidFill>
                <a:latin typeface="Calibri" pitchFamily="34" charset="0"/>
                <a:cs typeface="Calibri" pitchFamily="34" charset="0"/>
              </a:rPr>
              <a:t>), transport van </a:t>
            </a:r>
            <a:r>
              <a:rPr lang="en-US" sz="1050" dirty="0" err="1">
                <a:solidFill>
                  <a:srgbClr val="000000"/>
                </a:solidFill>
                <a:latin typeface="Calibri" pitchFamily="34" charset="0"/>
                <a:cs typeface="Calibri" pitchFamily="34" charset="0"/>
              </a:rPr>
              <a:t>energie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efficientie</a:t>
            </a:r>
            <a:endParaRPr lang="en-US" sz="1050" dirty="0">
              <a:solidFill>
                <a:srgbClr val="000000"/>
              </a:solidFill>
              <a:latin typeface="Calibri" pitchFamily="34" charset="0"/>
              <a:cs typeface="Calibri" pitchFamily="34" charset="0"/>
            </a:endParaRPr>
          </a:p>
          <a:p>
            <a:pPr marL="1257300" lvl="2" indent="-342900">
              <a:spcBef>
                <a:spcPct val="20000"/>
              </a:spcBef>
              <a:defRPr/>
            </a:pP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Energie</a:t>
            </a:r>
            <a:r>
              <a:rPr lang="en-US" sz="1050" dirty="0">
                <a:solidFill>
                  <a:srgbClr val="000000"/>
                </a:solidFill>
                <a:latin typeface="Calibri" pitchFamily="34" charset="0"/>
                <a:cs typeface="Calibri" pitchFamily="34" charset="0"/>
              </a:rPr>
              <a:t>: scenario’s </a:t>
            </a:r>
            <a:r>
              <a:rPr lang="en-US" sz="1050" dirty="0" err="1">
                <a:solidFill>
                  <a:srgbClr val="000000"/>
                </a:solidFill>
                <a:latin typeface="Calibri" pitchFamily="34" charset="0"/>
                <a:cs typeface="Calibri" pitchFamily="34" charset="0"/>
              </a:rPr>
              <a:t>voor</a:t>
            </a:r>
            <a:r>
              <a:rPr lang="en-US" sz="1050" dirty="0">
                <a:solidFill>
                  <a:srgbClr val="000000"/>
                </a:solidFill>
                <a:latin typeface="Calibri" pitchFamily="34" charset="0"/>
                <a:cs typeface="Calibri" pitchFamily="34" charset="0"/>
              </a:rPr>
              <a:t> Nederland, </a:t>
            </a:r>
            <a:r>
              <a:rPr lang="en-US" sz="1050" dirty="0" err="1">
                <a:solidFill>
                  <a:srgbClr val="000000"/>
                </a:solidFill>
                <a:latin typeface="Calibri" pitchFamily="34" charset="0"/>
                <a:cs typeface="Calibri" pitchFamily="34" charset="0"/>
              </a:rPr>
              <a:t>wereld</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fysieke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mogelijkheden</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politiek</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ethische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vragen</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economische</a:t>
            </a:r>
            <a:r>
              <a:rPr lang="en-US" sz="1050" dirty="0">
                <a:solidFill>
                  <a:srgbClr val="000000"/>
                </a:solidFill>
                <a:latin typeface="Calibri" pitchFamily="34" charset="0"/>
                <a:cs typeface="Calibri" pitchFamily="34" charset="0"/>
              </a:rPr>
              <a:t> </a:t>
            </a:r>
            <a:r>
              <a:rPr lang="en-US" sz="1050" dirty="0" err="1">
                <a:solidFill>
                  <a:srgbClr val="000000"/>
                </a:solidFill>
                <a:latin typeface="Calibri" pitchFamily="34" charset="0"/>
                <a:cs typeface="Calibri" pitchFamily="34" charset="0"/>
              </a:rPr>
              <a:t>aspecten</a:t>
            </a:r>
            <a:endParaRPr lang="en-US" sz="1050" dirty="0">
              <a:solidFill>
                <a:srgbClr val="000000"/>
              </a:solidFill>
              <a:latin typeface="Calibri" pitchFamily="34" charset="0"/>
              <a:cs typeface="Calibri" pitchFamily="34" charset="0"/>
            </a:endParaRPr>
          </a:p>
        </p:txBody>
      </p:sp>
      <p:pic>
        <p:nvPicPr>
          <p:cNvPr id="7175" name="Picture 1"/>
          <p:cNvPicPr>
            <a:picLocks noChangeAspect="1" noChangeArrowheads="1"/>
          </p:cNvPicPr>
          <p:nvPr/>
        </p:nvPicPr>
        <p:blipFill>
          <a:blip r:embed="rId5" cstate="print"/>
          <a:srcRect/>
          <a:stretch>
            <a:fillRect/>
          </a:stretch>
        </p:blipFill>
        <p:spPr bwMode="auto">
          <a:xfrm>
            <a:off x="6629400" y="1524000"/>
            <a:ext cx="1912938" cy="2219325"/>
          </a:xfrm>
          <a:prstGeom prst="rect">
            <a:avLst/>
          </a:prstGeom>
          <a:noFill/>
          <a:ln w="9525">
            <a:noFill/>
            <a:miter lim="800000"/>
            <a:headEnd/>
            <a:tailEnd/>
          </a:ln>
        </p:spPr>
      </p:pic>
      <p:sp>
        <p:nvSpPr>
          <p:cNvPr id="8" name="Tekstvak 7"/>
          <p:cNvSpPr txBox="1"/>
          <p:nvPr/>
        </p:nvSpPr>
        <p:spPr>
          <a:xfrm>
            <a:off x="6629400" y="3810000"/>
            <a:ext cx="1633538" cy="276225"/>
          </a:xfrm>
          <a:prstGeom prst="rect">
            <a:avLst/>
          </a:prstGeom>
          <a:noFill/>
        </p:spPr>
        <p:txBody>
          <a:bodyPr wrap="none">
            <a:spAutoFit/>
          </a:bodyPr>
          <a:lstStyle/>
          <a:p>
            <a:pPr>
              <a:defRPr/>
            </a:pPr>
            <a:r>
              <a:rPr lang="nl-NL" sz="1200">
                <a:solidFill>
                  <a:srgbClr val="000000"/>
                </a:solidFill>
                <a:latin typeface="Arial"/>
              </a:rPr>
              <a:t>Gratis te downloaden</a:t>
            </a:r>
            <a:endParaRPr lang="nl-NL" sz="1200" dirty="0" err="1">
              <a:solidFill>
                <a:srgbClr val="000000"/>
              </a:solidFill>
              <a:latin typeface="Arial"/>
            </a:endParaRPr>
          </a:p>
        </p:txBody>
      </p:sp>
      <p:pic>
        <p:nvPicPr>
          <p:cNvPr id="7177" name="Picture 2"/>
          <p:cNvPicPr>
            <a:picLocks noChangeAspect="1" noChangeArrowheads="1"/>
          </p:cNvPicPr>
          <p:nvPr/>
        </p:nvPicPr>
        <p:blipFill>
          <a:blip r:embed="rId6" cstate="print"/>
          <a:srcRect/>
          <a:stretch>
            <a:fillRect/>
          </a:stretch>
        </p:blipFill>
        <p:spPr bwMode="auto">
          <a:xfrm>
            <a:off x="5334000" y="3505200"/>
            <a:ext cx="2319338" cy="127000"/>
          </a:xfrm>
          <a:prstGeom prst="rect">
            <a:avLst/>
          </a:prstGeom>
          <a:noFill/>
          <a:ln w="9525">
            <a:noFill/>
            <a:miter lim="800000"/>
            <a:headEnd/>
            <a:tailEnd/>
          </a:ln>
        </p:spPr>
      </p:pic>
      <p:sp>
        <p:nvSpPr>
          <p:cNvPr id="10" name="Tekstvak 9"/>
          <p:cNvSpPr txBox="1"/>
          <p:nvPr/>
        </p:nvSpPr>
        <p:spPr>
          <a:xfrm>
            <a:off x="5348288" y="6553200"/>
            <a:ext cx="3781425" cy="276225"/>
          </a:xfrm>
          <a:prstGeom prst="rect">
            <a:avLst/>
          </a:prstGeom>
          <a:noFill/>
        </p:spPr>
        <p:txBody>
          <a:bodyPr wrap="none">
            <a:spAutoFit/>
          </a:bodyPr>
          <a:lstStyle/>
          <a:p>
            <a:pPr>
              <a:defRPr/>
            </a:pPr>
            <a:r>
              <a:rPr lang="nl-NL" sz="1200">
                <a:solidFill>
                  <a:srgbClr val="000000"/>
                </a:solidFill>
                <a:latin typeface="Arial"/>
              </a:rPr>
              <a:t>With thanks to dr. Stefan Hild, University of Glasgow </a:t>
            </a:r>
            <a:endParaRPr lang="nl-NL" sz="1200" dirty="0" err="1">
              <a:solidFill>
                <a:srgbClr val="000000"/>
              </a:solidFill>
              <a:latin typeface="Arial"/>
            </a:endParaRPr>
          </a:p>
        </p:txBody>
      </p:sp>
      <p:sp>
        <p:nvSpPr>
          <p:cNvPr id="11" name="TextBox 10"/>
          <p:cNvSpPr txBox="1"/>
          <p:nvPr/>
        </p:nvSpPr>
        <p:spPr>
          <a:xfrm>
            <a:off x="0" y="6427113"/>
            <a:ext cx="2270173" cy="430887"/>
          </a:xfrm>
          <a:prstGeom prst="rect">
            <a:avLst/>
          </a:prstGeom>
          <a:noFill/>
        </p:spPr>
        <p:txBody>
          <a:bodyPr wrap="none" rtlCol="0">
            <a:spAutoFit/>
          </a:bodyPr>
          <a:lstStyle/>
          <a:p>
            <a:r>
              <a:rPr lang="en-US" sz="1400" dirty="0" smtClean="0">
                <a:solidFill>
                  <a:srgbClr val="000000"/>
                </a:solidFill>
                <a:latin typeface="Calibri" panose="020F0502020204030204" pitchFamily="34" charset="0"/>
              </a:rPr>
              <a:t>© J.F.J. van den Brand</a:t>
            </a:r>
          </a:p>
          <a:p>
            <a:r>
              <a:rPr lang="en-US" sz="800" dirty="0" smtClean="0">
                <a:solidFill>
                  <a:srgbClr val="000000"/>
                </a:solidFill>
                <a:latin typeface="Calibri" panose="020F0502020204030204" pitchFamily="34" charset="0"/>
              </a:rPr>
              <a:t>No reproduction without explicit written approval</a:t>
            </a:r>
          </a:p>
        </p:txBody>
      </p:sp>
      <p:sp>
        <p:nvSpPr>
          <p:cNvPr id="12" name="Afgeronde rechthoek 10"/>
          <p:cNvSpPr/>
          <p:nvPr/>
        </p:nvSpPr>
        <p:spPr bwMode="auto">
          <a:xfrm>
            <a:off x="1287843" y="4623976"/>
            <a:ext cx="5486400" cy="228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extLst>
      <p:ext uri="{BB962C8B-B14F-4D97-AF65-F5344CB8AC3E}">
        <p14:creationId xmlns:p14="http://schemas.microsoft.com/office/powerpoint/2010/main" val="2234781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3048000"/>
          </a:xfrm>
        </p:spPr>
        <p:txBody>
          <a:bodyPr/>
          <a:lstStyle/>
          <a:p>
            <a:r>
              <a:rPr lang="en-US" sz="1800" b="0" smtClean="0">
                <a:latin typeface="Calibri" pitchFamily="34" charset="0"/>
                <a:cs typeface="Calibri" pitchFamily="34" charset="0"/>
              </a:rPr>
              <a:t>Energie van een auto wordt gebruikt voor overwinnen van </a:t>
            </a:r>
          </a:p>
          <a:p>
            <a:pPr lvl="1"/>
            <a:r>
              <a:rPr lang="en-US" sz="1400" b="0" smtClean="0">
                <a:latin typeface="Calibri" pitchFamily="34" charset="0"/>
                <a:cs typeface="Calibri" pitchFamily="34" charset="0"/>
              </a:rPr>
              <a:t>Luchtweerstand, rolweerstand</a:t>
            </a:r>
          </a:p>
          <a:p>
            <a:pPr lvl="1"/>
            <a:r>
              <a:rPr lang="en-US" sz="1400" b="0" smtClean="0">
                <a:latin typeface="Calibri" pitchFamily="34" charset="0"/>
                <a:cs typeface="Calibri" pitchFamily="34" charset="0"/>
              </a:rPr>
              <a:t>Voor de productie van warmte</a:t>
            </a:r>
          </a:p>
          <a:p>
            <a:r>
              <a:rPr lang="en-US" sz="1800" b="0" smtClean="0">
                <a:latin typeface="Calibri" pitchFamily="34" charset="0"/>
                <a:cs typeface="Calibri" pitchFamily="34" charset="0"/>
              </a:rPr>
              <a:t>Stadsverkeer: verbruik wordt gedomineerd door energieverlies door remmen</a:t>
            </a:r>
          </a:p>
          <a:p>
            <a:r>
              <a:rPr lang="en-US" sz="1800" b="0" smtClean="0">
                <a:latin typeface="Calibri" pitchFamily="34" charset="0"/>
                <a:cs typeface="Calibri" pitchFamily="34" charset="0"/>
              </a:rPr>
              <a:t>Snelwegverkeer: verbruik door luchtweerstand</a:t>
            </a:r>
          </a:p>
          <a:p>
            <a:r>
              <a:rPr lang="en-US" sz="1800" b="0" smtClean="0">
                <a:latin typeface="Calibri" pitchFamily="34" charset="0"/>
                <a:cs typeface="Calibri" pitchFamily="34" charset="0"/>
              </a:rPr>
              <a:t>Snelheid verlagen levert reductie van energieconsumptie</a:t>
            </a:r>
          </a:p>
          <a:p>
            <a:r>
              <a:rPr lang="en-US" sz="1800" b="0" smtClean="0">
                <a:latin typeface="Calibri" pitchFamily="34" charset="0"/>
                <a:cs typeface="Calibri" pitchFamily="34" charset="0"/>
              </a:rPr>
              <a:t>Mobiliteit: mensen zijn bereid tot ongeveer 1 uur te reizen voor hun werk …</a:t>
            </a:r>
          </a:p>
          <a:p>
            <a:r>
              <a:rPr lang="en-US" sz="1800" b="0" smtClean="0">
                <a:latin typeface="Calibri" pitchFamily="34" charset="0"/>
                <a:cs typeface="Calibri" pitchFamily="34" charset="0"/>
              </a:rPr>
              <a:t>Productie van een auto vereist forse hoeveelheid energie</a:t>
            </a:r>
          </a:p>
          <a:p>
            <a:r>
              <a:rPr lang="en-US" sz="1800" b="0" smtClean="0">
                <a:latin typeface="Calibri" pitchFamily="34" charset="0"/>
                <a:cs typeface="Calibri" pitchFamily="34" charset="0"/>
              </a:rPr>
              <a:t>Elektrische auto’s zijn veel efficiënter dan auto’s op fossiele brandstof</a:t>
            </a:r>
          </a:p>
          <a:p>
            <a:r>
              <a:rPr lang="en-US" sz="1800" b="0" smtClean="0">
                <a:latin typeface="Calibri" pitchFamily="34" charset="0"/>
                <a:cs typeface="Calibri" pitchFamily="34" charset="0"/>
              </a:rPr>
              <a:t>Voor onze boekhouding: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Conclusies over auto’s</a:t>
            </a:r>
            <a:endParaRPr lang="en-US" i="1" kern="1200" dirty="0" smtClean="0">
              <a:solidFill>
                <a:srgbClr val="000099"/>
              </a:solidFill>
              <a:ea typeface="+mn-ea"/>
              <a:cs typeface="+mn-cs"/>
            </a:endParaRPr>
          </a:p>
        </p:txBody>
      </p:sp>
      <p:grpSp>
        <p:nvGrpSpPr>
          <p:cNvPr id="5" name="Groep 4"/>
          <p:cNvGrpSpPr/>
          <p:nvPr/>
        </p:nvGrpSpPr>
        <p:grpSpPr>
          <a:xfrm>
            <a:off x="6248400" y="4343400"/>
            <a:ext cx="2514600" cy="2057400"/>
            <a:chOff x="6248400" y="4800600"/>
            <a:chExt cx="2514600" cy="2057400"/>
          </a:xfrm>
        </p:grpSpPr>
        <p:sp>
          <p:nvSpPr>
            <p:cNvPr id="6" name="Rechthoek 5"/>
            <p:cNvSpPr/>
            <p:nvPr/>
          </p:nvSpPr>
          <p:spPr bwMode="auto">
            <a:xfrm>
              <a:off x="6248400" y="48006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7" name="Rechthoek 6"/>
            <p:cNvSpPr/>
            <p:nvPr/>
          </p:nvSpPr>
          <p:spPr bwMode="auto">
            <a:xfrm>
              <a:off x="6324600" y="59436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0" name="Tekstvak 9"/>
            <p:cNvSpPr txBox="1"/>
            <p:nvPr/>
          </p:nvSpPr>
          <p:spPr>
            <a:xfrm>
              <a:off x="6428168" y="60446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sp>
          <p:nvSpPr>
            <p:cNvPr id="11" name="Tekstvak 10"/>
            <p:cNvSpPr txBox="1"/>
            <p:nvPr/>
          </p:nvSpPr>
          <p:spPr>
            <a:xfrm>
              <a:off x="7601528" y="4876800"/>
              <a:ext cx="1046016"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Productie</a:t>
              </a:r>
              <a:endParaRPr lang="nl-NL" sz="1400" dirty="0" err="1" smtClean="0">
                <a:latin typeface="Calibri" pitchFamily="34" charset="0"/>
                <a:cs typeface="Calibri" pitchFamily="34" charset="0"/>
              </a:endParaRPr>
            </a:p>
          </p:txBody>
        </p:sp>
        <p:sp>
          <p:nvSpPr>
            <p:cNvPr id="12" name="Tekstvak 11"/>
            <p:cNvSpPr txBox="1"/>
            <p:nvPr/>
          </p:nvSpPr>
          <p:spPr>
            <a:xfrm>
              <a:off x="6324600" y="4876800"/>
              <a:ext cx="1143000"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858000" cy="5334000"/>
          </a:xfrm>
        </p:spPr>
        <p:txBody>
          <a:bodyPr/>
          <a:lstStyle/>
          <a:p>
            <a:r>
              <a:rPr lang="en-US" sz="1800" b="0" smtClean="0">
                <a:latin typeface="Calibri" pitchFamily="34" charset="0"/>
                <a:cs typeface="Calibri" pitchFamily="34" charset="0"/>
              </a:rPr>
              <a:t>Vragen</a:t>
            </a:r>
          </a:p>
          <a:p>
            <a:pPr lvl="1"/>
            <a:r>
              <a:rPr lang="en-US" sz="1400" b="0" smtClean="0">
                <a:latin typeface="Calibri" pitchFamily="34" charset="0"/>
                <a:cs typeface="Calibri" pitchFamily="34" charset="0"/>
              </a:rPr>
              <a:t>Energieverbruik van een (inter)continentale vlucht?</a:t>
            </a:r>
          </a:p>
          <a:p>
            <a:pPr lvl="1"/>
            <a:r>
              <a:rPr lang="en-US" sz="1400" b="0" smtClean="0">
                <a:latin typeface="Calibri" pitchFamily="34" charset="0"/>
                <a:cs typeface="Calibri" pitchFamily="34" charset="0"/>
              </a:rPr>
              <a:t>Waar gaat de energie naar toe?</a:t>
            </a:r>
          </a:p>
          <a:p>
            <a:pPr lvl="1"/>
            <a:r>
              <a:rPr lang="en-US" sz="1400" b="0" smtClean="0">
                <a:latin typeface="Calibri" pitchFamily="34" charset="0"/>
                <a:cs typeface="Calibri" pitchFamily="34" charset="0"/>
              </a:rPr>
              <a:t>Kunnen we de efficiëntie van vliegtuigen verbeteren?</a:t>
            </a:r>
          </a:p>
          <a:p>
            <a:r>
              <a:rPr lang="en-US" sz="1800" b="0" smtClean="0">
                <a:latin typeface="Calibri" pitchFamily="34" charset="0"/>
                <a:cs typeface="Calibri" pitchFamily="34" charset="0"/>
              </a:rPr>
              <a:t>Energieverbruik van een intercontinentale vlucht</a:t>
            </a:r>
          </a:p>
          <a:p>
            <a:pPr lvl="1"/>
            <a:r>
              <a:rPr lang="en-US" sz="1400" b="0" smtClean="0">
                <a:latin typeface="Calibri" pitchFamily="34" charset="0"/>
                <a:cs typeface="Calibri" pitchFamily="34" charset="0"/>
              </a:rPr>
              <a:t>Stel dat we 1 intercontinentale vlucht per jaar doen</a:t>
            </a:r>
          </a:p>
          <a:p>
            <a:pPr lvl="1"/>
            <a:r>
              <a:rPr lang="en-US" sz="1400" b="0" smtClean="0">
                <a:latin typeface="Calibri" pitchFamily="34" charset="0"/>
                <a:cs typeface="Calibri" pitchFamily="34" charset="0"/>
              </a:rPr>
              <a:t>We gebruiken een Boeing 747-400</a:t>
            </a:r>
          </a:p>
          <a:p>
            <a:pPr lvl="2"/>
            <a:r>
              <a:rPr lang="en-US" sz="1200" smtClean="0">
                <a:solidFill>
                  <a:srgbClr val="006600"/>
                </a:solidFill>
                <a:latin typeface="Calibri" pitchFamily="34" charset="0"/>
                <a:cs typeface="Calibri" pitchFamily="34" charset="0"/>
              </a:rPr>
              <a:t>Die kan 416 passagiers over een afstand van 14000 km vervoeren</a:t>
            </a:r>
          </a:p>
          <a:p>
            <a:pPr lvl="2"/>
            <a:r>
              <a:rPr lang="en-US" sz="1200" smtClean="0">
                <a:solidFill>
                  <a:srgbClr val="006600"/>
                </a:solidFill>
                <a:latin typeface="Calibri" pitchFamily="34" charset="0"/>
                <a:cs typeface="Calibri" pitchFamily="34" charset="0"/>
              </a:rPr>
              <a:t>Verbruikt hierbij 240000 liter brandstof</a:t>
            </a:r>
          </a:p>
          <a:p>
            <a:pPr lvl="2"/>
            <a:r>
              <a:rPr lang="en-US" sz="1200" smtClean="0">
                <a:solidFill>
                  <a:srgbClr val="006600"/>
                </a:solidFill>
                <a:latin typeface="Calibri" pitchFamily="34" charset="0"/>
                <a:cs typeface="Calibri" pitchFamily="34" charset="0"/>
              </a:rPr>
              <a:t>Kerosine heeft een energieinhoud van 10 kWh/liter</a:t>
            </a:r>
          </a:p>
          <a:p>
            <a:pPr lvl="1"/>
            <a:r>
              <a:rPr lang="en-US" sz="1400" b="0" smtClean="0">
                <a:latin typeface="Calibri" pitchFamily="34" charset="0"/>
                <a:cs typeface="Calibri" pitchFamily="34" charset="0"/>
              </a:rPr>
              <a:t>Het energieverbruik is dan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Energieverbruik per dag is dan</a:t>
            </a:r>
          </a:p>
          <a:p>
            <a:pPr lvl="1"/>
            <a:r>
              <a:rPr lang="en-US" sz="1400" b="0" smtClean="0">
                <a:latin typeface="Calibri" pitchFamily="34" charset="0"/>
                <a:cs typeface="Calibri" pitchFamily="34" charset="0"/>
              </a:rPr>
              <a:t>Kan dat kloppen?</a:t>
            </a:r>
          </a:p>
          <a:p>
            <a:pPr lvl="2"/>
            <a:r>
              <a:rPr lang="en-US" sz="1200" smtClean="0">
                <a:solidFill>
                  <a:srgbClr val="006600"/>
                </a:solidFill>
                <a:latin typeface="Calibri" pitchFamily="34" charset="0"/>
                <a:cs typeface="Calibri" pitchFamily="34" charset="0"/>
              </a:rPr>
              <a:t>We overschatten de afstand: Amsterdam Los Angeles 9000 km, Cape Town 10000 km, Sydney 17000 km</a:t>
            </a:r>
          </a:p>
          <a:p>
            <a:pPr lvl="2"/>
            <a:r>
              <a:rPr lang="en-US" sz="1200" smtClean="0">
                <a:solidFill>
                  <a:srgbClr val="006600"/>
                </a:solidFill>
                <a:latin typeface="Calibri" pitchFamily="34" charset="0"/>
                <a:cs typeface="Calibri" pitchFamily="34" charset="0"/>
              </a:rPr>
              <a:t>Realistisch zijn vliegtuigen gemiddeld 80% vol</a:t>
            </a:r>
          </a:p>
          <a:p>
            <a:pPr lvl="2"/>
            <a:r>
              <a:rPr lang="en-US" sz="1200" smtClean="0">
                <a:solidFill>
                  <a:srgbClr val="006600"/>
                </a:solidFill>
                <a:latin typeface="Calibri" pitchFamily="34" charset="0"/>
                <a:cs typeface="Calibri" pitchFamily="34" charset="0"/>
              </a:rPr>
              <a:t>Herschalen levert 30 kWh/dag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Vliegtuigen</a:t>
            </a:r>
            <a:endParaRPr lang="en-US" i="1" kern="1200" dirty="0" smtClean="0">
              <a:solidFill>
                <a:srgbClr val="000099"/>
              </a:solidFill>
              <a:ea typeface="+mn-ea"/>
              <a:cs typeface="+mn-cs"/>
            </a:endParaRPr>
          </a:p>
        </p:txBody>
      </p:sp>
      <p:graphicFrame>
        <p:nvGraphicFramePr>
          <p:cNvPr id="310274" name="Object 2"/>
          <p:cNvGraphicFramePr>
            <a:graphicFrameLocks noChangeAspect="1"/>
          </p:cNvGraphicFramePr>
          <p:nvPr/>
        </p:nvGraphicFramePr>
        <p:xfrm>
          <a:off x="1498600" y="4157663"/>
          <a:ext cx="4902200" cy="566737"/>
        </p:xfrm>
        <a:graphic>
          <a:graphicData uri="http://schemas.openxmlformats.org/presentationml/2006/ole">
            <mc:AlternateContent xmlns:mc="http://schemas.openxmlformats.org/markup-compatibility/2006">
              <mc:Choice xmlns:v="urn:schemas-microsoft-com:vml" Requires="v">
                <p:oleObj spid="_x0000_s310280" name="Equation" r:id="rId3" imgW="3644640" imgH="419040" progId="Equation.DSMT4">
                  <p:embed/>
                </p:oleObj>
              </mc:Choice>
              <mc:Fallback>
                <p:oleObj name="Equation" r:id="rId3" imgW="3644640" imgH="419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4157663"/>
                        <a:ext cx="4902200" cy="566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0275" name="Object 3"/>
          <p:cNvGraphicFramePr>
            <a:graphicFrameLocks noChangeAspect="1"/>
          </p:cNvGraphicFramePr>
          <p:nvPr/>
        </p:nvGraphicFramePr>
        <p:xfrm>
          <a:off x="3614738" y="4767263"/>
          <a:ext cx="2355850" cy="566737"/>
        </p:xfrm>
        <a:graphic>
          <a:graphicData uri="http://schemas.openxmlformats.org/presentationml/2006/ole">
            <mc:AlternateContent xmlns:mc="http://schemas.openxmlformats.org/markup-compatibility/2006">
              <mc:Choice xmlns:v="urn:schemas-microsoft-com:vml" Requires="v">
                <p:oleObj spid="_x0000_s310281" name="Equation" r:id="rId5" imgW="1752480" imgH="419040" progId="Equation.DSMT4">
                  <p:embed/>
                </p:oleObj>
              </mc:Choice>
              <mc:Fallback>
                <p:oleObj name="Equation" r:id="rId5" imgW="1752480" imgH="419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4738" y="4767263"/>
                        <a:ext cx="2355850" cy="566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0276" name="Picture 4"/>
          <p:cNvPicPr>
            <a:picLocks noChangeAspect="1" noChangeArrowheads="1"/>
          </p:cNvPicPr>
          <p:nvPr/>
        </p:nvPicPr>
        <p:blipFill>
          <a:blip r:embed="rId7" cstate="print"/>
          <a:srcRect/>
          <a:stretch>
            <a:fillRect/>
          </a:stretch>
        </p:blipFill>
        <p:spPr bwMode="auto">
          <a:xfrm>
            <a:off x="6587914" y="1371600"/>
            <a:ext cx="2483893" cy="2971800"/>
          </a:xfrm>
          <a:prstGeom prst="rect">
            <a:avLst/>
          </a:prstGeom>
          <a:noFill/>
          <a:ln w="9525">
            <a:noFill/>
            <a:miter lim="800000"/>
            <a:headEnd/>
            <a:tailEnd/>
          </a:ln>
        </p:spPr>
      </p:pic>
      <p:grpSp>
        <p:nvGrpSpPr>
          <p:cNvPr id="20" name="Groep 19"/>
          <p:cNvGrpSpPr/>
          <p:nvPr/>
        </p:nvGrpSpPr>
        <p:grpSpPr>
          <a:xfrm>
            <a:off x="7696200" y="5334000"/>
            <a:ext cx="1143000" cy="838200"/>
            <a:chOff x="7696200" y="5334000"/>
            <a:chExt cx="1143000" cy="838200"/>
          </a:xfrm>
        </p:grpSpPr>
        <p:sp>
          <p:nvSpPr>
            <p:cNvPr id="16" name="Rechthoek 1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10276"/>
                                        </p:tgtEl>
                                        <p:attrNameLst>
                                          <p:attrName>style.visibility</p:attrName>
                                        </p:attrNameLst>
                                      </p:cBhvr>
                                      <p:to>
                                        <p:strVal val="visible"/>
                                      </p:to>
                                    </p:set>
                                    <p:animEffect transition="in" filter="checkerboard(across)">
                                      <p:cBhvr>
                                        <p:cTn id="15" dur="500"/>
                                        <p:tgtEl>
                                          <p:spTgt spid="31027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heckerboard(across)">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heckerboard(across)">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heckerboard(across)">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checkerboard(across)">
                                      <p:cBhvr>
                                        <p:cTn id="40" dur="500"/>
                                        <p:tgtEl>
                                          <p:spTgt spid="3">
                                            <p:txEl>
                                              <p:pRg st="6" end="6"/>
                                            </p:txEl>
                                          </p:spTgt>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checkerboard(across)">
                                      <p:cBhvr>
                                        <p:cTn id="43" dur="500"/>
                                        <p:tgtEl>
                                          <p:spTgt spid="3">
                                            <p:txEl>
                                              <p:pRg st="7" end="7"/>
                                            </p:txEl>
                                          </p:spTgt>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checkerboard(across)">
                                      <p:cBhvr>
                                        <p:cTn id="46" dur="500"/>
                                        <p:tgtEl>
                                          <p:spTgt spid="3">
                                            <p:txEl>
                                              <p:pRg st="8" end="8"/>
                                            </p:txEl>
                                          </p:spTgt>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checkerboard(across)">
                                      <p:cBhvr>
                                        <p:cTn id="49" dur="5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4" dur="500"/>
                                        <p:tgtEl>
                                          <p:spTgt spid="3">
                                            <p:txEl>
                                              <p:pRg st="10" end="10"/>
                                            </p:txEl>
                                          </p:spTgt>
                                        </p:tgtEl>
                                      </p:cBhvr>
                                    </p:animEffect>
                                  </p:childTnLst>
                                </p:cTn>
                              </p:par>
                              <p:par>
                                <p:cTn id="55" presetID="5" presetClass="entr" presetSubtype="10" fill="hold" nodeType="withEffect">
                                  <p:stCondLst>
                                    <p:cond delay="0"/>
                                  </p:stCondLst>
                                  <p:childTnLst>
                                    <p:set>
                                      <p:cBhvr>
                                        <p:cTn id="56" dur="1" fill="hold">
                                          <p:stCondLst>
                                            <p:cond delay="0"/>
                                          </p:stCondLst>
                                        </p:cTn>
                                        <p:tgtEl>
                                          <p:spTgt spid="310274"/>
                                        </p:tgtEl>
                                        <p:attrNameLst>
                                          <p:attrName>style.visibility</p:attrName>
                                        </p:attrNameLst>
                                      </p:cBhvr>
                                      <p:to>
                                        <p:strVal val="visible"/>
                                      </p:to>
                                    </p:set>
                                    <p:animEffect transition="in" filter="checkerboard(across)">
                                      <p:cBhvr>
                                        <p:cTn id="57" dur="500"/>
                                        <p:tgtEl>
                                          <p:spTgt spid="310274"/>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62" dur="500"/>
                                        <p:tgtEl>
                                          <p:spTgt spid="3">
                                            <p:txEl>
                                              <p:pRg st="14" end="14"/>
                                            </p:txEl>
                                          </p:spTgt>
                                        </p:tgtEl>
                                      </p:cBhvr>
                                    </p:animEffect>
                                  </p:childTnLst>
                                </p:cTn>
                              </p:par>
                              <p:par>
                                <p:cTn id="63" presetID="5" presetClass="entr" presetSubtype="10" fill="hold" nodeType="withEffect">
                                  <p:stCondLst>
                                    <p:cond delay="0"/>
                                  </p:stCondLst>
                                  <p:childTnLst>
                                    <p:set>
                                      <p:cBhvr>
                                        <p:cTn id="64" dur="1" fill="hold">
                                          <p:stCondLst>
                                            <p:cond delay="0"/>
                                          </p:stCondLst>
                                        </p:cTn>
                                        <p:tgtEl>
                                          <p:spTgt spid="310275"/>
                                        </p:tgtEl>
                                        <p:attrNameLst>
                                          <p:attrName>style.visibility</p:attrName>
                                        </p:attrNameLst>
                                      </p:cBhvr>
                                      <p:to>
                                        <p:strVal val="visible"/>
                                      </p:to>
                                    </p:set>
                                    <p:animEffect transition="in" filter="checkerboard(across)">
                                      <p:cBhvr>
                                        <p:cTn id="65" dur="500"/>
                                        <p:tgtEl>
                                          <p:spTgt spid="310275"/>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70" dur="500"/>
                                        <p:tgtEl>
                                          <p:spTgt spid="3">
                                            <p:txEl>
                                              <p:pRg st="15" end="15"/>
                                            </p:txEl>
                                          </p:spTgt>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73" dur="500"/>
                                        <p:tgtEl>
                                          <p:spTgt spid="3">
                                            <p:txEl>
                                              <p:pRg st="16" end="16"/>
                                            </p:txEl>
                                          </p:spTgt>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76" dur="500"/>
                                        <p:tgtEl>
                                          <p:spTgt spid="3">
                                            <p:txEl>
                                              <p:pRg st="17" end="17"/>
                                            </p:txEl>
                                          </p:spTgt>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animEffect transition="in" filter="checkerboard(across)">
                                      <p:cBhvr>
                                        <p:cTn id="79" dur="500"/>
                                        <p:tgtEl>
                                          <p:spTgt spid="3">
                                            <p:txEl>
                                              <p:pRg st="18" end="1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checkerboard(across)">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7239000" cy="5334000"/>
          </a:xfrm>
        </p:spPr>
        <p:txBody>
          <a:bodyPr/>
          <a:lstStyle/>
          <a:p>
            <a:r>
              <a:rPr lang="en-US" sz="1800" b="0" smtClean="0">
                <a:latin typeface="Calibri" pitchFamily="34" charset="0"/>
                <a:cs typeface="Calibri" pitchFamily="34" charset="0"/>
              </a:rPr>
              <a:t>De getallen gaan over energieconsumptie</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Als we over global warming praten, dan is elke kWh van een vliegtuig ongeveer een factor 2 tot 3 erger dan een kWh van een auto</a:t>
            </a:r>
          </a:p>
          <a:p>
            <a:r>
              <a:rPr lang="en-US" sz="1800" b="0" smtClean="0">
                <a:latin typeface="Calibri" pitchFamily="34" charset="0"/>
                <a:cs typeface="Calibri" pitchFamily="34" charset="0"/>
              </a:rPr>
              <a:t>KLM frequent flyer programme</a:t>
            </a:r>
          </a:p>
          <a:p>
            <a:pPr lvl="1"/>
            <a:r>
              <a:rPr lang="en-US" sz="1400" b="0" smtClean="0">
                <a:latin typeface="Calibri" pitchFamily="34" charset="0"/>
                <a:cs typeface="Calibri" pitchFamily="34" charset="0"/>
              </a:rPr>
              <a:t>Hoeveel kWh/dag verbruikt een KLM Gold member minstens?</a:t>
            </a:r>
          </a:p>
          <a:p>
            <a:pPr lvl="2"/>
            <a:r>
              <a:rPr lang="en-US" sz="1200" smtClean="0">
                <a:solidFill>
                  <a:srgbClr val="006600"/>
                </a:solidFill>
                <a:latin typeface="Calibri" pitchFamily="34" charset="0"/>
                <a:cs typeface="Calibri" pitchFamily="34" charset="0"/>
              </a:rPr>
              <a:t>40 000 miles x 1.61 km/mile = 64 400 km</a:t>
            </a:r>
          </a:p>
          <a:p>
            <a:pPr lvl="2"/>
            <a:r>
              <a:rPr lang="en-US" sz="1200" smtClean="0">
                <a:solidFill>
                  <a:srgbClr val="006600"/>
                </a:solidFill>
                <a:latin typeface="Calibri" pitchFamily="34" charset="0"/>
                <a:cs typeface="Calibri" pitchFamily="34" charset="0"/>
              </a:rPr>
              <a:t>Gebruik 53 kWh/100p km</a:t>
            </a:r>
          </a:p>
          <a:p>
            <a:pPr lvl="2"/>
            <a:r>
              <a:rPr lang="en-US" sz="1200" smtClean="0">
                <a:solidFill>
                  <a:srgbClr val="006600"/>
                </a:solidFill>
                <a:latin typeface="Calibri" pitchFamily="34" charset="0"/>
                <a:cs typeface="Calibri" pitchFamily="34" charset="0"/>
              </a:rPr>
              <a:t>64 000 x 0.53 kWh/p-km / 365 dagen  =94 kWh/dag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Vliegtuigen versus auto’s</a:t>
            </a:r>
            <a:endParaRPr lang="en-US" i="1" kern="1200" dirty="0" smtClean="0">
              <a:solidFill>
                <a:srgbClr val="000099"/>
              </a:solidFill>
              <a:ea typeface="+mn-ea"/>
              <a:cs typeface="+mn-cs"/>
            </a:endParaRPr>
          </a:p>
        </p:txBody>
      </p:sp>
      <p:grpSp>
        <p:nvGrpSpPr>
          <p:cNvPr id="20" name="Groep 19"/>
          <p:cNvGrpSpPr/>
          <p:nvPr/>
        </p:nvGrpSpPr>
        <p:grpSpPr>
          <a:xfrm>
            <a:off x="7620000" y="990600"/>
            <a:ext cx="1295400" cy="1828800"/>
            <a:chOff x="7391400" y="1776664"/>
            <a:chExt cx="1295400" cy="1828800"/>
          </a:xfrm>
        </p:grpSpPr>
        <p:sp>
          <p:nvSpPr>
            <p:cNvPr id="12" name="Rechthoek 11"/>
            <p:cNvSpPr/>
            <p:nvPr/>
          </p:nvSpPr>
          <p:spPr bwMode="auto">
            <a:xfrm>
              <a:off x="7391400" y="1776664"/>
              <a:ext cx="1295400" cy="18288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2" name="Groep 19"/>
            <p:cNvGrpSpPr/>
            <p:nvPr/>
          </p:nvGrpSpPr>
          <p:grpSpPr>
            <a:xfrm>
              <a:off x="7467600" y="1828800"/>
              <a:ext cx="1143000" cy="838200"/>
              <a:chOff x="7696200" y="5334000"/>
              <a:chExt cx="1143000" cy="838200"/>
            </a:xfrm>
          </p:grpSpPr>
          <p:sp>
            <p:nvSpPr>
              <p:cNvPr id="16" name="Rechthoek 1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9" name="Groep 18"/>
            <p:cNvGrpSpPr/>
            <p:nvPr/>
          </p:nvGrpSpPr>
          <p:grpSpPr>
            <a:xfrm>
              <a:off x="7467600" y="2707104"/>
              <a:ext cx="1143000" cy="838200"/>
              <a:chOff x="6324600" y="5486400"/>
              <a:chExt cx="1143000" cy="838200"/>
            </a:xfrm>
          </p:grpSpPr>
          <p:sp>
            <p:nvSpPr>
              <p:cNvPr id="13" name="Rechthoek 12"/>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4" name="Tekstvak 13"/>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pic>
        <p:nvPicPr>
          <p:cNvPr id="311300" name="Picture 4"/>
          <p:cNvPicPr>
            <a:picLocks noChangeAspect="1" noChangeArrowheads="1"/>
          </p:cNvPicPr>
          <p:nvPr/>
        </p:nvPicPr>
        <p:blipFill>
          <a:blip r:embed="rId3" cstate="print"/>
          <a:srcRect/>
          <a:stretch>
            <a:fillRect/>
          </a:stretch>
        </p:blipFill>
        <p:spPr bwMode="auto">
          <a:xfrm>
            <a:off x="6019800" y="3124200"/>
            <a:ext cx="3438525" cy="3295794"/>
          </a:xfrm>
          <a:prstGeom prst="rect">
            <a:avLst/>
          </a:prstGeom>
          <a:noFill/>
          <a:ln w="9525">
            <a:noFill/>
            <a:miter lim="800000"/>
            <a:headEnd/>
            <a:tailEnd/>
          </a:ln>
        </p:spPr>
      </p:pic>
      <p:pic>
        <p:nvPicPr>
          <p:cNvPr id="311301" name="Picture 5"/>
          <p:cNvPicPr>
            <a:picLocks noChangeAspect="1" noChangeArrowheads="1"/>
          </p:cNvPicPr>
          <p:nvPr/>
        </p:nvPicPr>
        <p:blipFill>
          <a:blip r:embed="rId4" cstate="print"/>
          <a:srcRect/>
          <a:stretch>
            <a:fillRect/>
          </a:stretch>
        </p:blipFill>
        <p:spPr bwMode="auto">
          <a:xfrm>
            <a:off x="0" y="3581400"/>
            <a:ext cx="5176582" cy="3295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heckerboard(across)">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heckerboard(across)">
                                      <p:cBhvr>
                                        <p:cTn id="25" dur="500"/>
                                        <p:tgtEl>
                                          <p:spTgt spid="3">
                                            <p:txEl>
                                              <p:pRg st="3" end="3"/>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311301"/>
                                        </p:tgtEl>
                                        <p:attrNameLst>
                                          <p:attrName>style.visibility</p:attrName>
                                        </p:attrNameLst>
                                      </p:cBhvr>
                                      <p:to>
                                        <p:strVal val="visible"/>
                                      </p:to>
                                    </p:set>
                                    <p:animEffect transition="in" filter="checkerboard(across)">
                                      <p:cBhvr>
                                        <p:cTn id="28" dur="500"/>
                                        <p:tgtEl>
                                          <p:spTgt spid="31130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heckerboard(across)">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checkerboard(across)">
                                      <p:cBhvr>
                                        <p:cTn id="38" dur="500"/>
                                        <p:tgtEl>
                                          <p:spTgt spid="3">
                                            <p:txEl>
                                              <p:pRg st="5" end="5"/>
                                            </p:txEl>
                                          </p:spTgt>
                                        </p:tgtEl>
                                      </p:cBhvr>
                                    </p:animEffect>
                                  </p:childTnLst>
                                </p:cTn>
                              </p:par>
                              <p:par>
                                <p:cTn id="39" presetID="5" presetClass="entr" presetSubtype="10" fill="hold" nodeType="withEffect">
                                  <p:stCondLst>
                                    <p:cond delay="0"/>
                                  </p:stCondLst>
                                  <p:childTnLst>
                                    <p:set>
                                      <p:cBhvr>
                                        <p:cTn id="40" dur="1" fill="hold">
                                          <p:stCondLst>
                                            <p:cond delay="0"/>
                                          </p:stCondLst>
                                        </p:cTn>
                                        <p:tgtEl>
                                          <p:spTgt spid="311300"/>
                                        </p:tgtEl>
                                        <p:attrNameLst>
                                          <p:attrName>style.visibility</p:attrName>
                                        </p:attrNameLst>
                                      </p:cBhvr>
                                      <p:to>
                                        <p:strVal val="visible"/>
                                      </p:to>
                                    </p:set>
                                    <p:animEffect transition="in" filter="checkerboard(across)">
                                      <p:cBhvr>
                                        <p:cTn id="41" dur="500"/>
                                        <p:tgtEl>
                                          <p:spTgt spid="311300"/>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checkerboard(across)">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7239000" cy="4038600"/>
          </a:xfrm>
        </p:spPr>
        <p:txBody>
          <a:bodyPr/>
          <a:lstStyle/>
          <a:p>
            <a:r>
              <a:rPr lang="en-US" sz="1800" b="0" smtClean="0">
                <a:latin typeface="Calibri" pitchFamily="34" charset="0"/>
                <a:cs typeface="Calibri" pitchFamily="34" charset="0"/>
              </a:rPr>
              <a:t>Auto’s, treinen en vliegtuigen ondervinden een drag (= kracht) ten gevolge van luchtweerstand</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In tegenstelling tot auto’s en treinen, moeten vliegtuigen ook energie besteden om “in de lucht” te blijven</a:t>
            </a:r>
          </a:p>
          <a:p>
            <a:pPr lvl="1"/>
            <a:r>
              <a:rPr lang="en-US" sz="1400" b="0" smtClean="0">
                <a:latin typeface="Calibri" pitchFamily="34" charset="0"/>
                <a:cs typeface="Calibri" pitchFamily="34" charset="0"/>
              </a:rPr>
              <a:t>Ze hebben lift-vermogen nodig, </a:t>
            </a:r>
            <a:r>
              <a:rPr lang="en-US" sz="1400" b="0" i="1" smtClean="0">
                <a:latin typeface="Calibri" pitchFamily="34" charset="0"/>
                <a:cs typeface="Calibri" pitchFamily="34" charset="0"/>
              </a:rPr>
              <a:t>P</a:t>
            </a:r>
            <a:r>
              <a:rPr lang="en-US" sz="1400" b="0" baseline="-25000" smtClean="0">
                <a:latin typeface="Calibri" pitchFamily="34" charset="0"/>
                <a:cs typeface="Calibri" pitchFamily="34" charset="0"/>
              </a:rPr>
              <a:t>lift</a:t>
            </a:r>
          </a:p>
          <a:p>
            <a:r>
              <a:rPr lang="en-US" sz="1800" b="0" smtClean="0">
                <a:latin typeface="Calibri" pitchFamily="34" charset="0"/>
                <a:cs typeface="Calibri" pitchFamily="34" charset="0"/>
              </a:rPr>
              <a:t>Helicopter: de bladen drukken luchtmoleculen naar beneden</a:t>
            </a:r>
          </a:p>
          <a:p>
            <a:pPr lvl="1"/>
            <a:r>
              <a:rPr lang="en-US" sz="1400" b="0" smtClean="0">
                <a:latin typeface="Calibri" pitchFamily="34" charset="0"/>
                <a:cs typeface="Calibri" pitchFamily="34" charset="0"/>
              </a:rPr>
              <a:t>Door de wet van behoud van impuls moet de helicopter dan omhoog gaan</a:t>
            </a:r>
          </a:p>
          <a:p>
            <a:r>
              <a:rPr lang="en-US" sz="1800" b="0" smtClean="0">
                <a:latin typeface="Calibri" pitchFamily="34" charset="0"/>
                <a:cs typeface="Calibri" pitchFamily="34" charset="0"/>
              </a:rPr>
              <a:t>Ook vliegtuigen werken op basis van “lucht naar beneden gooien”</a:t>
            </a:r>
          </a:p>
          <a:p>
            <a:pPr lvl="1"/>
            <a:r>
              <a:rPr lang="en-US" sz="1400" b="0" smtClean="0">
                <a:latin typeface="Calibri" pitchFamily="34" charset="0"/>
                <a:cs typeface="Calibri" pitchFamily="34" charset="0"/>
              </a:rPr>
              <a:t>Eenvoudig model</a:t>
            </a:r>
          </a:p>
          <a:p>
            <a:pPr lvl="2"/>
            <a:r>
              <a:rPr lang="en-US" sz="1000" smtClean="0">
                <a:solidFill>
                  <a:srgbClr val="006600"/>
                </a:solidFill>
                <a:latin typeface="Calibri" pitchFamily="34" charset="0"/>
                <a:cs typeface="Calibri" pitchFamily="34" charset="0"/>
              </a:rPr>
              <a:t>Vliegtuig komt een stilstaande buis lucht tegen</a:t>
            </a:r>
          </a:p>
          <a:p>
            <a:pPr lvl="2"/>
            <a:r>
              <a:rPr lang="en-US" sz="1000" smtClean="0">
                <a:solidFill>
                  <a:srgbClr val="006600"/>
                </a:solidFill>
                <a:latin typeface="Calibri" pitchFamily="34" charset="0"/>
                <a:cs typeface="Calibri" pitchFamily="34" charset="0"/>
              </a:rPr>
              <a:t>Na passeren heeft het vliegtuig de lucht omlaag gegooid</a:t>
            </a:r>
          </a:p>
          <a:p>
            <a:pPr lvl="1"/>
            <a:r>
              <a:rPr lang="en-US" sz="1400" b="0" smtClean="0">
                <a:latin typeface="Calibri" pitchFamily="34" charset="0"/>
                <a:cs typeface="Calibri" pitchFamily="34" charset="0"/>
              </a:rPr>
              <a:t>In werkelijkheid iets gecompliceerder</a:t>
            </a:r>
          </a:p>
          <a:p>
            <a:pPr lvl="2"/>
            <a:r>
              <a:rPr lang="en-US" sz="1000" smtClean="0">
                <a:solidFill>
                  <a:srgbClr val="006600"/>
                </a:solidFill>
                <a:latin typeface="Calibri" pitchFamily="34" charset="0"/>
                <a:cs typeface="Calibri" pitchFamily="34" charset="0"/>
              </a:rPr>
              <a:t>Wervelingen bij de vleugel-tips</a:t>
            </a:r>
          </a:p>
          <a:p>
            <a:pPr lvl="2"/>
            <a:r>
              <a:rPr lang="en-US" sz="1000" smtClean="0">
                <a:solidFill>
                  <a:srgbClr val="006600"/>
                </a:solidFill>
                <a:latin typeface="Calibri" pitchFamily="34" charset="0"/>
                <a:cs typeface="Calibri" pitchFamily="34" charset="0"/>
              </a:rPr>
              <a:t>Vogels maken hier gebruik van; Ryan Air ook…</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 werkt vliegen?</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3" cstate="print"/>
          <a:srcRect/>
          <a:stretch>
            <a:fillRect/>
          </a:stretch>
        </p:blipFill>
        <p:spPr bwMode="auto">
          <a:xfrm>
            <a:off x="5029200" y="3657600"/>
            <a:ext cx="4029075" cy="1626416"/>
          </a:xfrm>
          <a:prstGeom prst="rect">
            <a:avLst/>
          </a:prstGeom>
          <a:noFill/>
          <a:ln w="9525">
            <a:noFill/>
            <a:miter lim="800000"/>
            <a:headEnd/>
            <a:tailEnd/>
          </a:ln>
        </p:spPr>
      </p:pic>
      <p:pic>
        <p:nvPicPr>
          <p:cNvPr id="312323" name="Picture 3"/>
          <p:cNvPicPr>
            <a:picLocks noChangeAspect="1" noChangeArrowheads="1"/>
          </p:cNvPicPr>
          <p:nvPr/>
        </p:nvPicPr>
        <p:blipFill>
          <a:blip r:embed="rId4" cstate="print"/>
          <a:srcRect/>
          <a:stretch>
            <a:fillRect/>
          </a:stretch>
        </p:blipFill>
        <p:spPr bwMode="auto">
          <a:xfrm>
            <a:off x="4267200" y="5358064"/>
            <a:ext cx="4800600" cy="1472075"/>
          </a:xfrm>
          <a:prstGeom prst="rect">
            <a:avLst/>
          </a:prstGeom>
          <a:noFill/>
          <a:ln w="9525">
            <a:noFill/>
            <a:miter lim="800000"/>
            <a:headEnd/>
            <a:tailEnd/>
          </a:ln>
        </p:spPr>
      </p:pic>
      <p:pic>
        <p:nvPicPr>
          <p:cNvPr id="312324" name="Picture 4"/>
          <p:cNvPicPr>
            <a:picLocks noChangeAspect="1" noChangeArrowheads="1"/>
          </p:cNvPicPr>
          <p:nvPr/>
        </p:nvPicPr>
        <p:blipFill>
          <a:blip r:embed="rId5" cstate="print"/>
          <a:srcRect/>
          <a:stretch>
            <a:fillRect/>
          </a:stretch>
        </p:blipFill>
        <p:spPr bwMode="auto">
          <a:xfrm>
            <a:off x="0" y="4981575"/>
            <a:ext cx="1715737" cy="1876425"/>
          </a:xfrm>
          <a:prstGeom prst="rect">
            <a:avLst/>
          </a:prstGeom>
          <a:noFill/>
          <a:ln w="9525">
            <a:noFill/>
            <a:miter lim="800000"/>
            <a:headEnd/>
            <a:tailEnd/>
          </a:ln>
        </p:spPr>
      </p:pic>
      <p:pic>
        <p:nvPicPr>
          <p:cNvPr id="312325" name="Picture 5"/>
          <p:cNvPicPr>
            <a:picLocks noChangeAspect="1" noChangeArrowheads="1"/>
          </p:cNvPicPr>
          <p:nvPr/>
        </p:nvPicPr>
        <p:blipFill>
          <a:blip r:embed="rId6" cstate="print"/>
          <a:srcRect/>
          <a:stretch>
            <a:fillRect/>
          </a:stretch>
        </p:blipFill>
        <p:spPr bwMode="auto">
          <a:xfrm flipV="1">
            <a:off x="1716503" y="5257800"/>
            <a:ext cx="2500315" cy="15641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heckerboard(across)">
                                      <p:cBhvr>
                                        <p:cTn id="40" dur="500"/>
                                        <p:tgtEl>
                                          <p:spTgt spid="3">
                                            <p:txEl>
                                              <p:pRg st="7" end="7"/>
                                            </p:txEl>
                                          </p:spTgt>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checkerboard(across)">
                                      <p:cBhvr>
                                        <p:cTn id="43" dur="500"/>
                                        <p:tgtEl>
                                          <p:spTgt spid="3">
                                            <p:txEl>
                                              <p:pRg st="8" end="8"/>
                                            </p:txEl>
                                          </p:spTgt>
                                        </p:tgtEl>
                                      </p:cBhvr>
                                    </p:animEffect>
                                  </p:childTnLst>
                                </p:cTn>
                              </p:par>
                              <p:par>
                                <p:cTn id="44" presetID="5" presetClass="entr" presetSubtype="10" fill="hold" nodeType="withEffect">
                                  <p:stCondLst>
                                    <p:cond delay="0"/>
                                  </p:stCondLst>
                                  <p:childTnLst>
                                    <p:set>
                                      <p:cBhvr>
                                        <p:cTn id="45" dur="1" fill="hold">
                                          <p:stCondLst>
                                            <p:cond delay="0"/>
                                          </p:stCondLst>
                                        </p:cTn>
                                        <p:tgtEl>
                                          <p:spTgt spid="312322"/>
                                        </p:tgtEl>
                                        <p:attrNameLst>
                                          <p:attrName>style.visibility</p:attrName>
                                        </p:attrNameLst>
                                      </p:cBhvr>
                                      <p:to>
                                        <p:strVal val="visible"/>
                                      </p:to>
                                    </p:set>
                                    <p:animEffect transition="in" filter="checkerboard(across)">
                                      <p:cBhvr>
                                        <p:cTn id="46" dur="500"/>
                                        <p:tgtEl>
                                          <p:spTgt spid="31232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checkerboard(across)">
                                      <p:cBhvr>
                                        <p:cTn id="51" dur="500"/>
                                        <p:tgtEl>
                                          <p:spTgt spid="3">
                                            <p:txEl>
                                              <p:pRg st="9" end="9"/>
                                            </p:txEl>
                                          </p:spTgt>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4" dur="500"/>
                                        <p:tgtEl>
                                          <p:spTgt spid="3">
                                            <p:txEl>
                                              <p:pRg st="10" end="10"/>
                                            </p:txEl>
                                          </p:spTgt>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7" dur="500"/>
                                        <p:tgtEl>
                                          <p:spTgt spid="3">
                                            <p:txEl>
                                              <p:pRg st="11" end="11"/>
                                            </p:txEl>
                                          </p:spTgt>
                                        </p:tgtEl>
                                      </p:cBhvr>
                                    </p:animEffect>
                                  </p:childTnLst>
                                </p:cTn>
                              </p:par>
                              <p:par>
                                <p:cTn id="58" presetID="5" presetClass="entr" presetSubtype="10" fill="hold" nodeType="withEffect">
                                  <p:stCondLst>
                                    <p:cond delay="0"/>
                                  </p:stCondLst>
                                  <p:childTnLst>
                                    <p:set>
                                      <p:cBhvr>
                                        <p:cTn id="59" dur="1" fill="hold">
                                          <p:stCondLst>
                                            <p:cond delay="0"/>
                                          </p:stCondLst>
                                        </p:cTn>
                                        <p:tgtEl>
                                          <p:spTgt spid="312323"/>
                                        </p:tgtEl>
                                        <p:attrNameLst>
                                          <p:attrName>style.visibility</p:attrName>
                                        </p:attrNameLst>
                                      </p:cBhvr>
                                      <p:to>
                                        <p:strVal val="visible"/>
                                      </p:to>
                                    </p:set>
                                    <p:animEffect transition="in" filter="checkerboard(across)">
                                      <p:cBhvr>
                                        <p:cTn id="60" dur="500"/>
                                        <p:tgtEl>
                                          <p:spTgt spid="312323"/>
                                        </p:tgtEl>
                                      </p:cBhvr>
                                    </p:animEffect>
                                  </p:childTnLst>
                                </p:cTn>
                              </p:par>
                              <p:par>
                                <p:cTn id="61" presetID="5" presetClass="entr" presetSubtype="10" fill="hold" nodeType="withEffect">
                                  <p:stCondLst>
                                    <p:cond delay="0"/>
                                  </p:stCondLst>
                                  <p:childTnLst>
                                    <p:set>
                                      <p:cBhvr>
                                        <p:cTn id="62" dur="1" fill="hold">
                                          <p:stCondLst>
                                            <p:cond delay="0"/>
                                          </p:stCondLst>
                                        </p:cTn>
                                        <p:tgtEl>
                                          <p:spTgt spid="312325"/>
                                        </p:tgtEl>
                                        <p:attrNameLst>
                                          <p:attrName>style.visibility</p:attrName>
                                        </p:attrNameLst>
                                      </p:cBhvr>
                                      <p:to>
                                        <p:strVal val="visible"/>
                                      </p:to>
                                    </p:set>
                                    <p:animEffect transition="in" filter="checkerboard(across)">
                                      <p:cBhvr>
                                        <p:cTn id="63" dur="500"/>
                                        <p:tgtEl>
                                          <p:spTgt spid="312325"/>
                                        </p:tgtEl>
                                      </p:cBhvr>
                                    </p:animEffect>
                                  </p:childTnLst>
                                </p:cTn>
                              </p:par>
                              <p:par>
                                <p:cTn id="64" presetID="5" presetClass="entr" presetSubtype="10" fill="hold" nodeType="withEffect">
                                  <p:stCondLst>
                                    <p:cond delay="0"/>
                                  </p:stCondLst>
                                  <p:childTnLst>
                                    <p:set>
                                      <p:cBhvr>
                                        <p:cTn id="65" dur="1" fill="hold">
                                          <p:stCondLst>
                                            <p:cond delay="0"/>
                                          </p:stCondLst>
                                        </p:cTn>
                                        <p:tgtEl>
                                          <p:spTgt spid="312324"/>
                                        </p:tgtEl>
                                        <p:attrNameLst>
                                          <p:attrName>style.visibility</p:attrName>
                                        </p:attrNameLst>
                                      </p:cBhvr>
                                      <p:to>
                                        <p:strVal val="visible"/>
                                      </p:to>
                                    </p:set>
                                    <p:animEffect transition="in" filter="checkerboard(across)">
                                      <p:cBhvr>
                                        <p:cTn id="66" dur="500"/>
                                        <p:tgtEl>
                                          <p:spTgt spid="31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4800600" cy="4038600"/>
          </a:xfrm>
        </p:spPr>
        <p:txBody>
          <a:bodyPr/>
          <a:lstStyle/>
          <a:p>
            <a:r>
              <a:rPr lang="en-US" sz="1800" b="0" smtClean="0">
                <a:latin typeface="Calibri" pitchFamily="34" charset="0"/>
                <a:cs typeface="Calibri" pitchFamily="34" charset="0"/>
              </a:rPr>
              <a:t>Vliegtuig met snelheid v. Volume lucht is dan </a:t>
            </a:r>
            <a:r>
              <a:rPr lang="en-US" sz="1800" b="0" i="1" smtClean="0">
                <a:latin typeface="Calibri" pitchFamily="34" charset="0"/>
                <a:cs typeface="Calibri" pitchFamily="34" charset="0"/>
              </a:rPr>
              <a:t>v x t x A</a:t>
            </a:r>
            <a:r>
              <a:rPr lang="en-US" sz="1800" b="0" baseline="-25000" smtClean="0">
                <a:latin typeface="Calibri" pitchFamily="34" charset="0"/>
                <a:cs typeface="Calibri" pitchFamily="34" charset="0"/>
              </a:rPr>
              <a:t>L</a:t>
            </a:r>
            <a:r>
              <a:rPr lang="en-US" sz="1800" b="0" smtClean="0">
                <a:latin typeface="Calibri" pitchFamily="34" charset="0"/>
                <a:cs typeface="Calibri" pitchFamily="34" charset="0"/>
              </a:rPr>
              <a:t>, met </a:t>
            </a:r>
            <a:r>
              <a:rPr lang="en-US" sz="1800" b="0" i="1" smtClean="0">
                <a:latin typeface="Calibri" pitchFamily="34" charset="0"/>
                <a:cs typeface="Calibri" pitchFamily="34" charset="0"/>
              </a:rPr>
              <a:t>A</a:t>
            </a:r>
            <a:r>
              <a:rPr lang="en-US" sz="1800" b="0" baseline="-25000" smtClean="0">
                <a:latin typeface="Calibri" pitchFamily="34" charset="0"/>
                <a:cs typeface="Calibri" pitchFamily="34" charset="0"/>
              </a:rPr>
              <a:t>L</a:t>
            </a:r>
            <a:r>
              <a:rPr lang="en-US" sz="1800" b="0" smtClean="0">
                <a:latin typeface="Calibri" pitchFamily="34" charset="0"/>
                <a:cs typeface="Calibri" pitchFamily="34" charset="0"/>
              </a:rPr>
              <a:t> de doorsnede van de buis</a:t>
            </a:r>
          </a:p>
          <a:p>
            <a:pPr lvl="1"/>
            <a:r>
              <a:rPr lang="en-US" sz="1400" b="0" smtClean="0">
                <a:latin typeface="Calibri" pitchFamily="34" charset="0"/>
                <a:cs typeface="Calibri" pitchFamily="34" charset="0"/>
              </a:rPr>
              <a:t>Diameter van de buis is ongeveer gelijk aan de vleugel spanwijdte</a:t>
            </a:r>
          </a:p>
          <a:p>
            <a:pPr lvl="1"/>
            <a:r>
              <a:rPr lang="en-US" sz="1400" b="0" smtClean="0">
                <a:latin typeface="Calibri" pitchFamily="34" charset="0"/>
                <a:cs typeface="Calibri" pitchFamily="34" charset="0"/>
              </a:rPr>
              <a:t>Massa van de buis</a:t>
            </a:r>
          </a:p>
          <a:p>
            <a:r>
              <a:rPr lang="en-US" sz="1800" b="0" smtClean="0">
                <a:latin typeface="Calibri" pitchFamily="34" charset="0"/>
                <a:cs typeface="Calibri" pitchFamily="34" charset="0"/>
              </a:rPr>
              <a:t>Wat is de neerwaartse snelheid </a:t>
            </a:r>
            <a:r>
              <a:rPr lang="en-US" sz="1800" b="0" i="1" smtClean="0">
                <a:latin typeface="Calibri" pitchFamily="34" charset="0"/>
                <a:cs typeface="Calibri" pitchFamily="34" charset="0"/>
              </a:rPr>
              <a:t>u</a:t>
            </a:r>
            <a:r>
              <a:rPr lang="en-US" sz="1800" b="0" smtClean="0">
                <a:latin typeface="Calibri" pitchFamily="34" charset="0"/>
                <a:cs typeface="Calibri" pitchFamily="34" charset="0"/>
              </a:rPr>
              <a:t> van de buis die nodig is voor voldoende liftkracht?</a:t>
            </a:r>
          </a:p>
          <a:p>
            <a:pPr lvl="1"/>
            <a:r>
              <a:rPr lang="en-US" sz="1400" b="0" smtClean="0">
                <a:latin typeface="Calibri" pitchFamily="34" charset="0"/>
                <a:cs typeface="Calibri" pitchFamily="34" charset="0"/>
              </a:rPr>
              <a:t>Deze kracht moet gelijk zijn aan het gewicht van het vliegtuig</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Neerwaarts gerichte impuls</a:t>
            </a:r>
          </a:p>
          <a:p>
            <a:r>
              <a:rPr lang="en-US" sz="1800" b="0" smtClean="0">
                <a:latin typeface="Calibri" pitchFamily="34" charset="0"/>
                <a:cs typeface="Calibri" pitchFamily="34" charset="0"/>
              </a:rPr>
              <a:t>Naar boven gerichte impuls (door gewicht)</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Er geldt</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Snelheden </a:t>
            </a:r>
            <a:r>
              <a:rPr lang="en-US" sz="1400" b="0" i="1" smtClean="0">
                <a:latin typeface="Calibri" pitchFamily="34" charset="0"/>
                <a:cs typeface="Calibri" pitchFamily="34" charset="0"/>
              </a:rPr>
              <a:t>u</a:t>
            </a:r>
            <a:r>
              <a:rPr lang="en-US" sz="1400" b="0" smtClean="0">
                <a:latin typeface="Calibri" pitchFamily="34" charset="0"/>
                <a:cs typeface="Calibri" pitchFamily="34" charset="0"/>
              </a:rPr>
              <a:t> en </a:t>
            </a:r>
            <a:r>
              <a:rPr lang="en-US" sz="1400" b="0" i="1" smtClean="0">
                <a:latin typeface="Calibri" pitchFamily="34" charset="0"/>
                <a:cs typeface="Calibri" pitchFamily="34" charset="0"/>
              </a:rPr>
              <a:t>v</a:t>
            </a:r>
            <a:r>
              <a:rPr lang="en-US" sz="1400" b="0" smtClean="0">
                <a:latin typeface="Calibri" pitchFamily="34" charset="0"/>
                <a:cs typeface="Calibri" pitchFamily="34" charset="0"/>
              </a:rPr>
              <a:t> zijn omgekeerd evenredig</a:t>
            </a:r>
          </a:p>
          <a:p>
            <a:pPr lvl="2"/>
            <a:r>
              <a:rPr lang="en-US" sz="1000" smtClean="0">
                <a:solidFill>
                  <a:srgbClr val="006600"/>
                </a:solidFill>
                <a:latin typeface="Calibri" pitchFamily="34" charset="0"/>
                <a:cs typeface="Calibri" pitchFamily="34" charset="0"/>
              </a:rPr>
              <a:t>Bij hoge snelheid komt het vliegtuig meer lucht tegen</a:t>
            </a:r>
          </a:p>
          <a:p>
            <a:pPr lvl="2"/>
            <a:r>
              <a:rPr lang="en-US" sz="1000" smtClean="0">
                <a:solidFill>
                  <a:srgbClr val="006600"/>
                </a:solidFill>
                <a:latin typeface="Calibri" pitchFamily="34" charset="0"/>
                <a:cs typeface="Calibri" pitchFamily="34" charset="0"/>
              </a:rPr>
              <a:t>Daarom worden ook “flaps” gebruikt bij lage snelheid</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Simpel model</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4" cstate="print"/>
          <a:srcRect/>
          <a:stretch>
            <a:fillRect/>
          </a:stretch>
        </p:blipFill>
        <p:spPr bwMode="auto">
          <a:xfrm>
            <a:off x="5811256" y="1303424"/>
            <a:ext cx="3276600" cy="1322665"/>
          </a:xfrm>
          <a:prstGeom prst="rect">
            <a:avLst/>
          </a:prstGeom>
          <a:noFill/>
          <a:ln w="9525">
            <a:noFill/>
            <a:miter lim="800000"/>
            <a:headEnd/>
            <a:tailEnd/>
          </a:ln>
        </p:spPr>
      </p:pic>
      <p:graphicFrame>
        <p:nvGraphicFramePr>
          <p:cNvPr id="313346" name="Object 2"/>
          <p:cNvGraphicFramePr>
            <a:graphicFrameLocks noChangeAspect="1"/>
          </p:cNvGraphicFramePr>
          <p:nvPr/>
        </p:nvGraphicFramePr>
        <p:xfrm>
          <a:off x="2628900" y="2293938"/>
          <a:ext cx="2935288" cy="309562"/>
        </p:xfrm>
        <a:graphic>
          <a:graphicData uri="http://schemas.openxmlformats.org/presentationml/2006/ole">
            <mc:AlternateContent xmlns:mc="http://schemas.openxmlformats.org/markup-compatibility/2006">
              <mc:Choice xmlns:v="urn:schemas-microsoft-com:vml" Requires="v">
                <p:oleObj spid="_x0000_s313358" name="Equation" r:id="rId5" imgW="2184120" imgH="228600" progId="Equation.DSMT4">
                  <p:embed/>
                </p:oleObj>
              </mc:Choice>
              <mc:Fallback>
                <p:oleObj name="Equation" r:id="rId5" imgW="2184120" imgH="2286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8900" y="2293938"/>
                        <a:ext cx="2935288" cy="309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3347" name="Object 3"/>
          <p:cNvGraphicFramePr>
            <a:graphicFrameLocks noChangeAspect="1"/>
          </p:cNvGraphicFramePr>
          <p:nvPr/>
        </p:nvGraphicFramePr>
        <p:xfrm>
          <a:off x="3476625" y="3663950"/>
          <a:ext cx="2847975" cy="309563"/>
        </p:xfrm>
        <a:graphic>
          <a:graphicData uri="http://schemas.openxmlformats.org/presentationml/2006/ole">
            <mc:AlternateContent xmlns:mc="http://schemas.openxmlformats.org/markup-compatibility/2006">
              <mc:Choice xmlns:v="urn:schemas-microsoft-com:vml" Requires="v">
                <p:oleObj spid="_x0000_s313359" name="Equation" r:id="rId7" imgW="2120760" imgH="228600" progId="Equation.DSMT4">
                  <p:embed/>
                </p:oleObj>
              </mc:Choice>
              <mc:Fallback>
                <p:oleObj name="Equation" r:id="rId7" imgW="2120760" imgH="2286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625" y="3663950"/>
                        <a:ext cx="2847975" cy="309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3348" name="Object 4"/>
          <p:cNvGraphicFramePr>
            <a:graphicFrameLocks noChangeAspect="1"/>
          </p:cNvGraphicFramePr>
          <p:nvPr/>
        </p:nvGraphicFramePr>
        <p:xfrm>
          <a:off x="4876800" y="4045656"/>
          <a:ext cx="374650" cy="239712"/>
        </p:xfrm>
        <a:graphic>
          <a:graphicData uri="http://schemas.openxmlformats.org/presentationml/2006/ole">
            <mc:AlternateContent xmlns:mc="http://schemas.openxmlformats.org/markup-compatibility/2006">
              <mc:Choice xmlns:v="urn:schemas-microsoft-com:vml" Requires="v">
                <p:oleObj spid="_x0000_s313360" name="Equation" r:id="rId9" imgW="279360" imgH="177480" progId="Equation.DSMT4">
                  <p:embed/>
                </p:oleObj>
              </mc:Choice>
              <mc:Fallback>
                <p:oleObj name="Equation" r:id="rId9" imgW="279360" imgH="177480" progId="Equation.DSMT4">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4045656"/>
                        <a:ext cx="374650" cy="239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3349" name="Object 5"/>
          <p:cNvGraphicFramePr>
            <a:graphicFrameLocks noChangeAspect="1"/>
          </p:cNvGraphicFramePr>
          <p:nvPr/>
        </p:nvGraphicFramePr>
        <p:xfrm>
          <a:off x="1660525" y="4531137"/>
          <a:ext cx="2217738" cy="584200"/>
        </p:xfrm>
        <a:graphic>
          <a:graphicData uri="http://schemas.openxmlformats.org/presentationml/2006/ole">
            <mc:AlternateContent xmlns:mc="http://schemas.openxmlformats.org/markup-compatibility/2006">
              <mc:Choice xmlns:v="urn:schemas-microsoft-com:vml" Requires="v">
                <p:oleObj spid="_x0000_s313361" name="Equation" r:id="rId11" imgW="1650960" imgH="431640" progId="Equation.DSMT4">
                  <p:embed/>
                </p:oleObj>
              </mc:Choice>
              <mc:Fallback>
                <p:oleObj name="Equation" r:id="rId11" imgW="1650960" imgH="431640" progId="Equation.DSMT4">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0525" y="4531137"/>
                        <a:ext cx="2217738"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3350" name="Picture 6"/>
          <p:cNvPicPr>
            <a:picLocks noChangeAspect="1" noChangeArrowheads="1"/>
          </p:cNvPicPr>
          <p:nvPr/>
        </p:nvPicPr>
        <p:blipFill>
          <a:blip r:embed="rId13" cstate="print"/>
          <a:srcRect/>
          <a:stretch>
            <a:fillRect/>
          </a:stretch>
        </p:blipFill>
        <p:spPr bwMode="auto">
          <a:xfrm>
            <a:off x="6705601" y="2655185"/>
            <a:ext cx="2438400" cy="42028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12322"/>
                                        </p:tgtEl>
                                        <p:attrNameLst>
                                          <p:attrName>style.visibility</p:attrName>
                                        </p:attrNameLst>
                                      </p:cBhvr>
                                      <p:to>
                                        <p:strVal val="visible"/>
                                      </p:to>
                                    </p:set>
                                    <p:animEffect transition="in" filter="checkerboard(across)">
                                      <p:cBhvr>
                                        <p:cTn id="10" dur="500"/>
                                        <p:tgtEl>
                                          <p:spTgt spid="3123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13346"/>
                                        </p:tgtEl>
                                        <p:attrNameLst>
                                          <p:attrName>style.visibility</p:attrName>
                                        </p:attrNameLst>
                                      </p:cBhvr>
                                      <p:to>
                                        <p:strVal val="visible"/>
                                      </p:to>
                                    </p:set>
                                    <p:animEffect transition="in" filter="checkerboard(across)">
                                      <p:cBhvr>
                                        <p:cTn id="23" dur="500"/>
                                        <p:tgtEl>
                                          <p:spTgt spid="313346"/>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heckerboard(across)">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heckerboard(across)">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checkerboard(across)">
                                      <p:cBhvr>
                                        <p:cTn id="38" dur="500"/>
                                        <p:tgtEl>
                                          <p:spTgt spid="3">
                                            <p:txEl>
                                              <p:pRg st="5" end="5"/>
                                            </p:txEl>
                                          </p:spTgt>
                                        </p:tgtEl>
                                      </p:cBhvr>
                                    </p:animEffect>
                                  </p:childTnLst>
                                </p:cTn>
                              </p:par>
                              <p:par>
                                <p:cTn id="39" presetID="5" presetClass="entr" presetSubtype="10" fill="hold" nodeType="withEffect">
                                  <p:stCondLst>
                                    <p:cond delay="0"/>
                                  </p:stCondLst>
                                  <p:childTnLst>
                                    <p:set>
                                      <p:cBhvr>
                                        <p:cTn id="40" dur="1" fill="hold">
                                          <p:stCondLst>
                                            <p:cond delay="0"/>
                                          </p:stCondLst>
                                        </p:cTn>
                                        <p:tgtEl>
                                          <p:spTgt spid="313347"/>
                                        </p:tgtEl>
                                        <p:attrNameLst>
                                          <p:attrName>style.visibility</p:attrName>
                                        </p:attrNameLst>
                                      </p:cBhvr>
                                      <p:to>
                                        <p:strVal val="visible"/>
                                      </p:to>
                                    </p:set>
                                    <p:animEffect transition="in" filter="checkerboard(across)">
                                      <p:cBhvr>
                                        <p:cTn id="41" dur="500"/>
                                        <p:tgtEl>
                                          <p:spTgt spid="313347"/>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checkerboard(across)">
                                      <p:cBhvr>
                                        <p:cTn id="46" dur="500"/>
                                        <p:tgtEl>
                                          <p:spTgt spid="3">
                                            <p:txEl>
                                              <p:pRg st="6" end="6"/>
                                            </p:txEl>
                                          </p:spTgt>
                                        </p:tgtEl>
                                      </p:cBhvr>
                                    </p:animEffect>
                                  </p:childTnLst>
                                </p:cTn>
                              </p:par>
                              <p:par>
                                <p:cTn id="47" presetID="5" presetClass="entr" presetSubtype="10" fill="hold" nodeType="withEffect">
                                  <p:stCondLst>
                                    <p:cond delay="0"/>
                                  </p:stCondLst>
                                  <p:childTnLst>
                                    <p:set>
                                      <p:cBhvr>
                                        <p:cTn id="48" dur="1" fill="hold">
                                          <p:stCondLst>
                                            <p:cond delay="0"/>
                                          </p:stCondLst>
                                        </p:cTn>
                                        <p:tgtEl>
                                          <p:spTgt spid="313348"/>
                                        </p:tgtEl>
                                        <p:attrNameLst>
                                          <p:attrName>style.visibility</p:attrName>
                                        </p:attrNameLst>
                                      </p:cBhvr>
                                      <p:to>
                                        <p:strVal val="visible"/>
                                      </p:to>
                                    </p:set>
                                    <p:animEffect transition="in" filter="checkerboard(across)">
                                      <p:cBhvr>
                                        <p:cTn id="49" dur="500"/>
                                        <p:tgtEl>
                                          <p:spTgt spid="313348"/>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checkerboard(across)">
                                      <p:cBhvr>
                                        <p:cTn id="54" dur="500"/>
                                        <p:tgtEl>
                                          <p:spTgt spid="3">
                                            <p:txEl>
                                              <p:pRg st="8" end="8"/>
                                            </p:txEl>
                                          </p:spTgt>
                                        </p:tgtEl>
                                      </p:cBhvr>
                                    </p:animEffect>
                                  </p:childTnLst>
                                </p:cTn>
                              </p:par>
                              <p:par>
                                <p:cTn id="55" presetID="5" presetClass="entr" presetSubtype="10" fill="hold" nodeType="withEffect">
                                  <p:stCondLst>
                                    <p:cond delay="0"/>
                                  </p:stCondLst>
                                  <p:childTnLst>
                                    <p:set>
                                      <p:cBhvr>
                                        <p:cTn id="56" dur="1" fill="hold">
                                          <p:stCondLst>
                                            <p:cond delay="0"/>
                                          </p:stCondLst>
                                        </p:cTn>
                                        <p:tgtEl>
                                          <p:spTgt spid="313349"/>
                                        </p:tgtEl>
                                        <p:attrNameLst>
                                          <p:attrName>style.visibility</p:attrName>
                                        </p:attrNameLst>
                                      </p:cBhvr>
                                      <p:to>
                                        <p:strVal val="visible"/>
                                      </p:to>
                                    </p:set>
                                    <p:animEffect transition="in" filter="checkerboard(across)">
                                      <p:cBhvr>
                                        <p:cTn id="57" dur="500"/>
                                        <p:tgtEl>
                                          <p:spTgt spid="313349"/>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62" dur="500"/>
                                        <p:tgtEl>
                                          <p:spTgt spid="3">
                                            <p:txEl>
                                              <p:pRg st="10" end="10"/>
                                            </p:txEl>
                                          </p:spTgt>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5" dur="500"/>
                                        <p:tgtEl>
                                          <p:spTgt spid="3">
                                            <p:txEl>
                                              <p:pRg st="11" end="11"/>
                                            </p:txEl>
                                          </p:spTgt>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8" dur="500"/>
                                        <p:tgtEl>
                                          <p:spTgt spid="3">
                                            <p:txEl>
                                              <p:pRg st="12" end="12"/>
                                            </p:txEl>
                                          </p:spTgt>
                                        </p:tgtEl>
                                      </p:cBhvr>
                                    </p:animEffect>
                                  </p:childTnLst>
                                </p:cTn>
                              </p:par>
                              <p:par>
                                <p:cTn id="69" presetID="5" presetClass="entr" presetSubtype="10" fill="hold" nodeType="withEffect">
                                  <p:stCondLst>
                                    <p:cond delay="0"/>
                                  </p:stCondLst>
                                  <p:childTnLst>
                                    <p:set>
                                      <p:cBhvr>
                                        <p:cTn id="70" dur="1" fill="hold">
                                          <p:stCondLst>
                                            <p:cond delay="0"/>
                                          </p:stCondLst>
                                        </p:cTn>
                                        <p:tgtEl>
                                          <p:spTgt spid="313350"/>
                                        </p:tgtEl>
                                        <p:attrNameLst>
                                          <p:attrName>style.visibility</p:attrName>
                                        </p:attrNameLst>
                                      </p:cBhvr>
                                      <p:to>
                                        <p:strVal val="visible"/>
                                      </p:to>
                                    </p:set>
                                    <p:animEffect transition="in" filter="checkerboard(across)">
                                      <p:cBhvr>
                                        <p:cTn id="71" dur="500"/>
                                        <p:tgtEl>
                                          <p:spTgt spid="313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ep 18"/>
          <p:cNvGrpSpPr/>
          <p:nvPr/>
        </p:nvGrpSpPr>
        <p:grpSpPr>
          <a:xfrm>
            <a:off x="1752600" y="4267200"/>
            <a:ext cx="3581400" cy="683709"/>
            <a:chOff x="1752600" y="4267200"/>
            <a:chExt cx="3581400" cy="683709"/>
          </a:xfrm>
        </p:grpSpPr>
        <p:sp>
          <p:nvSpPr>
            <p:cNvPr id="22" name="Afgeronde rechthoek 21"/>
            <p:cNvSpPr/>
            <p:nvPr/>
          </p:nvSpPr>
          <p:spPr bwMode="auto">
            <a:xfrm>
              <a:off x="1752600" y="4277141"/>
              <a:ext cx="3581400" cy="6737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4" name="Object 6"/>
            <p:cNvGraphicFramePr>
              <a:graphicFrameLocks noChangeAspect="1"/>
            </p:cNvGraphicFramePr>
            <p:nvPr/>
          </p:nvGraphicFramePr>
          <p:xfrm>
            <a:off x="1798638" y="4267200"/>
            <a:ext cx="3509962" cy="669925"/>
          </p:xfrm>
          <a:graphic>
            <a:graphicData uri="http://schemas.openxmlformats.org/presentationml/2006/ole">
              <mc:AlternateContent xmlns:mc="http://schemas.openxmlformats.org/markup-compatibility/2006">
                <mc:Choice xmlns:v="urn:schemas-microsoft-com:vml" Requires="v">
                  <p:oleObj spid="_x0000_s314400" name="Equation" r:id="rId4" imgW="2616120" imgH="495000" progId="Equation.DSMT4">
                    <p:embed/>
                  </p:oleObj>
                </mc:Choice>
                <mc:Fallback>
                  <p:oleObj name="Equation" r:id="rId4" imgW="2616120" imgH="495000" progId="Equation.DSMT4">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638" y="4267200"/>
                          <a:ext cx="3509962"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4800600" cy="5638800"/>
          </a:xfrm>
        </p:spPr>
        <p:txBody>
          <a:bodyPr/>
          <a:lstStyle/>
          <a:p>
            <a:r>
              <a:rPr lang="en-US" sz="1800" b="0" smtClean="0">
                <a:latin typeface="Calibri" pitchFamily="34" charset="0"/>
                <a:cs typeface="Calibri" pitchFamily="34" charset="0"/>
              </a:rPr>
              <a:t>Energie is nodig om de lucht met snelheid </a:t>
            </a:r>
            <a:r>
              <a:rPr lang="en-US" sz="1800" b="0" i="1" smtClean="0">
                <a:latin typeface="Calibri" pitchFamily="34" charset="0"/>
                <a:cs typeface="Calibri" pitchFamily="34" charset="0"/>
              </a:rPr>
              <a:t>u</a:t>
            </a:r>
            <a:r>
              <a:rPr lang="en-US" sz="1800" b="0" smtClean="0">
                <a:latin typeface="Calibri" pitchFamily="34" charset="0"/>
                <a:cs typeface="Calibri" pitchFamily="34" charset="0"/>
              </a:rPr>
              <a:t> naar beneden te drukken</a:t>
            </a:r>
          </a:p>
          <a:p>
            <a:r>
              <a:rPr lang="en-US" sz="1800" b="0" smtClean="0">
                <a:latin typeface="Calibri" pitchFamily="34" charset="0"/>
                <a:cs typeface="Calibri" pitchFamily="34" charset="0"/>
              </a:rPr>
              <a:t>Totaal vermogen nodig om het vliegtuig gaande te houden</a:t>
            </a:r>
          </a:p>
          <a:p>
            <a:pPr lvl="1"/>
            <a:r>
              <a:rPr lang="en-US" sz="1400" b="0" smtClean="0">
                <a:latin typeface="Calibri" pitchFamily="34" charset="0"/>
                <a:cs typeface="Calibri" pitchFamily="34" charset="0"/>
              </a:rPr>
              <a:t>Het dragvermogen hadden we al afgeleid, met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V</a:t>
            </a:r>
            <a:r>
              <a:rPr lang="en-US" sz="1400" b="0" smtClean="0">
                <a:latin typeface="Calibri" pitchFamily="34" charset="0"/>
                <a:cs typeface="Calibri" pitchFamily="34" charset="0"/>
              </a:rPr>
              <a:t> het frontaal oppervlak van het vliegtuig en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a:t>
            </a:r>
            <a:r>
              <a:rPr lang="en-US" sz="1400" b="0" smtClean="0">
                <a:latin typeface="Calibri" pitchFamily="34" charset="0"/>
                <a:cs typeface="Calibri" pitchFamily="34" charset="0"/>
              </a:rPr>
              <a:t> de drag coefficiënt</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Brandstofefficiëntie van vliegtuigen</a:t>
            </a:r>
          </a:p>
          <a:p>
            <a:pPr lvl="1"/>
            <a:r>
              <a:rPr lang="en-US" sz="1400" b="0" smtClean="0">
                <a:latin typeface="Calibri" pitchFamily="34" charset="0"/>
                <a:cs typeface="Calibri" pitchFamily="34" charset="0"/>
              </a:rPr>
              <a:t>Energie per afgelegde weg</a:t>
            </a:r>
          </a:p>
          <a:p>
            <a:pPr lvl="2"/>
            <a:r>
              <a:rPr lang="en-US" sz="1000" smtClean="0">
                <a:solidFill>
                  <a:srgbClr val="006600"/>
                </a:solidFill>
                <a:latin typeface="Calibri" pitchFamily="34" charset="0"/>
                <a:cs typeface="Calibri" pitchFamily="34" charset="0"/>
              </a:rPr>
              <a:t>Energie is vermogen keer tijd</a:t>
            </a:r>
          </a:p>
          <a:p>
            <a:pPr lvl="2"/>
            <a:r>
              <a:rPr lang="en-US" sz="1000" smtClean="0">
                <a:solidFill>
                  <a:srgbClr val="006600"/>
                </a:solidFill>
                <a:latin typeface="Calibri" pitchFamily="34" charset="0"/>
                <a:cs typeface="Calibri" pitchFamily="34" charset="0"/>
              </a:rPr>
              <a:t>Energie is ook kracht keer weg</a:t>
            </a:r>
          </a:p>
          <a:p>
            <a:r>
              <a:rPr lang="en-US" sz="1800" b="0" smtClean="0">
                <a:latin typeface="Calibri" pitchFamily="34" charset="0"/>
                <a:cs typeface="Calibri" pitchFamily="34" charset="0"/>
              </a:rPr>
              <a:t>Er geldt</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Jet-motoren hebben </a:t>
            </a:r>
            <a:r>
              <a:rPr lang="en-US" sz="1400" b="0" i="1" smtClean="0">
                <a:latin typeface="Symbol" pitchFamily="18" charset="2"/>
                <a:cs typeface="Calibri" pitchFamily="34" charset="0"/>
              </a:rPr>
              <a:t>e</a:t>
            </a:r>
            <a:r>
              <a:rPr lang="en-US" sz="1400" b="0" i="1" smtClean="0">
                <a:latin typeface="Calibri" pitchFamily="34" charset="0"/>
                <a:cs typeface="Calibri" pitchFamily="34" charset="0"/>
              </a:rPr>
              <a:t> = 1/3 </a:t>
            </a:r>
            <a:r>
              <a:rPr lang="en-US" sz="1400" b="0" smtClean="0">
                <a:latin typeface="Calibri" pitchFamily="34" charset="0"/>
                <a:cs typeface="Calibri" pitchFamily="34" charset="0"/>
              </a:rPr>
              <a:t>efficiëntie</a:t>
            </a:r>
          </a:p>
          <a:p>
            <a:r>
              <a:rPr lang="en-US" sz="1800" b="0" smtClean="0">
                <a:latin typeface="Calibri" pitchFamily="34" charset="0"/>
                <a:cs typeface="Calibri" pitchFamily="34" charset="0"/>
              </a:rPr>
              <a:t>Er is een optimale snelheid waarbij energie per afstand minimaal is</a:t>
            </a:r>
          </a:p>
          <a:p>
            <a:pPr lvl="1"/>
            <a:r>
              <a:rPr lang="en-US" sz="1400" b="0" smtClean="0">
                <a:latin typeface="Calibri" pitchFamily="34" charset="0"/>
                <a:cs typeface="Calibri" pitchFamily="34" charset="0"/>
              </a:rPr>
              <a:t>Helft vermogen nodig voor lift, andere helft om luchtweerstand te overwinnen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Energieverbruik van vliegtuig</a:t>
            </a:r>
            <a:endParaRPr lang="en-US" i="1" kern="1200" dirty="0" smtClean="0">
              <a:solidFill>
                <a:srgbClr val="000099"/>
              </a:solidFill>
              <a:ea typeface="+mn-ea"/>
              <a:cs typeface="+mn-cs"/>
            </a:endParaRPr>
          </a:p>
        </p:txBody>
      </p:sp>
      <p:grpSp>
        <p:nvGrpSpPr>
          <p:cNvPr id="14" name="Groep 13"/>
          <p:cNvGrpSpPr/>
          <p:nvPr/>
        </p:nvGrpSpPr>
        <p:grpSpPr>
          <a:xfrm>
            <a:off x="5562600" y="1295400"/>
            <a:ext cx="2895600" cy="1830388"/>
            <a:chOff x="5143815" y="1295400"/>
            <a:chExt cx="2895600" cy="1830388"/>
          </a:xfrm>
        </p:grpSpPr>
        <p:sp>
          <p:nvSpPr>
            <p:cNvPr id="13" name="Afgeronde rechthoek 12"/>
            <p:cNvSpPr/>
            <p:nvPr/>
          </p:nvSpPr>
          <p:spPr bwMode="auto">
            <a:xfrm>
              <a:off x="5143815" y="1295400"/>
              <a:ext cx="2895600" cy="1828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313346" name="Object 2"/>
            <p:cNvGraphicFramePr>
              <a:graphicFrameLocks noChangeAspect="1"/>
            </p:cNvGraphicFramePr>
            <p:nvPr/>
          </p:nvGraphicFramePr>
          <p:xfrm>
            <a:off x="5181600" y="1347788"/>
            <a:ext cx="2779713" cy="566737"/>
          </p:xfrm>
          <a:graphic>
            <a:graphicData uri="http://schemas.openxmlformats.org/presentationml/2006/ole">
              <mc:AlternateContent xmlns:mc="http://schemas.openxmlformats.org/markup-compatibility/2006">
                <mc:Choice xmlns:v="urn:schemas-microsoft-com:vml" Requires="v">
                  <p:oleObj spid="_x0000_s314401" name="Equation" r:id="rId6" imgW="2070000" imgH="419040" progId="Equation.DSMT4">
                    <p:embed/>
                  </p:oleObj>
                </mc:Choice>
                <mc:Fallback>
                  <p:oleObj name="Equation" r:id="rId6" imgW="2070000" imgH="41904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347788"/>
                          <a:ext cx="2779713" cy="566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4374" name="Object 6"/>
            <p:cNvGraphicFramePr>
              <a:graphicFrameLocks noChangeAspect="1"/>
            </p:cNvGraphicFramePr>
            <p:nvPr/>
          </p:nvGraphicFramePr>
          <p:xfrm>
            <a:off x="5353365" y="1846263"/>
            <a:ext cx="2590800" cy="687387"/>
          </p:xfrm>
          <a:graphic>
            <a:graphicData uri="http://schemas.openxmlformats.org/presentationml/2006/ole">
              <mc:AlternateContent xmlns:mc="http://schemas.openxmlformats.org/markup-compatibility/2006">
                <mc:Choice xmlns:v="urn:schemas-microsoft-com:vml" Requires="v">
                  <p:oleObj spid="_x0000_s314402" name="Equation" r:id="rId8" imgW="1930320" imgH="507960" progId="Equation.DSMT4">
                    <p:embed/>
                  </p:oleObj>
                </mc:Choice>
                <mc:Fallback>
                  <p:oleObj name="Equation" r:id="rId8" imgW="1930320" imgH="507960" progId="Equation.DSMT4">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3365" y="1846263"/>
                          <a:ext cx="2590800" cy="687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4375" name="Object 7"/>
            <p:cNvGraphicFramePr>
              <a:graphicFrameLocks noChangeAspect="1"/>
            </p:cNvGraphicFramePr>
            <p:nvPr/>
          </p:nvGraphicFramePr>
          <p:xfrm>
            <a:off x="5481953" y="2454275"/>
            <a:ext cx="920750" cy="671513"/>
          </p:xfrm>
          <a:graphic>
            <a:graphicData uri="http://schemas.openxmlformats.org/presentationml/2006/ole">
              <mc:AlternateContent xmlns:mc="http://schemas.openxmlformats.org/markup-compatibility/2006">
                <mc:Choice xmlns:v="urn:schemas-microsoft-com:vml" Requires="v">
                  <p:oleObj spid="_x0000_s314403" name="Equation" r:id="rId10" imgW="685800" imgH="495000" progId="Equation.DSMT4">
                    <p:embed/>
                  </p:oleObj>
                </mc:Choice>
                <mc:Fallback>
                  <p:oleObj name="Equation" r:id="rId10" imgW="685800" imgH="495000" progId="Equation.DSMT4">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1953" y="2454275"/>
                          <a:ext cx="920750" cy="671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0" name="Groep 19"/>
          <p:cNvGrpSpPr/>
          <p:nvPr/>
        </p:nvGrpSpPr>
        <p:grpSpPr>
          <a:xfrm>
            <a:off x="5562600" y="3200400"/>
            <a:ext cx="2895600" cy="1066800"/>
            <a:chOff x="5562600" y="3805992"/>
            <a:chExt cx="2895600" cy="1066800"/>
          </a:xfrm>
        </p:grpSpPr>
        <p:sp>
          <p:nvSpPr>
            <p:cNvPr id="16" name="Afgeronde rechthoek 15"/>
            <p:cNvSpPr/>
            <p:nvPr/>
          </p:nvSpPr>
          <p:spPr bwMode="auto">
            <a:xfrm>
              <a:off x="5562600" y="3805992"/>
              <a:ext cx="2895600" cy="1066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7" name="Object 2"/>
            <p:cNvGraphicFramePr>
              <a:graphicFrameLocks noChangeAspect="1"/>
            </p:cNvGraphicFramePr>
            <p:nvPr/>
          </p:nvGraphicFramePr>
          <p:xfrm>
            <a:off x="5694614" y="3886200"/>
            <a:ext cx="1416050" cy="325437"/>
          </p:xfrm>
          <a:graphic>
            <a:graphicData uri="http://schemas.openxmlformats.org/presentationml/2006/ole">
              <mc:AlternateContent xmlns:mc="http://schemas.openxmlformats.org/markup-compatibility/2006">
                <mc:Choice xmlns:v="urn:schemas-microsoft-com:vml" Requires="v">
                  <p:oleObj spid="_x0000_s314404" name="Equation" r:id="rId12" imgW="1054080" imgH="241200" progId="Equation.DSMT4">
                    <p:embed/>
                  </p:oleObj>
                </mc:Choice>
                <mc:Fallback>
                  <p:oleObj name="Equation" r:id="rId12" imgW="1054080" imgH="241200" progId="Equation.DSMT4">
                    <p:embed/>
                    <p:pic>
                      <p:nvPicPr>
                        <p:cNvPr id="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4614" y="3886200"/>
                          <a:ext cx="1416050" cy="325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6"/>
            <p:cNvGraphicFramePr>
              <a:graphicFrameLocks noChangeAspect="1"/>
            </p:cNvGraphicFramePr>
            <p:nvPr/>
          </p:nvGraphicFramePr>
          <p:xfrm>
            <a:off x="6084888" y="4140955"/>
            <a:ext cx="1960562" cy="669925"/>
          </p:xfrm>
          <a:graphic>
            <a:graphicData uri="http://schemas.openxmlformats.org/presentationml/2006/ole">
              <mc:AlternateContent xmlns:mc="http://schemas.openxmlformats.org/markup-compatibility/2006">
                <mc:Choice xmlns:v="urn:schemas-microsoft-com:vml" Requires="v">
                  <p:oleObj spid="_x0000_s314405" name="Equation" r:id="rId14" imgW="1460160" imgH="495000" progId="Equation.DSMT4">
                    <p:embed/>
                  </p:oleObj>
                </mc:Choice>
                <mc:Fallback>
                  <p:oleObj name="Equation" r:id="rId14" imgW="1460160" imgH="495000" progId="Equation.DSMT4">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84888" y="4140955"/>
                          <a:ext cx="1960562"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314381" name="Picture 13"/>
          <p:cNvPicPr>
            <a:picLocks noChangeAspect="1" noChangeArrowheads="1"/>
          </p:cNvPicPr>
          <p:nvPr/>
        </p:nvPicPr>
        <p:blipFill>
          <a:blip r:embed="rId16" cstate="print"/>
          <a:srcRect/>
          <a:stretch>
            <a:fillRect/>
          </a:stretch>
        </p:blipFill>
        <p:spPr bwMode="auto">
          <a:xfrm>
            <a:off x="6210300" y="4391991"/>
            <a:ext cx="2933700" cy="2466009"/>
          </a:xfrm>
          <a:prstGeom prst="rect">
            <a:avLst/>
          </a:prstGeom>
          <a:noFill/>
          <a:ln w="9525">
            <a:noFill/>
            <a:miter lim="800000"/>
            <a:headEnd/>
            <a:tailEnd/>
          </a:ln>
        </p:spPr>
      </p:pic>
      <p:graphicFrame>
        <p:nvGraphicFramePr>
          <p:cNvPr id="314382" name="Object 14"/>
          <p:cNvGraphicFramePr>
            <a:graphicFrameLocks noChangeAspect="1"/>
          </p:cNvGraphicFramePr>
          <p:nvPr/>
        </p:nvGraphicFramePr>
        <p:xfrm>
          <a:off x="3810000" y="6164262"/>
          <a:ext cx="1465262" cy="617538"/>
        </p:xfrm>
        <a:graphic>
          <a:graphicData uri="http://schemas.openxmlformats.org/presentationml/2006/ole">
            <mc:AlternateContent xmlns:mc="http://schemas.openxmlformats.org/markup-compatibility/2006">
              <mc:Choice xmlns:v="urn:schemas-microsoft-com:vml" Requires="v">
                <p:oleObj spid="_x0000_s314406" name="Equation" r:id="rId17" imgW="1091880" imgH="457200" progId="Equation.DSMT4">
                  <p:embed/>
                </p:oleObj>
              </mc:Choice>
              <mc:Fallback>
                <p:oleObj name="Equation" r:id="rId17" imgW="1091880" imgH="457200" progId="Equation.DSMT4">
                  <p:embed/>
                  <p:pic>
                    <p:nvPicPr>
                      <p:cNvPr id="0"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0" y="6164262"/>
                        <a:ext cx="1465262" cy="617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4383" name="Object 15"/>
          <p:cNvGraphicFramePr>
            <a:graphicFrameLocks noChangeAspect="1"/>
          </p:cNvGraphicFramePr>
          <p:nvPr/>
        </p:nvGraphicFramePr>
        <p:xfrm>
          <a:off x="3322637" y="3795684"/>
          <a:ext cx="1858963" cy="365036"/>
        </p:xfrm>
        <a:graphic>
          <a:graphicData uri="http://schemas.openxmlformats.org/presentationml/2006/ole">
            <mc:AlternateContent xmlns:mc="http://schemas.openxmlformats.org/markup-compatibility/2006">
              <mc:Choice xmlns:v="urn:schemas-microsoft-com:vml" Requires="v">
                <p:oleObj spid="_x0000_s314407" name="Equation" r:id="rId19" imgW="2019240" imgH="393480" progId="Equation.DSMT4">
                  <p:embed/>
                </p:oleObj>
              </mc:Choice>
              <mc:Fallback>
                <p:oleObj name="Equation" r:id="rId19" imgW="2019240" imgH="393480" progId="Equation.DSMT4">
                  <p:embed/>
                  <p:pic>
                    <p:nvPicPr>
                      <p:cNvPr id="0"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22637" y="3795684"/>
                        <a:ext cx="1858963" cy="3650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heckerboard(across)">
                                      <p:cBhvr>
                                        <p:cTn id="26" dur="500"/>
                                        <p:tgtEl>
                                          <p:spTgt spid="3">
                                            <p:txEl>
                                              <p:pRg st="3" end="3"/>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heckerboard(across)">
                                      <p:cBhvr>
                                        <p:cTn id="29" dur="500"/>
                                        <p:tgtEl>
                                          <p:spTgt spid="3">
                                            <p:txEl>
                                              <p:pRg st="4" end="4"/>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heckerboard(across)">
                                      <p:cBhvr>
                                        <p:cTn id="35" dur="500"/>
                                        <p:tgtEl>
                                          <p:spTgt spid="3">
                                            <p:txEl>
                                              <p:pRg st="6" end="6"/>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314383"/>
                                        </p:tgtEl>
                                        <p:attrNameLst>
                                          <p:attrName>style.visibility</p:attrName>
                                        </p:attrNameLst>
                                      </p:cBhvr>
                                      <p:to>
                                        <p:strVal val="visible"/>
                                      </p:to>
                                    </p:set>
                                    <p:animEffect transition="in" filter="checkerboard(across)">
                                      <p:cBhvr>
                                        <p:cTn id="38" dur="500"/>
                                        <p:tgtEl>
                                          <p:spTgt spid="314383"/>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checkerboard(across)">
                                      <p:cBhvr>
                                        <p:cTn id="43" dur="500"/>
                                        <p:tgtEl>
                                          <p:spTgt spid="3">
                                            <p:txEl>
                                              <p:pRg st="7" end="7"/>
                                            </p:txEl>
                                          </p:spTgt>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6" dur="500"/>
                                        <p:tgtEl>
                                          <p:spTgt spid="3">
                                            <p:txEl>
                                              <p:pRg st="10" end="10"/>
                                            </p:txEl>
                                          </p:spTgt>
                                        </p:tgtEl>
                                      </p:cBhvr>
                                    </p:animEffect>
                                  </p:childTnLst>
                                </p:cTn>
                              </p:par>
                              <p:par>
                                <p:cTn id="47" presetID="5"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heckerboard(across)">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4" dur="500"/>
                                        <p:tgtEl>
                                          <p:spTgt spid="3">
                                            <p:txEl>
                                              <p:pRg st="11" end="11"/>
                                            </p:txEl>
                                          </p:spTgt>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7" dur="500"/>
                                        <p:tgtEl>
                                          <p:spTgt spid="3">
                                            <p:txEl>
                                              <p:pRg st="12" end="12"/>
                                            </p:txEl>
                                          </p:spTgt>
                                        </p:tgtEl>
                                      </p:cBhvr>
                                    </p:animEffect>
                                  </p:childTnLst>
                                </p:cTn>
                              </p:par>
                              <p:par>
                                <p:cTn id="58" presetID="5" presetClass="entr" presetSubtype="10" fill="hold" nodeType="withEffect">
                                  <p:stCondLst>
                                    <p:cond delay="0"/>
                                  </p:stCondLst>
                                  <p:childTnLst>
                                    <p:set>
                                      <p:cBhvr>
                                        <p:cTn id="59" dur="1" fill="hold">
                                          <p:stCondLst>
                                            <p:cond delay="0"/>
                                          </p:stCondLst>
                                        </p:cTn>
                                        <p:tgtEl>
                                          <p:spTgt spid="314381"/>
                                        </p:tgtEl>
                                        <p:attrNameLst>
                                          <p:attrName>style.visibility</p:attrName>
                                        </p:attrNameLst>
                                      </p:cBhvr>
                                      <p:to>
                                        <p:strVal val="visible"/>
                                      </p:to>
                                    </p:set>
                                    <p:animEffect transition="in" filter="checkerboard(across)">
                                      <p:cBhvr>
                                        <p:cTn id="60" dur="500"/>
                                        <p:tgtEl>
                                          <p:spTgt spid="314381"/>
                                        </p:tgtEl>
                                      </p:cBhvr>
                                    </p:animEffect>
                                  </p:childTnLst>
                                </p:cTn>
                              </p:par>
                              <p:par>
                                <p:cTn id="61" presetID="5" presetClass="entr" presetSubtype="10" fill="hold" nodeType="withEffect">
                                  <p:stCondLst>
                                    <p:cond delay="0"/>
                                  </p:stCondLst>
                                  <p:childTnLst>
                                    <p:set>
                                      <p:cBhvr>
                                        <p:cTn id="62" dur="1" fill="hold">
                                          <p:stCondLst>
                                            <p:cond delay="0"/>
                                          </p:stCondLst>
                                        </p:cTn>
                                        <p:tgtEl>
                                          <p:spTgt spid="314382"/>
                                        </p:tgtEl>
                                        <p:attrNameLst>
                                          <p:attrName>style.visibility</p:attrName>
                                        </p:attrNameLst>
                                      </p:cBhvr>
                                      <p:to>
                                        <p:strVal val="visible"/>
                                      </p:to>
                                    </p:set>
                                    <p:animEffect transition="in" filter="checkerboard(across)">
                                      <p:cBhvr>
                                        <p:cTn id="63" dur="500"/>
                                        <p:tgtEl>
                                          <p:spTgt spid="314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3733800" cy="4876800"/>
          </a:xfrm>
        </p:spPr>
        <p:txBody>
          <a:bodyPr/>
          <a:lstStyle/>
          <a:p>
            <a:r>
              <a:rPr lang="en-US" sz="1800" b="0" smtClean="0">
                <a:latin typeface="Calibri" pitchFamily="34" charset="0"/>
                <a:cs typeface="Calibri" pitchFamily="34" charset="0"/>
              </a:rPr>
              <a:t>Gebruik ons eenvoudig model om twee voorbeelden te bestuderen</a:t>
            </a:r>
          </a:p>
          <a:p>
            <a:pPr lvl="1"/>
            <a:r>
              <a:rPr lang="en-US" sz="1400" b="0" smtClean="0">
                <a:latin typeface="Calibri" pitchFamily="34" charset="0"/>
                <a:cs typeface="Calibri" pitchFamily="34" charset="0"/>
              </a:rPr>
              <a:t>Boeing 747</a:t>
            </a:r>
          </a:p>
          <a:p>
            <a:pPr lvl="2"/>
            <a:r>
              <a:rPr lang="en-US" sz="1000" smtClean="0">
                <a:solidFill>
                  <a:srgbClr val="006600"/>
                </a:solidFill>
                <a:latin typeface="Calibri" pitchFamily="34" charset="0"/>
                <a:cs typeface="Calibri" pitchFamily="34" charset="0"/>
              </a:rPr>
              <a:t>De lucht is ijl op grote hoogte</a:t>
            </a:r>
          </a:p>
          <a:p>
            <a:pPr lvl="1"/>
            <a:r>
              <a:rPr lang="en-US" sz="1400" b="0" smtClean="0">
                <a:latin typeface="Calibri" pitchFamily="34" charset="0"/>
                <a:cs typeface="Calibri" pitchFamily="34" charset="0"/>
              </a:rPr>
              <a:t>Albatross</a:t>
            </a:r>
          </a:p>
          <a:p>
            <a:r>
              <a:rPr lang="en-US" sz="1800" b="0" smtClean="0">
                <a:latin typeface="Calibri" pitchFamily="34" charset="0"/>
                <a:cs typeface="Calibri" pitchFamily="34" charset="0"/>
              </a:rPr>
              <a:t>We zitten er niet erg naast</a:t>
            </a:r>
          </a:p>
          <a:p>
            <a:pPr lvl="1"/>
            <a:r>
              <a:rPr lang="en-US" sz="1400" b="0" smtClean="0">
                <a:latin typeface="Calibri" pitchFamily="34" charset="0"/>
                <a:cs typeface="Calibri" pitchFamily="34" charset="0"/>
              </a:rPr>
              <a:t>880 km/uur voor 747</a:t>
            </a:r>
          </a:p>
          <a:p>
            <a:pPr lvl="2"/>
            <a:r>
              <a:rPr lang="en-US" sz="1000" smtClean="0">
                <a:solidFill>
                  <a:srgbClr val="006600"/>
                </a:solidFill>
                <a:latin typeface="Calibri" pitchFamily="34" charset="0"/>
                <a:cs typeface="Calibri" pitchFamily="34" charset="0"/>
              </a:rPr>
              <a:t>Specs Boeing: 913 km/uur op 35000 voet</a:t>
            </a:r>
          </a:p>
          <a:p>
            <a:pPr lvl="1"/>
            <a:r>
              <a:rPr lang="en-US" sz="1400" b="0" smtClean="0">
                <a:latin typeface="Calibri" pitchFamily="34" charset="0"/>
                <a:cs typeface="Calibri" pitchFamily="34" charset="0"/>
              </a:rPr>
              <a:t>52 km/uur voor Albatross</a:t>
            </a:r>
          </a:p>
          <a:p>
            <a:pPr lvl="2"/>
            <a:r>
              <a:rPr lang="en-US" sz="1000" smtClean="0">
                <a:solidFill>
                  <a:srgbClr val="006600"/>
                </a:solidFill>
                <a:latin typeface="Calibri" pitchFamily="34" charset="0"/>
                <a:cs typeface="Calibri" pitchFamily="34" charset="0"/>
              </a:rPr>
              <a:t>Specs: 50 – 85 km/uur</a:t>
            </a:r>
            <a:endParaRPr lang="en-US" sz="1400" baseline="-25000" smtClean="0">
              <a:solidFill>
                <a:srgbClr val="006600"/>
              </a:solidFill>
              <a:latin typeface="Calibri" pitchFamily="34" charset="0"/>
              <a:cs typeface="Calibri" pitchFamily="34" charset="0"/>
            </a:endParaRPr>
          </a:p>
          <a:p>
            <a:r>
              <a:rPr lang="en-US" sz="1800" b="0" smtClean="0">
                <a:latin typeface="Calibri" pitchFamily="34" charset="0"/>
                <a:cs typeface="Calibri" pitchFamily="34" charset="0"/>
              </a:rPr>
              <a:t>Vliegtuigen gebruiken step climb</a:t>
            </a:r>
          </a:p>
          <a:p>
            <a:pPr lvl="1"/>
            <a:r>
              <a:rPr lang="en-US" sz="1400" b="0" smtClean="0">
                <a:latin typeface="Calibri" pitchFamily="34" charset="0"/>
                <a:cs typeface="Calibri" pitchFamily="34" charset="0"/>
              </a:rPr>
              <a:t>Vliegtuig wordt lichter door verbruik</a:t>
            </a:r>
          </a:p>
          <a:p>
            <a:pPr lvl="2"/>
            <a:r>
              <a:rPr lang="en-US" sz="1000" smtClean="0">
                <a:solidFill>
                  <a:srgbClr val="006600"/>
                </a:solidFill>
                <a:latin typeface="Calibri" pitchFamily="34" charset="0"/>
                <a:cs typeface="Calibri" pitchFamily="34" charset="0"/>
              </a:rPr>
              <a:t>Grotere hoogte, lagere dichtheid</a:t>
            </a:r>
          </a:p>
          <a:p>
            <a:r>
              <a:rPr lang="en-US" sz="1800" b="0" smtClean="0">
                <a:latin typeface="Calibri" pitchFamily="34" charset="0"/>
                <a:cs typeface="Calibri" pitchFamily="34" charset="0"/>
              </a:rPr>
              <a:t>Benodigde kracht</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Cruise-snelheid voor Boeing 747</a:t>
            </a:r>
            <a:endParaRPr lang="en-US" i="1" kern="1200" dirty="0" smtClean="0">
              <a:solidFill>
                <a:srgbClr val="000099"/>
              </a:solidFill>
              <a:ea typeface="+mn-ea"/>
              <a:cs typeface="+mn-cs"/>
            </a:endParaRPr>
          </a:p>
        </p:txBody>
      </p:sp>
      <p:pic>
        <p:nvPicPr>
          <p:cNvPr id="315405" name="Picture 13"/>
          <p:cNvPicPr>
            <a:picLocks noChangeAspect="1" noChangeArrowheads="1"/>
          </p:cNvPicPr>
          <p:nvPr/>
        </p:nvPicPr>
        <p:blipFill>
          <a:blip r:embed="rId4" cstate="print"/>
          <a:srcRect/>
          <a:stretch>
            <a:fillRect/>
          </a:stretch>
        </p:blipFill>
        <p:spPr bwMode="auto">
          <a:xfrm>
            <a:off x="3200400" y="2112252"/>
            <a:ext cx="990600" cy="149524"/>
          </a:xfrm>
          <a:prstGeom prst="rect">
            <a:avLst/>
          </a:prstGeom>
          <a:noFill/>
          <a:ln w="9525">
            <a:noFill/>
            <a:miter lim="800000"/>
            <a:headEnd/>
            <a:tailEnd/>
          </a:ln>
        </p:spPr>
      </p:pic>
      <p:pic>
        <p:nvPicPr>
          <p:cNvPr id="315406" name="Picture 14"/>
          <p:cNvPicPr>
            <a:picLocks noChangeAspect="1" noChangeArrowheads="1"/>
          </p:cNvPicPr>
          <p:nvPr/>
        </p:nvPicPr>
        <p:blipFill>
          <a:blip r:embed="rId5" cstate="print"/>
          <a:srcRect/>
          <a:stretch>
            <a:fillRect/>
          </a:stretch>
        </p:blipFill>
        <p:spPr bwMode="auto">
          <a:xfrm>
            <a:off x="4800600" y="3429000"/>
            <a:ext cx="2566988" cy="1738275"/>
          </a:xfrm>
          <a:prstGeom prst="rect">
            <a:avLst/>
          </a:prstGeom>
          <a:noFill/>
          <a:ln w="9525">
            <a:noFill/>
            <a:miter lim="800000"/>
            <a:headEnd/>
            <a:tailEnd/>
          </a:ln>
        </p:spPr>
      </p:pic>
      <p:graphicFrame>
        <p:nvGraphicFramePr>
          <p:cNvPr id="315407" name="Object 15"/>
          <p:cNvGraphicFramePr>
            <a:graphicFrameLocks noChangeAspect="1"/>
          </p:cNvGraphicFramePr>
          <p:nvPr/>
        </p:nvGraphicFramePr>
        <p:xfrm>
          <a:off x="1295400" y="4800600"/>
          <a:ext cx="3355975" cy="669925"/>
        </p:xfrm>
        <a:graphic>
          <a:graphicData uri="http://schemas.openxmlformats.org/presentationml/2006/ole">
            <mc:AlternateContent xmlns:mc="http://schemas.openxmlformats.org/markup-compatibility/2006">
              <mc:Choice xmlns:v="urn:schemas-microsoft-com:vml" Requires="v">
                <p:oleObj spid="_x0000_s315415" name="Equation" r:id="rId6" imgW="2501640" imgH="495000" progId="Equation.DSMT4">
                  <p:embed/>
                </p:oleObj>
              </mc:Choice>
              <mc:Fallback>
                <p:oleObj name="Equation" r:id="rId6" imgW="2501640" imgH="495000" progId="Equation.DSMT4">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4800600"/>
                        <a:ext cx="3355975"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5408" name="Object 16"/>
          <p:cNvGraphicFramePr>
            <a:graphicFrameLocks noChangeAspect="1"/>
          </p:cNvGraphicFramePr>
          <p:nvPr/>
        </p:nvGraphicFramePr>
        <p:xfrm>
          <a:off x="1864896" y="5307013"/>
          <a:ext cx="3952875" cy="788987"/>
        </p:xfrm>
        <a:graphic>
          <a:graphicData uri="http://schemas.openxmlformats.org/presentationml/2006/ole">
            <mc:AlternateContent xmlns:mc="http://schemas.openxmlformats.org/markup-compatibility/2006">
              <mc:Choice xmlns:v="urn:schemas-microsoft-com:vml" Requires="v">
                <p:oleObj spid="_x0000_s315416" name="Equation" r:id="rId8" imgW="2946240" imgH="583920" progId="Equation.DSMT4">
                  <p:embed/>
                </p:oleObj>
              </mc:Choice>
              <mc:Fallback>
                <p:oleObj name="Equation" r:id="rId8" imgW="2946240" imgH="583920" progId="Equation.DSMT4">
                  <p:embed/>
                  <p:pic>
                    <p:nvPicPr>
                      <p:cNvPr id="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4896" y="5307013"/>
                        <a:ext cx="3952875" cy="788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1" name="Groep 30"/>
          <p:cNvGrpSpPr/>
          <p:nvPr/>
        </p:nvGrpSpPr>
        <p:grpSpPr>
          <a:xfrm>
            <a:off x="3886200" y="6172200"/>
            <a:ext cx="1339341" cy="632901"/>
            <a:chOff x="3886200" y="6172200"/>
            <a:chExt cx="1339341" cy="632901"/>
          </a:xfrm>
        </p:grpSpPr>
        <p:cxnSp>
          <p:nvCxnSpPr>
            <p:cNvPr id="33" name="Rechte verbindingslijn met pijl 32"/>
            <p:cNvCxnSpPr/>
            <p:nvPr/>
          </p:nvCxnSpPr>
          <p:spPr bwMode="auto">
            <a:xfrm flipV="1">
              <a:off x="5105400" y="6172200"/>
              <a:ext cx="0" cy="381000"/>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4" name="Tekstvak 33"/>
            <p:cNvSpPr txBox="1"/>
            <p:nvPr/>
          </p:nvSpPr>
          <p:spPr>
            <a:xfrm>
              <a:off x="3886200" y="6497324"/>
              <a:ext cx="1339341" cy="307777"/>
            </a:xfrm>
            <a:prstGeom prst="rect">
              <a:avLst/>
            </a:prstGeom>
            <a:noFill/>
            <a:ln>
              <a:noFill/>
            </a:ln>
          </p:spPr>
          <p:txBody>
            <a:bodyPr wrap="none" rtlCol="0">
              <a:spAutoFit/>
            </a:bodyPr>
            <a:lstStyle/>
            <a:p>
              <a:r>
                <a:rPr lang="nl-NL" sz="1400" smtClean="0">
                  <a:latin typeface="Calibri" pitchFamily="34" charset="0"/>
                  <a:cs typeface="Calibri" pitchFamily="34" charset="0"/>
                </a:rPr>
                <a:t>Drag to lift ratio</a:t>
              </a:r>
              <a:endParaRPr lang="nl-NL" sz="1400" dirty="0" err="1" smtClean="0">
                <a:latin typeface="Calibri" pitchFamily="34" charset="0"/>
                <a:cs typeface="Calibri" pitchFamily="34" charset="0"/>
              </a:endParaRPr>
            </a:p>
          </p:txBody>
        </p:sp>
      </p:grpSp>
      <p:grpSp>
        <p:nvGrpSpPr>
          <p:cNvPr id="30" name="Groep 29"/>
          <p:cNvGrpSpPr/>
          <p:nvPr/>
        </p:nvGrpSpPr>
        <p:grpSpPr>
          <a:xfrm>
            <a:off x="7315200" y="5715000"/>
            <a:ext cx="1447800" cy="1143000"/>
            <a:chOff x="7315200" y="5715000"/>
            <a:chExt cx="1447800" cy="1143000"/>
          </a:xfrm>
        </p:grpSpPr>
        <p:pic>
          <p:nvPicPr>
            <p:cNvPr id="315409" name="Picture 17"/>
            <p:cNvPicPr>
              <a:picLocks noChangeAspect="1" noChangeArrowheads="1"/>
            </p:cNvPicPr>
            <p:nvPr/>
          </p:nvPicPr>
          <p:blipFill>
            <a:blip r:embed="rId10" cstate="print"/>
            <a:srcRect/>
            <a:stretch>
              <a:fillRect/>
            </a:stretch>
          </p:blipFill>
          <p:spPr bwMode="auto">
            <a:xfrm>
              <a:off x="7315200" y="5715000"/>
              <a:ext cx="1447800" cy="981468"/>
            </a:xfrm>
            <a:prstGeom prst="rect">
              <a:avLst/>
            </a:prstGeom>
            <a:noFill/>
            <a:ln w="9525">
              <a:noFill/>
              <a:miter lim="800000"/>
              <a:headEnd/>
              <a:tailEnd/>
            </a:ln>
          </p:spPr>
        </p:pic>
        <p:pic>
          <p:nvPicPr>
            <p:cNvPr id="315410" name="Picture 18"/>
            <p:cNvPicPr>
              <a:picLocks noChangeAspect="1" noChangeArrowheads="1"/>
            </p:cNvPicPr>
            <p:nvPr/>
          </p:nvPicPr>
          <p:blipFill>
            <a:blip r:embed="rId11" cstate="print"/>
            <a:srcRect/>
            <a:stretch>
              <a:fillRect/>
            </a:stretch>
          </p:blipFill>
          <p:spPr bwMode="auto">
            <a:xfrm>
              <a:off x="7391400" y="6663170"/>
              <a:ext cx="1143000" cy="194830"/>
            </a:xfrm>
            <a:prstGeom prst="rect">
              <a:avLst/>
            </a:prstGeom>
            <a:noFill/>
            <a:ln w="9525">
              <a:noFill/>
              <a:miter lim="800000"/>
              <a:headEnd/>
              <a:tailEnd/>
            </a:ln>
          </p:spPr>
        </p:pic>
      </p:grpSp>
      <p:graphicFrame>
        <p:nvGraphicFramePr>
          <p:cNvPr id="315402" name="Object 10"/>
          <p:cNvGraphicFramePr>
            <a:graphicFrameLocks noChangeAspect="1"/>
          </p:cNvGraphicFramePr>
          <p:nvPr/>
        </p:nvGraphicFramePr>
        <p:xfrm>
          <a:off x="7086600" y="3649662"/>
          <a:ext cx="1465262" cy="617538"/>
        </p:xfrm>
        <a:graphic>
          <a:graphicData uri="http://schemas.openxmlformats.org/presentationml/2006/ole">
            <mc:AlternateContent xmlns:mc="http://schemas.openxmlformats.org/markup-compatibility/2006">
              <mc:Choice xmlns:v="urn:schemas-microsoft-com:vml" Requires="v">
                <p:oleObj spid="_x0000_s315417" name="Equation" r:id="rId12" imgW="1091880" imgH="457200" progId="Equation.DSMT4">
                  <p:embed/>
                </p:oleObj>
              </mc:Choice>
              <mc:Fallback>
                <p:oleObj name="Equation" r:id="rId12" imgW="1091880" imgH="457200" progId="Equation.DSMT4">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6600" y="3649662"/>
                        <a:ext cx="1465262" cy="617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3" name="Groep 22"/>
          <p:cNvGrpSpPr/>
          <p:nvPr/>
        </p:nvGrpSpPr>
        <p:grpSpPr>
          <a:xfrm>
            <a:off x="4267200" y="1295400"/>
            <a:ext cx="4750971" cy="1905000"/>
            <a:chOff x="4267200" y="1295400"/>
            <a:chExt cx="4750971" cy="1905000"/>
          </a:xfrm>
        </p:grpSpPr>
        <p:grpSp>
          <p:nvGrpSpPr>
            <p:cNvPr id="28" name="Groep 27"/>
            <p:cNvGrpSpPr/>
            <p:nvPr/>
          </p:nvGrpSpPr>
          <p:grpSpPr>
            <a:xfrm>
              <a:off x="4267200" y="1295400"/>
              <a:ext cx="4750971" cy="1905000"/>
              <a:chOff x="4267200" y="1295400"/>
              <a:chExt cx="4750971" cy="1905000"/>
            </a:xfrm>
          </p:grpSpPr>
          <p:grpSp>
            <p:nvGrpSpPr>
              <p:cNvPr id="25" name="Groep 24"/>
              <p:cNvGrpSpPr/>
              <p:nvPr/>
            </p:nvGrpSpPr>
            <p:grpSpPr>
              <a:xfrm>
                <a:off x="4267200" y="1295400"/>
                <a:ext cx="4750971" cy="1905000"/>
                <a:chOff x="1752600" y="1219200"/>
                <a:chExt cx="6960771" cy="2667000"/>
              </a:xfrm>
            </p:grpSpPr>
            <p:pic>
              <p:nvPicPr>
                <p:cNvPr id="315403" name="Picture 11"/>
                <p:cNvPicPr>
                  <a:picLocks noChangeAspect="1" noChangeArrowheads="1"/>
                </p:cNvPicPr>
                <p:nvPr/>
              </p:nvPicPr>
              <p:blipFill>
                <a:blip r:embed="rId14" cstate="print"/>
                <a:srcRect/>
                <a:stretch>
                  <a:fillRect/>
                </a:stretch>
              </p:blipFill>
              <p:spPr bwMode="auto">
                <a:xfrm>
                  <a:off x="1752600" y="1219200"/>
                  <a:ext cx="6915150" cy="2505075"/>
                </a:xfrm>
                <a:prstGeom prst="rect">
                  <a:avLst/>
                </a:prstGeom>
                <a:noFill/>
                <a:ln w="9525">
                  <a:noFill/>
                  <a:miter lim="800000"/>
                  <a:headEnd/>
                  <a:tailEnd/>
                </a:ln>
              </p:spPr>
            </p:pic>
            <p:pic>
              <p:nvPicPr>
                <p:cNvPr id="315404" name="Picture 12"/>
                <p:cNvPicPr>
                  <a:picLocks noChangeAspect="1" noChangeArrowheads="1"/>
                </p:cNvPicPr>
                <p:nvPr/>
              </p:nvPicPr>
              <p:blipFill>
                <a:blip r:embed="rId15" cstate="print"/>
                <a:srcRect/>
                <a:stretch>
                  <a:fillRect/>
                </a:stretch>
              </p:blipFill>
              <p:spPr bwMode="auto">
                <a:xfrm>
                  <a:off x="1788696" y="3743325"/>
                  <a:ext cx="6924675" cy="142875"/>
                </a:xfrm>
                <a:prstGeom prst="rect">
                  <a:avLst/>
                </a:prstGeom>
                <a:noFill/>
                <a:ln w="9525">
                  <a:noFill/>
                  <a:miter lim="800000"/>
                  <a:headEnd/>
                  <a:tailEnd/>
                </a:ln>
              </p:spPr>
            </p:pic>
          </p:grpSp>
          <p:sp>
            <p:nvSpPr>
              <p:cNvPr id="27" name="Rechthoek 26"/>
              <p:cNvSpPr/>
              <p:nvPr/>
            </p:nvSpPr>
            <p:spPr bwMode="auto">
              <a:xfrm>
                <a:off x="7277415" y="2804286"/>
                <a:ext cx="304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22" name="Rechthoek 21"/>
            <p:cNvSpPr/>
            <p:nvPr/>
          </p:nvSpPr>
          <p:spPr bwMode="auto">
            <a:xfrm>
              <a:off x="6190368" y="2438400"/>
              <a:ext cx="1524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1" name="Tekstvak 20"/>
            <p:cNvSpPr txBox="1"/>
            <p:nvPr/>
          </p:nvSpPr>
          <p:spPr>
            <a:xfrm>
              <a:off x="6178256" y="2438400"/>
              <a:ext cx="72000" cy="261610"/>
            </a:xfrm>
            <a:prstGeom prst="rect">
              <a:avLst/>
            </a:prstGeom>
            <a:solidFill>
              <a:schemeClr val="bg1"/>
            </a:solidFill>
          </p:spPr>
          <p:txBody>
            <a:bodyPr wrap="none" rtlCol="0">
              <a:spAutoFit/>
            </a:bodyPr>
            <a:lstStyle/>
            <a:p>
              <a:r>
                <a:rPr lang="nl-NL" sz="1050" smtClean="0">
                  <a:latin typeface="+mn-lt"/>
                </a:rPr>
                <a:t>V</a:t>
              </a:r>
              <a:endParaRPr lang="nl-NL" sz="1050" dirty="0" err="1" smtClean="0">
                <a:latin typeface="+mn-lt"/>
              </a:endParaRPr>
            </a:p>
          </p:txBody>
        </p:sp>
      </p:grpSp>
      <p:grpSp>
        <p:nvGrpSpPr>
          <p:cNvPr id="29" name="Groep 28"/>
          <p:cNvGrpSpPr/>
          <p:nvPr/>
        </p:nvGrpSpPr>
        <p:grpSpPr>
          <a:xfrm>
            <a:off x="-76200" y="5577715"/>
            <a:ext cx="1364043" cy="1295400"/>
            <a:chOff x="-76200" y="5577715"/>
            <a:chExt cx="1364043" cy="1295400"/>
          </a:xfrm>
        </p:grpSpPr>
        <p:pic>
          <p:nvPicPr>
            <p:cNvPr id="24" name="Picture 19"/>
            <p:cNvPicPr>
              <a:picLocks noChangeAspect="1" noChangeArrowheads="1"/>
            </p:cNvPicPr>
            <p:nvPr/>
          </p:nvPicPr>
          <p:blipFill>
            <a:blip r:embed="rId16" cstate="print"/>
            <a:srcRect/>
            <a:stretch>
              <a:fillRect/>
            </a:stretch>
          </p:blipFill>
          <p:spPr bwMode="auto">
            <a:xfrm>
              <a:off x="-7557" y="5577715"/>
              <a:ext cx="1295400" cy="1295400"/>
            </a:xfrm>
            <a:prstGeom prst="rect">
              <a:avLst/>
            </a:prstGeom>
            <a:noFill/>
            <a:ln w="9525">
              <a:noFill/>
              <a:miter lim="800000"/>
              <a:headEnd/>
              <a:tailEnd/>
            </a:ln>
          </p:spPr>
        </p:pic>
        <p:pic>
          <p:nvPicPr>
            <p:cNvPr id="26" name="Picture 20"/>
            <p:cNvPicPr>
              <a:picLocks noChangeAspect="1" noChangeArrowheads="1"/>
            </p:cNvPicPr>
            <p:nvPr/>
          </p:nvPicPr>
          <p:blipFill>
            <a:blip r:embed="rId17" cstate="print"/>
            <a:srcRect/>
            <a:stretch>
              <a:fillRect/>
            </a:stretch>
          </p:blipFill>
          <p:spPr bwMode="auto">
            <a:xfrm rot="10800000">
              <a:off x="-76200" y="6301614"/>
              <a:ext cx="272706" cy="5715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15405"/>
                                        </p:tgtEl>
                                        <p:attrNameLst>
                                          <p:attrName>style.visibility</p:attrName>
                                        </p:attrNameLst>
                                      </p:cBhvr>
                                      <p:to>
                                        <p:strVal val="visible"/>
                                      </p:to>
                                    </p:set>
                                    <p:animEffect transition="in" filter="checkerboard(across)">
                                      <p:cBhvr>
                                        <p:cTn id="21" dur="500"/>
                                        <p:tgtEl>
                                          <p:spTgt spid="315405"/>
                                        </p:tgtEl>
                                      </p:cBhvr>
                                    </p:animEffect>
                                  </p:childTnLst>
                                </p:cTn>
                              </p:par>
                              <p:par>
                                <p:cTn id="22" presetID="5" presetClass="entr" presetSubtype="1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heckerboard(across)">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heckerboard(across)">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checkerboard(across)">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checkerboard(across)">
                                      <p:cBhvr>
                                        <p:cTn id="39" dur="500"/>
                                        <p:tgtEl>
                                          <p:spTgt spid="3">
                                            <p:txEl>
                                              <p:pRg st="5" end="5"/>
                                            </p:tx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heckerboard(across)">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checkerboard(across)">
                                      <p:cBhvr>
                                        <p:cTn id="47" dur="500"/>
                                        <p:tgtEl>
                                          <p:spTgt spid="3">
                                            <p:txEl>
                                              <p:pRg st="7" end="7"/>
                                            </p:txEl>
                                          </p:spTgt>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checkerboard(across)">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checkerboard(across)">
                                      <p:cBhvr>
                                        <p:cTn id="55" dur="500"/>
                                        <p:tgtEl>
                                          <p:spTgt spid="3">
                                            <p:txEl>
                                              <p:pRg st="9" end="9"/>
                                            </p:txEl>
                                          </p:spTgt>
                                        </p:tgtEl>
                                      </p:cBhvr>
                                    </p:animEffect>
                                  </p:childTnLst>
                                </p:cTn>
                              </p:par>
                              <p:par>
                                <p:cTn id="56" presetID="5" presetClass="entr" presetSubtype="10" fill="hold" nodeType="withEffect">
                                  <p:stCondLst>
                                    <p:cond delay="0"/>
                                  </p:stCondLst>
                                  <p:childTnLst>
                                    <p:set>
                                      <p:cBhvr>
                                        <p:cTn id="57" dur="1" fill="hold">
                                          <p:stCondLst>
                                            <p:cond delay="0"/>
                                          </p:stCondLst>
                                        </p:cTn>
                                        <p:tgtEl>
                                          <p:spTgt spid="315406"/>
                                        </p:tgtEl>
                                        <p:attrNameLst>
                                          <p:attrName>style.visibility</p:attrName>
                                        </p:attrNameLst>
                                      </p:cBhvr>
                                      <p:to>
                                        <p:strVal val="visible"/>
                                      </p:to>
                                    </p:set>
                                    <p:animEffect transition="in" filter="checkerboard(across)">
                                      <p:cBhvr>
                                        <p:cTn id="58" dur="500"/>
                                        <p:tgtEl>
                                          <p:spTgt spid="315406"/>
                                        </p:tgtEl>
                                      </p:cBhvr>
                                    </p:animEffect>
                                  </p:childTnLst>
                                </p:cTn>
                              </p:par>
                              <p:par>
                                <p:cTn id="59" presetID="5" presetClass="entr" presetSubtype="10" fill="hold" nodeType="withEffect">
                                  <p:stCondLst>
                                    <p:cond delay="0"/>
                                  </p:stCondLst>
                                  <p:childTnLst>
                                    <p:set>
                                      <p:cBhvr>
                                        <p:cTn id="60" dur="1" fill="hold">
                                          <p:stCondLst>
                                            <p:cond delay="0"/>
                                          </p:stCondLst>
                                        </p:cTn>
                                        <p:tgtEl>
                                          <p:spTgt spid="315402"/>
                                        </p:tgtEl>
                                        <p:attrNameLst>
                                          <p:attrName>style.visibility</p:attrName>
                                        </p:attrNameLst>
                                      </p:cBhvr>
                                      <p:to>
                                        <p:strVal val="visible"/>
                                      </p:to>
                                    </p:set>
                                    <p:animEffect transition="in" filter="checkerboard(across)">
                                      <p:cBhvr>
                                        <p:cTn id="61" dur="500"/>
                                        <p:tgtEl>
                                          <p:spTgt spid="31540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66" dur="500"/>
                                        <p:tgtEl>
                                          <p:spTgt spid="3">
                                            <p:txEl>
                                              <p:pRg st="10" end="10"/>
                                            </p:txEl>
                                          </p:spTgt>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9" dur="500"/>
                                        <p:tgtEl>
                                          <p:spTgt spid="3">
                                            <p:txEl>
                                              <p:pRg st="11" end="1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74" dur="500"/>
                                        <p:tgtEl>
                                          <p:spTgt spid="3">
                                            <p:txEl>
                                              <p:pRg st="12" end="12"/>
                                            </p:txEl>
                                          </p:spTgt>
                                        </p:tgtEl>
                                      </p:cBhvr>
                                    </p:animEffect>
                                  </p:childTnLst>
                                </p:cTn>
                              </p:par>
                              <p:par>
                                <p:cTn id="75" presetID="5" presetClass="entr" presetSubtype="10" fill="hold" nodeType="withEffect">
                                  <p:stCondLst>
                                    <p:cond delay="0"/>
                                  </p:stCondLst>
                                  <p:childTnLst>
                                    <p:set>
                                      <p:cBhvr>
                                        <p:cTn id="76" dur="1" fill="hold">
                                          <p:stCondLst>
                                            <p:cond delay="0"/>
                                          </p:stCondLst>
                                        </p:cTn>
                                        <p:tgtEl>
                                          <p:spTgt spid="315407"/>
                                        </p:tgtEl>
                                        <p:attrNameLst>
                                          <p:attrName>style.visibility</p:attrName>
                                        </p:attrNameLst>
                                      </p:cBhvr>
                                      <p:to>
                                        <p:strVal val="visible"/>
                                      </p:to>
                                    </p:set>
                                    <p:animEffect transition="in" filter="checkerboard(across)">
                                      <p:cBhvr>
                                        <p:cTn id="77" dur="500"/>
                                        <p:tgtEl>
                                          <p:spTgt spid="315407"/>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315408"/>
                                        </p:tgtEl>
                                        <p:attrNameLst>
                                          <p:attrName>style.visibility</p:attrName>
                                        </p:attrNameLst>
                                      </p:cBhvr>
                                      <p:to>
                                        <p:strVal val="visible"/>
                                      </p:to>
                                    </p:set>
                                    <p:animEffect transition="in" filter="checkerboard(across)">
                                      <p:cBhvr>
                                        <p:cTn id="82" dur="500"/>
                                        <p:tgtEl>
                                          <p:spTgt spid="315408"/>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checkerboard(across)">
                                      <p:cBhvr>
                                        <p:cTn id="87" dur="500"/>
                                        <p:tgtEl>
                                          <p:spTgt spid="30"/>
                                        </p:tgtEl>
                                      </p:cBhvr>
                                    </p:animEffect>
                                  </p:childTnLst>
                                </p:cTn>
                              </p:par>
                              <p:par>
                                <p:cTn id="88" presetID="5" presetClass="entr" presetSubtype="10"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checkerboard(across)">
                                      <p:cBhvr>
                                        <p:cTn id="9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257800" cy="5562600"/>
          </a:xfrm>
        </p:spPr>
        <p:txBody>
          <a:bodyPr/>
          <a:lstStyle/>
          <a:p>
            <a:r>
              <a:rPr lang="en-US" sz="1800" b="0" smtClean="0">
                <a:latin typeface="Calibri" pitchFamily="34" charset="0"/>
                <a:cs typeface="Calibri" pitchFamily="34" charset="0"/>
              </a:rPr>
              <a:t>Hoeveel energie is er nodig om 1 ton over 1 km in een vliegtuig te vervoeren?</a:t>
            </a:r>
          </a:p>
          <a:p>
            <a:pPr lvl="1"/>
            <a:r>
              <a:rPr lang="en-US" sz="1400" b="0" smtClean="0">
                <a:latin typeface="Calibri" pitchFamily="34" charset="0"/>
                <a:cs typeface="Calibri" pitchFamily="34" charset="0"/>
              </a:rPr>
              <a:t>Kracht is energie per eenheid afstand</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De efficiëntie hangt enkel van de lift-to-drag coefficiënt af en van de efficiëntie van de motor</a:t>
            </a:r>
          </a:p>
          <a:p>
            <a:pPr lvl="1"/>
            <a:r>
              <a:rPr lang="en-US" sz="1400" b="0" smtClean="0">
                <a:latin typeface="Calibri" pitchFamily="34" charset="0"/>
                <a:cs typeface="Calibri" pitchFamily="34" charset="0"/>
              </a:rPr>
              <a:t>Deze efficiënties zijn praktisch gelijk voor alle vliegtuigen</a:t>
            </a:r>
          </a:p>
          <a:p>
            <a:pPr lvl="2"/>
            <a:r>
              <a:rPr lang="en-US" sz="1000" smtClean="0">
                <a:solidFill>
                  <a:srgbClr val="006600"/>
                </a:solidFill>
                <a:latin typeface="Calibri" pitchFamily="34" charset="0"/>
                <a:cs typeface="Calibri" pitchFamily="34" charset="0"/>
              </a:rPr>
              <a:t>Hangen niet af van grootte van vliegtuig, gewicht of dichtheid van de lucht</a:t>
            </a:r>
          </a:p>
          <a:p>
            <a:pPr lvl="2"/>
            <a:r>
              <a:rPr lang="en-US" sz="1000" smtClean="0">
                <a:solidFill>
                  <a:srgbClr val="006600"/>
                </a:solidFill>
                <a:latin typeface="Calibri" pitchFamily="34" charset="0"/>
                <a:cs typeface="Calibri" pitchFamily="34" charset="0"/>
              </a:rPr>
              <a:t>Motor efficiëntie kan misschien met 10% verbeterd worden</a:t>
            </a:r>
          </a:p>
          <a:p>
            <a:pPr lvl="2"/>
            <a:r>
              <a:rPr lang="en-US" sz="1000" smtClean="0">
                <a:solidFill>
                  <a:srgbClr val="006600"/>
                </a:solidFill>
                <a:latin typeface="Calibri" pitchFamily="34" charset="0"/>
                <a:cs typeface="Calibri" pitchFamily="34" charset="0"/>
              </a:rPr>
              <a:t>Drag efficiëntie misschien met 10 – 20% (maar die gaat met de wortel)</a:t>
            </a:r>
          </a:p>
          <a:p>
            <a:pPr lvl="2"/>
            <a:r>
              <a:rPr lang="en-US" sz="1000" smtClean="0">
                <a:solidFill>
                  <a:srgbClr val="006600"/>
                </a:solidFill>
                <a:latin typeface="Calibri" pitchFamily="34" charset="0"/>
                <a:cs typeface="Calibri" pitchFamily="34" charset="0"/>
              </a:rPr>
              <a:t>Wat helpt zijn vollere vliegtuigen en efficiëntere air-traffic control</a:t>
            </a:r>
            <a:endParaRPr lang="en-US" sz="1000" baseline="-25000" smtClean="0">
              <a:solidFill>
                <a:srgbClr val="006600"/>
              </a:solidFill>
              <a:latin typeface="Calibri" pitchFamily="34" charset="0"/>
              <a:cs typeface="Calibri" pitchFamily="34" charset="0"/>
            </a:endParaRPr>
          </a:p>
          <a:p>
            <a:pPr lvl="1"/>
            <a:r>
              <a:rPr lang="en-US" sz="1400" b="0" smtClean="0">
                <a:latin typeface="Calibri" pitchFamily="34" charset="0"/>
                <a:cs typeface="Calibri" pitchFamily="34" charset="0"/>
              </a:rPr>
              <a:t>Voor de lift-to-drag ratio gebruiken we 20, voor de motor efficiëntie 1/3</a:t>
            </a:r>
          </a:p>
          <a:p>
            <a:pPr lvl="1"/>
            <a:r>
              <a:rPr lang="en-US" sz="1400" b="0" smtClean="0">
                <a:latin typeface="Calibri" pitchFamily="34" charset="0"/>
                <a:cs typeface="Calibri" pitchFamily="34" charset="0"/>
              </a:rPr>
              <a:t>We vinden 0.15g en dat is equivalent met 0.4 kWh/ton-km</a:t>
            </a:r>
          </a:p>
          <a:p>
            <a:pPr lvl="1"/>
            <a:r>
              <a:rPr lang="en-US" sz="1400" b="0" smtClean="0">
                <a:latin typeface="Calibri" pitchFamily="34" charset="0"/>
                <a:cs typeface="Calibri" pitchFamily="34" charset="0"/>
              </a:rPr>
              <a:t>Niet alle massa van het vliegtuig is vracht (cargo) </a:t>
            </a:r>
          </a:p>
          <a:p>
            <a:pPr lvl="2"/>
            <a:r>
              <a:rPr lang="en-US" sz="1000" smtClean="0">
                <a:solidFill>
                  <a:srgbClr val="006600"/>
                </a:solidFill>
                <a:latin typeface="Calibri" pitchFamily="34" charset="0"/>
                <a:cs typeface="Calibri" pitchFamily="34" charset="0"/>
              </a:rPr>
              <a:t>Dat is typisch 1/3</a:t>
            </a:r>
            <a:endParaRPr lang="en-US" sz="1400" smtClean="0">
              <a:solidFill>
                <a:srgbClr val="006600"/>
              </a:solidFill>
              <a:latin typeface="Calibri" pitchFamily="34" charset="0"/>
              <a:cs typeface="Calibri" pitchFamily="34" charset="0"/>
            </a:endParaRPr>
          </a:p>
          <a:p>
            <a:r>
              <a:rPr lang="en-US" sz="1800" b="0" smtClean="0">
                <a:latin typeface="Calibri" pitchFamily="34" charset="0"/>
                <a:cs typeface="Calibri" pitchFamily="34" charset="0"/>
              </a:rPr>
              <a:t>We vinden voor transportkosten 1.2 kWh/ton-km</a:t>
            </a:r>
          </a:p>
          <a:p>
            <a:r>
              <a:rPr lang="en-US" sz="1800" b="0" smtClean="0">
                <a:latin typeface="Calibri" pitchFamily="34" charset="0"/>
                <a:cs typeface="Calibri" pitchFamily="34" charset="0"/>
              </a:rPr>
              <a:t>Energieverbruik per dag 30 kWh/dag</a:t>
            </a:r>
          </a:p>
        </p:txBody>
      </p:sp>
      <p:grpSp>
        <p:nvGrpSpPr>
          <p:cNvPr id="24" name="Groep 23"/>
          <p:cNvGrpSpPr/>
          <p:nvPr/>
        </p:nvGrpSpPr>
        <p:grpSpPr>
          <a:xfrm>
            <a:off x="228600" y="2133600"/>
            <a:ext cx="4953000" cy="597568"/>
            <a:chOff x="2402304" y="1880936"/>
            <a:chExt cx="4953000" cy="597568"/>
          </a:xfrm>
        </p:grpSpPr>
        <p:sp>
          <p:nvSpPr>
            <p:cNvPr id="23" name="Afgeronde rechthoek 22"/>
            <p:cNvSpPr/>
            <p:nvPr/>
          </p:nvSpPr>
          <p:spPr bwMode="auto">
            <a:xfrm>
              <a:off x="2402304" y="1880936"/>
              <a:ext cx="4953000" cy="5975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316422" name="Object 6"/>
            <p:cNvGraphicFramePr>
              <a:graphicFrameLocks noChangeAspect="1"/>
            </p:cNvGraphicFramePr>
            <p:nvPr/>
          </p:nvGraphicFramePr>
          <p:xfrm>
            <a:off x="2438399" y="1905000"/>
            <a:ext cx="4874683" cy="533400"/>
          </p:xfrm>
          <a:graphic>
            <a:graphicData uri="http://schemas.openxmlformats.org/presentationml/2006/ole">
              <mc:AlternateContent xmlns:mc="http://schemas.openxmlformats.org/markup-compatibility/2006">
                <mc:Choice xmlns:v="urn:schemas-microsoft-com:vml" Requires="v">
                  <p:oleObj spid="_x0000_s316425" name="Equation" r:id="rId4" imgW="4178160" imgH="457200" progId="Equation.DSMT4">
                    <p:embed/>
                  </p:oleObj>
                </mc:Choice>
                <mc:Fallback>
                  <p:oleObj name="Equation" r:id="rId4" imgW="4178160" imgH="457200" progId="Equation.DSMT4">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99" y="1905000"/>
                          <a:ext cx="487468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Transportkosten</a:t>
            </a:r>
            <a:endParaRPr lang="en-US" i="1" kern="1200" dirty="0" smtClean="0">
              <a:solidFill>
                <a:srgbClr val="000099"/>
              </a:solidFill>
              <a:ea typeface="+mn-ea"/>
              <a:cs typeface="+mn-cs"/>
            </a:endParaRPr>
          </a:p>
        </p:txBody>
      </p:sp>
      <p:pic>
        <p:nvPicPr>
          <p:cNvPr id="316424" name="Picture 8"/>
          <p:cNvPicPr>
            <a:picLocks noChangeAspect="1" noChangeArrowheads="1"/>
          </p:cNvPicPr>
          <p:nvPr/>
        </p:nvPicPr>
        <p:blipFill>
          <a:blip r:embed="rId6" cstate="print"/>
          <a:srcRect/>
          <a:stretch>
            <a:fillRect/>
          </a:stretch>
        </p:blipFill>
        <p:spPr bwMode="auto">
          <a:xfrm>
            <a:off x="5434167" y="1447800"/>
            <a:ext cx="3709833" cy="2362200"/>
          </a:xfrm>
          <a:prstGeom prst="rect">
            <a:avLst/>
          </a:prstGeom>
          <a:noFill/>
          <a:ln w="9525">
            <a:noFill/>
            <a:miter lim="800000"/>
            <a:headEnd/>
            <a:tailEnd/>
          </a:ln>
        </p:spPr>
      </p:pic>
      <p:pic>
        <p:nvPicPr>
          <p:cNvPr id="316425" name="Picture 9"/>
          <p:cNvPicPr>
            <a:picLocks noChangeAspect="1" noChangeArrowheads="1"/>
          </p:cNvPicPr>
          <p:nvPr/>
        </p:nvPicPr>
        <p:blipFill>
          <a:blip r:embed="rId7" cstate="print"/>
          <a:srcRect/>
          <a:stretch>
            <a:fillRect/>
          </a:stretch>
        </p:blipFill>
        <p:spPr bwMode="auto">
          <a:xfrm>
            <a:off x="5715000" y="1219200"/>
            <a:ext cx="297370" cy="995363"/>
          </a:xfrm>
          <a:prstGeom prst="rect">
            <a:avLst/>
          </a:prstGeom>
          <a:noFill/>
          <a:ln w="9525">
            <a:noFill/>
            <a:miter lim="800000"/>
            <a:headEnd/>
            <a:tailEnd/>
          </a:ln>
        </p:spPr>
      </p:pic>
      <p:grpSp>
        <p:nvGrpSpPr>
          <p:cNvPr id="29" name="Groep 28"/>
          <p:cNvGrpSpPr/>
          <p:nvPr/>
        </p:nvGrpSpPr>
        <p:grpSpPr>
          <a:xfrm>
            <a:off x="7391400" y="5715000"/>
            <a:ext cx="1143000" cy="838200"/>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500"/>
                                        <p:tgtEl>
                                          <p:spTgt spid="3">
                                            <p:txEl>
                                              <p:pRg st="5" end="5"/>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heckerboard(across)">
                                      <p:cBhvr>
                                        <p:cTn id="21" dur="500"/>
                                        <p:tgtEl>
                                          <p:spTgt spid="3">
                                            <p:txEl>
                                              <p:pRg st="6" end="6"/>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checkerboard(across)">
                                      <p:cBhvr>
                                        <p:cTn id="24" dur="500"/>
                                        <p:tgtEl>
                                          <p:spTgt spid="3">
                                            <p:txEl>
                                              <p:pRg st="7" end="7"/>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checkerboard(across)">
                                      <p:cBhvr>
                                        <p:cTn id="30" dur="500"/>
                                        <p:tgtEl>
                                          <p:spTgt spid="3">
                                            <p:txEl>
                                              <p:pRg st="9" end="9"/>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3" dur="500"/>
                                        <p:tgtEl>
                                          <p:spTgt spid="3">
                                            <p:txEl>
                                              <p:pRg st="10" end="10"/>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36" dur="500"/>
                                        <p:tgtEl>
                                          <p:spTgt spid="3">
                                            <p:txEl>
                                              <p:pRg st="11" end="11"/>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39" dur="500"/>
                                        <p:tgtEl>
                                          <p:spTgt spid="3">
                                            <p:txEl>
                                              <p:pRg st="12" end="12"/>
                                            </p:tx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42" dur="500"/>
                                        <p:tgtEl>
                                          <p:spTgt spid="3">
                                            <p:txEl>
                                              <p:pRg st="13" end="13"/>
                                            </p:txEl>
                                          </p:spTgt>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45" dur="500"/>
                                        <p:tgtEl>
                                          <p:spTgt spid="3">
                                            <p:txEl>
                                              <p:pRg st="14" end="14"/>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316424"/>
                                        </p:tgtEl>
                                        <p:attrNameLst>
                                          <p:attrName>style.visibility</p:attrName>
                                        </p:attrNameLst>
                                      </p:cBhvr>
                                      <p:to>
                                        <p:strVal val="visible"/>
                                      </p:to>
                                    </p:set>
                                    <p:animEffect transition="in" filter="checkerboard(across)">
                                      <p:cBhvr>
                                        <p:cTn id="48" dur="500"/>
                                        <p:tgtEl>
                                          <p:spTgt spid="316424"/>
                                        </p:tgtEl>
                                      </p:cBhvr>
                                    </p:animEffect>
                                  </p:childTnLst>
                                </p:cTn>
                              </p:par>
                              <p:par>
                                <p:cTn id="49" presetID="5" presetClass="entr" presetSubtype="10" fill="hold" nodeType="withEffect">
                                  <p:stCondLst>
                                    <p:cond delay="0"/>
                                  </p:stCondLst>
                                  <p:childTnLst>
                                    <p:set>
                                      <p:cBhvr>
                                        <p:cTn id="50" dur="1" fill="hold">
                                          <p:stCondLst>
                                            <p:cond delay="0"/>
                                          </p:stCondLst>
                                        </p:cTn>
                                        <p:tgtEl>
                                          <p:spTgt spid="316425"/>
                                        </p:tgtEl>
                                        <p:attrNameLst>
                                          <p:attrName>style.visibility</p:attrName>
                                        </p:attrNameLst>
                                      </p:cBhvr>
                                      <p:to>
                                        <p:strVal val="visible"/>
                                      </p:to>
                                    </p:set>
                                    <p:animEffect transition="in" filter="checkerboard(across)">
                                      <p:cBhvr>
                                        <p:cTn id="51" dur="500"/>
                                        <p:tgtEl>
                                          <p:spTgt spid="316425"/>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56" dur="500"/>
                                        <p:tgtEl>
                                          <p:spTgt spid="3">
                                            <p:txEl>
                                              <p:pRg st="15" end="1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61" dur="500"/>
                                        <p:tgtEl>
                                          <p:spTgt spid="3">
                                            <p:txEl>
                                              <p:pRg st="16" end="16"/>
                                            </p:txEl>
                                          </p:spTgt>
                                        </p:tgtEl>
                                      </p:cBhvr>
                                    </p:animEffect>
                                  </p:childTnLst>
                                </p:cTn>
                              </p:par>
                              <p:par>
                                <p:cTn id="62" presetID="5" presetClass="entr" presetSubtype="1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checkerboard(across)">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Hoeveel energie geven we uit aan verwarming?</a:t>
            </a:r>
          </a:p>
          <a:p>
            <a:pPr lvl="1"/>
            <a:r>
              <a:rPr lang="en-US" sz="1400" b="0" smtClean="0">
                <a:latin typeface="Calibri" pitchFamily="34" charset="0"/>
                <a:cs typeface="Calibri" pitchFamily="34" charset="0"/>
              </a:rPr>
              <a:t>En aan koeling (air conditioning)?</a:t>
            </a:r>
          </a:p>
          <a:p>
            <a:pPr lvl="1"/>
            <a:r>
              <a:rPr lang="en-US" sz="1400" b="0" smtClean="0">
                <a:latin typeface="Calibri" pitchFamily="34" charset="0"/>
                <a:cs typeface="Calibri" pitchFamily="34" charset="0"/>
              </a:rPr>
              <a:t>Hoe kunnen we deze energie verlagen?</a:t>
            </a:r>
          </a:p>
          <a:p>
            <a:pPr lvl="1"/>
            <a:r>
              <a:rPr lang="en-US" sz="1400" b="0" smtClean="0">
                <a:latin typeface="Calibri" pitchFamily="34" charset="0"/>
                <a:cs typeface="Calibri" pitchFamily="34" charset="0"/>
              </a:rPr>
              <a:t>Hoe kunnen we de efficiëntie van warmtebronnen verbeteren?</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Energie nodig voor</a:t>
            </a:r>
          </a:p>
          <a:p>
            <a:pPr lvl="1"/>
            <a:r>
              <a:rPr lang="en-US" sz="1400" b="0" smtClean="0">
                <a:latin typeface="Calibri" pitchFamily="34" charset="0"/>
                <a:cs typeface="Calibri" pitchFamily="34" charset="0"/>
              </a:rPr>
              <a:t>Koken en opslag voedsel</a:t>
            </a:r>
          </a:p>
          <a:p>
            <a:pPr lvl="2"/>
            <a:r>
              <a:rPr lang="en-US" sz="1000" smtClean="0">
                <a:solidFill>
                  <a:srgbClr val="006600"/>
                </a:solidFill>
                <a:latin typeface="Calibri" pitchFamily="34" charset="0"/>
                <a:cs typeface="Calibri" pitchFamily="34" charset="0"/>
              </a:rPr>
              <a:t>Koelkast, vriezer</a:t>
            </a:r>
          </a:p>
          <a:p>
            <a:pPr lvl="1"/>
            <a:r>
              <a:rPr lang="en-US" sz="1400" b="0" smtClean="0">
                <a:latin typeface="Calibri" pitchFamily="34" charset="0"/>
                <a:cs typeface="Calibri" pitchFamily="34" charset="0"/>
              </a:rPr>
              <a:t>Wasmachine, droger, vaatwasser</a:t>
            </a:r>
          </a:p>
          <a:p>
            <a:r>
              <a:rPr lang="en-US" sz="1800" b="0" smtClean="0">
                <a:latin typeface="Calibri" pitchFamily="34" charset="0"/>
                <a:cs typeface="Calibri" pitchFamily="34" charset="0"/>
              </a:rPr>
              <a:t>Warmte is het grootste deel</a:t>
            </a:r>
          </a:p>
          <a:p>
            <a:r>
              <a:rPr lang="en-US" sz="1800" b="0" smtClean="0">
                <a:latin typeface="Calibri" pitchFamily="34" charset="0"/>
                <a:cs typeface="Calibri" pitchFamily="34" charset="0"/>
              </a:rPr>
              <a:t>Wat gebruikt het meest?</a:t>
            </a:r>
          </a:p>
          <a:p>
            <a:pPr lvl="1"/>
            <a:r>
              <a:rPr lang="en-US" sz="1400" b="0" smtClean="0">
                <a:latin typeface="Calibri" pitchFamily="34" charset="0"/>
                <a:cs typeface="Calibri" pitchFamily="34" charset="0"/>
              </a:rPr>
              <a:t>Een warm bad</a:t>
            </a:r>
          </a:p>
          <a:p>
            <a:pPr lvl="1"/>
            <a:r>
              <a:rPr lang="en-US" sz="1400" b="0" smtClean="0">
                <a:latin typeface="Calibri" pitchFamily="34" charset="0"/>
                <a:cs typeface="Calibri" pitchFamily="34" charset="0"/>
              </a:rPr>
              <a:t>Wassen en drogen van kleren</a:t>
            </a:r>
          </a:p>
          <a:p>
            <a:pPr lvl="1"/>
            <a:r>
              <a:rPr lang="en-US" sz="1400" b="0" smtClean="0">
                <a:latin typeface="Calibri" pitchFamily="34" charset="0"/>
                <a:cs typeface="Calibri" pitchFamily="34" charset="0"/>
              </a:rPr>
              <a:t>De koelkast en vriezer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Verwarming en koeling</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heckerboard(across)">
                                      <p:cBhvr>
                                        <p:cTn id="21" dur="500"/>
                                        <p:tgtEl>
                                          <p:spTgt spid="3">
                                            <p:txEl>
                                              <p:pRg st="5" end="5"/>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heckerboard(across)">
                                      <p:cBhvr>
                                        <p:cTn id="24" dur="500"/>
                                        <p:tgtEl>
                                          <p:spTgt spid="3">
                                            <p:txEl>
                                              <p:pRg st="6" end="6"/>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checkerboard(across)">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checkerboard(across)">
                                      <p:cBhvr>
                                        <p:cTn id="35" dur="500"/>
                                        <p:tgtEl>
                                          <p:spTgt spid="3">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0" dur="500"/>
                                        <p:tgtEl>
                                          <p:spTgt spid="3">
                                            <p:txEl>
                                              <p:pRg st="10" end="10"/>
                                            </p:txEl>
                                          </p:spTgt>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3" dur="500"/>
                                        <p:tgtEl>
                                          <p:spTgt spid="3">
                                            <p:txEl>
                                              <p:pRg st="11" end="11"/>
                                            </p:txEl>
                                          </p:spTgt>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6" dur="500"/>
                                        <p:tgtEl>
                                          <p:spTgt spid="3">
                                            <p:txEl>
                                              <p:pRg st="12" end="12"/>
                                            </p:txEl>
                                          </p:spTgt>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49"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Energie nodig voor een warm bad </a:t>
            </a:r>
          </a:p>
          <a:p>
            <a:pPr lvl="1"/>
            <a:r>
              <a:rPr lang="en-US" sz="1400" b="0" smtClean="0">
                <a:latin typeface="Calibri" pitchFamily="34" charset="0"/>
                <a:cs typeface="Calibri" pitchFamily="34" charset="0"/>
              </a:rPr>
              <a:t>Aannamen</a:t>
            </a:r>
          </a:p>
          <a:p>
            <a:pPr lvl="2"/>
            <a:r>
              <a:rPr lang="en-US" sz="1000" smtClean="0">
                <a:solidFill>
                  <a:srgbClr val="006600"/>
                </a:solidFill>
                <a:latin typeface="Calibri" pitchFamily="34" charset="0"/>
                <a:cs typeface="Calibri" pitchFamily="34" charset="0"/>
              </a:rPr>
              <a:t>Volume is ongeveer 110 liter</a:t>
            </a:r>
          </a:p>
          <a:p>
            <a:pPr lvl="2"/>
            <a:r>
              <a:rPr lang="en-US" sz="1000" smtClean="0">
                <a:solidFill>
                  <a:srgbClr val="006600"/>
                </a:solidFill>
                <a:latin typeface="Calibri" pitchFamily="34" charset="0"/>
                <a:cs typeface="Calibri" pitchFamily="34" charset="0"/>
              </a:rPr>
              <a:t>Water komt met 10 </a:t>
            </a:r>
            <a:r>
              <a:rPr lang="en-US" sz="1000" baseline="30000" smtClean="0">
                <a:solidFill>
                  <a:srgbClr val="006600"/>
                </a:solidFill>
                <a:latin typeface="Calibri" pitchFamily="34" charset="0"/>
                <a:cs typeface="Calibri" pitchFamily="34" charset="0"/>
              </a:rPr>
              <a:t>o</a:t>
            </a:r>
            <a:r>
              <a:rPr lang="en-US" sz="1000" smtClean="0">
                <a:solidFill>
                  <a:srgbClr val="006600"/>
                </a:solidFill>
                <a:latin typeface="Calibri" pitchFamily="34" charset="0"/>
                <a:cs typeface="Calibri" pitchFamily="34" charset="0"/>
              </a:rPr>
              <a:t>C het huis in</a:t>
            </a:r>
          </a:p>
          <a:p>
            <a:pPr lvl="2"/>
            <a:r>
              <a:rPr lang="en-US" sz="1000" smtClean="0">
                <a:solidFill>
                  <a:srgbClr val="006600"/>
                </a:solidFill>
                <a:latin typeface="Calibri" pitchFamily="34" charset="0"/>
                <a:cs typeface="Calibri" pitchFamily="34" charset="0"/>
              </a:rPr>
              <a:t>We verwarmen het tot 50 </a:t>
            </a:r>
            <a:r>
              <a:rPr lang="en-US" sz="1000" baseline="30000" smtClean="0">
                <a:solidFill>
                  <a:srgbClr val="006600"/>
                </a:solidFill>
                <a:latin typeface="Calibri" pitchFamily="34" charset="0"/>
                <a:cs typeface="Calibri" pitchFamily="34" charset="0"/>
              </a:rPr>
              <a:t>o</a:t>
            </a:r>
            <a:r>
              <a:rPr lang="en-US" sz="1000" smtClean="0">
                <a:solidFill>
                  <a:srgbClr val="006600"/>
                </a:solidFill>
                <a:latin typeface="Calibri" pitchFamily="34" charset="0"/>
                <a:cs typeface="Calibri" pitchFamily="34" charset="0"/>
              </a:rPr>
              <a:t>C</a:t>
            </a:r>
          </a:p>
          <a:p>
            <a:pPr lvl="1"/>
            <a:r>
              <a:rPr lang="en-US" sz="1400" b="0" smtClean="0">
                <a:latin typeface="Calibri" pitchFamily="34" charset="0"/>
                <a:cs typeface="Calibri" pitchFamily="34" charset="0"/>
              </a:rPr>
              <a:t>Warmtecapaciteit van water is 4200 J/(kg x K)</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Vergelijk dit eens met douchen</a:t>
            </a:r>
          </a:p>
          <a:p>
            <a:pPr lvl="1"/>
            <a:r>
              <a:rPr lang="en-US" sz="1400" b="0" smtClean="0">
                <a:latin typeface="Calibri" pitchFamily="34" charset="0"/>
                <a:cs typeface="Calibri" pitchFamily="34" charset="0"/>
              </a:rPr>
              <a:t>Neem aan dat je 30 liter nodig hebt</a:t>
            </a:r>
          </a:p>
          <a:p>
            <a:pPr lvl="2"/>
            <a:r>
              <a:rPr lang="en-US" sz="1000" smtClean="0">
                <a:solidFill>
                  <a:srgbClr val="006600"/>
                </a:solidFill>
                <a:latin typeface="Calibri" pitchFamily="34" charset="0"/>
                <a:cs typeface="Calibri" pitchFamily="34" charset="0"/>
              </a:rPr>
              <a:t>Dan 30/110 x 5 kWh = 1.4 kWh</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Een warm bad</a:t>
            </a:r>
            <a:endParaRPr lang="en-US" i="1" kern="1200" dirty="0" smtClean="0">
              <a:solidFill>
                <a:srgbClr val="000099"/>
              </a:solidFill>
              <a:ea typeface="+mn-ea"/>
              <a:cs typeface="+mn-cs"/>
            </a:endParaRPr>
          </a:p>
        </p:txBody>
      </p:sp>
      <p:grpSp>
        <p:nvGrpSpPr>
          <p:cNvPr id="9" name="Groep 8"/>
          <p:cNvGrpSpPr/>
          <p:nvPr/>
        </p:nvGrpSpPr>
        <p:grpSpPr>
          <a:xfrm>
            <a:off x="1219200" y="2755232"/>
            <a:ext cx="4419600" cy="445168"/>
            <a:chOff x="228600" y="2213808"/>
            <a:chExt cx="4419600" cy="445168"/>
          </a:xfrm>
        </p:grpSpPr>
        <p:sp>
          <p:nvSpPr>
            <p:cNvPr id="6" name="Afgeronde rechthoek 5"/>
            <p:cNvSpPr/>
            <p:nvPr/>
          </p:nvSpPr>
          <p:spPr bwMode="auto">
            <a:xfrm>
              <a:off x="228600" y="2213808"/>
              <a:ext cx="44196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7" name="Object 6"/>
            <p:cNvGraphicFramePr>
              <a:graphicFrameLocks noChangeAspect="1"/>
            </p:cNvGraphicFramePr>
            <p:nvPr/>
          </p:nvGraphicFramePr>
          <p:xfrm>
            <a:off x="238125" y="2285914"/>
            <a:ext cx="4400550" cy="325437"/>
          </p:xfrm>
          <a:graphic>
            <a:graphicData uri="http://schemas.openxmlformats.org/presentationml/2006/ole">
              <mc:AlternateContent xmlns:mc="http://schemas.openxmlformats.org/markup-compatibility/2006">
                <mc:Choice xmlns:v="urn:schemas-microsoft-com:vml" Requires="v">
                  <p:oleObj spid="_x0000_s318469" name="Equation" r:id="rId4" imgW="3771720" imgH="279360" progId="Equation.DSMT4">
                    <p:embed/>
                  </p:oleObj>
                </mc:Choice>
                <mc:Fallback>
                  <p:oleObj name="Equation" r:id="rId4" imgW="3771720" imgH="27936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 y="2285914"/>
                          <a:ext cx="4400550" cy="325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318467" name="Picture 3"/>
          <p:cNvPicPr>
            <a:picLocks noChangeAspect="1" noChangeArrowheads="1"/>
          </p:cNvPicPr>
          <p:nvPr/>
        </p:nvPicPr>
        <p:blipFill>
          <a:blip r:embed="rId6" cstate="print"/>
          <a:srcRect/>
          <a:stretch>
            <a:fillRect/>
          </a:stretch>
        </p:blipFill>
        <p:spPr bwMode="auto">
          <a:xfrm>
            <a:off x="5943600" y="1082566"/>
            <a:ext cx="3200400" cy="577543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18467"/>
                                        </p:tgtEl>
                                        <p:attrNameLst>
                                          <p:attrName>style.visibility</p:attrName>
                                        </p:attrNameLst>
                                      </p:cBhvr>
                                      <p:to>
                                        <p:strVal val="visible"/>
                                      </p:to>
                                    </p:set>
                                    <p:animEffect transition="in" filter="checkerboard(across)">
                                      <p:cBhvr>
                                        <p:cTn id="24" dur="500"/>
                                        <p:tgtEl>
                                          <p:spTgt spid="31846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heckerboard(across)">
                                      <p:cBhvr>
                                        <p:cTn id="29" dur="500"/>
                                        <p:tgtEl>
                                          <p:spTgt spid="3">
                                            <p:txEl>
                                              <p:pRg st="5" end="5"/>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checkerboard(across)">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2" dur="500"/>
                                        <p:tgtEl>
                                          <p:spTgt spid="3">
                                            <p:txEl>
                                              <p:pRg st="10" end="10"/>
                                            </p:txEl>
                                          </p:spTgt>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5334000" cy="4800600"/>
          </a:xfrm>
        </p:spPr>
        <p:txBody>
          <a:bodyPr/>
          <a:lstStyle/>
          <a:p>
            <a:r>
              <a:rPr lang="en-US" sz="1800" b="0" smtClean="0">
                <a:latin typeface="Calibri" pitchFamily="34" charset="0"/>
                <a:cs typeface="Calibri" pitchFamily="34" charset="0"/>
              </a:rPr>
              <a:t>Er zijn </a:t>
            </a:r>
            <a:r>
              <a:rPr lang="nl-NL" sz="1800" b="0" smtClean="0">
                <a:latin typeface="Calibri" pitchFamily="34" charset="0"/>
                <a:cs typeface="Calibri" pitchFamily="34" charset="0"/>
              </a:rPr>
              <a:t>8.002.579 personen</a:t>
            </a:r>
            <a:r>
              <a:rPr lang="en-US" sz="1800" b="0" smtClean="0">
                <a:latin typeface="Calibri" pitchFamily="34" charset="0"/>
                <a:cs typeface="Calibri" pitchFamily="34" charset="0"/>
              </a:rPr>
              <a:t>auto’s geregistreerd  (31-12-2010)</a:t>
            </a:r>
          </a:p>
          <a:p>
            <a:pPr lvl="1"/>
            <a:r>
              <a:rPr lang="en-US" sz="1400" b="0" smtClean="0">
                <a:latin typeface="Calibri" pitchFamily="34" charset="0"/>
                <a:cs typeface="Calibri" pitchFamily="34" charset="0"/>
              </a:rPr>
              <a:t>Voor 16.6 miljoen mensen</a:t>
            </a:r>
          </a:p>
          <a:p>
            <a:pPr lvl="1"/>
            <a:r>
              <a:rPr lang="en-US" sz="1400" b="0" smtClean="0">
                <a:latin typeface="Calibri" pitchFamily="34" charset="0"/>
                <a:cs typeface="Calibri" pitchFamily="34" charset="0"/>
              </a:rPr>
              <a:t>Bijna iedereen gebruikt de auto</a:t>
            </a:r>
          </a:p>
          <a:p>
            <a:pPr lvl="1"/>
            <a:r>
              <a:rPr lang="en-US" sz="1400" b="0" smtClean="0">
                <a:latin typeface="Calibri" pitchFamily="34" charset="0"/>
                <a:cs typeface="Calibri" pitchFamily="34" charset="0"/>
              </a:rPr>
              <a:t>Voor de meeste mensen is de auto het standaard vervoersmiddel</a:t>
            </a:r>
          </a:p>
          <a:p>
            <a:pPr lvl="1"/>
            <a:r>
              <a:rPr lang="en-US" sz="1400" b="0" smtClean="0">
                <a:latin typeface="Calibri" pitchFamily="34" charset="0"/>
                <a:cs typeface="Calibri" pitchFamily="34" charset="0"/>
              </a:rPr>
              <a:t>Voor veel mensen is de auto onderdeel van “lifestyle”</a:t>
            </a:r>
          </a:p>
          <a:p>
            <a:r>
              <a:rPr lang="en-US" sz="1800" b="0" smtClean="0">
                <a:latin typeface="Calibri" pitchFamily="34" charset="0"/>
                <a:cs typeface="Calibri" pitchFamily="34" charset="0"/>
              </a:rPr>
              <a:t>Hoeveel energie verbruikt een normale auto?</a:t>
            </a:r>
          </a:p>
          <a:p>
            <a:pPr lvl="1"/>
            <a:r>
              <a:rPr lang="en-US" sz="1400" b="0" smtClean="0">
                <a:latin typeface="Calibri" pitchFamily="34" charset="0"/>
                <a:cs typeface="Calibri" pitchFamily="34" charset="0"/>
              </a:rPr>
              <a:t>We hebben een eenvoudige manier nodig om uit te rekenen wat een auto gemiddeld per dag verbruikt</a:t>
            </a:r>
          </a:p>
          <a:p>
            <a:pPr lvl="1"/>
            <a:r>
              <a:rPr lang="en-US" sz="1400" b="0" smtClean="0">
                <a:latin typeface="Calibri" pitchFamily="34" charset="0"/>
                <a:cs typeface="Calibri" pitchFamily="34" charset="0"/>
              </a:rPr>
              <a:t>Er zijn verschillende opties</a:t>
            </a:r>
          </a:p>
          <a:p>
            <a:pPr lvl="2"/>
            <a:r>
              <a:rPr lang="en-US" sz="1000" smtClean="0">
                <a:solidFill>
                  <a:srgbClr val="006600"/>
                </a:solidFill>
                <a:latin typeface="Calibri" pitchFamily="34" charset="0"/>
                <a:cs typeface="Calibri" pitchFamily="34" charset="0"/>
              </a:rPr>
              <a:t>Neem het totale benzineverbruik in NL en deel dit door het aantal dagen per jaar en door de NL populatie (mogelijke fouten?)</a:t>
            </a:r>
          </a:p>
          <a:p>
            <a:pPr lvl="2"/>
            <a:r>
              <a:rPr lang="en-US" sz="1000" smtClean="0">
                <a:solidFill>
                  <a:srgbClr val="006600"/>
                </a:solidFill>
                <a:latin typeface="Calibri" pitchFamily="34" charset="0"/>
                <a:cs typeface="Calibri" pitchFamily="34" charset="0"/>
              </a:rPr>
              <a:t>Schat de gemiddelde afstand die per dag wordt afgelegd en vermenigvuldig dit met de gemiddelde energie die nodig is om die afstand af te leggen (mogelijke fouten?)</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Auto’s in Nederland</a:t>
            </a:r>
            <a:endParaRPr lang="en-US" i="1" kern="1200" dirty="0" smtClean="0">
              <a:solidFill>
                <a:srgbClr val="000099"/>
              </a:solidFill>
              <a:ea typeface="+mn-ea"/>
              <a:cs typeface="+mn-cs"/>
            </a:endParaRPr>
          </a:p>
        </p:txBody>
      </p:sp>
      <p:pic>
        <p:nvPicPr>
          <p:cNvPr id="280578" name="Picture 2"/>
          <p:cNvPicPr>
            <a:picLocks noChangeAspect="1" noChangeArrowheads="1"/>
          </p:cNvPicPr>
          <p:nvPr/>
        </p:nvPicPr>
        <p:blipFill>
          <a:blip r:embed="rId4" cstate="print"/>
          <a:srcRect/>
          <a:stretch>
            <a:fillRect/>
          </a:stretch>
        </p:blipFill>
        <p:spPr bwMode="auto">
          <a:xfrm>
            <a:off x="5782377" y="4333875"/>
            <a:ext cx="3361623" cy="2524125"/>
          </a:xfrm>
          <a:prstGeom prst="rect">
            <a:avLst/>
          </a:prstGeom>
          <a:noFill/>
          <a:ln w="9525">
            <a:noFill/>
            <a:miter lim="800000"/>
            <a:headEnd/>
            <a:tailEnd/>
          </a:ln>
        </p:spPr>
      </p:pic>
      <p:graphicFrame>
        <p:nvGraphicFramePr>
          <p:cNvPr id="282625" name="Object 1"/>
          <p:cNvGraphicFramePr>
            <a:graphicFrameLocks noChangeAspect="1"/>
          </p:cNvGraphicFramePr>
          <p:nvPr/>
        </p:nvGraphicFramePr>
        <p:xfrm>
          <a:off x="647700" y="5105400"/>
          <a:ext cx="4610100" cy="419100"/>
        </p:xfrm>
        <a:graphic>
          <a:graphicData uri="http://schemas.openxmlformats.org/presentationml/2006/ole">
            <mc:AlternateContent xmlns:mc="http://schemas.openxmlformats.org/markup-compatibility/2006">
              <mc:Choice xmlns:v="urn:schemas-microsoft-com:vml" Requires="v">
                <p:oleObj spid="_x0000_s282628" name="Equation" r:id="rId5" imgW="4609800" imgH="419040" progId="Equation.DSMT4">
                  <p:embed/>
                </p:oleObj>
              </mc:Choice>
              <mc:Fallback>
                <p:oleObj name="Equation" r:id="rId5" imgW="4609800" imgH="419040" progId="Equation.DSMT4">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 y="5105400"/>
                        <a:ext cx="46101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2626" name="Picture 2"/>
          <p:cNvPicPr>
            <a:picLocks noChangeAspect="1" noChangeArrowheads="1"/>
          </p:cNvPicPr>
          <p:nvPr/>
        </p:nvPicPr>
        <p:blipFill>
          <a:blip r:embed="rId7" cstate="print"/>
          <a:srcRect/>
          <a:stretch>
            <a:fillRect/>
          </a:stretch>
        </p:blipFill>
        <p:spPr bwMode="auto">
          <a:xfrm>
            <a:off x="5216062" y="1371600"/>
            <a:ext cx="3927938" cy="167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282626"/>
                                        </p:tgtEl>
                                        <p:attrNameLst>
                                          <p:attrName>style.visibility</p:attrName>
                                        </p:attrNameLst>
                                      </p:cBhvr>
                                      <p:to>
                                        <p:strVal val="visible"/>
                                      </p:to>
                                    </p:set>
                                    <p:animEffect transition="in" filter="checkerboard(across)">
                                      <p:cBhvr>
                                        <p:cTn id="22" dur="500"/>
                                        <p:tgtEl>
                                          <p:spTgt spid="28262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heckerboard(across)">
                                      <p:cBhvr>
                                        <p:cTn id="36" dur="500"/>
                                        <p:tgtEl>
                                          <p:spTgt spid="3">
                                            <p:txEl>
                                              <p:pRg st="8" end="8"/>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checkerboard(across)">
                                      <p:cBhvr>
                                        <p:cTn id="39" dur="500"/>
                                        <p:tgtEl>
                                          <p:spTgt spid="3">
                                            <p:txEl>
                                              <p:pRg st="9" end="9"/>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280578"/>
                                        </p:tgtEl>
                                        <p:attrNameLst>
                                          <p:attrName>style.visibility</p:attrName>
                                        </p:attrNameLst>
                                      </p:cBhvr>
                                      <p:to>
                                        <p:strVal val="visible"/>
                                      </p:to>
                                    </p:set>
                                    <p:animEffect transition="in" filter="checkerboard(across)">
                                      <p:cBhvr>
                                        <p:cTn id="42" dur="500"/>
                                        <p:tgtEl>
                                          <p:spTgt spid="28057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82625"/>
                                        </p:tgtEl>
                                        <p:attrNameLst>
                                          <p:attrName>style.visibility</p:attrName>
                                        </p:attrNameLst>
                                      </p:cBhvr>
                                      <p:to>
                                        <p:strVal val="visible"/>
                                      </p:to>
                                    </p:set>
                                    <p:animEffect transition="in" filter="checkerboard(across)">
                                      <p:cBhvr>
                                        <p:cTn id="47" dur="500"/>
                                        <p:tgtEl>
                                          <p:spTgt spid="282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334000" cy="5562600"/>
          </a:xfrm>
        </p:spPr>
        <p:txBody>
          <a:bodyPr/>
          <a:lstStyle/>
          <a:p>
            <a:r>
              <a:rPr lang="en-US" sz="1800" b="0" smtClean="0">
                <a:latin typeface="Calibri" pitchFamily="34" charset="0"/>
                <a:cs typeface="Calibri" pitchFamily="34" charset="0"/>
              </a:rPr>
              <a:t>We kijken naar slechts één lading kleren</a:t>
            </a:r>
          </a:p>
          <a:p>
            <a:pPr lvl="1"/>
            <a:r>
              <a:rPr lang="en-US" sz="1400" b="0" smtClean="0">
                <a:latin typeface="Calibri" pitchFamily="34" charset="0"/>
                <a:cs typeface="Calibri" pitchFamily="34" charset="0"/>
              </a:rPr>
              <a:t>Aannamen</a:t>
            </a:r>
          </a:p>
          <a:p>
            <a:pPr lvl="2"/>
            <a:r>
              <a:rPr lang="en-US" sz="1000" smtClean="0">
                <a:solidFill>
                  <a:srgbClr val="006600"/>
                </a:solidFill>
                <a:latin typeface="Calibri" pitchFamily="34" charset="0"/>
                <a:cs typeface="Calibri" pitchFamily="34" charset="0"/>
              </a:rPr>
              <a:t>Wasmachine heeft 80 liter water nodig</a:t>
            </a:r>
          </a:p>
          <a:p>
            <a:pPr lvl="2"/>
            <a:r>
              <a:rPr lang="en-US" sz="1000" smtClean="0">
                <a:solidFill>
                  <a:srgbClr val="006600"/>
                </a:solidFill>
                <a:latin typeface="Calibri" pitchFamily="34" charset="0"/>
                <a:cs typeface="Calibri" pitchFamily="34" charset="0"/>
              </a:rPr>
              <a:t>We verwarmen het tot 40 </a:t>
            </a:r>
            <a:r>
              <a:rPr lang="en-US" sz="1000" baseline="30000" smtClean="0">
                <a:solidFill>
                  <a:srgbClr val="006600"/>
                </a:solidFill>
                <a:latin typeface="Calibri" pitchFamily="34" charset="0"/>
                <a:cs typeface="Calibri" pitchFamily="34" charset="0"/>
              </a:rPr>
              <a:t>o</a:t>
            </a:r>
            <a:r>
              <a:rPr lang="en-US" sz="1000" smtClean="0">
                <a:solidFill>
                  <a:srgbClr val="006600"/>
                </a:solidFill>
                <a:latin typeface="Calibri" pitchFamily="34" charset="0"/>
                <a:cs typeface="Calibri" pitchFamily="34" charset="0"/>
              </a:rPr>
              <a:t>C</a:t>
            </a:r>
          </a:p>
          <a:p>
            <a:pPr lvl="1"/>
            <a:r>
              <a:rPr lang="en-US" sz="1400" b="0" smtClean="0">
                <a:latin typeface="Calibri" pitchFamily="34" charset="0"/>
                <a:cs typeface="Calibri" pitchFamily="34" charset="0"/>
              </a:rPr>
              <a:t>De energie is dan 80/110 x 30/40 x 5 kWh = 2.5 kWh</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De droger</a:t>
            </a:r>
          </a:p>
          <a:p>
            <a:pPr lvl="1"/>
            <a:r>
              <a:rPr lang="en-US" sz="1400" b="0" smtClean="0">
                <a:latin typeface="Calibri" pitchFamily="34" charset="0"/>
                <a:cs typeface="Calibri" pitchFamily="34" charset="0"/>
              </a:rPr>
              <a:t>Trommeldroger = 3 kWh</a:t>
            </a:r>
          </a:p>
          <a:p>
            <a:pPr lvl="1"/>
            <a:r>
              <a:rPr lang="en-US" sz="1400" b="0" smtClean="0">
                <a:latin typeface="Calibri" pitchFamily="34" charset="0"/>
                <a:cs typeface="Calibri" pitchFamily="34" charset="0"/>
              </a:rPr>
              <a:t>In-huis drogen = 1.5 kWh</a:t>
            </a:r>
          </a:p>
          <a:p>
            <a:pPr lvl="2"/>
            <a:r>
              <a:rPr lang="en-US" sz="1000" smtClean="0">
                <a:solidFill>
                  <a:srgbClr val="006600"/>
                </a:solidFill>
                <a:latin typeface="Calibri" pitchFamily="34" charset="0"/>
                <a:cs typeface="Calibri" pitchFamily="34" charset="0"/>
              </a:rPr>
              <a:t>Je hebt indirect warmte nodig: de kamer koelt af</a:t>
            </a:r>
          </a:p>
          <a:p>
            <a:pPr lvl="2"/>
            <a:r>
              <a:rPr lang="en-US" sz="1000" smtClean="0">
                <a:solidFill>
                  <a:srgbClr val="006600"/>
                </a:solidFill>
                <a:latin typeface="Calibri" pitchFamily="34" charset="0"/>
                <a:cs typeface="Calibri" pitchFamily="34" charset="0"/>
              </a:rPr>
              <a:t>Verdampingswarmte bij kamertemperatuur is 2500 kJ/kg</a:t>
            </a:r>
          </a:p>
          <a:p>
            <a:pPr lvl="2"/>
            <a:r>
              <a:rPr lang="en-US" sz="1000" smtClean="0">
                <a:solidFill>
                  <a:srgbClr val="006600"/>
                </a:solidFill>
                <a:latin typeface="Calibri" pitchFamily="34" charset="0"/>
                <a:cs typeface="Calibri" pitchFamily="34" charset="0"/>
              </a:rPr>
              <a:t>Neem aan dat er 2.2 kg water in de kleren zit</a:t>
            </a:r>
          </a:p>
          <a:p>
            <a:pPr lvl="1"/>
            <a:r>
              <a:rPr lang="en-US" sz="1400" b="0" smtClean="0">
                <a:latin typeface="Calibri" pitchFamily="34" charset="0"/>
                <a:cs typeface="Calibri" pitchFamily="34" charset="0"/>
              </a:rPr>
              <a:t>Waslijn buiten = 0 kWh</a:t>
            </a:r>
          </a:p>
          <a:p>
            <a:r>
              <a:rPr lang="en-US" sz="1800" b="0" smtClean="0">
                <a:latin typeface="Calibri" pitchFamily="34" charset="0"/>
                <a:cs typeface="Calibri" pitchFamily="34" charset="0"/>
              </a:rPr>
              <a:t>De totale energiekosten per lading varieert     tussen 2.5 en 5.5 kWh</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Wassen en drogen</a:t>
            </a:r>
            <a:endParaRPr lang="en-US" i="1" kern="1200" dirty="0" smtClean="0">
              <a:solidFill>
                <a:srgbClr val="000099"/>
              </a:solidFill>
              <a:ea typeface="+mn-ea"/>
              <a:cs typeface="+mn-cs"/>
            </a:endParaRPr>
          </a:p>
        </p:txBody>
      </p:sp>
      <p:pic>
        <p:nvPicPr>
          <p:cNvPr id="319491" name="Picture 3"/>
          <p:cNvPicPr>
            <a:picLocks noChangeAspect="1" noChangeArrowheads="1"/>
          </p:cNvPicPr>
          <p:nvPr/>
        </p:nvPicPr>
        <p:blipFill>
          <a:blip r:embed="rId3" cstate="print"/>
          <a:srcRect/>
          <a:stretch>
            <a:fillRect/>
          </a:stretch>
        </p:blipFill>
        <p:spPr bwMode="auto">
          <a:xfrm>
            <a:off x="5905126" y="1600200"/>
            <a:ext cx="3238874" cy="525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19491"/>
                                        </p:tgtEl>
                                        <p:attrNameLst>
                                          <p:attrName>style.visibility</p:attrName>
                                        </p:attrNameLst>
                                      </p:cBhvr>
                                      <p:to>
                                        <p:strVal val="visible"/>
                                      </p:to>
                                    </p:set>
                                    <p:animEffect transition="in" filter="checkerboard(across)">
                                      <p:cBhvr>
                                        <p:cTn id="22" dur="500"/>
                                        <p:tgtEl>
                                          <p:spTgt spid="31949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heckerboard(across)">
                                      <p:cBhvr>
                                        <p:cTn id="30" dur="500"/>
                                        <p:tgtEl>
                                          <p:spTgt spid="3">
                                            <p:txEl>
                                              <p:pRg st="7" end="7"/>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heckerboard(across)">
                                      <p:cBhvr>
                                        <p:cTn id="33" dur="500"/>
                                        <p:tgtEl>
                                          <p:spTgt spid="3">
                                            <p:txEl>
                                              <p:pRg st="8" end="8"/>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heckerboard(across)">
                                      <p:cBhvr>
                                        <p:cTn id="36" dur="500"/>
                                        <p:tgtEl>
                                          <p:spTgt spid="3">
                                            <p:txEl>
                                              <p:pRg st="9" end="9"/>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9" dur="500"/>
                                        <p:tgtEl>
                                          <p:spTgt spid="3">
                                            <p:txEl>
                                              <p:pRg st="10" end="10"/>
                                            </p:tx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2" dur="500"/>
                                        <p:tgtEl>
                                          <p:spTgt spid="3">
                                            <p:txEl>
                                              <p:pRg st="11" end="11"/>
                                            </p:txEl>
                                          </p:spTgt>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5" dur="500"/>
                                        <p:tgtEl>
                                          <p:spTgt spid="3">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5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Een koelkast gebruikt ongeveer 20 W</a:t>
            </a:r>
          </a:p>
          <a:p>
            <a:r>
              <a:rPr lang="en-US" sz="1800" b="0" smtClean="0">
                <a:latin typeface="Calibri" pitchFamily="34" charset="0"/>
                <a:cs typeface="Calibri" pitchFamily="34" charset="0"/>
              </a:rPr>
              <a:t>De vriezer ongeveer 90 W</a:t>
            </a:r>
          </a:p>
          <a:p>
            <a:r>
              <a:rPr lang="en-US" sz="1800" b="0" smtClean="0">
                <a:latin typeface="Calibri" pitchFamily="34" charset="0"/>
                <a:cs typeface="Calibri" pitchFamily="34" charset="0"/>
              </a:rPr>
              <a:t>Als beide in gebruik zijn, vinden</a:t>
            </a:r>
          </a:p>
          <a:p>
            <a:pPr lvl="1"/>
            <a:r>
              <a:rPr lang="en-US" sz="1400" b="0" smtClean="0">
                <a:latin typeface="Calibri" pitchFamily="34" charset="0"/>
                <a:cs typeface="Calibri" pitchFamily="34" charset="0"/>
              </a:rPr>
              <a:t>0.11 kW x 24 h = 2.6 kWh/d</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Antwoord op onze vraag</a:t>
            </a:r>
          </a:p>
          <a:p>
            <a:pPr lvl="1"/>
            <a:r>
              <a:rPr lang="en-US" sz="1400" b="0" smtClean="0">
                <a:latin typeface="Calibri" pitchFamily="34" charset="0"/>
                <a:cs typeface="Calibri" pitchFamily="34" charset="0"/>
              </a:rPr>
              <a:t>Een warm bad (5 kWh) gebruikt ongeveer dezelfde hoeveelheid energie als het wassen en drogen van een lading kleren (2.5 tot 5.5 kWh), terwijl koelkast en vriezer per dag ongeveer 2.6 kWh gebruiken</a:t>
            </a:r>
          </a:p>
          <a:p>
            <a:r>
              <a:rPr lang="en-US" sz="1800" b="0" smtClean="0">
                <a:latin typeface="Calibri" pitchFamily="34" charset="0"/>
                <a:cs typeface="Calibri" pitchFamily="34" charset="0"/>
              </a:rPr>
              <a:t>Gelukkig hebben we nog meer spullen…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Koelen van voedsel</a:t>
            </a:r>
            <a:endParaRPr lang="en-US" i="1" kern="1200" dirty="0" smtClean="0">
              <a:solidFill>
                <a:srgbClr val="000099"/>
              </a:solidFill>
              <a:ea typeface="+mn-ea"/>
              <a:cs typeface="+mn-cs"/>
            </a:endParaRPr>
          </a:p>
        </p:txBody>
      </p:sp>
      <p:pic>
        <p:nvPicPr>
          <p:cNvPr id="320514" name="Picture 2"/>
          <p:cNvPicPr>
            <a:picLocks noChangeAspect="1" noChangeArrowheads="1"/>
          </p:cNvPicPr>
          <p:nvPr/>
        </p:nvPicPr>
        <p:blipFill>
          <a:blip r:embed="rId3" cstate="print"/>
          <a:srcRect/>
          <a:stretch>
            <a:fillRect/>
          </a:stretch>
        </p:blipFill>
        <p:spPr bwMode="auto">
          <a:xfrm>
            <a:off x="7515728" y="1295400"/>
            <a:ext cx="1524000" cy="1976707"/>
          </a:xfrm>
          <a:prstGeom prst="rect">
            <a:avLst/>
          </a:prstGeom>
          <a:noFill/>
          <a:ln w="9525">
            <a:noFill/>
            <a:miter lim="800000"/>
            <a:headEnd/>
            <a:tailEnd/>
          </a:ln>
        </p:spPr>
      </p:pic>
      <p:pic>
        <p:nvPicPr>
          <p:cNvPr id="320515" name="Picture 3"/>
          <p:cNvPicPr>
            <a:picLocks noChangeAspect="1" noChangeArrowheads="1"/>
          </p:cNvPicPr>
          <p:nvPr/>
        </p:nvPicPr>
        <p:blipFill>
          <a:blip r:embed="rId4" cstate="print"/>
          <a:srcRect/>
          <a:stretch>
            <a:fillRect/>
          </a:stretch>
        </p:blipFill>
        <p:spPr bwMode="auto">
          <a:xfrm>
            <a:off x="4800600" y="3276600"/>
            <a:ext cx="4309335"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20514"/>
                                        </p:tgtEl>
                                        <p:attrNameLst>
                                          <p:attrName>style.visibility</p:attrName>
                                        </p:attrNameLst>
                                      </p:cBhvr>
                                      <p:to>
                                        <p:strVal val="visible"/>
                                      </p:to>
                                    </p:set>
                                    <p:animEffect transition="in" filter="checkerboard(across)">
                                      <p:cBhvr>
                                        <p:cTn id="10" dur="500"/>
                                        <p:tgtEl>
                                          <p:spTgt spid="32051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heckerboard(across)">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checkerboard(across)">
                                      <p:cBhvr>
                                        <p:cTn id="36" dur="500"/>
                                        <p:tgtEl>
                                          <p:spTgt spid="3">
                                            <p:txEl>
                                              <p:pRg st="7" end="7"/>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320515"/>
                                        </p:tgtEl>
                                        <p:attrNameLst>
                                          <p:attrName>style.visibility</p:attrName>
                                        </p:attrNameLst>
                                      </p:cBhvr>
                                      <p:to>
                                        <p:strVal val="visible"/>
                                      </p:to>
                                    </p:set>
                                    <p:animEffect transition="in" filter="checkerboard(across)">
                                      <p:cBhvr>
                                        <p:cTn id="39" dur="500"/>
                                        <p:tgtEl>
                                          <p:spTgt spid="320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Een koelkast gebruikt ongeveer 20 W</a:t>
            </a:r>
          </a:p>
          <a:p>
            <a:r>
              <a:rPr lang="en-US" sz="1800" b="0" smtClean="0">
                <a:latin typeface="Calibri" pitchFamily="34" charset="0"/>
                <a:cs typeface="Calibri" pitchFamily="34" charset="0"/>
              </a:rPr>
              <a:t>De vriezer ongeveer 90 W</a:t>
            </a:r>
          </a:p>
          <a:p>
            <a:r>
              <a:rPr lang="en-US" sz="1800" b="0" smtClean="0">
                <a:latin typeface="Calibri" pitchFamily="34" charset="0"/>
                <a:cs typeface="Calibri" pitchFamily="34" charset="0"/>
              </a:rPr>
              <a:t>Als beide in gebruik zijn, vinden</a:t>
            </a:r>
          </a:p>
          <a:p>
            <a:pPr lvl="1"/>
            <a:r>
              <a:rPr lang="en-US" sz="1400" b="0" smtClean="0">
                <a:latin typeface="Calibri" pitchFamily="34" charset="0"/>
                <a:cs typeface="Calibri" pitchFamily="34" charset="0"/>
              </a:rPr>
              <a:t>0.11 kW x 24 h = 2.6 kWh/d</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Antwoord op onze vraag</a:t>
            </a:r>
          </a:p>
          <a:p>
            <a:pPr lvl="1"/>
            <a:r>
              <a:rPr lang="en-US" sz="1400" b="0" smtClean="0">
                <a:latin typeface="Calibri" pitchFamily="34" charset="0"/>
                <a:cs typeface="Calibri" pitchFamily="34" charset="0"/>
              </a:rPr>
              <a:t>Een warm bad (5 kWh) gebruikt ongeveer dezelfde hoeveelheid energie als het wassen en drogen van een lading kleren (2.5 tot 5.5 kWh), terwijl koelkast en vriezen per dag ongeveer 2.6 kWh gebruiken</a:t>
            </a:r>
          </a:p>
          <a:p>
            <a:r>
              <a:rPr lang="en-US" sz="1800" b="0" smtClean="0">
                <a:latin typeface="Calibri" pitchFamily="34" charset="0"/>
                <a:cs typeface="Calibri" pitchFamily="34" charset="0"/>
              </a:rPr>
              <a:t>Gelukkig hebben we nog meer spullen…</a:t>
            </a:r>
          </a:p>
          <a:p>
            <a:r>
              <a:rPr lang="en-US" sz="1800" b="0" smtClean="0">
                <a:latin typeface="Calibri" pitchFamily="34" charset="0"/>
                <a:cs typeface="Calibri" pitchFamily="34" charset="0"/>
              </a:rPr>
              <a:t>Vaatwasser</a:t>
            </a:r>
          </a:p>
          <a:p>
            <a:pPr lvl="1"/>
            <a:r>
              <a:rPr lang="en-US" sz="1400" b="0" smtClean="0">
                <a:latin typeface="Calibri" pitchFamily="34" charset="0"/>
                <a:cs typeface="Calibri" pitchFamily="34" charset="0"/>
              </a:rPr>
              <a:t>Meeste energie is nodig om het water te verwarmen</a:t>
            </a:r>
          </a:p>
          <a:p>
            <a:pPr lvl="1"/>
            <a:r>
              <a:rPr lang="en-US" sz="1400" b="0" smtClean="0">
                <a:latin typeface="Calibri" pitchFamily="34" charset="0"/>
                <a:cs typeface="Calibri" pitchFamily="34" charset="0"/>
              </a:rPr>
              <a:t>Vaatwasser heeft enkel 10 liter per lading nodig</a:t>
            </a:r>
          </a:p>
          <a:p>
            <a:pPr lvl="2"/>
            <a:r>
              <a:rPr lang="en-US" sz="1000" smtClean="0">
                <a:solidFill>
                  <a:srgbClr val="006600"/>
                </a:solidFill>
                <a:latin typeface="Calibri" pitchFamily="34" charset="0"/>
                <a:cs typeface="Calibri" pitchFamily="34" charset="0"/>
              </a:rPr>
              <a:t>De Logicx gebruikt 0.97 kWh</a:t>
            </a:r>
          </a:p>
          <a:p>
            <a:pPr lvl="1"/>
            <a:r>
              <a:rPr lang="en-US" sz="1400" b="0" smtClean="0">
                <a:latin typeface="Calibri" pitchFamily="34" charset="0"/>
                <a:cs typeface="Calibri" pitchFamily="34" charset="0"/>
              </a:rPr>
              <a:t>Dat lukt mij nooit! Ergo…</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Koelen van voedsel</a:t>
            </a:r>
            <a:endParaRPr lang="en-US" i="1" kern="1200" dirty="0" smtClean="0">
              <a:solidFill>
                <a:srgbClr val="000099"/>
              </a:solidFill>
              <a:ea typeface="+mn-ea"/>
              <a:cs typeface="+mn-cs"/>
            </a:endParaRPr>
          </a:p>
        </p:txBody>
      </p:sp>
      <p:pic>
        <p:nvPicPr>
          <p:cNvPr id="320515" name="Picture 3"/>
          <p:cNvPicPr>
            <a:picLocks noChangeAspect="1" noChangeArrowheads="1"/>
          </p:cNvPicPr>
          <p:nvPr/>
        </p:nvPicPr>
        <p:blipFill>
          <a:blip r:embed="rId3" cstate="print"/>
          <a:srcRect/>
          <a:stretch>
            <a:fillRect/>
          </a:stretch>
        </p:blipFill>
        <p:spPr bwMode="auto">
          <a:xfrm>
            <a:off x="4834665" y="3124200"/>
            <a:ext cx="4309335" cy="3505200"/>
          </a:xfrm>
          <a:prstGeom prst="rect">
            <a:avLst/>
          </a:prstGeom>
          <a:noFill/>
          <a:ln w="9525">
            <a:noFill/>
            <a:miter lim="800000"/>
            <a:headEnd/>
            <a:tailEnd/>
          </a:ln>
        </p:spPr>
      </p:pic>
      <p:pic>
        <p:nvPicPr>
          <p:cNvPr id="320516" name="Picture 4"/>
          <p:cNvPicPr>
            <a:picLocks noChangeAspect="1" noChangeArrowheads="1"/>
          </p:cNvPicPr>
          <p:nvPr/>
        </p:nvPicPr>
        <p:blipFill>
          <a:blip r:embed="rId4" cstate="print"/>
          <a:srcRect/>
          <a:stretch>
            <a:fillRect/>
          </a:stretch>
        </p:blipFill>
        <p:spPr bwMode="auto">
          <a:xfrm>
            <a:off x="4757737" y="2951573"/>
            <a:ext cx="4386263" cy="3906427"/>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7515728" y="1295400"/>
            <a:ext cx="1524000" cy="19767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44" name="Picture 8"/>
          <p:cNvPicPr>
            <a:picLocks noChangeAspect="1" noChangeArrowheads="1"/>
          </p:cNvPicPr>
          <p:nvPr/>
        </p:nvPicPr>
        <p:blipFill>
          <a:blip r:embed="rId4" cstate="print"/>
          <a:srcRect/>
          <a:stretch>
            <a:fillRect/>
          </a:stretch>
        </p:blipFill>
        <p:spPr bwMode="auto">
          <a:xfrm>
            <a:off x="6194902" y="76200"/>
            <a:ext cx="2949097" cy="3124200"/>
          </a:xfrm>
          <a:prstGeom prst="rect">
            <a:avLst/>
          </a:prstGeom>
          <a:noFill/>
          <a:ln w="9525">
            <a:noFill/>
            <a:miter lim="800000"/>
            <a:headEnd/>
            <a:tailEnd/>
          </a:ln>
        </p:spPr>
      </p:pic>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21540" name="Picture 4"/>
          <p:cNvPicPr>
            <a:picLocks noChangeAspect="1" noChangeArrowheads="1"/>
          </p:cNvPicPr>
          <p:nvPr/>
        </p:nvPicPr>
        <p:blipFill>
          <a:blip r:embed="rId5" cstate="print"/>
          <a:srcRect/>
          <a:stretch>
            <a:fillRect/>
          </a:stretch>
        </p:blipFill>
        <p:spPr bwMode="auto">
          <a:xfrm>
            <a:off x="4800600" y="3287632"/>
            <a:ext cx="4343400" cy="3570367"/>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6705600" cy="5562600"/>
          </a:xfrm>
        </p:spPr>
        <p:txBody>
          <a:bodyPr/>
          <a:lstStyle/>
          <a:p>
            <a:r>
              <a:rPr lang="en-US" sz="1800" b="0" smtClean="0">
                <a:latin typeface="Calibri" pitchFamily="34" charset="0"/>
                <a:cs typeface="Calibri" pitchFamily="34" charset="0"/>
              </a:rPr>
              <a:t>Wat gebeurt er met de energie</a:t>
            </a:r>
          </a:p>
          <a:p>
            <a:pPr lvl="1"/>
            <a:r>
              <a:rPr lang="en-US" sz="1400" b="0" smtClean="0">
                <a:latin typeface="Calibri" pitchFamily="34" charset="0"/>
                <a:cs typeface="Calibri" pitchFamily="34" charset="0"/>
              </a:rPr>
              <a:t>Conductie: warmtestroom door wanden, ramen, deuren, plafonds en vloeren</a:t>
            </a:r>
          </a:p>
          <a:p>
            <a:pPr lvl="1"/>
            <a:r>
              <a:rPr lang="en-US" sz="1400" b="0" smtClean="0">
                <a:latin typeface="Calibri" pitchFamily="34" charset="0"/>
                <a:cs typeface="Calibri" pitchFamily="34" charset="0"/>
              </a:rPr>
              <a:t>Ventilatie: warme lucht gaat verloren door kieren of ventilatieroosters</a:t>
            </a:r>
          </a:p>
          <a:p>
            <a:r>
              <a:rPr lang="en-US" sz="1800" b="0" smtClean="0">
                <a:latin typeface="Calibri" pitchFamily="34" charset="0"/>
                <a:cs typeface="Calibri" pitchFamily="34" charset="0"/>
              </a:rPr>
              <a:t>Verliezen door conductie</a:t>
            </a:r>
          </a:p>
          <a:p>
            <a:pPr lvl="1"/>
            <a:r>
              <a:rPr lang="en-US" sz="1400" b="0" smtClean="0">
                <a:latin typeface="Calibri" pitchFamily="34" charset="0"/>
                <a:cs typeface="Calibri" pitchFamily="34" charset="0"/>
              </a:rPr>
              <a:t>Conductiviteit wordt vaak uitgedrukt in de “U-waarde” met eenheid W/(m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K)</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U-waarden in serie combinatie</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Ventilatieverliezen</a:t>
            </a:r>
          </a:p>
          <a:p>
            <a:pPr lvl="1"/>
            <a:r>
              <a:rPr lang="en-US" sz="1400" b="0" smtClean="0">
                <a:latin typeface="Calibri" pitchFamily="34" charset="0"/>
                <a:cs typeface="Calibri" pitchFamily="34" charset="0"/>
              </a:rPr>
              <a:t>Aantal luchtverversingen per uur </a:t>
            </a:r>
            <a:r>
              <a:rPr lang="en-US" sz="1400" b="0" i="1" smtClean="0">
                <a:latin typeface="Calibri" pitchFamily="34" charset="0"/>
                <a:cs typeface="Calibri" pitchFamily="34" charset="0"/>
              </a:rPr>
              <a:t>N</a:t>
            </a:r>
          </a:p>
          <a:p>
            <a:pPr lvl="2"/>
            <a:r>
              <a:rPr lang="en-US" sz="1000" smtClean="0">
                <a:solidFill>
                  <a:srgbClr val="006600"/>
                </a:solidFill>
                <a:latin typeface="Calibri" pitchFamily="34" charset="0"/>
                <a:cs typeface="Calibri" pitchFamily="34" charset="0"/>
              </a:rPr>
              <a:t>Typisch 0.5 tot 3 per uur</a:t>
            </a:r>
          </a:p>
          <a:p>
            <a:pPr lvl="1"/>
            <a:r>
              <a:rPr lang="en-US" sz="1400" b="0" smtClean="0">
                <a:latin typeface="Calibri" pitchFamily="34" charset="0"/>
                <a:cs typeface="Calibri" pitchFamily="34" charset="0"/>
              </a:rPr>
              <a:t>Volume van de ruimte </a:t>
            </a:r>
            <a:r>
              <a:rPr lang="en-US" sz="1400" b="0" i="1" smtClean="0">
                <a:latin typeface="Calibri" pitchFamily="34" charset="0"/>
                <a:cs typeface="Calibri" pitchFamily="34" charset="0"/>
              </a:rPr>
              <a:t>V</a:t>
            </a:r>
            <a:r>
              <a:rPr lang="en-US" sz="1400" b="0" smtClean="0">
                <a:latin typeface="Calibri" pitchFamily="34" charset="0"/>
                <a:cs typeface="Calibri" pitchFamily="34" charset="0"/>
              </a:rPr>
              <a:t> in kubieke meters</a:t>
            </a:r>
          </a:p>
          <a:p>
            <a:pPr lvl="1"/>
            <a:r>
              <a:rPr lang="en-US" sz="1400" b="0" smtClean="0">
                <a:latin typeface="Calibri" pitchFamily="34" charset="0"/>
                <a:cs typeface="Calibri" pitchFamily="34" charset="0"/>
              </a:rPr>
              <a:t>Warmtecapaciteit </a:t>
            </a:r>
            <a:r>
              <a:rPr lang="en-US" sz="1400" b="0" i="1" smtClean="0">
                <a:latin typeface="Calibri" pitchFamily="34" charset="0"/>
                <a:cs typeface="Calibri" pitchFamily="34" charset="0"/>
              </a:rPr>
              <a:t>C </a:t>
            </a:r>
            <a:r>
              <a:rPr lang="en-US" sz="1400" b="0" smtClean="0">
                <a:latin typeface="Calibri" pitchFamily="34" charset="0"/>
                <a:cs typeface="Calibri" pitchFamily="34" charset="0"/>
              </a:rPr>
              <a:t>(1.2 kJ/(m</a:t>
            </a:r>
            <a:r>
              <a:rPr lang="en-US" sz="1400" b="0" baseline="30000" smtClean="0">
                <a:latin typeface="Calibri" pitchFamily="34" charset="0"/>
                <a:cs typeface="Calibri" pitchFamily="34" charset="0"/>
              </a:rPr>
              <a:t>3</a:t>
            </a:r>
            <a:r>
              <a:rPr lang="en-US" sz="1400" b="0" smtClean="0">
                <a:latin typeface="Calibri" pitchFamily="34" charset="0"/>
                <a:cs typeface="Calibri" pitchFamily="34" charset="0"/>
              </a:rPr>
              <a:t> K))</a:t>
            </a:r>
          </a:p>
          <a:p>
            <a:pPr lvl="1"/>
            <a:r>
              <a:rPr lang="en-US" sz="1400" b="0" smtClean="0">
                <a:latin typeface="Calibri" pitchFamily="34" charset="0"/>
                <a:cs typeface="Calibri" pitchFamily="34" charset="0"/>
              </a:rPr>
              <a:t>Temperatuurverschil </a:t>
            </a:r>
            <a:r>
              <a:rPr lang="en-US" sz="1400" b="0" i="1" smtClean="0">
                <a:latin typeface="Symbol" pitchFamily="18" charset="2"/>
                <a:cs typeface="Calibri" pitchFamily="34" charset="0"/>
              </a:rPr>
              <a:t>D</a:t>
            </a:r>
            <a:r>
              <a:rPr lang="en-US" sz="1400" b="0" i="1" smtClean="0">
                <a:latin typeface="Calibri" pitchFamily="34" charset="0"/>
                <a:cs typeface="Calibri" pitchFamily="34" charset="0"/>
              </a:rPr>
              <a:t>T</a:t>
            </a:r>
            <a:r>
              <a:rPr lang="en-US" sz="1400" b="0" smtClean="0">
                <a:latin typeface="Calibri" pitchFamily="34" charset="0"/>
                <a:cs typeface="Calibri" pitchFamily="34" charset="0"/>
              </a:rPr>
              <a:t> tussen binnen en buiten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7620000" cy="1143000"/>
          </a:xfrm>
        </p:spPr>
        <p:txBody>
          <a:bodyPr/>
          <a:lstStyle/>
          <a:p>
            <a:pPr>
              <a:defRPr/>
            </a:pPr>
            <a:r>
              <a:rPr lang="en-US" i="1" kern="1200" smtClean="0">
                <a:solidFill>
                  <a:srgbClr val="000099"/>
                </a:solidFill>
                <a:ea typeface="+mn-ea"/>
                <a:cs typeface="+mn-cs"/>
              </a:rPr>
              <a:t>Verwarming</a:t>
            </a:r>
            <a:endParaRPr lang="en-US" i="1" kern="1200" dirty="0" smtClean="0">
              <a:solidFill>
                <a:srgbClr val="000099"/>
              </a:solidFill>
              <a:ea typeface="+mn-ea"/>
              <a:cs typeface="+mn-cs"/>
            </a:endParaRPr>
          </a:p>
        </p:txBody>
      </p:sp>
      <p:grpSp>
        <p:nvGrpSpPr>
          <p:cNvPr id="13" name="Groep 12"/>
          <p:cNvGrpSpPr/>
          <p:nvPr/>
        </p:nvGrpSpPr>
        <p:grpSpPr>
          <a:xfrm>
            <a:off x="1219200" y="2755232"/>
            <a:ext cx="4419600" cy="445168"/>
            <a:chOff x="1219200" y="2755232"/>
            <a:chExt cx="4419600" cy="445168"/>
          </a:xfrm>
        </p:grpSpPr>
        <p:sp>
          <p:nvSpPr>
            <p:cNvPr id="11" name="Afgeronde rechthoek 10"/>
            <p:cNvSpPr/>
            <p:nvPr/>
          </p:nvSpPr>
          <p:spPr bwMode="auto">
            <a:xfrm>
              <a:off x="1219200" y="2755232"/>
              <a:ext cx="44196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2" name="Object 11"/>
            <p:cNvGraphicFramePr>
              <a:graphicFrameLocks noChangeAspect="1"/>
            </p:cNvGraphicFramePr>
            <p:nvPr/>
          </p:nvGraphicFramePr>
          <p:xfrm>
            <a:off x="1303338" y="2871788"/>
            <a:ext cx="4251325" cy="236537"/>
          </p:xfrm>
          <a:graphic>
            <a:graphicData uri="http://schemas.openxmlformats.org/presentationml/2006/ole">
              <mc:AlternateContent xmlns:mc="http://schemas.openxmlformats.org/markup-compatibility/2006">
                <mc:Choice xmlns:v="urn:schemas-microsoft-com:vml" Requires="v">
                  <p:oleObj spid="_x0000_s321549" name="Equation" r:id="rId6" imgW="3644640" imgH="203040" progId="Equation.DSMT4">
                    <p:embed/>
                  </p:oleObj>
                </mc:Choice>
                <mc:Fallback>
                  <p:oleObj name="Equation" r:id="rId6" imgW="3644640" imgH="20304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3338" y="2871788"/>
                          <a:ext cx="4251325" cy="236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ep 16"/>
          <p:cNvGrpSpPr/>
          <p:nvPr/>
        </p:nvGrpSpPr>
        <p:grpSpPr>
          <a:xfrm>
            <a:off x="1828800" y="3673640"/>
            <a:ext cx="1905000" cy="603085"/>
            <a:chOff x="2767264" y="3673640"/>
            <a:chExt cx="1905000" cy="603085"/>
          </a:xfrm>
        </p:grpSpPr>
        <p:sp>
          <p:nvSpPr>
            <p:cNvPr id="15" name="Afgeronde rechthoek 14"/>
            <p:cNvSpPr/>
            <p:nvPr/>
          </p:nvSpPr>
          <p:spPr bwMode="auto">
            <a:xfrm>
              <a:off x="2767264" y="3673640"/>
              <a:ext cx="1905000" cy="5975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6" name="Object 15"/>
            <p:cNvGraphicFramePr>
              <a:graphicFrameLocks noChangeAspect="1"/>
            </p:cNvGraphicFramePr>
            <p:nvPr/>
          </p:nvGraphicFramePr>
          <p:xfrm>
            <a:off x="2847154" y="3686175"/>
            <a:ext cx="1648646" cy="590550"/>
          </p:xfrm>
          <a:graphic>
            <a:graphicData uri="http://schemas.openxmlformats.org/presentationml/2006/ole">
              <mc:AlternateContent xmlns:mc="http://schemas.openxmlformats.org/markup-compatibility/2006">
                <mc:Choice xmlns:v="urn:schemas-microsoft-com:vml" Requires="v">
                  <p:oleObj spid="_x0000_s321550" name="Equation" r:id="rId8" imgW="1422360" imgH="507960" progId="Equation.DSMT4">
                    <p:embed/>
                  </p:oleObj>
                </mc:Choice>
                <mc:Fallback>
                  <p:oleObj name="Equation" r:id="rId8" imgW="1422360" imgH="50796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7154" y="3686175"/>
                          <a:ext cx="1648646"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4" name="Groep 23"/>
          <p:cNvGrpSpPr/>
          <p:nvPr/>
        </p:nvGrpSpPr>
        <p:grpSpPr>
          <a:xfrm>
            <a:off x="381000" y="6096000"/>
            <a:ext cx="3962400" cy="533400"/>
            <a:chOff x="597568" y="5907504"/>
            <a:chExt cx="3962400" cy="533400"/>
          </a:xfrm>
        </p:grpSpPr>
        <p:sp>
          <p:nvSpPr>
            <p:cNvPr id="22" name="Afgeronde rechthoek 21"/>
            <p:cNvSpPr/>
            <p:nvPr/>
          </p:nvSpPr>
          <p:spPr bwMode="auto">
            <a:xfrm>
              <a:off x="597568" y="5907504"/>
              <a:ext cx="3962400" cy="5334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3" name="Object 22"/>
            <p:cNvGraphicFramePr>
              <a:graphicFrameLocks noChangeAspect="1"/>
            </p:cNvGraphicFramePr>
            <p:nvPr/>
          </p:nvGraphicFramePr>
          <p:xfrm>
            <a:off x="669760" y="5948363"/>
            <a:ext cx="3835400" cy="458787"/>
          </p:xfrm>
          <a:graphic>
            <a:graphicData uri="http://schemas.openxmlformats.org/presentationml/2006/ole">
              <mc:AlternateContent xmlns:mc="http://schemas.openxmlformats.org/markup-compatibility/2006">
                <mc:Choice xmlns:v="urn:schemas-microsoft-com:vml" Requires="v">
                  <p:oleObj spid="_x0000_s321551" name="Equation" r:id="rId10" imgW="3288960" imgH="393480" progId="Equation.DSMT4">
                    <p:embed/>
                  </p:oleObj>
                </mc:Choice>
                <mc:Fallback>
                  <p:oleObj name="Equation" r:id="rId10" imgW="3288960" imgH="393480" progId="Equation.DSMT4">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9760" y="5948363"/>
                          <a:ext cx="3835400" cy="45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21540"/>
                                        </p:tgtEl>
                                        <p:attrNameLst>
                                          <p:attrName>style.visibility</p:attrName>
                                        </p:attrNameLst>
                                      </p:cBhvr>
                                      <p:to>
                                        <p:strVal val="visible"/>
                                      </p:to>
                                    </p:set>
                                    <p:animEffect transition="in" filter="checkerboard(across)">
                                      <p:cBhvr>
                                        <p:cTn id="35" dur="500"/>
                                        <p:tgtEl>
                                          <p:spTgt spid="321540"/>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21544"/>
                                        </p:tgtEl>
                                        <p:attrNameLst>
                                          <p:attrName>style.visibility</p:attrName>
                                        </p:attrNameLst>
                                      </p:cBhvr>
                                      <p:to>
                                        <p:strVal val="visible"/>
                                      </p:to>
                                    </p:set>
                                    <p:animEffect transition="in" filter="checkerboard(across)">
                                      <p:cBhvr>
                                        <p:cTn id="40" dur="500"/>
                                        <p:tgtEl>
                                          <p:spTgt spid="32154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checkerboard(across)">
                                      <p:cBhvr>
                                        <p:cTn id="45" dur="500"/>
                                        <p:tgtEl>
                                          <p:spTgt spid="3">
                                            <p:txEl>
                                              <p:pRg st="7" end="7"/>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heckerboard(across)">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3" dur="500"/>
                                        <p:tgtEl>
                                          <p:spTgt spid="3">
                                            <p:txEl>
                                              <p:pRg st="11" end="1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8" dur="500"/>
                                        <p:tgtEl>
                                          <p:spTgt spid="3">
                                            <p:txEl>
                                              <p:pRg st="12" end="12"/>
                                            </p:txEl>
                                          </p:spTgt>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61" dur="500"/>
                                        <p:tgtEl>
                                          <p:spTgt spid="3">
                                            <p:txEl>
                                              <p:pRg st="13" end="1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66" dur="500"/>
                                        <p:tgtEl>
                                          <p:spTgt spid="3">
                                            <p:txEl>
                                              <p:pRg st="14" end="1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71" dur="500"/>
                                        <p:tgtEl>
                                          <p:spTgt spid="3">
                                            <p:txEl>
                                              <p:pRg st="15" end="1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76" dur="500"/>
                                        <p:tgtEl>
                                          <p:spTgt spid="3">
                                            <p:txEl>
                                              <p:pRg st="16" end="16"/>
                                            </p:txEl>
                                          </p:spTgt>
                                        </p:tgtEl>
                                      </p:cBhvr>
                                    </p:animEffect>
                                  </p:childTnLst>
                                </p:cTn>
                              </p:par>
                              <p:par>
                                <p:cTn id="77" presetID="5" presetClass="entr" presetSubtype="1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checkerboard(across)">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Energieverlies door geleiding: </a:t>
            </a:r>
            <a:r>
              <a:rPr lang="en-US" sz="1800" b="0" smtClean="0">
                <a:solidFill>
                  <a:srgbClr val="0070C0"/>
                </a:solidFill>
                <a:latin typeface="Calibri" pitchFamily="34" charset="0"/>
                <a:cs typeface="Calibri" pitchFamily="34" charset="0"/>
              </a:rPr>
              <a:t>oppervlak x </a:t>
            </a:r>
            <a:r>
              <a:rPr lang="en-US" sz="1800" b="0" i="1" smtClean="0">
                <a:solidFill>
                  <a:srgbClr val="0070C0"/>
                </a:solidFill>
                <a:latin typeface="Calibri" pitchFamily="34" charset="0"/>
                <a:cs typeface="Calibri" pitchFamily="34" charset="0"/>
              </a:rPr>
              <a:t>U</a:t>
            </a:r>
            <a:r>
              <a:rPr lang="en-US" sz="1800" b="0" smtClean="0">
                <a:solidFill>
                  <a:srgbClr val="0070C0"/>
                </a:solidFill>
                <a:latin typeface="Calibri" pitchFamily="34" charset="0"/>
                <a:cs typeface="Calibri" pitchFamily="34" charset="0"/>
              </a:rPr>
              <a:t> 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p>
          <a:p>
            <a:r>
              <a:rPr lang="en-US" sz="1800" b="0" smtClean="0">
                <a:latin typeface="Calibri" pitchFamily="34" charset="0"/>
                <a:cs typeface="Calibri" pitchFamily="34" charset="0"/>
              </a:rPr>
              <a:t>Energieverlies door convectie</a:t>
            </a:r>
            <a:r>
              <a:rPr lang="en-US" sz="1800" b="0" smtClean="0">
                <a:solidFill>
                  <a:srgbClr val="0070C0"/>
                </a:solidFill>
                <a:latin typeface="Calibri" pitchFamily="34" charset="0"/>
                <a:cs typeface="Calibri" pitchFamily="34" charset="0"/>
              </a:rPr>
              <a:t>: </a:t>
            </a:r>
            <a:r>
              <a:rPr lang="en-US" sz="1800" b="0" i="1" smtClean="0">
                <a:solidFill>
                  <a:srgbClr val="0070C0"/>
                </a:solidFill>
                <a:latin typeface="Calibri" pitchFamily="34" charset="0"/>
                <a:cs typeface="Calibri" pitchFamily="34" charset="0"/>
              </a:rPr>
              <a:t>0.33NV</a:t>
            </a:r>
            <a:r>
              <a:rPr lang="en-US" sz="1800" b="0" smtClean="0">
                <a:solidFill>
                  <a:srgbClr val="0070C0"/>
                </a:solidFill>
                <a:latin typeface="Calibri" pitchFamily="34" charset="0"/>
                <a:cs typeface="Calibri" pitchFamily="34" charset="0"/>
              </a:rPr>
              <a:t> 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p>
          <a:p>
            <a:r>
              <a:rPr lang="en-US" sz="1800" b="0" smtClean="0">
                <a:latin typeface="Calibri" pitchFamily="34" charset="0"/>
                <a:cs typeface="Calibri" pitchFamily="34" charset="0"/>
              </a:rPr>
              <a:t>We tellen beide op en krijgen het energieverlies: </a:t>
            </a:r>
            <a:r>
              <a:rPr lang="en-US" sz="1800" b="0" smtClean="0">
                <a:solidFill>
                  <a:srgbClr val="0070C0"/>
                </a:solidFill>
                <a:latin typeface="Calibri" pitchFamily="34" charset="0"/>
                <a:cs typeface="Calibri" pitchFamily="34" charset="0"/>
              </a:rPr>
              <a:t>Iets</a:t>
            </a:r>
            <a:r>
              <a:rPr lang="en-US" sz="1800" b="0" i="1" smtClean="0">
                <a:solidFill>
                  <a:srgbClr val="0070C0"/>
                </a:solidFill>
                <a:latin typeface="Calibri" pitchFamily="34" charset="0"/>
                <a:cs typeface="Calibri" pitchFamily="34" charset="0"/>
              </a:rPr>
              <a:t> </a:t>
            </a:r>
            <a:r>
              <a:rPr lang="en-US" sz="1800" b="0" smtClean="0">
                <a:solidFill>
                  <a:srgbClr val="0070C0"/>
                </a:solidFill>
                <a:latin typeface="Calibri" pitchFamily="34" charset="0"/>
                <a:cs typeface="Calibri" pitchFamily="34" charset="0"/>
              </a:rPr>
              <a:t>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We noemen dit het warmtelek van het huis</a:t>
            </a:r>
          </a:p>
          <a:p>
            <a:pPr lvl="2"/>
            <a:r>
              <a:rPr lang="en-US" sz="1000" smtClean="0">
                <a:solidFill>
                  <a:srgbClr val="006600"/>
                </a:solidFill>
                <a:latin typeface="Calibri" pitchFamily="34" charset="0"/>
                <a:cs typeface="Calibri" pitchFamily="34" charset="0"/>
              </a:rPr>
              <a:t>Intrinsieke eigenschap van het huis </a:t>
            </a: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1"/>
            <a:r>
              <a:rPr lang="en-US" sz="1400" b="0" smtClean="0">
                <a:latin typeface="Calibri" pitchFamily="34" charset="0"/>
                <a:cs typeface="Calibri" pitchFamily="34" charset="0"/>
              </a:rPr>
              <a:t>Temperatuurbehoefte wordt gegeven in “graden-dagen”</a:t>
            </a:r>
          </a:p>
          <a:p>
            <a:pPr lvl="2"/>
            <a:r>
              <a:rPr lang="en-US" sz="1000" smtClean="0">
                <a:solidFill>
                  <a:srgbClr val="006600"/>
                </a:solidFill>
                <a:latin typeface="Calibri" pitchFamily="34" charset="0"/>
                <a:cs typeface="Calibri" pitchFamily="34" charset="0"/>
              </a:rPr>
              <a:t>Voorbeeld: een week met 10 </a:t>
            </a:r>
            <a:r>
              <a:rPr lang="en-US" sz="1000" baseline="30000" smtClean="0">
                <a:solidFill>
                  <a:srgbClr val="006600"/>
                </a:solidFill>
                <a:latin typeface="Calibri" pitchFamily="34" charset="0"/>
                <a:cs typeface="Calibri" pitchFamily="34" charset="0"/>
              </a:rPr>
              <a:t>o</a:t>
            </a:r>
            <a:r>
              <a:rPr lang="en-US" sz="1000" smtClean="0">
                <a:solidFill>
                  <a:srgbClr val="006600"/>
                </a:solidFill>
                <a:latin typeface="Calibri" pitchFamily="34" charset="0"/>
                <a:cs typeface="Calibri" pitchFamily="34" charset="0"/>
              </a:rPr>
              <a:t>C buiten en 20 </a:t>
            </a:r>
            <a:r>
              <a:rPr lang="en-US" sz="1000" baseline="30000" smtClean="0">
                <a:solidFill>
                  <a:srgbClr val="006600"/>
                </a:solidFill>
                <a:latin typeface="Calibri" pitchFamily="34" charset="0"/>
                <a:cs typeface="Calibri" pitchFamily="34" charset="0"/>
              </a:rPr>
              <a:t>o</a:t>
            </a:r>
            <a:r>
              <a:rPr lang="en-US" sz="1000" smtClean="0">
                <a:solidFill>
                  <a:srgbClr val="006600"/>
                </a:solidFill>
                <a:latin typeface="Calibri" pitchFamily="34" charset="0"/>
                <a:cs typeface="Calibri" pitchFamily="34" charset="0"/>
              </a:rPr>
              <a:t>C binnen geeft 70 graden-dagen</a:t>
            </a:r>
          </a:p>
          <a:p>
            <a:pPr lvl="1"/>
            <a:r>
              <a:rPr lang="en-US" sz="1400" b="0" smtClean="0">
                <a:latin typeface="Calibri" pitchFamily="34" charset="0"/>
                <a:cs typeface="Calibri" pitchFamily="34" charset="0"/>
              </a:rPr>
              <a:t>Temperatuurbehoefte hangt af van de buitentemperatuur</a:t>
            </a:r>
          </a:p>
          <a:p>
            <a:pPr lvl="2"/>
            <a:r>
              <a:rPr lang="en-US" sz="1000" smtClean="0">
                <a:solidFill>
                  <a:srgbClr val="006600"/>
                </a:solidFill>
                <a:latin typeface="Calibri" pitchFamily="34" charset="0"/>
                <a:cs typeface="Calibri" pitchFamily="34" charset="0"/>
              </a:rPr>
              <a:t>We kunnen besparen door de thermostaat lager te zetten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Energieverlies en temperatuur</a:t>
            </a:r>
            <a:endParaRPr lang="en-US" i="1" kern="1200" dirty="0" smtClean="0">
              <a:solidFill>
                <a:srgbClr val="000099"/>
              </a:solidFill>
              <a:ea typeface="+mn-ea"/>
              <a:cs typeface="+mn-cs"/>
            </a:endParaRPr>
          </a:p>
        </p:txBody>
      </p:sp>
      <p:grpSp>
        <p:nvGrpSpPr>
          <p:cNvPr id="18" name="Groep 17"/>
          <p:cNvGrpSpPr/>
          <p:nvPr/>
        </p:nvGrpSpPr>
        <p:grpSpPr>
          <a:xfrm>
            <a:off x="1147008" y="2743200"/>
            <a:ext cx="3810000" cy="445168"/>
            <a:chOff x="1147008" y="2743200"/>
            <a:chExt cx="3810000" cy="445168"/>
          </a:xfrm>
        </p:grpSpPr>
        <p:sp>
          <p:nvSpPr>
            <p:cNvPr id="11" name="Afgeronde rechthoek 10"/>
            <p:cNvSpPr/>
            <p:nvPr/>
          </p:nvSpPr>
          <p:spPr bwMode="auto">
            <a:xfrm>
              <a:off x="1147008" y="2743200"/>
              <a:ext cx="38100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2" name="Object 11"/>
            <p:cNvGraphicFramePr>
              <a:graphicFrameLocks noChangeAspect="1"/>
            </p:cNvGraphicFramePr>
            <p:nvPr/>
          </p:nvGraphicFramePr>
          <p:xfrm>
            <a:off x="1174750" y="2859088"/>
            <a:ext cx="3746500" cy="236537"/>
          </p:xfrm>
          <a:graphic>
            <a:graphicData uri="http://schemas.openxmlformats.org/presentationml/2006/ole">
              <mc:AlternateContent xmlns:mc="http://schemas.openxmlformats.org/markup-compatibility/2006">
                <mc:Choice xmlns:v="urn:schemas-microsoft-com:vml" Requires="v">
                  <p:oleObj spid="_x0000_s322565" name="Equation" r:id="rId4" imgW="3213000" imgH="203040" progId="Equation.DSMT4">
                    <p:embed/>
                  </p:oleObj>
                </mc:Choice>
                <mc:Fallback>
                  <p:oleObj name="Equation" r:id="rId4" imgW="3213000" imgH="20304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0" y="2859088"/>
                          <a:ext cx="3746500" cy="236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322565" name="Picture 5"/>
          <p:cNvPicPr>
            <a:picLocks noChangeAspect="1" noChangeArrowheads="1"/>
          </p:cNvPicPr>
          <p:nvPr/>
        </p:nvPicPr>
        <p:blipFill>
          <a:blip r:embed="rId6" cstate="print"/>
          <a:srcRect/>
          <a:stretch>
            <a:fillRect/>
          </a:stretch>
        </p:blipFill>
        <p:spPr bwMode="auto">
          <a:xfrm>
            <a:off x="1524000" y="4384737"/>
            <a:ext cx="3962400" cy="2473263"/>
          </a:xfrm>
          <a:prstGeom prst="rect">
            <a:avLst/>
          </a:prstGeom>
          <a:noFill/>
          <a:ln w="9525">
            <a:noFill/>
            <a:miter lim="800000"/>
            <a:headEnd/>
            <a:tailEnd/>
          </a:ln>
        </p:spPr>
      </p:pic>
      <p:pic>
        <p:nvPicPr>
          <p:cNvPr id="322566" name="Picture 6"/>
          <p:cNvPicPr>
            <a:picLocks noChangeAspect="1" noChangeArrowheads="1"/>
          </p:cNvPicPr>
          <p:nvPr/>
        </p:nvPicPr>
        <p:blipFill>
          <a:blip r:embed="rId7" cstate="print"/>
          <a:srcRect/>
          <a:stretch>
            <a:fillRect/>
          </a:stretch>
        </p:blipFill>
        <p:spPr bwMode="auto">
          <a:xfrm>
            <a:off x="5867400" y="2505075"/>
            <a:ext cx="3276600" cy="4352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heckerboard(across)">
                                      <p:cBhvr>
                                        <p:cTn id="25" dur="500"/>
                                        <p:tgtEl>
                                          <p:spTgt spid="3">
                                            <p:txEl>
                                              <p:pRg st="4" end="4"/>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heckerboard(across)">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checkerboard(across)">
                                      <p:cBhvr>
                                        <p:cTn id="33" dur="500"/>
                                        <p:tgtEl>
                                          <p:spTgt spid="3">
                                            <p:txEl>
                                              <p:pRg st="9" end="9"/>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1" dur="500"/>
                                        <p:tgtEl>
                                          <p:spTgt spid="3">
                                            <p:txEl>
                                              <p:pRg st="11" end="11"/>
                                            </p:txEl>
                                          </p:spTgt>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4" dur="500"/>
                                        <p:tgtEl>
                                          <p:spTgt spid="3">
                                            <p:txEl>
                                              <p:pRg st="12" end="12"/>
                                            </p:txEl>
                                          </p:spTgt>
                                        </p:tgtEl>
                                      </p:cBhvr>
                                    </p:animEffect>
                                  </p:childTnLst>
                                </p:cTn>
                              </p:par>
                              <p:par>
                                <p:cTn id="45" presetID="5" presetClass="entr" presetSubtype="10" fill="hold" nodeType="withEffect">
                                  <p:stCondLst>
                                    <p:cond delay="0"/>
                                  </p:stCondLst>
                                  <p:childTnLst>
                                    <p:set>
                                      <p:cBhvr>
                                        <p:cTn id="46" dur="1" fill="hold">
                                          <p:stCondLst>
                                            <p:cond delay="0"/>
                                          </p:stCondLst>
                                        </p:cTn>
                                        <p:tgtEl>
                                          <p:spTgt spid="322565"/>
                                        </p:tgtEl>
                                        <p:attrNameLst>
                                          <p:attrName>style.visibility</p:attrName>
                                        </p:attrNameLst>
                                      </p:cBhvr>
                                      <p:to>
                                        <p:strVal val="visible"/>
                                      </p:to>
                                    </p:set>
                                    <p:animEffect transition="in" filter="checkerboard(across)">
                                      <p:cBhvr>
                                        <p:cTn id="47" dur="500"/>
                                        <p:tgtEl>
                                          <p:spTgt spid="322565"/>
                                        </p:tgtEl>
                                      </p:cBhvr>
                                    </p:animEffect>
                                  </p:childTnLst>
                                </p:cTn>
                              </p:par>
                              <p:par>
                                <p:cTn id="48" presetID="5" presetClass="entr" presetSubtype="10" fill="hold" nodeType="withEffect">
                                  <p:stCondLst>
                                    <p:cond delay="0"/>
                                  </p:stCondLst>
                                  <p:childTnLst>
                                    <p:set>
                                      <p:cBhvr>
                                        <p:cTn id="49" dur="1" fill="hold">
                                          <p:stCondLst>
                                            <p:cond delay="0"/>
                                          </p:stCondLst>
                                        </p:cTn>
                                        <p:tgtEl>
                                          <p:spTgt spid="322566"/>
                                        </p:tgtEl>
                                        <p:attrNameLst>
                                          <p:attrName>style.visibility</p:attrName>
                                        </p:attrNameLst>
                                      </p:cBhvr>
                                      <p:to>
                                        <p:strVal val="visible"/>
                                      </p:to>
                                    </p:set>
                                    <p:animEffect transition="in" filter="checkerboard(across)">
                                      <p:cBhvr>
                                        <p:cTn id="50" dur="500"/>
                                        <p:tgtEl>
                                          <p:spTgt spid="322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495800" cy="5562600"/>
          </a:xfrm>
        </p:spPr>
        <p:txBody>
          <a:bodyPr/>
          <a:lstStyle/>
          <a:p>
            <a:r>
              <a:rPr lang="en-US" sz="1800" b="0" smtClean="0">
                <a:latin typeface="Calibri" pitchFamily="34" charset="0"/>
                <a:cs typeface="Calibri" pitchFamily="34" charset="0"/>
              </a:rPr>
              <a:t>Passiefhuis</a:t>
            </a:r>
          </a:p>
          <a:p>
            <a:pPr lvl="1"/>
            <a:r>
              <a:rPr lang="en-US" sz="1400" b="0" smtClean="0">
                <a:latin typeface="Calibri" pitchFamily="34" charset="0"/>
                <a:cs typeface="Calibri" pitchFamily="34" charset="0"/>
              </a:rPr>
              <a:t>Innovatiewerkgroep 2007</a:t>
            </a:r>
          </a:p>
          <a:p>
            <a:pPr lvl="1"/>
            <a:r>
              <a:rPr lang="en-US" sz="1400" b="0" smtClean="0">
                <a:latin typeface="Calibri" pitchFamily="34" charset="0"/>
                <a:cs typeface="Calibri" pitchFamily="34" charset="0"/>
              </a:rPr>
              <a:t>DHV, ECN en TNO</a:t>
            </a:r>
          </a:p>
          <a:p>
            <a:r>
              <a:rPr lang="en-US" sz="1800" b="0" smtClean="0">
                <a:latin typeface="Calibri" pitchFamily="34" charset="0"/>
                <a:cs typeface="Calibri" pitchFamily="34" charset="0"/>
              </a:rPr>
              <a:t>Richtlijnen</a:t>
            </a:r>
          </a:p>
          <a:p>
            <a:pPr lvl="1"/>
            <a:r>
              <a:rPr lang="en-US" sz="1400" b="0" smtClean="0">
                <a:latin typeface="Calibri" pitchFamily="34" charset="0"/>
                <a:cs typeface="Calibri" pitchFamily="34" charset="0"/>
              </a:rPr>
              <a:t>Maximaal 15 kWh/m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voor ruimteverwarming/-koeling per jaar</a:t>
            </a:r>
          </a:p>
          <a:p>
            <a:pPr lvl="1"/>
            <a:r>
              <a:rPr lang="en-US" sz="1400" b="0" smtClean="0">
                <a:latin typeface="Calibri" pitchFamily="34" charset="0"/>
                <a:cs typeface="Calibri" pitchFamily="34" charset="0"/>
              </a:rPr>
              <a:t>Maximaal 120 kWh primair/m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nodig totaal</a:t>
            </a:r>
          </a:p>
          <a:p>
            <a:pPr lvl="1"/>
            <a:r>
              <a:rPr lang="en-US" sz="1400" b="0" smtClean="0">
                <a:latin typeface="Calibri" pitchFamily="34" charset="0"/>
                <a:cs typeface="Calibri" pitchFamily="34" charset="0"/>
              </a:rPr>
              <a:t>EPC: energieprestatiecoëfficiënt</a:t>
            </a:r>
          </a:p>
          <a:p>
            <a:pPr lvl="2"/>
            <a:r>
              <a:rPr lang="en-US" sz="1000" smtClean="0">
                <a:solidFill>
                  <a:srgbClr val="006600"/>
                </a:solidFill>
                <a:latin typeface="Calibri" pitchFamily="34" charset="0"/>
                <a:cs typeface="Calibri" pitchFamily="34" charset="0"/>
              </a:rPr>
              <a:t>1996: EPC = 1.4; nu 0.6; 2015 wordt dat 0.4?</a:t>
            </a:r>
          </a:p>
          <a:p>
            <a:r>
              <a:rPr lang="en-US" sz="1800" b="0" smtClean="0">
                <a:latin typeface="Calibri" pitchFamily="34" charset="0"/>
                <a:cs typeface="Calibri" pitchFamily="34" charset="0"/>
              </a:rPr>
              <a:t>Voorbeeld: eensgezinstussenwoning versus passiefhuis</a:t>
            </a:r>
            <a:endParaRPr lang="en-US" sz="10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Passiefhuis</a:t>
            </a:r>
            <a:endParaRPr lang="en-US" i="1" kern="1200" dirty="0" smtClean="0">
              <a:solidFill>
                <a:srgbClr val="000099"/>
              </a:solidFill>
              <a:ea typeface="+mn-ea"/>
              <a:cs typeface="+mn-cs"/>
            </a:endParaRPr>
          </a:p>
        </p:txBody>
      </p:sp>
      <p:pic>
        <p:nvPicPr>
          <p:cNvPr id="324611" name="Picture 3"/>
          <p:cNvPicPr>
            <a:picLocks noChangeAspect="1" noChangeArrowheads="1"/>
          </p:cNvPicPr>
          <p:nvPr/>
        </p:nvPicPr>
        <p:blipFill>
          <a:blip r:embed="rId3" cstate="print"/>
          <a:srcRect/>
          <a:stretch>
            <a:fillRect/>
          </a:stretch>
        </p:blipFill>
        <p:spPr bwMode="auto">
          <a:xfrm>
            <a:off x="5410200" y="1219200"/>
            <a:ext cx="3448050" cy="873583"/>
          </a:xfrm>
          <a:prstGeom prst="rect">
            <a:avLst/>
          </a:prstGeom>
          <a:noFill/>
          <a:ln w="9525">
            <a:noFill/>
            <a:miter lim="800000"/>
            <a:headEnd/>
            <a:tailEnd/>
          </a:ln>
        </p:spPr>
      </p:pic>
      <p:pic>
        <p:nvPicPr>
          <p:cNvPr id="324612" name="Picture 4"/>
          <p:cNvPicPr>
            <a:picLocks noChangeAspect="1" noChangeArrowheads="1"/>
          </p:cNvPicPr>
          <p:nvPr/>
        </p:nvPicPr>
        <p:blipFill>
          <a:blip r:embed="rId4" cstate="print"/>
          <a:srcRect/>
          <a:stretch>
            <a:fillRect/>
          </a:stretch>
        </p:blipFill>
        <p:spPr bwMode="auto">
          <a:xfrm>
            <a:off x="5562600" y="2133600"/>
            <a:ext cx="3171825" cy="288884"/>
          </a:xfrm>
          <a:prstGeom prst="rect">
            <a:avLst/>
          </a:prstGeom>
          <a:noFill/>
          <a:ln w="9525">
            <a:noFill/>
            <a:miter lim="800000"/>
            <a:headEnd/>
            <a:tailEnd/>
          </a:ln>
        </p:spPr>
      </p:pic>
      <p:pic>
        <p:nvPicPr>
          <p:cNvPr id="324613" name="Picture 5"/>
          <p:cNvPicPr>
            <a:picLocks noChangeAspect="1" noChangeArrowheads="1"/>
          </p:cNvPicPr>
          <p:nvPr/>
        </p:nvPicPr>
        <p:blipFill>
          <a:blip r:embed="rId5" cstate="print"/>
          <a:srcRect/>
          <a:stretch>
            <a:fillRect/>
          </a:stretch>
        </p:blipFill>
        <p:spPr bwMode="auto">
          <a:xfrm>
            <a:off x="152400" y="4495800"/>
            <a:ext cx="3601278" cy="2362200"/>
          </a:xfrm>
          <a:prstGeom prst="rect">
            <a:avLst/>
          </a:prstGeom>
          <a:noFill/>
          <a:ln w="9525">
            <a:noFill/>
            <a:miter lim="800000"/>
            <a:headEnd/>
            <a:tailEnd/>
          </a:ln>
        </p:spPr>
      </p:pic>
      <p:pic>
        <p:nvPicPr>
          <p:cNvPr id="324614" name="Picture 6"/>
          <p:cNvPicPr>
            <a:picLocks noChangeAspect="1" noChangeArrowheads="1"/>
          </p:cNvPicPr>
          <p:nvPr/>
        </p:nvPicPr>
        <p:blipFill>
          <a:blip r:embed="rId6" cstate="print"/>
          <a:srcRect/>
          <a:stretch>
            <a:fillRect/>
          </a:stretch>
        </p:blipFill>
        <p:spPr bwMode="auto">
          <a:xfrm>
            <a:off x="4672012" y="2602082"/>
            <a:ext cx="4471988" cy="42559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Elk huis is verschillend, het is moeilijk om een gemiddelde te bepalen</a:t>
            </a:r>
            <a:endParaRPr lang="en-US" sz="1800" b="0" smtClean="0">
              <a:solidFill>
                <a:srgbClr val="0070C0"/>
              </a:solidFill>
              <a:latin typeface="Calibri" pitchFamily="34" charset="0"/>
              <a:cs typeface="Calibri" pitchFamily="34" charset="0"/>
            </a:endParaRPr>
          </a:p>
          <a:p>
            <a:r>
              <a:rPr lang="en-US" sz="1800" b="0" smtClean="0">
                <a:latin typeface="Calibri" pitchFamily="34" charset="0"/>
                <a:cs typeface="Calibri" pitchFamily="34" charset="0"/>
              </a:rPr>
              <a:t>Een ruwe benadering</a:t>
            </a:r>
          </a:p>
          <a:p>
            <a:pPr lvl="1"/>
            <a:r>
              <a:rPr lang="en-US" sz="1400" b="0" smtClean="0">
                <a:latin typeface="Calibri" pitchFamily="34" charset="0"/>
                <a:cs typeface="Calibri" pitchFamily="34" charset="0"/>
              </a:rPr>
              <a:t>Laten we ons huis opwarmen met een elektrische heater (1 kW)</a:t>
            </a:r>
          </a:p>
          <a:p>
            <a:pPr lvl="1"/>
            <a:r>
              <a:rPr lang="en-US" sz="1400" b="0" smtClean="0">
                <a:latin typeface="Calibri" pitchFamily="34" charset="0"/>
                <a:cs typeface="Calibri" pitchFamily="34" charset="0"/>
              </a:rPr>
              <a:t>We hebben voor elke persoon 1 van deze heaters continue nodig in de winter om ons warm te houden (24 kWh/d)</a:t>
            </a:r>
          </a:p>
          <a:p>
            <a:pPr lvl="1"/>
            <a:r>
              <a:rPr lang="en-US" sz="1400" b="0" smtClean="0">
                <a:latin typeface="Calibri" pitchFamily="34" charset="0"/>
                <a:cs typeface="Calibri" pitchFamily="34" charset="0"/>
              </a:rPr>
              <a:t>In de zomer is geen heater nodig</a:t>
            </a:r>
          </a:p>
          <a:p>
            <a:pPr lvl="2"/>
            <a:r>
              <a:rPr lang="en-US" sz="1000" smtClean="0">
                <a:solidFill>
                  <a:srgbClr val="006600"/>
                </a:solidFill>
                <a:latin typeface="Calibri" pitchFamily="34" charset="0"/>
                <a:cs typeface="Calibri" pitchFamily="34" charset="0"/>
              </a:rPr>
              <a:t>Gemiddelde per jaar is dan 12 kWh/d</a:t>
            </a:r>
          </a:p>
          <a:p>
            <a:pPr lvl="1"/>
            <a:r>
              <a:rPr lang="en-US" sz="1400" b="0" smtClean="0">
                <a:latin typeface="Calibri" pitchFamily="34" charset="0"/>
                <a:cs typeface="Calibri" pitchFamily="34" charset="0"/>
              </a:rPr>
              <a:t>We leven echter niet in een enkele kamer</a:t>
            </a:r>
          </a:p>
          <a:p>
            <a:pPr lvl="2"/>
            <a:r>
              <a:rPr lang="en-US" sz="1000" smtClean="0">
                <a:solidFill>
                  <a:srgbClr val="006600"/>
                </a:solidFill>
                <a:latin typeface="Calibri" pitchFamily="34" charset="0"/>
                <a:cs typeface="Calibri" pitchFamily="34" charset="0"/>
              </a:rPr>
              <a:t>We verdubbelen tot 24 kWh/d</a:t>
            </a:r>
          </a:p>
          <a:p>
            <a:r>
              <a:rPr lang="en-US" sz="1800" b="0" smtClean="0">
                <a:latin typeface="Calibri" pitchFamily="34" charset="0"/>
                <a:cs typeface="Calibri" pitchFamily="34" charset="0"/>
              </a:rPr>
              <a:t>In totaal hebben we nu 37 kWh/d per persoon</a:t>
            </a:r>
          </a:p>
          <a:p>
            <a:pPr lvl="1"/>
            <a:r>
              <a:rPr lang="en-US" sz="1400" b="0" smtClean="0">
                <a:latin typeface="Calibri" pitchFamily="34" charset="0"/>
                <a:cs typeface="Calibri" pitchFamily="34" charset="0"/>
              </a:rPr>
              <a:t>24 kWh/d voor verwarming van woning</a:t>
            </a:r>
          </a:p>
          <a:p>
            <a:pPr lvl="1"/>
            <a:r>
              <a:rPr lang="en-US" sz="1400" b="0" smtClean="0">
                <a:latin typeface="Calibri" pitchFamily="34" charset="0"/>
                <a:cs typeface="Calibri" pitchFamily="34" charset="0"/>
              </a:rPr>
              <a:t>1 kWh/d voor air conditioning</a:t>
            </a:r>
          </a:p>
          <a:p>
            <a:pPr lvl="1"/>
            <a:r>
              <a:rPr lang="en-US" sz="1400" b="0" smtClean="0">
                <a:latin typeface="Calibri" pitchFamily="34" charset="0"/>
                <a:cs typeface="Calibri" pitchFamily="34" charset="0"/>
              </a:rPr>
              <a:t>12 kWh/d voor warm water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zetten we op de balans?</a:t>
            </a:r>
            <a:endParaRPr lang="en-US" i="1" kern="1200" dirty="0" smtClean="0">
              <a:solidFill>
                <a:srgbClr val="000099"/>
              </a:solidFill>
              <a:ea typeface="+mn-ea"/>
              <a:cs typeface="+mn-cs"/>
            </a:endParaRPr>
          </a:p>
        </p:txBody>
      </p:sp>
      <p:grpSp>
        <p:nvGrpSpPr>
          <p:cNvPr id="23" name="Groep 22"/>
          <p:cNvGrpSpPr/>
          <p:nvPr/>
        </p:nvGrpSpPr>
        <p:grpSpPr>
          <a:xfrm>
            <a:off x="7531768" y="3084096"/>
            <a:ext cx="1295400" cy="3581400"/>
            <a:chOff x="7531768" y="3084096"/>
            <a:chExt cx="1295400" cy="3581400"/>
          </a:xfrm>
        </p:grpSpPr>
        <p:sp>
          <p:nvSpPr>
            <p:cNvPr id="13" name="Rechthoek 12"/>
            <p:cNvSpPr/>
            <p:nvPr/>
          </p:nvSpPr>
          <p:spPr bwMode="auto">
            <a:xfrm>
              <a:off x="7531768" y="3084096"/>
              <a:ext cx="1295400" cy="3581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4" name="Groep 19"/>
            <p:cNvGrpSpPr/>
            <p:nvPr/>
          </p:nvGrpSpPr>
          <p:grpSpPr>
            <a:xfrm>
              <a:off x="7620000" y="4319336"/>
              <a:ext cx="1143000" cy="838200"/>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5" name="Groep 18"/>
            <p:cNvGrpSpPr/>
            <p:nvPr/>
          </p:nvGrpSpPr>
          <p:grpSpPr>
            <a:xfrm>
              <a:off x="7620000" y="5197640"/>
              <a:ext cx="1143000" cy="1431760"/>
              <a:chOff x="6324600" y="5486400"/>
              <a:chExt cx="1143000" cy="838200"/>
            </a:xfrm>
          </p:grpSpPr>
          <p:sp>
            <p:nvSpPr>
              <p:cNvPr id="16" name="Rechthoek 1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20" name="Groep 19"/>
            <p:cNvGrpSpPr/>
            <p:nvPr/>
          </p:nvGrpSpPr>
          <p:grpSpPr>
            <a:xfrm>
              <a:off x="7620000" y="3124200"/>
              <a:ext cx="1143000" cy="1155032"/>
              <a:chOff x="7696200" y="5334000"/>
              <a:chExt cx="1143000" cy="838200"/>
            </a:xfrm>
          </p:grpSpPr>
          <p:sp>
            <p:nvSpPr>
              <p:cNvPr id="21" name="Rechthoek 20"/>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heckerboard(across)">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heckerboard(across)">
                                      <p:cBhvr>
                                        <p:cTn id="35" dur="500"/>
                                        <p:tgtEl>
                                          <p:spTgt spid="3">
                                            <p:txEl>
                                              <p:pRg st="8" end="8"/>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heckerboard(across)">
                                      <p:cBhvr>
                                        <p:cTn id="38" dur="500"/>
                                        <p:tgtEl>
                                          <p:spTgt spid="3">
                                            <p:txEl>
                                              <p:pRg st="9" end="9"/>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1" dur="500"/>
                                        <p:tgtEl>
                                          <p:spTgt spid="3">
                                            <p:txEl>
                                              <p:pRg st="10" end="10"/>
                                            </p:txEl>
                                          </p:spTgt>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4" dur="500"/>
                                        <p:tgtEl>
                                          <p:spTgt spid="3">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heckerboard(across)">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172200" cy="5562600"/>
          </a:xfrm>
        </p:spPr>
        <p:txBody>
          <a:bodyPr/>
          <a:lstStyle/>
          <a:p>
            <a:r>
              <a:rPr lang="en-US" sz="1800" b="0" smtClean="0">
                <a:latin typeface="Calibri" pitchFamily="34" charset="0"/>
                <a:cs typeface="Calibri" pitchFamily="34" charset="0"/>
              </a:rPr>
              <a:t>WKK is de gecombineerde opwekking, in één proces, van warmte en elektriciteit (of mechanische energie)</a:t>
            </a:r>
          </a:p>
          <a:p>
            <a:pPr lvl="1"/>
            <a:r>
              <a:rPr lang="en-US" sz="1400" b="0" smtClean="0">
                <a:latin typeface="Calibri" pitchFamily="34" charset="0"/>
                <a:cs typeface="Calibri" pitchFamily="34" charset="0"/>
              </a:rPr>
              <a:t>Op basis van een brandstof</a:t>
            </a:r>
          </a:p>
          <a:p>
            <a:r>
              <a:rPr lang="en-US" sz="1800" b="0" smtClean="0">
                <a:latin typeface="Calibri" pitchFamily="34" charset="0"/>
                <a:cs typeface="Calibri" pitchFamily="34" charset="0"/>
              </a:rPr>
              <a:t>Conventionele centrale verbrandt fossiele brandstof</a:t>
            </a:r>
          </a:p>
          <a:p>
            <a:pPr lvl="1"/>
            <a:r>
              <a:rPr lang="en-US" sz="1400" b="0" smtClean="0">
                <a:latin typeface="Calibri" pitchFamily="34" charset="0"/>
                <a:cs typeface="Calibri" pitchFamily="34" charset="0"/>
              </a:rPr>
              <a:t>Ongeveer 40% van de energie wordt omgezet in elektriciteit</a:t>
            </a:r>
          </a:p>
          <a:p>
            <a:pPr lvl="1"/>
            <a:r>
              <a:rPr lang="en-US" sz="1400" b="0" smtClean="0">
                <a:latin typeface="Calibri" pitchFamily="34" charset="0"/>
                <a:cs typeface="Calibri" pitchFamily="34" charset="0"/>
              </a:rPr>
              <a:t>De rest verwarmt rivieren of de lucht</a:t>
            </a:r>
          </a:p>
          <a:p>
            <a:r>
              <a:rPr lang="en-US" sz="1800" b="0" smtClean="0">
                <a:latin typeface="Calibri" pitchFamily="34" charset="0"/>
                <a:cs typeface="Calibri" pitchFamily="34" charset="0"/>
              </a:rPr>
              <a:t>Idee: waarom maken we geen kleine centrales en gebruiken die voor een blok woningen</a:t>
            </a:r>
          </a:p>
          <a:p>
            <a:pPr lvl="1"/>
            <a:r>
              <a:rPr lang="en-US" sz="1400" b="0" smtClean="0">
                <a:latin typeface="Calibri" pitchFamily="34" charset="0"/>
                <a:cs typeface="Calibri" pitchFamily="34" charset="0"/>
              </a:rPr>
              <a:t>Gebruik opgewekte elektriciteit voor deze woningen</a:t>
            </a:r>
          </a:p>
          <a:p>
            <a:pPr lvl="1"/>
            <a:r>
              <a:rPr lang="en-US" sz="1400" b="0" smtClean="0">
                <a:latin typeface="Calibri" pitchFamily="34" charset="0"/>
                <a:cs typeface="Calibri" pitchFamily="34" charset="0"/>
              </a:rPr>
              <a:t>Gebruik de vrijkomende hitte om woningen op te warmen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Warmtekrachtkoppeling</a:t>
            </a:r>
            <a:endParaRPr lang="en-US" i="1" kern="1200" dirty="0" smtClean="0">
              <a:solidFill>
                <a:srgbClr val="000099"/>
              </a:solidFill>
              <a:ea typeface="+mn-ea"/>
              <a:cs typeface="+mn-cs"/>
            </a:endParaRPr>
          </a:p>
        </p:txBody>
      </p:sp>
      <p:grpSp>
        <p:nvGrpSpPr>
          <p:cNvPr id="23" name="Groep 22"/>
          <p:cNvGrpSpPr/>
          <p:nvPr/>
        </p:nvGrpSpPr>
        <p:grpSpPr>
          <a:xfrm>
            <a:off x="6629400" y="1295400"/>
            <a:ext cx="2286000" cy="3048000"/>
            <a:chOff x="6629400" y="1295400"/>
            <a:chExt cx="2286000" cy="3048000"/>
          </a:xfrm>
        </p:grpSpPr>
        <p:pic>
          <p:nvPicPr>
            <p:cNvPr id="325634" name="Picture 2" descr="\\vmware-host\Shared Folders\Desktop\450px-WKK_glastuinbouw.jpg"/>
            <p:cNvPicPr>
              <a:picLocks noChangeAspect="1" noChangeArrowheads="1"/>
            </p:cNvPicPr>
            <p:nvPr/>
          </p:nvPicPr>
          <p:blipFill>
            <a:blip r:embed="rId3" cstate="print"/>
            <a:srcRect/>
            <a:stretch>
              <a:fillRect/>
            </a:stretch>
          </p:blipFill>
          <p:spPr bwMode="auto">
            <a:xfrm>
              <a:off x="6629400" y="1295400"/>
              <a:ext cx="2286000" cy="3048000"/>
            </a:xfrm>
            <a:prstGeom prst="rect">
              <a:avLst/>
            </a:prstGeom>
            <a:noFill/>
          </p:spPr>
        </p:pic>
        <p:sp>
          <p:nvSpPr>
            <p:cNvPr id="20" name="Tekstvak 19"/>
            <p:cNvSpPr txBox="1"/>
            <p:nvPr/>
          </p:nvSpPr>
          <p:spPr>
            <a:xfrm>
              <a:off x="7696200" y="1371600"/>
              <a:ext cx="1198983" cy="307777"/>
            </a:xfrm>
            <a:prstGeom prst="rect">
              <a:avLst/>
            </a:prstGeom>
            <a:noFill/>
          </p:spPr>
          <p:txBody>
            <a:bodyPr wrap="none" rtlCol="0">
              <a:spAutoFit/>
            </a:bodyPr>
            <a:lstStyle/>
            <a:p>
              <a:r>
                <a:rPr lang="nl-NL" sz="1400" smtClean="0">
                  <a:latin typeface="Calibri" pitchFamily="34" charset="0"/>
                  <a:cs typeface="Calibri" pitchFamily="34" charset="0"/>
                </a:rPr>
                <a:t>Glastuinbouw</a:t>
              </a:r>
              <a:endParaRPr lang="nl-NL" dirty="0" err="1" smtClean="0">
                <a:latin typeface="Calibri" pitchFamily="34" charset="0"/>
                <a:cs typeface="Calibri" pitchFamily="34" charset="0"/>
              </a:endParaRPr>
            </a:p>
          </p:txBody>
        </p:sp>
      </p:grpSp>
      <p:pic>
        <p:nvPicPr>
          <p:cNvPr id="325635" name="Picture 3"/>
          <p:cNvPicPr>
            <a:picLocks noChangeAspect="1" noChangeArrowheads="1"/>
          </p:cNvPicPr>
          <p:nvPr/>
        </p:nvPicPr>
        <p:blipFill>
          <a:blip r:embed="rId4" cstate="print"/>
          <a:srcRect/>
          <a:stretch>
            <a:fillRect/>
          </a:stretch>
        </p:blipFill>
        <p:spPr bwMode="auto">
          <a:xfrm>
            <a:off x="228600" y="4800600"/>
            <a:ext cx="7069397" cy="1857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heckerboard(across)">
                                      <p:cBhvr>
                                        <p:cTn id="21" dur="500"/>
                                        <p:tgtEl>
                                          <p:spTgt spid="3">
                                            <p:txEl>
                                              <p:pRg st="3" end="3"/>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heckerboard(across)">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heckerboard(across)">
                                      <p:cBhvr>
                                        <p:cTn id="29" dur="500"/>
                                        <p:tgtEl>
                                          <p:spTgt spid="3">
                                            <p:txEl>
                                              <p:pRg st="5" end="5"/>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heckerboard(across)">
                                      <p:cBhvr>
                                        <p:cTn id="35" dur="500"/>
                                        <p:tgtEl>
                                          <p:spTgt spid="3">
                                            <p:txEl>
                                              <p:pRg st="7" end="7"/>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325635"/>
                                        </p:tgtEl>
                                        <p:attrNameLst>
                                          <p:attrName>style.visibility</p:attrName>
                                        </p:attrNameLst>
                                      </p:cBhvr>
                                      <p:to>
                                        <p:strVal val="visible"/>
                                      </p:to>
                                    </p:set>
                                    <p:animEffect transition="in" filter="checkerboard(across)">
                                      <p:cBhvr>
                                        <p:cTn id="38" dur="500"/>
                                        <p:tgtEl>
                                          <p:spTgt spid="325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Warmte versus elektrische efficiëntie</a:t>
            </a:r>
          </a:p>
          <a:p>
            <a:pPr lvl="1"/>
            <a:r>
              <a:rPr lang="en-US" sz="1400" b="0" smtClean="0">
                <a:latin typeface="Calibri" pitchFamily="34" charset="0"/>
                <a:cs typeface="Calibri" pitchFamily="34" charset="0"/>
              </a:rPr>
              <a:t>Als je gas enkel verbrandt om warmte te krijgen, dan kan dat ongeveer 80 - 90%  efficiënt</a:t>
            </a:r>
          </a:p>
          <a:p>
            <a:pPr lvl="1"/>
            <a:r>
              <a:rPr lang="en-US" sz="1400" b="0" smtClean="0">
                <a:latin typeface="Calibri" pitchFamily="34" charset="0"/>
                <a:cs typeface="Calibri" pitchFamily="34" charset="0"/>
              </a:rPr>
              <a:t>Als je enkel elektriciteit wilt opwekken, dan kan dat ongeveer 40 - 50% efficiënt</a:t>
            </a:r>
          </a:p>
          <a:p>
            <a:r>
              <a:rPr lang="en-US" sz="1800" b="0" smtClean="0">
                <a:latin typeface="Calibri" pitchFamily="34" charset="0"/>
                <a:cs typeface="Calibri" pitchFamily="34" charset="0"/>
              </a:rPr>
              <a:t>Elektrische efficiëntie van WKK </a:t>
            </a:r>
          </a:p>
          <a:p>
            <a:pPr lvl="1"/>
            <a:r>
              <a:rPr lang="en-US" sz="1400" b="0" smtClean="0">
                <a:latin typeface="Calibri" pitchFamily="34" charset="0"/>
                <a:cs typeface="Calibri" pitchFamily="34" charset="0"/>
              </a:rPr>
              <a:t>Slechter dan bij een goede centrale</a:t>
            </a:r>
          </a:p>
          <a:p>
            <a:pPr lvl="1"/>
            <a:r>
              <a:rPr lang="en-US" sz="1400" b="0" smtClean="0">
                <a:latin typeface="Calibri" pitchFamily="34" charset="0"/>
                <a:cs typeface="Calibri" pitchFamily="34" charset="0"/>
              </a:rPr>
              <a:t>Voordeel is dus beperkt</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Warmtekrachtkoppeling</a:t>
            </a:r>
            <a:endParaRPr lang="en-US" i="1" kern="1200" dirty="0" smtClean="0">
              <a:solidFill>
                <a:srgbClr val="000099"/>
              </a:solidFill>
              <a:ea typeface="+mn-ea"/>
              <a:cs typeface="+mn-cs"/>
            </a:endParaRPr>
          </a:p>
        </p:txBody>
      </p:sp>
      <p:pic>
        <p:nvPicPr>
          <p:cNvPr id="326659" name="Picture 3"/>
          <p:cNvPicPr>
            <a:picLocks noChangeAspect="1" noChangeArrowheads="1"/>
          </p:cNvPicPr>
          <p:nvPr/>
        </p:nvPicPr>
        <p:blipFill>
          <a:blip r:embed="rId3" cstate="print"/>
          <a:srcRect/>
          <a:stretch>
            <a:fillRect/>
          </a:stretch>
        </p:blipFill>
        <p:spPr bwMode="auto">
          <a:xfrm>
            <a:off x="3280452" y="3124201"/>
            <a:ext cx="5863548"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grpSp>
        <p:nvGrpSpPr>
          <p:cNvPr id="9" name="Groep 8"/>
          <p:cNvGrpSpPr/>
          <p:nvPr/>
        </p:nvGrpSpPr>
        <p:grpSpPr>
          <a:xfrm>
            <a:off x="4191000" y="1600200"/>
            <a:ext cx="4953000" cy="5257800"/>
            <a:chOff x="3794886" y="1331115"/>
            <a:chExt cx="5349114" cy="5526885"/>
          </a:xfrm>
        </p:grpSpPr>
        <p:pic>
          <p:nvPicPr>
            <p:cNvPr id="327682" name="Picture 2"/>
            <p:cNvPicPr>
              <a:picLocks noChangeAspect="1" noChangeArrowheads="1"/>
            </p:cNvPicPr>
            <p:nvPr/>
          </p:nvPicPr>
          <p:blipFill>
            <a:blip r:embed="rId3" cstate="print"/>
            <a:srcRect/>
            <a:stretch>
              <a:fillRect/>
            </a:stretch>
          </p:blipFill>
          <p:spPr bwMode="auto">
            <a:xfrm>
              <a:off x="3810000" y="1331115"/>
              <a:ext cx="5334000" cy="5526885"/>
            </a:xfrm>
            <a:prstGeom prst="rect">
              <a:avLst/>
            </a:prstGeom>
            <a:noFill/>
            <a:ln w="9525">
              <a:noFill/>
              <a:miter lim="800000"/>
              <a:headEnd/>
              <a:tailEnd/>
            </a:ln>
          </p:spPr>
        </p:pic>
        <p:sp>
          <p:nvSpPr>
            <p:cNvPr id="7" name="Rechthoek 6"/>
            <p:cNvSpPr/>
            <p:nvPr/>
          </p:nvSpPr>
          <p:spPr bwMode="auto">
            <a:xfrm>
              <a:off x="3794886" y="1341372"/>
              <a:ext cx="1066800" cy="3657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Warmtepomp is omgekeerde koelkast</a:t>
            </a:r>
          </a:p>
          <a:p>
            <a:pPr lvl="1"/>
            <a:r>
              <a:rPr lang="en-US" sz="1400" b="0" smtClean="0">
                <a:latin typeface="Calibri" pitchFamily="34" charset="0"/>
                <a:cs typeface="Calibri" pitchFamily="34" charset="0"/>
              </a:rPr>
              <a:t>Neem aan dat je 1 kW elektrische energie kunt gebruiken om 3 kW warmte in je huis te pompen. Dan heb je een energie-efficiëntie van 400%</a:t>
            </a:r>
          </a:p>
          <a:p>
            <a:pPr lvl="1"/>
            <a:r>
              <a:rPr lang="en-US" sz="1400" b="0" smtClean="0">
                <a:latin typeface="Calibri" pitchFamily="34" charset="0"/>
                <a:cs typeface="Calibri" pitchFamily="34" charset="0"/>
              </a:rPr>
              <a:t>Veel airconditioners kunnen twee kanten op werken: verwarmen en koelen</a:t>
            </a:r>
          </a:p>
          <a:p>
            <a:pPr lvl="1"/>
            <a:r>
              <a:rPr lang="en-US" sz="1400" b="0" smtClean="0">
                <a:latin typeface="Calibri" pitchFamily="34" charset="0"/>
                <a:cs typeface="Calibri" pitchFamily="34" charset="0"/>
              </a:rPr>
              <a:t>Bodem is de bron van warmte voor warmtepomp</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pic>
        <p:nvPicPr>
          <p:cNvPr id="327683" name="Picture 3"/>
          <p:cNvPicPr>
            <a:picLocks noChangeAspect="1" noChangeArrowheads="1"/>
          </p:cNvPicPr>
          <p:nvPr/>
        </p:nvPicPr>
        <p:blipFill>
          <a:blip r:embed="rId4" cstate="print"/>
          <a:srcRect/>
          <a:stretch>
            <a:fillRect/>
          </a:stretch>
        </p:blipFill>
        <p:spPr bwMode="auto">
          <a:xfrm>
            <a:off x="228600" y="3071812"/>
            <a:ext cx="3189052" cy="3786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4953000" cy="5105400"/>
          </a:xfrm>
        </p:spPr>
        <p:txBody>
          <a:bodyPr/>
          <a:lstStyle/>
          <a:p>
            <a:r>
              <a:rPr lang="en-US" sz="1800" b="0" smtClean="0">
                <a:latin typeface="Calibri" pitchFamily="34" charset="0"/>
                <a:cs typeface="Calibri" pitchFamily="34" charset="0"/>
              </a:rPr>
              <a:t>Totale vervoersafstand in NL is 189 miljard personen-kilometers per jaar (in 2008)</a:t>
            </a:r>
          </a:p>
          <a:p>
            <a:pPr lvl="1"/>
            <a:r>
              <a:rPr lang="en-US" sz="1400" b="0" smtClean="0">
                <a:latin typeface="Calibri" pitchFamily="34" charset="0"/>
                <a:cs typeface="Calibri" pitchFamily="34" charset="0"/>
              </a:rPr>
              <a:t>Dat komt op 30 km / (dag x persoon)</a:t>
            </a:r>
          </a:p>
          <a:p>
            <a:pPr lvl="1"/>
            <a:r>
              <a:rPr lang="en-US" sz="1400" b="0" smtClean="0">
                <a:latin typeface="Calibri" pitchFamily="34" charset="0"/>
                <a:cs typeface="Calibri" pitchFamily="34" charset="0"/>
              </a:rPr>
              <a:t>Er zijn twee keer zoveel mensen in NL als auto’s</a:t>
            </a:r>
          </a:p>
          <a:p>
            <a:pPr lvl="2"/>
            <a:r>
              <a:rPr lang="en-US" sz="1000" smtClean="0">
                <a:solidFill>
                  <a:srgbClr val="006600"/>
                </a:solidFill>
                <a:latin typeface="Calibri" pitchFamily="34" charset="0"/>
                <a:cs typeface="Calibri" pitchFamily="34" charset="0"/>
              </a:rPr>
              <a:t>De gemiddelde autorijder rijdt dus 60 km / (dag x persoon)</a:t>
            </a:r>
          </a:p>
          <a:p>
            <a:r>
              <a:rPr lang="en-US" sz="1800" b="0" smtClean="0">
                <a:latin typeface="Calibri" pitchFamily="34" charset="0"/>
                <a:cs typeface="Calibri" pitchFamily="34" charset="0"/>
              </a:rPr>
              <a:t>Laten we voorzichtig zijn en 50 km pppd nemen</a:t>
            </a:r>
          </a:p>
          <a:p>
            <a:pPr lvl="1"/>
            <a:r>
              <a:rPr lang="en-US" sz="1400" b="0" smtClean="0">
                <a:latin typeface="Calibri" pitchFamily="34" charset="0"/>
                <a:cs typeface="Calibri" pitchFamily="34" charset="0"/>
              </a:rPr>
              <a:t>Dat geeft 50 km x 365 dagen = 18000 km per jaar</a:t>
            </a:r>
          </a:p>
          <a:p>
            <a:pPr lvl="2"/>
            <a:r>
              <a:rPr lang="en-US" sz="1000" smtClean="0">
                <a:solidFill>
                  <a:srgbClr val="006600"/>
                </a:solidFill>
                <a:latin typeface="Calibri" pitchFamily="34" charset="0"/>
                <a:cs typeface="Calibri" pitchFamily="34" charset="0"/>
              </a:rPr>
              <a:t>Dat lijkt redelijk</a:t>
            </a: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r>
              <a:rPr lang="en-US" sz="1800" b="0" smtClean="0">
                <a:latin typeface="Calibri" pitchFamily="34" charset="0"/>
                <a:cs typeface="Calibri" pitchFamily="34" charset="0"/>
              </a:rPr>
              <a:t>Gemiddeld verbruik van een auto in NL (2005)</a:t>
            </a:r>
          </a:p>
          <a:p>
            <a:pPr lvl="1"/>
            <a:r>
              <a:rPr lang="en-US" sz="1400" b="0" smtClean="0">
                <a:latin typeface="Calibri" pitchFamily="34" charset="0"/>
                <a:cs typeface="Calibri" pitchFamily="34" charset="0"/>
              </a:rPr>
              <a:t>8.6 liter per 100 km                                                            (dat is 1:12, of 33 miles per gallon)</a:t>
            </a:r>
          </a:p>
          <a:p>
            <a:pPr lvl="1"/>
            <a:r>
              <a:rPr lang="en-US" sz="1400" b="0" smtClean="0">
                <a:latin typeface="Calibri" pitchFamily="34" charset="0"/>
                <a:cs typeface="Calibri" pitchFamily="34" charset="0"/>
              </a:rPr>
              <a:t>Deze waarde verbetert niet met de nieuwe        generatie auto’s</a:t>
            </a:r>
          </a:p>
          <a:p>
            <a:pPr lvl="2"/>
            <a:r>
              <a:rPr lang="en-US" sz="1000" smtClean="0">
                <a:solidFill>
                  <a:srgbClr val="006600"/>
                </a:solidFill>
                <a:latin typeface="Calibri" pitchFamily="34" charset="0"/>
                <a:cs typeface="Calibri" pitchFamily="34" charset="0"/>
              </a:rPr>
              <a:t>Voorbeeld:                                                                                                      Alle Honda’s in 2005 verkocht in de USA verbruikten 35 mpg</a:t>
            </a:r>
          </a:p>
          <a:p>
            <a:pPr lvl="1"/>
            <a:r>
              <a:rPr lang="en-US" sz="1400" b="0" smtClean="0">
                <a:latin typeface="Calibri" pitchFamily="34" charset="0"/>
                <a:cs typeface="Calibri" pitchFamily="34" charset="0"/>
              </a:rPr>
              <a:t>Er zijn auto’s die 3 liter per 100 km verbruiken</a:t>
            </a:r>
          </a:p>
          <a:p>
            <a:pPr lvl="2"/>
            <a:r>
              <a:rPr lang="en-US" sz="1000" smtClean="0">
                <a:solidFill>
                  <a:srgbClr val="006600"/>
                </a:solidFill>
                <a:latin typeface="Calibri" pitchFamily="34" charset="0"/>
                <a:cs typeface="Calibri" pitchFamily="34" charset="0"/>
              </a:rPr>
              <a:t>Dat is 80 mpg</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Hoeveel energie verbruikt een auto?</a:t>
            </a:r>
            <a:endParaRPr lang="en-US" i="1" kern="1200" dirty="0" smtClean="0">
              <a:solidFill>
                <a:srgbClr val="000099"/>
              </a:solidFill>
              <a:ea typeface="+mn-ea"/>
              <a:cs typeface="+mn-cs"/>
            </a:endParaRPr>
          </a:p>
        </p:txBody>
      </p:sp>
      <p:pic>
        <p:nvPicPr>
          <p:cNvPr id="281602" name="Picture 2"/>
          <p:cNvPicPr>
            <a:picLocks noChangeAspect="1" noChangeArrowheads="1"/>
          </p:cNvPicPr>
          <p:nvPr/>
        </p:nvPicPr>
        <p:blipFill>
          <a:blip r:embed="rId3" cstate="print"/>
          <a:srcRect/>
          <a:stretch>
            <a:fillRect/>
          </a:stretch>
        </p:blipFill>
        <p:spPr bwMode="auto">
          <a:xfrm>
            <a:off x="6096000" y="1320429"/>
            <a:ext cx="2924175" cy="3175371"/>
          </a:xfrm>
          <a:prstGeom prst="rect">
            <a:avLst/>
          </a:prstGeom>
          <a:noFill/>
          <a:ln w="9525">
            <a:noFill/>
            <a:miter lim="800000"/>
            <a:headEnd/>
            <a:tailEnd/>
          </a:ln>
        </p:spPr>
      </p:pic>
      <p:graphicFrame>
        <p:nvGraphicFramePr>
          <p:cNvPr id="281604" name="Object 4"/>
          <p:cNvGraphicFramePr>
            <a:graphicFrameLocks noChangeAspect="1"/>
          </p:cNvGraphicFramePr>
          <p:nvPr/>
        </p:nvGraphicFramePr>
        <p:xfrm>
          <a:off x="838200" y="3657600"/>
          <a:ext cx="5041900" cy="419100"/>
        </p:xfrm>
        <a:graphic>
          <a:graphicData uri="http://schemas.openxmlformats.org/presentationml/2006/ole">
            <mc:AlternateContent xmlns:mc="http://schemas.openxmlformats.org/markup-compatibility/2006">
              <mc:Choice xmlns:v="urn:schemas-microsoft-com:vml" Requires="v">
                <p:oleObj spid="_x0000_s281607" name="Equation" r:id="rId4" imgW="5041800" imgH="419040" progId="Equation.DSMT4">
                  <p:embed/>
                </p:oleObj>
              </mc:Choice>
              <mc:Fallback>
                <p:oleObj name="Equation" r:id="rId4" imgW="5041800" imgH="419040" progId="Equation.DSMT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657600"/>
                        <a:ext cx="50419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1605" name="Picture 5"/>
          <p:cNvPicPr>
            <a:picLocks noChangeAspect="1" noChangeArrowheads="1"/>
          </p:cNvPicPr>
          <p:nvPr/>
        </p:nvPicPr>
        <p:blipFill>
          <a:blip r:embed="rId6" cstate="print"/>
          <a:srcRect/>
          <a:stretch>
            <a:fillRect/>
          </a:stretch>
        </p:blipFill>
        <p:spPr bwMode="auto">
          <a:xfrm>
            <a:off x="5069700" y="4724400"/>
            <a:ext cx="4074299"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281602"/>
                                        </p:tgtEl>
                                        <p:attrNameLst>
                                          <p:attrName>style.visibility</p:attrName>
                                        </p:attrNameLst>
                                      </p:cBhvr>
                                      <p:to>
                                        <p:strVal val="visible"/>
                                      </p:to>
                                    </p:set>
                                    <p:animEffect transition="in" filter="checkerboard(across)">
                                      <p:cBhvr>
                                        <p:cTn id="19" dur="500"/>
                                        <p:tgtEl>
                                          <p:spTgt spid="28160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heckerboard(across)">
                                      <p:cBhvr>
                                        <p:cTn id="24" dur="500"/>
                                        <p:tgtEl>
                                          <p:spTgt spid="3">
                                            <p:txEl>
                                              <p:pRg st="4" end="4"/>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281604"/>
                                        </p:tgtEl>
                                        <p:attrNameLst>
                                          <p:attrName>style.visibility</p:attrName>
                                        </p:attrNameLst>
                                      </p:cBhvr>
                                      <p:to>
                                        <p:strVal val="visible"/>
                                      </p:to>
                                    </p:set>
                                    <p:animEffect transition="in" filter="checkerboard(across)">
                                      <p:cBhvr>
                                        <p:cTn id="33" dur="500"/>
                                        <p:tgtEl>
                                          <p:spTgt spid="281604"/>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8" dur="500"/>
                                        <p:tgtEl>
                                          <p:spTgt spid="3">
                                            <p:txEl>
                                              <p:pRg st="10" end="10"/>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1" dur="500"/>
                                        <p:tgtEl>
                                          <p:spTgt spid="3">
                                            <p:txEl>
                                              <p:pRg st="11" end="11"/>
                                            </p:txEl>
                                          </p:spTgt>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4" dur="500"/>
                                        <p:tgtEl>
                                          <p:spTgt spid="3">
                                            <p:txEl>
                                              <p:pRg st="12" end="12"/>
                                            </p:txEl>
                                          </p:spTgt>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47" dur="500"/>
                                        <p:tgtEl>
                                          <p:spTgt spid="3">
                                            <p:txEl>
                                              <p:pRg st="13" end="13"/>
                                            </p:txEl>
                                          </p:spTgt>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50" dur="500"/>
                                        <p:tgtEl>
                                          <p:spTgt spid="3">
                                            <p:txEl>
                                              <p:pRg st="14" end="14"/>
                                            </p:txEl>
                                          </p:spTgt>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53" dur="500"/>
                                        <p:tgtEl>
                                          <p:spTgt spid="3">
                                            <p:txEl>
                                              <p:pRg st="15" end="15"/>
                                            </p:txEl>
                                          </p:spTgt>
                                        </p:tgtEl>
                                      </p:cBhvr>
                                    </p:animEffect>
                                  </p:childTnLst>
                                </p:cTn>
                              </p:par>
                              <p:par>
                                <p:cTn id="54" presetID="5" presetClass="entr" presetSubtype="10" fill="hold" nodeType="withEffect">
                                  <p:stCondLst>
                                    <p:cond delay="0"/>
                                  </p:stCondLst>
                                  <p:childTnLst>
                                    <p:set>
                                      <p:cBhvr>
                                        <p:cTn id="55" dur="1" fill="hold">
                                          <p:stCondLst>
                                            <p:cond delay="0"/>
                                          </p:stCondLst>
                                        </p:cTn>
                                        <p:tgtEl>
                                          <p:spTgt spid="281605"/>
                                        </p:tgtEl>
                                        <p:attrNameLst>
                                          <p:attrName>style.visibility</p:attrName>
                                        </p:attrNameLst>
                                      </p:cBhvr>
                                      <p:to>
                                        <p:strVal val="visible"/>
                                      </p:to>
                                    </p:set>
                                    <p:animEffect transition="in" filter="checkerboard(across)">
                                      <p:cBhvr>
                                        <p:cTn id="56" dur="500"/>
                                        <p:tgtEl>
                                          <p:spTgt spid="28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8001000" cy="5562600"/>
          </a:xfrm>
        </p:spPr>
        <p:txBody>
          <a:bodyPr/>
          <a:lstStyle/>
          <a:p>
            <a:r>
              <a:rPr lang="en-US" sz="1800" b="0" smtClean="0">
                <a:latin typeface="Calibri" pitchFamily="34" charset="0"/>
                <a:cs typeface="Calibri" pitchFamily="34" charset="0"/>
              </a:rPr>
              <a:t>Kunnen we allemaal warmtepompen gebruiken?</a:t>
            </a:r>
          </a:p>
          <a:p>
            <a:pPr lvl="1"/>
            <a:r>
              <a:rPr lang="en-US" sz="1400" b="0" smtClean="0">
                <a:latin typeface="Calibri" pitchFamily="34" charset="0"/>
                <a:cs typeface="Calibri" pitchFamily="34" charset="0"/>
              </a:rPr>
              <a:t>Vergelijk de benodigde warmtestroom met de natuurlijke seizoens warmteflux</a:t>
            </a:r>
          </a:p>
          <a:p>
            <a:pPr lvl="1"/>
            <a:r>
              <a:rPr lang="en-US" sz="1400" b="0" smtClean="0">
                <a:latin typeface="Calibri" pitchFamily="34" charset="0"/>
                <a:cs typeface="Calibri" pitchFamily="34" charset="0"/>
              </a:rPr>
              <a:t>De maximum warmteflux is 5 W/m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en de bevolkingsdichtheid is ongeveer 160 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/p</a:t>
            </a:r>
          </a:p>
          <a:p>
            <a:pPr lvl="1"/>
            <a:r>
              <a:rPr lang="en-US" sz="1400" b="0" smtClean="0">
                <a:latin typeface="Calibri" pitchFamily="34" charset="0"/>
                <a:cs typeface="Calibri" pitchFamily="34" charset="0"/>
              </a:rPr>
              <a:t>De warmte die we uit de grond kunnen halen is dan</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Dat is ongeveer even groot als we in de winter nodig hebben</a:t>
            </a:r>
          </a:p>
          <a:p>
            <a:pPr lvl="1"/>
            <a:r>
              <a:rPr lang="en-US" sz="1400" b="0" smtClean="0">
                <a:latin typeface="Calibri" pitchFamily="34" charset="0"/>
                <a:cs typeface="Calibri" pitchFamily="34" charset="0"/>
              </a:rPr>
              <a:t>Als we dat allemaal doen, dan bevriezen we de bodem!</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pic>
        <p:nvPicPr>
          <p:cNvPr id="329733" name="Picture 5"/>
          <p:cNvPicPr>
            <a:picLocks noChangeAspect="1" noChangeArrowheads="1"/>
          </p:cNvPicPr>
          <p:nvPr/>
        </p:nvPicPr>
        <p:blipFill>
          <a:blip r:embed="rId3" cstate="print"/>
          <a:srcRect/>
          <a:stretch>
            <a:fillRect/>
          </a:stretch>
        </p:blipFill>
        <p:spPr bwMode="auto">
          <a:xfrm>
            <a:off x="4953000" y="3182686"/>
            <a:ext cx="4191000" cy="3663282"/>
          </a:xfrm>
          <a:prstGeom prst="rect">
            <a:avLst/>
          </a:prstGeom>
          <a:noFill/>
          <a:ln w="9525">
            <a:noFill/>
            <a:miter lim="800000"/>
            <a:headEnd/>
            <a:tailEnd/>
          </a:ln>
        </p:spPr>
      </p:pic>
      <p:pic>
        <p:nvPicPr>
          <p:cNvPr id="329735" name="Picture 7"/>
          <p:cNvPicPr>
            <a:picLocks noChangeAspect="1" noChangeArrowheads="1"/>
          </p:cNvPicPr>
          <p:nvPr/>
        </p:nvPicPr>
        <p:blipFill>
          <a:blip r:embed="rId4" cstate="print"/>
          <a:srcRect/>
          <a:stretch>
            <a:fillRect/>
          </a:stretch>
        </p:blipFill>
        <p:spPr bwMode="auto">
          <a:xfrm>
            <a:off x="2622888" y="3229483"/>
            <a:ext cx="2330112" cy="3608712"/>
          </a:xfrm>
          <a:prstGeom prst="rect">
            <a:avLst/>
          </a:prstGeom>
          <a:noFill/>
          <a:ln w="9525">
            <a:noFill/>
            <a:miter lim="800000"/>
            <a:headEnd/>
            <a:tailEnd/>
          </a:ln>
        </p:spPr>
      </p:pic>
      <p:pic>
        <p:nvPicPr>
          <p:cNvPr id="329736" name="Picture 8"/>
          <p:cNvPicPr>
            <a:picLocks noChangeAspect="1" noChangeArrowheads="1"/>
          </p:cNvPicPr>
          <p:nvPr/>
        </p:nvPicPr>
        <p:blipFill>
          <a:blip r:embed="rId5" cstate="print"/>
          <a:srcRect/>
          <a:stretch>
            <a:fillRect/>
          </a:stretch>
        </p:blipFill>
        <p:spPr bwMode="auto">
          <a:xfrm>
            <a:off x="76200" y="5059958"/>
            <a:ext cx="1676400" cy="450730"/>
          </a:xfrm>
          <a:prstGeom prst="rect">
            <a:avLst/>
          </a:prstGeom>
          <a:noFill/>
          <a:ln w="9525">
            <a:noFill/>
            <a:miter lim="800000"/>
            <a:headEnd/>
            <a:tailEnd/>
          </a:ln>
        </p:spPr>
      </p:pic>
      <p:pic>
        <p:nvPicPr>
          <p:cNvPr id="329737" name="Picture 9"/>
          <p:cNvPicPr>
            <a:picLocks noChangeAspect="1" noChangeArrowheads="1"/>
          </p:cNvPicPr>
          <p:nvPr/>
        </p:nvPicPr>
        <p:blipFill>
          <a:blip r:embed="rId6" cstate="print"/>
          <a:srcRect/>
          <a:stretch>
            <a:fillRect/>
          </a:stretch>
        </p:blipFill>
        <p:spPr bwMode="auto">
          <a:xfrm>
            <a:off x="-2" y="5593358"/>
            <a:ext cx="2362201" cy="235600"/>
          </a:xfrm>
          <a:prstGeom prst="rect">
            <a:avLst/>
          </a:prstGeom>
          <a:noFill/>
          <a:ln w="9525">
            <a:noFill/>
            <a:miter lim="800000"/>
            <a:headEnd/>
            <a:tailEnd/>
          </a:ln>
        </p:spPr>
      </p:pic>
      <p:pic>
        <p:nvPicPr>
          <p:cNvPr id="329738" name="Picture 10"/>
          <p:cNvPicPr>
            <a:picLocks noChangeAspect="1" noChangeArrowheads="1"/>
          </p:cNvPicPr>
          <p:nvPr/>
        </p:nvPicPr>
        <p:blipFill>
          <a:blip r:embed="rId7" cstate="print"/>
          <a:srcRect/>
          <a:stretch>
            <a:fillRect/>
          </a:stretch>
        </p:blipFill>
        <p:spPr bwMode="auto">
          <a:xfrm>
            <a:off x="0" y="5943600"/>
            <a:ext cx="2362200" cy="190698"/>
          </a:xfrm>
          <a:prstGeom prst="rect">
            <a:avLst/>
          </a:prstGeom>
          <a:noFill/>
          <a:ln w="9525">
            <a:noFill/>
            <a:miter lim="800000"/>
            <a:headEnd/>
            <a:tailEnd/>
          </a:ln>
        </p:spPr>
      </p:pic>
      <p:pic>
        <p:nvPicPr>
          <p:cNvPr id="329739" name="Picture 11"/>
          <p:cNvPicPr>
            <a:picLocks noChangeAspect="1" noChangeArrowheads="1"/>
          </p:cNvPicPr>
          <p:nvPr/>
        </p:nvPicPr>
        <p:blipFill>
          <a:blip r:embed="rId8" cstate="print"/>
          <a:srcRect/>
          <a:stretch>
            <a:fillRect/>
          </a:stretch>
        </p:blipFill>
        <p:spPr bwMode="auto">
          <a:xfrm>
            <a:off x="228599" y="6248400"/>
            <a:ext cx="762534" cy="443182"/>
          </a:xfrm>
          <a:prstGeom prst="rect">
            <a:avLst/>
          </a:prstGeom>
          <a:noFill/>
          <a:ln w="9525">
            <a:noFill/>
            <a:miter lim="800000"/>
            <a:headEnd/>
            <a:tailEnd/>
          </a:ln>
        </p:spPr>
      </p:pic>
      <p:pic>
        <p:nvPicPr>
          <p:cNvPr id="329740" name="Picture 12"/>
          <p:cNvPicPr>
            <a:picLocks noChangeAspect="1" noChangeArrowheads="1"/>
          </p:cNvPicPr>
          <p:nvPr/>
        </p:nvPicPr>
        <p:blipFill>
          <a:blip r:embed="rId9" cstate="print"/>
          <a:srcRect/>
          <a:stretch>
            <a:fillRect/>
          </a:stretch>
        </p:blipFill>
        <p:spPr bwMode="auto">
          <a:xfrm>
            <a:off x="4910138" y="2156972"/>
            <a:ext cx="3700462" cy="357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905000" y="5715000"/>
            <a:ext cx="7239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“Unplug”</a:t>
            </a:r>
          </a:p>
          <a:p>
            <a:pPr lvl="1"/>
            <a:r>
              <a:rPr lang="en-US" sz="1400" b="0" smtClean="0">
                <a:latin typeface="Calibri" pitchFamily="34" charset="0"/>
                <a:cs typeface="Calibri" pitchFamily="34" charset="0"/>
              </a:rPr>
              <a:t>Als elk huishouden in London zijn opladers voor mobiele telefoons uit het stopcontact zou halen, dan besparen we 31 000 ton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en meer dan 8 miljoen Euro per jaar</a:t>
            </a:r>
          </a:p>
          <a:p>
            <a:pPr lvl="2"/>
            <a:r>
              <a:rPr lang="en-US" sz="1200" smtClean="0">
                <a:solidFill>
                  <a:srgbClr val="006600"/>
                </a:solidFill>
                <a:latin typeface="Calibri" pitchFamily="34" charset="0"/>
                <a:cs typeface="Calibri" pitchFamily="34" charset="0"/>
              </a:rPr>
              <a:t>Dat klinkt goed, of?</a:t>
            </a:r>
          </a:p>
          <a:p>
            <a:pPr lvl="2"/>
            <a:r>
              <a:rPr lang="en-US" sz="1200" smtClean="0">
                <a:solidFill>
                  <a:srgbClr val="006600"/>
                </a:solidFill>
                <a:latin typeface="Calibri" pitchFamily="34" charset="0"/>
                <a:cs typeface="Calibri" pitchFamily="34" charset="0"/>
              </a:rPr>
              <a:t>Wat betekenen deze grote getallen eigenlijk?</a:t>
            </a:r>
          </a:p>
          <a:p>
            <a:pPr lvl="2"/>
            <a:r>
              <a:rPr lang="en-US" sz="1200" smtClean="0">
                <a:solidFill>
                  <a:srgbClr val="006600"/>
                </a:solidFill>
                <a:latin typeface="Calibri" pitchFamily="34" charset="0"/>
                <a:cs typeface="Calibri" pitchFamily="34" charset="0"/>
              </a:rPr>
              <a:t>Plaats ze in context</a:t>
            </a:r>
          </a:p>
          <a:p>
            <a:r>
              <a:rPr lang="en-US" sz="1800" b="0" smtClean="0">
                <a:latin typeface="Calibri" pitchFamily="34" charset="0"/>
                <a:cs typeface="Calibri" pitchFamily="34" charset="0"/>
              </a:rPr>
              <a:t>Als je meet hoeveel vermogen een oplader verbruikt als hij niet in gebruik is, dan vind je 0.5 W</a:t>
            </a:r>
          </a:p>
          <a:p>
            <a:pPr lvl="1"/>
            <a:r>
              <a:rPr lang="en-US" sz="1400" b="0" smtClean="0">
                <a:latin typeface="Calibri" pitchFamily="34" charset="0"/>
                <a:cs typeface="Calibri" pitchFamily="34" charset="0"/>
              </a:rPr>
              <a:t>In onze eenheden: 0.0005 kW x 24 uur = 0.01 kWh/d</a:t>
            </a:r>
          </a:p>
          <a:p>
            <a:pPr lvl="1"/>
            <a:r>
              <a:rPr lang="en-US" sz="1400" b="0" smtClean="0">
                <a:latin typeface="Calibri" pitchFamily="34" charset="0"/>
                <a:cs typeface="Calibri" pitchFamily="34" charset="0"/>
              </a:rPr>
              <a:t>Vergelijk dat eens met wat we tot nu toe al hebben</a:t>
            </a:r>
          </a:p>
          <a:p>
            <a:r>
              <a:rPr lang="en-US" sz="1800" b="0" smtClean="0">
                <a:latin typeface="Calibri" pitchFamily="34" charset="0"/>
                <a:cs typeface="Calibri" pitchFamily="34" charset="0"/>
              </a:rPr>
              <a:t>Alle beetjes helpen</a:t>
            </a:r>
          </a:p>
          <a:p>
            <a:pPr lvl="1"/>
            <a:r>
              <a:rPr lang="en-US" sz="1400" b="0" smtClean="0">
                <a:latin typeface="Calibri" pitchFamily="34" charset="0"/>
                <a:cs typeface="Calibri" pitchFamily="34" charset="0"/>
              </a:rPr>
              <a:t>Maar we moeten wel de juiste prioriteiten stellen…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verlichting en spullen…</a:t>
            </a:r>
            <a:endParaRPr lang="en-US" i="1" kern="1200" dirty="0" smtClean="0">
              <a:solidFill>
                <a:srgbClr val="000099"/>
              </a:solidFill>
              <a:ea typeface="+mn-ea"/>
              <a:cs typeface="+mn-cs"/>
            </a:endParaRPr>
          </a:p>
        </p:txBody>
      </p:sp>
      <p:pic>
        <p:nvPicPr>
          <p:cNvPr id="330754" name="Picture 2"/>
          <p:cNvPicPr>
            <a:picLocks noChangeAspect="1" noChangeArrowheads="1"/>
          </p:cNvPicPr>
          <p:nvPr/>
        </p:nvPicPr>
        <p:blipFill>
          <a:blip r:embed="rId3" cstate="print"/>
          <a:srcRect/>
          <a:stretch>
            <a:fillRect/>
          </a:stretch>
        </p:blipFill>
        <p:spPr bwMode="auto">
          <a:xfrm>
            <a:off x="4985089" y="3057180"/>
            <a:ext cx="2667000" cy="3687641"/>
          </a:xfrm>
          <a:prstGeom prst="rect">
            <a:avLst/>
          </a:prstGeom>
          <a:noFill/>
          <a:ln w="9525">
            <a:noFill/>
            <a:miter lim="800000"/>
            <a:headEnd/>
            <a:tailEnd/>
          </a:ln>
        </p:spPr>
      </p:pic>
      <p:grpSp>
        <p:nvGrpSpPr>
          <p:cNvPr id="13" name="Groep 12"/>
          <p:cNvGrpSpPr/>
          <p:nvPr/>
        </p:nvGrpSpPr>
        <p:grpSpPr>
          <a:xfrm>
            <a:off x="7728288" y="3084096"/>
            <a:ext cx="1295400" cy="3581400"/>
            <a:chOff x="7531768" y="3084096"/>
            <a:chExt cx="1295400" cy="3581400"/>
          </a:xfrm>
        </p:grpSpPr>
        <p:sp>
          <p:nvSpPr>
            <p:cNvPr id="14" name="Rechthoek 13"/>
            <p:cNvSpPr/>
            <p:nvPr/>
          </p:nvSpPr>
          <p:spPr bwMode="auto">
            <a:xfrm>
              <a:off x="7531768" y="3084096"/>
              <a:ext cx="1295400" cy="3581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5" name="Groep 19"/>
            <p:cNvGrpSpPr/>
            <p:nvPr/>
          </p:nvGrpSpPr>
          <p:grpSpPr>
            <a:xfrm>
              <a:off x="7620000" y="4319336"/>
              <a:ext cx="1143000" cy="838200"/>
              <a:chOff x="7696200" y="5334000"/>
              <a:chExt cx="1143000" cy="838200"/>
            </a:xfrm>
          </p:grpSpPr>
          <p:sp>
            <p:nvSpPr>
              <p:cNvPr id="22" name="Rechthoek 21"/>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6" name="Groep 18"/>
            <p:cNvGrpSpPr/>
            <p:nvPr/>
          </p:nvGrpSpPr>
          <p:grpSpPr>
            <a:xfrm>
              <a:off x="7620000" y="5197640"/>
              <a:ext cx="1143000" cy="1431760"/>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7" name="Groep 19"/>
            <p:cNvGrpSpPr/>
            <p:nvPr/>
          </p:nvGrpSpPr>
          <p:grpSpPr>
            <a:xfrm>
              <a:off x="7620000" y="3124200"/>
              <a:ext cx="1143000" cy="1155032"/>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16390"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30754"/>
                                        </p:tgtEl>
                                        <p:attrNameLst>
                                          <p:attrName>style.visibility</p:attrName>
                                        </p:attrNameLst>
                                      </p:cBhvr>
                                      <p:to>
                                        <p:strVal val="visible"/>
                                      </p:to>
                                    </p:set>
                                    <p:animEffect transition="in" filter="checkerboard(across)">
                                      <p:cBhvr>
                                        <p:cTn id="22" dur="500"/>
                                        <p:tgtEl>
                                          <p:spTgt spid="33075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heckerboard(across)">
                                      <p:cBhvr>
                                        <p:cTn id="38" dur="500"/>
                                        <p:tgtEl>
                                          <p:spTgt spid="3">
                                            <p:txEl>
                                              <p:pRg st="8" end="8"/>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checkerboard(across)">
                                      <p:cBhvr>
                                        <p:cTn id="41" dur="500"/>
                                        <p:tgtEl>
                                          <p:spTgt spid="3">
                                            <p:txEl>
                                              <p:pRg st="9" end="9"/>
                                            </p:txEl>
                                          </p:spTgt>
                                        </p:tgtEl>
                                      </p:cBhvr>
                                    </p:animEffect>
                                  </p:childTnLst>
                                </p:cTn>
                              </p:par>
                              <p:par>
                                <p:cTn id="42" presetID="5" presetClass="entr" presetSubtype="1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905000" y="5715000"/>
            <a:ext cx="7239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Nuttige conversie</a:t>
            </a:r>
          </a:p>
          <a:p>
            <a:pPr lvl="1"/>
            <a:r>
              <a:rPr lang="en-US" sz="1400" b="0" smtClean="0">
                <a:latin typeface="Calibri" pitchFamily="34" charset="0"/>
                <a:cs typeface="Calibri" pitchFamily="34" charset="0"/>
              </a:rPr>
              <a:t>40 W continue gebruik correspondeert met 1 kWh/d</a:t>
            </a:r>
          </a:p>
          <a:p>
            <a:pPr lvl="1"/>
            <a:r>
              <a:rPr lang="en-US" sz="1400" b="0" smtClean="0">
                <a:latin typeface="Calibri" pitchFamily="34" charset="0"/>
                <a:cs typeface="Calibri" pitchFamily="34" charset="0"/>
              </a:rPr>
              <a:t>Neem aan dat 1 kWh je 18.65 Eurocent kost, wat kost dan 1 W continue gebruik per jaar?</a:t>
            </a:r>
          </a:p>
          <a:p>
            <a:pPr lvl="2"/>
            <a:r>
              <a:rPr lang="en-US" sz="1200" smtClean="0">
                <a:solidFill>
                  <a:srgbClr val="006600"/>
                </a:solidFill>
                <a:latin typeface="Calibri" pitchFamily="34" charset="0"/>
                <a:cs typeface="Calibri" pitchFamily="34" charset="0"/>
              </a:rPr>
              <a:t>1 W x 24 uur x 365 x 0.1865/kWh = 1.63 Euro</a:t>
            </a:r>
          </a:p>
          <a:p>
            <a:pPr lvl="1">
              <a:buNone/>
            </a:pPr>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enkele voorbeelden</a:t>
            </a:r>
            <a:endParaRPr lang="en-US" i="1" kern="1200" dirty="0" smtClean="0">
              <a:solidFill>
                <a:srgbClr val="000099"/>
              </a:solidFill>
              <a:ea typeface="+mn-ea"/>
              <a:cs typeface="+mn-cs"/>
            </a:endParaRPr>
          </a:p>
        </p:txBody>
      </p:sp>
      <p:pic>
        <p:nvPicPr>
          <p:cNvPr id="331778" name="Picture 2"/>
          <p:cNvPicPr>
            <a:picLocks noChangeAspect="1" noChangeArrowheads="1"/>
          </p:cNvPicPr>
          <p:nvPr/>
        </p:nvPicPr>
        <p:blipFill>
          <a:blip r:embed="rId3" cstate="print"/>
          <a:srcRect/>
          <a:stretch>
            <a:fillRect/>
          </a:stretch>
        </p:blipFill>
        <p:spPr bwMode="auto">
          <a:xfrm>
            <a:off x="5562600" y="1111482"/>
            <a:ext cx="3581399" cy="5746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Nog meer gadgets…</a:t>
            </a:r>
          </a:p>
          <a:p>
            <a:pPr lvl="1"/>
            <a:r>
              <a:rPr lang="en-US" sz="1400" b="0" smtClean="0">
                <a:latin typeface="Calibri" pitchFamily="34" charset="0"/>
                <a:cs typeface="Calibri" pitchFamily="34" charset="0"/>
              </a:rPr>
              <a:t>Laten we zeggen: 5 kWh/d</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enkele voorbeelden</a:t>
            </a:r>
            <a:endParaRPr lang="en-US" i="1" kern="1200" dirty="0" smtClean="0">
              <a:solidFill>
                <a:srgbClr val="000099"/>
              </a:solidFill>
              <a:ea typeface="+mn-ea"/>
              <a:cs typeface="+mn-cs"/>
            </a:endParaRPr>
          </a:p>
        </p:txBody>
      </p:sp>
      <p:pic>
        <p:nvPicPr>
          <p:cNvPr id="331779" name="Picture 3"/>
          <p:cNvPicPr>
            <a:picLocks noChangeAspect="1" noChangeArrowheads="1"/>
          </p:cNvPicPr>
          <p:nvPr/>
        </p:nvPicPr>
        <p:blipFill>
          <a:blip r:embed="rId3" cstate="print"/>
          <a:srcRect/>
          <a:stretch>
            <a:fillRect/>
          </a:stretch>
        </p:blipFill>
        <p:spPr bwMode="auto">
          <a:xfrm>
            <a:off x="0" y="2200396"/>
            <a:ext cx="9144000" cy="4429004"/>
          </a:xfrm>
          <a:prstGeom prst="rect">
            <a:avLst/>
          </a:prstGeom>
          <a:noFill/>
          <a:ln w="9525">
            <a:noFill/>
            <a:miter lim="800000"/>
            <a:headEnd/>
            <a:tailEnd/>
          </a:ln>
        </p:spPr>
      </p:pic>
      <p:grpSp>
        <p:nvGrpSpPr>
          <p:cNvPr id="19" name="Groep 18"/>
          <p:cNvGrpSpPr/>
          <p:nvPr/>
        </p:nvGrpSpPr>
        <p:grpSpPr>
          <a:xfrm>
            <a:off x="7816520" y="6144128"/>
            <a:ext cx="1143000" cy="609600"/>
            <a:chOff x="7816520" y="6144128"/>
            <a:chExt cx="1143000" cy="609600"/>
          </a:xfrm>
        </p:grpSpPr>
        <p:sp>
          <p:nvSpPr>
            <p:cNvPr id="17" name="Rechthoek 16"/>
            <p:cNvSpPr/>
            <p:nvPr/>
          </p:nvSpPr>
          <p:spPr bwMode="auto">
            <a:xfrm>
              <a:off x="7816520" y="6144128"/>
              <a:ext cx="1143000" cy="6096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kstvak 17"/>
            <p:cNvSpPr txBox="1"/>
            <p:nvPr/>
          </p:nvSpPr>
          <p:spPr>
            <a:xfrm>
              <a:off x="7965774" y="6182380"/>
              <a:ext cx="835485"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a:t>
              </a:r>
            </a:p>
            <a:p>
              <a:pPr algn="ctr"/>
              <a:r>
                <a:rPr lang="nl-NL" sz="1400" b="1" smtClean="0">
                  <a:latin typeface="Calibri" pitchFamily="34" charset="0"/>
                  <a:cs typeface="Calibri" pitchFamily="34" charset="0"/>
                </a:rPr>
                <a:t>5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1" name="Content Placeholder 2"/>
          <p:cNvSpPr>
            <a:spLocks noGrp="1"/>
          </p:cNvSpPr>
          <p:nvPr>
            <p:ph sz="half" idx="1"/>
          </p:nvPr>
        </p:nvSpPr>
        <p:spPr>
          <a:xfrm>
            <a:off x="457200" y="1600200"/>
            <a:ext cx="5105400" cy="4525963"/>
          </a:xfrm>
        </p:spPr>
        <p:txBody>
          <a:bodyPr>
            <a:normAutofit/>
          </a:bodyPr>
          <a:lstStyle/>
          <a:p>
            <a:r>
              <a:rPr lang="en-US" sz="1800" b="0" dirty="0" err="1" smtClean="0">
                <a:latin typeface="Calibri" pitchFamily="34" charset="0"/>
                <a:cs typeface="Calibri" pitchFamily="34" charset="0"/>
              </a:rPr>
              <a:t>Leidt</a:t>
            </a:r>
            <a:r>
              <a:rPr lang="en-US" sz="1800" b="0" dirty="0" smtClean="0">
                <a:latin typeface="Calibri" pitchFamily="34" charset="0"/>
                <a:cs typeface="Calibri" pitchFamily="34" charset="0"/>
              </a:rPr>
              <a:t> tot </a:t>
            </a:r>
            <a:r>
              <a:rPr lang="en-US" sz="1800" b="0" dirty="0" err="1" smtClean="0">
                <a:latin typeface="Calibri" pitchFamily="34" charset="0"/>
                <a:cs typeface="Calibri" pitchFamily="34" charset="0"/>
              </a:rPr>
              <a:t>toename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elektriciteitsverbruik</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Vervijfvoudigd</a:t>
            </a:r>
            <a:r>
              <a:rPr lang="en-US" sz="1400" b="0" dirty="0" smtClean="0">
                <a:latin typeface="Calibri" pitchFamily="34" charset="0"/>
                <a:cs typeface="Calibri" pitchFamily="34" charset="0"/>
              </a:rPr>
              <a:t> in </a:t>
            </a:r>
            <a:r>
              <a:rPr lang="en-US" sz="1400" b="0" dirty="0" err="1" smtClean="0">
                <a:latin typeface="Calibri" pitchFamily="34" charset="0"/>
                <a:cs typeface="Calibri" pitchFamily="34" charset="0"/>
              </a:rPr>
              <a:t>periode</a:t>
            </a:r>
            <a:r>
              <a:rPr lang="en-US" sz="1400" b="0" dirty="0" smtClean="0">
                <a:latin typeface="Calibri" pitchFamily="34" charset="0"/>
                <a:cs typeface="Calibri" pitchFamily="34" charset="0"/>
              </a:rPr>
              <a:t> 1950 – 2005 </a:t>
            </a:r>
          </a:p>
          <a:p>
            <a:r>
              <a:rPr lang="en-US" sz="1800" b="0" dirty="0" err="1" smtClean="0">
                <a:latin typeface="Calibri" pitchFamily="34" charset="0"/>
                <a:cs typeface="Calibri" pitchFamily="34" charset="0"/>
              </a:rPr>
              <a:t>Nieuwe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apparaten</a:t>
            </a:r>
            <a:r>
              <a:rPr lang="en-US" sz="1800" b="0" dirty="0" smtClean="0">
                <a:latin typeface="Calibri" pitchFamily="34" charset="0"/>
                <a:cs typeface="Calibri" pitchFamily="34" charset="0"/>
              </a:rPr>
              <a:t> (2004)</a:t>
            </a:r>
          </a:p>
          <a:p>
            <a:pPr lvl="1"/>
            <a:r>
              <a:rPr lang="en-US" sz="1400" b="0" dirty="0" err="1" smtClean="0">
                <a:latin typeface="Calibri" pitchFamily="34" charset="0"/>
                <a:cs typeface="Calibri" pitchFamily="34" charset="0"/>
              </a:rPr>
              <a:t>Breedbeeldtelevisie (23%)</a:t>
            </a:r>
          </a:p>
          <a:p>
            <a:pPr lvl="1"/>
            <a:r>
              <a:rPr lang="en-US" sz="1400" b="0" dirty="0" err="1" smtClean="0">
                <a:latin typeface="Calibri" pitchFamily="34" charset="0"/>
                <a:cs typeface="Calibri" pitchFamily="34" charset="0"/>
              </a:rPr>
              <a:t>DVD speler (48%)</a:t>
            </a:r>
          </a:p>
          <a:p>
            <a:pPr lvl="1"/>
            <a:r>
              <a:rPr lang="en-US" sz="1400" b="0" dirty="0" err="1" smtClean="0">
                <a:latin typeface="Calibri" pitchFamily="34" charset="0"/>
                <a:cs typeface="Calibri" pitchFamily="34" charset="0"/>
              </a:rPr>
              <a:t>CD-(re)writer  (35%)</a:t>
            </a:r>
          </a:p>
          <a:p>
            <a:pPr lvl="1"/>
            <a:r>
              <a:rPr lang="en-US" sz="1400" b="0" dirty="0" err="1" smtClean="0">
                <a:latin typeface="Calibri" pitchFamily="34" charset="0"/>
                <a:cs typeface="Calibri" pitchFamily="34" charset="0"/>
              </a:rPr>
              <a:t>MP-3 speler(16%)</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Elektrische</a:t>
            </a:r>
            <a:r>
              <a:rPr lang="en-US" i="1" kern="1200" dirty="0" smtClean="0">
                <a:solidFill>
                  <a:srgbClr val="000099"/>
                </a:solidFill>
                <a:ea typeface="+mn-ea"/>
                <a:cs typeface="+mn-cs"/>
              </a:rPr>
              <a:t> </a:t>
            </a:r>
            <a:r>
              <a:rPr lang="en-US" i="1" kern="1200" dirty="0" err="1" smtClean="0">
                <a:solidFill>
                  <a:srgbClr val="000099"/>
                </a:solidFill>
                <a:ea typeface="+mn-ea"/>
                <a:cs typeface="+mn-cs"/>
              </a:rPr>
              <a:t>apparaten</a:t>
            </a:r>
            <a:endParaRPr lang="en-US" i="1" kern="1200" dirty="0">
              <a:solidFill>
                <a:srgbClr val="000099"/>
              </a:solidFill>
              <a:ea typeface="+mn-ea"/>
              <a:cs typeface="+mn-cs"/>
            </a:endParaRPr>
          </a:p>
        </p:txBody>
      </p:sp>
      <p:pic>
        <p:nvPicPr>
          <p:cNvPr id="11266" name="Picture 2"/>
          <p:cNvPicPr>
            <a:picLocks noChangeAspect="1" noChangeArrowheads="1"/>
          </p:cNvPicPr>
          <p:nvPr/>
        </p:nvPicPr>
        <p:blipFill>
          <a:blip r:embed="rId3" cstate="print"/>
          <a:srcRect/>
          <a:stretch>
            <a:fillRect/>
          </a:stretch>
        </p:blipFill>
        <p:spPr bwMode="auto">
          <a:xfrm>
            <a:off x="2362200" y="3831372"/>
            <a:ext cx="6543675" cy="2807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400800" cy="5562600"/>
          </a:xfrm>
        </p:spPr>
        <p:txBody>
          <a:bodyPr/>
          <a:lstStyle/>
          <a:p>
            <a:r>
              <a:rPr lang="en-US" sz="1800" b="0" smtClean="0">
                <a:latin typeface="Calibri" pitchFamily="34" charset="0"/>
                <a:cs typeface="Calibri" pitchFamily="34" charset="0"/>
              </a:rPr>
              <a:t>Welke mogelijkheden hebben we om licht te maken?</a:t>
            </a:r>
          </a:p>
          <a:p>
            <a:pPr lvl="1"/>
            <a:r>
              <a:rPr lang="en-US" sz="1400" b="0" smtClean="0">
                <a:latin typeface="Calibri" pitchFamily="34" charset="0"/>
                <a:cs typeface="Calibri" pitchFamily="34" charset="0"/>
              </a:rPr>
              <a:t>Gloeilampen, halogeen, fluorescentie, natrium, LEDs, …</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Verlichting</a:t>
            </a:r>
            <a:endParaRPr lang="en-US" i="1" kern="1200" dirty="0" smtClean="0">
              <a:solidFill>
                <a:srgbClr val="000099"/>
              </a:solidFill>
              <a:ea typeface="+mn-ea"/>
              <a:cs typeface="+mn-cs"/>
            </a:endParaRPr>
          </a:p>
        </p:txBody>
      </p:sp>
      <p:pic>
        <p:nvPicPr>
          <p:cNvPr id="332802" name="Picture 2" descr="\\vmware-host\Shared Folders\Desktop\earth_lights.jpg"/>
          <p:cNvPicPr>
            <a:picLocks noChangeAspect="1" noChangeArrowheads="1"/>
          </p:cNvPicPr>
          <p:nvPr/>
        </p:nvPicPr>
        <p:blipFill>
          <a:blip r:embed="rId3" cstate="print"/>
          <a:srcRect/>
          <a:stretch>
            <a:fillRect/>
          </a:stretch>
        </p:blipFill>
        <p:spPr bwMode="auto">
          <a:xfrm>
            <a:off x="0" y="2362200"/>
            <a:ext cx="9144000" cy="4572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grpSp>
        <p:nvGrpSpPr>
          <p:cNvPr id="9" name="Groep 8"/>
          <p:cNvGrpSpPr/>
          <p:nvPr/>
        </p:nvGrpSpPr>
        <p:grpSpPr>
          <a:xfrm>
            <a:off x="4876800" y="638175"/>
            <a:ext cx="4267200" cy="6219825"/>
            <a:chOff x="4876800" y="638175"/>
            <a:chExt cx="4267200" cy="6219825"/>
          </a:xfrm>
        </p:grpSpPr>
        <p:pic>
          <p:nvPicPr>
            <p:cNvPr id="333826" name="Picture 2"/>
            <p:cNvPicPr>
              <a:picLocks noChangeAspect="1" noChangeArrowheads="1"/>
            </p:cNvPicPr>
            <p:nvPr/>
          </p:nvPicPr>
          <p:blipFill>
            <a:blip r:embed="rId3" cstate="print"/>
            <a:srcRect/>
            <a:stretch>
              <a:fillRect/>
            </a:stretch>
          </p:blipFill>
          <p:spPr bwMode="auto">
            <a:xfrm>
              <a:off x="4892936" y="638175"/>
              <a:ext cx="4251064" cy="6219825"/>
            </a:xfrm>
            <a:prstGeom prst="rect">
              <a:avLst/>
            </a:prstGeom>
            <a:noFill/>
            <a:ln w="9525">
              <a:noFill/>
              <a:miter lim="800000"/>
              <a:headEnd/>
              <a:tailEnd/>
            </a:ln>
          </p:spPr>
        </p:pic>
        <p:sp>
          <p:nvSpPr>
            <p:cNvPr id="7" name="Rechthoek 6"/>
            <p:cNvSpPr/>
            <p:nvPr/>
          </p:nvSpPr>
          <p:spPr bwMode="auto">
            <a:xfrm>
              <a:off x="4876800" y="914400"/>
              <a:ext cx="19812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Elektrische stroom gaat door wolfraam draad</a:t>
            </a:r>
          </a:p>
          <a:p>
            <a:pPr lvl="1"/>
            <a:r>
              <a:rPr lang="en-US" sz="1400" b="0" smtClean="0">
                <a:latin typeface="Calibri" pitchFamily="34" charset="0"/>
                <a:cs typeface="Calibri" pitchFamily="34" charset="0"/>
              </a:rPr>
              <a:t>De draad is in vacuüm of in gas                              (krypton, stikstof, </a:t>
            </a:r>
            <a:r>
              <a:rPr lang="en-US" sz="1400" b="0" i="1" smtClean="0">
                <a:latin typeface="Calibri" pitchFamily="34" charset="0"/>
                <a:cs typeface="Calibri" pitchFamily="34" charset="0"/>
              </a:rPr>
              <a:t>etc</a:t>
            </a:r>
            <a:r>
              <a:rPr lang="en-US" sz="1400" b="0" smtClean="0">
                <a:latin typeface="Calibri" pitchFamily="34" charset="0"/>
                <a:cs typeface="Calibri" pitchFamily="34" charset="0"/>
              </a:rPr>
              <a:t>.)</a:t>
            </a:r>
          </a:p>
          <a:p>
            <a:r>
              <a:rPr lang="en-US" sz="1800" b="0" smtClean="0">
                <a:latin typeface="Calibri" pitchFamily="34" charset="0"/>
                <a:cs typeface="Calibri" pitchFamily="34" charset="0"/>
              </a:rPr>
              <a:t>Lamp werkt als een zwarte straler</a:t>
            </a:r>
          </a:p>
          <a:p>
            <a:r>
              <a:rPr lang="en-US" sz="1800" b="0" smtClean="0">
                <a:latin typeface="Calibri" pitchFamily="34" charset="0"/>
                <a:cs typeface="Calibri" pitchFamily="34" charset="0"/>
              </a:rPr>
              <a:t>Enkel een kleine fractie is zichtbaar licht</a:t>
            </a:r>
          </a:p>
          <a:p>
            <a:pPr lvl="1"/>
            <a:r>
              <a:rPr lang="en-US" sz="1400" b="0" smtClean="0">
                <a:latin typeface="Calibri" pitchFamily="34" charset="0"/>
                <a:cs typeface="Calibri" pitchFamily="34" charset="0"/>
              </a:rPr>
              <a:t>De rest gaat verloren als warmte</a:t>
            </a:r>
          </a:p>
          <a:p>
            <a:r>
              <a:rPr lang="en-US" sz="1800" b="0" smtClean="0">
                <a:latin typeface="Calibri" pitchFamily="34" charset="0"/>
                <a:cs typeface="Calibri" pitchFamily="34" charset="0"/>
              </a:rPr>
              <a:t>Elektrische weerstand van wolfraam neemt toe met de temperatuur</a:t>
            </a:r>
          </a:p>
          <a:p>
            <a:pPr lvl="1"/>
            <a:r>
              <a:rPr lang="en-US" sz="1400" b="0" smtClean="0">
                <a:latin typeface="Calibri" pitchFamily="34" charset="0"/>
                <a:cs typeface="Calibri" pitchFamily="34" charset="0"/>
              </a:rPr>
              <a:t>Positieve terugkoppeling</a:t>
            </a:r>
          </a:p>
          <a:p>
            <a:r>
              <a:rPr lang="en-US" sz="1800" b="0" smtClean="0">
                <a:latin typeface="Calibri" pitchFamily="34" charset="0"/>
                <a:cs typeface="Calibri" pitchFamily="34" charset="0"/>
              </a:rPr>
              <a:t>Tijdens gebruik verdampt het wolfraam</a:t>
            </a:r>
          </a:p>
          <a:p>
            <a:pPr lvl="1"/>
            <a:r>
              <a:rPr lang="en-US" sz="1400" b="0" smtClean="0">
                <a:latin typeface="Calibri" pitchFamily="34" charset="0"/>
                <a:cs typeface="Calibri" pitchFamily="34" charset="0"/>
              </a:rPr>
              <a:t>De gloeidraad wordt dunner en breekt</a:t>
            </a:r>
          </a:p>
          <a:p>
            <a:pPr lvl="1"/>
            <a:r>
              <a:rPr lang="en-US" sz="1400" b="0" smtClean="0">
                <a:latin typeface="Calibri" pitchFamily="34" charset="0"/>
                <a:cs typeface="Calibri" pitchFamily="34" charset="0"/>
              </a:rPr>
              <a:t>Wolfraam slaat neer op de binnenkant van het glas</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Gloeilamp</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Voeg halogeen toe aan het gas in de lamp</a:t>
            </a:r>
          </a:p>
          <a:p>
            <a:pPr lvl="1"/>
            <a:r>
              <a:rPr lang="en-US" sz="1400" b="0" smtClean="0">
                <a:latin typeface="Calibri" pitchFamily="34" charset="0"/>
                <a:cs typeface="Calibri" pitchFamily="34" charset="0"/>
              </a:rPr>
              <a:t>Het verdampte wolfraam gaat een verbinding aan</a:t>
            </a:r>
          </a:p>
          <a:p>
            <a:pPr lvl="2"/>
            <a:r>
              <a:rPr lang="en-US" sz="1200" smtClean="0">
                <a:solidFill>
                  <a:srgbClr val="006600"/>
                </a:solidFill>
                <a:latin typeface="Calibri" pitchFamily="34" charset="0"/>
                <a:cs typeface="Calibri" pitchFamily="34" charset="0"/>
              </a:rPr>
              <a:t>Wolfraam-oxyhalide wordt gevormd</a:t>
            </a:r>
          </a:p>
          <a:p>
            <a:pPr lvl="1"/>
            <a:r>
              <a:rPr lang="en-US" sz="1400" b="0" smtClean="0">
                <a:latin typeface="Calibri" pitchFamily="34" charset="0"/>
                <a:cs typeface="Calibri" pitchFamily="34" charset="0"/>
              </a:rPr>
              <a:t>Halide reist door de lamp en splitst op bij zeer hoge temperaturen (dat is dus op de groeidraad)</a:t>
            </a:r>
          </a:p>
          <a:p>
            <a:pPr lvl="1"/>
            <a:r>
              <a:rPr lang="en-US" sz="1400" b="0" smtClean="0">
                <a:latin typeface="Calibri" pitchFamily="34" charset="0"/>
                <a:cs typeface="Calibri" pitchFamily="34" charset="0"/>
              </a:rPr>
              <a:t>Wolfraam wordt op de gloeidraad neergeslagen</a:t>
            </a:r>
          </a:p>
          <a:p>
            <a:r>
              <a:rPr lang="en-US" sz="1800" b="0" smtClean="0">
                <a:latin typeface="Calibri" pitchFamily="34" charset="0"/>
                <a:cs typeface="Calibri" pitchFamily="34" charset="0"/>
              </a:rPr>
              <a:t>Drie voordelen</a:t>
            </a:r>
          </a:p>
          <a:p>
            <a:pPr lvl="1"/>
            <a:r>
              <a:rPr lang="en-US" sz="1400" b="0" smtClean="0">
                <a:latin typeface="Calibri" pitchFamily="34" charset="0"/>
                <a:cs typeface="Calibri" pitchFamily="34" charset="0"/>
              </a:rPr>
              <a:t>Het glas wordt niet zwart</a:t>
            </a:r>
          </a:p>
          <a:p>
            <a:pPr lvl="2"/>
            <a:r>
              <a:rPr lang="en-US" sz="1200" smtClean="0">
                <a:solidFill>
                  <a:srgbClr val="006600"/>
                </a:solidFill>
                <a:latin typeface="Calibri" pitchFamily="34" charset="0"/>
                <a:cs typeface="Calibri" pitchFamily="34" charset="0"/>
              </a:rPr>
              <a:t>Daarom kunnen we een kleinere lamp gebruiken</a:t>
            </a:r>
          </a:p>
          <a:p>
            <a:pPr lvl="1"/>
            <a:r>
              <a:rPr lang="en-US" sz="1400" b="0" smtClean="0">
                <a:latin typeface="Calibri" pitchFamily="34" charset="0"/>
                <a:cs typeface="Calibri" pitchFamily="34" charset="0"/>
              </a:rPr>
              <a:t>Langere levensduur</a:t>
            </a:r>
          </a:p>
          <a:p>
            <a:pPr lvl="1"/>
            <a:r>
              <a:rPr lang="en-US" sz="1400" b="0" smtClean="0">
                <a:latin typeface="Calibri" pitchFamily="34" charset="0"/>
                <a:cs typeface="Calibri" pitchFamily="34" charset="0"/>
              </a:rPr>
              <a:t>We kunnen bij hogere temperaturen werken</a:t>
            </a:r>
          </a:p>
          <a:p>
            <a:pPr lvl="2"/>
            <a:r>
              <a:rPr lang="en-US" sz="1200" smtClean="0">
                <a:solidFill>
                  <a:srgbClr val="006600"/>
                </a:solidFill>
                <a:latin typeface="Calibri" pitchFamily="34" charset="0"/>
                <a:cs typeface="Calibri" pitchFamily="34" charset="0"/>
              </a:rPr>
              <a:t>Met het maximum bij 800 nm</a:t>
            </a:r>
          </a:p>
          <a:p>
            <a:pPr lvl="2"/>
            <a:r>
              <a:rPr lang="en-US" sz="1200" smtClean="0">
                <a:solidFill>
                  <a:srgbClr val="006600"/>
                </a:solidFill>
                <a:latin typeface="Calibri" pitchFamily="34" charset="0"/>
                <a:cs typeface="Calibri" pitchFamily="34" charset="0"/>
              </a:rPr>
              <a:t>Hierdoor is de efficiëntie hoger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Halogeen lamp</a:t>
            </a:r>
            <a:endParaRPr lang="en-US" i="1" kern="1200" dirty="0" smtClean="0">
              <a:solidFill>
                <a:srgbClr val="000099"/>
              </a:solidFill>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5105400" y="2066925"/>
            <a:ext cx="3923450" cy="479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heckerboard(across)">
                                      <p:cBhvr>
                                        <p:cTn id="30" dur="500"/>
                                        <p:tgtEl>
                                          <p:spTgt spid="3">
                                            <p:txEl>
                                              <p:pRg st="7" end="7"/>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heckerboard(across)">
                                      <p:cBhvr>
                                        <p:cTn id="33" dur="500"/>
                                        <p:tgtEl>
                                          <p:spTgt spid="3">
                                            <p:txEl>
                                              <p:pRg st="8" end="8"/>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heckerboard(across)">
                                      <p:cBhvr>
                                        <p:cTn id="36" dur="500"/>
                                        <p:tgtEl>
                                          <p:spTgt spid="3">
                                            <p:txEl>
                                              <p:pRg st="9" end="9"/>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9" dur="500"/>
                                        <p:tgtEl>
                                          <p:spTgt spid="3">
                                            <p:txEl>
                                              <p:pRg st="10" end="10"/>
                                            </p:tx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35874" name="Picture 2"/>
          <p:cNvPicPr>
            <a:picLocks noChangeAspect="1" noChangeArrowheads="1"/>
          </p:cNvPicPr>
          <p:nvPr/>
        </p:nvPicPr>
        <p:blipFill>
          <a:blip r:embed="rId3" cstate="print"/>
          <a:srcRect/>
          <a:stretch>
            <a:fillRect/>
          </a:stretch>
        </p:blipFill>
        <p:spPr bwMode="auto">
          <a:xfrm>
            <a:off x="4251325" y="1752600"/>
            <a:ext cx="4892675" cy="5105400"/>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5257800" cy="5562600"/>
          </a:xfrm>
        </p:spPr>
        <p:txBody>
          <a:bodyPr/>
          <a:lstStyle/>
          <a:p>
            <a:r>
              <a:rPr lang="en-US" sz="1800" b="0" smtClean="0">
                <a:latin typeface="Calibri" pitchFamily="34" charset="0"/>
                <a:cs typeface="Calibri" pitchFamily="34" charset="0"/>
              </a:rPr>
              <a:t>Twee belangrijke uitvoeringen</a:t>
            </a:r>
          </a:p>
          <a:p>
            <a:pPr lvl="1"/>
            <a:r>
              <a:rPr lang="en-US" sz="1400" b="0" smtClean="0">
                <a:latin typeface="Calibri" pitchFamily="34" charset="0"/>
                <a:cs typeface="Calibri" pitchFamily="34" charset="0"/>
              </a:rPr>
              <a:t>TL buis</a:t>
            </a:r>
            <a:endParaRPr lang="en-US" sz="1200" b="0" smtClean="0">
              <a:latin typeface="Calibri" pitchFamily="34" charset="0"/>
              <a:cs typeface="Calibri" pitchFamily="34" charset="0"/>
            </a:endParaRPr>
          </a:p>
          <a:p>
            <a:pPr lvl="1"/>
            <a:r>
              <a:rPr lang="en-US" sz="1400" b="0" smtClean="0">
                <a:latin typeface="Calibri" pitchFamily="34" charset="0"/>
                <a:cs typeface="Calibri" pitchFamily="34" charset="0"/>
              </a:rPr>
              <a:t>Spaarlamp</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Gasontladingslamp</a:t>
            </a:r>
          </a:p>
          <a:p>
            <a:pPr lvl="1"/>
            <a:r>
              <a:rPr lang="en-US" sz="1400" b="0" smtClean="0">
                <a:latin typeface="Calibri" pitchFamily="34" charset="0"/>
                <a:cs typeface="Calibri" pitchFamily="34" charset="0"/>
              </a:rPr>
              <a:t>Inelastische botsingen van elektronen met kwikatomen</a:t>
            </a:r>
          </a:p>
          <a:p>
            <a:pPr lvl="1"/>
            <a:r>
              <a:rPr lang="en-US" sz="1400" b="0" smtClean="0">
                <a:latin typeface="Calibri" pitchFamily="34" charset="0"/>
                <a:cs typeface="Calibri" pitchFamily="34" charset="0"/>
              </a:rPr>
              <a:t>Kwik zend UV fotonen uit</a:t>
            </a:r>
          </a:p>
          <a:p>
            <a:pPr lvl="1"/>
            <a:r>
              <a:rPr lang="en-US" sz="1400" b="0" smtClean="0">
                <a:latin typeface="Calibri" pitchFamily="34" charset="0"/>
                <a:cs typeface="Calibri" pitchFamily="34" charset="0"/>
              </a:rPr>
              <a:t>UV licht wordt door fosfor omgezet in zichtbaar licht</a:t>
            </a:r>
            <a:endParaRPr lang="en-US" sz="12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Fluorescentie lamp</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Natriumgas-ontladings lampen</a:t>
            </a:r>
          </a:p>
          <a:p>
            <a:r>
              <a:rPr lang="en-US" sz="1800" b="0" smtClean="0">
                <a:latin typeface="Calibri" pitchFamily="34" charset="0"/>
                <a:cs typeface="Calibri" pitchFamily="34" charset="0"/>
              </a:rPr>
              <a:t>Lage druk lampen</a:t>
            </a:r>
          </a:p>
          <a:p>
            <a:pPr lvl="1"/>
            <a:r>
              <a:rPr lang="en-US" sz="1400" b="0" smtClean="0">
                <a:latin typeface="Calibri" pitchFamily="34" charset="0"/>
                <a:cs typeface="Calibri" pitchFamily="34" charset="0"/>
              </a:rPr>
              <a:t>Hebben enkel oranje kleur van 2 spectraallijnen</a:t>
            </a:r>
          </a:p>
          <a:p>
            <a:r>
              <a:rPr lang="en-US" sz="1600" b="0" smtClean="0">
                <a:latin typeface="Calibri" pitchFamily="34" charset="0"/>
                <a:cs typeface="Calibri" pitchFamily="34" charset="0"/>
              </a:rPr>
              <a:t>Hoge-druk lampen</a:t>
            </a:r>
          </a:p>
          <a:p>
            <a:pPr lvl="1"/>
            <a:r>
              <a:rPr lang="en-US" sz="1200" b="0" smtClean="0">
                <a:latin typeface="Calibri" pitchFamily="34" charset="0"/>
                <a:cs typeface="Calibri" pitchFamily="34" charset="0"/>
              </a:rPr>
              <a:t>Hebben een “breder” spectrum vanwege het aanwezige kwik</a:t>
            </a:r>
          </a:p>
          <a:p>
            <a:r>
              <a:rPr lang="en-US" sz="1600" b="0" smtClean="0">
                <a:latin typeface="Calibri" pitchFamily="34" charset="0"/>
                <a:cs typeface="Calibri" pitchFamily="34" charset="0"/>
              </a:rPr>
              <a:t>Natrium straatlampen: de meest efficiënte manier om met elektriciteit licht te produceren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Straatverlichting</a:t>
            </a:r>
            <a:endParaRPr lang="en-US" i="1" kern="1200" dirty="0" smtClean="0">
              <a:solidFill>
                <a:srgbClr val="000099"/>
              </a:solidFill>
              <a:ea typeface="+mn-ea"/>
              <a:cs typeface="+mn-cs"/>
            </a:endParaRPr>
          </a:p>
        </p:txBody>
      </p:sp>
      <p:pic>
        <p:nvPicPr>
          <p:cNvPr id="336898" name="Picture 2"/>
          <p:cNvPicPr>
            <a:picLocks noChangeAspect="1" noChangeArrowheads="1"/>
          </p:cNvPicPr>
          <p:nvPr/>
        </p:nvPicPr>
        <p:blipFill>
          <a:blip r:embed="rId3" cstate="print"/>
          <a:srcRect/>
          <a:stretch>
            <a:fillRect/>
          </a:stretch>
        </p:blipFill>
        <p:spPr bwMode="auto">
          <a:xfrm>
            <a:off x="6946106" y="1066800"/>
            <a:ext cx="2121694" cy="2743200"/>
          </a:xfrm>
          <a:prstGeom prst="rect">
            <a:avLst/>
          </a:prstGeom>
          <a:noFill/>
          <a:ln w="9525">
            <a:noFill/>
            <a:miter lim="800000"/>
            <a:headEnd/>
            <a:tailEnd/>
          </a:ln>
        </p:spPr>
      </p:pic>
      <p:pic>
        <p:nvPicPr>
          <p:cNvPr id="336899" name="Picture 3"/>
          <p:cNvPicPr>
            <a:picLocks noChangeAspect="1" noChangeArrowheads="1"/>
          </p:cNvPicPr>
          <p:nvPr/>
        </p:nvPicPr>
        <p:blipFill>
          <a:blip r:embed="rId4" cstate="print"/>
          <a:srcRect/>
          <a:stretch>
            <a:fillRect/>
          </a:stretch>
        </p:blipFill>
        <p:spPr bwMode="auto">
          <a:xfrm>
            <a:off x="0" y="3911435"/>
            <a:ext cx="9144000" cy="2946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486400" cy="3505200"/>
          </a:xfrm>
        </p:spPr>
        <p:txBody>
          <a:bodyPr/>
          <a:lstStyle/>
          <a:p>
            <a:r>
              <a:rPr lang="en-US" sz="1800" b="0" smtClean="0">
                <a:latin typeface="Calibri" pitchFamily="34" charset="0"/>
                <a:cs typeface="Calibri" pitchFamily="34" charset="0"/>
              </a:rPr>
              <a:t>Brandstof (benzine, diesel) zijn koolwaterstoffen</a:t>
            </a:r>
          </a:p>
          <a:p>
            <a:pPr lvl="1"/>
            <a:r>
              <a:rPr lang="en-US" sz="1400" b="0" smtClean="0">
                <a:latin typeface="Calibri" pitchFamily="34" charset="0"/>
                <a:cs typeface="Calibri" pitchFamily="34" charset="0"/>
              </a:rPr>
              <a:t>Boter is ook een koolwaterstof</a:t>
            </a:r>
          </a:p>
          <a:p>
            <a:pPr lvl="2"/>
            <a:r>
              <a:rPr lang="en-US" sz="1000" smtClean="0">
                <a:solidFill>
                  <a:srgbClr val="006600"/>
                </a:solidFill>
                <a:latin typeface="Calibri" pitchFamily="34" charset="0"/>
                <a:cs typeface="Calibri" pitchFamily="34" charset="0"/>
              </a:rPr>
              <a:t>Energieinhoud: 900 kCal per 100 gram (3080 kJ per 100 g)</a:t>
            </a:r>
          </a:p>
          <a:p>
            <a:pPr lvl="2"/>
            <a:r>
              <a:rPr lang="en-US" sz="1000" smtClean="0">
                <a:solidFill>
                  <a:srgbClr val="006600"/>
                </a:solidFill>
                <a:latin typeface="Calibri" pitchFamily="34" charset="0"/>
                <a:cs typeface="Calibri" pitchFamily="34" charset="0"/>
              </a:rPr>
              <a:t>Dat is 8 kWh / kg  (met 1 J = 1 Ws)</a:t>
            </a:r>
          </a:p>
          <a:p>
            <a:pPr lvl="1"/>
            <a:r>
              <a:rPr lang="en-US" sz="1400" b="0" smtClean="0">
                <a:latin typeface="Calibri" pitchFamily="34" charset="0"/>
                <a:cs typeface="Calibri" pitchFamily="34" charset="0"/>
              </a:rPr>
              <a:t>De dichtheid is ongeveer 0.8 kg/liter</a:t>
            </a:r>
          </a:p>
          <a:p>
            <a:pPr lvl="1"/>
            <a:r>
              <a:rPr lang="en-US" sz="1400" b="0" smtClean="0">
                <a:latin typeface="Calibri" pitchFamily="34" charset="0"/>
                <a:cs typeface="Calibri" pitchFamily="34" charset="0"/>
              </a:rPr>
              <a:t>Dan vinden we  8 kWh/kg x 0.8 kg /l = 7 kWh per liter</a:t>
            </a:r>
          </a:p>
          <a:p>
            <a:pPr lvl="1"/>
            <a:r>
              <a:rPr lang="en-US" sz="1400" b="0" smtClean="0">
                <a:latin typeface="Calibri" pitchFamily="34" charset="0"/>
                <a:cs typeface="Calibri" pitchFamily="34" charset="0"/>
              </a:rPr>
              <a:t>De echte waarden zijn</a:t>
            </a:r>
          </a:p>
          <a:p>
            <a:pPr lvl="2"/>
            <a:r>
              <a:rPr lang="en-US" sz="1000" smtClean="0">
                <a:solidFill>
                  <a:srgbClr val="006600"/>
                </a:solidFill>
                <a:latin typeface="Calibri" pitchFamily="34" charset="0"/>
                <a:cs typeface="Calibri" pitchFamily="34" charset="0"/>
              </a:rPr>
              <a:t>Benzine 9.7 kWh/l</a:t>
            </a:r>
          </a:p>
          <a:p>
            <a:pPr lvl="2"/>
            <a:r>
              <a:rPr lang="en-US" sz="1000" smtClean="0">
                <a:solidFill>
                  <a:srgbClr val="006600"/>
                </a:solidFill>
                <a:latin typeface="Calibri" pitchFamily="34" charset="0"/>
                <a:cs typeface="Calibri" pitchFamily="34" charset="0"/>
              </a:rPr>
              <a:t>Diesel 10.7 kWh/l</a:t>
            </a:r>
          </a:p>
          <a:p>
            <a:pPr lvl="2"/>
            <a:r>
              <a:rPr lang="en-US" sz="1000" smtClean="0">
                <a:solidFill>
                  <a:srgbClr val="006600"/>
                </a:solidFill>
                <a:latin typeface="Calibri" pitchFamily="34" charset="0"/>
                <a:cs typeface="Calibri" pitchFamily="34" charset="0"/>
              </a:rPr>
              <a:t>Kerosine 10.4 kWh/l</a:t>
            </a:r>
          </a:p>
          <a:p>
            <a:r>
              <a:rPr lang="en-US" sz="1800" b="0" smtClean="0">
                <a:latin typeface="Calibri" pitchFamily="34" charset="0"/>
                <a:cs typeface="Calibri" pitchFamily="34" charset="0"/>
              </a:rPr>
              <a:t>Onze keukentafel schatting was zo slecht nog niet</a:t>
            </a:r>
          </a:p>
          <a:p>
            <a:r>
              <a:rPr lang="en-US" sz="1800" b="0" smtClean="0">
                <a:latin typeface="Calibri" pitchFamily="34" charset="0"/>
                <a:cs typeface="Calibri" pitchFamily="34" charset="0"/>
              </a:rPr>
              <a:t>Invullen levert</a:t>
            </a:r>
          </a:p>
          <a:p>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Hoeveel energie verbruikt een auto?</a:t>
            </a:r>
            <a:endParaRPr lang="en-US" i="1" kern="1200" dirty="0" smtClean="0">
              <a:solidFill>
                <a:srgbClr val="000099"/>
              </a:solidFill>
              <a:ea typeface="+mn-ea"/>
              <a:cs typeface="+mn-cs"/>
            </a:endParaRPr>
          </a:p>
        </p:txBody>
      </p:sp>
      <p:graphicFrame>
        <p:nvGraphicFramePr>
          <p:cNvPr id="281604" name="Object 4"/>
          <p:cNvGraphicFramePr>
            <a:graphicFrameLocks noChangeAspect="1"/>
          </p:cNvGraphicFramePr>
          <p:nvPr/>
        </p:nvGraphicFramePr>
        <p:xfrm>
          <a:off x="1435100" y="4343400"/>
          <a:ext cx="5041900" cy="419100"/>
        </p:xfrm>
        <a:graphic>
          <a:graphicData uri="http://schemas.openxmlformats.org/presentationml/2006/ole">
            <mc:AlternateContent xmlns:mc="http://schemas.openxmlformats.org/markup-compatibility/2006">
              <mc:Choice xmlns:v="urn:schemas-microsoft-com:vml" Requires="v">
                <p:oleObj spid="_x0000_s303113" name="Equation" r:id="rId3" imgW="5041800" imgH="419040" progId="Equation.DSMT4">
                  <p:embed/>
                </p:oleObj>
              </mc:Choice>
              <mc:Fallback>
                <p:oleObj name="Equation" r:id="rId3" imgW="5041800" imgH="419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100" y="4343400"/>
                        <a:ext cx="50419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3107" name="Picture 3"/>
          <p:cNvPicPr>
            <a:picLocks noChangeAspect="1" noChangeArrowheads="1"/>
          </p:cNvPicPr>
          <p:nvPr/>
        </p:nvPicPr>
        <p:blipFill>
          <a:blip r:embed="rId5" cstate="print"/>
          <a:srcRect/>
          <a:stretch>
            <a:fillRect/>
          </a:stretch>
        </p:blipFill>
        <p:spPr bwMode="auto">
          <a:xfrm>
            <a:off x="-1" y="4953000"/>
            <a:ext cx="2483303" cy="1905000"/>
          </a:xfrm>
          <a:prstGeom prst="rect">
            <a:avLst/>
          </a:prstGeom>
          <a:noFill/>
          <a:ln w="9525">
            <a:noFill/>
            <a:miter lim="800000"/>
            <a:headEnd/>
            <a:tailEnd/>
          </a:ln>
        </p:spPr>
      </p:pic>
      <p:graphicFrame>
        <p:nvGraphicFramePr>
          <p:cNvPr id="303108" name="Object 4"/>
          <p:cNvGraphicFramePr>
            <a:graphicFrameLocks noChangeAspect="1"/>
          </p:cNvGraphicFramePr>
          <p:nvPr/>
        </p:nvGraphicFramePr>
        <p:xfrm>
          <a:off x="2919664" y="4940300"/>
          <a:ext cx="2667000" cy="393700"/>
        </p:xfrm>
        <a:graphic>
          <a:graphicData uri="http://schemas.openxmlformats.org/presentationml/2006/ole">
            <mc:AlternateContent xmlns:mc="http://schemas.openxmlformats.org/markup-compatibility/2006">
              <mc:Choice xmlns:v="urn:schemas-microsoft-com:vml" Requires="v">
                <p:oleObj spid="_x0000_s303114" name="Equation" r:id="rId6" imgW="2666880" imgH="393480" progId="Equation.DSMT4">
                  <p:embed/>
                </p:oleObj>
              </mc:Choice>
              <mc:Fallback>
                <p:oleObj name="Equation" r:id="rId6" imgW="2666880" imgH="39348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9664" y="4940300"/>
                        <a:ext cx="26670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 name="Groep 16"/>
          <p:cNvGrpSpPr/>
          <p:nvPr/>
        </p:nvGrpSpPr>
        <p:grpSpPr>
          <a:xfrm>
            <a:off x="6248400" y="4800600"/>
            <a:ext cx="2514600" cy="2057400"/>
            <a:chOff x="6248400" y="4800600"/>
            <a:chExt cx="2514600" cy="2057400"/>
          </a:xfrm>
        </p:grpSpPr>
        <p:sp>
          <p:nvSpPr>
            <p:cNvPr id="11" name="Rechthoek 10"/>
            <p:cNvSpPr/>
            <p:nvPr/>
          </p:nvSpPr>
          <p:spPr bwMode="auto">
            <a:xfrm>
              <a:off x="6248400" y="48006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2" name="Rechthoek 11"/>
            <p:cNvSpPr/>
            <p:nvPr/>
          </p:nvSpPr>
          <p:spPr bwMode="auto">
            <a:xfrm>
              <a:off x="6324600" y="59436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3" name="Tekstvak 12"/>
            <p:cNvSpPr txBox="1"/>
            <p:nvPr/>
          </p:nvSpPr>
          <p:spPr>
            <a:xfrm>
              <a:off x="6428168" y="60446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sp>
          <p:nvSpPr>
            <p:cNvPr id="15" name="Tekstvak 14"/>
            <p:cNvSpPr txBox="1"/>
            <p:nvPr/>
          </p:nvSpPr>
          <p:spPr>
            <a:xfrm>
              <a:off x="7601528" y="4876800"/>
              <a:ext cx="1046016"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Productie</a:t>
              </a:r>
              <a:endParaRPr lang="nl-NL" sz="1400" dirty="0" err="1" smtClean="0">
                <a:latin typeface="Calibri" pitchFamily="34" charset="0"/>
                <a:cs typeface="Calibri" pitchFamily="34" charset="0"/>
              </a:endParaRPr>
            </a:p>
          </p:txBody>
        </p:sp>
        <p:sp>
          <p:nvSpPr>
            <p:cNvPr id="16" name="Tekstvak 15"/>
            <p:cNvSpPr txBox="1"/>
            <p:nvPr/>
          </p:nvSpPr>
          <p:spPr>
            <a:xfrm>
              <a:off x="6324600" y="4876800"/>
              <a:ext cx="1143000"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grpSp>
      <p:pic>
        <p:nvPicPr>
          <p:cNvPr id="303109" name="Picture 5"/>
          <p:cNvPicPr>
            <a:picLocks noChangeAspect="1" noChangeArrowheads="1"/>
          </p:cNvPicPr>
          <p:nvPr/>
        </p:nvPicPr>
        <p:blipFill>
          <a:blip r:embed="rId8" cstate="print"/>
          <a:srcRect/>
          <a:stretch>
            <a:fillRect/>
          </a:stretch>
        </p:blipFill>
        <p:spPr bwMode="auto">
          <a:xfrm>
            <a:off x="5591175" y="1295400"/>
            <a:ext cx="3552825" cy="2766069"/>
          </a:xfrm>
          <a:prstGeom prst="rect">
            <a:avLst/>
          </a:prstGeom>
          <a:noFill/>
          <a:ln w="9525">
            <a:noFill/>
            <a:miter lim="800000"/>
            <a:headEnd/>
            <a:tailEnd/>
          </a:ln>
        </p:spPr>
      </p:pic>
      <p:sp>
        <p:nvSpPr>
          <p:cNvPr id="18" name="Tekstvak 17"/>
          <p:cNvSpPr txBox="1"/>
          <p:nvPr/>
        </p:nvSpPr>
        <p:spPr>
          <a:xfrm>
            <a:off x="2819400" y="6412912"/>
            <a:ext cx="3501471" cy="369332"/>
          </a:xfrm>
          <a:prstGeom prst="rect">
            <a:avLst/>
          </a:prstGeom>
          <a:noFill/>
        </p:spPr>
        <p:txBody>
          <a:bodyPr wrap="none" rtlCol="0">
            <a:spAutoFit/>
          </a:bodyPr>
          <a:lstStyle/>
          <a:p>
            <a:r>
              <a:rPr lang="nl-NL" smtClean="0">
                <a:latin typeface="Calibri" pitchFamily="34" charset="0"/>
                <a:cs typeface="Calibri" pitchFamily="34" charset="0"/>
              </a:rPr>
              <a:t>Dat zijn “20 pakjes boter per dag”…</a:t>
            </a:r>
            <a:endParaRPr lang="nl-NL" dirty="0" err="1" smtClean="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03107"/>
                                        </p:tgtEl>
                                        <p:attrNameLst>
                                          <p:attrName>style.visibility</p:attrName>
                                        </p:attrNameLst>
                                      </p:cBhvr>
                                      <p:to>
                                        <p:strVal val="visible"/>
                                      </p:to>
                                    </p:set>
                                    <p:animEffect transition="in" filter="checkerboard(across)">
                                      <p:cBhvr>
                                        <p:cTn id="21" dur="500"/>
                                        <p:tgtEl>
                                          <p:spTgt spid="30310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heckerboard(across)">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heckerboard(across)">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heckerboard(across)">
                                      <p:cBhvr>
                                        <p:cTn id="36" dur="500"/>
                                        <p:tgtEl>
                                          <p:spTgt spid="3">
                                            <p:txEl>
                                              <p:pRg st="6" end="6"/>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checkerboard(across)">
                                      <p:cBhvr>
                                        <p:cTn id="39" dur="500"/>
                                        <p:tgtEl>
                                          <p:spTgt spid="3">
                                            <p:txEl>
                                              <p:pRg st="7" end="7"/>
                                            </p:tx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heckerboard(across)">
                                      <p:cBhvr>
                                        <p:cTn id="42" dur="500"/>
                                        <p:tgtEl>
                                          <p:spTgt spid="3">
                                            <p:txEl>
                                              <p:pRg st="8" end="8"/>
                                            </p:txEl>
                                          </p:spTgt>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checkerboard(across)">
                                      <p:cBhvr>
                                        <p:cTn id="45" dur="500"/>
                                        <p:tgtEl>
                                          <p:spTgt spid="3">
                                            <p:txEl>
                                              <p:pRg st="9" end="9"/>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303109"/>
                                        </p:tgtEl>
                                        <p:attrNameLst>
                                          <p:attrName>style.visibility</p:attrName>
                                        </p:attrNameLst>
                                      </p:cBhvr>
                                      <p:to>
                                        <p:strVal val="visible"/>
                                      </p:to>
                                    </p:set>
                                    <p:animEffect transition="in" filter="checkerboard(across)">
                                      <p:cBhvr>
                                        <p:cTn id="48" dur="500"/>
                                        <p:tgtEl>
                                          <p:spTgt spid="303109"/>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8" dur="500"/>
                                        <p:tgtEl>
                                          <p:spTgt spid="3">
                                            <p:txEl>
                                              <p:pRg st="11" end="11"/>
                                            </p:txEl>
                                          </p:spTgt>
                                        </p:tgtEl>
                                      </p:cBhvr>
                                    </p:animEffect>
                                  </p:childTnLst>
                                </p:cTn>
                              </p:par>
                              <p:par>
                                <p:cTn id="59" presetID="5" presetClass="entr" presetSubtype="10" fill="hold" nodeType="withEffect">
                                  <p:stCondLst>
                                    <p:cond delay="0"/>
                                  </p:stCondLst>
                                  <p:childTnLst>
                                    <p:set>
                                      <p:cBhvr>
                                        <p:cTn id="60" dur="1" fill="hold">
                                          <p:stCondLst>
                                            <p:cond delay="0"/>
                                          </p:stCondLst>
                                        </p:cTn>
                                        <p:tgtEl>
                                          <p:spTgt spid="281604"/>
                                        </p:tgtEl>
                                        <p:attrNameLst>
                                          <p:attrName>style.visibility</p:attrName>
                                        </p:attrNameLst>
                                      </p:cBhvr>
                                      <p:to>
                                        <p:strVal val="visible"/>
                                      </p:to>
                                    </p:set>
                                    <p:animEffect transition="in" filter="checkerboard(across)">
                                      <p:cBhvr>
                                        <p:cTn id="61" dur="500"/>
                                        <p:tgtEl>
                                          <p:spTgt spid="281604"/>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303108"/>
                                        </p:tgtEl>
                                        <p:attrNameLst>
                                          <p:attrName>style.visibility</p:attrName>
                                        </p:attrNameLst>
                                      </p:cBhvr>
                                      <p:to>
                                        <p:strVal val="visible"/>
                                      </p:to>
                                    </p:set>
                                    <p:animEffect transition="in" filter="checkerboard(across)">
                                      <p:cBhvr>
                                        <p:cTn id="66" dur="500"/>
                                        <p:tgtEl>
                                          <p:spTgt spid="303108"/>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checkerboard(across)">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checkerboard(across)">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800600" cy="5562600"/>
          </a:xfrm>
        </p:spPr>
        <p:txBody>
          <a:bodyPr/>
          <a:lstStyle/>
          <a:p>
            <a:r>
              <a:rPr lang="en-US" sz="1800" b="0" smtClean="0">
                <a:latin typeface="Calibri" pitchFamily="34" charset="0"/>
                <a:cs typeface="Calibri" pitchFamily="34" charset="0"/>
              </a:rPr>
              <a:t>Gebaseerd op halfgeleiders</a:t>
            </a:r>
          </a:p>
          <a:p>
            <a:pPr lvl="1"/>
            <a:r>
              <a:rPr lang="en-US" sz="1400" b="0" smtClean="0">
                <a:latin typeface="Calibri" pitchFamily="34" charset="0"/>
                <a:cs typeface="Calibri" pitchFamily="34" charset="0"/>
              </a:rPr>
              <a:t>Fotonen worden uitgezonden wanneer elektronen en gaten combineren</a:t>
            </a:r>
          </a:p>
          <a:p>
            <a:r>
              <a:rPr lang="en-US" sz="1800" b="0" smtClean="0">
                <a:latin typeface="Calibri" pitchFamily="34" charset="0"/>
                <a:cs typeface="Calibri" pitchFamily="34" charset="0"/>
              </a:rPr>
              <a:t>Aanvankelijk slechts bepaalde kleuren mogelijk</a:t>
            </a:r>
          </a:p>
          <a:p>
            <a:r>
              <a:rPr lang="en-US" sz="1800" b="0" smtClean="0">
                <a:latin typeface="Calibri" pitchFamily="34" charset="0"/>
                <a:cs typeface="Calibri" pitchFamily="34" charset="0"/>
              </a:rPr>
              <a:t>Witte LEDs</a:t>
            </a:r>
          </a:p>
          <a:p>
            <a:pPr lvl="1"/>
            <a:r>
              <a:rPr lang="en-US" sz="1200" b="0" smtClean="0">
                <a:latin typeface="Calibri" pitchFamily="34" charset="0"/>
                <a:cs typeface="Calibri" pitchFamily="34" charset="0"/>
              </a:rPr>
              <a:t>Gebaseerd op blauwe LEDs waarvan de binnenkant met fosfor is gecoat</a:t>
            </a:r>
          </a:p>
          <a:p>
            <a:pPr lvl="1"/>
            <a:r>
              <a:rPr lang="en-US" sz="1200" b="0" smtClean="0">
                <a:latin typeface="Calibri" pitchFamily="34" charset="0"/>
                <a:cs typeface="Calibri" pitchFamily="34" charset="0"/>
              </a:rPr>
              <a:t>De korte golflengte wordt in een lange golflengte omgezet via de Stokes verschuiving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LED lampen</a:t>
            </a:r>
            <a:endParaRPr lang="en-US" i="1" kern="1200" dirty="0" smtClean="0">
              <a:solidFill>
                <a:srgbClr val="000099"/>
              </a:solidFill>
              <a:ea typeface="+mn-ea"/>
              <a:cs typeface="+mn-cs"/>
            </a:endParaRPr>
          </a:p>
        </p:txBody>
      </p:sp>
      <p:pic>
        <p:nvPicPr>
          <p:cNvPr id="337922" name="Picture 2"/>
          <p:cNvPicPr>
            <a:picLocks noChangeAspect="1" noChangeArrowheads="1"/>
          </p:cNvPicPr>
          <p:nvPr/>
        </p:nvPicPr>
        <p:blipFill>
          <a:blip r:embed="rId3" cstate="print"/>
          <a:srcRect/>
          <a:stretch>
            <a:fillRect/>
          </a:stretch>
        </p:blipFill>
        <p:spPr bwMode="auto">
          <a:xfrm>
            <a:off x="5138737" y="2542693"/>
            <a:ext cx="4005263" cy="4315307"/>
          </a:xfrm>
          <a:prstGeom prst="rect">
            <a:avLst/>
          </a:prstGeom>
          <a:noFill/>
          <a:ln w="9525">
            <a:noFill/>
            <a:miter lim="800000"/>
            <a:headEnd/>
            <a:tailEnd/>
          </a:ln>
        </p:spPr>
      </p:pic>
      <p:pic>
        <p:nvPicPr>
          <p:cNvPr id="337923" name="Picture 3"/>
          <p:cNvPicPr>
            <a:picLocks noChangeAspect="1" noChangeArrowheads="1"/>
          </p:cNvPicPr>
          <p:nvPr/>
        </p:nvPicPr>
        <p:blipFill>
          <a:blip r:embed="rId4" cstate="print"/>
          <a:srcRect/>
          <a:stretch>
            <a:fillRect/>
          </a:stretch>
        </p:blipFill>
        <p:spPr bwMode="auto">
          <a:xfrm>
            <a:off x="0" y="4086225"/>
            <a:ext cx="4953000"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38946" name="Picture 2"/>
          <p:cNvPicPr>
            <a:picLocks noChangeAspect="1" noChangeArrowheads="1"/>
          </p:cNvPicPr>
          <p:nvPr/>
        </p:nvPicPr>
        <p:blipFill>
          <a:blip r:embed="rId3" cstate="print"/>
          <a:srcRect/>
          <a:stretch>
            <a:fillRect/>
          </a:stretch>
        </p:blipFill>
        <p:spPr bwMode="auto">
          <a:xfrm>
            <a:off x="4800600" y="1202634"/>
            <a:ext cx="4343400" cy="5712515"/>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4800600" cy="5562600"/>
          </a:xfrm>
        </p:spPr>
        <p:txBody>
          <a:bodyPr/>
          <a:lstStyle/>
          <a:p>
            <a:r>
              <a:rPr lang="en-US" sz="1800" b="0" smtClean="0">
                <a:latin typeface="Calibri" pitchFamily="34" charset="0"/>
                <a:cs typeface="Calibri" pitchFamily="34" charset="0"/>
              </a:rPr>
              <a:t>Er bestaan grote verschillen in efficiëntie voor verschillende typen lampen</a:t>
            </a:r>
          </a:p>
          <a:p>
            <a:r>
              <a:rPr lang="en-US" sz="1800" b="0" smtClean="0">
                <a:latin typeface="Calibri" pitchFamily="34" charset="0"/>
                <a:cs typeface="Calibri" pitchFamily="34" charset="0"/>
              </a:rPr>
              <a:t>Onderzoek heeft laten zien dat LEDs mogelijk zijn met tot 200 lumen/W</a:t>
            </a:r>
          </a:p>
          <a:p>
            <a:pPr lvl="1"/>
            <a:r>
              <a:rPr lang="en-US" sz="1400" b="0" smtClean="0">
                <a:latin typeface="Calibri" pitchFamily="34" charset="0"/>
                <a:cs typeface="Calibri" pitchFamily="34" charset="0"/>
              </a:rPr>
              <a:t>Een 100 W gloeilamp geeft een lichtstroom van ongeveer 1200 lumen (dus 12 lumen/W)</a:t>
            </a:r>
          </a:p>
          <a:p>
            <a:pPr lvl="1"/>
            <a:r>
              <a:rPr lang="en-US" sz="1400" b="0" smtClean="0">
                <a:latin typeface="Calibri" pitchFamily="34" charset="0"/>
                <a:cs typeface="Calibri" pitchFamily="34" charset="0"/>
              </a:rPr>
              <a:t>Videoprojector tussen de 800 en 2000 lumen</a:t>
            </a:r>
          </a:p>
          <a:p>
            <a:r>
              <a:rPr lang="en-US" sz="1800" b="0" smtClean="0">
                <a:latin typeface="Calibri" pitchFamily="34" charset="0"/>
                <a:cs typeface="Calibri" pitchFamily="34" charset="0"/>
              </a:rPr>
              <a:t>De meeste landen faseren gloeilampen uit</a:t>
            </a:r>
          </a:p>
          <a:p>
            <a:r>
              <a:rPr lang="en-US" sz="1800" b="0" smtClean="0">
                <a:latin typeface="Calibri" pitchFamily="34" charset="0"/>
                <a:cs typeface="Calibri" pitchFamily="34" charset="0"/>
              </a:rPr>
              <a:t>Figuur</a:t>
            </a:r>
          </a:p>
          <a:p>
            <a:pPr lvl="1"/>
            <a:r>
              <a:rPr lang="en-US" sz="1400" b="0" smtClean="0">
                <a:latin typeface="Calibri" pitchFamily="34" charset="0"/>
                <a:cs typeface="Calibri" pitchFamily="34" charset="0"/>
              </a:rPr>
              <a:t>Vergelijking voor 3 uur per 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Efficiëntie van lampen</a:t>
            </a:r>
            <a:endParaRPr lang="en-US" i="1" kern="1200" dirty="0" smtClean="0">
              <a:solidFill>
                <a:srgbClr val="000099"/>
              </a:solidFill>
              <a:ea typeface="+mn-ea"/>
              <a:cs typeface="+mn-cs"/>
            </a:endParaRPr>
          </a:p>
        </p:txBody>
      </p:sp>
      <p:pic>
        <p:nvPicPr>
          <p:cNvPr id="338947" name="Picture 3"/>
          <p:cNvPicPr>
            <a:picLocks noChangeAspect="1" noChangeArrowheads="1"/>
          </p:cNvPicPr>
          <p:nvPr/>
        </p:nvPicPr>
        <p:blipFill>
          <a:blip r:embed="rId4" cstate="print"/>
          <a:srcRect/>
          <a:stretch>
            <a:fillRect/>
          </a:stretch>
        </p:blipFill>
        <p:spPr bwMode="auto">
          <a:xfrm>
            <a:off x="3065752" y="4191000"/>
            <a:ext cx="1644162"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38946"/>
                                        </p:tgtEl>
                                        <p:attrNameLst>
                                          <p:attrName>style.visibility</p:attrName>
                                        </p:attrNameLst>
                                      </p:cBhvr>
                                      <p:to>
                                        <p:strVal val="visible"/>
                                      </p:to>
                                    </p:set>
                                    <p:animEffect transition="in" filter="checkerboard(across)">
                                      <p:cBhvr>
                                        <p:cTn id="10" dur="500"/>
                                        <p:tgtEl>
                                          <p:spTgt spid="33894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heckerboard(across)">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heckerboard(across)">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heckerboard(across)">
                                      <p:cBhvr>
                                        <p:cTn id="31" dur="500"/>
                                        <p:tgtEl>
                                          <p:spTgt spid="3">
                                            <p:txEl>
                                              <p:pRg st="5" end="5"/>
                                            </p:txEl>
                                          </p:spTgt>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heckerboard(across)">
                                      <p:cBhvr>
                                        <p:cTn id="34" dur="500"/>
                                        <p:tgtEl>
                                          <p:spTgt spid="3">
                                            <p:txEl>
                                              <p:pRg st="6" end="6"/>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338947"/>
                                        </p:tgtEl>
                                        <p:attrNameLst>
                                          <p:attrName>style.visibility</p:attrName>
                                        </p:attrNameLst>
                                      </p:cBhvr>
                                      <p:to>
                                        <p:strVal val="visible"/>
                                      </p:to>
                                    </p:set>
                                    <p:animEffect transition="in" filter="checkerboard(across)">
                                      <p:cBhvr>
                                        <p:cTn id="37" dur="500"/>
                                        <p:tgtEl>
                                          <p:spTgt spid="338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Neem aan dat we een twee-persoons huishouden hebben</a:t>
            </a: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r>
              <a:rPr lang="en-US" sz="1800" b="0" smtClean="0">
                <a:latin typeface="Calibri" pitchFamily="34" charset="0"/>
                <a:cs typeface="Calibri" pitchFamily="34" charset="0"/>
              </a:rPr>
              <a:t>Dat geeft 2.7 kWh/d per persoon</a:t>
            </a:r>
          </a:p>
          <a:p>
            <a:r>
              <a:rPr lang="en-US" sz="1800" b="0" smtClean="0">
                <a:latin typeface="Calibri" pitchFamily="34" charset="0"/>
                <a:cs typeface="Calibri" pitchFamily="34" charset="0"/>
              </a:rPr>
              <a:t>Neem aan dat we ook licht hebben op ons werk, dan 4 kWh/d-pp</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Hoe zit het met straatverlichting?</a:t>
            </a:r>
          </a:p>
          <a:p>
            <a:pPr lvl="1"/>
            <a:r>
              <a:rPr lang="en-US" sz="1400" b="0" smtClean="0">
                <a:latin typeface="Calibri" pitchFamily="34" charset="0"/>
                <a:cs typeface="Calibri" pitchFamily="34" charset="0"/>
              </a:rPr>
              <a:t>1 straatlamp per 10 personen</a:t>
            </a:r>
          </a:p>
          <a:p>
            <a:pPr lvl="2"/>
            <a:r>
              <a:rPr lang="en-US" sz="1000" smtClean="0">
                <a:solidFill>
                  <a:srgbClr val="006600"/>
                </a:solidFill>
                <a:latin typeface="Calibri" pitchFamily="34" charset="0"/>
                <a:cs typeface="Calibri" pitchFamily="34" charset="0"/>
              </a:rPr>
              <a:t>In 1999: 2.6 miljoen lampen (635 000 LDNa) in openbare verlichting; 645 GWh (bron: ECN)</a:t>
            </a:r>
          </a:p>
          <a:p>
            <a:pPr lvl="1"/>
            <a:r>
              <a:rPr lang="en-US" sz="1400" b="0" smtClean="0">
                <a:latin typeface="Calibri" pitchFamily="34" charset="0"/>
                <a:cs typeface="Calibri" pitchFamily="34" charset="0"/>
              </a:rPr>
              <a:t>100 W natriumlamp </a:t>
            </a:r>
          </a:p>
          <a:p>
            <a:pPr lvl="1"/>
            <a:r>
              <a:rPr lang="en-US" sz="1400" b="0" smtClean="0">
                <a:latin typeface="Calibri" pitchFamily="34" charset="0"/>
                <a:cs typeface="Calibri" pitchFamily="34" charset="0"/>
              </a:rPr>
              <a:t>10 uur per dag</a:t>
            </a:r>
          </a:p>
          <a:p>
            <a:pPr lvl="1"/>
            <a:r>
              <a:rPr lang="en-US" sz="1400" b="0" smtClean="0">
                <a:latin typeface="Calibri" pitchFamily="34" charset="0"/>
                <a:cs typeface="Calibri" pitchFamily="34" charset="0"/>
              </a:rPr>
              <a:t>Dat geeft 0.1 kWh/d-pp</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zetten we op de balans?</a:t>
            </a:r>
            <a:endParaRPr lang="en-US" i="1" kern="1200" dirty="0" smtClean="0">
              <a:solidFill>
                <a:srgbClr val="000099"/>
              </a:solidFill>
              <a:ea typeface="+mn-ea"/>
              <a:cs typeface="+mn-cs"/>
            </a:endParaRPr>
          </a:p>
        </p:txBody>
      </p:sp>
      <p:pic>
        <p:nvPicPr>
          <p:cNvPr id="339970" name="Picture 2"/>
          <p:cNvPicPr>
            <a:picLocks noChangeAspect="1" noChangeArrowheads="1"/>
          </p:cNvPicPr>
          <p:nvPr/>
        </p:nvPicPr>
        <p:blipFill>
          <a:blip r:embed="rId3" cstate="print"/>
          <a:srcRect/>
          <a:stretch>
            <a:fillRect/>
          </a:stretch>
        </p:blipFill>
        <p:spPr bwMode="auto">
          <a:xfrm>
            <a:off x="1752601" y="1600200"/>
            <a:ext cx="5410199" cy="1319896"/>
          </a:xfrm>
          <a:prstGeom prst="rect">
            <a:avLst/>
          </a:prstGeom>
          <a:noFill/>
          <a:ln w="9525">
            <a:noFill/>
            <a:miter lim="800000"/>
            <a:headEnd/>
            <a:tailEnd/>
          </a:ln>
        </p:spPr>
      </p:pic>
      <p:grpSp>
        <p:nvGrpSpPr>
          <p:cNvPr id="29" name="Groep 28"/>
          <p:cNvGrpSpPr/>
          <p:nvPr/>
        </p:nvGrpSpPr>
        <p:grpSpPr>
          <a:xfrm>
            <a:off x="7531768" y="2169696"/>
            <a:ext cx="1295400" cy="4531896"/>
            <a:chOff x="7531768" y="2169696"/>
            <a:chExt cx="1295400" cy="4531896"/>
          </a:xfrm>
        </p:grpSpPr>
        <p:sp>
          <p:nvSpPr>
            <p:cNvPr id="13" name="Rechthoek 12"/>
            <p:cNvSpPr/>
            <p:nvPr/>
          </p:nvSpPr>
          <p:spPr bwMode="auto">
            <a:xfrm>
              <a:off x="7531768" y="2169696"/>
              <a:ext cx="1295400" cy="45318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4" name="Groep 19"/>
            <p:cNvGrpSpPr/>
            <p:nvPr/>
          </p:nvGrpSpPr>
          <p:grpSpPr>
            <a:xfrm>
              <a:off x="7620000" y="4319336"/>
              <a:ext cx="1143000" cy="838200"/>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5" name="Groep 18"/>
            <p:cNvGrpSpPr/>
            <p:nvPr/>
          </p:nvGrpSpPr>
          <p:grpSpPr>
            <a:xfrm>
              <a:off x="7620000" y="5197640"/>
              <a:ext cx="1143000" cy="1431760"/>
              <a:chOff x="6324600" y="5486400"/>
              <a:chExt cx="1143000" cy="838200"/>
            </a:xfrm>
          </p:grpSpPr>
          <p:sp>
            <p:nvSpPr>
              <p:cNvPr id="16" name="Rechthoek 1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6" name="Groep 19"/>
            <p:cNvGrpSpPr/>
            <p:nvPr/>
          </p:nvGrpSpPr>
          <p:grpSpPr>
            <a:xfrm>
              <a:off x="7620000" y="3124200"/>
              <a:ext cx="1143000" cy="1155032"/>
              <a:chOff x="7696200" y="5334000"/>
              <a:chExt cx="1143000" cy="838200"/>
            </a:xfrm>
          </p:grpSpPr>
          <p:sp>
            <p:nvSpPr>
              <p:cNvPr id="21" name="Rechthoek 20"/>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28" name="Groep 27"/>
            <p:cNvGrpSpPr/>
            <p:nvPr/>
          </p:nvGrpSpPr>
          <p:grpSpPr>
            <a:xfrm>
              <a:off x="7620000" y="2679032"/>
              <a:ext cx="1143000" cy="409072"/>
              <a:chOff x="7620000" y="2257928"/>
              <a:chExt cx="1143000" cy="409072"/>
            </a:xfrm>
          </p:grpSpPr>
          <p:sp>
            <p:nvSpPr>
              <p:cNvPr id="23" name="Rechthoek 22"/>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4" name="Tekstvak 23"/>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27" name="Groep 26"/>
            <p:cNvGrpSpPr/>
            <p:nvPr/>
          </p:nvGrpSpPr>
          <p:grpSpPr>
            <a:xfrm>
              <a:off x="7620000" y="2237872"/>
              <a:ext cx="1143000" cy="409072"/>
              <a:chOff x="7620000" y="1816768"/>
              <a:chExt cx="1143000" cy="409072"/>
            </a:xfrm>
          </p:grpSpPr>
          <p:sp>
            <p:nvSpPr>
              <p:cNvPr id="25" name="Rechthoek 24"/>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6" name="Tekstvak 25"/>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39970"/>
                                        </p:tgtEl>
                                        <p:attrNameLst>
                                          <p:attrName>style.visibility</p:attrName>
                                        </p:attrNameLst>
                                      </p:cBhvr>
                                      <p:to>
                                        <p:strVal val="visible"/>
                                      </p:to>
                                    </p:set>
                                    <p:animEffect transition="in" filter="checkerboard(across)">
                                      <p:cBhvr>
                                        <p:cTn id="10" dur="500"/>
                                        <p:tgtEl>
                                          <p:spTgt spid="33997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heckerboard(across)">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checkerboard(across)">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checkerboard(across)">
                                      <p:cBhvr>
                                        <p:cTn id="25" dur="500"/>
                                        <p:tgtEl>
                                          <p:spTgt spid="3">
                                            <p:txEl>
                                              <p:pRg st="9" end="9"/>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8" dur="500"/>
                                        <p:tgtEl>
                                          <p:spTgt spid="3">
                                            <p:txEl>
                                              <p:pRg st="10" end="10"/>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31" dur="500"/>
                                        <p:tgtEl>
                                          <p:spTgt spid="3">
                                            <p:txEl>
                                              <p:pRg st="11" end="11"/>
                                            </p:txEl>
                                          </p:spTgt>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34" dur="500"/>
                                        <p:tgtEl>
                                          <p:spTgt spid="3">
                                            <p:txEl>
                                              <p:pRg st="12" end="12"/>
                                            </p:txEl>
                                          </p:spTgt>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37" dur="500"/>
                                        <p:tgtEl>
                                          <p:spTgt spid="3">
                                            <p:txEl>
                                              <p:pRg st="13" end="13"/>
                                            </p:txEl>
                                          </p:spTgt>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40" dur="500"/>
                                        <p:tgtEl>
                                          <p:spTgt spid="3">
                                            <p:txEl>
                                              <p:pRg st="14" end="1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heckerboard(across)">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019800" cy="5562600"/>
          </a:xfrm>
        </p:spPr>
        <p:txBody>
          <a:bodyPr/>
          <a:lstStyle/>
          <a:p>
            <a:r>
              <a:rPr lang="en-US" sz="1800" b="0" smtClean="0">
                <a:latin typeface="Calibri" pitchFamily="34" charset="0"/>
                <a:cs typeface="Calibri" pitchFamily="34" charset="0"/>
              </a:rPr>
              <a:t>Verschillende fasen in de cyclus van spullen</a:t>
            </a:r>
          </a:p>
          <a:p>
            <a:pPr lvl="1"/>
            <a:r>
              <a:rPr lang="en-US" sz="1400" b="0" smtClean="0">
                <a:latin typeface="Calibri" pitchFamily="34" charset="0"/>
                <a:cs typeface="Calibri" pitchFamily="34" charset="0"/>
              </a:rPr>
              <a:t>Fase R: Het maken van ruwe materialen</a:t>
            </a:r>
          </a:p>
          <a:p>
            <a:pPr lvl="2"/>
            <a:r>
              <a:rPr lang="en-US" sz="1200" smtClean="0">
                <a:solidFill>
                  <a:srgbClr val="006600"/>
                </a:solidFill>
                <a:latin typeface="Calibri" pitchFamily="34" charset="0"/>
                <a:cs typeface="Calibri" pitchFamily="34" charset="0"/>
              </a:rPr>
              <a:t>Delven van mineralen</a:t>
            </a:r>
          </a:p>
          <a:p>
            <a:pPr lvl="2"/>
            <a:r>
              <a:rPr lang="en-US" sz="1200" smtClean="0">
                <a:solidFill>
                  <a:srgbClr val="006600"/>
                </a:solidFill>
                <a:latin typeface="Calibri" pitchFamily="34" charset="0"/>
                <a:cs typeface="Calibri" pitchFamily="34" charset="0"/>
              </a:rPr>
              <a:t>Smelten, zuiveren en modificatie: plastics, glassen, metalen en keramiek</a:t>
            </a:r>
          </a:p>
          <a:p>
            <a:pPr lvl="2"/>
            <a:r>
              <a:rPr lang="en-US" sz="1200" smtClean="0">
                <a:solidFill>
                  <a:srgbClr val="006600"/>
                </a:solidFill>
                <a:latin typeface="Calibri" pitchFamily="34" charset="0"/>
                <a:cs typeface="Calibri" pitchFamily="34" charset="0"/>
              </a:rPr>
              <a:t>Transportkosten</a:t>
            </a:r>
          </a:p>
          <a:p>
            <a:pPr lvl="1"/>
            <a:r>
              <a:rPr lang="en-US" sz="1400" b="0" smtClean="0">
                <a:latin typeface="Calibri" pitchFamily="34" charset="0"/>
                <a:cs typeface="Calibri" pitchFamily="34" charset="0"/>
              </a:rPr>
              <a:t>Fase P: Productie</a:t>
            </a:r>
          </a:p>
          <a:p>
            <a:pPr lvl="2"/>
            <a:r>
              <a:rPr lang="en-US" sz="1200" smtClean="0">
                <a:solidFill>
                  <a:srgbClr val="006600"/>
                </a:solidFill>
                <a:latin typeface="Calibri" pitchFamily="34" charset="0"/>
                <a:cs typeface="Calibri" pitchFamily="34" charset="0"/>
              </a:rPr>
              <a:t>Wikkelen van de spoelen van de motoren</a:t>
            </a:r>
          </a:p>
          <a:p>
            <a:pPr lvl="2"/>
            <a:r>
              <a:rPr lang="en-US" sz="1200" smtClean="0">
                <a:solidFill>
                  <a:srgbClr val="006600"/>
                </a:solidFill>
                <a:latin typeface="Calibri" pitchFamily="34" charset="0"/>
                <a:cs typeface="Calibri" pitchFamily="34" charset="0"/>
              </a:rPr>
              <a:t>Gieten van de plastics voor de behuizing</a:t>
            </a:r>
          </a:p>
          <a:p>
            <a:pPr lvl="2"/>
            <a:r>
              <a:rPr lang="en-US" sz="1200" smtClean="0">
                <a:solidFill>
                  <a:srgbClr val="006600"/>
                </a:solidFill>
                <a:latin typeface="Calibri" pitchFamily="34" charset="0"/>
                <a:cs typeface="Calibri" pitchFamily="34" charset="0"/>
              </a:rPr>
              <a:t>Verpakking en transport</a:t>
            </a:r>
          </a:p>
          <a:p>
            <a:pPr lvl="1"/>
            <a:r>
              <a:rPr lang="en-US" sz="1400" b="0" smtClean="0">
                <a:latin typeface="Calibri" pitchFamily="34" charset="0"/>
                <a:cs typeface="Calibri" pitchFamily="34" charset="0"/>
              </a:rPr>
              <a:t>Fase G: Gebruik</a:t>
            </a:r>
          </a:p>
          <a:p>
            <a:pPr lvl="2"/>
            <a:r>
              <a:rPr lang="en-US" sz="1200" smtClean="0">
                <a:solidFill>
                  <a:srgbClr val="006600"/>
                </a:solidFill>
                <a:latin typeface="Calibri" pitchFamily="34" charset="0"/>
                <a:cs typeface="Calibri" pitchFamily="34" charset="0"/>
              </a:rPr>
              <a:t>Tijdens hun gebruik verbruiken haardrogers en cruise-schepen energie</a:t>
            </a:r>
          </a:p>
          <a:p>
            <a:pPr lvl="1"/>
            <a:r>
              <a:rPr lang="en-US" sz="1400" b="0" smtClean="0">
                <a:latin typeface="Calibri" pitchFamily="34" charset="0"/>
                <a:cs typeface="Calibri" pitchFamily="34" charset="0"/>
              </a:rPr>
              <a:t>Fase A: Afval</a:t>
            </a:r>
          </a:p>
          <a:p>
            <a:pPr lvl="2"/>
            <a:r>
              <a:rPr lang="en-US" sz="1200" smtClean="0">
                <a:solidFill>
                  <a:srgbClr val="006600"/>
                </a:solidFill>
                <a:latin typeface="Calibri" pitchFamily="34" charset="0"/>
                <a:cs typeface="Calibri" pitchFamily="34" charset="0"/>
              </a:rPr>
              <a:t>Er is energie nodig om het afval weer in de grond te stoppen </a:t>
            </a:r>
          </a:p>
          <a:p>
            <a:pPr lvl="2"/>
            <a:r>
              <a:rPr lang="en-US" sz="1200" smtClean="0">
                <a:solidFill>
                  <a:srgbClr val="006600"/>
                </a:solidFill>
                <a:latin typeface="Calibri" pitchFamily="34" charset="0"/>
                <a:cs typeface="Calibri" pitchFamily="34" charset="0"/>
              </a:rPr>
              <a:t>We kunnen ook  recyclen en de ruwe materialen winnen</a:t>
            </a:r>
          </a:p>
          <a:p>
            <a:pPr lvl="2"/>
            <a:r>
              <a:rPr lang="en-US" sz="1200" smtClean="0">
                <a:solidFill>
                  <a:srgbClr val="006600"/>
                </a:solidFill>
                <a:latin typeface="Calibri" pitchFamily="34" charset="0"/>
                <a:cs typeface="Calibri" pitchFamily="34" charset="0"/>
              </a:rPr>
              <a:t>Opruimen van eventuele vervuiling door het afval</a:t>
            </a:r>
          </a:p>
          <a:p>
            <a:r>
              <a:rPr lang="en-US" sz="1800" b="0" smtClean="0">
                <a:latin typeface="Calibri" pitchFamily="34" charset="0"/>
                <a:cs typeface="Calibri" pitchFamily="34" charset="0"/>
              </a:rPr>
              <a:t>We kunnen e.e.a. vereenvoudigen door enkel naar het dominante proces te kijken</a:t>
            </a:r>
          </a:p>
          <a:p>
            <a:pPr lvl="1"/>
            <a:r>
              <a:rPr lang="en-US" sz="1400" b="0" smtClean="0">
                <a:latin typeface="Calibri" pitchFamily="34" charset="0"/>
                <a:cs typeface="Calibri" pitchFamily="34" charset="0"/>
              </a:rPr>
              <a:t>En de rest te verwaarlozen</a:t>
            </a:r>
          </a:p>
          <a:p>
            <a:r>
              <a:rPr lang="en-US" sz="1800" b="0" smtClean="0">
                <a:latin typeface="Calibri" pitchFamily="34" charset="0"/>
                <a:cs typeface="Calibri" pitchFamily="34" charset="0"/>
              </a:rPr>
              <a:t>Life-cycle analysis</a:t>
            </a:r>
          </a:p>
          <a:p>
            <a:pPr lvl="1"/>
            <a:r>
              <a:rPr lang="en-US" sz="1400" b="0" smtClean="0">
                <a:latin typeface="Calibri" pitchFamily="34" charset="0"/>
                <a:cs typeface="Calibri" pitchFamily="34" charset="0"/>
              </a:rPr>
              <a:t>Voorbeeld: McDonald’s styrofoam bekers versus papier</a:t>
            </a:r>
          </a:p>
          <a:p>
            <a:endParaRPr lang="en-US" sz="1800" b="0" smtClean="0">
              <a:solidFill>
                <a:srgbClr val="0070C0"/>
              </a:solidFill>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Spullen</a:t>
            </a:r>
            <a:endParaRPr lang="en-US" i="1" kern="1200" dirty="0" smtClean="0">
              <a:solidFill>
                <a:srgbClr val="000099"/>
              </a:solidFill>
              <a:ea typeface="+mn-ea"/>
              <a:cs typeface="+mn-cs"/>
            </a:endParaRPr>
          </a:p>
        </p:txBody>
      </p:sp>
      <p:pic>
        <p:nvPicPr>
          <p:cNvPr id="340994" name="Picture 2"/>
          <p:cNvPicPr>
            <a:picLocks noChangeAspect="1" noChangeArrowheads="1"/>
          </p:cNvPicPr>
          <p:nvPr/>
        </p:nvPicPr>
        <p:blipFill>
          <a:blip r:embed="rId3" cstate="print"/>
          <a:srcRect/>
          <a:stretch>
            <a:fillRect/>
          </a:stretch>
        </p:blipFill>
        <p:spPr bwMode="auto">
          <a:xfrm>
            <a:off x="6248400" y="1066800"/>
            <a:ext cx="2521178" cy="2085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40994"/>
                                        </p:tgtEl>
                                        <p:attrNameLst>
                                          <p:attrName>style.visibility</p:attrName>
                                        </p:attrNameLst>
                                      </p:cBhvr>
                                      <p:to>
                                        <p:strVal val="visible"/>
                                      </p:to>
                                    </p:set>
                                    <p:animEffect transition="in" filter="checkerboard(across)">
                                      <p:cBhvr>
                                        <p:cTn id="24" dur="500"/>
                                        <p:tgtEl>
                                          <p:spTgt spid="34099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heckerboard(across)">
                                      <p:cBhvr>
                                        <p:cTn id="29" dur="500"/>
                                        <p:tgtEl>
                                          <p:spTgt spid="3">
                                            <p:txEl>
                                              <p:pRg st="5" end="5"/>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heckerboard(across)">
                                      <p:cBhvr>
                                        <p:cTn id="35" dur="500"/>
                                        <p:tgtEl>
                                          <p:spTgt spid="3">
                                            <p:txEl>
                                              <p:pRg st="7" end="7"/>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heckerboard(across)">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checkerboard(across)">
                                      <p:cBhvr>
                                        <p:cTn id="43" dur="500"/>
                                        <p:tgtEl>
                                          <p:spTgt spid="3">
                                            <p:txEl>
                                              <p:pRg st="9" end="9"/>
                                            </p:txEl>
                                          </p:spTgt>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6" dur="500"/>
                                        <p:tgtEl>
                                          <p:spTgt spid="3">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1" dur="500"/>
                                        <p:tgtEl>
                                          <p:spTgt spid="3">
                                            <p:txEl>
                                              <p:pRg st="11" end="11"/>
                                            </p:txEl>
                                          </p:spTgt>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4" dur="500"/>
                                        <p:tgtEl>
                                          <p:spTgt spid="3">
                                            <p:txEl>
                                              <p:pRg st="12" end="12"/>
                                            </p:txEl>
                                          </p:spTgt>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57" dur="500"/>
                                        <p:tgtEl>
                                          <p:spTgt spid="3">
                                            <p:txEl>
                                              <p:pRg st="13" end="13"/>
                                            </p:txEl>
                                          </p:spTgt>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60" dur="500"/>
                                        <p:tgtEl>
                                          <p:spTgt spid="3">
                                            <p:txEl>
                                              <p:pRg st="14" end="1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65" dur="500"/>
                                        <p:tgtEl>
                                          <p:spTgt spid="3">
                                            <p:txEl>
                                              <p:pRg st="15" end="1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70" dur="500"/>
                                        <p:tgtEl>
                                          <p:spTgt spid="3">
                                            <p:txEl>
                                              <p:pRg st="16" end="1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75" dur="500"/>
                                        <p:tgtEl>
                                          <p:spTgt spid="3">
                                            <p:txEl>
                                              <p:pRg st="17" end="17"/>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3">
                                            <p:txEl>
                                              <p:pRg st="18" end="18"/>
                                            </p:txEl>
                                          </p:spTgt>
                                        </p:tgtEl>
                                        <p:attrNameLst>
                                          <p:attrName>style.visibility</p:attrName>
                                        </p:attrNameLst>
                                      </p:cBhvr>
                                      <p:to>
                                        <p:strVal val="visible"/>
                                      </p:to>
                                    </p:set>
                                    <p:animEffect transition="in" filter="checkerboard(across)">
                                      <p:cBhvr>
                                        <p:cTn id="80"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Voorbeelden van spul..</a:t>
            </a:r>
            <a:endParaRPr lang="en-US" i="1" kern="1200" dirty="0" smtClean="0">
              <a:solidFill>
                <a:srgbClr val="000099"/>
              </a:solidFill>
              <a:ea typeface="+mn-ea"/>
              <a:cs typeface="+mn-cs"/>
            </a:endParaRPr>
          </a:p>
        </p:txBody>
      </p:sp>
      <p:grpSp>
        <p:nvGrpSpPr>
          <p:cNvPr id="9" name="Groep 8"/>
          <p:cNvGrpSpPr/>
          <p:nvPr/>
        </p:nvGrpSpPr>
        <p:grpSpPr>
          <a:xfrm>
            <a:off x="457200" y="3505200"/>
            <a:ext cx="8686800" cy="3352799"/>
            <a:chOff x="457200" y="3505200"/>
            <a:chExt cx="8686800" cy="3352799"/>
          </a:xfrm>
        </p:grpSpPr>
        <p:pic>
          <p:nvPicPr>
            <p:cNvPr id="342018" name="Picture 2"/>
            <p:cNvPicPr>
              <a:picLocks noChangeAspect="1" noChangeArrowheads="1"/>
            </p:cNvPicPr>
            <p:nvPr/>
          </p:nvPicPr>
          <p:blipFill>
            <a:blip r:embed="rId3" cstate="print"/>
            <a:srcRect/>
            <a:stretch>
              <a:fillRect/>
            </a:stretch>
          </p:blipFill>
          <p:spPr bwMode="auto">
            <a:xfrm>
              <a:off x="457200" y="3515764"/>
              <a:ext cx="8686800" cy="3342235"/>
            </a:xfrm>
            <a:prstGeom prst="rect">
              <a:avLst/>
            </a:prstGeom>
            <a:noFill/>
            <a:ln w="9525">
              <a:noFill/>
              <a:miter lim="800000"/>
              <a:headEnd/>
              <a:tailEnd/>
            </a:ln>
          </p:spPr>
        </p:pic>
        <p:sp>
          <p:nvSpPr>
            <p:cNvPr id="7" name="Rechthoek 6"/>
            <p:cNvSpPr/>
            <p:nvPr/>
          </p:nvSpPr>
          <p:spPr bwMode="auto">
            <a:xfrm>
              <a:off x="609600" y="3505200"/>
              <a:ext cx="1219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Productie van aluminium blikje (zonder inhoud) kost 0.6 kWh</a:t>
            </a:r>
          </a:p>
          <a:p>
            <a:pPr lvl="1"/>
            <a:r>
              <a:rPr lang="en-US" sz="1400" b="0" smtClean="0">
                <a:latin typeface="Calibri" pitchFamily="34" charset="0"/>
                <a:cs typeface="Calibri" pitchFamily="34" charset="0"/>
              </a:rPr>
              <a:t>PET ongeveer hetzelfde</a:t>
            </a:r>
          </a:p>
          <a:p>
            <a:pPr lvl="1"/>
            <a:r>
              <a:rPr lang="en-US" sz="1400" b="0" smtClean="0">
                <a:latin typeface="Calibri" pitchFamily="34" charset="0"/>
                <a:cs typeface="Calibri" pitchFamily="34" charset="0"/>
              </a:rPr>
              <a:t>5 blikjes per dag (niet alleen Coca Cola …): 3 kWh/d</a:t>
            </a:r>
          </a:p>
          <a:p>
            <a:r>
              <a:rPr lang="en-US" sz="1800" b="0" smtClean="0">
                <a:latin typeface="Calibri" pitchFamily="34" charset="0"/>
                <a:cs typeface="Calibri" pitchFamily="34" charset="0"/>
              </a:rPr>
              <a:t>Nieuwe PC kost 1800 kWh</a:t>
            </a:r>
          </a:p>
          <a:p>
            <a:pPr lvl="1"/>
            <a:r>
              <a:rPr lang="en-US" sz="1400" b="0" smtClean="0">
                <a:latin typeface="Calibri" pitchFamily="34" charset="0"/>
                <a:cs typeface="Calibri" pitchFamily="34" charset="0"/>
              </a:rPr>
              <a:t>Als je elke 2 jaar een nieuwe koopt, dan kost dat 2.5 kWh/d</a:t>
            </a:r>
          </a:p>
          <a:p>
            <a:r>
              <a:rPr lang="en-US" sz="1800" b="0" smtClean="0">
                <a:latin typeface="Calibri" pitchFamily="34" charset="0"/>
                <a:cs typeface="Calibri" pitchFamily="34" charset="0"/>
              </a:rPr>
              <a:t>Junk mail en kranten: weegt ongeveer 200 g per dag</a:t>
            </a:r>
          </a:p>
          <a:p>
            <a:pPr lvl="1"/>
            <a:r>
              <a:rPr lang="en-US" sz="1400" b="0" smtClean="0">
                <a:latin typeface="Calibri" pitchFamily="34" charset="0"/>
                <a:cs typeface="Calibri" pitchFamily="34" charset="0"/>
              </a:rPr>
              <a:t>1 kg papier is 10 kWh. We vinden dus 2 kWh/d</a:t>
            </a:r>
          </a:p>
          <a:p>
            <a:r>
              <a:rPr lang="en-US" sz="1800" b="0" smtClean="0">
                <a:latin typeface="Calibri" pitchFamily="34" charset="0"/>
                <a:cs typeface="Calibri" pitchFamily="34" charset="0"/>
              </a:rPr>
              <a:t>Typisch gooien we 400 g verpakking weg per dag: 4 kWh/d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heckerboard(across)">
                                      <p:cBhvr>
                                        <p:cTn id="21" dur="500"/>
                                        <p:tgtEl>
                                          <p:spTgt spid="3">
                                            <p:txEl>
                                              <p:pRg st="3" end="3"/>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heckerboard(across)">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heckerboard(across)">
                                      <p:cBhvr>
                                        <p:cTn id="29" dur="500"/>
                                        <p:tgtEl>
                                          <p:spTgt spid="3">
                                            <p:txEl>
                                              <p:pRg st="5" end="5"/>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Voorbeelden van groot spul..</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Neem aan dat een huis 100 jaar meegaat</a:t>
            </a:r>
          </a:p>
          <a:p>
            <a:pPr lvl="1"/>
            <a:r>
              <a:rPr lang="en-US" sz="1400" b="0" smtClean="0">
                <a:latin typeface="Calibri" pitchFamily="34" charset="0"/>
                <a:cs typeface="Calibri" pitchFamily="34" charset="0"/>
              </a:rPr>
              <a:t>De geschatte energiekosten zijn 2.3 kWh/d</a:t>
            </a:r>
          </a:p>
          <a:p>
            <a:pPr lvl="1"/>
            <a:r>
              <a:rPr lang="en-US" sz="1400" b="0" smtClean="0">
                <a:latin typeface="Calibri" pitchFamily="34" charset="0"/>
                <a:cs typeface="Calibri" pitchFamily="34" charset="0"/>
              </a:rPr>
              <a:t>Dat is ongeveer 1 kWh/d per persoon</a:t>
            </a:r>
          </a:p>
          <a:p>
            <a:r>
              <a:rPr lang="en-US" sz="1800" b="0" smtClean="0">
                <a:latin typeface="Calibri" pitchFamily="34" charset="0"/>
                <a:cs typeface="Calibri" pitchFamily="34" charset="0"/>
              </a:rPr>
              <a:t>De productie van een auto is gemiddeld 76 000 kWh</a:t>
            </a:r>
          </a:p>
          <a:p>
            <a:pPr lvl="1"/>
            <a:r>
              <a:rPr lang="en-US" sz="1400" b="0" smtClean="0">
                <a:latin typeface="Calibri" pitchFamily="34" charset="0"/>
                <a:cs typeface="Calibri" pitchFamily="34" charset="0"/>
              </a:rPr>
              <a:t>Als je elke 15 jaar een nieuwe koopt, dan kost dat 14 kWh/d per persoon</a:t>
            </a:r>
          </a:p>
          <a:p>
            <a:r>
              <a:rPr lang="en-US" sz="1800" b="0" smtClean="0">
                <a:latin typeface="Calibri" pitchFamily="34" charset="0"/>
                <a:cs typeface="Calibri" pitchFamily="34" charset="0"/>
              </a:rPr>
              <a:t>Wegen kosten 35 000 kWh per meter per 40 jaar</a:t>
            </a:r>
          </a:p>
          <a:p>
            <a:pPr lvl="1"/>
            <a:r>
              <a:rPr lang="en-US" sz="1400" b="0" smtClean="0">
                <a:latin typeface="Calibri" pitchFamily="34" charset="0"/>
                <a:cs typeface="Calibri" pitchFamily="34" charset="0"/>
              </a:rPr>
              <a:t>Nederland heeft 135 470 km openbare wegen (2007)</a:t>
            </a:r>
          </a:p>
          <a:p>
            <a:pPr lvl="2"/>
            <a:r>
              <a:rPr lang="en-US" sz="1200" smtClean="0">
                <a:solidFill>
                  <a:srgbClr val="006600"/>
                </a:solidFill>
                <a:latin typeface="Calibri" pitchFamily="34" charset="0"/>
                <a:cs typeface="Calibri" pitchFamily="34" charset="0"/>
              </a:rPr>
              <a:t>Rijkswegen: 5012 km</a:t>
            </a:r>
          </a:p>
          <a:p>
            <a:pPr lvl="2"/>
            <a:r>
              <a:rPr lang="en-US" sz="1200" smtClean="0">
                <a:solidFill>
                  <a:srgbClr val="006600"/>
                </a:solidFill>
                <a:latin typeface="Calibri" pitchFamily="34" charset="0"/>
                <a:cs typeface="Calibri" pitchFamily="34" charset="0"/>
              </a:rPr>
              <a:t>Provinciale wegen: 7899 km</a:t>
            </a:r>
          </a:p>
          <a:p>
            <a:pPr lvl="2"/>
            <a:r>
              <a:rPr lang="en-US" sz="1200" smtClean="0">
                <a:solidFill>
                  <a:srgbClr val="006600"/>
                </a:solidFill>
                <a:latin typeface="Calibri" pitchFamily="34" charset="0"/>
                <a:cs typeface="Calibri" pitchFamily="34" charset="0"/>
              </a:rPr>
              <a:t>Lokale wegen 122 559 km</a:t>
            </a:r>
          </a:p>
          <a:p>
            <a:pPr lvl="1"/>
            <a:r>
              <a:rPr lang="en-US" sz="1400" b="0" smtClean="0">
                <a:latin typeface="Calibri" pitchFamily="34" charset="0"/>
                <a:cs typeface="Calibri" pitchFamily="34" charset="0"/>
              </a:rPr>
              <a:t>Dat kost  per persoon ongeveer 2 kWh/d</a:t>
            </a:r>
          </a:p>
        </p:txBody>
      </p:sp>
      <p:pic>
        <p:nvPicPr>
          <p:cNvPr id="343042" name="Picture 2"/>
          <p:cNvPicPr>
            <a:picLocks noChangeAspect="1" noChangeArrowheads="1"/>
          </p:cNvPicPr>
          <p:nvPr/>
        </p:nvPicPr>
        <p:blipFill>
          <a:blip r:embed="rId3" cstate="print"/>
          <a:srcRect/>
          <a:stretch>
            <a:fillRect/>
          </a:stretch>
        </p:blipFill>
        <p:spPr bwMode="auto">
          <a:xfrm>
            <a:off x="6151366" y="2895600"/>
            <a:ext cx="2992634" cy="396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heckerboard(across)">
                                      <p:cBhvr>
                                        <p:cTn id="35" dur="500"/>
                                        <p:tgtEl>
                                          <p:spTgt spid="3">
                                            <p:txEl>
                                              <p:pRg st="8" end="8"/>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heckerboard(across)">
                                      <p:cBhvr>
                                        <p:cTn id="38" dur="500"/>
                                        <p:tgtEl>
                                          <p:spTgt spid="3">
                                            <p:txEl>
                                              <p:pRg st="9" end="9"/>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343042"/>
                                        </p:tgtEl>
                                        <p:attrNameLst>
                                          <p:attrName>style.visibility</p:attrName>
                                        </p:attrNameLst>
                                      </p:cBhvr>
                                      <p:to>
                                        <p:strVal val="visible"/>
                                      </p:to>
                                    </p:set>
                                    <p:animEffect transition="in" filter="checkerboard(across)">
                                      <p:cBhvr>
                                        <p:cTn id="46" dur="500"/>
                                        <p:tgtEl>
                                          <p:spTgt spid="343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 van spul..</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Eenheid voor transport efficiëntie: kWh/t-km</a:t>
            </a:r>
          </a:p>
          <a:p>
            <a:pPr lvl="1"/>
            <a:r>
              <a:rPr lang="en-US" sz="1400" b="0" smtClean="0">
                <a:latin typeface="Calibri" pitchFamily="34" charset="0"/>
                <a:cs typeface="Calibri" pitchFamily="34" charset="0"/>
              </a:rPr>
              <a:t>Container schip 0.015 kWh/t-km</a:t>
            </a:r>
          </a:p>
          <a:p>
            <a:pPr lvl="1"/>
            <a:r>
              <a:rPr lang="en-US" sz="1400" b="0" smtClean="0">
                <a:latin typeface="Calibri" pitchFamily="34" charset="0"/>
                <a:cs typeface="Calibri" pitchFamily="34" charset="0"/>
              </a:rPr>
              <a:t>Lucht en weg zijn ongeveer een factor 100 hoger!</a:t>
            </a:r>
          </a:p>
          <a:p>
            <a:r>
              <a:rPr lang="en-US" sz="1800" b="0" smtClean="0">
                <a:latin typeface="Calibri" pitchFamily="34" charset="0"/>
                <a:cs typeface="Calibri" pitchFamily="34" charset="0"/>
              </a:rPr>
              <a:t>Wegtransport: 7 kWh/d</a:t>
            </a:r>
          </a:p>
          <a:p>
            <a:r>
              <a:rPr lang="en-US" sz="1800" b="0" smtClean="0">
                <a:latin typeface="Calibri" pitchFamily="34" charset="0"/>
                <a:cs typeface="Calibri" pitchFamily="34" charset="0"/>
              </a:rPr>
              <a:t>Watertransport: 4 kWh/d</a:t>
            </a:r>
          </a:p>
          <a:p>
            <a:r>
              <a:rPr lang="en-US" sz="1800" b="0" smtClean="0">
                <a:latin typeface="Calibri" pitchFamily="34" charset="0"/>
                <a:cs typeface="Calibri" pitchFamily="34" charset="0"/>
              </a:rPr>
              <a:t>Totale kosten</a:t>
            </a:r>
          </a:p>
        </p:txBody>
      </p:sp>
      <p:pic>
        <p:nvPicPr>
          <p:cNvPr id="344066" name="Picture 2"/>
          <p:cNvPicPr>
            <a:picLocks noChangeAspect="1" noChangeArrowheads="1"/>
          </p:cNvPicPr>
          <p:nvPr/>
        </p:nvPicPr>
        <p:blipFill>
          <a:blip r:embed="rId3" cstate="print"/>
          <a:srcRect/>
          <a:stretch>
            <a:fillRect/>
          </a:stretch>
        </p:blipFill>
        <p:spPr bwMode="auto">
          <a:xfrm>
            <a:off x="0" y="3137958"/>
            <a:ext cx="4343400" cy="3720042"/>
          </a:xfrm>
          <a:prstGeom prst="rect">
            <a:avLst/>
          </a:prstGeom>
          <a:noFill/>
          <a:ln w="9525">
            <a:noFill/>
            <a:miter lim="800000"/>
            <a:headEnd/>
            <a:tailEnd/>
          </a:ln>
        </p:spPr>
      </p:pic>
      <p:grpSp>
        <p:nvGrpSpPr>
          <p:cNvPr id="31" name="Groep 30"/>
          <p:cNvGrpSpPr/>
          <p:nvPr/>
        </p:nvGrpSpPr>
        <p:grpSpPr>
          <a:xfrm>
            <a:off x="7531768" y="268704"/>
            <a:ext cx="1295400" cy="6396792"/>
            <a:chOff x="7531768" y="268704"/>
            <a:chExt cx="1295400" cy="6396792"/>
          </a:xfrm>
        </p:grpSpPr>
        <p:sp>
          <p:nvSpPr>
            <p:cNvPr id="9" name="Rechthoek 8"/>
            <p:cNvSpPr/>
            <p:nvPr/>
          </p:nvSpPr>
          <p:spPr bwMode="auto">
            <a:xfrm>
              <a:off x="7531768" y="268704"/>
              <a:ext cx="1295400" cy="6396792"/>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0" name="Groep 19"/>
            <p:cNvGrpSpPr/>
            <p:nvPr/>
          </p:nvGrpSpPr>
          <p:grpSpPr>
            <a:xfrm>
              <a:off x="7620000" y="4319336"/>
              <a:ext cx="1143000" cy="838200"/>
              <a:chOff x="7696200" y="5334000"/>
              <a:chExt cx="1143000" cy="838200"/>
            </a:xfrm>
          </p:grpSpPr>
          <p:sp>
            <p:nvSpPr>
              <p:cNvPr id="23" name="Rechthoek 22"/>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4" name="Tekstvak 23"/>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1" name="Groep 18"/>
            <p:cNvGrpSpPr/>
            <p:nvPr/>
          </p:nvGrpSpPr>
          <p:grpSpPr>
            <a:xfrm>
              <a:off x="7620000" y="5197640"/>
              <a:ext cx="1143000" cy="1431760"/>
              <a:chOff x="6324600" y="5486400"/>
              <a:chExt cx="1143000" cy="838200"/>
            </a:xfrm>
          </p:grpSpPr>
          <p:sp>
            <p:nvSpPr>
              <p:cNvPr id="21" name="Rechthoek 20"/>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2" name="Groep 19"/>
            <p:cNvGrpSpPr/>
            <p:nvPr/>
          </p:nvGrpSpPr>
          <p:grpSpPr>
            <a:xfrm>
              <a:off x="7620000" y="3124200"/>
              <a:ext cx="1143000" cy="1155032"/>
              <a:chOff x="7696200" y="5334000"/>
              <a:chExt cx="1143000" cy="838200"/>
            </a:xfrm>
          </p:grpSpPr>
          <p:sp>
            <p:nvSpPr>
              <p:cNvPr id="19" name="Rechthoek 18"/>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0" name="Tekstvak 19"/>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13" name="Groep 27"/>
            <p:cNvGrpSpPr/>
            <p:nvPr/>
          </p:nvGrpSpPr>
          <p:grpSpPr>
            <a:xfrm>
              <a:off x="7620000" y="2679032"/>
              <a:ext cx="1143000" cy="409072"/>
              <a:chOff x="7620000" y="2257928"/>
              <a:chExt cx="1143000" cy="409072"/>
            </a:xfrm>
          </p:grpSpPr>
          <p:sp>
            <p:nvSpPr>
              <p:cNvPr id="17" name="Rechthoek 16"/>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kstvak 17"/>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14" name="Groep 26"/>
            <p:cNvGrpSpPr/>
            <p:nvPr/>
          </p:nvGrpSpPr>
          <p:grpSpPr>
            <a:xfrm>
              <a:off x="7620000" y="2237872"/>
              <a:ext cx="1143000" cy="409072"/>
              <a:chOff x="7620000" y="1816768"/>
              <a:chExt cx="1143000" cy="409072"/>
            </a:xfrm>
          </p:grpSpPr>
          <p:sp>
            <p:nvSpPr>
              <p:cNvPr id="15" name="Rechthoek 14"/>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6" name="Tekstvak 15"/>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25" name="Groep 18"/>
            <p:cNvGrpSpPr/>
            <p:nvPr/>
          </p:nvGrpSpPr>
          <p:grpSpPr>
            <a:xfrm>
              <a:off x="7620000" y="774032"/>
              <a:ext cx="1143000" cy="1431760"/>
              <a:chOff x="6324600" y="5486400"/>
              <a:chExt cx="1143000" cy="838200"/>
            </a:xfrm>
          </p:grpSpPr>
          <p:sp>
            <p:nvSpPr>
              <p:cNvPr id="26" name="Rechthoek 2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28" name="Groep 26"/>
            <p:cNvGrpSpPr/>
            <p:nvPr/>
          </p:nvGrpSpPr>
          <p:grpSpPr>
            <a:xfrm>
              <a:off x="7620000" y="324848"/>
              <a:ext cx="1143000" cy="409072"/>
              <a:chOff x="7620000" y="1816768"/>
              <a:chExt cx="1143000" cy="409072"/>
            </a:xfrm>
          </p:grpSpPr>
          <p:sp>
            <p:nvSpPr>
              <p:cNvPr id="29" name="Rechthoek 28"/>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0" name="Tekstvak 29"/>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heckerboard(across)">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Voeding</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029200" cy="4191000"/>
          </a:xfrm>
        </p:spPr>
        <p:txBody>
          <a:bodyPr/>
          <a:lstStyle/>
          <a:p>
            <a:r>
              <a:rPr lang="en-US" sz="1800" b="0" smtClean="0">
                <a:latin typeface="Calibri" pitchFamily="34" charset="0"/>
                <a:cs typeface="Calibri" pitchFamily="34" charset="0"/>
              </a:rPr>
              <a:t>Een gemiddelde persoon van 65 kg eet voedsel met een chemische energie-inhoud van 2500 kcal</a:t>
            </a:r>
          </a:p>
          <a:p>
            <a:pPr lvl="1"/>
            <a:r>
              <a:rPr lang="en-US" sz="1400" b="0" smtClean="0">
                <a:latin typeface="Calibri" pitchFamily="34" charset="0"/>
                <a:cs typeface="Calibri" pitchFamily="34" charset="0"/>
              </a:rPr>
              <a:t>1 kcal is 4.2 kJ (en 1 J is 1 Ws)</a:t>
            </a:r>
          </a:p>
          <a:p>
            <a:pPr lvl="1"/>
            <a:r>
              <a:rPr lang="en-US" sz="1400" b="0" smtClean="0">
                <a:latin typeface="Calibri" pitchFamily="34" charset="0"/>
                <a:cs typeface="Calibri" pitchFamily="34" charset="0"/>
              </a:rPr>
              <a:t>Dus 2500 kcal x 4.2 kWs/kcal = 3 kWh/d per persoon</a:t>
            </a:r>
          </a:p>
          <a:p>
            <a:r>
              <a:rPr lang="en-US" sz="1800" b="0" smtClean="0">
                <a:latin typeface="Calibri" pitchFamily="34" charset="0"/>
                <a:cs typeface="Calibri" pitchFamily="34" charset="0"/>
              </a:rPr>
              <a:t>Deze 3 kWh/d is de minimale onontkoombare energieconsumptie van een persoon</a:t>
            </a:r>
          </a:p>
          <a:p>
            <a:pPr lvl="1"/>
            <a:r>
              <a:rPr lang="en-US" sz="1400" b="0" smtClean="0">
                <a:latin typeface="Calibri" pitchFamily="34" charset="0"/>
                <a:cs typeface="Calibri" pitchFamily="34" charset="0"/>
              </a:rPr>
              <a:t>Equivalent met een veganist die planten eet</a:t>
            </a:r>
          </a:p>
          <a:p>
            <a:r>
              <a:rPr lang="en-US" sz="1800" b="0" smtClean="0">
                <a:latin typeface="Calibri" pitchFamily="34" charset="0"/>
                <a:cs typeface="Calibri" pitchFamily="34" charset="0"/>
              </a:rPr>
              <a:t>De energie die we eten wordt vooral omgezet in warmte</a:t>
            </a:r>
          </a:p>
          <a:p>
            <a:pPr lvl="1"/>
            <a:r>
              <a:rPr lang="en-US" sz="1400" b="0" smtClean="0">
                <a:latin typeface="Calibri" pitchFamily="34" charset="0"/>
                <a:cs typeface="Calibri" pitchFamily="34" charset="0"/>
              </a:rPr>
              <a:t>Een mens straalt ongeveer 100 W</a:t>
            </a:r>
          </a:p>
          <a:p>
            <a:r>
              <a:rPr lang="en-US" sz="1800" b="0" smtClean="0">
                <a:latin typeface="Calibri" pitchFamily="34" charset="0"/>
                <a:cs typeface="Calibri" pitchFamily="34" charset="0"/>
              </a:rPr>
              <a:t>Hoe zit het met ander voedsel, zoals vlees en eieren?</a:t>
            </a:r>
          </a:p>
        </p:txBody>
      </p:sp>
      <p:pic>
        <p:nvPicPr>
          <p:cNvPr id="345090" name="Picture 2"/>
          <p:cNvPicPr>
            <a:picLocks noChangeAspect="1" noChangeArrowheads="1"/>
          </p:cNvPicPr>
          <p:nvPr/>
        </p:nvPicPr>
        <p:blipFill>
          <a:blip r:embed="rId3" cstate="print"/>
          <a:srcRect/>
          <a:stretch>
            <a:fillRect/>
          </a:stretch>
        </p:blipFill>
        <p:spPr bwMode="auto">
          <a:xfrm>
            <a:off x="5448300" y="1752600"/>
            <a:ext cx="3695700" cy="4972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heckerboard(across)">
                                      <p:cBhvr>
                                        <p:cTn id="34" dur="500"/>
                                        <p:tgtEl>
                                          <p:spTgt spid="3">
                                            <p:txEl>
                                              <p:pRg st="7" end="7"/>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345090"/>
                                        </p:tgtEl>
                                        <p:attrNameLst>
                                          <p:attrName>style.visibility</p:attrName>
                                        </p:attrNameLst>
                                      </p:cBhvr>
                                      <p:to>
                                        <p:strVal val="visible"/>
                                      </p:to>
                                    </p:set>
                                    <p:animEffect transition="in" filter="checkerboard(across)">
                                      <p:cBhvr>
                                        <p:cTn id="37" dur="500"/>
                                        <p:tgtEl>
                                          <p:spTgt spid="345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Drinken van melk</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943600" cy="5410200"/>
          </a:xfrm>
        </p:spPr>
        <p:txBody>
          <a:bodyPr/>
          <a:lstStyle/>
          <a:p>
            <a:r>
              <a:rPr lang="en-US" sz="1800" b="0" smtClean="0">
                <a:latin typeface="Calibri" pitchFamily="34" charset="0"/>
                <a:cs typeface="Calibri" pitchFamily="34" charset="0"/>
              </a:rPr>
              <a:t>Neem aan dat je een halve liter melk per dag drinkt</a:t>
            </a:r>
          </a:p>
          <a:p>
            <a:pPr lvl="1"/>
            <a:r>
              <a:rPr lang="en-US" sz="1400" b="0" smtClean="0">
                <a:latin typeface="Calibri" pitchFamily="34" charset="0"/>
                <a:cs typeface="Calibri" pitchFamily="34" charset="0"/>
              </a:rPr>
              <a:t>Een typische melkkoe produceert 16 liter melk per dag</a:t>
            </a:r>
          </a:p>
          <a:p>
            <a:pPr lvl="1"/>
            <a:r>
              <a:rPr lang="en-US" sz="1400" b="0" smtClean="0">
                <a:latin typeface="Calibri" pitchFamily="34" charset="0"/>
                <a:cs typeface="Calibri" pitchFamily="34" charset="0"/>
              </a:rPr>
              <a:t>Je moet dus 1/32 van een koe “in dienst nemen”</a:t>
            </a:r>
          </a:p>
          <a:p>
            <a:r>
              <a:rPr lang="en-US" sz="1800" b="0" smtClean="0">
                <a:latin typeface="Calibri" pitchFamily="34" charset="0"/>
                <a:cs typeface="Calibri" pitchFamily="34" charset="0"/>
              </a:rPr>
              <a:t>Hoeveel energie consumeert die koe?</a:t>
            </a:r>
          </a:p>
          <a:p>
            <a:pPr lvl="1"/>
            <a:r>
              <a:rPr lang="en-US" sz="1400" b="0" smtClean="0">
                <a:latin typeface="Calibri" pitchFamily="34" charset="0"/>
                <a:cs typeface="Calibri" pitchFamily="34" charset="0"/>
              </a:rPr>
              <a:t>Neem aan dat die koe dezelfde behoefte heeft als een mens en dat die koe 450 kg weegt</a:t>
            </a:r>
          </a:p>
          <a:p>
            <a:pPr lvl="1"/>
            <a:r>
              <a:rPr lang="en-US" sz="1400" b="0" smtClean="0">
                <a:latin typeface="Calibri" pitchFamily="34" charset="0"/>
                <a:cs typeface="Calibri" pitchFamily="34" charset="0"/>
              </a:rPr>
              <a:t>65 kg gaf 3 kWh/d. Dan geeft 450 kg dus 21 kWh/d</a:t>
            </a:r>
          </a:p>
          <a:p>
            <a:pPr lvl="2"/>
            <a:r>
              <a:rPr lang="en-US" sz="1200" smtClean="0">
                <a:solidFill>
                  <a:srgbClr val="006600"/>
                </a:solidFill>
                <a:latin typeface="Calibri" pitchFamily="34" charset="0"/>
                <a:cs typeface="Calibri" pitchFamily="34" charset="0"/>
              </a:rPr>
              <a:t>In werkelijkheid is dat 24 kWh/d</a:t>
            </a:r>
          </a:p>
          <a:p>
            <a:r>
              <a:rPr lang="en-US" sz="1800" b="0" smtClean="0">
                <a:latin typeface="Calibri" pitchFamily="34" charset="0"/>
                <a:cs typeface="Calibri" pitchFamily="34" charset="0"/>
              </a:rPr>
              <a:t>Je dagelijkse melk vereist 24/32 kWh/d = 0.75 kWh/d</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Je hebt 10 liter melk nodig om 1 kg kaas te maken</a:t>
            </a:r>
          </a:p>
          <a:p>
            <a:r>
              <a:rPr lang="en-US" sz="1800" b="0" smtClean="0">
                <a:latin typeface="Calibri" pitchFamily="34" charset="0"/>
                <a:cs typeface="Calibri" pitchFamily="34" charset="0"/>
              </a:rPr>
              <a:t>Dus als je 50 g kaas per dag eet, moeten we 0.75 kWh/d bijtellen</a:t>
            </a:r>
          </a:p>
          <a:p>
            <a:r>
              <a:rPr lang="en-US" sz="1800" b="0" smtClean="0">
                <a:latin typeface="Calibri" pitchFamily="34" charset="0"/>
                <a:cs typeface="Calibri" pitchFamily="34" charset="0"/>
              </a:rPr>
              <a:t>Zijn 200 g kaas (die 3 kWh/d vereisen) hetzelfde               als de 2500 kcal vegan voedsel?</a:t>
            </a:r>
          </a:p>
          <a:p>
            <a:pPr lvl="1"/>
            <a:r>
              <a:rPr lang="en-US" sz="1400" b="0" smtClean="0">
                <a:latin typeface="Calibri" pitchFamily="34" charset="0"/>
                <a:cs typeface="Calibri" pitchFamily="34" charset="0"/>
              </a:rPr>
              <a:t>Nee, 200 g kaas is enkel 760 kcal</a:t>
            </a:r>
          </a:p>
          <a:p>
            <a:pPr lvl="1"/>
            <a:r>
              <a:rPr lang="en-US" sz="1400" b="0" smtClean="0">
                <a:latin typeface="Calibri" pitchFamily="34" charset="0"/>
                <a:cs typeface="Calibri" pitchFamily="34" charset="0"/>
              </a:rPr>
              <a:t>De productie van kaas heeft dus een energie                            efficiëntie van 25%</a:t>
            </a:r>
          </a:p>
        </p:txBody>
      </p:sp>
      <p:pic>
        <p:nvPicPr>
          <p:cNvPr id="346114" name="Picture 2" descr="\\vmware-host\Shared Folders\Desktop\melkfles-2-voorkant.jpg"/>
          <p:cNvPicPr>
            <a:picLocks noChangeAspect="1" noChangeArrowheads="1"/>
          </p:cNvPicPr>
          <p:nvPr/>
        </p:nvPicPr>
        <p:blipFill>
          <a:blip r:embed="rId3" cstate="print"/>
          <a:srcRect/>
          <a:stretch>
            <a:fillRect/>
          </a:stretch>
        </p:blipFill>
        <p:spPr bwMode="auto">
          <a:xfrm>
            <a:off x="6529328" y="1295400"/>
            <a:ext cx="2614671" cy="3048000"/>
          </a:xfrm>
          <a:prstGeom prst="rect">
            <a:avLst/>
          </a:prstGeom>
          <a:noFill/>
        </p:spPr>
      </p:pic>
      <p:pic>
        <p:nvPicPr>
          <p:cNvPr id="346115" name="Picture 3"/>
          <p:cNvPicPr>
            <a:picLocks noChangeAspect="1" noChangeArrowheads="1"/>
          </p:cNvPicPr>
          <p:nvPr/>
        </p:nvPicPr>
        <p:blipFill>
          <a:blip r:embed="rId4" cstate="print"/>
          <a:srcRect/>
          <a:stretch>
            <a:fillRect/>
          </a:stretch>
        </p:blipFill>
        <p:spPr bwMode="auto">
          <a:xfrm>
            <a:off x="4953000" y="5234056"/>
            <a:ext cx="4191000" cy="16239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46114"/>
                                        </p:tgtEl>
                                        <p:attrNameLst>
                                          <p:attrName>style.visibility</p:attrName>
                                        </p:attrNameLst>
                                      </p:cBhvr>
                                      <p:to>
                                        <p:strVal val="visible"/>
                                      </p:to>
                                    </p:set>
                                    <p:animEffect transition="in" filter="checkerboard(across)">
                                      <p:cBhvr>
                                        <p:cTn id="16" dur="500"/>
                                        <p:tgtEl>
                                          <p:spTgt spid="34611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heckerboard(across)">
                                      <p:cBhvr>
                                        <p:cTn id="21" dur="500"/>
                                        <p:tgtEl>
                                          <p:spTgt spid="3">
                                            <p:txEl>
                                              <p:pRg st="3" end="3"/>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heckerboard(across)">
                                      <p:cBhvr>
                                        <p:cTn id="24" dur="500"/>
                                        <p:tgtEl>
                                          <p:spTgt spid="3">
                                            <p:txEl>
                                              <p:pRg st="4" end="4"/>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heckerboard(across)">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heckerboard(across)">
                                      <p:cBhvr>
                                        <p:cTn id="40" dur="500"/>
                                        <p:tgtEl>
                                          <p:spTgt spid="3">
                                            <p:txEl>
                                              <p:pRg st="9" end="9"/>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346115"/>
                                        </p:tgtEl>
                                        <p:attrNameLst>
                                          <p:attrName>style.visibility</p:attrName>
                                        </p:attrNameLst>
                                      </p:cBhvr>
                                      <p:to>
                                        <p:strVal val="visible"/>
                                      </p:to>
                                    </p:set>
                                    <p:animEffect transition="in" filter="checkerboard(across)">
                                      <p:cBhvr>
                                        <p:cTn id="43" dur="500"/>
                                        <p:tgtEl>
                                          <p:spTgt spid="346115"/>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8" dur="500"/>
                                        <p:tgtEl>
                                          <p:spTgt spid="3">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3" dur="500"/>
                                        <p:tgtEl>
                                          <p:spTgt spid="3">
                                            <p:txEl>
                                              <p:pRg st="11" end="11"/>
                                            </p:txEl>
                                          </p:spTgt>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6" dur="500"/>
                                        <p:tgtEl>
                                          <p:spTgt spid="3">
                                            <p:txEl>
                                              <p:pRg st="12" end="12"/>
                                            </p:txEl>
                                          </p:spTgt>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59"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Energiekosten van vlees</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943600" cy="5638800"/>
          </a:xfrm>
        </p:spPr>
        <p:txBody>
          <a:bodyPr/>
          <a:lstStyle/>
          <a:p>
            <a:r>
              <a:rPr lang="en-US" sz="1800" b="0" smtClean="0">
                <a:latin typeface="Calibri" pitchFamily="34" charset="0"/>
                <a:cs typeface="Calibri" pitchFamily="34" charset="0"/>
              </a:rPr>
              <a:t>Gemiddelde vleesconsumptie van een Amerikaan is 230 g</a:t>
            </a:r>
          </a:p>
          <a:p>
            <a:pPr lvl="1"/>
            <a:r>
              <a:rPr lang="en-US" sz="1400" b="0" smtClean="0">
                <a:latin typeface="Calibri" pitchFamily="34" charset="0"/>
                <a:cs typeface="Calibri" pitchFamily="34" charset="0"/>
              </a:rPr>
              <a:t>Dat is een half pound</a:t>
            </a:r>
          </a:p>
          <a:p>
            <a:r>
              <a:rPr lang="en-US" sz="1800" b="0" smtClean="0">
                <a:latin typeface="Calibri" pitchFamily="34" charset="0"/>
                <a:cs typeface="Calibri" pitchFamily="34" charset="0"/>
              </a:rPr>
              <a:t>Hoelang moeten we dieren voederen voor de slacht?</a:t>
            </a:r>
          </a:p>
          <a:p>
            <a:pPr lvl="1"/>
            <a:r>
              <a:rPr lang="en-US" sz="1400" b="0" smtClean="0">
                <a:latin typeface="Calibri" pitchFamily="34" charset="0"/>
                <a:cs typeface="Calibri" pitchFamily="34" charset="0"/>
              </a:rPr>
              <a:t>Kippen hebben 50 dagen nodig</a:t>
            </a:r>
          </a:p>
          <a:p>
            <a:pPr lvl="2"/>
            <a:r>
              <a:rPr lang="en-US" sz="1200" smtClean="0">
                <a:solidFill>
                  <a:srgbClr val="006600"/>
                </a:solidFill>
                <a:latin typeface="Calibri" pitchFamily="34" charset="0"/>
                <a:cs typeface="Calibri" pitchFamily="34" charset="0"/>
              </a:rPr>
              <a:t>We hebben dus 25 pounds levende kip nodig, om 0.5 pound per dag te kunnen eten</a:t>
            </a:r>
          </a:p>
          <a:p>
            <a:pPr lvl="1"/>
            <a:r>
              <a:rPr lang="en-US" sz="1400" b="0" smtClean="0">
                <a:latin typeface="Calibri" pitchFamily="34" charset="0"/>
                <a:cs typeface="Calibri" pitchFamily="34" charset="0"/>
              </a:rPr>
              <a:t>Varkens hebben 400 dagen nodig om slachtrijp te worden</a:t>
            </a:r>
          </a:p>
          <a:p>
            <a:pPr lvl="2"/>
            <a:r>
              <a:rPr lang="en-US" sz="1200" smtClean="0">
                <a:solidFill>
                  <a:srgbClr val="006600"/>
                </a:solidFill>
                <a:latin typeface="Calibri" pitchFamily="34" charset="0"/>
                <a:cs typeface="Calibri" pitchFamily="34" charset="0"/>
              </a:rPr>
              <a:t>We hebben 200 pounds levende varkens nodig, om 0.5 pound per dag te kunnen eten</a:t>
            </a:r>
          </a:p>
          <a:p>
            <a:pPr lvl="1"/>
            <a:r>
              <a:rPr lang="en-US" sz="1400" b="0" smtClean="0">
                <a:latin typeface="Calibri" pitchFamily="34" charset="0"/>
                <a:cs typeface="Calibri" pitchFamily="34" charset="0"/>
              </a:rPr>
              <a:t>Koeien hebben 1000 dagen nodig</a:t>
            </a:r>
          </a:p>
          <a:p>
            <a:pPr marL="900000" lvl="2"/>
            <a:r>
              <a:rPr lang="en-US" sz="1200" smtClean="0">
                <a:solidFill>
                  <a:srgbClr val="006600"/>
                </a:solidFill>
                <a:latin typeface="Calibri" pitchFamily="34" charset="0"/>
                <a:cs typeface="Calibri" pitchFamily="34" charset="0"/>
              </a:rPr>
              <a:t>We hebben 500 pounds levende koe nodig om 0.5 pound per dag te eten</a:t>
            </a:r>
          </a:p>
          <a:p>
            <a:r>
              <a:rPr lang="en-US" sz="1800" b="0" smtClean="0">
                <a:latin typeface="Calibri" pitchFamily="34" charset="0"/>
                <a:cs typeface="Calibri" pitchFamily="34" charset="0"/>
              </a:rPr>
              <a:t>Stel we eten gevarieerd kip, varken en koe</a:t>
            </a:r>
          </a:p>
          <a:p>
            <a:pPr lvl="1"/>
            <a:r>
              <a:rPr lang="en-US" sz="1400" b="0" smtClean="0">
                <a:latin typeface="Calibri" pitchFamily="34" charset="0"/>
                <a:cs typeface="Calibri" pitchFamily="34" charset="0"/>
              </a:rPr>
              <a:t>Dan voeden we 8 pounds kip, 70 pounds varken en 170 pounds koe</a:t>
            </a:r>
          </a:p>
          <a:p>
            <a:pPr lvl="1"/>
            <a:r>
              <a:rPr lang="en-US" sz="1400" b="0" smtClean="0">
                <a:latin typeface="Calibri" pitchFamily="34" charset="0"/>
                <a:cs typeface="Calibri" pitchFamily="34" charset="0"/>
              </a:rPr>
              <a:t>Dat is in totaal 250 pounds, ofwel 110 kg vlees</a:t>
            </a:r>
          </a:p>
          <a:p>
            <a:r>
              <a:rPr lang="en-US" sz="1800" b="0" smtClean="0">
                <a:latin typeface="Calibri" pitchFamily="34" charset="0"/>
                <a:cs typeface="Calibri" pitchFamily="34" charset="0"/>
              </a:rPr>
              <a:t>Slechts 2/3 van het dier wordt omgezet in vlees</a:t>
            </a:r>
          </a:p>
          <a:p>
            <a:pPr lvl="1"/>
            <a:r>
              <a:rPr lang="en-US" sz="1400" b="0" smtClean="0">
                <a:latin typeface="Calibri" pitchFamily="34" charset="0"/>
                <a:cs typeface="Calibri" pitchFamily="34" charset="0"/>
              </a:rPr>
              <a:t>We moeten dus 170 kg dieren voederen</a:t>
            </a:r>
          </a:p>
          <a:p>
            <a:r>
              <a:rPr lang="en-US" sz="1800" b="0" smtClean="0">
                <a:latin typeface="Calibri" pitchFamily="34" charset="0"/>
                <a:cs typeface="Calibri" pitchFamily="34" charset="0"/>
              </a:rPr>
              <a:t>Stel dat deze dieren dezelfde energiebehoefte         hebben als mensen, dan vinden we                                  (170 kg x 3 kWh/d) / 65 kg = </a:t>
            </a:r>
            <a:r>
              <a:rPr lang="en-US" sz="1800" smtClean="0">
                <a:solidFill>
                  <a:srgbClr val="FF0000"/>
                </a:solidFill>
                <a:latin typeface="Calibri" pitchFamily="34" charset="0"/>
                <a:cs typeface="Calibri" pitchFamily="34" charset="0"/>
              </a:rPr>
              <a:t>8 kWh/d</a:t>
            </a:r>
          </a:p>
          <a:p>
            <a:r>
              <a:rPr lang="en-US" sz="1800" b="0" smtClean="0">
                <a:latin typeface="Calibri" pitchFamily="34" charset="0"/>
                <a:cs typeface="Calibri" pitchFamily="34" charset="0"/>
              </a:rPr>
              <a:t>Veganisten zijn energie-efficiënter! (hoeveel?)</a:t>
            </a:r>
          </a:p>
        </p:txBody>
      </p:sp>
      <p:pic>
        <p:nvPicPr>
          <p:cNvPr id="347138" name="Picture 2"/>
          <p:cNvPicPr>
            <a:picLocks noChangeAspect="1" noChangeArrowheads="1"/>
          </p:cNvPicPr>
          <p:nvPr/>
        </p:nvPicPr>
        <p:blipFill>
          <a:blip r:embed="rId3" cstate="print"/>
          <a:srcRect/>
          <a:stretch>
            <a:fillRect/>
          </a:stretch>
        </p:blipFill>
        <p:spPr bwMode="auto">
          <a:xfrm>
            <a:off x="5233862" y="5181600"/>
            <a:ext cx="3910137" cy="1676400"/>
          </a:xfrm>
          <a:prstGeom prst="rect">
            <a:avLst/>
          </a:prstGeom>
          <a:noFill/>
          <a:ln w="9525">
            <a:noFill/>
            <a:miter lim="800000"/>
            <a:headEnd/>
            <a:tailEnd/>
          </a:ln>
        </p:spPr>
      </p:pic>
      <p:pic>
        <p:nvPicPr>
          <p:cNvPr id="347139" name="Picture 3"/>
          <p:cNvPicPr>
            <a:picLocks noChangeAspect="1" noChangeArrowheads="1"/>
          </p:cNvPicPr>
          <p:nvPr/>
        </p:nvPicPr>
        <p:blipFill>
          <a:blip r:embed="rId4" cstate="print"/>
          <a:srcRect/>
          <a:stretch>
            <a:fillRect/>
          </a:stretch>
        </p:blipFill>
        <p:spPr bwMode="auto">
          <a:xfrm>
            <a:off x="6096000" y="1487409"/>
            <a:ext cx="3048000" cy="36179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heckerboard(across)">
                                      <p:cBhvr>
                                        <p:cTn id="30" dur="500"/>
                                        <p:tgtEl>
                                          <p:spTgt spid="3">
                                            <p:txEl>
                                              <p:pRg st="7" end="7"/>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heckerboard(across)">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heckerboard(across)">
                                      <p:cBhvr>
                                        <p:cTn id="38" dur="500"/>
                                        <p:tgtEl>
                                          <p:spTgt spid="3">
                                            <p:txEl>
                                              <p:pRg st="9" end="9"/>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1" dur="500"/>
                                        <p:tgtEl>
                                          <p:spTgt spid="3">
                                            <p:txEl>
                                              <p:pRg st="10" end="10"/>
                                            </p:txEl>
                                          </p:spTgt>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4" dur="500"/>
                                        <p:tgtEl>
                                          <p:spTgt spid="3">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9" dur="500"/>
                                        <p:tgtEl>
                                          <p:spTgt spid="3">
                                            <p:txEl>
                                              <p:pRg st="12" end="12"/>
                                            </p:txEl>
                                          </p:spTgt>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52" dur="500"/>
                                        <p:tgtEl>
                                          <p:spTgt spid="3">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57" dur="500"/>
                                        <p:tgtEl>
                                          <p:spTgt spid="3">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62" dur="500"/>
                                        <p:tgtEl>
                                          <p:spTgt spid="3">
                                            <p:txEl>
                                              <p:pRg st="15" end="15"/>
                                            </p:txEl>
                                          </p:spTgt>
                                        </p:tgtEl>
                                      </p:cBhvr>
                                    </p:animEffect>
                                  </p:childTnLst>
                                </p:cTn>
                              </p:par>
                              <p:par>
                                <p:cTn id="63" presetID="5" presetClass="entr" presetSubtype="10" fill="hold" nodeType="withEffect">
                                  <p:stCondLst>
                                    <p:cond delay="0"/>
                                  </p:stCondLst>
                                  <p:childTnLst>
                                    <p:set>
                                      <p:cBhvr>
                                        <p:cTn id="64" dur="1" fill="hold">
                                          <p:stCondLst>
                                            <p:cond delay="0"/>
                                          </p:stCondLst>
                                        </p:cTn>
                                        <p:tgtEl>
                                          <p:spTgt spid="347138"/>
                                        </p:tgtEl>
                                        <p:attrNameLst>
                                          <p:attrName>style.visibility</p:attrName>
                                        </p:attrNameLst>
                                      </p:cBhvr>
                                      <p:to>
                                        <p:strVal val="visible"/>
                                      </p:to>
                                    </p:set>
                                    <p:animEffect transition="in" filter="checkerboard(across)">
                                      <p:cBhvr>
                                        <p:cTn id="65" dur="500"/>
                                        <p:tgtEl>
                                          <p:spTgt spid="347138"/>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nodeType="clickEffect">
                                  <p:stCondLst>
                                    <p:cond delay="0"/>
                                  </p:stCondLst>
                                  <p:childTnLst>
                                    <p:set>
                                      <p:cBhvr>
                                        <p:cTn id="69" dur="1" fill="hold">
                                          <p:stCondLst>
                                            <p:cond delay="0"/>
                                          </p:stCondLst>
                                        </p:cTn>
                                        <p:tgtEl>
                                          <p:spTgt spid="347139"/>
                                        </p:tgtEl>
                                        <p:attrNameLst>
                                          <p:attrName>style.visibility</p:attrName>
                                        </p:attrNameLst>
                                      </p:cBhvr>
                                      <p:to>
                                        <p:strVal val="visible"/>
                                      </p:to>
                                    </p:set>
                                    <p:animEffect transition="in" filter="checkerboard(across)">
                                      <p:cBhvr>
                                        <p:cTn id="70" dur="500"/>
                                        <p:tgtEl>
                                          <p:spTgt spid="34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2" name="Picture 4"/>
          <p:cNvPicPr>
            <a:picLocks noChangeAspect="1" noChangeArrowheads="1"/>
          </p:cNvPicPr>
          <p:nvPr/>
        </p:nvPicPr>
        <p:blipFill>
          <a:blip r:embed="rId3" cstate="print"/>
          <a:srcRect/>
          <a:stretch>
            <a:fillRect/>
          </a:stretch>
        </p:blipFill>
        <p:spPr bwMode="auto">
          <a:xfrm>
            <a:off x="5181600" y="4038600"/>
            <a:ext cx="3886200" cy="1183566"/>
          </a:xfrm>
          <a:prstGeom prst="rect">
            <a:avLst/>
          </a:prstGeom>
          <a:noFill/>
          <a:ln w="9525">
            <a:noFill/>
            <a:miter lim="800000"/>
            <a:headEnd/>
            <a:tailEnd/>
          </a:ln>
        </p:spPr>
      </p:pic>
      <p:sp>
        <p:nvSpPr>
          <p:cNvPr id="11" name="Rechthoek 10"/>
          <p:cNvSpPr/>
          <p:nvPr/>
        </p:nvSpPr>
        <p:spPr bwMode="auto">
          <a:xfrm>
            <a:off x="5105400" y="3974512"/>
            <a:ext cx="1905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257800" cy="3505200"/>
          </a:xfrm>
        </p:spPr>
        <p:txBody>
          <a:bodyPr/>
          <a:lstStyle/>
          <a:p>
            <a:r>
              <a:rPr lang="en-US" sz="1800" b="0" smtClean="0">
                <a:latin typeface="Calibri" pitchFamily="34" charset="0"/>
                <a:cs typeface="Calibri" pitchFamily="34" charset="0"/>
              </a:rPr>
              <a:t>Productie van een nieuwe auto vereist energie</a:t>
            </a:r>
          </a:p>
          <a:p>
            <a:pPr lvl="1"/>
            <a:r>
              <a:rPr lang="en-US" sz="1400" b="0" smtClean="0">
                <a:latin typeface="Calibri" pitchFamily="34" charset="0"/>
                <a:cs typeface="Calibri" pitchFamily="34" charset="0"/>
              </a:rPr>
              <a:t>Verwerking van materialen</a:t>
            </a:r>
          </a:p>
          <a:p>
            <a:pPr lvl="1"/>
            <a:r>
              <a:rPr lang="en-US" sz="1400" b="0" smtClean="0">
                <a:latin typeface="Calibri" pitchFamily="34" charset="0"/>
                <a:cs typeface="Calibri" pitchFamily="34" charset="0"/>
              </a:rPr>
              <a:t>Productie van componenten</a:t>
            </a:r>
          </a:p>
          <a:p>
            <a:pPr lvl="1"/>
            <a:r>
              <a:rPr lang="en-US" sz="1400" b="0" smtClean="0">
                <a:latin typeface="Calibri" pitchFamily="34" charset="0"/>
                <a:cs typeface="Calibri" pitchFamily="34" charset="0"/>
              </a:rPr>
              <a:t>Assemblage</a:t>
            </a:r>
          </a:p>
          <a:p>
            <a:r>
              <a:rPr lang="en-US" sz="1800" b="0" smtClean="0">
                <a:latin typeface="Calibri" pitchFamily="34" charset="0"/>
                <a:cs typeface="Calibri" pitchFamily="34" charset="0"/>
              </a:rPr>
              <a:t>Energiebehoefte naar schatting 76 000 kWh</a:t>
            </a:r>
          </a:p>
          <a:p>
            <a:r>
              <a:rPr lang="en-US" sz="1800" b="0" smtClean="0">
                <a:latin typeface="Calibri" pitchFamily="34" charset="0"/>
                <a:cs typeface="Calibri" pitchFamily="34" charset="0"/>
              </a:rPr>
              <a:t>Is het zinvol om mijn oude “dorstige” auto te vervangen door een moderne auto?</a:t>
            </a:r>
          </a:p>
          <a:p>
            <a:r>
              <a:rPr lang="en-US" sz="1800" b="0" smtClean="0">
                <a:latin typeface="Calibri" pitchFamily="34" charset="0"/>
                <a:cs typeface="Calibri" pitchFamily="34" charset="0"/>
              </a:rPr>
              <a:t>Reken uit hoelang zal duren tot ik “break-even” rijd (neem aan dat ik 50 km per dag rijd)</a:t>
            </a:r>
          </a:p>
          <a:p>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Productiekosten van auto</a:t>
            </a:r>
            <a:endParaRPr lang="en-US" i="1" kern="1200" dirty="0" smtClean="0">
              <a:solidFill>
                <a:srgbClr val="000099"/>
              </a:solidFill>
              <a:ea typeface="+mn-ea"/>
              <a:cs typeface="+mn-cs"/>
            </a:endParaRPr>
          </a:p>
        </p:txBody>
      </p:sp>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7" name="Tekstvak 16"/>
          <p:cNvSpPr txBox="1"/>
          <p:nvPr/>
        </p:nvSpPr>
        <p:spPr>
          <a:xfrm>
            <a:off x="5105400" y="5181600"/>
            <a:ext cx="1935145" cy="338554"/>
          </a:xfrm>
          <a:prstGeom prst="rect">
            <a:avLst/>
          </a:prstGeom>
          <a:noFill/>
        </p:spPr>
        <p:txBody>
          <a:bodyPr wrap="none" rtlCol="0">
            <a:spAutoFit/>
          </a:bodyPr>
          <a:lstStyle/>
          <a:p>
            <a:r>
              <a:rPr lang="nl-NL" sz="1600" smtClean="0">
                <a:latin typeface="Calibri" pitchFamily="34" charset="0"/>
                <a:cs typeface="Calibri" pitchFamily="34" charset="0"/>
              </a:rPr>
              <a:t>Saab 9.5, 10 l/100km</a:t>
            </a:r>
            <a:endParaRPr lang="nl-NL" sz="1600" dirty="0" err="1" smtClean="0">
              <a:latin typeface="Calibri" pitchFamily="34" charset="0"/>
              <a:cs typeface="Calibri" pitchFamily="34" charset="0"/>
            </a:endParaRPr>
          </a:p>
        </p:txBody>
      </p:sp>
      <p:sp>
        <p:nvSpPr>
          <p:cNvPr id="18" name="Tekstvak 17"/>
          <p:cNvSpPr txBox="1"/>
          <p:nvPr/>
        </p:nvSpPr>
        <p:spPr>
          <a:xfrm>
            <a:off x="7239000" y="5181600"/>
            <a:ext cx="2009589" cy="338554"/>
          </a:xfrm>
          <a:prstGeom prst="rect">
            <a:avLst/>
          </a:prstGeom>
          <a:noFill/>
        </p:spPr>
        <p:txBody>
          <a:bodyPr wrap="none" rtlCol="0">
            <a:spAutoFit/>
          </a:bodyPr>
          <a:lstStyle/>
          <a:p>
            <a:r>
              <a:rPr lang="nl-NL" sz="1600" smtClean="0">
                <a:latin typeface="Calibri" pitchFamily="34" charset="0"/>
                <a:cs typeface="Calibri" pitchFamily="34" charset="0"/>
              </a:rPr>
              <a:t>Volvo V60, 6 l/100 km</a:t>
            </a:r>
            <a:endParaRPr lang="nl-NL" sz="1600" dirty="0" err="1" smtClean="0">
              <a:latin typeface="Calibri" pitchFamily="34" charset="0"/>
              <a:cs typeface="Calibri" pitchFamily="34" charset="0"/>
            </a:endParaRPr>
          </a:p>
        </p:txBody>
      </p:sp>
      <p:pic>
        <p:nvPicPr>
          <p:cNvPr id="10" name="Picture 2" descr="C:\Users\JvdB\Desktop\Saab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062824"/>
            <a:ext cx="1524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Voedsel en dieren</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791200" cy="5638800"/>
          </a:xfrm>
        </p:spPr>
        <p:txBody>
          <a:bodyPr/>
          <a:lstStyle/>
          <a:p>
            <a:r>
              <a:rPr lang="en-US" sz="1800" b="0" smtClean="0">
                <a:latin typeface="Calibri" pitchFamily="34" charset="0"/>
                <a:cs typeface="Calibri" pitchFamily="34" charset="0"/>
              </a:rPr>
              <a:t>Tot nu toe hebben we bemesting en andere energiekosten verwaarloosd</a:t>
            </a:r>
          </a:p>
          <a:p>
            <a:pPr lvl="1"/>
            <a:r>
              <a:rPr lang="en-US" sz="1400" b="0" smtClean="0">
                <a:latin typeface="Calibri" pitchFamily="34" charset="0"/>
                <a:cs typeface="Calibri" pitchFamily="34" charset="0"/>
              </a:rPr>
              <a:t>2 kWh/d per persoon voor kunstmest</a:t>
            </a:r>
          </a:p>
          <a:p>
            <a:pPr lvl="1"/>
            <a:r>
              <a:rPr lang="en-US" sz="1400" b="0" smtClean="0">
                <a:latin typeface="Calibri" pitchFamily="34" charset="0"/>
                <a:cs typeface="Calibri" pitchFamily="34" charset="0"/>
              </a:rPr>
              <a:t>1 kWh/d voor tractoren, broeikassen, etc.</a:t>
            </a:r>
          </a:p>
          <a:p>
            <a:r>
              <a:rPr lang="en-US" sz="1800" b="0" smtClean="0">
                <a:latin typeface="Calibri" pitchFamily="34" charset="0"/>
                <a:cs typeface="Calibri" pitchFamily="34" charset="0"/>
              </a:rPr>
              <a:t>We zijn ook huisdieren vergeten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Als we het allemaal optellen komen we op </a:t>
            </a:r>
            <a:r>
              <a:rPr lang="en-US" sz="1800" smtClean="0">
                <a:solidFill>
                  <a:srgbClr val="FF0000"/>
                </a:solidFill>
                <a:latin typeface="Calibri" pitchFamily="34" charset="0"/>
                <a:cs typeface="Calibri" pitchFamily="34" charset="0"/>
              </a:rPr>
              <a:t>15 kWh/d</a:t>
            </a:r>
          </a:p>
        </p:txBody>
      </p:sp>
      <p:pic>
        <p:nvPicPr>
          <p:cNvPr id="348162" name="Picture 2"/>
          <p:cNvPicPr>
            <a:picLocks noChangeAspect="1" noChangeArrowheads="1"/>
          </p:cNvPicPr>
          <p:nvPr/>
        </p:nvPicPr>
        <p:blipFill>
          <a:blip r:embed="rId3" cstate="print"/>
          <a:srcRect/>
          <a:stretch>
            <a:fillRect/>
          </a:stretch>
        </p:blipFill>
        <p:spPr bwMode="auto">
          <a:xfrm>
            <a:off x="1219200" y="2743200"/>
            <a:ext cx="4910137" cy="1353236"/>
          </a:xfrm>
          <a:prstGeom prst="rect">
            <a:avLst/>
          </a:prstGeom>
          <a:noFill/>
          <a:ln w="9525">
            <a:noFill/>
            <a:miter lim="800000"/>
            <a:headEnd/>
            <a:tailEnd/>
          </a:ln>
        </p:spPr>
      </p:pic>
      <p:grpSp>
        <p:nvGrpSpPr>
          <p:cNvPr id="36" name="Groep 35"/>
          <p:cNvGrpSpPr/>
          <p:nvPr/>
        </p:nvGrpSpPr>
        <p:grpSpPr>
          <a:xfrm>
            <a:off x="7543800" y="609600"/>
            <a:ext cx="1283368" cy="6055896"/>
            <a:chOff x="7543800" y="609600"/>
            <a:chExt cx="1283368" cy="6055896"/>
          </a:xfrm>
        </p:grpSpPr>
        <p:sp>
          <p:nvSpPr>
            <p:cNvPr id="10" name="Rechthoek 9"/>
            <p:cNvSpPr/>
            <p:nvPr/>
          </p:nvSpPr>
          <p:spPr bwMode="auto">
            <a:xfrm>
              <a:off x="7543800" y="609600"/>
              <a:ext cx="1283368" cy="60558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1" name="Groep 19"/>
            <p:cNvGrpSpPr/>
            <p:nvPr/>
          </p:nvGrpSpPr>
          <p:grpSpPr>
            <a:xfrm>
              <a:off x="7631212" y="4640003"/>
              <a:ext cx="1132384" cy="723637"/>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2" name="Groep 18"/>
            <p:cNvGrpSpPr/>
            <p:nvPr/>
          </p:nvGrpSpPr>
          <p:grpSpPr>
            <a:xfrm>
              <a:off x="7631212" y="5398263"/>
              <a:ext cx="1132384" cy="1236071"/>
              <a:chOff x="6324600" y="5486400"/>
              <a:chExt cx="1143000" cy="838200"/>
            </a:xfrm>
          </p:grpSpPr>
          <p:sp>
            <p:nvSpPr>
              <p:cNvPr id="28" name="Rechthoek 27"/>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3" name="Groep 19"/>
            <p:cNvGrpSpPr/>
            <p:nvPr/>
          </p:nvGrpSpPr>
          <p:grpSpPr>
            <a:xfrm>
              <a:off x="7631212" y="3608215"/>
              <a:ext cx="1132384" cy="997165"/>
              <a:chOff x="7696200" y="5334000"/>
              <a:chExt cx="1143000" cy="838200"/>
            </a:xfrm>
          </p:grpSpPr>
          <p:sp>
            <p:nvSpPr>
              <p:cNvPr id="26" name="Rechthoek 2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14" name="Groep 27"/>
            <p:cNvGrpSpPr/>
            <p:nvPr/>
          </p:nvGrpSpPr>
          <p:grpSpPr>
            <a:xfrm>
              <a:off x="7631212" y="3223891"/>
              <a:ext cx="1132384" cy="353161"/>
              <a:chOff x="7620000" y="2257928"/>
              <a:chExt cx="1143000" cy="409072"/>
            </a:xfrm>
          </p:grpSpPr>
          <p:sp>
            <p:nvSpPr>
              <p:cNvPr id="24" name="Rechthoek 23"/>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5" name="Tekstvak 24"/>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15" name="Groep 26"/>
            <p:cNvGrpSpPr/>
            <p:nvPr/>
          </p:nvGrpSpPr>
          <p:grpSpPr>
            <a:xfrm>
              <a:off x="7631212" y="2843028"/>
              <a:ext cx="1132384" cy="353161"/>
              <a:chOff x="7620000" y="1816768"/>
              <a:chExt cx="1143000" cy="409072"/>
            </a:xfrm>
          </p:grpSpPr>
          <p:sp>
            <p:nvSpPr>
              <p:cNvPr id="22" name="Rechthoek 21"/>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16" name="Groep 18"/>
            <p:cNvGrpSpPr/>
            <p:nvPr/>
          </p:nvGrpSpPr>
          <p:grpSpPr>
            <a:xfrm>
              <a:off x="7631212" y="1579261"/>
              <a:ext cx="1132384" cy="1236071"/>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17" name="Groep 26"/>
            <p:cNvGrpSpPr/>
            <p:nvPr/>
          </p:nvGrpSpPr>
          <p:grpSpPr>
            <a:xfrm>
              <a:off x="7631212" y="1191470"/>
              <a:ext cx="1132384" cy="353161"/>
              <a:chOff x="7620000" y="1816768"/>
              <a:chExt cx="1143000" cy="409072"/>
            </a:xfrm>
          </p:grpSpPr>
          <p:sp>
            <p:nvSpPr>
              <p:cNvPr id="18" name="Rechthoek 17"/>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sp>
          <p:nvSpPr>
            <p:cNvPr id="34" name="Rechthoek 33"/>
            <p:cNvSpPr/>
            <p:nvPr/>
          </p:nvSpPr>
          <p:spPr bwMode="auto">
            <a:xfrm>
              <a:off x="7632032" y="685800"/>
              <a:ext cx="1132384" cy="465457"/>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5" name="Tekstvak 34"/>
            <p:cNvSpPr txBox="1"/>
            <p:nvPr/>
          </p:nvSpPr>
          <p:spPr>
            <a:xfrm>
              <a:off x="7675869" y="762000"/>
              <a:ext cx="1035796"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voeding: </a:t>
              </a:r>
              <a:r>
                <a:rPr lang="nl-NL" sz="1400" b="1" smtClean="0">
                  <a:latin typeface="Calibri" pitchFamily="34" charset="0"/>
                  <a:cs typeface="Calibri" pitchFamily="34" charset="0"/>
                </a:rPr>
                <a:t>15</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Conclusie</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4495800" cy="2286000"/>
          </a:xfrm>
        </p:spPr>
        <p:txBody>
          <a:bodyPr/>
          <a:lstStyle/>
          <a:p>
            <a:r>
              <a:rPr lang="en-US" sz="1800" b="0" smtClean="0">
                <a:latin typeface="Calibri" pitchFamily="34" charset="0"/>
                <a:cs typeface="Calibri" pitchFamily="34" charset="0"/>
              </a:rPr>
              <a:t>We hebben nog wat verwaarloosd</a:t>
            </a:r>
          </a:p>
          <a:p>
            <a:pPr lvl="1"/>
            <a:r>
              <a:rPr lang="en-US" sz="1400" b="0" smtClean="0">
                <a:latin typeface="Calibri" pitchFamily="34" charset="0"/>
                <a:cs typeface="Calibri" pitchFamily="34" charset="0"/>
              </a:rPr>
              <a:t>Publieke diensten: militair, scholen, etc.</a:t>
            </a:r>
          </a:p>
          <a:p>
            <a:pPr lvl="1"/>
            <a:r>
              <a:rPr lang="en-US" sz="1400" b="0" smtClean="0">
                <a:latin typeface="Calibri" pitchFamily="34" charset="0"/>
                <a:cs typeface="Calibri" pitchFamily="34" charset="0"/>
              </a:rPr>
              <a:t>Dat levert ongeveer 4 kWh/d</a:t>
            </a:r>
          </a:p>
          <a:p>
            <a:r>
              <a:rPr lang="en-US" sz="1800" b="0" smtClean="0">
                <a:latin typeface="Calibri" pitchFamily="34" charset="0"/>
                <a:cs typeface="Calibri" pitchFamily="34" charset="0"/>
              </a:rPr>
              <a:t>In totaal </a:t>
            </a:r>
            <a:r>
              <a:rPr lang="en-US" sz="1800" smtClean="0">
                <a:solidFill>
                  <a:srgbClr val="FF0000"/>
                </a:solidFill>
                <a:latin typeface="Calibri" pitchFamily="34" charset="0"/>
                <a:cs typeface="Calibri" pitchFamily="34" charset="0"/>
              </a:rPr>
              <a:t>195 kWh/d </a:t>
            </a:r>
            <a:r>
              <a:rPr lang="en-US" sz="1800" b="0" smtClean="0">
                <a:latin typeface="Calibri" pitchFamily="34" charset="0"/>
                <a:cs typeface="Calibri" pitchFamily="34" charset="0"/>
              </a:rPr>
              <a:t>per persoon</a:t>
            </a:r>
          </a:p>
          <a:p>
            <a:pPr lvl="1"/>
            <a:r>
              <a:rPr lang="en-US" sz="1400" b="0" smtClean="0">
                <a:latin typeface="Calibri" pitchFamily="34" charset="0"/>
                <a:cs typeface="Calibri" pitchFamily="34" charset="0"/>
              </a:rPr>
              <a:t>Dat correspondeert met een continue consumptie van 8 kW</a:t>
            </a:r>
          </a:p>
          <a:p>
            <a:pPr lvl="2"/>
            <a:r>
              <a:rPr lang="en-US" sz="1000" smtClean="0">
                <a:solidFill>
                  <a:srgbClr val="006600"/>
                </a:solidFill>
                <a:latin typeface="Calibri" pitchFamily="34" charset="0"/>
                <a:cs typeface="Calibri" pitchFamily="34" charset="0"/>
              </a:rPr>
              <a:t>1 (metrisch) paardenkracht = 735 W</a:t>
            </a:r>
          </a:p>
          <a:p>
            <a:r>
              <a:rPr lang="en-US" sz="1800" b="0" smtClean="0">
                <a:latin typeface="Calibri" pitchFamily="34" charset="0"/>
                <a:cs typeface="Calibri" pitchFamily="34" charset="0"/>
              </a:rPr>
              <a:t>Verschil</a:t>
            </a:r>
            <a:endParaRPr lang="en-US" sz="2200" b="0" smtClean="0">
              <a:latin typeface="Calibri" pitchFamily="34" charset="0"/>
              <a:cs typeface="Calibri" pitchFamily="34" charset="0"/>
            </a:endParaRPr>
          </a:p>
          <a:p>
            <a:pPr lvl="1"/>
            <a:r>
              <a:rPr lang="en-US" sz="1400" b="0" smtClean="0">
                <a:latin typeface="Calibri" pitchFamily="34" charset="0"/>
                <a:cs typeface="Calibri" pitchFamily="34" charset="0"/>
              </a:rPr>
              <a:t>Voeding en spullen uit andere landen</a:t>
            </a:r>
          </a:p>
        </p:txBody>
      </p:sp>
      <p:grpSp>
        <p:nvGrpSpPr>
          <p:cNvPr id="38" name="Groep 37"/>
          <p:cNvGrpSpPr/>
          <p:nvPr/>
        </p:nvGrpSpPr>
        <p:grpSpPr>
          <a:xfrm>
            <a:off x="304800" y="3581400"/>
            <a:ext cx="3657600" cy="3160296"/>
            <a:chOff x="3529264" y="2667000"/>
            <a:chExt cx="3657600" cy="3160296"/>
          </a:xfrm>
        </p:grpSpPr>
        <p:sp>
          <p:nvSpPr>
            <p:cNvPr id="10" name="Rechthoek 9"/>
            <p:cNvSpPr/>
            <p:nvPr/>
          </p:nvSpPr>
          <p:spPr bwMode="auto">
            <a:xfrm>
              <a:off x="3529264" y="2667000"/>
              <a:ext cx="3657600" cy="31602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4" name="Groep 19"/>
            <p:cNvGrpSpPr/>
            <p:nvPr/>
          </p:nvGrpSpPr>
          <p:grpSpPr>
            <a:xfrm>
              <a:off x="3581400" y="3733800"/>
              <a:ext cx="1132384" cy="723637"/>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5" name="Groep 18"/>
            <p:cNvGrpSpPr/>
            <p:nvPr/>
          </p:nvGrpSpPr>
          <p:grpSpPr>
            <a:xfrm>
              <a:off x="3581400" y="4492060"/>
              <a:ext cx="1132384" cy="1236071"/>
              <a:chOff x="6324600" y="5486400"/>
              <a:chExt cx="1143000" cy="838200"/>
            </a:xfrm>
          </p:grpSpPr>
          <p:sp>
            <p:nvSpPr>
              <p:cNvPr id="28" name="Rechthoek 27"/>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6" name="Groep 19"/>
            <p:cNvGrpSpPr/>
            <p:nvPr/>
          </p:nvGrpSpPr>
          <p:grpSpPr>
            <a:xfrm>
              <a:off x="4800600" y="4724400"/>
              <a:ext cx="1132384" cy="997165"/>
              <a:chOff x="7696200" y="5334000"/>
              <a:chExt cx="1143000" cy="838200"/>
            </a:xfrm>
          </p:grpSpPr>
          <p:sp>
            <p:nvSpPr>
              <p:cNvPr id="26" name="Rechthoek 2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7" name="Groep 27"/>
            <p:cNvGrpSpPr/>
            <p:nvPr/>
          </p:nvGrpSpPr>
          <p:grpSpPr>
            <a:xfrm>
              <a:off x="4800600" y="4340076"/>
              <a:ext cx="1132384" cy="353161"/>
              <a:chOff x="7620000" y="2257928"/>
              <a:chExt cx="1143000" cy="409072"/>
            </a:xfrm>
          </p:grpSpPr>
          <p:sp>
            <p:nvSpPr>
              <p:cNvPr id="24" name="Rechthoek 23"/>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5" name="Tekstvak 24"/>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9" name="Groep 26"/>
            <p:cNvGrpSpPr/>
            <p:nvPr/>
          </p:nvGrpSpPr>
          <p:grpSpPr>
            <a:xfrm>
              <a:off x="4800600" y="3959213"/>
              <a:ext cx="1132384" cy="353161"/>
              <a:chOff x="7620000" y="1816768"/>
              <a:chExt cx="1143000" cy="409072"/>
            </a:xfrm>
          </p:grpSpPr>
          <p:sp>
            <p:nvSpPr>
              <p:cNvPr id="22" name="Rechthoek 21"/>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11" name="Groep 18"/>
            <p:cNvGrpSpPr/>
            <p:nvPr/>
          </p:nvGrpSpPr>
          <p:grpSpPr>
            <a:xfrm>
              <a:off x="6019800" y="4038600"/>
              <a:ext cx="1132384" cy="1693271"/>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12" name="Groep 26"/>
            <p:cNvGrpSpPr/>
            <p:nvPr/>
          </p:nvGrpSpPr>
          <p:grpSpPr>
            <a:xfrm>
              <a:off x="6018980" y="3629870"/>
              <a:ext cx="1132384" cy="353161"/>
              <a:chOff x="7620000" y="1816768"/>
              <a:chExt cx="1143000" cy="409072"/>
            </a:xfrm>
          </p:grpSpPr>
          <p:sp>
            <p:nvSpPr>
              <p:cNvPr id="18" name="Rechthoek 17"/>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sp>
          <p:nvSpPr>
            <p:cNvPr id="34" name="Rechthoek 33"/>
            <p:cNvSpPr/>
            <p:nvPr/>
          </p:nvSpPr>
          <p:spPr bwMode="auto">
            <a:xfrm>
              <a:off x="6019800" y="3124200"/>
              <a:ext cx="1132384" cy="465457"/>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5" name="Tekstvak 34"/>
            <p:cNvSpPr txBox="1"/>
            <p:nvPr/>
          </p:nvSpPr>
          <p:spPr>
            <a:xfrm>
              <a:off x="6063637" y="3200400"/>
              <a:ext cx="1035796"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voeding: </a:t>
              </a:r>
              <a:r>
                <a:rPr lang="nl-NL" sz="1400" b="1" smtClean="0">
                  <a:latin typeface="Calibri" pitchFamily="34" charset="0"/>
                  <a:cs typeface="Calibri" pitchFamily="34" charset="0"/>
                </a:rPr>
                <a:t>15</a:t>
              </a:r>
            </a:p>
          </p:txBody>
        </p:sp>
        <p:grpSp>
          <p:nvGrpSpPr>
            <p:cNvPr id="33" name="Groep 26"/>
            <p:cNvGrpSpPr/>
            <p:nvPr/>
          </p:nvGrpSpPr>
          <p:grpSpPr>
            <a:xfrm>
              <a:off x="6019800" y="2743200"/>
              <a:ext cx="1132384" cy="353161"/>
              <a:chOff x="7620000" y="1816768"/>
              <a:chExt cx="1143000" cy="409072"/>
            </a:xfrm>
          </p:grpSpPr>
          <p:sp>
            <p:nvSpPr>
              <p:cNvPr id="36" name="Rechthoek 35"/>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7" name="Tekstvak 36"/>
              <p:cNvSpPr txBox="1"/>
              <p:nvPr/>
            </p:nvSpPr>
            <p:spPr>
              <a:xfrm>
                <a:off x="7683986" y="1844840"/>
                <a:ext cx="1006028" cy="356503"/>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diensten: </a:t>
                </a:r>
                <a:r>
                  <a:rPr lang="nl-NL" sz="1400" b="1" smtClean="0">
                    <a:latin typeface="Calibri" pitchFamily="34" charset="0"/>
                    <a:cs typeface="Calibri" pitchFamily="34" charset="0"/>
                  </a:rPr>
                  <a:t>4</a:t>
                </a:r>
              </a:p>
            </p:txBody>
          </p:sp>
        </p:grpSp>
      </p:grpSp>
      <p:pic>
        <p:nvPicPr>
          <p:cNvPr id="349186" name="Picture 2"/>
          <p:cNvPicPr>
            <a:picLocks noChangeAspect="1" noChangeArrowheads="1"/>
          </p:cNvPicPr>
          <p:nvPr/>
        </p:nvPicPr>
        <p:blipFill>
          <a:blip r:embed="rId3" cstate="print"/>
          <a:srcRect/>
          <a:stretch>
            <a:fillRect/>
          </a:stretch>
        </p:blipFill>
        <p:spPr bwMode="auto">
          <a:xfrm>
            <a:off x="4718340" y="1905000"/>
            <a:ext cx="4425659" cy="4953000"/>
          </a:xfrm>
          <a:prstGeom prst="rect">
            <a:avLst/>
          </a:prstGeom>
          <a:noFill/>
          <a:ln w="9525">
            <a:noFill/>
            <a:miter lim="800000"/>
            <a:headEnd/>
            <a:tailEnd/>
          </a:ln>
        </p:spPr>
      </p:pic>
      <p:sp>
        <p:nvSpPr>
          <p:cNvPr id="40" name="Tekstvak 39"/>
          <p:cNvSpPr txBox="1"/>
          <p:nvPr/>
        </p:nvSpPr>
        <p:spPr>
          <a:xfrm>
            <a:off x="7232073" y="4519101"/>
            <a:ext cx="798617" cy="261610"/>
          </a:xfrm>
          <a:prstGeom prst="rect">
            <a:avLst/>
          </a:prstGeom>
          <a:solidFill>
            <a:schemeClr val="bg1"/>
          </a:solidFill>
        </p:spPr>
        <p:txBody>
          <a:bodyPr wrap="none" rtlCol="0">
            <a:spAutoFit/>
          </a:bodyPr>
          <a:lstStyle/>
          <a:p>
            <a:r>
              <a:rPr lang="nl-NL" sz="1100" b="1" smtClean="0">
                <a:latin typeface="Calibri" pitchFamily="34" charset="0"/>
                <a:cs typeface="Calibri" pitchFamily="34" charset="0"/>
              </a:rPr>
              <a:t>Nederland</a:t>
            </a:r>
            <a:endParaRPr lang="nl-NL" b="1" dirty="0" err="1" smtClean="0">
              <a:latin typeface="Calibri" pitchFamily="34" charset="0"/>
              <a:cs typeface="Calibri" pitchFamily="34" charset="0"/>
            </a:endParaRPr>
          </a:p>
        </p:txBody>
      </p:sp>
      <p:sp>
        <p:nvSpPr>
          <p:cNvPr id="39" name="Ovaal 38"/>
          <p:cNvSpPr/>
          <p:nvPr/>
        </p:nvSpPr>
        <p:spPr bwMode="auto">
          <a:xfrm>
            <a:off x="7086600" y="4495800"/>
            <a:ext cx="9144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991970" y="1143000"/>
            <a:ext cx="5152030" cy="5715000"/>
          </a:xfrm>
          <a:prstGeom prst="rect">
            <a:avLst/>
          </a:prstGeom>
          <a:noFill/>
          <a:ln w="9525">
            <a:noFill/>
            <a:miter lim="800000"/>
            <a:headEnd/>
            <a:tailEnd/>
          </a:ln>
        </p:spPr>
      </p:pic>
      <p:sp>
        <p:nvSpPr>
          <p:cNvPr id="11" name="Content Placeholder 2"/>
          <p:cNvSpPr>
            <a:spLocks noGrp="1"/>
          </p:cNvSpPr>
          <p:nvPr>
            <p:ph sz="half" idx="1"/>
          </p:nvPr>
        </p:nvSpPr>
        <p:spPr>
          <a:xfrm>
            <a:off x="457200" y="1600200"/>
            <a:ext cx="3505200" cy="4525963"/>
          </a:xfrm>
        </p:spPr>
        <p:txBody>
          <a:bodyPr>
            <a:noAutofit/>
          </a:bodyPr>
          <a:lstStyle/>
          <a:p>
            <a:r>
              <a:rPr lang="en-US" sz="1800" b="0" dirty="0" err="1" smtClean="0">
                <a:latin typeface="Calibri" pitchFamily="34" charset="0"/>
                <a:cs typeface="Calibri" pitchFamily="34" charset="0"/>
              </a:rPr>
              <a:t>Aanvoer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Slechts</a:t>
            </a:r>
            <a:r>
              <a:rPr lang="en-US" sz="1400" b="0" dirty="0" smtClean="0">
                <a:latin typeface="Calibri" pitchFamily="34" charset="0"/>
                <a:cs typeface="Calibri" pitchFamily="34" charset="0"/>
              </a:rPr>
              <a:t> 1/3 </a:t>
            </a:r>
            <a:r>
              <a:rPr lang="en-US" sz="1400" b="0" dirty="0" err="1" smtClean="0">
                <a:latin typeface="Calibri" pitchFamily="34" charset="0"/>
                <a:cs typeface="Calibri" pitchFamily="34" charset="0"/>
              </a:rPr>
              <a:t>wordt</a:t>
            </a:r>
            <a:r>
              <a:rPr lang="en-US" sz="1400" b="0" dirty="0" smtClean="0">
                <a:latin typeface="Calibri" pitchFamily="34" charset="0"/>
                <a:cs typeface="Calibri" pitchFamily="34" charset="0"/>
              </a:rPr>
              <a:t> in NL </a:t>
            </a:r>
            <a:r>
              <a:rPr lang="en-US" sz="1400" b="0" dirty="0" err="1" smtClean="0">
                <a:latin typeface="Calibri" pitchFamily="34" charset="0"/>
                <a:cs typeface="Calibri" pitchFamily="34" charset="0"/>
              </a:rPr>
              <a:t>gebruikt</a:t>
            </a:r>
            <a:endParaRPr lang="en-US" sz="1400" b="0" dirty="0" smtClean="0">
              <a:latin typeface="Calibri" pitchFamily="34" charset="0"/>
              <a:cs typeface="Calibri" pitchFamily="34" charset="0"/>
            </a:endParaRPr>
          </a:p>
          <a:p>
            <a:pPr lvl="2"/>
            <a:r>
              <a:rPr lang="en-US" sz="1200" dirty="0" smtClean="0">
                <a:solidFill>
                  <a:srgbClr val="006600"/>
                </a:solidFill>
                <a:latin typeface="Calibri" pitchFamily="34" charset="0"/>
                <a:cs typeface="Calibri" pitchFamily="34" charset="0"/>
              </a:rPr>
              <a:t>Rest is </a:t>
            </a:r>
            <a:r>
              <a:rPr lang="en-US" sz="1200" dirty="0" err="1" smtClean="0">
                <a:solidFill>
                  <a:srgbClr val="006600"/>
                </a:solidFill>
                <a:latin typeface="Calibri" pitchFamily="34" charset="0"/>
                <a:cs typeface="Calibri" pitchFamily="34" charset="0"/>
              </a:rPr>
              <a:t>uitvoer</a:t>
            </a:r>
            <a:endParaRPr lang="en-US" sz="1200" dirty="0" smtClean="0">
              <a:solidFill>
                <a:srgbClr val="006600"/>
              </a:solidFill>
              <a:latin typeface="Calibri" pitchFamily="34" charset="0"/>
              <a:cs typeface="Calibri" pitchFamily="34" charset="0"/>
            </a:endParaRPr>
          </a:p>
          <a:p>
            <a:pPr lvl="2"/>
            <a:r>
              <a:rPr lang="en-US" sz="1200" dirty="0" err="1" smtClean="0">
                <a:solidFill>
                  <a:srgbClr val="006600"/>
                </a:solidFill>
                <a:latin typeface="Calibri" pitchFamily="34" charset="0"/>
                <a:cs typeface="Calibri" pitchFamily="34" charset="0"/>
              </a:rPr>
              <a:t>Vooral</a:t>
            </a:r>
            <a:r>
              <a:rPr lang="en-US" sz="1200" dirty="0" smtClean="0">
                <a:solidFill>
                  <a:srgbClr val="006600"/>
                </a:solidFill>
                <a:latin typeface="Calibri" pitchFamily="34" charset="0"/>
                <a:cs typeface="Calibri" pitchFamily="34" charset="0"/>
              </a:rPr>
              <a:t> </a:t>
            </a:r>
            <a:r>
              <a:rPr lang="en-US" sz="1200" dirty="0" err="1" smtClean="0">
                <a:solidFill>
                  <a:srgbClr val="006600"/>
                </a:solidFill>
                <a:latin typeface="Calibri" pitchFamily="34" charset="0"/>
                <a:cs typeface="Calibri" pitchFamily="34" charset="0"/>
              </a:rPr>
              <a:t>aardolie</a:t>
            </a:r>
            <a:r>
              <a:rPr lang="en-US" sz="1200" dirty="0" smtClean="0">
                <a:solidFill>
                  <a:srgbClr val="006600"/>
                </a:solidFill>
                <a:latin typeface="Calibri" pitchFamily="34" charset="0"/>
                <a:cs typeface="Calibri" pitchFamily="34" charset="0"/>
              </a:rPr>
              <a:t> (</a:t>
            </a:r>
            <a:r>
              <a:rPr lang="en-US" sz="1200" smtClean="0">
                <a:solidFill>
                  <a:srgbClr val="006600"/>
                </a:solidFill>
                <a:latin typeface="Calibri" pitchFamily="34" charset="0"/>
                <a:cs typeface="Calibri" pitchFamily="34" charset="0"/>
              </a:rPr>
              <a:t>en gas)</a:t>
            </a:r>
            <a:endParaRPr lang="en-US" sz="1200" dirty="0" smtClean="0">
              <a:solidFill>
                <a:srgbClr val="006600"/>
              </a:solidFill>
              <a:latin typeface="Calibri" pitchFamily="34" charset="0"/>
              <a:cs typeface="Calibri" pitchFamily="34" charset="0"/>
            </a:endParaRPr>
          </a:p>
          <a:p>
            <a:pPr lvl="1"/>
            <a:r>
              <a:rPr lang="en-US" sz="1400" b="0" dirty="0" err="1" smtClean="0">
                <a:latin typeface="Calibri" pitchFamily="34" charset="0"/>
                <a:cs typeface="Calibri" pitchFamily="34" charset="0"/>
              </a:rPr>
              <a:t>Energiebesparende maatregelen</a:t>
            </a:r>
          </a:p>
          <a:p>
            <a:pPr lvl="2"/>
            <a:r>
              <a:rPr lang="en-US" sz="1200" dirty="0" err="1" smtClean="0">
                <a:solidFill>
                  <a:srgbClr val="006600"/>
                </a:solidFill>
                <a:latin typeface="Calibri" pitchFamily="34" charset="0"/>
                <a:cs typeface="Calibri" pitchFamily="34" charset="0"/>
              </a:rPr>
              <a:t>Daling</a:t>
            </a:r>
            <a:r>
              <a:rPr lang="en-US" sz="1200" dirty="0" smtClean="0">
                <a:solidFill>
                  <a:srgbClr val="006600"/>
                </a:solidFill>
                <a:latin typeface="Calibri" pitchFamily="34" charset="0"/>
                <a:cs typeface="Calibri" pitchFamily="34" charset="0"/>
              </a:rPr>
              <a:t> van het </a:t>
            </a:r>
            <a:r>
              <a:rPr lang="en-US" sz="1200" dirty="0" err="1" smtClean="0">
                <a:solidFill>
                  <a:srgbClr val="006600"/>
                </a:solidFill>
                <a:latin typeface="Calibri" pitchFamily="34" charset="0"/>
                <a:cs typeface="Calibri" pitchFamily="34" charset="0"/>
              </a:rPr>
              <a:t>gebruik</a:t>
            </a:r>
            <a:r>
              <a:rPr lang="en-US" sz="1200" dirty="0" smtClean="0">
                <a:solidFill>
                  <a:srgbClr val="006600"/>
                </a:solidFill>
                <a:latin typeface="Calibri" pitchFamily="34" charset="0"/>
                <a:cs typeface="Calibri" pitchFamily="34" charset="0"/>
              </a:rPr>
              <a:t> door </a:t>
            </a:r>
            <a:r>
              <a:rPr lang="en-US" sz="1200" dirty="0" err="1" smtClean="0">
                <a:solidFill>
                  <a:srgbClr val="006600"/>
                </a:solidFill>
                <a:latin typeface="Calibri" pitchFamily="34" charset="0"/>
                <a:cs typeface="Calibri" pitchFamily="34" charset="0"/>
              </a:rPr>
              <a:t>isolatie</a:t>
            </a:r>
            <a:r>
              <a:rPr lang="en-US" sz="1200" smtClean="0">
                <a:solidFill>
                  <a:srgbClr val="006600"/>
                </a:solidFill>
                <a:latin typeface="Calibri" pitchFamily="34" charset="0"/>
                <a:cs typeface="Calibri" pitchFamily="34" charset="0"/>
              </a:rPr>
              <a:t>, HR, </a:t>
            </a:r>
            <a:r>
              <a:rPr lang="en-US" sz="1200" i="1" smtClean="0">
                <a:solidFill>
                  <a:srgbClr val="006600"/>
                </a:solidFill>
                <a:latin typeface="Calibri" pitchFamily="34" charset="0"/>
                <a:cs typeface="Calibri" pitchFamily="34" charset="0"/>
              </a:rPr>
              <a:t>etc</a:t>
            </a:r>
            <a:r>
              <a:rPr lang="en-US" sz="1200" smtClean="0">
                <a:solidFill>
                  <a:srgbClr val="006600"/>
                </a:solidFill>
                <a:latin typeface="Calibri" pitchFamily="34" charset="0"/>
                <a:cs typeface="Calibri" pitchFamily="34" charset="0"/>
              </a:rPr>
              <a:t>.</a:t>
            </a:r>
            <a:endParaRPr lang="en-US" sz="1200" dirty="0" smtClean="0">
              <a:solidFill>
                <a:srgbClr val="006600"/>
              </a:solidFill>
              <a:latin typeface="Calibri" pitchFamily="34" charset="0"/>
              <a:cs typeface="Calibri" pitchFamily="34" charset="0"/>
            </a:endParaRPr>
          </a:p>
          <a:p>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Productie door</a:t>
            </a:r>
          </a:p>
          <a:p>
            <a:pPr lvl="2"/>
            <a:r>
              <a:rPr lang="en-US" sz="1200" dirty="0" err="1" smtClean="0">
                <a:solidFill>
                  <a:srgbClr val="006600"/>
                </a:solidFill>
                <a:latin typeface="Calibri" pitchFamily="34" charset="0"/>
                <a:cs typeface="Calibri" pitchFamily="34" charset="0"/>
              </a:rPr>
              <a:t>Aardgas, steenkool, kernenergie</a:t>
            </a:r>
          </a:p>
          <a:p>
            <a:pPr lvl="2"/>
            <a:r>
              <a:rPr lang="en-US" sz="1200" dirty="0" err="1" smtClean="0">
                <a:solidFill>
                  <a:srgbClr val="006600"/>
                </a:solidFill>
                <a:latin typeface="Calibri" pitchFamily="34" charset="0"/>
                <a:cs typeface="Calibri" pitchFamily="34" charset="0"/>
              </a:rPr>
              <a:t>Rendement centrales verbeterd van 25% (1950) tot 43.5% (2009)</a:t>
            </a:r>
          </a:p>
        </p:txBody>
      </p:sp>
      <p:sp>
        <p:nvSpPr>
          <p:cNvPr id="12" name="Title 1"/>
          <p:cNvSpPr>
            <a:spLocks noGrp="1"/>
          </p:cNvSpPr>
          <p:nvPr>
            <p:ph type="title"/>
          </p:nvPr>
        </p:nvSpPr>
        <p:spPr>
          <a:xfrm>
            <a:off x="0" y="0"/>
            <a:ext cx="9144000" cy="1143000"/>
          </a:xfrm>
        </p:spPr>
        <p:txBody>
          <a:bodyPr>
            <a:normAutofit/>
          </a:bodyPr>
          <a:lstStyle/>
          <a:p>
            <a:r>
              <a:rPr lang="en-US" i="1" kern="1200" smtClean="0">
                <a:solidFill>
                  <a:srgbClr val="000099"/>
                </a:solidFill>
                <a:ea typeface="+mn-ea"/>
                <a:cs typeface="+mn-cs"/>
              </a:rPr>
              <a:t>Aanvoer en verbruik NL</a:t>
            </a:r>
            <a:endParaRPr lang="en-US" i="1" kern="1200" dirty="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1" name="Content Placeholder 2"/>
          <p:cNvSpPr>
            <a:spLocks noGrp="1"/>
          </p:cNvSpPr>
          <p:nvPr>
            <p:ph sz="half" idx="1"/>
          </p:nvPr>
        </p:nvSpPr>
        <p:spPr>
          <a:xfrm>
            <a:off x="457200" y="1600200"/>
            <a:ext cx="5181600" cy="5257800"/>
          </a:xfrm>
        </p:spPr>
        <p:txBody>
          <a:bodyPr>
            <a:noAutofit/>
          </a:bodyPr>
          <a:lstStyle/>
          <a:p>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deel</a:t>
            </a:r>
            <a:r>
              <a:rPr lang="en-US" sz="1800" b="0" dirty="0" smtClean="0">
                <a:latin typeface="Calibri" pitchFamily="34" charset="0"/>
                <a:cs typeface="Calibri" pitchFamily="34" charset="0"/>
              </a:rPr>
              <a:t> van de </a:t>
            </a:r>
            <a:r>
              <a:rPr lang="en-US" sz="1800" b="0" dirty="0" err="1" smtClean="0">
                <a:latin typeface="Calibri" pitchFamily="34" charset="0"/>
                <a:cs typeface="Calibri" pitchFamily="34" charset="0"/>
              </a:rPr>
              <a:t>aardolie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wordt</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ingevoerd</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1/3 wordt gebruikt</a:t>
            </a:r>
          </a:p>
          <a:p>
            <a:pPr lvl="1"/>
            <a:r>
              <a:rPr lang="en-US" sz="1400" b="0" dirty="0" err="1" smtClean="0">
                <a:latin typeface="Calibri" pitchFamily="34" charset="0"/>
                <a:cs typeface="Calibri" pitchFamily="34" charset="0"/>
              </a:rPr>
              <a:t>2/3 wordt uitgevoerd</a:t>
            </a:r>
          </a:p>
          <a:p>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deel</a:t>
            </a:r>
            <a:r>
              <a:rPr lang="en-US" sz="1800" b="0" dirty="0" smtClean="0">
                <a:latin typeface="Calibri" pitchFamily="34" charset="0"/>
                <a:cs typeface="Calibri" pitchFamily="34" charset="0"/>
              </a:rPr>
              <a:t> gas </a:t>
            </a:r>
            <a:r>
              <a:rPr lang="en-US" sz="1800" b="0" dirty="0" err="1" smtClean="0">
                <a:latin typeface="Calibri" pitchFamily="34" charset="0"/>
                <a:cs typeface="Calibri" pitchFamily="34" charset="0"/>
              </a:rPr>
              <a:t>uit</a:t>
            </a:r>
            <a:r>
              <a:rPr lang="en-US" sz="1800" b="0" dirty="0" smtClean="0">
                <a:latin typeface="Calibri" pitchFamily="34" charset="0"/>
                <a:cs typeface="Calibri" pitchFamily="34" charset="0"/>
              </a:rPr>
              <a:t> winning</a:t>
            </a:r>
          </a:p>
          <a:p>
            <a:r>
              <a:rPr lang="en-US" sz="1800" b="0" dirty="0" err="1" smtClean="0">
                <a:latin typeface="Calibri" pitchFamily="34" charset="0"/>
                <a:cs typeface="Calibri" pitchFamily="34" charset="0"/>
              </a:rPr>
              <a:t>Totaal</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gebruik</a:t>
            </a:r>
            <a:r>
              <a:rPr lang="en-US" sz="1800" b="0" dirty="0" smtClean="0">
                <a:latin typeface="Calibri" pitchFamily="34" charset="0"/>
                <a:cs typeface="Calibri" pitchFamily="34" charset="0"/>
              </a:rPr>
              <a:t> is 3 260 PJ</a:t>
            </a:r>
          </a:p>
          <a:p>
            <a:pPr lvl="1"/>
            <a:r>
              <a:rPr lang="en-US" sz="1400" b="0" dirty="0" err="1" smtClean="0">
                <a:latin typeface="Calibri" pitchFamily="34" charset="0"/>
                <a:cs typeface="Calibri" pitchFamily="34" charset="0"/>
              </a:rPr>
              <a:t>Gemiddeld 150.5 kWh/d per persoon</a:t>
            </a:r>
          </a:p>
          <a:p>
            <a:pPr lvl="1"/>
            <a:r>
              <a:rPr lang="en-US" sz="1400" b="0" dirty="0" err="1" smtClean="0">
                <a:latin typeface="Calibri" pitchFamily="34" charset="0"/>
                <a:cs typeface="Calibri" pitchFamily="34" charset="0"/>
              </a:rPr>
              <a:t>De zwarte blokjes</a:t>
            </a:r>
          </a:p>
          <a:p>
            <a:r>
              <a:rPr lang="en-US" sz="1800" b="0" dirty="0" smtClean="0">
                <a:latin typeface="Calibri" pitchFamily="34" charset="0"/>
                <a:cs typeface="Calibri" pitchFamily="34" charset="0"/>
              </a:rPr>
              <a:t>Bunkers</a:t>
            </a:r>
          </a:p>
          <a:p>
            <a:pPr lvl="1"/>
            <a:r>
              <a:rPr lang="en-US" sz="1400" b="0" dirty="0" err="1" smtClean="0">
                <a:latin typeface="Calibri" pitchFamily="34" charset="0"/>
                <a:cs typeface="Calibri" pitchFamily="34" charset="0"/>
              </a:rPr>
              <a:t>Levering brandstof aan schepen en vliegtuig op NL grondgebied</a:t>
            </a:r>
          </a:p>
          <a:p>
            <a:pPr lvl="1"/>
            <a:r>
              <a:rPr lang="en-US" sz="1400" b="0" dirty="0" err="1" smtClean="0">
                <a:latin typeface="Calibri" pitchFamily="34" charset="0"/>
                <a:cs typeface="Calibri" pitchFamily="34" charset="0"/>
              </a:rPr>
              <a:t>Eigen voortstuwing in </a:t>
            </a:r>
            <a:r>
              <a:rPr lang="en-US" sz="1400" b="0" err="1" smtClean="0">
                <a:latin typeface="Calibri" pitchFamily="34" charset="0"/>
                <a:cs typeface="Calibri" pitchFamily="34" charset="0"/>
              </a:rPr>
              <a:t>grensoverschrijdend </a:t>
            </a:r>
            <a:r>
              <a:rPr lang="en-US" sz="1400" b="0" smtClean="0">
                <a:latin typeface="Calibri" pitchFamily="34" charset="0"/>
                <a:cs typeface="Calibri" pitchFamily="34" charset="0"/>
              </a:rPr>
              <a:t>verkeer       wordt </a:t>
            </a:r>
            <a:r>
              <a:rPr lang="en-US" sz="1400" b="0" err="1" smtClean="0">
                <a:latin typeface="Calibri" pitchFamily="34" charset="0"/>
                <a:cs typeface="Calibri" pitchFamily="34" charset="0"/>
              </a:rPr>
              <a:t>niet </a:t>
            </a:r>
            <a:r>
              <a:rPr lang="en-US" sz="1400" b="0" smtClean="0">
                <a:latin typeface="Calibri" pitchFamily="34" charset="0"/>
                <a:cs typeface="Calibri" pitchFamily="34" charset="0"/>
              </a:rPr>
              <a:t>als </a:t>
            </a:r>
            <a:r>
              <a:rPr lang="en-US" sz="1400" b="0" err="1" smtClean="0">
                <a:latin typeface="Calibri" pitchFamily="34" charset="0"/>
                <a:cs typeface="Calibri" pitchFamily="34" charset="0"/>
              </a:rPr>
              <a:t>gebruik </a:t>
            </a:r>
            <a:r>
              <a:rPr lang="en-US" sz="1400" b="0" smtClean="0">
                <a:latin typeface="Calibri" pitchFamily="34" charset="0"/>
                <a:cs typeface="Calibri" pitchFamily="34" charset="0"/>
              </a:rPr>
              <a:t>in NL </a:t>
            </a:r>
            <a:r>
              <a:rPr lang="en-US" sz="1400" b="0" dirty="0" err="1" smtClean="0">
                <a:latin typeface="Calibri" pitchFamily="34" charset="0"/>
                <a:cs typeface="Calibri" pitchFamily="34" charset="0"/>
              </a:rPr>
              <a:t>meegeteld</a:t>
            </a:r>
          </a:p>
          <a:p>
            <a:r>
              <a:rPr lang="en-US" sz="1800" b="0" dirty="0" err="1" smtClean="0">
                <a:latin typeface="Calibri" pitchFamily="34" charset="0"/>
                <a:cs typeface="Calibri" pitchFamily="34" charset="0"/>
              </a:rPr>
              <a:t>Kernenergie</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Verbruik 1.3% in 2009</a:t>
            </a:r>
          </a:p>
          <a:p>
            <a:r>
              <a:rPr lang="en-US" sz="1800" b="0" dirty="0" err="1" smtClean="0">
                <a:latin typeface="Calibri" pitchFamily="34" charset="0"/>
                <a:cs typeface="Calibri" pitchFamily="34" charset="0"/>
              </a:rPr>
              <a:t>Duurzame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energie</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Verbruik bijna 4% in 2009</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Energiebalans</a:t>
            </a:r>
            <a:r>
              <a:rPr lang="en-US" i="1" kern="1200" dirty="0" smtClean="0">
                <a:solidFill>
                  <a:srgbClr val="000099"/>
                </a:solidFill>
                <a:ea typeface="+mn-ea"/>
                <a:cs typeface="+mn-cs"/>
              </a:rPr>
              <a:t> NL</a:t>
            </a:r>
            <a:endParaRPr lang="en-US" i="1" kern="1200" dirty="0">
              <a:solidFill>
                <a:srgbClr val="000099"/>
              </a:solidFill>
              <a:ea typeface="+mn-ea"/>
              <a:cs typeface="+mn-cs"/>
            </a:endParaRPr>
          </a:p>
        </p:txBody>
      </p:sp>
      <p:pic>
        <p:nvPicPr>
          <p:cNvPr id="4098" name="Picture 2" descr="C:\Users\jo\Desktop\0201_001s_clo_14_nl.jpg"/>
          <p:cNvPicPr>
            <a:picLocks noChangeAspect="1" noChangeArrowheads="1"/>
          </p:cNvPicPr>
          <p:nvPr/>
        </p:nvPicPr>
        <p:blipFill>
          <a:blip r:embed="rId2" cstate="print"/>
          <a:srcRect/>
          <a:stretch>
            <a:fillRect/>
          </a:stretch>
        </p:blipFill>
        <p:spPr bwMode="auto">
          <a:xfrm>
            <a:off x="5410200" y="888304"/>
            <a:ext cx="3733800" cy="5969696"/>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Binnenlands</a:t>
            </a:r>
            <a:r>
              <a:rPr lang="en-US" i="1" kern="1200" dirty="0" smtClean="0">
                <a:solidFill>
                  <a:srgbClr val="000099"/>
                </a:solidFill>
                <a:ea typeface="+mn-ea"/>
                <a:cs typeface="+mn-cs"/>
              </a:rPr>
              <a:t> </a:t>
            </a:r>
            <a:r>
              <a:rPr lang="en-US" i="1" kern="1200" dirty="0" err="1" smtClean="0">
                <a:solidFill>
                  <a:srgbClr val="000099"/>
                </a:solidFill>
                <a:ea typeface="+mn-ea"/>
                <a:cs typeface="+mn-cs"/>
              </a:rPr>
              <a:t>verbruik</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4343400" cy="4525963"/>
          </a:xfrm>
        </p:spPr>
        <p:txBody>
          <a:bodyPr>
            <a:normAutofit/>
          </a:bodyPr>
          <a:lstStyle/>
          <a:p>
            <a:r>
              <a:rPr lang="en-US" sz="1800" b="0" dirty="0" err="1" smtClean="0">
                <a:latin typeface="Calibri" pitchFamily="34" charset="0"/>
                <a:cs typeface="Calibri" pitchFamily="34" charset="0"/>
              </a:rPr>
              <a:t>Huishoudens</a:t>
            </a:r>
            <a:endParaRPr lang="en-US" sz="1800" b="0" dirty="0" smtClean="0">
              <a:latin typeface="Calibri" pitchFamily="34" charset="0"/>
              <a:cs typeface="Calibri" pitchFamily="34" charset="0"/>
            </a:endParaRPr>
          </a:p>
          <a:p>
            <a:pPr lvl="1"/>
            <a:r>
              <a:rPr lang="en-US" sz="1400" b="0" dirty="0" smtClean="0">
                <a:latin typeface="Calibri" pitchFamily="34" charset="0"/>
                <a:cs typeface="Calibri" pitchFamily="34" charset="0"/>
              </a:rPr>
              <a:t>13.0% van </a:t>
            </a:r>
            <a:r>
              <a:rPr lang="en-US" sz="1400" b="0" dirty="0" err="1" smtClean="0">
                <a:latin typeface="Calibri" pitchFamily="34" charset="0"/>
                <a:cs typeface="Calibri" pitchFamily="34" charset="0"/>
              </a:rPr>
              <a:t>totaal</a:t>
            </a:r>
            <a:endParaRPr lang="en-US" sz="1400" b="0" dirty="0" smtClean="0">
              <a:latin typeface="Calibri" pitchFamily="34" charset="0"/>
              <a:cs typeface="Calibri" pitchFamily="34" charset="0"/>
            </a:endParaRPr>
          </a:p>
          <a:p>
            <a:pPr lvl="2"/>
            <a:r>
              <a:rPr lang="en-US" sz="1200" dirty="0" smtClean="0">
                <a:solidFill>
                  <a:srgbClr val="006600"/>
                </a:solidFill>
                <a:latin typeface="Calibri" pitchFamily="34" charset="0"/>
                <a:cs typeface="Calibri" pitchFamily="34" charset="0"/>
              </a:rPr>
              <a:t>Ovens</a:t>
            </a:r>
          </a:p>
          <a:p>
            <a:pPr lvl="2"/>
            <a:r>
              <a:rPr lang="en-US" sz="1200" dirty="0" err="1" smtClean="0">
                <a:solidFill>
                  <a:srgbClr val="006600"/>
                </a:solidFill>
                <a:latin typeface="Calibri" pitchFamily="34" charset="0"/>
                <a:cs typeface="Calibri" pitchFamily="34" charset="0"/>
              </a:rPr>
              <a:t>Ketels</a:t>
            </a:r>
            <a:endParaRPr lang="en-US" sz="1200" dirty="0" smtClean="0">
              <a:solidFill>
                <a:srgbClr val="006600"/>
              </a:solidFill>
              <a:latin typeface="Calibri" pitchFamily="34" charset="0"/>
              <a:cs typeface="Calibri" pitchFamily="34" charset="0"/>
            </a:endParaRPr>
          </a:p>
          <a:p>
            <a:pPr lvl="2"/>
            <a:r>
              <a:rPr lang="en-US" sz="1200" dirty="0" err="1" smtClean="0">
                <a:solidFill>
                  <a:srgbClr val="006600"/>
                </a:solidFill>
                <a:latin typeface="Calibri" pitchFamily="34" charset="0"/>
                <a:cs typeface="Calibri" pitchFamily="34" charset="0"/>
              </a:rPr>
              <a:t>Kachels</a:t>
            </a:r>
            <a:endParaRPr lang="en-US" sz="1200" dirty="0" smtClean="0">
              <a:solidFill>
                <a:srgbClr val="006600"/>
              </a:solidFill>
              <a:latin typeface="Calibri" pitchFamily="34" charset="0"/>
              <a:cs typeface="Calibri" pitchFamily="34" charset="0"/>
            </a:endParaRPr>
          </a:p>
          <a:p>
            <a:r>
              <a:rPr lang="en-US" sz="1800" b="0" dirty="0" err="1" smtClean="0">
                <a:latin typeface="Calibri" pitchFamily="34" charset="0"/>
                <a:cs typeface="Calibri" pitchFamily="34" charset="0"/>
              </a:rPr>
              <a:t>Verbruik</a:t>
            </a:r>
            <a:r>
              <a:rPr lang="en-US" sz="1800" b="0" dirty="0" smtClean="0">
                <a:latin typeface="Calibri" pitchFamily="34" charset="0"/>
                <a:cs typeface="Calibri" pitchFamily="34" charset="0"/>
              </a:rPr>
              <a:t> 2009</a:t>
            </a:r>
          </a:p>
          <a:p>
            <a:pPr lvl="1"/>
            <a:r>
              <a:rPr lang="en-US" sz="1400" b="0" dirty="0" err="1" smtClean="0">
                <a:latin typeface="Calibri" pitchFamily="34" charset="0"/>
                <a:cs typeface="Calibri" pitchFamily="34" charset="0"/>
              </a:rPr>
              <a:t>Totaal</a:t>
            </a:r>
            <a:r>
              <a:rPr lang="en-US" sz="1400" b="0" dirty="0" smtClean="0">
                <a:latin typeface="Calibri" pitchFamily="34" charset="0"/>
                <a:cs typeface="Calibri" pitchFamily="34" charset="0"/>
              </a:rPr>
              <a:t> 425 PJ</a:t>
            </a:r>
          </a:p>
          <a:p>
            <a:pPr lvl="2"/>
            <a:r>
              <a:rPr lang="en-US" sz="1200" dirty="0" err="1" smtClean="0">
                <a:solidFill>
                  <a:srgbClr val="006600"/>
                </a:solidFill>
                <a:latin typeface="Calibri" pitchFamily="34" charset="0"/>
                <a:cs typeface="Calibri" pitchFamily="34" charset="0"/>
              </a:rPr>
              <a:t>Gemiddeld</a:t>
            </a:r>
            <a:r>
              <a:rPr lang="en-US" sz="1200" dirty="0" smtClean="0">
                <a:solidFill>
                  <a:srgbClr val="006600"/>
                </a:solidFill>
                <a:latin typeface="Calibri" pitchFamily="34" charset="0"/>
                <a:cs typeface="Calibri" pitchFamily="34" charset="0"/>
              </a:rPr>
              <a:t> 19.6 kWh/d</a:t>
            </a:r>
          </a:p>
          <a:p>
            <a:r>
              <a:rPr lang="en-US" sz="1800" b="0" dirty="0" err="1" smtClean="0">
                <a:latin typeface="Calibri" pitchFamily="34" charset="0"/>
                <a:cs typeface="Calibri" pitchFamily="34" charset="0"/>
              </a:rPr>
              <a:t>Verbruik</a:t>
            </a:r>
            <a:r>
              <a:rPr lang="en-US" sz="1800" b="0" dirty="0" smtClean="0">
                <a:latin typeface="Calibri" pitchFamily="34" charset="0"/>
                <a:cs typeface="Calibri" pitchFamily="34" charset="0"/>
              </a:rPr>
              <a:t> 2010</a:t>
            </a:r>
          </a:p>
          <a:p>
            <a:pPr lvl="1"/>
            <a:r>
              <a:rPr lang="en-US" sz="1400" b="0" dirty="0" err="1" smtClean="0">
                <a:latin typeface="Calibri" pitchFamily="34" charset="0"/>
                <a:cs typeface="Calibri" pitchFamily="34" charset="0"/>
              </a:rPr>
              <a:t>Totaal 466 PJ</a:t>
            </a:r>
          </a:p>
          <a:p>
            <a:pPr lvl="2"/>
            <a:r>
              <a:rPr lang="en-US" sz="1200" dirty="0" err="1" smtClean="0">
                <a:solidFill>
                  <a:srgbClr val="006600"/>
                </a:solidFill>
                <a:latin typeface="Calibri" pitchFamily="34" charset="0"/>
                <a:cs typeface="Calibri" pitchFamily="34" charset="0"/>
              </a:rPr>
              <a:t>Gemiddeld 21.5 kWh/d</a:t>
            </a:r>
          </a:p>
        </p:txBody>
      </p:sp>
      <p:pic>
        <p:nvPicPr>
          <p:cNvPr id="2052" name="Picture 4"/>
          <p:cNvPicPr>
            <a:picLocks noChangeAspect="1" noChangeArrowheads="1"/>
          </p:cNvPicPr>
          <p:nvPr/>
        </p:nvPicPr>
        <p:blipFill>
          <a:blip r:embed="rId2" cstate="print"/>
          <a:srcRect/>
          <a:stretch>
            <a:fillRect/>
          </a:stretch>
        </p:blipFill>
        <p:spPr bwMode="auto">
          <a:xfrm>
            <a:off x="3467100" y="1828800"/>
            <a:ext cx="5676900" cy="5029200"/>
          </a:xfrm>
          <a:prstGeom prst="rect">
            <a:avLst/>
          </a:prstGeom>
          <a:noFill/>
          <a:ln w="9525">
            <a:noFill/>
            <a:miter lim="800000"/>
            <a:headEnd/>
            <a:tailEnd/>
          </a:ln>
        </p:spPr>
      </p:pic>
      <p:cxnSp>
        <p:nvCxnSpPr>
          <p:cNvPr id="6" name="Rechte verbindingslijn met pijl 5"/>
          <p:cNvCxnSpPr/>
          <p:nvPr/>
        </p:nvCxnSpPr>
        <p:spPr bwMode="auto">
          <a:xfrm>
            <a:off x="2819400" y="4818768"/>
            <a:ext cx="5334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Huishoudelijk</a:t>
            </a:r>
            <a:r>
              <a:rPr lang="en-US" i="1" kern="1200" dirty="0" smtClean="0">
                <a:solidFill>
                  <a:srgbClr val="000099"/>
                </a:solidFill>
                <a:ea typeface="+mn-ea"/>
                <a:cs typeface="+mn-cs"/>
              </a:rPr>
              <a:t> </a:t>
            </a:r>
            <a:r>
              <a:rPr lang="en-US" i="1" kern="1200" dirty="0" err="1" smtClean="0">
                <a:solidFill>
                  <a:srgbClr val="000099"/>
                </a:solidFill>
                <a:ea typeface="+mn-ea"/>
                <a:cs typeface="+mn-cs"/>
              </a:rPr>
              <a:t>verbruik</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4343400" cy="4525963"/>
          </a:xfrm>
        </p:spPr>
        <p:txBody>
          <a:bodyPr>
            <a:normAutofit/>
          </a:bodyPr>
          <a:lstStyle/>
          <a:p>
            <a:r>
              <a:rPr lang="en-US" sz="1800" b="0" dirty="0" err="1" smtClean="0">
                <a:latin typeface="Calibri" pitchFamily="34" charset="0"/>
                <a:cs typeface="Calibri" pitchFamily="34" charset="0"/>
              </a:rPr>
              <a:t>Aardgas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Verwarming</a:t>
            </a:r>
            <a:r>
              <a:rPr lang="en-US" sz="1400" b="0" dirty="0" smtClean="0">
                <a:latin typeface="Calibri" pitchFamily="34" charset="0"/>
                <a:cs typeface="Calibri" pitchFamily="34" charset="0"/>
              </a:rPr>
              <a:t> 80%</a:t>
            </a:r>
          </a:p>
          <a:p>
            <a:pPr lvl="2"/>
            <a:r>
              <a:rPr lang="en-US" sz="1200" dirty="0" err="1" smtClean="0">
                <a:solidFill>
                  <a:srgbClr val="006600"/>
                </a:solidFill>
                <a:latin typeface="Calibri" pitchFamily="34" charset="0"/>
                <a:cs typeface="Calibri" pitchFamily="34" charset="0"/>
              </a:rPr>
              <a:t>Strengheid</a:t>
            </a:r>
            <a:r>
              <a:rPr lang="en-US" sz="1200" dirty="0" smtClean="0">
                <a:solidFill>
                  <a:srgbClr val="006600"/>
                </a:solidFill>
                <a:latin typeface="Calibri" pitchFamily="34" charset="0"/>
                <a:cs typeface="Calibri" pitchFamily="34" charset="0"/>
              </a:rPr>
              <a:t> van winters (2009 </a:t>
            </a:r>
            <a:r>
              <a:rPr lang="en-US" sz="1200" dirty="0" err="1" smtClean="0">
                <a:solidFill>
                  <a:srgbClr val="006600"/>
                </a:solidFill>
                <a:latin typeface="Calibri" pitchFamily="34" charset="0"/>
                <a:cs typeface="Calibri" pitchFamily="34" charset="0"/>
              </a:rPr>
              <a:t>zacht</a:t>
            </a:r>
            <a:r>
              <a:rPr lang="en-US" sz="1200" dirty="0" smtClean="0">
                <a:solidFill>
                  <a:srgbClr val="006600"/>
                </a:solidFill>
                <a:latin typeface="Calibri" pitchFamily="34" charset="0"/>
                <a:cs typeface="Calibri" pitchFamily="34" charset="0"/>
              </a:rPr>
              <a:t>)</a:t>
            </a:r>
          </a:p>
          <a:p>
            <a:pPr lvl="1"/>
            <a:r>
              <a:rPr lang="en-US" sz="1400" b="0" dirty="0" err="1" smtClean="0">
                <a:latin typeface="Calibri" pitchFamily="34" charset="0"/>
                <a:cs typeface="Calibri" pitchFamily="34" charset="0"/>
              </a:rPr>
              <a:t>Koken 20%</a:t>
            </a:r>
          </a:p>
          <a:p>
            <a:pPr lvl="1"/>
            <a:r>
              <a:rPr lang="en-US" sz="1400" b="0" dirty="0" err="1" smtClean="0">
                <a:latin typeface="Calibri" pitchFamily="34" charset="0"/>
                <a:cs typeface="Calibri" pitchFamily="34" charset="0"/>
              </a:rPr>
              <a:t>Energiebesparende maatregelen</a:t>
            </a:r>
          </a:p>
          <a:p>
            <a:pPr lvl="2"/>
            <a:r>
              <a:rPr lang="en-US" sz="1200" dirty="0" err="1" smtClean="0">
                <a:solidFill>
                  <a:srgbClr val="006600"/>
                </a:solidFill>
                <a:latin typeface="Calibri" pitchFamily="34" charset="0"/>
                <a:cs typeface="Calibri" pitchFamily="34" charset="0"/>
              </a:rPr>
              <a:t>Daling van het gebruik door isolatie, HR</a:t>
            </a:r>
          </a:p>
          <a:p>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Productie door</a:t>
            </a:r>
          </a:p>
          <a:p>
            <a:pPr lvl="2"/>
            <a:r>
              <a:rPr lang="en-US" sz="1200" dirty="0" err="1" smtClean="0">
                <a:solidFill>
                  <a:srgbClr val="006600"/>
                </a:solidFill>
                <a:latin typeface="Calibri" pitchFamily="34" charset="0"/>
                <a:cs typeface="Calibri" pitchFamily="34" charset="0"/>
              </a:rPr>
              <a:t>Aardgas, steenkool, kernenergie</a:t>
            </a:r>
          </a:p>
          <a:p>
            <a:pPr lvl="2"/>
            <a:r>
              <a:rPr lang="en-US" sz="1200" dirty="0" err="1" smtClean="0">
                <a:solidFill>
                  <a:srgbClr val="006600"/>
                </a:solidFill>
                <a:latin typeface="Calibri" pitchFamily="34" charset="0"/>
                <a:cs typeface="Calibri" pitchFamily="34" charset="0"/>
              </a:rPr>
              <a:t>Rendement centrales verbeterd van 25% (1950) tot 43.5% (2009)</a:t>
            </a:r>
          </a:p>
        </p:txBody>
      </p:sp>
      <p:pic>
        <p:nvPicPr>
          <p:cNvPr id="2050" name="Picture 2" descr="C:\Users\jo\Desktop\0036_001g_clo_12_nl.jpg"/>
          <p:cNvPicPr>
            <a:picLocks noChangeAspect="1" noChangeArrowheads="1"/>
          </p:cNvPicPr>
          <p:nvPr/>
        </p:nvPicPr>
        <p:blipFill>
          <a:blip r:embed="rId3" cstate="print"/>
          <a:srcRect/>
          <a:stretch>
            <a:fillRect/>
          </a:stretch>
        </p:blipFill>
        <p:spPr bwMode="auto">
          <a:xfrm>
            <a:off x="4961854" y="1628774"/>
            <a:ext cx="4182146" cy="2790826"/>
          </a:xfrm>
          <a:prstGeom prst="rect">
            <a:avLst/>
          </a:prstGeom>
          <a:noFill/>
        </p:spPr>
      </p:pic>
      <p:pic>
        <p:nvPicPr>
          <p:cNvPr id="2051" name="Picture 3" descr="C:\Users\jo\Desktop\0035_001g_clo_14_nl.jpg"/>
          <p:cNvPicPr>
            <a:picLocks noChangeAspect="1" noChangeArrowheads="1"/>
          </p:cNvPicPr>
          <p:nvPr/>
        </p:nvPicPr>
        <p:blipFill>
          <a:blip r:embed="rId4" cstate="print"/>
          <a:srcRect/>
          <a:stretch>
            <a:fillRect/>
          </a:stretch>
        </p:blipFill>
        <p:spPr bwMode="auto">
          <a:xfrm>
            <a:off x="4953000" y="4061267"/>
            <a:ext cx="4191000" cy="2796734"/>
          </a:xfrm>
          <a:prstGeom prst="rect">
            <a:avLst/>
          </a:prstGeom>
          <a:noFill/>
        </p:spPr>
      </p:pic>
      <p:cxnSp>
        <p:nvCxnSpPr>
          <p:cNvPr id="6" name="Rechte verbindingslijn met pijl 5"/>
          <p:cNvCxnSpPr/>
          <p:nvPr/>
        </p:nvCxnSpPr>
        <p:spPr bwMode="auto">
          <a:xfrm>
            <a:off x="4419600" y="6074304"/>
            <a:ext cx="5334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Verkeer</a:t>
            </a:r>
            <a:r>
              <a:rPr lang="en-US" i="1" kern="1200" dirty="0" smtClean="0">
                <a:solidFill>
                  <a:srgbClr val="000099"/>
                </a:solidFill>
                <a:ea typeface="+mn-ea"/>
                <a:cs typeface="+mn-cs"/>
              </a:rPr>
              <a:t> en </a:t>
            </a:r>
            <a:r>
              <a:rPr lang="en-US" i="1" kern="1200" dirty="0" err="1" smtClean="0">
                <a:solidFill>
                  <a:srgbClr val="000099"/>
                </a:solidFill>
                <a:ea typeface="+mn-ea"/>
                <a:cs typeface="+mn-cs"/>
              </a:rPr>
              <a:t>vervoer</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3124200" cy="4800600"/>
          </a:xfrm>
        </p:spPr>
        <p:txBody>
          <a:bodyPr>
            <a:noAutofit/>
          </a:bodyPr>
          <a:lstStyle/>
          <a:p>
            <a:r>
              <a:rPr lang="en-US" sz="1800" b="0" dirty="0" err="1" smtClean="0">
                <a:latin typeface="Calibri" pitchFamily="34" charset="0"/>
                <a:cs typeface="Calibri" pitchFamily="34" charset="0"/>
              </a:rPr>
              <a:t>Wegverkeer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Toenemende groei</a:t>
            </a:r>
          </a:p>
          <a:p>
            <a:pPr lvl="2"/>
            <a:r>
              <a:rPr lang="en-US" sz="1200" dirty="0" err="1" smtClean="0">
                <a:solidFill>
                  <a:srgbClr val="006600"/>
                </a:solidFill>
                <a:latin typeface="Calibri" pitchFamily="34" charset="0"/>
                <a:cs typeface="Calibri" pitchFamily="34" charset="0"/>
              </a:rPr>
              <a:t>Personenauto’s</a:t>
            </a:r>
          </a:p>
          <a:p>
            <a:pPr lvl="1"/>
            <a:r>
              <a:rPr lang="en-US" sz="1400" b="0" dirty="0" err="1" smtClean="0">
                <a:latin typeface="Calibri" pitchFamily="34" charset="0"/>
                <a:cs typeface="Calibri" pitchFamily="34" charset="0"/>
              </a:rPr>
              <a:t>Totaal verbruik</a:t>
            </a:r>
          </a:p>
          <a:p>
            <a:pPr lvl="2"/>
            <a:r>
              <a:rPr lang="en-US" sz="1200" dirty="0" err="1" smtClean="0">
                <a:solidFill>
                  <a:srgbClr val="006600"/>
                </a:solidFill>
                <a:latin typeface="Calibri" pitchFamily="34" charset="0"/>
                <a:cs typeface="Calibri" pitchFamily="34" charset="0"/>
              </a:rPr>
              <a:t>566 PJ (in 2009)</a:t>
            </a:r>
          </a:p>
          <a:p>
            <a:pPr lvl="2"/>
            <a:r>
              <a:rPr lang="en-US" sz="1200" dirty="0" err="1" smtClean="0">
                <a:solidFill>
                  <a:srgbClr val="006600"/>
                </a:solidFill>
                <a:latin typeface="Calibri" pitchFamily="34" charset="0"/>
                <a:cs typeface="Calibri" pitchFamily="34" charset="0"/>
              </a:rPr>
              <a:t>Gemiddeld 26.1 kWh/d</a:t>
            </a:r>
          </a:p>
          <a:p>
            <a:pPr lvl="2"/>
            <a:r>
              <a:rPr lang="en-US" sz="1200" dirty="0" err="1" smtClean="0">
                <a:solidFill>
                  <a:srgbClr val="006600"/>
                </a:solidFill>
                <a:latin typeface="Calibri" pitchFamily="34" charset="0"/>
                <a:cs typeface="Calibri" pitchFamily="34" charset="0"/>
              </a:rPr>
              <a:t>Geen vluchten</a:t>
            </a:r>
          </a:p>
          <a:p>
            <a:r>
              <a:rPr lang="en-US" sz="1800" b="0" dirty="0" err="1" smtClean="0">
                <a:latin typeface="Calibri" pitchFamily="34" charset="0"/>
                <a:cs typeface="Calibri" pitchFamily="34" charset="0"/>
              </a:rPr>
              <a:t>Personenauto’s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46% van verbruik</a:t>
            </a:r>
          </a:p>
          <a:p>
            <a:pPr lvl="2"/>
            <a:r>
              <a:rPr lang="en-US" sz="1200" dirty="0" err="1" smtClean="0">
                <a:solidFill>
                  <a:srgbClr val="006600"/>
                </a:solidFill>
                <a:latin typeface="Calibri" pitchFamily="34" charset="0"/>
                <a:cs typeface="Calibri" pitchFamily="34" charset="0"/>
              </a:rPr>
              <a:t>263 PJ</a:t>
            </a:r>
          </a:p>
          <a:p>
            <a:pPr lvl="2"/>
            <a:r>
              <a:rPr lang="en-US" sz="1200" dirty="0" err="1" smtClean="0">
                <a:solidFill>
                  <a:srgbClr val="006600"/>
                </a:solidFill>
                <a:latin typeface="Calibri" pitchFamily="34" charset="0"/>
                <a:cs typeface="Calibri" pitchFamily="34" charset="0"/>
              </a:rPr>
              <a:t>Gemiddeld 12.1 kWh/d</a:t>
            </a:r>
          </a:p>
          <a:p>
            <a:r>
              <a:rPr lang="en-US" sz="1800" b="0" dirty="0" err="1" smtClean="0">
                <a:latin typeface="Calibri" pitchFamily="34" charset="0"/>
                <a:cs typeface="Calibri" pitchFamily="34" charset="0"/>
              </a:rPr>
              <a:t>Bedrijfsauto’s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28% van verbruik</a:t>
            </a:r>
          </a:p>
          <a:p>
            <a:r>
              <a:rPr lang="en-US" sz="1800" b="0" dirty="0" smtClean="0">
                <a:latin typeface="Calibri" pitchFamily="34" charset="0"/>
                <a:cs typeface="Calibri" pitchFamily="34" charset="0"/>
              </a:rPr>
              <a:t>Crisis</a:t>
            </a:r>
          </a:p>
          <a:p>
            <a:pPr lvl="1"/>
            <a:r>
              <a:rPr lang="en-US" sz="1400" b="0" dirty="0" err="1" smtClean="0">
                <a:latin typeface="Calibri" pitchFamily="34" charset="0"/>
                <a:cs typeface="Calibri" pitchFamily="34" charset="0"/>
              </a:rPr>
              <a:t>In 2009 is verbruik met 2% afgenomen</a:t>
            </a:r>
          </a:p>
          <a:p>
            <a:pPr lvl="2"/>
            <a:r>
              <a:rPr lang="en-US" sz="1200" dirty="0" err="1" smtClean="0">
                <a:solidFill>
                  <a:srgbClr val="006600"/>
                </a:solidFill>
                <a:latin typeface="Calibri" pitchFamily="34" charset="0"/>
                <a:cs typeface="Calibri" pitchFamily="34" charset="0"/>
              </a:rPr>
              <a:t>Scheepvaart</a:t>
            </a:r>
          </a:p>
          <a:p>
            <a:pPr lvl="2"/>
            <a:r>
              <a:rPr lang="en-US" sz="1200" dirty="0" err="1" smtClean="0">
                <a:solidFill>
                  <a:srgbClr val="006600"/>
                </a:solidFill>
                <a:latin typeface="Calibri" pitchFamily="34" charset="0"/>
                <a:cs typeface="Calibri" pitchFamily="34" charset="0"/>
              </a:rPr>
              <a:t>Zware bedrijfsvoertuigen</a:t>
            </a:r>
          </a:p>
        </p:txBody>
      </p:sp>
      <p:pic>
        <p:nvPicPr>
          <p:cNvPr id="6146" name="Picture 2"/>
          <p:cNvPicPr>
            <a:picLocks noChangeAspect="1" noChangeArrowheads="1"/>
          </p:cNvPicPr>
          <p:nvPr/>
        </p:nvPicPr>
        <p:blipFill>
          <a:blip r:embed="rId2" cstate="print"/>
          <a:srcRect/>
          <a:stretch>
            <a:fillRect/>
          </a:stretch>
        </p:blipFill>
        <p:spPr bwMode="auto">
          <a:xfrm>
            <a:off x="3476625" y="1085850"/>
            <a:ext cx="5667375" cy="577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343400" cy="1143000"/>
          </a:xfrm>
        </p:spPr>
        <p:txBody>
          <a:bodyPr>
            <a:normAutofit/>
          </a:bodyPr>
          <a:lstStyle/>
          <a:p>
            <a:r>
              <a:rPr lang="en-US" i="1" kern="1200" dirty="0" smtClean="0">
                <a:solidFill>
                  <a:srgbClr val="000099"/>
                </a:solidFill>
                <a:ea typeface="+mn-ea"/>
                <a:cs typeface="+mn-cs"/>
              </a:rPr>
              <a:t>Land en </a:t>
            </a:r>
            <a:r>
              <a:rPr lang="en-US" i="1" kern="1200" dirty="0" err="1" smtClean="0">
                <a:solidFill>
                  <a:srgbClr val="000099"/>
                </a:solidFill>
                <a:ea typeface="+mn-ea"/>
                <a:cs typeface="+mn-cs"/>
              </a:rPr>
              <a:t>tuinbouw</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447800"/>
            <a:ext cx="4419600" cy="4525963"/>
          </a:xfrm>
        </p:spPr>
        <p:txBody>
          <a:bodyPr>
            <a:normAutofit/>
          </a:bodyPr>
          <a:lstStyle/>
          <a:p>
            <a:r>
              <a:rPr lang="en-US" sz="1800" b="0" dirty="0" err="1" smtClean="0">
                <a:latin typeface="Calibri" pitchFamily="34" charset="0"/>
                <a:cs typeface="Calibri" pitchFamily="34" charset="0"/>
              </a:rPr>
              <a:t>Energie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consumptie</a:t>
            </a:r>
            <a:r>
              <a:rPr lang="en-US" sz="1800" b="0" dirty="0" smtClean="0">
                <a:latin typeface="Calibri" pitchFamily="34" charset="0"/>
                <a:cs typeface="Calibri" pitchFamily="34" charset="0"/>
              </a:rPr>
              <a:t> in 2008</a:t>
            </a:r>
          </a:p>
          <a:p>
            <a:pPr lvl="1"/>
            <a:r>
              <a:rPr lang="en-US" sz="1400" b="0" dirty="0" err="1" smtClean="0">
                <a:latin typeface="Calibri" pitchFamily="34" charset="0"/>
                <a:cs typeface="Calibri" pitchFamily="34" charset="0"/>
              </a:rPr>
              <a:t>Totaal 128.9 PJ (6.0 kWh/d gemiddeld)</a:t>
            </a:r>
          </a:p>
          <a:p>
            <a:pPr lvl="1"/>
            <a:r>
              <a:rPr lang="en-US" sz="1400" b="0" dirty="0" err="1" smtClean="0">
                <a:latin typeface="Calibri" pitchFamily="34" charset="0"/>
                <a:cs typeface="Calibri" pitchFamily="34" charset="0"/>
              </a:rPr>
              <a:t>Glastuinbouw domineert: 113.6 PJ</a:t>
            </a:r>
          </a:p>
          <a:p>
            <a:r>
              <a:rPr lang="en-US" sz="1800" b="0" dirty="0" err="1" smtClean="0">
                <a:latin typeface="Calibri" pitchFamily="34" charset="0"/>
                <a:cs typeface="Calibri" pitchFamily="34" charset="0"/>
              </a:rPr>
              <a:t>Nieuwe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kassen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isoleren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beter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Gebruik daalt tm 2006</a:t>
            </a:r>
          </a:p>
          <a:p>
            <a:r>
              <a:rPr lang="en-US" sz="1800" b="0" dirty="0" err="1" smtClean="0">
                <a:latin typeface="Calibri" pitchFamily="34" charset="0"/>
                <a:cs typeface="Calibri" pitchFamily="34" charset="0"/>
              </a:rPr>
              <a:t>Vanaf</a:t>
            </a:r>
            <a:r>
              <a:rPr lang="en-US" sz="1800" b="0" dirty="0" smtClean="0">
                <a:latin typeface="Calibri" pitchFamily="34" charset="0"/>
                <a:cs typeface="Calibri" pitchFamily="34" charset="0"/>
              </a:rPr>
              <a:t> 2006 </a:t>
            </a:r>
            <a:r>
              <a:rPr lang="en-US" sz="1800" b="0" dirty="0" err="1" smtClean="0">
                <a:latin typeface="Calibri" pitchFamily="34" charset="0"/>
                <a:cs typeface="Calibri" pitchFamily="34" charset="0"/>
              </a:rPr>
              <a:t>verkoopt</a:t>
            </a:r>
            <a:r>
              <a:rPr lang="en-US" sz="1800" b="0" dirty="0" smtClean="0">
                <a:latin typeface="Calibri" pitchFamily="34" charset="0"/>
                <a:cs typeface="Calibri" pitchFamily="34" charset="0"/>
              </a:rPr>
              <a:t> men </a:t>
            </a:r>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In 2009 in totaal 13.4 PJ (2008: 17.3 PJ)</a:t>
            </a:r>
          </a:p>
          <a:p>
            <a:pPr lvl="1"/>
            <a:r>
              <a:rPr lang="en-US" sz="1400" b="0" dirty="0" err="1" smtClean="0">
                <a:latin typeface="Calibri" pitchFamily="34" charset="0"/>
                <a:cs typeface="Calibri" pitchFamily="34" charset="0"/>
              </a:rPr>
              <a:t>Nieuwe installaties: warmtekrachtkoppeling</a:t>
            </a:r>
          </a:p>
          <a:p>
            <a:pPr lvl="2"/>
            <a:r>
              <a:rPr lang="en-US" sz="1200" dirty="0" err="1" smtClean="0">
                <a:solidFill>
                  <a:srgbClr val="006600"/>
                </a:solidFill>
                <a:latin typeface="Calibri" pitchFamily="34" charset="0"/>
                <a:cs typeface="Calibri" pitchFamily="34" charset="0"/>
              </a:rPr>
              <a:t>Wek warmte en elektriciteit op</a:t>
            </a:r>
          </a:p>
          <a:p>
            <a:r>
              <a:rPr lang="en-US" sz="1800" b="0" dirty="0" err="1" smtClean="0">
                <a:latin typeface="Calibri" pitchFamily="34" charset="0"/>
                <a:cs typeface="Calibri" pitchFamily="34" charset="0"/>
              </a:rPr>
              <a:t>Tractoren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brandstof</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Totaal rond de 10 PJ</a:t>
            </a:r>
          </a:p>
          <a:p>
            <a:pPr lvl="1"/>
            <a:r>
              <a:rPr lang="en-US" sz="1400" b="0" dirty="0" err="1" smtClean="0">
                <a:latin typeface="Calibri" pitchFamily="34" charset="0"/>
                <a:cs typeface="Calibri" pitchFamily="34" charset="0"/>
              </a:rPr>
              <a:t>Valt </a:t>
            </a:r>
            <a:r>
              <a:rPr lang="en-US" sz="1400" b="0" err="1" smtClean="0">
                <a:latin typeface="Calibri" pitchFamily="34" charset="0"/>
                <a:cs typeface="Calibri" pitchFamily="34" charset="0"/>
              </a:rPr>
              <a:t>onder </a:t>
            </a:r>
            <a:r>
              <a:rPr lang="en-US" sz="1400" b="0" smtClean="0">
                <a:latin typeface="Calibri" pitchFamily="34" charset="0"/>
                <a:cs typeface="Calibri" pitchFamily="34" charset="0"/>
              </a:rPr>
              <a:t>“Verkeer </a:t>
            </a:r>
            <a:r>
              <a:rPr lang="en-US" sz="1400" b="0" err="1" smtClean="0">
                <a:latin typeface="Calibri" pitchFamily="34" charset="0"/>
                <a:cs typeface="Calibri" pitchFamily="34" charset="0"/>
              </a:rPr>
              <a:t>en </a:t>
            </a:r>
            <a:r>
              <a:rPr lang="en-US" sz="1400" b="0" smtClean="0">
                <a:latin typeface="Calibri" pitchFamily="34" charset="0"/>
                <a:cs typeface="Calibri" pitchFamily="34" charset="0"/>
              </a:rPr>
              <a:t>vervoer”</a:t>
            </a:r>
            <a:endParaRPr lang="en-US" sz="1400" b="0" dirty="0" err="1" smtClean="0">
              <a:latin typeface="Calibri" pitchFamily="34" charset="0"/>
              <a:cs typeface="Calibri" pitchFamily="34" charset="0"/>
            </a:endParaRPr>
          </a:p>
          <a:p>
            <a:pPr lvl="1"/>
            <a:endParaRPr lang="en-US" sz="1400" b="0" dirty="0">
              <a:latin typeface="Calibri" pitchFamily="34" charset="0"/>
              <a:cs typeface="Calibri" pitchFamily="34" charset="0"/>
            </a:endParaRPr>
          </a:p>
        </p:txBody>
      </p:sp>
      <p:pic>
        <p:nvPicPr>
          <p:cNvPr id="1026" name="Picture 2" descr="C:\Users\jo\Desktop\0013_001g_clo_10_nl.jpg"/>
          <p:cNvPicPr>
            <a:picLocks noChangeAspect="1" noChangeArrowheads="1"/>
          </p:cNvPicPr>
          <p:nvPr/>
        </p:nvPicPr>
        <p:blipFill>
          <a:blip r:embed="rId2" cstate="print"/>
          <a:srcRect/>
          <a:stretch>
            <a:fillRect/>
          </a:stretch>
        </p:blipFill>
        <p:spPr bwMode="auto">
          <a:xfrm>
            <a:off x="4953000" y="0"/>
            <a:ext cx="4038600" cy="2695035"/>
          </a:xfrm>
          <a:prstGeom prst="rect">
            <a:avLst/>
          </a:prstGeom>
          <a:noFill/>
        </p:spPr>
      </p:pic>
      <p:pic>
        <p:nvPicPr>
          <p:cNvPr id="1027" name="Picture 3" descr="C:\Users\jo\Desktop\0013_004g_clo_10_nl.jpg"/>
          <p:cNvPicPr>
            <a:picLocks noChangeAspect="1" noChangeArrowheads="1"/>
          </p:cNvPicPr>
          <p:nvPr/>
        </p:nvPicPr>
        <p:blipFill>
          <a:blip r:embed="rId3" cstate="print"/>
          <a:srcRect/>
          <a:stretch>
            <a:fillRect/>
          </a:stretch>
        </p:blipFill>
        <p:spPr bwMode="auto">
          <a:xfrm>
            <a:off x="5715000" y="2438400"/>
            <a:ext cx="3429000" cy="2288237"/>
          </a:xfrm>
          <a:prstGeom prst="rect">
            <a:avLst/>
          </a:prstGeom>
          <a:noFill/>
        </p:spPr>
      </p:pic>
      <p:pic>
        <p:nvPicPr>
          <p:cNvPr id="1028" name="Picture 4" descr="C:\Users\jo\Desktop\0013_005g_clo_10_nl.jpg"/>
          <p:cNvPicPr>
            <a:picLocks noChangeAspect="1" noChangeArrowheads="1"/>
          </p:cNvPicPr>
          <p:nvPr/>
        </p:nvPicPr>
        <p:blipFill>
          <a:blip r:embed="rId4" cstate="print"/>
          <a:srcRect/>
          <a:stretch>
            <a:fillRect/>
          </a:stretch>
        </p:blipFill>
        <p:spPr bwMode="auto">
          <a:xfrm>
            <a:off x="5715000" y="4569763"/>
            <a:ext cx="3429000" cy="2288237"/>
          </a:xfrm>
          <a:prstGeom prst="rect">
            <a:avLst/>
          </a:prstGeom>
          <a:noFill/>
        </p:spPr>
      </p:pic>
      <p:pic>
        <p:nvPicPr>
          <p:cNvPr id="1029" name="Picture 5" descr="C:\Users\jo\Desktop\0013_003g_clo_10_nl.jpg"/>
          <p:cNvPicPr>
            <a:picLocks noChangeAspect="1" noChangeArrowheads="1"/>
          </p:cNvPicPr>
          <p:nvPr/>
        </p:nvPicPr>
        <p:blipFill>
          <a:blip r:embed="rId5" cstate="print"/>
          <a:srcRect/>
          <a:stretch>
            <a:fillRect/>
          </a:stretch>
        </p:blipFill>
        <p:spPr bwMode="auto">
          <a:xfrm>
            <a:off x="2819400" y="4876800"/>
            <a:ext cx="2827914" cy="1981200"/>
          </a:xfrm>
          <a:prstGeom prst="rect">
            <a:avLst/>
          </a:prstGeom>
          <a:noFill/>
        </p:spPr>
      </p:pic>
      <p:pic>
        <p:nvPicPr>
          <p:cNvPr id="1030" name="Picture 6" descr="C:\Users\jo\Desktop\0013_002g_clo_10_nl.jpg"/>
          <p:cNvPicPr>
            <a:picLocks noChangeAspect="1" noChangeArrowheads="1"/>
          </p:cNvPicPr>
          <p:nvPr/>
        </p:nvPicPr>
        <p:blipFill>
          <a:blip r:embed="rId6" cstate="print"/>
          <a:srcRect/>
          <a:stretch>
            <a:fillRect/>
          </a:stretch>
        </p:blipFill>
        <p:spPr bwMode="auto">
          <a:xfrm>
            <a:off x="0" y="4900560"/>
            <a:ext cx="2794000" cy="195744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191000" cy="1143000"/>
          </a:xfrm>
        </p:spPr>
        <p:txBody>
          <a:bodyPr/>
          <a:lstStyle/>
          <a:p>
            <a:r>
              <a:rPr lang="en-US" i="1" kern="1200" dirty="0" err="1" smtClean="0">
                <a:solidFill>
                  <a:srgbClr val="000099"/>
                </a:solidFill>
                <a:ea typeface="+mn-ea"/>
                <a:cs typeface="+mn-cs"/>
              </a:rPr>
              <a:t>Industrie</a:t>
            </a:r>
            <a:endParaRPr lang="en-US" i="1" kern="1200" dirty="0">
              <a:solidFill>
                <a:srgbClr val="000099"/>
              </a:solidFill>
              <a:ea typeface="+mn-ea"/>
              <a:cs typeface="+mn-cs"/>
            </a:endParaRPr>
          </a:p>
        </p:txBody>
      </p:sp>
      <p:sp>
        <p:nvSpPr>
          <p:cNvPr id="3" name="Content Placeholder 2"/>
          <p:cNvSpPr>
            <a:spLocks noGrp="1"/>
          </p:cNvSpPr>
          <p:nvPr>
            <p:ph sz="half" idx="1"/>
          </p:nvPr>
        </p:nvSpPr>
        <p:spPr/>
        <p:txBody>
          <a:bodyPr>
            <a:normAutofit/>
          </a:bodyPr>
          <a:lstStyle/>
          <a:p>
            <a:r>
              <a:rPr lang="en-US" sz="1800" b="0" dirty="0" err="1" smtClean="0">
                <a:latin typeface="Calibri" pitchFamily="34" charset="0"/>
                <a:cs typeface="Calibri" pitchFamily="34" charset="0"/>
              </a:rPr>
              <a:t>Inzet</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als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Grondstof</a:t>
            </a:r>
          </a:p>
          <a:p>
            <a:pPr lvl="1"/>
            <a:r>
              <a:rPr lang="en-US" sz="1400" b="0" dirty="0" err="1" smtClean="0">
                <a:latin typeface="Calibri" pitchFamily="34" charset="0"/>
                <a:cs typeface="Calibri" pitchFamily="34" charset="0"/>
              </a:rPr>
              <a:t>Omgezet naar andere energieproducten</a:t>
            </a:r>
          </a:p>
          <a:p>
            <a:r>
              <a:rPr lang="en-US" sz="1800" b="0" dirty="0" err="1" smtClean="0">
                <a:latin typeface="Calibri" pitchFamily="34" charset="0"/>
                <a:cs typeface="Calibri" pitchFamily="34" charset="0"/>
              </a:rPr>
              <a:t>Chemische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industrie</a:t>
            </a:r>
            <a:r>
              <a:rPr lang="en-US" sz="1800" b="0" dirty="0" smtClean="0">
                <a:latin typeface="Calibri" pitchFamily="34" charset="0"/>
                <a:cs typeface="Calibri" pitchFamily="34" charset="0"/>
              </a:rPr>
              <a:t> is </a:t>
            </a:r>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verbruiker</a:t>
            </a:r>
            <a:endParaRPr lang="en-US" sz="1800" b="0" dirty="0">
              <a:latin typeface="Calibri" pitchFamily="34" charset="0"/>
              <a:cs typeface="Calibri" pitchFamily="34" charset="0"/>
            </a:endParaRPr>
          </a:p>
        </p:txBody>
      </p:sp>
      <p:pic>
        <p:nvPicPr>
          <p:cNvPr id="5123" name="Picture 3"/>
          <p:cNvPicPr>
            <a:picLocks noChangeAspect="1" noChangeArrowheads="1"/>
          </p:cNvPicPr>
          <p:nvPr/>
        </p:nvPicPr>
        <p:blipFill>
          <a:blip r:embed="rId2" cstate="print"/>
          <a:srcRect/>
          <a:stretch>
            <a:fillRect/>
          </a:stretch>
        </p:blipFill>
        <p:spPr bwMode="auto">
          <a:xfrm>
            <a:off x="4153320" y="0"/>
            <a:ext cx="499068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2" name="Picture 4"/>
          <p:cNvPicPr>
            <a:picLocks noChangeAspect="1" noChangeArrowheads="1"/>
          </p:cNvPicPr>
          <p:nvPr/>
        </p:nvPicPr>
        <p:blipFill>
          <a:blip r:embed="rId3" cstate="print"/>
          <a:srcRect/>
          <a:stretch>
            <a:fillRect/>
          </a:stretch>
        </p:blipFill>
        <p:spPr bwMode="auto">
          <a:xfrm>
            <a:off x="4867926" y="4572000"/>
            <a:ext cx="4504674" cy="3048000"/>
          </a:xfrm>
          <a:prstGeom prst="rect">
            <a:avLst/>
          </a:prstGeom>
          <a:noFill/>
          <a:ln w="9525">
            <a:noFill/>
            <a:miter lim="800000"/>
            <a:headEnd/>
            <a:tailEnd/>
          </a:ln>
        </p:spPr>
      </p:pic>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3733800"/>
          </a:xfrm>
        </p:spPr>
        <p:txBody>
          <a:bodyPr/>
          <a:lstStyle/>
          <a:p>
            <a:r>
              <a:rPr lang="en-US" sz="1800" b="0" smtClean="0">
                <a:latin typeface="Calibri" pitchFamily="34" charset="0"/>
                <a:cs typeface="Calibri" pitchFamily="34" charset="0"/>
              </a:rPr>
              <a:t>Voor een typische auto op fossiele brandstof</a:t>
            </a:r>
          </a:p>
          <a:p>
            <a:pPr lvl="1"/>
            <a:r>
              <a:rPr lang="en-US" sz="1400" b="0" smtClean="0">
                <a:latin typeface="Calibri" pitchFamily="34" charset="0"/>
                <a:cs typeface="Calibri" pitchFamily="34" charset="0"/>
              </a:rPr>
              <a:t>Optrekken en afremmen</a:t>
            </a:r>
          </a:p>
          <a:p>
            <a:pPr lvl="1"/>
            <a:r>
              <a:rPr lang="en-US" sz="1400" b="0" smtClean="0">
                <a:latin typeface="Calibri" pitchFamily="34" charset="0"/>
                <a:cs typeface="Calibri" pitchFamily="34" charset="0"/>
              </a:rPr>
              <a:t>Luchtweerstand</a:t>
            </a:r>
          </a:p>
          <a:p>
            <a:pPr lvl="1"/>
            <a:r>
              <a:rPr lang="en-US" sz="1400" b="0" smtClean="0">
                <a:latin typeface="Calibri" pitchFamily="34" charset="0"/>
                <a:cs typeface="Calibri" pitchFamily="34" charset="0"/>
              </a:rPr>
              <a:t>Rolweerstand</a:t>
            </a:r>
          </a:p>
          <a:p>
            <a:pPr lvl="1"/>
            <a:r>
              <a:rPr lang="en-US" sz="1400" b="0" smtClean="0">
                <a:latin typeface="Calibri" pitchFamily="34" charset="0"/>
                <a:cs typeface="Calibri" pitchFamily="34" charset="0"/>
              </a:rPr>
              <a:t>Warmte (ongeveer 75% van de energie wordt weggegooid als warmte, omdat de energieconversie inefficiënt is)</a:t>
            </a:r>
          </a:p>
          <a:p>
            <a:r>
              <a:rPr lang="en-US" sz="1800" b="0" smtClean="0">
                <a:latin typeface="Calibri" pitchFamily="34" charset="0"/>
                <a:cs typeface="Calibri" pitchFamily="34" charset="0"/>
              </a:rPr>
              <a:t>Optrekken en dan afremmen</a:t>
            </a:r>
          </a:p>
          <a:p>
            <a:pPr lvl="1"/>
            <a:r>
              <a:rPr lang="en-US" sz="1400" b="0" smtClean="0">
                <a:latin typeface="Calibri" pitchFamily="34" charset="0"/>
                <a:cs typeface="Calibri" pitchFamily="34" charset="0"/>
              </a:rPr>
              <a:t>Auto’s hebben meestal geen constante snelheid</a:t>
            </a:r>
          </a:p>
          <a:p>
            <a:pPr lvl="2"/>
            <a:r>
              <a:rPr lang="en-US" sz="1000" smtClean="0">
                <a:solidFill>
                  <a:srgbClr val="006600"/>
                </a:solidFill>
                <a:latin typeface="Calibri" pitchFamily="34" charset="0"/>
                <a:cs typeface="Calibri" pitchFamily="34" charset="0"/>
              </a:rPr>
              <a:t>Stoplichten, verkeersborden, file, </a:t>
            </a:r>
            <a:r>
              <a:rPr lang="en-US" sz="1000" i="1" smtClean="0">
                <a:solidFill>
                  <a:srgbClr val="006600"/>
                </a:solidFill>
                <a:latin typeface="Calibri" pitchFamily="34" charset="0"/>
                <a:cs typeface="Calibri" pitchFamily="34" charset="0"/>
              </a:rPr>
              <a:t>etc</a:t>
            </a:r>
            <a:r>
              <a:rPr lang="en-US" sz="1000" smtClean="0">
                <a:solidFill>
                  <a:srgbClr val="006600"/>
                </a:solidFill>
                <a:latin typeface="Calibri" pitchFamily="34" charset="0"/>
                <a:cs typeface="Calibri" pitchFamily="34" charset="0"/>
              </a:rPr>
              <a:t>.</a:t>
            </a:r>
          </a:p>
          <a:p>
            <a:pPr lvl="1"/>
            <a:r>
              <a:rPr lang="en-US" sz="1400" b="0" smtClean="0">
                <a:latin typeface="Calibri" pitchFamily="34" charset="0"/>
                <a:cs typeface="Calibri" pitchFamily="34" charset="0"/>
              </a:rPr>
              <a:t>Massa van de auto </a:t>
            </a:r>
            <a:r>
              <a:rPr lang="en-US" sz="1400" b="0" i="1" smtClean="0">
                <a:latin typeface="Calibri" pitchFamily="34" charset="0"/>
                <a:cs typeface="Calibri" pitchFamily="34" charset="0"/>
              </a:rPr>
              <a:t>m</a:t>
            </a:r>
            <a:r>
              <a:rPr lang="en-US" sz="1400" b="0" smtClean="0">
                <a:latin typeface="Calibri" pitchFamily="34" charset="0"/>
                <a:cs typeface="Calibri" pitchFamily="34" charset="0"/>
              </a:rPr>
              <a:t> wordt versneld tot snelheid </a:t>
            </a:r>
            <a:r>
              <a:rPr lang="en-US" sz="1400" b="0" i="1" smtClean="0">
                <a:latin typeface="Calibri" pitchFamily="34" charset="0"/>
                <a:cs typeface="Calibri" pitchFamily="34" charset="0"/>
              </a:rPr>
              <a:t>v</a:t>
            </a:r>
          </a:p>
          <a:p>
            <a:pPr lvl="1"/>
            <a:r>
              <a:rPr lang="en-US" sz="1400" b="0" smtClean="0">
                <a:latin typeface="Calibri" pitchFamily="34" charset="0"/>
                <a:cs typeface="Calibri" pitchFamily="34" charset="0"/>
              </a:rPr>
              <a:t>Auto rijdt gemiddeld afstand </a:t>
            </a:r>
            <a:r>
              <a:rPr lang="en-US" sz="1400" b="0" i="1" smtClean="0">
                <a:latin typeface="Calibri" pitchFamily="34" charset="0"/>
                <a:cs typeface="Calibri" pitchFamily="34" charset="0"/>
              </a:rPr>
              <a:t>d</a:t>
            </a:r>
            <a:r>
              <a:rPr lang="en-US" sz="1400" b="0" smtClean="0">
                <a:latin typeface="Calibri" pitchFamily="34" charset="0"/>
                <a:cs typeface="Calibri" pitchFamily="34" charset="0"/>
              </a:rPr>
              <a:t> en remt dan af</a:t>
            </a:r>
          </a:p>
          <a:p>
            <a:pPr lvl="2"/>
            <a:r>
              <a:rPr lang="en-US" sz="1000" smtClean="0">
                <a:solidFill>
                  <a:srgbClr val="006600"/>
                </a:solidFill>
                <a:latin typeface="Calibri" pitchFamily="34" charset="0"/>
                <a:cs typeface="Calibri" pitchFamily="34" charset="0"/>
              </a:rPr>
              <a:t>De kinetische energie wordt dan in warmte omgezet</a:t>
            </a:r>
          </a:p>
          <a:p>
            <a:pPr lvl="2"/>
            <a:r>
              <a:rPr lang="en-US" sz="1000" smtClean="0">
                <a:solidFill>
                  <a:srgbClr val="006600"/>
                </a:solidFill>
                <a:latin typeface="Calibri" pitchFamily="34" charset="0"/>
                <a:cs typeface="Calibri" pitchFamily="34" charset="0"/>
              </a:rPr>
              <a:t>De cyclus duurt typisch </a:t>
            </a:r>
            <a:r>
              <a:rPr lang="en-US" sz="1000" i="1" smtClean="0">
                <a:solidFill>
                  <a:srgbClr val="006600"/>
                </a:solidFill>
                <a:latin typeface="Calibri" pitchFamily="34" charset="0"/>
                <a:cs typeface="Calibri" pitchFamily="34" charset="0"/>
              </a:rPr>
              <a:t>t = d/v</a:t>
            </a:r>
          </a:p>
          <a:p>
            <a:pPr lvl="1"/>
            <a:r>
              <a:rPr lang="en-US" sz="1400" b="0" smtClean="0">
                <a:latin typeface="Calibri" pitchFamily="34" charset="0"/>
                <a:cs typeface="Calibri" pitchFamily="34" charset="0"/>
              </a:rPr>
              <a:t>Snelheid waarmee energie de remmen in gaat</a:t>
            </a:r>
          </a:p>
          <a:p>
            <a:pPr lvl="1"/>
            <a:r>
              <a:rPr lang="en-US" sz="1400" b="0" smtClean="0">
                <a:latin typeface="Calibri" pitchFamily="34" charset="0"/>
                <a:cs typeface="Calibri" pitchFamily="34" charset="0"/>
              </a:rPr>
              <a:t>De energie wordt in warmte omgezet</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Waar blijft de energie in een auto?</a:t>
            </a:r>
            <a:endParaRPr lang="en-US" i="1" kern="1200" dirty="0" smtClean="0">
              <a:solidFill>
                <a:srgbClr val="000099"/>
              </a:solidFill>
              <a:ea typeface="+mn-ea"/>
              <a:cs typeface="+mn-cs"/>
            </a:endParaRPr>
          </a:p>
        </p:txBody>
      </p:sp>
      <p:pic>
        <p:nvPicPr>
          <p:cNvPr id="304130" name="Picture 2"/>
          <p:cNvPicPr>
            <a:picLocks noChangeAspect="1" noChangeArrowheads="1"/>
          </p:cNvPicPr>
          <p:nvPr/>
        </p:nvPicPr>
        <p:blipFill>
          <a:blip r:embed="rId4" cstate="print"/>
          <a:srcRect/>
          <a:stretch>
            <a:fillRect/>
          </a:stretch>
        </p:blipFill>
        <p:spPr bwMode="auto">
          <a:xfrm>
            <a:off x="5943600" y="2743200"/>
            <a:ext cx="2700337" cy="1287139"/>
          </a:xfrm>
          <a:prstGeom prst="rect">
            <a:avLst/>
          </a:prstGeom>
          <a:noFill/>
          <a:ln w="9525">
            <a:noFill/>
            <a:miter lim="800000"/>
            <a:headEnd/>
            <a:tailEnd/>
          </a:ln>
        </p:spPr>
      </p:pic>
      <p:graphicFrame>
        <p:nvGraphicFramePr>
          <p:cNvPr id="304131" name="Object 3"/>
          <p:cNvGraphicFramePr>
            <a:graphicFrameLocks noChangeAspect="1"/>
          </p:cNvGraphicFramePr>
          <p:nvPr/>
        </p:nvGraphicFramePr>
        <p:xfrm>
          <a:off x="5803900" y="4038600"/>
          <a:ext cx="2959100" cy="803917"/>
        </p:xfrm>
        <a:graphic>
          <a:graphicData uri="http://schemas.openxmlformats.org/presentationml/2006/ole">
            <mc:AlternateContent xmlns:mc="http://schemas.openxmlformats.org/markup-compatibility/2006">
              <mc:Choice xmlns:v="urn:schemas-microsoft-com:vml" Requires="v">
                <p:oleObj spid="_x0000_s304134" name="Equation" r:id="rId5" imgW="2197080" imgH="596880" progId="Equation.DSMT4">
                  <p:embed/>
                </p:oleObj>
              </mc:Choice>
              <mc:Fallback>
                <p:oleObj name="Equation" r:id="rId5" imgW="2197080" imgH="5968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3900" y="4038600"/>
                        <a:ext cx="2959100" cy="803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04132"/>
                                        </p:tgtEl>
                                        <p:attrNameLst>
                                          <p:attrName>style.visibility</p:attrName>
                                        </p:attrNameLst>
                                      </p:cBhvr>
                                      <p:to>
                                        <p:strVal val="visible"/>
                                      </p:to>
                                    </p:set>
                                    <p:animEffect transition="in" filter="checkerboard(across)">
                                      <p:cBhvr>
                                        <p:cTn id="22" dur="500"/>
                                        <p:tgtEl>
                                          <p:spTgt spid="30413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heckerboard(across)">
                                      <p:cBhvr>
                                        <p:cTn id="36" dur="500"/>
                                        <p:tgtEl>
                                          <p:spTgt spid="3">
                                            <p:txEl>
                                              <p:pRg st="8" end="8"/>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checkerboard(across)">
                                      <p:cBhvr>
                                        <p:cTn id="39" dur="500"/>
                                        <p:tgtEl>
                                          <p:spTgt spid="3">
                                            <p:txEl>
                                              <p:pRg st="9" end="9"/>
                                            </p:tx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2" dur="500"/>
                                        <p:tgtEl>
                                          <p:spTgt spid="3">
                                            <p:txEl>
                                              <p:pRg st="10" end="10"/>
                                            </p:txEl>
                                          </p:spTgt>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5" dur="500"/>
                                        <p:tgtEl>
                                          <p:spTgt spid="3">
                                            <p:txEl>
                                              <p:pRg st="11" end="11"/>
                                            </p:txEl>
                                          </p:spTgt>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8" dur="500"/>
                                        <p:tgtEl>
                                          <p:spTgt spid="3">
                                            <p:txEl>
                                              <p:pRg st="12" end="12"/>
                                            </p:txEl>
                                          </p:spTgt>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51" dur="500"/>
                                        <p:tgtEl>
                                          <p:spTgt spid="3">
                                            <p:txEl>
                                              <p:pRg st="13" end="13"/>
                                            </p:txEl>
                                          </p:spTgt>
                                        </p:tgtEl>
                                      </p:cBhvr>
                                    </p:animEffect>
                                  </p:childTnLst>
                                </p:cTn>
                              </p:par>
                              <p:par>
                                <p:cTn id="52" presetID="5" presetClass="entr" presetSubtype="10" fill="hold" nodeType="withEffect">
                                  <p:stCondLst>
                                    <p:cond delay="0"/>
                                  </p:stCondLst>
                                  <p:childTnLst>
                                    <p:set>
                                      <p:cBhvr>
                                        <p:cTn id="53" dur="1" fill="hold">
                                          <p:stCondLst>
                                            <p:cond delay="0"/>
                                          </p:stCondLst>
                                        </p:cTn>
                                        <p:tgtEl>
                                          <p:spTgt spid="304130"/>
                                        </p:tgtEl>
                                        <p:attrNameLst>
                                          <p:attrName>style.visibility</p:attrName>
                                        </p:attrNameLst>
                                      </p:cBhvr>
                                      <p:to>
                                        <p:strVal val="visible"/>
                                      </p:to>
                                    </p:set>
                                    <p:animEffect transition="in" filter="checkerboard(across)">
                                      <p:cBhvr>
                                        <p:cTn id="54" dur="500"/>
                                        <p:tgtEl>
                                          <p:spTgt spid="304130"/>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304131"/>
                                        </p:tgtEl>
                                        <p:attrNameLst>
                                          <p:attrName>style.visibility</p:attrName>
                                        </p:attrNameLst>
                                      </p:cBhvr>
                                      <p:to>
                                        <p:strVal val="visible"/>
                                      </p:to>
                                    </p:set>
                                    <p:animEffect transition="in" filter="checkerboard(across)">
                                      <p:cBhvr>
                                        <p:cTn id="59" dur="500"/>
                                        <p:tgtEl>
                                          <p:spTgt spid="304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5257800"/>
          </a:xfrm>
        </p:spPr>
        <p:txBody>
          <a:bodyPr/>
          <a:lstStyle/>
          <a:p>
            <a:r>
              <a:rPr lang="en-US" sz="1800" b="0" smtClean="0">
                <a:latin typeface="Calibri" pitchFamily="34" charset="0"/>
                <a:cs typeface="Calibri" pitchFamily="34" charset="0"/>
              </a:rPr>
              <a:t>Auto met snelheid </a:t>
            </a:r>
            <a:r>
              <a:rPr lang="en-US" sz="1800" b="0" i="1" smtClean="0">
                <a:latin typeface="Calibri" pitchFamily="34" charset="0"/>
                <a:cs typeface="Calibri" pitchFamily="34" charset="0"/>
              </a:rPr>
              <a:t>v</a:t>
            </a:r>
            <a:r>
              <a:rPr lang="en-US" sz="1800" b="0" smtClean="0">
                <a:latin typeface="Calibri" pitchFamily="34" charset="0"/>
                <a:cs typeface="Calibri" pitchFamily="34" charset="0"/>
              </a:rPr>
              <a:t> creëert een “draaikolk” lucht</a:t>
            </a:r>
          </a:p>
          <a:p>
            <a:pPr lvl="1"/>
            <a:r>
              <a:rPr lang="en-US" sz="1400" b="0" smtClean="0">
                <a:latin typeface="Calibri" pitchFamily="34" charset="0"/>
                <a:cs typeface="Calibri" pitchFamily="34" charset="0"/>
              </a:rPr>
              <a:t>Frontaal oppervlak auto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front</a:t>
            </a:r>
          </a:p>
          <a:p>
            <a:pPr lvl="1"/>
            <a:r>
              <a:rPr lang="en-US" sz="1400" b="0" smtClean="0">
                <a:latin typeface="Calibri" pitchFamily="34" charset="0"/>
                <a:cs typeface="Calibri" pitchFamily="34" charset="0"/>
              </a:rPr>
              <a:t>Drag coëfficiënt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a:t>
            </a:r>
          </a:p>
          <a:p>
            <a:pPr lvl="1"/>
            <a:r>
              <a:rPr lang="en-US" sz="1400" b="0" smtClean="0">
                <a:latin typeface="Calibri" pitchFamily="34" charset="0"/>
                <a:cs typeface="Calibri" pitchFamily="34" charset="0"/>
              </a:rPr>
              <a:t>Effectief oppervlak </a:t>
            </a:r>
            <a:r>
              <a:rPr lang="en-US" sz="1400" b="0" i="1" smtClean="0">
                <a:latin typeface="Calibri" pitchFamily="34" charset="0"/>
                <a:cs typeface="Calibri" pitchFamily="34" charset="0"/>
              </a:rPr>
              <a:t>A</a:t>
            </a:r>
            <a:r>
              <a:rPr lang="en-US" sz="1400" b="0" smtClean="0">
                <a:latin typeface="Calibri" pitchFamily="34" charset="0"/>
                <a:cs typeface="Calibri" pitchFamily="34" charset="0"/>
              </a:rPr>
              <a:t> =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 </a:t>
            </a:r>
            <a:r>
              <a:rPr lang="en-US" sz="1400" b="0" smtClean="0">
                <a:latin typeface="Calibri" pitchFamily="34" charset="0"/>
                <a:cs typeface="Calibri" pitchFamily="34" charset="0"/>
              </a:rPr>
              <a:t>x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front</a:t>
            </a:r>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Massa van draaikolk is </a:t>
            </a:r>
            <a:r>
              <a:rPr lang="en-US" sz="1400" b="0" i="1" smtClean="0">
                <a:latin typeface="Calibri" pitchFamily="34" charset="0"/>
                <a:cs typeface="Calibri" pitchFamily="34" charset="0"/>
              </a:rPr>
              <a:t>m</a:t>
            </a:r>
            <a:r>
              <a:rPr lang="en-US" sz="1400" b="0" baseline="-25000" smtClean="0">
                <a:latin typeface="Calibri" pitchFamily="34" charset="0"/>
                <a:cs typeface="Calibri" pitchFamily="34" charset="0"/>
              </a:rPr>
              <a:t>lucht</a:t>
            </a:r>
            <a:r>
              <a:rPr lang="en-US" sz="1400" b="0" smtClean="0">
                <a:latin typeface="Calibri" pitchFamily="34" charset="0"/>
                <a:cs typeface="Calibri" pitchFamily="34" charset="0"/>
              </a:rPr>
              <a:t> = </a:t>
            </a:r>
            <a:r>
              <a:rPr lang="en-US" sz="1400" b="0" i="1" smtClean="0">
                <a:latin typeface="Symbol" pitchFamily="18" charset="2"/>
                <a:cs typeface="Calibri" pitchFamily="34" charset="0"/>
              </a:rPr>
              <a:t>r</a:t>
            </a:r>
            <a:r>
              <a:rPr lang="en-US" sz="1400" b="0" i="1" smtClean="0">
                <a:latin typeface="Calibri" pitchFamily="34" charset="0"/>
                <a:cs typeface="Calibri" pitchFamily="34" charset="0"/>
              </a:rPr>
              <a:t>Avt</a:t>
            </a:r>
          </a:p>
          <a:p>
            <a:r>
              <a:rPr lang="en-US" sz="1800" b="0" smtClean="0">
                <a:latin typeface="Calibri" pitchFamily="34" charset="0"/>
                <a:cs typeface="Calibri" pitchFamily="34" charset="0"/>
              </a:rPr>
              <a:t>Kinetische energie van draaikolk</a:t>
            </a:r>
          </a:p>
          <a:p>
            <a:r>
              <a:rPr lang="en-US" sz="1800" b="0" smtClean="0">
                <a:latin typeface="Calibri" pitchFamily="34" charset="0"/>
                <a:cs typeface="Calibri" pitchFamily="34" charset="0"/>
              </a:rPr>
              <a:t>Snelheid waarmee kinetische energie in energie van de draaikolk wordt omgezet</a:t>
            </a:r>
          </a:p>
          <a:p>
            <a:r>
              <a:rPr lang="en-US" sz="1800" b="0" smtClean="0">
                <a:latin typeface="Calibri" pitchFamily="34" charset="0"/>
                <a:cs typeface="Calibri" pitchFamily="34" charset="0"/>
              </a:rPr>
              <a:t>Snelheid van energieverlies van een auto (vermogen)</a:t>
            </a:r>
          </a:p>
          <a:p>
            <a:endParaRPr lang="en-US" sz="18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Energiedissipatie schaalt met v</a:t>
            </a:r>
            <a:r>
              <a:rPr lang="en-US" sz="1400" b="0" baseline="30000" smtClean="0">
                <a:latin typeface="Calibri" pitchFamily="34" charset="0"/>
                <a:cs typeface="Calibri" pitchFamily="34" charset="0"/>
              </a:rPr>
              <a:t>3</a:t>
            </a:r>
          </a:p>
          <a:p>
            <a:pPr lvl="2"/>
            <a:r>
              <a:rPr lang="en-US" sz="1200" b="0" smtClean="0">
                <a:solidFill>
                  <a:srgbClr val="006600"/>
                </a:solidFill>
                <a:latin typeface="Calibri" pitchFamily="34" charset="0"/>
                <a:cs typeface="Calibri" pitchFamily="34" charset="0"/>
              </a:rPr>
              <a:t>Als we de snelheid halveren, neemt het energieverlies met een factor 8 af, terwijl de rijtijd verdubbelt. We reduceren de consumptie met een factor 4</a:t>
            </a:r>
          </a:p>
          <a:p>
            <a:pPr lvl="1"/>
            <a:r>
              <a:rPr lang="en-US" sz="1400" b="0" smtClean="0">
                <a:latin typeface="Calibri" pitchFamily="34" charset="0"/>
                <a:cs typeface="Calibri" pitchFamily="34" charset="0"/>
              </a:rPr>
              <a:t>Vraag: wat is groter? Luchtweerstand of remmen?</a:t>
            </a:r>
            <a:endParaRPr lang="en-US" sz="1400" b="0" i="1" smtClean="0">
              <a:latin typeface="Calibri" pitchFamily="34" charset="0"/>
              <a:cs typeface="Calibri" pitchFamily="34" charset="0"/>
            </a:endParaRPr>
          </a:p>
          <a:p>
            <a:pPr lvl="1"/>
            <a:r>
              <a:rPr lang="en-US" sz="1400" b="0" smtClean="0">
                <a:latin typeface="Calibri" pitchFamily="34" charset="0"/>
                <a:cs typeface="Calibri" pitchFamily="34" charset="0"/>
              </a:rPr>
              <a:t>Antwoord: dat hangt af van de verhouding</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Als </a:t>
            </a:r>
            <a:r>
              <a:rPr lang="en-US" sz="1400" b="0" i="1" smtClean="0">
                <a:latin typeface="Calibri" pitchFamily="34" charset="0"/>
                <a:cs typeface="Calibri" pitchFamily="34" charset="0"/>
              </a:rPr>
              <a:t>d = d*, </a:t>
            </a:r>
            <a:r>
              <a:rPr lang="en-US" sz="1400" b="0" smtClean="0">
                <a:latin typeface="Calibri" pitchFamily="34" charset="0"/>
                <a:cs typeface="Calibri" pitchFamily="34" charset="0"/>
              </a:rPr>
              <a:t>dan </a:t>
            </a:r>
            <a:r>
              <a:rPr lang="en-US" sz="1400" b="0" i="1" smtClean="0">
                <a:latin typeface="Calibri" pitchFamily="34" charset="0"/>
                <a:cs typeface="Calibri" pitchFamily="34" charset="0"/>
              </a:rPr>
              <a:t>R = 1</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Luchtweerstand</a:t>
            </a:r>
            <a:endParaRPr lang="en-US" i="1" kern="1200" dirty="0" smtClean="0">
              <a:solidFill>
                <a:srgbClr val="000099"/>
              </a:solidFill>
              <a:ea typeface="+mn-ea"/>
              <a:cs typeface="+mn-cs"/>
            </a:endParaRPr>
          </a:p>
        </p:txBody>
      </p:sp>
      <p:pic>
        <p:nvPicPr>
          <p:cNvPr id="305155" name="Picture 3"/>
          <p:cNvPicPr>
            <a:picLocks noChangeAspect="1" noChangeArrowheads="1"/>
          </p:cNvPicPr>
          <p:nvPr/>
        </p:nvPicPr>
        <p:blipFill>
          <a:blip r:embed="rId3" cstate="print"/>
          <a:srcRect/>
          <a:stretch>
            <a:fillRect/>
          </a:stretch>
        </p:blipFill>
        <p:spPr bwMode="auto">
          <a:xfrm>
            <a:off x="5715000" y="1143000"/>
            <a:ext cx="3209804" cy="828675"/>
          </a:xfrm>
          <a:prstGeom prst="rect">
            <a:avLst/>
          </a:prstGeom>
          <a:noFill/>
          <a:ln w="9525">
            <a:noFill/>
            <a:miter lim="800000"/>
            <a:headEnd/>
            <a:tailEnd/>
          </a:ln>
        </p:spPr>
      </p:pic>
      <p:graphicFrame>
        <p:nvGraphicFramePr>
          <p:cNvPr id="305156" name="Object 4"/>
          <p:cNvGraphicFramePr>
            <a:graphicFrameLocks noChangeAspect="1"/>
          </p:cNvGraphicFramePr>
          <p:nvPr/>
        </p:nvGraphicFramePr>
        <p:xfrm>
          <a:off x="6019800" y="2438400"/>
          <a:ext cx="1863725" cy="530225"/>
        </p:xfrm>
        <a:graphic>
          <a:graphicData uri="http://schemas.openxmlformats.org/presentationml/2006/ole">
            <mc:AlternateContent xmlns:mc="http://schemas.openxmlformats.org/markup-compatibility/2006">
              <mc:Choice xmlns:v="urn:schemas-microsoft-com:vml" Requires="v">
                <p:oleObj spid="_x0000_s305168" name="Equation" r:id="rId4" imgW="1384200" imgH="393480" progId="Equation.DSMT4">
                  <p:embed/>
                </p:oleObj>
              </mc:Choice>
              <mc:Fallback>
                <p:oleObj name="Equation" r:id="rId4" imgW="1384200" imgH="393480" progId="Equation.DSMT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438400"/>
                        <a:ext cx="186372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5157" name="Object 5"/>
          <p:cNvGraphicFramePr>
            <a:graphicFrameLocks noChangeAspect="1"/>
          </p:cNvGraphicFramePr>
          <p:nvPr/>
        </p:nvGraphicFramePr>
        <p:xfrm>
          <a:off x="5857875" y="2971800"/>
          <a:ext cx="1762125" cy="769937"/>
        </p:xfrm>
        <a:graphic>
          <a:graphicData uri="http://schemas.openxmlformats.org/presentationml/2006/ole">
            <mc:AlternateContent xmlns:mc="http://schemas.openxmlformats.org/markup-compatibility/2006">
              <mc:Choice xmlns:v="urn:schemas-microsoft-com:vml" Requires="v">
                <p:oleObj spid="_x0000_s305169" name="Equation" r:id="rId6" imgW="1307880" imgH="571320" progId="Equation.DSMT4">
                  <p:embed/>
                </p:oleObj>
              </mc:Choice>
              <mc:Fallback>
                <p:oleObj name="Equation" r:id="rId6" imgW="1307880" imgH="57132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875" y="2971800"/>
                        <a:ext cx="1762125" cy="769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5158" name="Object 6"/>
          <p:cNvGraphicFramePr>
            <a:graphicFrameLocks noChangeAspect="1"/>
          </p:cNvGraphicFramePr>
          <p:nvPr/>
        </p:nvGraphicFramePr>
        <p:xfrm>
          <a:off x="4400550" y="5604463"/>
          <a:ext cx="1403350" cy="479425"/>
        </p:xfrm>
        <a:graphic>
          <a:graphicData uri="http://schemas.openxmlformats.org/presentationml/2006/ole">
            <mc:AlternateContent xmlns:mc="http://schemas.openxmlformats.org/markup-compatibility/2006">
              <mc:Choice xmlns:v="urn:schemas-microsoft-com:vml" Requires="v">
                <p:oleObj spid="_x0000_s305170" name="Equation" r:id="rId8" imgW="1041120" imgH="355320" progId="Equation.DSMT4">
                  <p:embed/>
                </p:oleObj>
              </mc:Choice>
              <mc:Fallback>
                <p:oleObj name="Equation" r:id="rId8" imgW="1041120" imgH="355320" progId="Equation.DSMT4">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550" y="5604463"/>
                        <a:ext cx="1403350"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5159" name="Object 7"/>
          <p:cNvGraphicFramePr>
            <a:graphicFrameLocks noChangeAspect="1"/>
          </p:cNvGraphicFramePr>
          <p:nvPr/>
        </p:nvGraphicFramePr>
        <p:xfrm>
          <a:off x="1436687" y="3934328"/>
          <a:ext cx="6107113" cy="530225"/>
        </p:xfrm>
        <a:graphic>
          <a:graphicData uri="http://schemas.openxmlformats.org/presentationml/2006/ole">
            <mc:AlternateContent xmlns:mc="http://schemas.openxmlformats.org/markup-compatibility/2006">
              <mc:Choice xmlns:v="urn:schemas-microsoft-com:vml" Requires="v">
                <p:oleObj spid="_x0000_s305171" name="Equation" r:id="rId10" imgW="4533840" imgH="393480" progId="Equation.DSMT4">
                  <p:embed/>
                </p:oleObj>
              </mc:Choice>
              <mc:Fallback>
                <p:oleObj name="Equation" r:id="rId10" imgW="4533840" imgH="393480" progId="Equation.DSMT4">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6687" y="3934328"/>
                        <a:ext cx="6107113"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05155"/>
                                        </p:tgtEl>
                                        <p:attrNameLst>
                                          <p:attrName>style.visibility</p:attrName>
                                        </p:attrNameLst>
                                      </p:cBhvr>
                                      <p:to>
                                        <p:strVal val="visible"/>
                                      </p:to>
                                    </p:set>
                                    <p:animEffect transition="in" filter="checkerboard(across)">
                                      <p:cBhvr>
                                        <p:cTn id="10" dur="500"/>
                                        <p:tgtEl>
                                          <p:spTgt spid="30515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heckerboard(across)">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heckerboard(across)">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heckerboard(across)">
                                      <p:cBhvr>
                                        <p:cTn id="35" dur="500"/>
                                        <p:tgtEl>
                                          <p:spTgt spid="3">
                                            <p:txEl>
                                              <p:pRg st="5" end="5"/>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305156"/>
                                        </p:tgtEl>
                                        <p:attrNameLst>
                                          <p:attrName>style.visibility</p:attrName>
                                        </p:attrNameLst>
                                      </p:cBhvr>
                                      <p:to>
                                        <p:strVal val="visible"/>
                                      </p:to>
                                    </p:set>
                                    <p:animEffect transition="in" filter="checkerboard(across)">
                                      <p:cBhvr>
                                        <p:cTn id="38" dur="500"/>
                                        <p:tgtEl>
                                          <p:spTgt spid="305156"/>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checkerboard(across)">
                                      <p:cBhvr>
                                        <p:cTn id="43" dur="500"/>
                                        <p:tgtEl>
                                          <p:spTgt spid="3">
                                            <p:txEl>
                                              <p:pRg st="6" end="6"/>
                                            </p:txEl>
                                          </p:spTgt>
                                        </p:tgtEl>
                                      </p:cBhvr>
                                    </p:animEffect>
                                  </p:childTnLst>
                                </p:cTn>
                              </p:par>
                              <p:par>
                                <p:cTn id="44" presetID="5" presetClass="entr" presetSubtype="10" fill="hold" nodeType="withEffect">
                                  <p:stCondLst>
                                    <p:cond delay="0"/>
                                  </p:stCondLst>
                                  <p:childTnLst>
                                    <p:set>
                                      <p:cBhvr>
                                        <p:cTn id="45" dur="1" fill="hold">
                                          <p:stCondLst>
                                            <p:cond delay="0"/>
                                          </p:stCondLst>
                                        </p:cTn>
                                        <p:tgtEl>
                                          <p:spTgt spid="305157"/>
                                        </p:tgtEl>
                                        <p:attrNameLst>
                                          <p:attrName>style.visibility</p:attrName>
                                        </p:attrNameLst>
                                      </p:cBhvr>
                                      <p:to>
                                        <p:strVal val="visible"/>
                                      </p:to>
                                    </p:set>
                                    <p:animEffect transition="in" filter="checkerboard(across)">
                                      <p:cBhvr>
                                        <p:cTn id="46" dur="500"/>
                                        <p:tgtEl>
                                          <p:spTgt spid="30515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checkerboard(across)">
                                      <p:cBhvr>
                                        <p:cTn id="51" dur="500"/>
                                        <p:tgtEl>
                                          <p:spTgt spid="3">
                                            <p:txEl>
                                              <p:pRg st="7" end="7"/>
                                            </p:txEl>
                                          </p:spTgt>
                                        </p:tgtEl>
                                      </p:cBhvr>
                                    </p:animEffect>
                                  </p:childTnLst>
                                </p:cTn>
                              </p:par>
                              <p:par>
                                <p:cTn id="52" presetID="5" presetClass="entr" presetSubtype="10" fill="hold" nodeType="withEffect">
                                  <p:stCondLst>
                                    <p:cond delay="0"/>
                                  </p:stCondLst>
                                  <p:childTnLst>
                                    <p:set>
                                      <p:cBhvr>
                                        <p:cTn id="53" dur="1" fill="hold">
                                          <p:stCondLst>
                                            <p:cond delay="0"/>
                                          </p:stCondLst>
                                        </p:cTn>
                                        <p:tgtEl>
                                          <p:spTgt spid="305159"/>
                                        </p:tgtEl>
                                        <p:attrNameLst>
                                          <p:attrName>style.visibility</p:attrName>
                                        </p:attrNameLst>
                                      </p:cBhvr>
                                      <p:to>
                                        <p:strVal val="visible"/>
                                      </p:to>
                                    </p:set>
                                    <p:animEffect transition="in" filter="checkerboard(across)">
                                      <p:cBhvr>
                                        <p:cTn id="54" dur="500"/>
                                        <p:tgtEl>
                                          <p:spTgt spid="305159"/>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9" dur="500"/>
                                        <p:tgtEl>
                                          <p:spTgt spid="3">
                                            <p:txEl>
                                              <p:pRg st="10" end="10"/>
                                            </p:txEl>
                                          </p:spTgt>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72" dur="500"/>
                                        <p:tgtEl>
                                          <p:spTgt spid="3">
                                            <p:txEl>
                                              <p:pRg st="13" end="13"/>
                                            </p:txEl>
                                          </p:spTgt>
                                        </p:tgtEl>
                                      </p:cBhvr>
                                    </p:animEffect>
                                  </p:childTnLst>
                                </p:cTn>
                              </p:par>
                              <p:par>
                                <p:cTn id="73" presetID="5" presetClass="entr" presetSubtype="10" fill="hold" nodeType="withEffect">
                                  <p:stCondLst>
                                    <p:cond delay="0"/>
                                  </p:stCondLst>
                                  <p:childTnLst>
                                    <p:set>
                                      <p:cBhvr>
                                        <p:cTn id="74" dur="1" fill="hold">
                                          <p:stCondLst>
                                            <p:cond delay="0"/>
                                          </p:stCondLst>
                                        </p:cTn>
                                        <p:tgtEl>
                                          <p:spTgt spid="305158"/>
                                        </p:tgtEl>
                                        <p:attrNameLst>
                                          <p:attrName>style.visibility</p:attrName>
                                        </p:attrNameLst>
                                      </p:cBhvr>
                                      <p:to>
                                        <p:strVal val="visible"/>
                                      </p:to>
                                    </p:set>
                                    <p:animEffect transition="in" filter="checkerboard(across)">
                                      <p:cBhvr>
                                        <p:cTn id="75" dur="500"/>
                                        <p:tgtEl>
                                          <p:spTgt spid="305158"/>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80"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334000"/>
          </a:xfrm>
        </p:spPr>
        <p:txBody>
          <a:bodyPr/>
          <a:lstStyle/>
          <a:p>
            <a:r>
              <a:rPr lang="en-US" sz="1800" b="0" smtClean="0">
                <a:latin typeface="Calibri" pitchFamily="34" charset="0"/>
                <a:cs typeface="Calibri" pitchFamily="34" charset="0"/>
              </a:rPr>
              <a:t>De afstand </a:t>
            </a:r>
            <a:r>
              <a:rPr lang="en-US" sz="1800" b="0" i="1" smtClean="0">
                <a:latin typeface="Calibri" pitchFamily="34" charset="0"/>
                <a:cs typeface="Calibri" pitchFamily="34" charset="0"/>
              </a:rPr>
              <a:t>d</a:t>
            </a:r>
            <a:r>
              <a:rPr lang="en-US" sz="1800" b="0" baseline="30000" smtClean="0">
                <a:latin typeface="Calibri" pitchFamily="34" charset="0"/>
                <a:cs typeface="Calibri" pitchFamily="34" charset="0"/>
              </a:rPr>
              <a:t>*</a:t>
            </a:r>
            <a:r>
              <a:rPr lang="en-US" sz="1800" b="0" smtClean="0">
                <a:latin typeface="Calibri" pitchFamily="34" charset="0"/>
                <a:cs typeface="Calibri" pitchFamily="34" charset="0"/>
              </a:rPr>
              <a:t> tussen rem-acties</a:t>
            </a:r>
          </a:p>
          <a:p>
            <a:pPr lvl="1"/>
            <a:r>
              <a:rPr lang="en-US" sz="1400" b="0" smtClean="0">
                <a:latin typeface="Calibri" pitchFamily="34" charset="0"/>
                <a:cs typeface="Calibri" pitchFamily="34" charset="0"/>
              </a:rPr>
              <a:t>Voor </a:t>
            </a:r>
            <a:r>
              <a:rPr lang="en-US" sz="1400" b="0" i="1" smtClean="0">
                <a:latin typeface="Calibri" pitchFamily="34" charset="0"/>
                <a:cs typeface="Calibri" pitchFamily="34" charset="0"/>
              </a:rPr>
              <a:t>d &lt; d</a:t>
            </a:r>
            <a:r>
              <a:rPr lang="en-US" sz="1400" b="0" baseline="30000" smtClean="0">
                <a:latin typeface="Calibri" pitchFamily="34" charset="0"/>
                <a:cs typeface="Calibri" pitchFamily="34" charset="0"/>
              </a:rPr>
              <a:t>*</a:t>
            </a:r>
            <a:r>
              <a:rPr lang="en-US" sz="1400" b="0" smtClean="0">
                <a:latin typeface="Calibri" pitchFamily="34" charset="0"/>
                <a:cs typeface="Calibri" pitchFamily="34" charset="0"/>
              </a:rPr>
              <a:t> is dissipatie gedomineerd door remmen</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Voor </a:t>
            </a:r>
            <a:r>
              <a:rPr lang="en-US" sz="1400" b="0" i="1" smtClean="0">
                <a:latin typeface="Calibri" pitchFamily="34" charset="0"/>
                <a:cs typeface="Calibri" pitchFamily="34" charset="0"/>
              </a:rPr>
              <a:t>d &gt; d</a:t>
            </a:r>
            <a:r>
              <a:rPr lang="en-US" sz="1400" b="0" baseline="30000" smtClean="0">
                <a:latin typeface="Calibri" pitchFamily="34" charset="0"/>
                <a:cs typeface="Calibri" pitchFamily="34" charset="0"/>
              </a:rPr>
              <a:t>* </a:t>
            </a:r>
            <a:r>
              <a:rPr lang="en-US" sz="1400" b="0" smtClean="0">
                <a:latin typeface="Calibri" pitchFamily="34" charset="0"/>
                <a:cs typeface="Calibri" pitchFamily="34" charset="0"/>
              </a:rPr>
              <a:t>is dissipatie gedomineerd door luchtweerstand</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Frontaal oppervlak van de auto</a:t>
            </a:r>
          </a:p>
          <a:p>
            <a:r>
              <a:rPr lang="en-US" sz="1800" b="0" smtClean="0">
                <a:latin typeface="Calibri" pitchFamily="34" charset="0"/>
                <a:cs typeface="Calibri" pitchFamily="34" charset="0"/>
              </a:rPr>
              <a:t>Neem aan </a:t>
            </a:r>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d</a:t>
            </a:r>
            <a:r>
              <a:rPr lang="en-US" sz="1800" b="0" smtClean="0">
                <a:latin typeface="Calibri" pitchFamily="34" charset="0"/>
                <a:cs typeface="Calibri" pitchFamily="34" charset="0"/>
              </a:rPr>
              <a:t> </a:t>
            </a:r>
            <a:r>
              <a:rPr lang="en-US" sz="1800" b="0" i="1" smtClean="0">
                <a:latin typeface="Calibri" pitchFamily="34" charset="0"/>
                <a:cs typeface="Calibri" pitchFamily="34" charset="0"/>
              </a:rPr>
              <a:t>= 0.33 en m = 1000 </a:t>
            </a:r>
            <a:r>
              <a:rPr lang="en-US" sz="1800" b="0" smtClean="0">
                <a:latin typeface="Calibri" pitchFamily="34" charset="0"/>
                <a:cs typeface="Calibri" pitchFamily="34" charset="0"/>
              </a:rPr>
              <a:t>kg, dan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Totale dissipatie van een auto</a:t>
            </a:r>
          </a:p>
          <a:p>
            <a:pPr lvl="1"/>
            <a:r>
              <a:rPr lang="en-US" sz="1400" b="0" smtClean="0">
                <a:latin typeface="Calibri" pitchFamily="34" charset="0"/>
                <a:cs typeface="Calibri" pitchFamily="34" charset="0"/>
              </a:rPr>
              <a:t>Hoe kun je energie besparen bij “in de stad” rijden</a:t>
            </a:r>
            <a:endParaRPr lang="en-US" sz="1400" b="0" baseline="30000" smtClean="0">
              <a:latin typeface="Calibri" pitchFamily="34" charset="0"/>
              <a:cs typeface="Calibri" pitchFamily="34" charset="0"/>
            </a:endParaRPr>
          </a:p>
          <a:p>
            <a:pPr lvl="2"/>
            <a:r>
              <a:rPr lang="en-US" sz="1000" smtClean="0">
                <a:solidFill>
                  <a:srgbClr val="006600"/>
                </a:solidFill>
                <a:latin typeface="Calibri" pitchFamily="34" charset="0"/>
                <a:cs typeface="Calibri" pitchFamily="34" charset="0"/>
              </a:rPr>
              <a:t>Reduceer de massa van de auto</a:t>
            </a:r>
          </a:p>
          <a:p>
            <a:pPr lvl="2"/>
            <a:r>
              <a:rPr lang="en-US" sz="1000" smtClean="0">
                <a:solidFill>
                  <a:srgbClr val="006600"/>
                </a:solidFill>
                <a:latin typeface="Calibri" pitchFamily="34" charset="0"/>
                <a:cs typeface="Calibri" pitchFamily="34" charset="0"/>
              </a:rPr>
              <a:t>Installeer regeneratieve remmen  (halveren de remverliezen)</a:t>
            </a:r>
          </a:p>
          <a:p>
            <a:pPr lvl="2"/>
            <a:r>
              <a:rPr lang="en-US" sz="1000" smtClean="0">
                <a:solidFill>
                  <a:srgbClr val="006600"/>
                </a:solidFill>
                <a:latin typeface="Calibri" pitchFamily="34" charset="0"/>
                <a:cs typeface="Calibri" pitchFamily="34" charset="0"/>
              </a:rPr>
              <a:t>Rijd minder snel</a:t>
            </a:r>
          </a:p>
          <a:p>
            <a:pPr lvl="1"/>
            <a:r>
              <a:rPr lang="en-US" sz="1400" b="0" smtClean="0">
                <a:latin typeface="Calibri" pitchFamily="34" charset="0"/>
                <a:cs typeface="Calibri" pitchFamily="34" charset="0"/>
              </a:rPr>
              <a:t>Hoe kun je energie besparen “op de snelweg”?</a:t>
            </a:r>
          </a:p>
          <a:p>
            <a:pPr lvl="2"/>
            <a:r>
              <a:rPr lang="en-US" sz="1000" smtClean="0">
                <a:solidFill>
                  <a:srgbClr val="006600"/>
                </a:solidFill>
                <a:latin typeface="Calibri" pitchFamily="34" charset="0"/>
                <a:cs typeface="Calibri" pitchFamily="34" charset="0"/>
              </a:rPr>
              <a:t>Reduceer de drag coefficiënt</a:t>
            </a:r>
          </a:p>
          <a:p>
            <a:pPr lvl="2"/>
            <a:r>
              <a:rPr lang="en-US" sz="1000" smtClean="0">
                <a:solidFill>
                  <a:srgbClr val="006600"/>
                </a:solidFill>
                <a:latin typeface="Calibri" pitchFamily="34" charset="0"/>
                <a:cs typeface="Calibri" pitchFamily="34" charset="0"/>
              </a:rPr>
              <a:t>Reduceer het frontale oppervlak</a:t>
            </a:r>
          </a:p>
          <a:p>
            <a:pPr lvl="2"/>
            <a:r>
              <a:rPr lang="en-US" sz="1000" smtClean="0">
                <a:solidFill>
                  <a:srgbClr val="006600"/>
                </a:solidFill>
                <a:latin typeface="Calibri" pitchFamily="34" charset="0"/>
                <a:cs typeface="Calibri" pitchFamily="34" charset="0"/>
              </a:rPr>
              <a:t>Rijd minder snel</a:t>
            </a:r>
          </a:p>
          <a:p>
            <a:pPr lvl="1"/>
            <a:r>
              <a:rPr lang="en-US" sz="1400" b="0" smtClean="0">
                <a:latin typeface="Calibri" pitchFamily="34" charset="0"/>
                <a:cs typeface="Calibri" pitchFamily="34" charset="0"/>
              </a:rPr>
              <a:t>Merk op dat, in ons model, op de snelweg de verbruikte energie niet afhangt van het aantal passagiers. Is dat realistisch?</a:t>
            </a:r>
          </a:p>
          <a:p>
            <a:pPr lvl="1"/>
            <a:r>
              <a:rPr lang="en-US" sz="1400" b="0" smtClean="0">
                <a:latin typeface="Calibri" pitchFamily="34" charset="0"/>
                <a:cs typeface="Calibri" pitchFamily="34" charset="0"/>
              </a:rPr>
              <a:t>Rolweerstand vergeten!</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Remmen en luchtweerstand</a:t>
            </a:r>
            <a:endParaRPr lang="en-US" i="1" kern="1200" dirty="0" smtClean="0">
              <a:solidFill>
                <a:srgbClr val="000099"/>
              </a:solidFill>
              <a:ea typeface="+mn-ea"/>
              <a:cs typeface="+mn-cs"/>
            </a:endParaRPr>
          </a:p>
        </p:txBody>
      </p:sp>
      <p:graphicFrame>
        <p:nvGraphicFramePr>
          <p:cNvPr id="305156" name="Object 4"/>
          <p:cNvGraphicFramePr>
            <a:graphicFrameLocks noChangeAspect="1"/>
          </p:cNvGraphicFramePr>
          <p:nvPr/>
        </p:nvGraphicFramePr>
        <p:xfrm>
          <a:off x="3789944" y="2097504"/>
          <a:ext cx="3197225" cy="325438"/>
        </p:xfrm>
        <a:graphic>
          <a:graphicData uri="http://schemas.openxmlformats.org/presentationml/2006/ole">
            <mc:AlternateContent xmlns:mc="http://schemas.openxmlformats.org/markup-compatibility/2006">
              <mc:Choice xmlns:v="urn:schemas-microsoft-com:vml" Requires="v">
                <p:oleObj spid="_x0000_s306190" name="Equation" r:id="rId4" imgW="2374560" imgH="241200" progId="Equation.DSMT4">
                  <p:embed/>
                </p:oleObj>
              </mc:Choice>
              <mc:Fallback>
                <p:oleObj name="Equation" r:id="rId4" imgW="2374560" imgH="2412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944" y="2097504"/>
                        <a:ext cx="3197225" cy="325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5157" name="Object 5"/>
          <p:cNvGraphicFramePr>
            <a:graphicFrameLocks noChangeAspect="1"/>
          </p:cNvGraphicFramePr>
          <p:nvPr/>
        </p:nvGraphicFramePr>
        <p:xfrm>
          <a:off x="1295400" y="2719388"/>
          <a:ext cx="3781425" cy="785812"/>
        </p:xfrm>
        <a:graphic>
          <a:graphicData uri="http://schemas.openxmlformats.org/presentationml/2006/ole">
            <mc:AlternateContent xmlns:mc="http://schemas.openxmlformats.org/markup-compatibility/2006">
              <mc:Choice xmlns:v="urn:schemas-microsoft-com:vml" Requires="v">
                <p:oleObj spid="_x0000_s306191" name="Equation" r:id="rId6" imgW="2806560" imgH="583920" progId="Equation.DSMT4">
                  <p:embed/>
                </p:oleObj>
              </mc:Choice>
              <mc:Fallback>
                <p:oleObj name="Equation" r:id="rId6" imgW="2806560" imgH="58392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2719388"/>
                        <a:ext cx="3781425" cy="785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6182" name="Picture 6"/>
          <p:cNvPicPr>
            <a:picLocks noChangeAspect="1" noChangeArrowheads="1"/>
          </p:cNvPicPr>
          <p:nvPr/>
        </p:nvPicPr>
        <p:blipFill>
          <a:blip r:embed="rId8" cstate="print"/>
          <a:srcRect/>
          <a:stretch>
            <a:fillRect/>
          </a:stretch>
        </p:blipFill>
        <p:spPr bwMode="auto">
          <a:xfrm>
            <a:off x="7058092" y="1676400"/>
            <a:ext cx="2085907" cy="5181600"/>
          </a:xfrm>
          <a:prstGeom prst="rect">
            <a:avLst/>
          </a:prstGeom>
          <a:noFill/>
          <a:ln w="9525">
            <a:noFill/>
            <a:miter lim="800000"/>
            <a:headEnd/>
            <a:tailEnd/>
          </a:ln>
        </p:spPr>
      </p:pic>
      <p:graphicFrame>
        <p:nvGraphicFramePr>
          <p:cNvPr id="306183" name="Object 7"/>
          <p:cNvGraphicFramePr>
            <a:graphicFrameLocks noChangeAspect="1"/>
          </p:cNvGraphicFramePr>
          <p:nvPr/>
        </p:nvGraphicFramePr>
        <p:xfrm>
          <a:off x="3856038" y="3622675"/>
          <a:ext cx="2001837" cy="581025"/>
        </p:xfrm>
        <a:graphic>
          <a:graphicData uri="http://schemas.openxmlformats.org/presentationml/2006/ole">
            <mc:AlternateContent xmlns:mc="http://schemas.openxmlformats.org/markup-compatibility/2006">
              <mc:Choice xmlns:v="urn:schemas-microsoft-com:vml" Requires="v">
                <p:oleObj spid="_x0000_s306192" name="Equation" r:id="rId9" imgW="1485720" imgH="431640" progId="Equation.DSMT4">
                  <p:embed/>
                </p:oleObj>
              </mc:Choice>
              <mc:Fallback>
                <p:oleObj name="Equation" r:id="rId9" imgW="1485720" imgH="431640" progId="Equation.DSMT4">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6038" y="3622675"/>
                        <a:ext cx="2001837"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305156"/>
                                        </p:tgtEl>
                                        <p:attrNameLst>
                                          <p:attrName>style.visibility</p:attrName>
                                        </p:attrNameLst>
                                      </p:cBhvr>
                                      <p:to>
                                        <p:strVal val="visible"/>
                                      </p:to>
                                    </p:set>
                                    <p:animEffect transition="in" filter="checkerboard(across)">
                                      <p:cBhvr>
                                        <p:cTn id="25" dur="500"/>
                                        <p:tgtEl>
                                          <p:spTgt spid="30515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heckerboard(across)">
                                      <p:cBhvr>
                                        <p:cTn id="30" dur="500"/>
                                        <p:tgtEl>
                                          <p:spTgt spid="3">
                                            <p:txEl>
                                              <p:pRg st="4" end="4"/>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05157"/>
                                        </p:tgtEl>
                                        <p:attrNameLst>
                                          <p:attrName>style.visibility</p:attrName>
                                        </p:attrNameLst>
                                      </p:cBhvr>
                                      <p:to>
                                        <p:strVal val="visible"/>
                                      </p:to>
                                    </p:set>
                                    <p:animEffect transition="in" filter="checkerboard(across)">
                                      <p:cBhvr>
                                        <p:cTn id="33" dur="500"/>
                                        <p:tgtEl>
                                          <p:spTgt spid="305157"/>
                                        </p:tgtEl>
                                      </p:cBhvr>
                                    </p:animEffect>
                                  </p:childTnLst>
                                </p:cTn>
                              </p:par>
                              <p:par>
                                <p:cTn id="34" presetID="5" presetClass="entr" presetSubtype="10" fill="hold" nodeType="withEffect">
                                  <p:stCondLst>
                                    <p:cond delay="0"/>
                                  </p:stCondLst>
                                  <p:childTnLst>
                                    <p:set>
                                      <p:cBhvr>
                                        <p:cTn id="35" dur="1" fill="hold">
                                          <p:stCondLst>
                                            <p:cond delay="0"/>
                                          </p:stCondLst>
                                        </p:cTn>
                                        <p:tgtEl>
                                          <p:spTgt spid="306182"/>
                                        </p:tgtEl>
                                        <p:attrNameLst>
                                          <p:attrName>style.visibility</p:attrName>
                                        </p:attrNameLst>
                                      </p:cBhvr>
                                      <p:to>
                                        <p:strVal val="visible"/>
                                      </p:to>
                                    </p:set>
                                    <p:animEffect transition="in" filter="checkerboard(across)">
                                      <p:cBhvr>
                                        <p:cTn id="36" dur="500"/>
                                        <p:tgtEl>
                                          <p:spTgt spid="30618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checkerboard(across)">
                                      <p:cBhvr>
                                        <p:cTn id="41" dur="500"/>
                                        <p:tgtEl>
                                          <p:spTgt spid="3">
                                            <p:txEl>
                                              <p:pRg st="8" end="8"/>
                                            </p:txEl>
                                          </p:spTgt>
                                        </p:tgtEl>
                                      </p:cBhvr>
                                    </p:animEffect>
                                  </p:childTnLst>
                                </p:cTn>
                              </p:par>
                              <p:par>
                                <p:cTn id="42" presetID="5" presetClass="entr" presetSubtype="10" fill="hold" nodeType="withEffect">
                                  <p:stCondLst>
                                    <p:cond delay="0"/>
                                  </p:stCondLst>
                                  <p:childTnLst>
                                    <p:set>
                                      <p:cBhvr>
                                        <p:cTn id="43" dur="1" fill="hold">
                                          <p:stCondLst>
                                            <p:cond delay="0"/>
                                          </p:stCondLst>
                                        </p:cTn>
                                        <p:tgtEl>
                                          <p:spTgt spid="306183"/>
                                        </p:tgtEl>
                                        <p:attrNameLst>
                                          <p:attrName>style.visibility</p:attrName>
                                        </p:attrNameLst>
                                      </p:cBhvr>
                                      <p:to>
                                        <p:strVal val="visible"/>
                                      </p:to>
                                    </p:set>
                                    <p:animEffect transition="in" filter="checkerboard(across)">
                                      <p:cBhvr>
                                        <p:cTn id="44" dur="500"/>
                                        <p:tgtEl>
                                          <p:spTgt spid="306183"/>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checkerboard(across)">
                                      <p:cBhvr>
                                        <p:cTn id="49" dur="500"/>
                                        <p:tgtEl>
                                          <p:spTgt spid="3">
                                            <p:txEl>
                                              <p:pRg st="9" end="9"/>
                                            </p:txEl>
                                          </p:spTgt>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2" dur="500"/>
                                        <p:tgtEl>
                                          <p:spTgt spid="3">
                                            <p:txEl>
                                              <p:pRg st="10" end="10"/>
                                            </p:txEl>
                                          </p:spTgt>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5" dur="500"/>
                                        <p:tgtEl>
                                          <p:spTgt spid="3">
                                            <p:txEl>
                                              <p:pRg st="11" end="11"/>
                                            </p:txEl>
                                          </p:spTgt>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8" dur="500"/>
                                        <p:tgtEl>
                                          <p:spTgt spid="3">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63" dur="500"/>
                                        <p:tgtEl>
                                          <p:spTgt spid="3">
                                            <p:txEl>
                                              <p:pRg st="13" end="13"/>
                                            </p:txEl>
                                          </p:spTgt>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66" dur="500"/>
                                        <p:tgtEl>
                                          <p:spTgt spid="3">
                                            <p:txEl>
                                              <p:pRg st="14" end="14"/>
                                            </p:txEl>
                                          </p:spTgt>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69" dur="500"/>
                                        <p:tgtEl>
                                          <p:spTgt spid="3">
                                            <p:txEl>
                                              <p:pRg st="15" end="15"/>
                                            </p:txEl>
                                          </p:spTgt>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72" dur="500"/>
                                        <p:tgtEl>
                                          <p:spTgt spid="3">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77" dur="500"/>
                                        <p:tgtEl>
                                          <p:spTgt spid="3">
                                            <p:txEl>
                                              <p:pRg st="17" end="1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3">
                                            <p:txEl>
                                              <p:pRg st="18" end="18"/>
                                            </p:txEl>
                                          </p:spTgt>
                                        </p:tgtEl>
                                        <p:attrNameLst>
                                          <p:attrName>style.visibility</p:attrName>
                                        </p:attrNameLst>
                                      </p:cBhvr>
                                      <p:to>
                                        <p:strVal val="visible"/>
                                      </p:to>
                                    </p:set>
                                    <p:animEffect transition="in" filter="checkerboard(across)">
                                      <p:cBhvr>
                                        <p:cTn id="8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39126</TotalTime>
  <Words>5650</Words>
  <Application>Microsoft Office PowerPoint</Application>
  <PresentationFormat>Letter Paper (8.5x11 in)</PresentationFormat>
  <Paragraphs>969</Paragraphs>
  <Slides>68</Slides>
  <Notes>51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8" baseType="lpstr">
      <vt:lpstr>Arial Unicode MS</vt:lpstr>
      <vt:lpstr>Arial</vt:lpstr>
      <vt:lpstr>Arial Rounded MT Bold</vt:lpstr>
      <vt:lpstr>Calibri</vt:lpstr>
      <vt:lpstr>Symbol</vt:lpstr>
      <vt:lpstr>Times</vt:lpstr>
      <vt:lpstr>Times New Roman</vt:lpstr>
      <vt:lpstr>Default Design</vt:lpstr>
      <vt:lpstr>Photo Editor Photo</vt:lpstr>
      <vt:lpstr>Equation</vt:lpstr>
      <vt:lpstr>PowerPoint Presentation</vt:lpstr>
      <vt:lpstr>PowerPoint Presentation</vt:lpstr>
      <vt:lpstr>Auto’s in Nederland</vt:lpstr>
      <vt:lpstr>Hoeveel energie verbruikt een auto?</vt:lpstr>
      <vt:lpstr>Hoeveel energie verbruikt een auto?</vt:lpstr>
      <vt:lpstr>Productiekosten van auto</vt:lpstr>
      <vt:lpstr>Waar blijft de energie in een auto?</vt:lpstr>
      <vt:lpstr>Luchtweerstand</vt:lpstr>
      <vt:lpstr>Remmen en luchtweerstand</vt:lpstr>
      <vt:lpstr>Rolweerstand</vt:lpstr>
      <vt:lpstr>Weerstand en voertuigen</vt:lpstr>
      <vt:lpstr>Weerstand en voertuigen</vt:lpstr>
      <vt:lpstr>Weerstand en voertuigen</vt:lpstr>
      <vt:lpstr>Topsnelheid en motorvermogen</vt:lpstr>
      <vt:lpstr>PowerPoint Presentation</vt:lpstr>
      <vt:lpstr>Efficiëntie van auto’s</vt:lpstr>
      <vt:lpstr>Nieuwe autotechnologie</vt:lpstr>
      <vt:lpstr>Nieuwe autotechnologie</vt:lpstr>
      <vt:lpstr>Passagiervervoer</vt:lpstr>
      <vt:lpstr>Conclusies over auto’s</vt:lpstr>
      <vt:lpstr>Vliegtuigen</vt:lpstr>
      <vt:lpstr>Vliegtuigen versus auto’s</vt:lpstr>
      <vt:lpstr>Hoe werkt vliegen?</vt:lpstr>
      <vt:lpstr>Simpel model</vt:lpstr>
      <vt:lpstr>Energieverbruik van vliegtuig</vt:lpstr>
      <vt:lpstr>Cruise-snelheid voor Boeing 747</vt:lpstr>
      <vt:lpstr>Transportkosten</vt:lpstr>
      <vt:lpstr>Verwarming en koeling</vt:lpstr>
      <vt:lpstr>Een warm bad</vt:lpstr>
      <vt:lpstr>Wassen en drogen</vt:lpstr>
      <vt:lpstr>Koelen van voedsel</vt:lpstr>
      <vt:lpstr>Koelen van voedsel</vt:lpstr>
      <vt:lpstr>Verwarming</vt:lpstr>
      <vt:lpstr>Energieverlies en temperatuur</vt:lpstr>
      <vt:lpstr>Passiefhuis</vt:lpstr>
      <vt:lpstr>Wat zetten we op de balans?</vt:lpstr>
      <vt:lpstr>Warmtekrachtkoppeling</vt:lpstr>
      <vt:lpstr>Warmtekrachtkoppeling</vt:lpstr>
      <vt:lpstr>Warmtepomp</vt:lpstr>
      <vt:lpstr>Warmtepomp</vt:lpstr>
      <vt:lpstr>Gadgets, verlichting en spullen…</vt:lpstr>
      <vt:lpstr>Gadgets, enkele voorbeelden</vt:lpstr>
      <vt:lpstr>Gadgets, enkele voorbeelden</vt:lpstr>
      <vt:lpstr>Elektrische apparaten</vt:lpstr>
      <vt:lpstr>Verlichting</vt:lpstr>
      <vt:lpstr>Gloeilamp</vt:lpstr>
      <vt:lpstr>Halogeen lamp</vt:lpstr>
      <vt:lpstr>Fluorescentie lamp</vt:lpstr>
      <vt:lpstr>Straatverlichting</vt:lpstr>
      <vt:lpstr>LED lampen</vt:lpstr>
      <vt:lpstr>Efficiëntie van lampen</vt:lpstr>
      <vt:lpstr>Wat zetten we op de balans?</vt:lpstr>
      <vt:lpstr>Spullen</vt:lpstr>
      <vt:lpstr>Voorbeelden van spul..</vt:lpstr>
      <vt:lpstr>Voorbeelden van groot spul..</vt:lpstr>
      <vt:lpstr>Transport van spul..</vt:lpstr>
      <vt:lpstr>Voeding</vt:lpstr>
      <vt:lpstr>Drinken van melk</vt:lpstr>
      <vt:lpstr>Energiekosten van vlees</vt:lpstr>
      <vt:lpstr>Voedsel en dieren</vt:lpstr>
      <vt:lpstr>Conclusie</vt:lpstr>
      <vt:lpstr>Aanvoer en verbruik NL</vt:lpstr>
      <vt:lpstr>Energiebalans NL</vt:lpstr>
      <vt:lpstr>Binnenlands verbruik</vt:lpstr>
      <vt:lpstr>Huishoudelijk verbruik</vt:lpstr>
      <vt:lpstr>Verkeer en vervoer</vt:lpstr>
      <vt:lpstr>Land en tuinbouw</vt:lpstr>
      <vt:lpstr>Industrie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Johannes van den Brand</cp:lastModifiedBy>
  <cp:revision>1840</cp:revision>
  <cp:lastPrinted>2002-09-13T18:52:55Z</cp:lastPrinted>
  <dcterms:created xsi:type="dcterms:W3CDTF">2001-01-08T10:28:24Z</dcterms:created>
  <dcterms:modified xsi:type="dcterms:W3CDTF">2015-04-12T20:17:06Z</dcterms:modified>
</cp:coreProperties>
</file>