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1079" r:id="rId2"/>
    <p:sldId id="1080" r:id="rId3"/>
    <p:sldId id="1081" r:id="rId4"/>
    <p:sldId id="1020" r:id="rId5"/>
    <p:sldId id="1021" r:id="rId6"/>
    <p:sldId id="1022" r:id="rId7"/>
    <p:sldId id="1023" r:id="rId8"/>
    <p:sldId id="1024" r:id="rId9"/>
    <p:sldId id="1025" r:id="rId10"/>
    <p:sldId id="1026" r:id="rId11"/>
    <p:sldId id="1027" r:id="rId12"/>
    <p:sldId id="1028" r:id="rId13"/>
    <p:sldId id="1029" r:id="rId14"/>
    <p:sldId id="1031" r:id="rId15"/>
    <p:sldId id="1032" r:id="rId16"/>
    <p:sldId id="1034" r:id="rId17"/>
    <p:sldId id="1033" r:id="rId18"/>
    <p:sldId id="1035" r:id="rId19"/>
    <p:sldId id="1036" r:id="rId20"/>
    <p:sldId id="1037" r:id="rId21"/>
    <p:sldId id="1038" r:id="rId22"/>
    <p:sldId id="1039" r:id="rId23"/>
    <p:sldId id="1040" r:id="rId24"/>
    <p:sldId id="1041" r:id="rId25"/>
    <p:sldId id="1042" r:id="rId26"/>
    <p:sldId id="1043" r:id="rId27"/>
    <p:sldId id="1044" r:id="rId28"/>
    <p:sldId id="1045" r:id="rId29"/>
    <p:sldId id="1046" r:id="rId30"/>
    <p:sldId id="1048" r:id="rId31"/>
    <p:sldId id="1047" r:id="rId32"/>
    <p:sldId id="1050" r:id="rId33"/>
    <p:sldId id="1049" r:id="rId34"/>
    <p:sldId id="1051" r:id="rId35"/>
    <p:sldId id="1052" r:id="rId36"/>
    <p:sldId id="1055" r:id="rId37"/>
    <p:sldId id="1054" r:id="rId38"/>
    <p:sldId id="1056" r:id="rId39"/>
    <p:sldId id="1057" r:id="rId40"/>
    <p:sldId id="1058" r:id="rId41"/>
    <p:sldId id="1059" r:id="rId42"/>
    <p:sldId id="1060" r:id="rId43"/>
    <p:sldId id="1061" r:id="rId44"/>
    <p:sldId id="1062" r:id="rId45"/>
    <p:sldId id="1063" r:id="rId46"/>
    <p:sldId id="1064" r:id="rId47"/>
    <p:sldId id="1065" r:id="rId48"/>
    <p:sldId id="1067" r:id="rId49"/>
    <p:sldId id="1068" r:id="rId50"/>
    <p:sldId id="1069" r:id="rId51"/>
    <p:sldId id="1066" r:id="rId52"/>
    <p:sldId id="1070" r:id="rId53"/>
    <p:sldId id="1071" r:id="rId54"/>
    <p:sldId id="1072" r:id="rId55"/>
    <p:sldId id="1073" r:id="rId56"/>
    <p:sldId id="1074" r:id="rId57"/>
    <p:sldId id="1075" r:id="rId58"/>
    <p:sldId id="1076" r:id="rId59"/>
    <p:sldId id="1077" r:id="rId60"/>
    <p:sldId id="1082" r:id="rId61"/>
  </p:sldIdLst>
  <p:sldSz cx="9144000" cy="6858000" type="letter"/>
  <p:notesSz cx="6805613" cy="9944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6600"/>
    <a:srgbClr val="CCFFCC"/>
    <a:srgbClr val="99FF99"/>
    <a:srgbClr val="CC0000"/>
    <a:srgbClr val="FFCCCC"/>
    <a:srgbClr val="FFFFCC"/>
    <a:srgbClr val="FEFCAC"/>
    <a:srgbClr val="CCFF66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08" autoAdjust="0"/>
  </p:normalViewPr>
  <p:slideViewPr>
    <p:cSldViewPr>
      <p:cViewPr varScale="1">
        <p:scale>
          <a:sx n="37" d="100"/>
          <a:sy n="37" d="100"/>
        </p:scale>
        <p:origin x="60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816" cy="49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5798" y="0"/>
            <a:ext cx="2949815" cy="49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6209"/>
            <a:ext cx="2949816" cy="49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5798" y="9446209"/>
            <a:ext cx="2949815" cy="49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046680F-28CB-48FE-8920-032F41C41B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13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816" cy="49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5798" y="0"/>
            <a:ext cx="2949815" cy="49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70463" cy="3729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518" y="4723104"/>
            <a:ext cx="4990578" cy="447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6209"/>
            <a:ext cx="2949816" cy="49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5798" y="9446209"/>
            <a:ext cx="2949815" cy="49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B69FBCE8-488B-42CC-A9BF-472CA028C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1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nergy_density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65D971-5E0B-4BBF-9799-E1F194605E9F}" type="slidenum">
              <a:rPr lang="en-US" smtClean="0">
                <a:latin typeface="Times"/>
              </a:rPr>
              <a:pPr>
                <a:defRPr/>
              </a:pPr>
              <a:t>1</a:t>
            </a:fld>
            <a:endParaRPr lang="en-US" smtClean="0">
              <a:latin typeface="Time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1182208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47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75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88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Water</a:t>
            </a:r>
            <a:r>
              <a:rPr lang="nl-NL" baseline="0" dirty="0" smtClean="0"/>
              <a:t> vapor does not control the Earth’s temperature</a:t>
            </a:r>
          </a:p>
          <a:p>
            <a:r>
              <a:rPr lang="nl-NL" baseline="0" dirty="0" smtClean="0"/>
              <a:t>It is the other way around! The temperature of the surrounding medium determines the maximum amount of water vapor the atmosphere can contain</a:t>
            </a:r>
          </a:p>
          <a:p>
            <a:r>
              <a:rPr lang="nl-NL" baseline="0" dirty="0" smtClean="0"/>
              <a:t>If it exceeds this limit, it will condense into clouds, rain, etc. If all remains the same, the water content will not increase!</a:t>
            </a:r>
          </a:p>
          <a:p>
            <a:r>
              <a:rPr lang="nl-NL" baseline="0" dirty="0" smtClean="0"/>
              <a:t>The greenhouse effect is due to non-condensable gases: CO2, etc. Since they do not condense, they can build up in the atmosphere.</a:t>
            </a:r>
          </a:p>
          <a:p>
            <a:r>
              <a:rPr lang="nl-NL" baseline="0" dirty="0" smtClean="0"/>
              <a:t>This leads to a temperature increase, and also to an increase of water vapor: a positive feedback cycle!!!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32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67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23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13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91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69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7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B9FE33-FA43-4744-83BD-3C4C349FFF5A}" type="slidenum">
              <a:rPr lang="en-US" smtClean="0">
                <a:latin typeface="Times"/>
              </a:rPr>
              <a:pPr>
                <a:defRPr/>
              </a:pPr>
              <a:t>2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0612042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5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264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04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792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099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642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598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072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836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47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201979-7EB6-4C3E-871C-086A83C05166}" type="slidenum">
              <a:rPr lang="en-US" smtClean="0">
                <a:latin typeface="Times"/>
              </a:rPr>
              <a:pPr>
                <a:defRPr/>
              </a:pPr>
              <a:t>3</a:t>
            </a:fld>
            <a:endParaRPr lang="en-US" smtClean="0">
              <a:latin typeface="Times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6933379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913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986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440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282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188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882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030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003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72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67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mtClean="0"/>
              <a:t>Polo 1.2 TDI, 1:30</a:t>
            </a:r>
          </a:p>
          <a:p>
            <a:r>
              <a:rPr lang="nl-NL" smtClean="0"/>
              <a:t>Prius</a:t>
            </a:r>
            <a:r>
              <a:rPr lang="nl-NL" baseline="0" smtClean="0"/>
              <a:t> Hybrid, Urban, 1:27</a:t>
            </a:r>
          </a:p>
          <a:p>
            <a:r>
              <a:rPr lang="nl-NL" baseline="0" smtClean="0"/>
              <a:t>Saab 9.5: 1:10</a:t>
            </a:r>
          </a:p>
          <a:p>
            <a:r>
              <a:rPr lang="nl-NL" baseline="0" smtClean="0"/>
              <a:t>BMW: </a:t>
            </a:r>
            <a:r>
              <a:rPr lang="nl-NL" smtClean="0"/>
              <a:t>13.9 L/100 km for gasoline (petrol) and 50 L/100 km for hydrogen</a:t>
            </a:r>
          </a:p>
          <a:p>
            <a:r>
              <a:rPr lang="nl-NL" smtClean="0"/>
              <a:t>gasoline (petrol) yielding 34.6 </a:t>
            </a:r>
            <a:r>
              <a:rPr lang="nl-NL" smtClean="0">
                <a:hlinkClick r:id="rId3" action="ppaction://hlinkfile" tooltip="Energy density"/>
              </a:rPr>
              <a:t>MJ/L</a:t>
            </a:r>
            <a:r>
              <a:rPr lang="nl-NL" smtClean="0"/>
              <a:t> and liquid hydrogen yielding 10.1 </a:t>
            </a:r>
            <a:r>
              <a:rPr lang="nl-NL" smtClean="0">
                <a:hlinkClick r:id="rId3" action="ppaction://hlinkfile" tooltip="Energy density"/>
              </a:rPr>
              <a:t>MJ/L</a:t>
            </a:r>
            <a:endParaRPr lang="nl-NL" smtClean="0"/>
          </a:p>
          <a:p>
            <a:r>
              <a:rPr lang="nl-NL" smtClean="0"/>
              <a:t>170 l tank, goed</a:t>
            </a:r>
            <a:r>
              <a:rPr lang="nl-NL" baseline="0" smtClean="0"/>
              <a:t> voor 200 km. Koeling kost 1/3 van de brandstof (20 K, -253 C)</a:t>
            </a:r>
          </a:p>
          <a:p>
            <a:r>
              <a:rPr lang="nl-NL" baseline="0" smtClean="0"/>
              <a:t>Tank half leeg na 10-12 dagen</a:t>
            </a:r>
          </a:p>
          <a:p>
            <a:r>
              <a:rPr lang="nl-NL" baseline="0" smtClean="0"/>
              <a:t>Fuel cells: 14 l per 100 km</a:t>
            </a:r>
            <a:endParaRPr lang="nl-NL" smtClean="0"/>
          </a:p>
          <a:p>
            <a:endParaRPr lang="nl-NL" smtClean="0"/>
          </a:p>
          <a:p>
            <a:endParaRPr lang="nl-NL" baseline="0" smtClean="0"/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543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3DAE2-FB5B-4835-B0F8-84325FB95D56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307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3DAE2-FB5B-4835-B0F8-84325FB95D56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96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3DAE2-FB5B-4835-B0F8-84325FB95D56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533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3DAE2-FB5B-4835-B0F8-84325FB95D56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Energiewaarde</a:t>
            </a:r>
            <a:r>
              <a:rPr lang="en-US" dirty="0" smtClean="0"/>
              <a:t> </a:t>
            </a:r>
            <a:r>
              <a:rPr lang="en-US" dirty="0" err="1" smtClean="0"/>
              <a:t>hardhout</a:t>
            </a:r>
            <a:r>
              <a:rPr lang="en-US" dirty="0" smtClean="0"/>
              <a:t> pellets  19 MJ per kg = 4.538 kcal/kg = 5.28 kWh/kg</a:t>
            </a:r>
          </a:p>
          <a:p>
            <a:r>
              <a:rPr lang="en-US" dirty="0" smtClean="0"/>
              <a:t>1 </a:t>
            </a:r>
            <a:r>
              <a:rPr lang="en-US" dirty="0" err="1" smtClean="0"/>
              <a:t>voetbalveld</a:t>
            </a:r>
            <a:r>
              <a:rPr lang="en-US" dirty="0" smtClean="0"/>
              <a:t> </a:t>
            </a:r>
            <a:r>
              <a:rPr lang="en-US" dirty="0" err="1" smtClean="0"/>
              <a:t>bos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13 </a:t>
            </a:r>
            <a:r>
              <a:rPr lang="en-US" dirty="0" err="1" smtClean="0"/>
              <a:t>gezinnen</a:t>
            </a:r>
            <a:endParaRPr lang="en-US" dirty="0" smtClean="0"/>
          </a:p>
          <a:p>
            <a:r>
              <a:rPr lang="en-US" dirty="0" smtClean="0"/>
              <a:t>10 </a:t>
            </a:r>
            <a:r>
              <a:rPr lang="en-US" dirty="0" err="1" smtClean="0"/>
              <a:t>bomen</a:t>
            </a:r>
            <a:r>
              <a:rPr lang="en-US" baseline="0" dirty="0" smtClean="0"/>
              <a:t> per </a:t>
            </a:r>
            <a:r>
              <a:rPr lang="en-US" baseline="0" dirty="0" err="1" smtClean="0"/>
              <a:t>jaar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nodig</a:t>
            </a:r>
            <a:r>
              <a:rPr lang="en-US" baseline="0" dirty="0" smtClean="0"/>
              <a:t> om </a:t>
            </a:r>
            <a:r>
              <a:rPr lang="en-US" baseline="0" dirty="0" err="1" smtClean="0"/>
              <a:t>gezin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elektriciteit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voorzien</a:t>
            </a:r>
            <a:endParaRPr lang="en-US" baseline="0" dirty="0" smtClean="0"/>
          </a:p>
          <a:p>
            <a:r>
              <a:rPr lang="en-US" dirty="0" err="1" smtClean="0"/>
              <a:t>Snelgroeiende</a:t>
            </a:r>
            <a:r>
              <a:rPr lang="en-US" dirty="0" smtClean="0"/>
              <a:t> </a:t>
            </a:r>
            <a:r>
              <a:rPr lang="en-US" dirty="0" err="1" smtClean="0"/>
              <a:t>naaldbomen</a:t>
            </a:r>
            <a:endParaRPr lang="en-US" dirty="0" smtClean="0"/>
          </a:p>
          <a:p>
            <a:r>
              <a:rPr lang="en-US" dirty="0" err="1" smtClean="0"/>
              <a:t>Bossen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groeien</a:t>
            </a:r>
            <a:r>
              <a:rPr lang="en-US" baseline="0" dirty="0" smtClean="0"/>
              <a:t> 3x </a:t>
            </a:r>
            <a:r>
              <a:rPr lang="en-US" baseline="0" dirty="0" err="1" smtClean="0"/>
              <a:t>sneller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Noord</a:t>
            </a:r>
            <a:r>
              <a:rPr lang="en-US" baseline="0" dirty="0" smtClean="0"/>
              <a:t> Amerika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in Nederland</a:t>
            </a:r>
          </a:p>
          <a:p>
            <a:r>
              <a:rPr lang="en-US" dirty="0" smtClean="0"/>
              <a:t>Je </a:t>
            </a:r>
            <a:r>
              <a:rPr lang="en-US" dirty="0" err="1" smtClean="0"/>
              <a:t>moet</a:t>
            </a:r>
            <a:r>
              <a:rPr lang="en-US" dirty="0" smtClean="0"/>
              <a:t> </a:t>
            </a:r>
            <a:r>
              <a:rPr lang="en-US" dirty="0" err="1" smtClean="0"/>
              <a:t>meestoken</a:t>
            </a:r>
            <a:r>
              <a:rPr lang="en-US" dirty="0" smtClean="0"/>
              <a:t>: nu</a:t>
            </a:r>
            <a:r>
              <a:rPr lang="en-US" baseline="0" dirty="0" smtClean="0"/>
              <a:t> 35% in </a:t>
            </a:r>
            <a:r>
              <a:rPr lang="en-US" baseline="0" dirty="0" err="1" smtClean="0"/>
              <a:t>gewicht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toekomst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misschien</a:t>
            </a:r>
            <a:r>
              <a:rPr lang="en-US" baseline="0" dirty="0" smtClean="0"/>
              <a:t> 50% in </a:t>
            </a:r>
            <a:r>
              <a:rPr lang="en-US" baseline="0" dirty="0" err="1" smtClean="0"/>
              <a:t>gewicht</a:t>
            </a:r>
            <a:r>
              <a:rPr lang="en-US" baseline="0" dirty="0" smtClean="0"/>
              <a:t>. De rest is </a:t>
            </a:r>
            <a:r>
              <a:rPr lang="en-US" baseline="0" dirty="0" err="1" smtClean="0"/>
              <a:t>steenkool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91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Albedo: de </a:t>
            </a:r>
            <a:r>
              <a:rPr lang="en-US" dirty="0" err="1" smtClean="0"/>
              <a:t>fractie</a:t>
            </a:r>
            <a:r>
              <a:rPr lang="en-US" dirty="0" smtClean="0"/>
              <a:t> van 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straling</a:t>
            </a:r>
            <a:r>
              <a:rPr lang="en-US" dirty="0" smtClean="0"/>
              <a:t> die door de </a:t>
            </a:r>
            <a:r>
              <a:rPr lang="en-US" dirty="0" err="1" smtClean="0"/>
              <a:t>Aarde</a:t>
            </a:r>
            <a:r>
              <a:rPr lang="en-US" dirty="0" smtClean="0"/>
              <a:t> </a:t>
            </a:r>
            <a:r>
              <a:rPr lang="en-US" dirty="0" err="1" smtClean="0"/>
              <a:t>gereflecteerd</a:t>
            </a:r>
            <a:r>
              <a:rPr lang="en-US" dirty="0" smtClean="0"/>
              <a:t> </a:t>
            </a:r>
            <a:r>
              <a:rPr lang="en-US" dirty="0" err="1" smtClean="0"/>
              <a:t>wordt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70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28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78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49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© J.F.J. van den Brand</a:t>
            </a:r>
          </a:p>
          <a:p>
            <a:pPr>
              <a:defRPr/>
            </a:pPr>
            <a:r>
              <a:rPr lang="en-US" sz="1000" dirty="0" smtClean="0"/>
              <a:t>No reproduction without written permission</a:t>
            </a:r>
            <a:endParaRPr lang="en-US" sz="1000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C9FC26-3AFB-4582-A85F-8A59664394F1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8037A-869B-4D9F-86E5-B183D52ECAD0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457200"/>
            <a:ext cx="19621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340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30EDA-F8C2-4EA9-8E0E-CA5804E561B8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9E8A7-6AE7-4270-A79D-6BBA0BB8BCEB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3B94B-D739-48A3-849B-1A62EFC6B3B6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08B60-521F-4044-8CB8-2433A70C485D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22D70-CEFC-433C-A764-779E4D701B9C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3F25C-10C7-455A-A994-B541E4C3BBFD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AAD69-3F88-42AA-8037-D108AE691068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82208-B276-44D4-BF14-D62165037657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9B92-A8A1-4F9F-B754-3031C4F3180C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91C28-357C-4679-8476-A766647A6E3F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60453-42AB-457D-BF37-B9AD1766E309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AEDDC-1637-4DF1-BDEF-0C99B57BAFBC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EAE2A988-92F3-4916-AAC9-459C3F1B2C04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  <p:pic>
        <p:nvPicPr>
          <p:cNvPr id="1033" name="Picture 9" descr="vu_www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Photo Editor Photo" r:id="rId18" imgW="1638529" imgH="809738" progId="">
                  <p:embed/>
                </p:oleObj>
              </mc:Choice>
              <mc:Fallback>
                <p:oleObj name="Photo Editor Photo" r:id="rId18" imgW="1638529" imgH="809738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6234113"/>
                        <a:ext cx="117475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8EBB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  <p:sldLayoutId id="2147484141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49B21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essent.nl/content/overessent/het_bedrijf/biomassa/kosten_van_biomassa.html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wmf"/><Relationship Id="rId11" Type="http://schemas.openxmlformats.org/officeDocument/2006/relationships/image" Target="../media/image26.w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wmf"/><Relationship Id="rId11" Type="http://schemas.openxmlformats.org/officeDocument/2006/relationships/image" Target="../media/image35.jpe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3.wmf"/><Relationship Id="rId4" Type="http://schemas.openxmlformats.org/officeDocument/2006/relationships/image" Target="../media/image34.png"/><Relationship Id="rId9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jo@nikhef.n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://www.nikhef.nl/~jo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png"/><Relationship Id="rId4" Type="http://schemas.openxmlformats.org/officeDocument/2006/relationships/image" Target="../media/image94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gif"/><Relationship Id="rId4" Type="http://schemas.openxmlformats.org/officeDocument/2006/relationships/image" Target="../media/image54.gi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7.png"/><Relationship Id="rId4" Type="http://schemas.openxmlformats.org/officeDocument/2006/relationships/image" Target="../media/image11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10000"/>
            <a:ext cx="8458200" cy="2895600"/>
          </a:xfrm>
        </p:spPr>
        <p:txBody>
          <a:bodyPr/>
          <a:lstStyle/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Jo van den Brand </a:t>
            </a:r>
            <a:r>
              <a:rPr lang="en-US" sz="1800" dirty="0" err="1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en</a:t>
            </a:r>
            <a:r>
              <a:rPr lang="en-US" sz="1800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en-US" sz="1800" dirty="0" err="1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Jeroen</a:t>
            </a:r>
            <a:r>
              <a:rPr lang="en-US" sz="1800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en-US" sz="1800" dirty="0" err="1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Meidam</a:t>
            </a:r>
            <a:endParaRPr lang="en-US" sz="1800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r>
              <a:rPr lang="en-US" sz="1800" b="0" i="1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www.nikhef.nl/~jo/energie</a:t>
            </a:r>
          </a:p>
          <a:p>
            <a:r>
              <a:rPr lang="en-US" sz="1800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30 </a:t>
            </a:r>
            <a:r>
              <a:rPr lang="en-US" sz="1800" dirty="0" err="1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maart</a:t>
            </a:r>
            <a:r>
              <a:rPr lang="en-US" sz="1800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2015</a:t>
            </a:r>
          </a:p>
        </p:txBody>
      </p:sp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533400" y="914400"/>
            <a:ext cx="7924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 b="1" dirty="0">
                <a:solidFill>
                  <a:srgbClr val="000099"/>
                </a:solidFill>
                <a:latin typeface="Arial Rounded MT Bold" pitchFamily="34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Calibri" panose="020F0502020204030204" pitchFamily="34" charset="0"/>
              </a:rPr>
              <a:t>Energie</a:t>
            </a:r>
            <a:endParaRPr lang="en-US" sz="4400" b="1" i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 algn="ctr" eaLnBrk="0" hangingPunct="0"/>
            <a:r>
              <a:rPr lang="en-US" sz="3200" b="1" i="1" dirty="0">
                <a:solidFill>
                  <a:schemeClr val="hlink"/>
                </a:solidFill>
                <a:latin typeface="Calibri" panose="020F0502020204030204" pitchFamily="34" charset="0"/>
                <a:cs typeface="Times New Roman" pitchFamily="18" charset="0"/>
              </a:rPr>
              <a:t>FEW cursus</a:t>
            </a:r>
          </a:p>
        </p:txBody>
      </p:sp>
      <p:pic>
        <p:nvPicPr>
          <p:cNvPr id="5124" name="Picture 9" descr="bigba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4384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7405319" y="6550025"/>
            <a:ext cx="173868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400" dirty="0">
                <a:latin typeface="Calibri" panose="020F0502020204030204" pitchFamily="34" charset="0"/>
              </a:rPr>
              <a:t>Week 1, </a:t>
            </a:r>
            <a:r>
              <a:rPr lang="nl-NL" sz="1400" dirty="0" err="1">
                <a:latin typeface="Calibri" panose="020F0502020204030204" pitchFamily="34" charset="0"/>
              </a:rPr>
              <a:t>jo</a:t>
            </a:r>
            <a:r>
              <a:rPr lang="nl-NL" sz="1400" dirty="0">
                <a:latin typeface="Calibri" panose="020F0502020204030204" pitchFamily="34" charset="0"/>
              </a:rPr>
              <a:t>@</a:t>
            </a:r>
            <a:r>
              <a:rPr lang="nl-NL" sz="1400" dirty="0" err="1">
                <a:latin typeface="Calibri" panose="020F0502020204030204" pitchFamily="34" charset="0"/>
              </a:rPr>
              <a:t>nikhef.nl</a:t>
            </a:r>
            <a:endParaRPr lang="nl-NL" sz="14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275952" y="5704952"/>
            <a:ext cx="6858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858000" cy="4114800"/>
          </a:xfrm>
        </p:spPr>
        <p:txBody>
          <a:bodyPr/>
          <a:lstStyle/>
          <a:p>
            <a:pPr marL="514350" indent="-514350">
              <a:buNone/>
            </a:pPr>
            <a:r>
              <a:rPr lang="en-US" sz="2400" b="0" kern="1200" smtClean="0">
                <a:latin typeface="Calibri" pitchFamily="34" charset="0"/>
                <a:cs typeface="Calibri" pitchFamily="34" charset="0"/>
              </a:rPr>
              <a:t>	Wat vormt de grootste energieconsumptie in het leven van een gemiddelde Nederlander?</a:t>
            </a:r>
          </a:p>
          <a:p>
            <a:pPr marL="514350" indent="-514350">
              <a:buNone/>
            </a:pPr>
            <a:endParaRPr lang="en-US" sz="2400" b="0" smtClean="0">
              <a:latin typeface="Calibri" pitchFamily="34" charset="0"/>
              <a:cs typeface="Calibri" pitchFamily="34" charset="0"/>
            </a:endParaRPr>
          </a:p>
          <a:p>
            <a:pPr marL="514350" indent="-514350">
              <a:buAutoNum type="alphaUcPeriod"/>
            </a:pPr>
            <a:r>
              <a:rPr lang="en-US" sz="2400" b="0" smtClean="0">
                <a:latin typeface="Calibri" pitchFamily="34" charset="0"/>
                <a:cs typeface="Calibri" pitchFamily="34" charset="0"/>
              </a:rPr>
              <a:t>Voedsel</a:t>
            </a:r>
          </a:p>
          <a:p>
            <a:pPr marL="514350" indent="-514350">
              <a:buAutoNum type="alphaUcPeriod"/>
            </a:pPr>
            <a:r>
              <a:rPr lang="en-US" sz="2400" b="0" smtClean="0">
                <a:latin typeface="Calibri" pitchFamily="34" charset="0"/>
                <a:cs typeface="Calibri" pitchFamily="34" charset="0"/>
              </a:rPr>
              <a:t>Transport en reizen</a:t>
            </a:r>
          </a:p>
          <a:p>
            <a:pPr marL="514350" indent="-514350">
              <a:buAutoNum type="alphaUcPeriod"/>
            </a:pPr>
            <a:r>
              <a:rPr lang="en-US" sz="2400" b="0" smtClean="0">
                <a:latin typeface="Calibri" pitchFamily="34" charset="0"/>
                <a:cs typeface="Calibri" pitchFamily="34" charset="0"/>
              </a:rPr>
              <a:t>Verwarming</a:t>
            </a:r>
          </a:p>
          <a:p>
            <a:pPr marL="514350" indent="-514350">
              <a:buAutoNum type="alphaUcPeriod"/>
            </a:pPr>
            <a:r>
              <a:rPr lang="en-US" sz="2400" b="0" smtClean="0">
                <a:latin typeface="Calibri" pitchFamily="34" charset="0"/>
                <a:cs typeface="Calibri" pitchFamily="34" charset="0"/>
              </a:rPr>
              <a:t>Elektriciteit</a:t>
            </a:r>
            <a:endParaRPr lang="en-US" sz="2400" smtClean="0">
              <a:latin typeface="Calibri" pitchFamily="34" charset="0"/>
              <a:cs typeface="Calibri" pitchFamily="34" charset="0"/>
            </a:endParaRPr>
          </a:p>
          <a:p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Energieconsumptie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334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429000"/>
            <a:ext cx="4114800" cy="328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hoek 9"/>
          <p:cNvSpPr/>
          <p:nvPr/>
        </p:nvSpPr>
        <p:spPr bwMode="auto">
          <a:xfrm>
            <a:off x="3886200" y="3352800"/>
            <a:ext cx="1295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275952" y="5704952"/>
            <a:ext cx="6858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Wat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is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energie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0" name="Rechthoek 9"/>
          <p:cNvSpPr/>
          <p:nvPr/>
        </p:nvSpPr>
        <p:spPr bwMode="auto">
          <a:xfrm>
            <a:off x="3886200" y="3352800"/>
            <a:ext cx="1295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8305800" cy="4800600"/>
          </a:xfrm>
        </p:spPr>
        <p:txBody>
          <a:bodyPr/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fysische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grootheid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beschrijft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hoeveel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arbeid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kracht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verricht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`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geproduceerd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’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, we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slechts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omzetten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vorm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andere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Bijvoorbeeld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slinger: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kinetische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gaat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over in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potentiele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vice versa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Verschillende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vormen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Mechanische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Chemische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Elektrische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Voorbeeld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–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windmolen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mechanische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luchtmoleculen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omgezet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elektrische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Voorbeeld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–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kaars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chemische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de was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omgezet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luchtmoleculen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rond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vlam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783510"/>
            <a:ext cx="2890837" cy="152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275952" y="5704952"/>
            <a:ext cx="6858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Omzetten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van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energie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hthoek 9"/>
          <p:cNvSpPr/>
          <p:nvPr/>
        </p:nvSpPr>
        <p:spPr bwMode="auto">
          <a:xfrm>
            <a:off x="3886200" y="3352800"/>
            <a:ext cx="1295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8229600" cy="4800600"/>
          </a:xfrm>
        </p:spPr>
        <p:txBody>
          <a:bodyPr/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Vaak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gesteld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1 kWh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elektrische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equivalent is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2.5 kWh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kolen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olie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chemische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conversiefactor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gebaseerd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op het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feit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standaard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elektriciteitscentrale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efficientie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40%) 2.5 kWh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kolen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om 1 kWh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elektriciteit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produceren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Uiteraard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werkt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conversiefactor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beide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richtingen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waarschijnlijk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5 kWh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elektrische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om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chemisch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2.5 kWh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olie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syntheseren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Vergelijkbare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voorbeelden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bedacht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combinaties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mechanische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elektrische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chemische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MacKay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gebruikt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1:1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conversies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tenzij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uitdrukkelijk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anders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vermeld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5522" name="Picture 2" descr="\\vmware-host\Shared Folders\Desktop\Elektriciteitscentrale_AmerWE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7347" y="4800600"/>
            <a:ext cx="3030454" cy="1981200"/>
          </a:xfrm>
          <a:prstGeom prst="rect">
            <a:avLst/>
          </a:prstGeom>
          <a:noFill/>
        </p:spPr>
      </p:pic>
      <p:sp>
        <p:nvSpPr>
          <p:cNvPr id="12" name="Tekstvak 11"/>
          <p:cNvSpPr txBox="1"/>
          <p:nvPr/>
        </p:nvSpPr>
        <p:spPr>
          <a:xfrm>
            <a:off x="3066234" y="4800600"/>
            <a:ext cx="29049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latin typeface="Calibri" panose="020F0502020204030204" pitchFamily="34" charset="0"/>
              </a:rPr>
              <a:t>De </a:t>
            </a:r>
            <a:r>
              <a:rPr lang="nl-NL" sz="1200" dirty="0">
                <a:latin typeface="Calibri" panose="020F0502020204030204" pitchFamily="34" charset="0"/>
              </a:rPr>
              <a:t>extra productiekosten voor grootschalig meestoken van biomassa </a:t>
            </a:r>
            <a:r>
              <a:rPr lang="nl-NL" sz="1200" dirty="0" smtClean="0">
                <a:latin typeface="Calibri" panose="020F0502020204030204" pitchFamily="34" charset="0"/>
              </a:rPr>
              <a:t>zijn per </a:t>
            </a:r>
            <a:r>
              <a:rPr lang="nl-NL" sz="1200" dirty="0">
                <a:latin typeface="Calibri" panose="020F0502020204030204" pitchFamily="34" charset="0"/>
              </a:rPr>
              <a:t>gezin grofweg 160 euro extra per jaar om het verbruik 100% groen te </a:t>
            </a:r>
            <a:r>
              <a:rPr lang="nl-NL" sz="1200" dirty="0" smtClean="0">
                <a:latin typeface="Calibri" panose="020F0502020204030204" pitchFamily="34" charset="0"/>
              </a:rPr>
              <a:t>produceren</a:t>
            </a:r>
          </a:p>
          <a:p>
            <a:endParaRPr lang="nl-NL" sz="1200" dirty="0" smtClean="0">
              <a:latin typeface="Calibri" pitchFamily="34" charset="0"/>
              <a:cs typeface="Calibri" pitchFamily="34" charset="0"/>
            </a:endParaRPr>
          </a:p>
          <a:p>
            <a:r>
              <a:rPr lang="nl-NL" sz="1200" dirty="0" smtClean="0">
                <a:latin typeface="Calibri" pitchFamily="34" charset="0"/>
                <a:cs typeface="Calibri" pitchFamily="34" charset="0"/>
              </a:rPr>
              <a:t>Bron</a:t>
            </a:r>
            <a:r>
              <a:rPr lang="nl-NL" sz="1200" dirty="0">
                <a:latin typeface="Calibri" pitchFamily="34" charset="0"/>
                <a:cs typeface="Calibri" pitchFamily="34" charset="0"/>
              </a:rPr>
              <a:t>: </a:t>
            </a:r>
            <a:r>
              <a:rPr lang="nl-NL" sz="1200" dirty="0">
                <a:latin typeface="Calibri" pitchFamily="34" charset="0"/>
                <a:cs typeface="Calibri" pitchFamily="34" charset="0"/>
                <a:hlinkClick r:id="rId4"/>
              </a:rPr>
              <a:t>https://</a:t>
            </a:r>
            <a:r>
              <a:rPr lang="nl-NL" sz="1200" dirty="0" smtClean="0">
                <a:latin typeface="Calibri" pitchFamily="34" charset="0"/>
                <a:cs typeface="Calibri" pitchFamily="34" charset="0"/>
                <a:hlinkClick r:id="rId4"/>
              </a:rPr>
              <a:t>www.essent.nl/content/overessent/het_bedrijf/biomassa/kosten_van_biomassa.html</a:t>
            </a:r>
            <a:r>
              <a:rPr lang="nl-NL" sz="120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710755" y="4864522"/>
            <a:ext cx="2355479" cy="107721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>
                <a:latin typeface="Calibri" pitchFamily="34" charset="0"/>
                <a:cs typeface="Calibri" pitchFamily="34" charset="0"/>
              </a:rPr>
              <a:t>Hoeveel productiebos is er nodig om Nederland van duurzame elektriciteit te voorzien?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98365" y="4762756"/>
            <a:ext cx="1316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Amercentrale</a:t>
            </a:r>
            <a:endParaRPr lang="en-US" dirty="0" smtClean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286000" y="5704952"/>
            <a:ext cx="6858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Nuttige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relaties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eenheden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hthoek 9"/>
          <p:cNvSpPr/>
          <p:nvPr/>
        </p:nvSpPr>
        <p:spPr bwMode="auto">
          <a:xfrm>
            <a:off x="3886200" y="3352800"/>
            <a:ext cx="1295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8229600" cy="4114800"/>
          </a:xfrm>
        </p:spPr>
        <p:txBody>
          <a:bodyPr/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Onze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standaard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eenheid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zal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de kWh (kilowatt-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uur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zijn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Soms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gebruiken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de Joule (1 J = 1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Onthoud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vermogen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tijdseenheid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.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logische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eenheid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is kW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Wij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gebruiken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echter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(in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navolging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MacKay) kWh/dag</a:t>
            </a: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willen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al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onze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energieproductie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energieconsumptie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betekenisvolle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getallen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uitdrukken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Getallen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die we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onthouden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die met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elkaar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relatie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staan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Met kWh/dag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krijgen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we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eenvoudige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getallen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100)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energieconsumptie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Nederlander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per dag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Voorbeeld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: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energieconsumptie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autorijden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blijkt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40 kWh/dag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zijn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MacKay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ontwikkelt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soort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balans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consumptie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versus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productie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duurzaam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Hierbij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laat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hij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economische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overwegingen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grotendeels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buiten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beschouwing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Wat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zullen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we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ontdekken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Nederland?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we in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principe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onze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levensstijl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handhaven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, maar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duurzame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wijze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?</a:t>
            </a: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kijken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hierbij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vooralsnog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economische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andere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aspecten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5" name="Groep 14"/>
          <p:cNvGrpSpPr/>
          <p:nvPr/>
        </p:nvGrpSpPr>
        <p:grpSpPr>
          <a:xfrm>
            <a:off x="7696200" y="4648200"/>
            <a:ext cx="1147593" cy="1838325"/>
            <a:chOff x="7620000" y="4876800"/>
            <a:chExt cx="1147593" cy="1838325"/>
          </a:xfrm>
        </p:grpSpPr>
        <p:pic>
          <p:nvPicPr>
            <p:cNvPr id="2365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00" y="4876800"/>
              <a:ext cx="1147593" cy="183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kstvak 13"/>
            <p:cNvSpPr txBox="1"/>
            <p:nvPr/>
          </p:nvSpPr>
          <p:spPr>
            <a:xfrm>
              <a:off x="7772400" y="5562600"/>
              <a:ext cx="833883" cy="461665"/>
            </a:xfrm>
            <a:prstGeom prst="rect">
              <a:avLst/>
            </a:prstGeom>
            <a:solidFill>
              <a:srgbClr val="FFCCCC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200" smtClean="0">
                  <a:latin typeface="+mn-lt"/>
                </a:rPr>
                <a:t>Auto</a:t>
              </a:r>
            </a:p>
            <a:p>
              <a:pPr algn="ctr"/>
              <a:r>
                <a:rPr lang="nl-NL" sz="1200" smtClean="0">
                  <a:latin typeface="+mn-lt"/>
                </a:rPr>
                <a:t>40 kWh/d</a:t>
              </a:r>
              <a:endParaRPr lang="nl-NL" sz="1200" dirty="0" err="1" smtClean="0">
                <a:latin typeface="+mn-lt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286000" y="5704952"/>
            <a:ext cx="6858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Voorlopige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belans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hthoek 9"/>
          <p:cNvSpPr/>
          <p:nvPr/>
        </p:nvSpPr>
        <p:spPr bwMode="auto">
          <a:xfrm>
            <a:off x="3886200" y="3352800"/>
            <a:ext cx="1295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6138446" cy="4114800"/>
          </a:xfrm>
        </p:spPr>
        <p:txBody>
          <a:bodyPr/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Wat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zullen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we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ontdekken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Nederland?</a:t>
            </a: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Scenario A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Mooie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uitkomst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, we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duurzaam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leven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Bestudeer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economische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sociale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millieukosten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Wat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verdient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meeste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R&amp;D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activiteit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we het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goed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aanpakken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energiecrisis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Scenario B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Economie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is irrelevant: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gewoonweg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genoeg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duurzame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onze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huidige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levensstijl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voortzetten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forse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verandering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komst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MacKays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resultaat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de UK</a:t>
            </a:r>
          </a:p>
        </p:txBody>
      </p:sp>
      <p:grpSp>
        <p:nvGrpSpPr>
          <p:cNvPr id="2" name="Groep 24"/>
          <p:cNvGrpSpPr/>
          <p:nvPr/>
        </p:nvGrpSpPr>
        <p:grpSpPr>
          <a:xfrm>
            <a:off x="1676400" y="4191000"/>
            <a:ext cx="2514600" cy="2057400"/>
            <a:chOff x="2209800" y="4648200"/>
            <a:chExt cx="2514600" cy="2057400"/>
          </a:xfrm>
        </p:grpSpPr>
        <p:sp>
          <p:nvSpPr>
            <p:cNvPr id="24" name="Rechthoek 23"/>
            <p:cNvSpPr/>
            <p:nvPr/>
          </p:nvSpPr>
          <p:spPr bwMode="auto">
            <a:xfrm>
              <a:off x="2209800" y="4648200"/>
              <a:ext cx="2514600" cy="2057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sp>
          <p:nvSpPr>
            <p:cNvPr id="16" name="Rechthoek 15"/>
            <p:cNvSpPr/>
            <p:nvPr/>
          </p:nvSpPr>
          <p:spPr bwMode="auto">
            <a:xfrm>
              <a:off x="2286000" y="5791200"/>
              <a:ext cx="1143000" cy="838200"/>
            </a:xfrm>
            <a:prstGeom prst="rect">
              <a:avLst/>
            </a:prstGeom>
            <a:solidFill>
              <a:srgbClr val="FFCCCC"/>
            </a:solidFill>
            <a:ln w="190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2332180" y="5892225"/>
              <a:ext cx="1041631" cy="523220"/>
            </a:xfrm>
            <a:prstGeom prst="rect">
              <a:avLst/>
            </a:prstGeom>
            <a:solidFill>
              <a:srgbClr val="FFCCCC"/>
            </a:solidFill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400" smtClean="0">
                  <a:latin typeface="Calibri" pitchFamily="34" charset="0"/>
                  <a:cs typeface="Calibri" pitchFamily="34" charset="0"/>
                </a:rPr>
                <a:t>Totale</a:t>
              </a:r>
            </a:p>
            <a:p>
              <a:pPr algn="ctr"/>
              <a:r>
                <a:rPr lang="nl-NL" sz="1400" smtClean="0">
                  <a:latin typeface="Calibri" pitchFamily="34" charset="0"/>
                  <a:cs typeface="Calibri" pitchFamily="34" charset="0"/>
                </a:rPr>
                <a:t>consumptie</a:t>
              </a:r>
              <a:endParaRPr lang="nl-NL" sz="1400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Rechthoek 19"/>
            <p:cNvSpPr/>
            <p:nvPr/>
          </p:nvSpPr>
          <p:spPr bwMode="auto">
            <a:xfrm>
              <a:off x="3505200" y="4724400"/>
              <a:ext cx="1143000" cy="19050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" name="Tekstvak 20"/>
            <p:cNvSpPr txBox="1"/>
            <p:nvPr/>
          </p:nvSpPr>
          <p:spPr>
            <a:xfrm>
              <a:off x="3562928" y="5282625"/>
              <a:ext cx="1046016" cy="954107"/>
            </a:xfrm>
            <a:prstGeom prst="rect">
              <a:avLst/>
            </a:prstGeom>
            <a:solidFill>
              <a:srgbClr val="CCFFCC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400" smtClean="0">
                  <a:latin typeface="Calibri" pitchFamily="34" charset="0"/>
                  <a:cs typeface="Calibri" pitchFamily="34" charset="0"/>
                </a:rPr>
                <a:t>Totale mogelijke duurzame productie</a:t>
              </a:r>
              <a:endParaRPr lang="nl-NL" sz="1400" dirty="0" err="1" smtClean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" name="Groep 25"/>
          <p:cNvGrpSpPr/>
          <p:nvPr/>
        </p:nvGrpSpPr>
        <p:grpSpPr>
          <a:xfrm>
            <a:off x="4495800" y="4191000"/>
            <a:ext cx="2514600" cy="2057400"/>
            <a:chOff x="2209800" y="4648200"/>
            <a:chExt cx="2514600" cy="2057400"/>
          </a:xfrm>
        </p:grpSpPr>
        <p:sp>
          <p:nvSpPr>
            <p:cNvPr id="27" name="Rechthoek 26"/>
            <p:cNvSpPr/>
            <p:nvPr/>
          </p:nvSpPr>
          <p:spPr bwMode="auto">
            <a:xfrm>
              <a:off x="2209800" y="4648200"/>
              <a:ext cx="2514600" cy="2057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sp>
          <p:nvSpPr>
            <p:cNvPr id="28" name="Rechthoek 27"/>
            <p:cNvSpPr/>
            <p:nvPr/>
          </p:nvSpPr>
          <p:spPr bwMode="auto">
            <a:xfrm>
              <a:off x="2286000" y="4724400"/>
              <a:ext cx="1143000" cy="1905000"/>
            </a:xfrm>
            <a:prstGeom prst="rect">
              <a:avLst/>
            </a:prstGeom>
            <a:solidFill>
              <a:srgbClr val="FFCCCC"/>
            </a:solidFill>
            <a:ln w="190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2332180" y="5892225"/>
              <a:ext cx="1041631" cy="523220"/>
            </a:xfrm>
            <a:prstGeom prst="rect">
              <a:avLst/>
            </a:prstGeom>
            <a:solidFill>
              <a:srgbClr val="FFCCCC"/>
            </a:solidFill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400" smtClean="0">
                  <a:latin typeface="Calibri" pitchFamily="34" charset="0"/>
                  <a:cs typeface="Calibri" pitchFamily="34" charset="0"/>
                </a:rPr>
                <a:t>Totale</a:t>
              </a:r>
            </a:p>
            <a:p>
              <a:pPr algn="ctr"/>
              <a:r>
                <a:rPr lang="nl-NL" sz="1400" smtClean="0">
                  <a:latin typeface="Calibri" pitchFamily="34" charset="0"/>
                  <a:cs typeface="Calibri" pitchFamily="34" charset="0"/>
                </a:rPr>
                <a:t>consumptie</a:t>
              </a:r>
              <a:endParaRPr lang="nl-NL" sz="1400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0" name="Rechthoek 29"/>
            <p:cNvSpPr/>
            <p:nvPr/>
          </p:nvSpPr>
          <p:spPr bwMode="auto">
            <a:xfrm>
              <a:off x="3505200" y="5562600"/>
              <a:ext cx="1143000" cy="10668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1" name="Tekstvak 30"/>
            <p:cNvSpPr txBox="1"/>
            <p:nvPr/>
          </p:nvSpPr>
          <p:spPr>
            <a:xfrm>
              <a:off x="3562928" y="5619877"/>
              <a:ext cx="1046016" cy="954107"/>
            </a:xfrm>
            <a:prstGeom prst="rect">
              <a:avLst/>
            </a:prstGeom>
            <a:solidFill>
              <a:srgbClr val="CCFFCC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400" smtClean="0">
                  <a:latin typeface="Calibri" pitchFamily="34" charset="0"/>
                  <a:cs typeface="Calibri" pitchFamily="34" charset="0"/>
                </a:rPr>
                <a:t>Totale mogelijke duurzame productie</a:t>
              </a:r>
              <a:endParaRPr lang="nl-NL" sz="1400" dirty="0" err="1" smtClean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2" name="Tekstvak 31"/>
          <p:cNvSpPr txBox="1"/>
          <p:nvPr/>
        </p:nvSpPr>
        <p:spPr>
          <a:xfrm>
            <a:off x="1752600" y="427874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>
                <a:latin typeface="+mn-lt"/>
              </a:rPr>
              <a:t>A</a:t>
            </a:r>
            <a:endParaRPr lang="nl-NL" dirty="0" err="1" smtClean="0">
              <a:latin typeface="+mn-lt"/>
            </a:endParaRPr>
          </a:p>
        </p:txBody>
      </p:sp>
      <p:sp>
        <p:nvSpPr>
          <p:cNvPr id="33" name="Tekstvak 32"/>
          <p:cNvSpPr txBox="1"/>
          <p:nvPr/>
        </p:nvSpPr>
        <p:spPr>
          <a:xfrm>
            <a:off x="6595646" y="427874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>
                <a:latin typeface="+mn-lt"/>
              </a:rPr>
              <a:t>B</a:t>
            </a:r>
            <a:endParaRPr lang="nl-NL" dirty="0" err="1" smtClean="0">
              <a:latin typeface="+mn-lt"/>
            </a:endParaRPr>
          </a:p>
        </p:txBody>
      </p:sp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1" y="354265"/>
            <a:ext cx="1905000" cy="650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286000" y="5704952"/>
            <a:ext cx="6858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Motivatie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hthoek 9"/>
          <p:cNvSpPr/>
          <p:nvPr/>
        </p:nvSpPr>
        <p:spPr bwMode="auto">
          <a:xfrm>
            <a:off x="3886200" y="3352800"/>
            <a:ext cx="1295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953000" cy="4114800"/>
          </a:xfrm>
        </p:spPr>
        <p:txBody>
          <a:bodyPr/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Klimaatmodellen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broeikasgassen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0-dimensionaal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klimaatmodel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Broeikasgassen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Klimaat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respons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Terugkoppeling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klimaatsystemen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Wat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klimaat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?</a:t>
            </a: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“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Klimaat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wat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je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verwacht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, het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weer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wat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je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krijgt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”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Definitie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Intergovernmetal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Panel on Climate Change (IPCC):</a:t>
            </a:r>
          </a:p>
          <a:p>
            <a:pPr lvl="2"/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Klimaat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is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gedefinieerd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als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“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gemiddeld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weer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”,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als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statistische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beschrijving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in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termen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van het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gemiddelde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en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veranderlijkheid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van relevant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grootheden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over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een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periode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van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maanden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tot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duizenden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of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miljoenen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jaren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. De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klassieke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periode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is 30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jaar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en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is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gedefineerd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door de World Meteorological Organization.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Deze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grootheden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zijn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meestal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oppervlakte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variabelen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als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temperatuur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neerslag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en</a:t>
            </a:r>
            <a:r>
              <a:rPr lang="en-US" sz="10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wind.</a:t>
            </a:r>
          </a:p>
        </p:txBody>
      </p:sp>
      <p:pic>
        <p:nvPicPr>
          <p:cNvPr id="238594" name="Picture 2" descr="\\vmware-host\Shared Folders\Desktop\MilankovitchCyclesOrbitandCor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5609" y="914400"/>
            <a:ext cx="3868391" cy="4038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43400" y="5326329"/>
            <a:ext cx="452226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latin typeface="Calibri" panose="020F0502020204030204" pitchFamily="34" charset="0"/>
              </a:rPr>
              <a:t>Milankovitch</a:t>
            </a:r>
            <a:r>
              <a:rPr lang="en-US" sz="1400" i="1" dirty="0" smtClean="0">
                <a:latin typeface="Calibri" panose="020F0502020204030204" pitchFamily="34" charset="0"/>
              </a:rPr>
              <a:t> </a:t>
            </a:r>
            <a:r>
              <a:rPr lang="en-US" sz="1400" i="1" dirty="0" err="1" smtClean="0">
                <a:latin typeface="Calibri" panose="020F0502020204030204" pitchFamily="34" charset="0"/>
              </a:rPr>
              <a:t>cycli</a:t>
            </a:r>
            <a:r>
              <a:rPr lang="en-US" sz="1400" i="1" dirty="0" smtClean="0">
                <a:latin typeface="Calibri" panose="020F0502020204030204" pitchFamily="34" charset="0"/>
              </a:rPr>
              <a:t> </a:t>
            </a:r>
            <a:r>
              <a:rPr lang="en-US" sz="1400" i="1" dirty="0" err="1" smtClean="0">
                <a:latin typeface="Calibri" panose="020F0502020204030204" pitchFamily="34" charset="0"/>
              </a:rPr>
              <a:t>beschrijven</a:t>
            </a:r>
            <a:r>
              <a:rPr lang="en-US" sz="1400" i="1" dirty="0" smtClean="0">
                <a:latin typeface="Calibri" panose="020F0502020204030204" pitchFamily="34" charset="0"/>
              </a:rPr>
              <a:t> het contrast </a:t>
            </a:r>
            <a:r>
              <a:rPr lang="en-US" sz="1400" i="1" dirty="0" err="1" smtClean="0">
                <a:latin typeface="Calibri" panose="020F0502020204030204" pitchFamily="34" charset="0"/>
              </a:rPr>
              <a:t>tussen</a:t>
            </a:r>
            <a:r>
              <a:rPr lang="en-US" sz="1400" i="1" dirty="0" smtClean="0">
                <a:latin typeface="Calibri" panose="020F0502020204030204" pitchFamily="34" charset="0"/>
              </a:rPr>
              <a:t> </a:t>
            </a:r>
            <a:r>
              <a:rPr lang="en-US" sz="1400" i="1" dirty="0" err="1" smtClean="0">
                <a:latin typeface="Calibri" panose="020F0502020204030204" pitchFamily="34" charset="0"/>
              </a:rPr>
              <a:t>seizoenen</a:t>
            </a:r>
            <a:endParaRPr lang="en-US" sz="1400" i="1" dirty="0" smtClean="0">
              <a:latin typeface="Calibri" panose="020F0502020204030204" pitchFamily="34" charset="0"/>
            </a:endParaRPr>
          </a:p>
          <a:p>
            <a:pPr lvl="1"/>
            <a:r>
              <a:rPr lang="en-US" sz="1200" i="1" dirty="0" smtClean="0"/>
              <a:t>e</a:t>
            </a:r>
            <a:r>
              <a:rPr lang="en-US" sz="1200" dirty="0" smtClean="0">
                <a:latin typeface="Calibri" panose="020F0502020204030204" pitchFamily="34" charset="0"/>
              </a:rPr>
              <a:t> [ </a:t>
            </a:r>
            <a:r>
              <a:rPr lang="en-US" sz="1200" baseline="30000" dirty="0" smtClean="0">
                <a:latin typeface="Calibri" panose="020F0502020204030204" pitchFamily="34" charset="0"/>
              </a:rPr>
              <a:t>o</a:t>
            </a:r>
            <a:r>
              <a:rPr lang="en-US" sz="1200" dirty="0">
                <a:latin typeface="Calibri" panose="020F0502020204030204" pitchFamily="34" charset="0"/>
              </a:rPr>
              <a:t> </a:t>
            </a:r>
            <a:r>
              <a:rPr lang="en-US" sz="1200" dirty="0" smtClean="0">
                <a:latin typeface="Calibri" panose="020F0502020204030204" pitchFamily="34" charset="0"/>
              </a:rPr>
              <a:t>]	</a:t>
            </a:r>
            <a:r>
              <a:rPr lang="en-US" sz="1200" dirty="0" err="1" smtClean="0">
                <a:latin typeface="Calibri" panose="020F0502020204030204" pitchFamily="34" charset="0"/>
              </a:rPr>
              <a:t>axiale</a:t>
            </a:r>
            <a:r>
              <a:rPr lang="en-US" sz="1200" dirty="0" smtClean="0">
                <a:latin typeface="Calibri" panose="020F0502020204030204" pitchFamily="34" charset="0"/>
              </a:rPr>
              <a:t> tilt (41 </a:t>
            </a:r>
            <a:r>
              <a:rPr lang="en-US" sz="1200" dirty="0" err="1" smtClean="0">
                <a:latin typeface="Calibri" panose="020F0502020204030204" pitchFamily="34" charset="0"/>
              </a:rPr>
              <a:t>kj</a:t>
            </a:r>
            <a:r>
              <a:rPr lang="en-US" sz="1200" dirty="0" smtClean="0">
                <a:latin typeface="Calibri" panose="020F0502020204030204" pitchFamily="34" charset="0"/>
              </a:rPr>
              <a:t>; 22.1 – 24.5</a:t>
            </a:r>
            <a:r>
              <a:rPr lang="en-US" sz="1200" baseline="30000" dirty="0" smtClean="0">
                <a:latin typeface="Calibri" panose="020F0502020204030204" pitchFamily="34" charset="0"/>
              </a:rPr>
              <a:t>o</a:t>
            </a:r>
            <a:r>
              <a:rPr lang="en-US" sz="1200" dirty="0" smtClean="0">
                <a:latin typeface="Calibri" panose="020F0502020204030204" pitchFamily="34" charset="0"/>
              </a:rPr>
              <a:t>)</a:t>
            </a:r>
          </a:p>
          <a:p>
            <a:pPr lvl="1"/>
            <a:r>
              <a:rPr lang="en-US" sz="1200" i="1" dirty="0" smtClean="0">
                <a:latin typeface="Calibri" panose="020F0502020204030204" pitchFamily="34" charset="0"/>
              </a:rPr>
              <a:t>e</a:t>
            </a:r>
            <a:r>
              <a:rPr lang="en-US" sz="1200" dirty="0" smtClean="0">
                <a:latin typeface="Calibri" panose="020F0502020204030204" pitchFamily="34" charset="0"/>
              </a:rPr>
              <a:t>	elliptical eccentricity (100 </a:t>
            </a:r>
            <a:r>
              <a:rPr lang="en-US" sz="1200" dirty="0" err="1" smtClean="0">
                <a:latin typeface="Calibri" panose="020F0502020204030204" pitchFamily="34" charset="0"/>
              </a:rPr>
              <a:t>kj</a:t>
            </a:r>
            <a:r>
              <a:rPr lang="en-US" sz="1200" dirty="0" smtClean="0">
                <a:latin typeface="Calibri" panose="020F0502020204030204" pitchFamily="34" charset="0"/>
              </a:rPr>
              <a:t>; 6 – 20 % in energy)</a:t>
            </a:r>
          </a:p>
          <a:p>
            <a:pPr lvl="1"/>
            <a:r>
              <a:rPr lang="en-US" sz="1200" dirty="0">
                <a:latin typeface="Calibri" panose="020F0502020204030204" pitchFamily="34" charset="0"/>
              </a:rPr>
              <a:t>s</a:t>
            </a:r>
            <a:r>
              <a:rPr lang="en-US" sz="1200" dirty="0" smtClean="0">
                <a:latin typeface="Calibri" panose="020F0502020204030204" pitchFamily="34" charset="0"/>
              </a:rPr>
              <a:t>in </a:t>
            </a:r>
            <a:r>
              <a:rPr lang="en-US" sz="1200" dirty="0" smtClean="0"/>
              <a:t>w</a:t>
            </a:r>
            <a:r>
              <a:rPr lang="en-US" sz="1200" dirty="0" smtClean="0">
                <a:latin typeface="Calibri" panose="020F0502020204030204" pitchFamily="34" charset="0"/>
              </a:rPr>
              <a:t>	spin precession (26 </a:t>
            </a:r>
            <a:r>
              <a:rPr lang="en-US" sz="1200" dirty="0" err="1" smtClean="0">
                <a:latin typeface="Calibri" panose="020F0502020204030204" pitchFamily="34" charset="0"/>
              </a:rPr>
              <a:t>kj</a:t>
            </a:r>
            <a:r>
              <a:rPr lang="en-US" sz="1200" dirty="0" smtClean="0">
                <a:latin typeface="Calibri" panose="020F0502020204030204" pitchFamily="34" charset="0"/>
              </a:rPr>
              <a:t>; 23.5</a:t>
            </a:r>
            <a:r>
              <a:rPr lang="en-US" sz="1200" baseline="30000" dirty="0" smtClean="0">
                <a:latin typeface="Calibri" panose="020F0502020204030204" pitchFamily="34" charset="0"/>
              </a:rPr>
              <a:t>o</a:t>
            </a:r>
            <a:r>
              <a:rPr lang="en-US" sz="1200" dirty="0" smtClean="0">
                <a:latin typeface="Calibri" panose="020F0502020204030204" pitchFamily="34" charset="0"/>
              </a:rPr>
              <a:t>)</a:t>
            </a:r>
          </a:p>
          <a:p>
            <a:pPr lvl="1"/>
            <a:r>
              <a:rPr lang="en-US" sz="1200" dirty="0" smtClean="0">
                <a:latin typeface="Calibri" panose="020F0502020204030204" pitchFamily="34" charset="0"/>
              </a:rPr>
              <a:t>Benthic </a:t>
            </a:r>
            <a:r>
              <a:rPr lang="en-US" sz="1200" dirty="0" err="1" smtClean="0">
                <a:latin typeface="Calibri" panose="020F0502020204030204" pitchFamily="34" charset="0"/>
              </a:rPr>
              <a:t>forams</a:t>
            </a:r>
            <a:r>
              <a:rPr lang="en-US" sz="1200" dirty="0" smtClean="0">
                <a:latin typeface="Calibri" panose="020F0502020204030204" pitchFamily="34" charset="0"/>
              </a:rPr>
              <a:t> for sea level and temperature</a:t>
            </a:r>
          </a:p>
          <a:p>
            <a:pPr lvl="1"/>
            <a:r>
              <a:rPr lang="en-US" sz="1200" dirty="0" err="1" smtClean="0">
                <a:latin typeface="Calibri" panose="020F0502020204030204" pitchFamily="34" charset="0"/>
              </a:rPr>
              <a:t>Vostok</a:t>
            </a:r>
            <a:r>
              <a:rPr lang="en-US" sz="1200" dirty="0" smtClean="0">
                <a:latin typeface="Calibri" panose="020F0502020204030204" pitchFamily="34" charset="0"/>
              </a:rPr>
              <a:t> ice core for temperature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840175"/>
            <a:ext cx="2667000" cy="5107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286000" y="5704952"/>
            <a:ext cx="6858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Boorkernen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Zuidpool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hthoek 9"/>
          <p:cNvSpPr/>
          <p:nvPr/>
        </p:nvSpPr>
        <p:spPr bwMode="auto">
          <a:xfrm>
            <a:off x="3886200" y="3352800"/>
            <a:ext cx="1295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953000" cy="41148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Vostok Station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Sovjet Unie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Diepte tot 3623 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Informatie over de laatste 414.000 jaar (ringen)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Terugkoppeling in klimaatsystemen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CO2, CH4, Beryllium-10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Temperatuur uit </a:t>
            </a:r>
            <a:r>
              <a:rPr lang="en-US" sz="1400" b="0" smtClean="0">
                <a:latin typeface="Symbol" pitchFamily="18" charset="2"/>
                <a:cs typeface="Calibri" pitchFamily="34" charset="0"/>
              </a:rPr>
              <a:t>d</a:t>
            </a:r>
            <a:r>
              <a:rPr lang="en-US" sz="1400" b="0" baseline="30000" smtClean="0">
                <a:latin typeface="Calibri" pitchFamily="34" charset="0"/>
                <a:cs typeface="Calibri" pitchFamily="34" charset="0"/>
              </a:rPr>
              <a:t>18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O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Hoeveelheid neerslag uit laagdikte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EPICA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EU Project voor Ice Coring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Laatste 890.000 jaar</a:t>
            </a: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9621" name="Picture 5" descr="\\vmware-host\Shared Folders\Desktop\1000px-EPICA_delta_D_plot_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708671"/>
            <a:ext cx="5532438" cy="4149329"/>
          </a:xfrm>
          <a:prstGeom prst="rect">
            <a:avLst/>
          </a:prstGeom>
          <a:noFill/>
        </p:spPr>
      </p:pic>
      <p:pic>
        <p:nvPicPr>
          <p:cNvPr id="239622" name="Picture 6" descr="\\vmware-host\Shared Folders\Desktop\707px-LakeVostok-Loc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6871" y="990600"/>
            <a:ext cx="1953192" cy="1654638"/>
          </a:xfrm>
          <a:prstGeom prst="rect">
            <a:avLst/>
          </a:prstGeom>
          <a:noFill/>
        </p:spPr>
      </p:pic>
      <p:pic>
        <p:nvPicPr>
          <p:cNvPr id="239623" name="Picture 7" descr="\\vmware-host\Shared Folders\Desktop\800px-GISP2D1837_cro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030051" y="5222750"/>
            <a:ext cx="2438400" cy="271463"/>
          </a:xfrm>
          <a:prstGeom prst="rect">
            <a:avLst/>
          </a:prstGeom>
          <a:noFill/>
        </p:spPr>
      </p:pic>
      <p:pic>
        <p:nvPicPr>
          <p:cNvPr id="239624" name="Picture 8" descr="\\vmware-host\Shared Folders\Desktop\oxygen_18_precipitation_rt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045" y="4166061"/>
            <a:ext cx="1935511" cy="1841500"/>
          </a:xfrm>
          <a:prstGeom prst="rect">
            <a:avLst/>
          </a:prstGeom>
          <a:noFill/>
        </p:spPr>
      </p:pic>
      <p:pic>
        <p:nvPicPr>
          <p:cNvPr id="239625" name="Picture 9" descr="\\vmware-host\Shared Folders\Desktop\oxygen_18_precipitation_lft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9906" y="4166061"/>
            <a:ext cx="329513" cy="18288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286000" y="5704952"/>
            <a:ext cx="6858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Boorkernen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Zuidpool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hthoek 9"/>
          <p:cNvSpPr/>
          <p:nvPr/>
        </p:nvSpPr>
        <p:spPr bwMode="auto">
          <a:xfrm>
            <a:off x="3886200" y="3352800"/>
            <a:ext cx="1295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638800" cy="4114800"/>
          </a:xfrm>
        </p:spPr>
        <p:txBody>
          <a:bodyPr/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Resultaten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CO</a:t>
            </a:r>
            <a:r>
              <a:rPr lang="en-US" sz="1400" b="0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, CH</a:t>
            </a:r>
            <a:r>
              <a:rPr lang="en-US" sz="1400" b="0" baseline="-25000" dirty="0" smtClean="0">
                <a:latin typeface="Calibri" pitchFamily="34" charset="0"/>
                <a:cs typeface="Calibri" pitchFamily="34" charset="0"/>
              </a:rPr>
              <a:t>4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, Beryllium-10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Temperatuur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smtClean="0">
                <a:latin typeface="Symbol" pitchFamily="18" charset="2"/>
                <a:cs typeface="Calibri" pitchFamily="34" charset="0"/>
              </a:rPr>
              <a:t>d</a:t>
            </a:r>
            <a:r>
              <a:rPr lang="en-US" sz="1400" b="0" baseline="30000" dirty="0" smtClean="0">
                <a:latin typeface="Calibri" pitchFamily="34" charset="0"/>
                <a:cs typeface="Calibri" pitchFamily="34" charset="0"/>
              </a:rPr>
              <a:t>18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O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Duidelijke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correlatie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CO</a:t>
            </a:r>
            <a:r>
              <a:rPr lang="en-US" sz="1400" b="0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ppmv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temperatuur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9626" name="Picture 10" descr="\\vmware-host\Shared Folders\Desktop\1000px-Vostok_Petit_data_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1" y="2571749"/>
            <a:ext cx="5715000" cy="42862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5704952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240648" name="Picture 8" descr="\\vmware-host\Shared Folders\Desktop\42c1b8d1fe977e8014cdd28544fd029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876800"/>
            <a:ext cx="3619500" cy="407831"/>
          </a:xfrm>
          <a:prstGeom prst="rect">
            <a:avLst/>
          </a:prstGeom>
          <a:noFill/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1534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0-dimensionaal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klimaatmodel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hthoek 9"/>
          <p:cNvSpPr/>
          <p:nvPr/>
        </p:nvSpPr>
        <p:spPr bwMode="auto">
          <a:xfrm>
            <a:off x="3581400" y="3352800"/>
            <a:ext cx="1295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781800" cy="41148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De Aarde absorbeert energie die door de Zon wordt uitgestraald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De Aarde straalt ook energie uit naar het Heelal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De energie die de Aarde van de Zon absorbeert is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De Aarde zendt energie uit volgens de wet van Stefan-Boltzmann</a:t>
            </a:r>
          </a:p>
        </p:txBody>
      </p:sp>
      <p:grpSp>
        <p:nvGrpSpPr>
          <p:cNvPr id="13" name="Groep 12"/>
          <p:cNvGrpSpPr/>
          <p:nvPr/>
        </p:nvGrpSpPr>
        <p:grpSpPr>
          <a:xfrm>
            <a:off x="3502888" y="2514600"/>
            <a:ext cx="3703780" cy="609600"/>
            <a:chOff x="2932544" y="2514600"/>
            <a:chExt cx="3703780" cy="609600"/>
          </a:xfrm>
        </p:grpSpPr>
        <p:sp>
          <p:nvSpPr>
            <p:cNvPr id="12" name="Rechthoek 11"/>
            <p:cNvSpPr/>
            <p:nvPr/>
          </p:nvSpPr>
          <p:spPr bwMode="auto">
            <a:xfrm>
              <a:off x="2932544" y="2514600"/>
              <a:ext cx="3703780" cy="6096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3123769" y="2551113"/>
            <a:ext cx="3322637" cy="573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0684" name="Equation" r:id="rId5" imgW="1473120" imgH="253800" progId="Equation.DSMT4">
                    <p:embed/>
                  </p:oleObj>
                </mc:Choice>
                <mc:Fallback>
                  <p:oleObj name="Equation" r:id="rId5" imgW="1473120" imgH="253800" progId="Equation.DSMT4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3769" y="2551113"/>
                          <a:ext cx="3322637" cy="5730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5" name="Rechte verbindingslijn met pijl 14"/>
          <p:cNvCxnSpPr/>
          <p:nvPr/>
        </p:nvCxnSpPr>
        <p:spPr bwMode="auto">
          <a:xfrm flipV="1">
            <a:off x="4800600" y="2971800"/>
            <a:ext cx="6096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kstvak 16"/>
          <p:cNvSpPr txBox="1"/>
          <p:nvPr/>
        </p:nvSpPr>
        <p:spPr>
          <a:xfrm>
            <a:off x="4038600" y="3352800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mtClean="0">
                <a:latin typeface="+mn-lt"/>
              </a:rPr>
              <a:t>albedo</a:t>
            </a:r>
            <a:endParaRPr lang="nl-NL" dirty="0" err="1" smtClean="0">
              <a:latin typeface="+mn-lt"/>
            </a:endParaRPr>
          </a:p>
        </p:txBody>
      </p:sp>
      <p:cxnSp>
        <p:nvCxnSpPr>
          <p:cNvPr id="19" name="Rechte verbindingslijn met pijl 18"/>
          <p:cNvCxnSpPr/>
          <p:nvPr/>
        </p:nvCxnSpPr>
        <p:spPr bwMode="auto">
          <a:xfrm flipH="1" flipV="1">
            <a:off x="6172200" y="3048000"/>
            <a:ext cx="9435" cy="10022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kstvak 19"/>
          <p:cNvSpPr txBox="1"/>
          <p:nvPr/>
        </p:nvSpPr>
        <p:spPr>
          <a:xfrm>
            <a:off x="5209308" y="3962400"/>
            <a:ext cx="19030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mtClean="0">
                <a:latin typeface="+mn-lt"/>
              </a:rPr>
              <a:t>Zonneconstante</a:t>
            </a:r>
            <a:endParaRPr lang="nl-NL" dirty="0" err="1" smtClean="0">
              <a:latin typeface="+mn-lt"/>
            </a:endParaRPr>
          </a:p>
        </p:txBody>
      </p:sp>
      <p:cxnSp>
        <p:nvCxnSpPr>
          <p:cNvPr id="22" name="Rechte verbindingslijn met pijl 21"/>
          <p:cNvCxnSpPr/>
          <p:nvPr/>
        </p:nvCxnSpPr>
        <p:spPr bwMode="auto">
          <a:xfrm flipH="1" flipV="1">
            <a:off x="6781800" y="2971800"/>
            <a:ext cx="685800" cy="838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kstvak 22"/>
          <p:cNvSpPr txBox="1"/>
          <p:nvPr/>
        </p:nvSpPr>
        <p:spPr>
          <a:xfrm>
            <a:off x="7047637" y="3733800"/>
            <a:ext cx="14543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mtClean="0">
                <a:latin typeface="+mn-lt"/>
              </a:rPr>
              <a:t>Straal Aarde</a:t>
            </a:r>
            <a:endParaRPr lang="nl-NL" dirty="0" err="1" smtClean="0">
              <a:latin typeface="+mn-lt"/>
            </a:endParaRPr>
          </a:p>
        </p:txBody>
      </p:sp>
      <p:sp>
        <p:nvSpPr>
          <p:cNvPr id="25" name="Rechthoek 24"/>
          <p:cNvSpPr/>
          <p:nvPr/>
        </p:nvSpPr>
        <p:spPr bwMode="auto">
          <a:xfrm>
            <a:off x="3581400" y="5791200"/>
            <a:ext cx="1295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0" name="Tekstvak 29"/>
          <p:cNvSpPr txBox="1"/>
          <p:nvPr/>
        </p:nvSpPr>
        <p:spPr>
          <a:xfrm>
            <a:off x="3890347" y="6172200"/>
            <a:ext cx="16722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mtClean="0">
                <a:latin typeface="+mn-lt"/>
              </a:rPr>
              <a:t>Aardoppervlak</a:t>
            </a:r>
            <a:endParaRPr lang="nl-NL" dirty="0" err="1" smtClean="0">
              <a:latin typeface="+mn-lt"/>
            </a:endParaRPr>
          </a:p>
        </p:txBody>
      </p:sp>
      <p:sp>
        <p:nvSpPr>
          <p:cNvPr id="32" name="Tekstvak 31"/>
          <p:cNvSpPr txBox="1"/>
          <p:nvPr/>
        </p:nvSpPr>
        <p:spPr>
          <a:xfrm>
            <a:off x="5209308" y="6488668"/>
            <a:ext cx="11849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mtClean="0">
                <a:latin typeface="+mn-lt"/>
              </a:rPr>
              <a:t>emissivity</a:t>
            </a:r>
            <a:endParaRPr lang="nl-NL" dirty="0" err="1" smtClean="0">
              <a:latin typeface="+mn-lt"/>
            </a:endParaRPr>
          </a:p>
        </p:txBody>
      </p:sp>
      <p:pic>
        <p:nvPicPr>
          <p:cNvPr id="240644" name="Picture 4" descr="\\vmware-host\Shared Folders\Desktop\1000px-Albedo-e_hg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75" y="0"/>
            <a:ext cx="1907725" cy="2667000"/>
          </a:xfrm>
          <a:prstGeom prst="rect">
            <a:avLst/>
          </a:prstGeom>
          <a:noFill/>
        </p:spPr>
      </p:pic>
      <p:pic>
        <p:nvPicPr>
          <p:cNvPr id="240646" name="Picture 6" descr="\\vmware-host\Shared Folders\Desktop\974887ba0f7030f31b7b27b619afde8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5302919"/>
            <a:ext cx="1828800" cy="438912"/>
          </a:xfrm>
          <a:prstGeom prst="rect">
            <a:avLst/>
          </a:prstGeom>
          <a:noFill/>
        </p:spPr>
      </p:pic>
      <p:pic>
        <p:nvPicPr>
          <p:cNvPr id="240647" name="Picture 7" descr="\\vmware-host\Shared Folders\Desktop\635983e6b1e1da308a82b83a4c92e3b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1" y="5808737"/>
            <a:ext cx="1905000" cy="390293"/>
          </a:xfrm>
          <a:prstGeom prst="rect">
            <a:avLst/>
          </a:prstGeom>
          <a:noFill/>
        </p:spPr>
      </p:pic>
      <p:sp>
        <p:nvSpPr>
          <p:cNvPr id="41" name="Rechthoek 40"/>
          <p:cNvSpPr/>
          <p:nvPr/>
        </p:nvSpPr>
        <p:spPr bwMode="auto">
          <a:xfrm>
            <a:off x="3602184" y="5257800"/>
            <a:ext cx="9144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grpSp>
        <p:nvGrpSpPr>
          <p:cNvPr id="26" name="Groep 25"/>
          <p:cNvGrpSpPr/>
          <p:nvPr/>
        </p:nvGrpSpPr>
        <p:grpSpPr>
          <a:xfrm>
            <a:off x="3657600" y="4953000"/>
            <a:ext cx="3429000" cy="609600"/>
            <a:chOff x="3087256" y="2514600"/>
            <a:chExt cx="3429000" cy="609600"/>
          </a:xfrm>
        </p:grpSpPr>
        <p:sp>
          <p:nvSpPr>
            <p:cNvPr id="27" name="Rechthoek 26"/>
            <p:cNvSpPr/>
            <p:nvPr/>
          </p:nvSpPr>
          <p:spPr bwMode="auto">
            <a:xfrm>
              <a:off x="3087256" y="2514600"/>
              <a:ext cx="3429000" cy="6096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graphicFrame>
          <p:nvGraphicFramePr>
            <p:cNvPr id="28" name="Object 27"/>
            <p:cNvGraphicFramePr>
              <a:graphicFrameLocks noChangeAspect="1"/>
            </p:cNvGraphicFramePr>
            <p:nvPr/>
          </p:nvGraphicFramePr>
          <p:xfrm>
            <a:off x="3180919" y="2565400"/>
            <a:ext cx="3208337" cy="544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0685" name="Equation" r:id="rId10" imgW="1422360" imgH="241200" progId="Equation.DSMT4">
                    <p:embed/>
                  </p:oleObj>
                </mc:Choice>
                <mc:Fallback>
                  <p:oleObj name="Equation" r:id="rId10" imgW="1422360" imgH="241200" progId="Equation.DSMT4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80919" y="2565400"/>
                          <a:ext cx="3208337" cy="544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29" name="Rechte verbindingslijn met pijl 28"/>
          <p:cNvCxnSpPr/>
          <p:nvPr/>
        </p:nvCxnSpPr>
        <p:spPr bwMode="auto">
          <a:xfrm flipV="1">
            <a:off x="4648200" y="5486400"/>
            <a:ext cx="6096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Rechte verbindingslijn met pijl 30"/>
          <p:cNvCxnSpPr>
            <a:stCxn id="32" idx="0"/>
          </p:cNvCxnSpPr>
          <p:nvPr/>
        </p:nvCxnSpPr>
        <p:spPr bwMode="auto">
          <a:xfrm flipV="1">
            <a:off x="5801778" y="5486400"/>
            <a:ext cx="349639" cy="10022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Rechte verbindingslijn met pijl 32"/>
          <p:cNvCxnSpPr/>
          <p:nvPr/>
        </p:nvCxnSpPr>
        <p:spPr bwMode="auto">
          <a:xfrm flipH="1" flipV="1">
            <a:off x="6781800" y="5410200"/>
            <a:ext cx="68580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Rechte verbindingslijn met pijl 34"/>
          <p:cNvCxnSpPr/>
          <p:nvPr/>
        </p:nvCxnSpPr>
        <p:spPr bwMode="auto">
          <a:xfrm flipH="1" flipV="1">
            <a:off x="6553200" y="5486400"/>
            <a:ext cx="304800" cy="838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kstvak 33"/>
          <p:cNvSpPr txBox="1"/>
          <p:nvPr/>
        </p:nvSpPr>
        <p:spPr>
          <a:xfrm>
            <a:off x="6934200" y="5791200"/>
            <a:ext cx="14285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mtClean="0">
                <a:latin typeface="+mn-lt"/>
              </a:rPr>
              <a:t>temperatuur</a:t>
            </a:r>
            <a:endParaRPr lang="nl-NL" dirty="0" err="1" smtClean="0">
              <a:latin typeface="+mn-lt"/>
            </a:endParaRPr>
          </a:p>
        </p:txBody>
      </p:sp>
      <p:sp>
        <p:nvSpPr>
          <p:cNvPr id="37" name="Tekstvak 36"/>
          <p:cNvSpPr txBox="1"/>
          <p:nvPr/>
        </p:nvSpPr>
        <p:spPr>
          <a:xfrm>
            <a:off x="6477000" y="6183868"/>
            <a:ext cx="200567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mtClean="0">
                <a:latin typeface="+mn-lt"/>
              </a:rPr>
              <a:t>Stefan Boltzmann</a:t>
            </a:r>
          </a:p>
          <a:p>
            <a:r>
              <a:rPr lang="nl-NL" smtClean="0">
                <a:latin typeface="+mn-lt"/>
              </a:rPr>
              <a:t>constante</a:t>
            </a:r>
            <a:endParaRPr lang="nl-NL" dirty="0" err="1" smtClean="0"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39233" y="11557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Albedo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219200" y="5704952"/>
            <a:ext cx="79248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0-dimensionaal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klimaatmodel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hthoek 9"/>
          <p:cNvSpPr/>
          <p:nvPr/>
        </p:nvSpPr>
        <p:spPr bwMode="auto">
          <a:xfrm>
            <a:off x="3581400" y="3352800"/>
            <a:ext cx="1295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781800" cy="44958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Bereken de temperatuur van de Aarde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Beschouw evenwichtstoestand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Gebruik parameters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Albedo van Aarde = 0.3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Zonneconstante = 1367 W/m</a:t>
            </a:r>
            <a:r>
              <a:rPr lang="en-US" sz="1400" b="0" baseline="30000" smtClean="0">
                <a:latin typeface="Calibri" pitchFamily="34" charset="0"/>
                <a:cs typeface="Calibri" pitchFamily="34" charset="0"/>
              </a:rPr>
              <a:t>2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Straal van Aarde = 6.371 x 10</a:t>
            </a:r>
            <a:r>
              <a:rPr lang="en-US" sz="1400" b="0" baseline="30000" smtClean="0">
                <a:latin typeface="Calibri" pitchFamily="34" charset="0"/>
                <a:cs typeface="Calibri" pitchFamily="34" charset="0"/>
              </a:rPr>
              <a:t>6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Stefan Boltzmann constante = 5.67 x 10</a:t>
            </a:r>
            <a:r>
              <a:rPr lang="en-US" sz="1400" b="0" baseline="30000" smtClean="0">
                <a:latin typeface="Calibri" pitchFamily="34" charset="0"/>
                <a:cs typeface="Calibri" pitchFamily="34" charset="0"/>
              </a:rPr>
              <a:t>-8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J/(K</a:t>
            </a:r>
            <a:r>
              <a:rPr lang="en-US" sz="1400" b="0" baseline="30000" smtClean="0">
                <a:latin typeface="Calibri" pitchFamily="34" charset="0"/>
                <a:cs typeface="Calibri" pitchFamily="34" charset="0"/>
              </a:rPr>
              <a:t>4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m</a:t>
            </a:r>
            <a:r>
              <a:rPr lang="en-US" sz="1400" b="0" baseline="3000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s)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Effectieve emissiviteit = 0.612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Gemiddelde temperatuur wordt dan 285 K of 15 </a:t>
            </a:r>
            <a:r>
              <a:rPr lang="en-US" sz="1800" b="0" baseline="30000" smtClean="0">
                <a:latin typeface="Calibri" pitchFamily="34" charset="0"/>
                <a:cs typeface="Calibri" pitchFamily="34" charset="0"/>
              </a:rPr>
              <a:t>o</a:t>
            </a:r>
            <a:r>
              <a:rPr lang="en-US" sz="1800" b="0" smtClean="0">
                <a:latin typeface="Calibri" pitchFamily="34" charset="0"/>
                <a:cs typeface="Calibri" pitchFamily="34" charset="0"/>
              </a:rPr>
              <a:t>C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De waarde van IPCC is 255 K of -18 </a:t>
            </a:r>
            <a:r>
              <a:rPr lang="en-US" sz="1400" b="0" baseline="30000" smtClean="0">
                <a:latin typeface="Calibri" pitchFamily="34" charset="0"/>
                <a:cs typeface="Calibri" pitchFamily="34" charset="0"/>
              </a:rPr>
              <a:t>o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C voor </a:t>
            </a:r>
            <a:r>
              <a:rPr lang="en-US" sz="1400" b="0" smtClean="0">
                <a:latin typeface="Symbol" pitchFamily="18" charset="2"/>
                <a:cs typeface="Calibri" pitchFamily="34" charset="0"/>
              </a:rPr>
              <a:t>e = 1</a:t>
            </a:r>
          </a:p>
          <a:p>
            <a:pPr>
              <a:buNone/>
            </a:pPr>
            <a:endParaRPr lang="en-US" sz="1800" b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0645" name="Picture 5" descr="\\vmware-host\Shared Folders\Desktop\Ceres_2003_2004_clear_sky_total_sky_albed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302925"/>
            <a:ext cx="3048000" cy="3555076"/>
          </a:xfrm>
          <a:prstGeom prst="rect">
            <a:avLst/>
          </a:prstGeom>
          <a:noFill/>
        </p:spPr>
      </p:pic>
      <p:graphicFrame>
        <p:nvGraphicFramePr>
          <p:cNvPr id="39" name="Object 38"/>
          <p:cNvGraphicFramePr>
            <a:graphicFrameLocks noChangeAspect="1"/>
          </p:cNvGraphicFramePr>
          <p:nvPr/>
        </p:nvGraphicFramePr>
        <p:xfrm>
          <a:off x="1295400" y="1828800"/>
          <a:ext cx="22637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725" name="Equation" r:id="rId5" imgW="1002960" imgH="241200" progId="Equation.DSMT4">
                  <p:embed/>
                </p:oleObj>
              </mc:Choice>
              <mc:Fallback>
                <p:oleObj name="Equation" r:id="rId5" imgW="1002960" imgH="2412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828800"/>
                        <a:ext cx="2263775" cy="544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1669" name="Object 5"/>
          <p:cNvGraphicFramePr>
            <a:graphicFrameLocks noChangeAspect="1"/>
          </p:cNvGraphicFramePr>
          <p:nvPr/>
        </p:nvGraphicFramePr>
        <p:xfrm>
          <a:off x="4705350" y="1792288"/>
          <a:ext cx="4098925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726" name="Equation" r:id="rId7" imgW="1815840" imgH="228600" progId="Equation.DSMT4">
                  <p:embed/>
                </p:oleObj>
              </mc:Choice>
              <mc:Fallback>
                <p:oleObj name="Equation" r:id="rId7" imgW="1815840" imgH="2286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5350" y="1792288"/>
                        <a:ext cx="4098925" cy="515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2" name="Groep 41"/>
          <p:cNvGrpSpPr/>
          <p:nvPr/>
        </p:nvGrpSpPr>
        <p:grpSpPr>
          <a:xfrm>
            <a:off x="3276600" y="2496128"/>
            <a:ext cx="2286000" cy="1009072"/>
            <a:chOff x="4495800" y="2438400"/>
            <a:chExt cx="2286000" cy="1009072"/>
          </a:xfrm>
        </p:grpSpPr>
        <p:sp>
          <p:nvSpPr>
            <p:cNvPr id="27" name="Rechthoek 26"/>
            <p:cNvSpPr/>
            <p:nvPr/>
          </p:nvSpPr>
          <p:spPr bwMode="auto">
            <a:xfrm>
              <a:off x="4495800" y="2456872"/>
              <a:ext cx="2286000" cy="9906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graphicFrame>
          <p:nvGraphicFramePr>
            <p:cNvPr id="241670" name="Object 6"/>
            <p:cNvGraphicFramePr>
              <a:graphicFrameLocks noChangeAspect="1"/>
            </p:cNvGraphicFramePr>
            <p:nvPr/>
          </p:nvGraphicFramePr>
          <p:xfrm>
            <a:off x="4572000" y="2438400"/>
            <a:ext cx="2178050" cy="1003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727" name="Equation" r:id="rId9" imgW="965160" imgH="444240" progId="Equation.DSMT4">
                    <p:embed/>
                  </p:oleObj>
                </mc:Choice>
                <mc:Fallback>
                  <p:oleObj name="Equation" r:id="rId9" imgW="965160" imgH="444240" progId="Equation.DSMT4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2438400"/>
                          <a:ext cx="2178050" cy="1003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41" name="Rechte verbindingslijn met pijl 40"/>
          <p:cNvCxnSpPr/>
          <p:nvPr/>
        </p:nvCxnSpPr>
        <p:spPr bwMode="auto">
          <a:xfrm>
            <a:off x="3657600" y="2057400"/>
            <a:ext cx="609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Tekstvak 42"/>
          <p:cNvSpPr txBox="1"/>
          <p:nvPr/>
        </p:nvSpPr>
        <p:spPr>
          <a:xfrm>
            <a:off x="1536198" y="5943600"/>
            <a:ext cx="47019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 smtClean="0">
                <a:latin typeface="+mn-lt"/>
              </a:rPr>
              <a:t>http://gdata1.sci.gsfc.nasa.gov/daac-bin/G3/gui.cgi?instance_id=CERES</a:t>
            </a:r>
          </a:p>
        </p:txBody>
      </p:sp>
      <p:sp>
        <p:nvSpPr>
          <p:cNvPr id="44" name="Tekstvak 43"/>
          <p:cNvSpPr txBox="1"/>
          <p:nvPr/>
        </p:nvSpPr>
        <p:spPr>
          <a:xfrm>
            <a:off x="1524000" y="5715000"/>
            <a:ext cx="2351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smtClean="0">
                <a:latin typeface="+mn-lt"/>
              </a:rPr>
              <a:t>http://daac.gsfc.nasa.gov/giovanni/</a:t>
            </a:r>
            <a:endParaRPr lang="nl-NL" sz="1100" dirty="0" err="1" smtClean="0">
              <a:latin typeface="+mn-lt"/>
            </a:endParaRPr>
          </a:p>
        </p:txBody>
      </p:sp>
      <p:pic>
        <p:nvPicPr>
          <p:cNvPr id="241671" name="Picture 7" descr="\\vmware-host\Shared Folders\Desktop\Clean_Room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20000" y="2590800"/>
            <a:ext cx="1319213" cy="128705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"/>
          <p:cNvSpPr>
            <a:spLocks noChangeArrowheads="1"/>
          </p:cNvSpPr>
          <p:nvPr/>
        </p:nvSpPr>
        <p:spPr bwMode="auto">
          <a:xfrm>
            <a:off x="2590800" y="5715000"/>
            <a:ext cx="65532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Overzicht</a:t>
            </a:r>
            <a:r>
              <a:rPr lang="en-US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van de </a:t>
            </a: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eerste</a:t>
            </a:r>
            <a:r>
              <a:rPr lang="en-US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lezing</a:t>
            </a:r>
            <a:endParaRPr lang="en-US" i="1" kern="1200" dirty="0" smtClean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33400" y="1219200"/>
            <a:ext cx="7620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>
                <a:latin typeface="Calibri" pitchFamily="34" charset="0"/>
                <a:cs typeface="Calibri" pitchFamily="34" charset="0"/>
              </a:rPr>
              <a:t>Waar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gaat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cursus over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?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-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duurzaamheid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kernenergie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33400" y="1951037"/>
            <a:ext cx="7543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cs typeface="Calibri" pitchFamily="34" charset="0"/>
              </a:rPr>
              <a:t>Logistieke details</a:t>
            </a:r>
          </a:p>
          <a:p>
            <a:r>
              <a:rPr lang="en-US">
                <a:latin typeface="Calibri" pitchFamily="34" charset="0"/>
                <a:cs typeface="Calibri" pitchFamily="34" charset="0"/>
              </a:rPr>
              <a:t>     - Boeken die nuttig kunnen zijn</a:t>
            </a:r>
          </a:p>
          <a:p>
            <a:r>
              <a:rPr lang="en-US">
                <a:latin typeface="Calibri" pitchFamily="34" charset="0"/>
                <a:cs typeface="Calibri" pitchFamily="34" charset="0"/>
              </a:rPr>
              <a:t>     - Huiswerk: elke week; inleveren tijdens volgend college</a:t>
            </a:r>
          </a:p>
          <a:p>
            <a:r>
              <a:rPr lang="en-US">
                <a:latin typeface="Calibri" pitchFamily="34" charset="0"/>
                <a:cs typeface="Calibri" pitchFamily="34" charset="0"/>
              </a:rPr>
              <a:t>     -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Scriptie onderwerpen: een onderwerp uitdiepen</a:t>
            </a:r>
          </a:p>
          <a:p>
            <a:r>
              <a:rPr lang="en-US" smtClean="0">
                <a:latin typeface="Calibri" pitchFamily="34" charset="0"/>
                <a:cs typeface="Calibri" pitchFamily="34" charset="0"/>
              </a:rPr>
              <a:t>     - Website</a:t>
            </a:r>
            <a:r>
              <a:rPr lang="en-US">
                <a:latin typeface="Calibri" pitchFamily="34" charset="0"/>
                <a:cs typeface="Calibri" pitchFamily="34" charset="0"/>
              </a:rPr>
              <a:t>: presentaties, huiswerk, achtergrond-informatie</a:t>
            </a:r>
          </a:p>
          <a:p>
            <a:r>
              <a:rPr lang="en-US">
                <a:latin typeface="Calibri" pitchFamily="34" charset="0"/>
                <a:cs typeface="Calibri" pitchFamily="34" charset="0"/>
              </a:rPr>
              <a:t>     - Dictaat en handouts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33400" y="3668712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cs typeface="Calibri" pitchFamily="34" charset="0"/>
              </a:rPr>
              <a:t>Wat is energie?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33400" y="4049712"/>
            <a:ext cx="5257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cs typeface="Calibri" pitchFamily="34" charset="0"/>
              </a:rPr>
              <a:t>Persoonlijke benadering</a:t>
            </a:r>
          </a:p>
        </p:txBody>
      </p:sp>
      <p:pic>
        <p:nvPicPr>
          <p:cNvPr id="615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962400"/>
            <a:ext cx="53451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kstvak 23"/>
          <p:cNvSpPr txBox="1"/>
          <p:nvPr/>
        </p:nvSpPr>
        <p:spPr>
          <a:xfrm>
            <a:off x="3683000" y="6276975"/>
            <a:ext cx="543560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200">
                <a:latin typeface="+mn-lt"/>
                <a:cs typeface="Arial" pitchFamily="34" charset="0"/>
              </a:rPr>
              <a:t>Deze boeken zijn niet perse nodig, maar geven goede </a:t>
            </a:r>
            <a:r>
              <a:rPr lang="nl-NL" sz="1200" smtClean="0">
                <a:latin typeface="+mn-lt"/>
                <a:cs typeface="Arial" pitchFamily="34" charset="0"/>
              </a:rPr>
              <a:t>achtergrondinformatie</a:t>
            </a:r>
            <a:endParaRPr lang="nl-NL" sz="1200" dirty="0" err="1">
              <a:latin typeface="+mn-lt"/>
              <a:cs typeface="Arial" pitchFamily="34" charset="0"/>
            </a:endParaRPr>
          </a:p>
        </p:txBody>
      </p:sp>
      <p:sp>
        <p:nvSpPr>
          <p:cNvPr id="26" name="TextBox 13"/>
          <p:cNvSpPr txBox="1">
            <a:spLocks noChangeArrowheads="1"/>
          </p:cNvSpPr>
          <p:nvPr/>
        </p:nvSpPr>
        <p:spPr bwMode="auto">
          <a:xfrm>
            <a:off x="533400" y="4430713"/>
            <a:ext cx="5257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mtClean="0">
                <a:latin typeface="Calibri" pitchFamily="34" charset="0"/>
                <a:cs typeface="Calibri" pitchFamily="34" charset="0"/>
              </a:rPr>
              <a:t>Tentamen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© J.F.J. van den </a:t>
            </a:r>
            <a:r>
              <a:rPr lang="en-US" sz="1400" dirty="0">
                <a:latin typeface="Calibri" panose="020F0502020204030204" pitchFamily="34" charset="0"/>
              </a:rPr>
              <a:t>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14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219200" y="5704952"/>
            <a:ext cx="79248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Een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gedetailleerd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beeld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426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5422" y="1215823"/>
            <a:ext cx="7068578" cy="503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219200" y="5704952"/>
            <a:ext cx="79248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0-dimensionaal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klimaatmodel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hthoek 9"/>
          <p:cNvSpPr/>
          <p:nvPr/>
        </p:nvSpPr>
        <p:spPr bwMode="auto">
          <a:xfrm>
            <a:off x="3581400" y="3352800"/>
            <a:ext cx="1295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7239000" cy="4800600"/>
          </a:xfrm>
        </p:spPr>
        <p:txBody>
          <a:bodyPr/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Wat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gebeurt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met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temperatuur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we de parameters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veranderen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?</a:t>
            </a: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Met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hoeveel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procent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moeten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de parameters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veranderen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om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temperatuur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sz="1800" b="0" baseline="30000" dirty="0" err="1" smtClean="0">
                <a:latin typeface="Calibri" pitchFamily="34" charset="0"/>
                <a:cs typeface="Calibri" pitchFamily="34" charset="0"/>
              </a:rPr>
              <a:t>o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laten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stijgen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?</a:t>
            </a: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1.4%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toename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Zonneconstante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afname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effectieve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emissiviteit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veroorzaakt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temperatuurstijging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1 </a:t>
            </a:r>
            <a:r>
              <a:rPr lang="en-US" sz="1800" b="0" baseline="30000" dirty="0" err="1" smtClean="0">
                <a:latin typeface="Calibri" pitchFamily="34" charset="0"/>
                <a:cs typeface="Calibri" pitchFamily="34" charset="0"/>
              </a:rPr>
              <a:t>o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C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3.2%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afname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de albedo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leidt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tot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stijging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1 </a:t>
            </a:r>
            <a:r>
              <a:rPr lang="en-US" sz="1800" b="0" baseline="30000" dirty="0" err="1" smtClean="0">
                <a:latin typeface="Calibri" pitchFamily="34" charset="0"/>
                <a:cs typeface="Calibri" pitchFamily="34" charset="0"/>
              </a:rPr>
              <a:t>o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C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n-US" sz="1800" b="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47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81200"/>
            <a:ext cx="2732559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0488" y="4135251"/>
            <a:ext cx="4100512" cy="126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219200" y="5704952"/>
            <a:ext cx="79248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Beperkingen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van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ons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klimaatmodel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hthoek 9"/>
          <p:cNvSpPr/>
          <p:nvPr/>
        </p:nvSpPr>
        <p:spPr bwMode="auto">
          <a:xfrm>
            <a:off x="3581400" y="3352800"/>
            <a:ext cx="1295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791200" cy="44958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De Aarde is niet homogeen. Het model verwaarloost effecten van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Latitude (hoekafstand tot Evenaar)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Oceanen, landmassa’s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Wolken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Etc.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Het model negeert volledig elk energietransport binnen de Aarde en haar atmosfeer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57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2390775"/>
            <a:ext cx="2162912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63" name="Picture 3" descr="\\vmware-host\Shared Folders\Desktop\777px-Annual_Average_Temperature_Ma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810000"/>
            <a:ext cx="3200400" cy="247108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219200" y="5704952"/>
            <a:ext cx="79248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Zonneconstante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hthoek 9"/>
          <p:cNvSpPr/>
          <p:nvPr/>
        </p:nvSpPr>
        <p:spPr bwMode="auto">
          <a:xfrm>
            <a:off x="3581400" y="3352800"/>
            <a:ext cx="1295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791200" cy="4495800"/>
          </a:xfrm>
        </p:spPr>
        <p:txBody>
          <a:bodyPr/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verband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Zonneconstante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het    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Zonnevlekken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typisch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0.1%)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Polen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magneetvelden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beperken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convective)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Temperatuur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3000 – 4500 K (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normaal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5780 K)</a:t>
            </a: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11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jaar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cyclus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699518"/>
            <a:ext cx="5743575" cy="4158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787" name="Picture 3" descr="\\vmware-host\Shared Folders\Desktop\Sun_projection_with_spotting-scop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750004"/>
            <a:ext cx="2303463" cy="1974396"/>
          </a:xfrm>
          <a:prstGeom prst="rect">
            <a:avLst/>
          </a:prstGeom>
          <a:noFill/>
        </p:spPr>
      </p:pic>
      <p:pic>
        <p:nvPicPr>
          <p:cNvPr id="246788" name="Picture 4" descr="\\vmware-host\Shared Folders\Desktop\800px-Sunspot_Number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289149"/>
            <a:ext cx="3227294" cy="13716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219200" y="5704952"/>
            <a:ext cx="79248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Emissiviteit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hthoek 9"/>
          <p:cNvSpPr/>
          <p:nvPr/>
        </p:nvSpPr>
        <p:spPr bwMode="auto">
          <a:xfrm>
            <a:off x="3581400" y="3352800"/>
            <a:ext cx="1295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953000" cy="44958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De emissiviteit verandert met de bewolking en de concentratie aan broeikasgassen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De belangrijkste broeikasgassen zijn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Waterdamp (36 – 70%)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Kooldioxide (9 – 26%)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Methaan (4 – 9%)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Ozon (3 – 7%)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De meest voorkomende gassen in de atmosfeer, stikstof en zuurstof, absorberen en emiteren geen thermische infraroodstraling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Aarde ontvangt UV, zichtbaar en IR straling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Aarde zendt uit in verre IR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6792" y="3200400"/>
            <a:ext cx="3664351" cy="359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kstvak 11"/>
          <p:cNvSpPr txBox="1"/>
          <p:nvPr/>
        </p:nvSpPr>
        <p:spPr>
          <a:xfrm>
            <a:off x="6477000" y="2819400"/>
            <a:ext cx="2632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>
                <a:latin typeface="Calibri" pitchFamily="34" charset="0"/>
                <a:cs typeface="Calibri" pitchFamily="34" charset="0"/>
              </a:rPr>
              <a:t>Inbalans 0.85 </a:t>
            </a:r>
            <a:r>
              <a:rPr lang="nl-NL" smtClean="0">
                <a:latin typeface="Calibri" pitchFamily="34" charset="0"/>
                <a:cs typeface="Calibri" pitchFamily="34" charset="0"/>
                <a:sym typeface="Symbol"/>
              </a:rPr>
              <a:t>0.15 W/m</a:t>
            </a:r>
            <a:r>
              <a:rPr lang="nl-NL" baseline="30000" smtClean="0">
                <a:latin typeface="Calibri" pitchFamily="34" charset="0"/>
                <a:cs typeface="Calibri" pitchFamily="34" charset="0"/>
                <a:sym typeface="Symbol"/>
              </a:rPr>
              <a:t>2</a:t>
            </a:r>
            <a:endParaRPr lang="nl-NL" baseline="30000" dirty="0" err="1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78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1371600"/>
            <a:ext cx="1361096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1905000"/>
            <a:ext cx="2319338" cy="31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2209800"/>
            <a:ext cx="12954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03980" y="2389908"/>
            <a:ext cx="2219325" cy="26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6" name="Picture 8" descr="\\vmware-host\Shared Folders\Desktop\Global_Warming_Prediction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4800600"/>
            <a:ext cx="2269375" cy="16203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219200" y="5704952"/>
            <a:ext cx="79248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Broeikasgassen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hthoek 9"/>
          <p:cNvSpPr/>
          <p:nvPr/>
        </p:nvSpPr>
        <p:spPr bwMode="auto">
          <a:xfrm>
            <a:off x="3581400" y="3352800"/>
            <a:ext cx="1295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343400" cy="44958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Fysica van moleculaire vibraties bepaalt het gedrag van deze gassen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Dat zouden we kwantummechanisch kunnen beschrijven (maar dat is een ander college…)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Er zijn sterkte absorptiebanden in het infrarood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8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35692"/>
            <a:ext cx="4495800" cy="452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\\vmware-host\Shared Folders\Desktop\Solar_Spectru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500" y="3758519"/>
            <a:ext cx="2514600" cy="187023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© J.F.J. </a:t>
            </a:r>
            <a:r>
              <a:rPr lang="en-US" sz="1400" dirty="0">
                <a:latin typeface="Calibri" panose="020F0502020204030204" pitchFamily="34" charset="0"/>
              </a:rPr>
              <a:t>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219200" y="5704952"/>
            <a:ext cx="79248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Broeikasgassen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hthoek 9"/>
          <p:cNvSpPr/>
          <p:nvPr/>
        </p:nvSpPr>
        <p:spPr bwMode="auto">
          <a:xfrm>
            <a:off x="3581400" y="3352800"/>
            <a:ext cx="1295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876800" cy="44958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Kooldioxide is het dominante broeikasgas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9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878262"/>
            <a:ext cx="7077075" cy="417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219200" y="5704952"/>
            <a:ext cx="79248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Kooldioxide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concentratie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hthoek 9"/>
          <p:cNvSpPr/>
          <p:nvPr/>
        </p:nvSpPr>
        <p:spPr bwMode="auto">
          <a:xfrm>
            <a:off x="3581400" y="3352800"/>
            <a:ext cx="1295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3581400" cy="44958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Kooldioxide in de atmosfeer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Parts per million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Lucht opgesloten in ijs-boorkernen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Directe metingen in Hawaii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De verticale lijn geeft het jaar aan waarin de stoommachine gepatenteerd werd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James Watt, 1769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Start van de industriele revolutie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De productie van steenkool kwam toen ook op gang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En de CO</a:t>
            </a:r>
            <a:r>
              <a:rPr lang="en-US" sz="1400" b="0" baseline="-2500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uitstoot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08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676400"/>
            <a:ext cx="5124450" cy="498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883" name="Picture 3" descr="\\vmware-host\Shared Folders\Desktop\04_IL_39_0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429000" cy="182970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219200" y="5704952"/>
            <a:ext cx="79248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Kooldioxide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concentratie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hthoek 9"/>
          <p:cNvSpPr/>
          <p:nvPr/>
        </p:nvSpPr>
        <p:spPr bwMode="auto">
          <a:xfrm>
            <a:off x="3581400" y="3352800"/>
            <a:ext cx="1295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248400" cy="4495800"/>
          </a:xfrm>
        </p:spPr>
        <p:txBody>
          <a:bodyPr/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verantwoordelijk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?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Huidige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per continent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Huidige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per land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Historische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emissies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Stel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uzelf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volgende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vragen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Geven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figuren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dezelfde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impressie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?</a:t>
            </a: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Kun je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presentatie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zo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doen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je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gewenste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indruk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overbrengt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?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Equivalente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hoeveelheden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CO</a:t>
            </a:r>
            <a:r>
              <a:rPr lang="en-US" sz="1800" b="0" baseline="-25000" dirty="0" smtClean="0">
                <a:latin typeface="Calibri" pitchFamily="34" charset="0"/>
                <a:cs typeface="Calibri" pitchFamily="34" charset="0"/>
              </a:rPr>
              <a:t>2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gassen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dezelfde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eigenschappen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Equivalent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betekent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ze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hetzelfde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globale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opwarmingseffect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over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periode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honderd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jaar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CO</a:t>
            </a:r>
            <a:r>
              <a:rPr lang="en-US" sz="1400" b="0" baseline="-25000" dirty="0" smtClean="0">
                <a:latin typeface="Calibri" pitchFamily="34" charset="0"/>
                <a:cs typeface="Calibri" pitchFamily="34" charset="0"/>
              </a:rPr>
              <a:t>2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Persoonlijk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maken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In het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jaar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2013 was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36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miljard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ton CO</a:t>
            </a:r>
            <a:r>
              <a:rPr lang="en-US" sz="1400" b="0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equivalent</a:t>
            </a:r>
          </a:p>
          <a:p>
            <a:pPr lvl="2"/>
            <a:r>
              <a:rPr lang="en-US" sz="12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Dat</a:t>
            </a:r>
            <a:r>
              <a:rPr lang="en-US" sz="12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is 61% </a:t>
            </a:r>
            <a:r>
              <a:rPr lang="en-US" sz="12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hoger</a:t>
            </a:r>
            <a:r>
              <a:rPr lang="en-US" sz="12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dan</a:t>
            </a:r>
            <a:r>
              <a:rPr lang="en-US" sz="12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1990 (het Kyoto Protocol </a:t>
            </a:r>
            <a:r>
              <a:rPr lang="en-US" sz="12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referentiejaar</a:t>
            </a:r>
            <a:r>
              <a:rPr lang="en-US" sz="12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lvl="2"/>
            <a:r>
              <a:rPr lang="en-US" sz="12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Emissie</a:t>
            </a:r>
            <a:r>
              <a:rPr lang="en-US" sz="12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gedomineerd</a:t>
            </a:r>
            <a:r>
              <a:rPr lang="en-US" sz="12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door China (28%), USA (14%), EU (10%) </a:t>
            </a:r>
            <a:r>
              <a:rPr lang="en-US" sz="12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en</a:t>
            </a:r>
            <a:r>
              <a:rPr lang="en-US" sz="12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India (7%)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Wereldpopulatie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7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miljard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(in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maart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2012)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Gemiddeld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5.1 ton CO</a:t>
            </a:r>
            <a:r>
              <a:rPr lang="en-US" sz="1400" b="0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e per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jaar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persoon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219200" y="5704952"/>
            <a:ext cx="79248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CO</a:t>
            </a:r>
            <a:r>
              <a:rPr lang="en-US" i="1" kern="1200" baseline="-250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emissie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per continent</a:t>
            </a:r>
          </a:p>
        </p:txBody>
      </p:sp>
      <p:sp>
        <p:nvSpPr>
          <p:cNvPr id="10" name="Rechthoek 9"/>
          <p:cNvSpPr/>
          <p:nvPr/>
        </p:nvSpPr>
        <p:spPr bwMode="auto">
          <a:xfrm>
            <a:off x="3581400" y="3352800"/>
            <a:ext cx="1295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410200" cy="44958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Merk op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Aantal inwoners op horizontale as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Emissie per persoon per jaarop verticale as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1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2320673"/>
            <a:ext cx="6715125" cy="399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Calibri" pitchFamily="34" charset="0"/>
                <a:cs typeface="Calibri" pitchFamily="34" charset="0"/>
              </a:rPr>
              <a:t>Najaar 2009</a:t>
            </a:r>
          </a:p>
        </p:txBody>
      </p:sp>
      <p:sp>
        <p:nvSpPr>
          <p:cNvPr id="717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Calibri" pitchFamily="34" charset="0"/>
                <a:cs typeface="Calibri" pitchFamily="34" charset="0"/>
              </a:rPr>
              <a:t>Jo van den Brand</a:t>
            </a:r>
          </a:p>
        </p:txBody>
      </p:sp>
      <p:sp>
        <p:nvSpPr>
          <p:cNvPr id="4101" name="Text Box 2"/>
          <p:cNvSpPr txBox="1">
            <a:spLocks noChangeArrowheads="1"/>
          </p:cNvSpPr>
          <p:nvPr/>
        </p:nvSpPr>
        <p:spPr bwMode="auto">
          <a:xfrm>
            <a:off x="3889708" y="228600"/>
            <a:ext cx="13756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i="1" dirty="0" err="1">
                <a:solidFill>
                  <a:srgbClr val="000099"/>
                </a:solidFill>
                <a:latin typeface="Calibri" panose="020F0502020204030204" pitchFamily="34" charset="0"/>
                <a:cs typeface="+mn-cs"/>
              </a:rPr>
              <a:t>Inhoud</a:t>
            </a:r>
            <a:endParaRPr lang="en-US" sz="3200" b="1" i="1" dirty="0">
              <a:solidFill>
                <a:srgbClr val="000099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7173" name="Rectangle 2"/>
          <p:cNvSpPr>
            <a:spLocks noChangeArrowheads="1"/>
          </p:cNvSpPr>
          <p:nvPr/>
        </p:nvSpPr>
        <p:spPr bwMode="auto">
          <a:xfrm>
            <a:off x="0" y="5715000"/>
            <a:ext cx="78486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70" name="Rectangle 3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dirty="0">
                <a:latin typeface="Calibri" pitchFamily="34" charset="0"/>
                <a:cs typeface="Calibri" pitchFamily="34" charset="0"/>
              </a:rPr>
              <a:t>Jo van den Brand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Email: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3"/>
              </a:rPr>
              <a:t>jo@nikhef.nl</a:t>
            </a: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 URL: </a:t>
            </a: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4"/>
              </a:rPr>
              <a:t>www.nikhef.nl/~jo/energie 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0620 539 484 / 020 598 7900, </a:t>
            </a:r>
            <a:r>
              <a:rPr lang="en-US" sz="1400" b="1" dirty="0" err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Kamer</a:t>
            </a: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T2.04</a:t>
            </a:r>
            <a:endParaRPr lang="en-US" sz="1400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dirty="0" err="1" smtClean="0">
                <a:latin typeface="Calibri" pitchFamily="34" charset="0"/>
                <a:cs typeface="Calibri" pitchFamily="34" charset="0"/>
              </a:rPr>
              <a:t>Jeroen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 err="1" smtClean="0">
                <a:latin typeface="Calibri" pitchFamily="34" charset="0"/>
                <a:cs typeface="Calibri" pitchFamily="34" charset="0"/>
              </a:rPr>
              <a:t>Meidam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Email: 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j.meidam@nikhef.nl</a:t>
            </a:r>
            <a:endParaRPr lang="en-US" sz="1400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dirty="0" err="1" smtClean="0">
                <a:latin typeface="Calibri" pitchFamily="34" charset="0"/>
                <a:cs typeface="Calibri" pitchFamily="34" charset="0"/>
              </a:rPr>
              <a:t>Beoordeling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Huiswerk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(20%), </a:t>
            </a:r>
            <a:r>
              <a:rPr lang="en-US" sz="1400" b="1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scriptie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(20%), </a:t>
            </a:r>
            <a:r>
              <a:rPr lang="en-US" sz="1400" b="1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tentamen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(60%)</a:t>
            </a:r>
            <a:endParaRPr lang="en-US" sz="1400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dirty="0" err="1">
                <a:latin typeface="Calibri" pitchFamily="34" charset="0"/>
                <a:cs typeface="Calibri" pitchFamily="34" charset="0"/>
              </a:rPr>
              <a:t>Boeken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Energy Science, John Andrews &amp; Nick </a:t>
            </a:r>
            <a:r>
              <a:rPr lang="en-US" sz="1400" b="1" dirty="0" err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Jelley</a:t>
            </a:r>
            <a:endParaRPr lang="en-US" sz="1400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Sustainable Energy – without the hot air, David JC MacKay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Elmer E. Lewis, Fundamentals of Nuclear Reactor Physics</a:t>
            </a:r>
          </a:p>
          <a:p>
            <a:pPr marL="285750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600" b="1" dirty="0" err="1">
                <a:latin typeface="Calibri" pitchFamily="34" charset="0"/>
                <a:cs typeface="Calibri" pitchFamily="34" charset="0"/>
              </a:rPr>
              <a:t>Inhoud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sz="1600" b="1" dirty="0" err="1">
                <a:latin typeface="Calibri" pitchFamily="34" charset="0"/>
                <a:cs typeface="Calibri" pitchFamily="34" charset="0"/>
              </a:rPr>
              <a:t>cursus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>
                <a:latin typeface="Calibri" pitchFamily="34" charset="0"/>
                <a:cs typeface="Calibri" pitchFamily="34" charset="0"/>
              </a:rPr>
              <a:t>Week 1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Motivatie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exponentiële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groei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CO2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toename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broeikaseffect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 smtClean="0">
                <a:latin typeface="Calibri" pitchFamily="34" charset="0"/>
                <a:cs typeface="Calibri" pitchFamily="34" charset="0"/>
              </a:rPr>
              <a:t>klimaat</a:t>
            </a:r>
            <a:endParaRPr lang="en-US" sz="1050" dirty="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 smtClean="0">
                <a:latin typeface="Calibri" pitchFamily="34" charset="0"/>
                <a:cs typeface="Calibri" pitchFamily="34" charset="0"/>
              </a:rPr>
              <a:t>Week 2 </a:t>
            </a:r>
            <a:r>
              <a:rPr lang="en-US" sz="1050" dirty="0" err="1" smtClean="0">
                <a:latin typeface="Calibri" pitchFamily="34" charset="0"/>
                <a:cs typeface="Calibri" pitchFamily="34" charset="0"/>
              </a:rPr>
              <a:t>Energieverbruik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: transport,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verwarming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koeling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verlichting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landbouw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veeteelt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fabricage</a:t>
            </a:r>
            <a:endParaRPr lang="en-US" sz="1050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dirty="0" smtClean="0">
                <a:latin typeface="Calibri" pitchFamily="34" charset="0"/>
                <a:cs typeface="Calibri" pitchFamily="34" charset="0"/>
              </a:rPr>
              <a:t>3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Kernenergie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kernfysica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sz="105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 smtClean="0">
                <a:latin typeface="Calibri" pitchFamily="34" charset="0"/>
                <a:cs typeface="Calibri" pitchFamily="34" charset="0"/>
              </a:rPr>
              <a:t>reactorfysica</a:t>
            </a:r>
            <a:endParaRPr lang="en-US" sz="1050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>
                <a:latin typeface="Calibri" pitchFamily="34" charset="0"/>
                <a:cs typeface="Calibri" pitchFamily="34" charset="0"/>
              </a:rPr>
              <a:t>Week 4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Kernenergie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maatschappelijke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discussie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risico’s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afval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), </a:t>
            </a:r>
            <a:endParaRPr lang="en-US" sz="1050" dirty="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 smtClean="0">
                <a:latin typeface="Calibri" pitchFamily="34" charset="0"/>
                <a:cs typeface="Calibri" pitchFamily="34" charset="0"/>
              </a:rPr>
              <a:t>Week 5 </a:t>
            </a:r>
            <a:r>
              <a:rPr lang="en-US" sz="1050" dirty="0" err="1" smtClean="0">
                <a:latin typeface="Calibri" pitchFamily="34" charset="0"/>
                <a:cs typeface="Calibri" pitchFamily="34" charset="0"/>
              </a:rPr>
              <a:t>Kernfusie</a:t>
            </a:r>
            <a:endParaRPr lang="en-US" sz="1050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dirty="0" smtClean="0">
                <a:latin typeface="Calibri" pitchFamily="34" charset="0"/>
                <a:cs typeface="Calibri" pitchFamily="34" charset="0"/>
              </a:rPr>
              <a:t>6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thermodynamica</a:t>
            </a:r>
            <a:endParaRPr lang="en-US" sz="1050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 dirty="0">
                <a:latin typeface="Calibri" pitchFamily="34" charset="0"/>
                <a:cs typeface="Calibri" pitchFamily="34" charset="0"/>
              </a:rPr>
              <a:t>                         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Entropie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enthalpie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Carnot, Otto,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Rankine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processen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informatie</a:t>
            </a:r>
            <a:endParaRPr lang="en-US" sz="1050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 dirty="0">
                <a:latin typeface="Calibri" pitchFamily="34" charset="0"/>
                <a:cs typeface="Calibri" pitchFamily="34" charset="0"/>
              </a:rPr>
              <a:t>                         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Energiebronnen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fossiele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brandstoffen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olie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gas,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kolen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), wind,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zon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(PV,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thermisch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biomassa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waterkracht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geothermisch</a:t>
            </a:r>
            <a:endParaRPr lang="en-US" sz="1050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dirty="0" smtClean="0">
                <a:latin typeface="Calibri" pitchFamily="34" charset="0"/>
                <a:cs typeface="Calibri" pitchFamily="34" charset="0"/>
              </a:rPr>
              <a:t>7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Fluctuaties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opslag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batterijen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water,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waterstof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), transport van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efficientie</a:t>
            </a:r>
            <a:endParaRPr lang="en-US" sz="1050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 dirty="0">
                <a:latin typeface="Calibri" pitchFamily="34" charset="0"/>
                <a:cs typeface="Calibri" pitchFamily="34" charset="0"/>
              </a:rPr>
              <a:t>                         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: scenario’s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voor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Nederland,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wereld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fysieke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mogelijkheden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politiek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ethische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vragen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economische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aspecten</a:t>
            </a:r>
            <a:endParaRPr lang="en-US" sz="105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1524000"/>
            <a:ext cx="191293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6629400" y="3810000"/>
            <a:ext cx="1633538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200">
                <a:latin typeface="+mn-lt"/>
                <a:cs typeface="Arial" pitchFamily="34" charset="0"/>
              </a:rPr>
              <a:t>Gratis te downloaden</a:t>
            </a:r>
            <a:endParaRPr lang="nl-NL" sz="1200" dirty="0" err="1">
              <a:latin typeface="+mn-lt"/>
              <a:cs typeface="Arial" pitchFamily="34" charset="0"/>
            </a:endParaRPr>
          </a:p>
        </p:txBody>
      </p:sp>
      <p:pic>
        <p:nvPicPr>
          <p:cNvPr id="717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3505200"/>
            <a:ext cx="2319338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vak 9"/>
          <p:cNvSpPr txBox="1"/>
          <p:nvPr/>
        </p:nvSpPr>
        <p:spPr>
          <a:xfrm>
            <a:off x="5348288" y="6553200"/>
            <a:ext cx="37814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200">
                <a:latin typeface="+mn-lt"/>
                <a:cs typeface="Arial" pitchFamily="34" charset="0"/>
              </a:rPr>
              <a:t>With thanks to dr. Stefan Hild, University of Glasgow </a:t>
            </a:r>
            <a:endParaRPr lang="nl-NL" sz="1200" dirty="0" err="1">
              <a:latin typeface="+mn-lt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219200" y="5704952"/>
            <a:ext cx="79248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CO</a:t>
            </a:r>
            <a:r>
              <a:rPr lang="en-US" i="1" kern="1200" baseline="-250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lang="en-US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emissie</a:t>
            </a:r>
            <a:r>
              <a:rPr lang="en-US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per land</a:t>
            </a:r>
          </a:p>
        </p:txBody>
      </p:sp>
      <p:sp>
        <p:nvSpPr>
          <p:cNvPr id="10" name="Rechthoek 9"/>
          <p:cNvSpPr/>
          <p:nvPr/>
        </p:nvSpPr>
        <p:spPr bwMode="auto">
          <a:xfrm>
            <a:off x="3581400" y="3352800"/>
            <a:ext cx="1295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410200" cy="44958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Merk op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Hoger Bruto Nationaal Product correleert met hogere emissie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China, India zijn lager dan het wereld gemiddelde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Veel van onze producten worden daar gefabriceerd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29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499920"/>
            <a:ext cx="6172200" cy="4253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219200" y="5704952"/>
            <a:ext cx="79248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CO</a:t>
            </a:r>
            <a:r>
              <a:rPr lang="en-US" i="1" kern="1200" baseline="-250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lang="en-US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emissie</a:t>
            </a:r>
            <a:r>
              <a:rPr lang="en-US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historisch</a:t>
            </a:r>
            <a:endParaRPr lang="en-US" i="1" kern="1200" dirty="0" smtClean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410200" cy="44958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Merk op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Historisch cumulatieve emissies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Kooldioxide blijft 50 tot 100 jaar in de atmosfeer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De vervuiler betaalt?</a:t>
            </a:r>
          </a:p>
          <a:p>
            <a:pPr lvl="2"/>
            <a:r>
              <a:rPr lang="en-US" sz="100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Wie begint?</a:t>
            </a:r>
          </a:p>
          <a:p>
            <a:pPr lvl="2"/>
            <a:r>
              <a:rPr lang="en-US" sz="100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Wie is het rijkst?</a:t>
            </a: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29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2766110"/>
            <a:ext cx="6705600" cy="346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219200" y="5704952"/>
            <a:ext cx="79248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Klimaat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belangrijke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processen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410200" cy="44958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Klimaatmodellen zijn complex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Relatief  jonge tak van wetenschap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Tectonische processen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Interne warmte van Aarde heeft effect op continenten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Baan van de Aarde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Seizoenen, latitude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Sterkte van de Zon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Anthropogene effecten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Mens en klimaat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39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2412" y="2895600"/>
            <a:ext cx="596158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219200" y="5704952"/>
            <a:ext cx="79248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Krachten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en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response</a:t>
            </a: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410200" cy="44958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Reduceer complexiteit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Een klein aantal factoren leidt tot klimaatverandering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Deze factoren zorgen voor interactie tussen de interne componenten van het klimaatsysteem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Het resultaat is een meetbare verandering: klimaatrespons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39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734672"/>
            <a:ext cx="7848600" cy="353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Responstijd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410200" cy="4495800"/>
          </a:xfrm>
        </p:spPr>
        <p:txBody>
          <a:bodyPr/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respons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instantaan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Verschillende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systemen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verschillende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responsetijden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Voorbeeld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Bunsen “burner”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Responsetijd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hangt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af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Hoeveelheid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water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Warmtecapaciteit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het water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geleiding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fles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Beweging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menging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verschillende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delen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in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fles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i="1" dirty="0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910178"/>
            <a:ext cx="3352800" cy="4947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219200" y="5704952"/>
            <a:ext cx="79248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Responstijd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410200" cy="4495800"/>
          </a:xfrm>
        </p:spPr>
        <p:txBody>
          <a:bodyPr/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korte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respons-tijd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het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klimaatsysteem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langzame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krachten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volgen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lange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respons-tijd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krijgen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we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response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verandering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kracht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gelijke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tijden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kracht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response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verschillende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reacties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mogelijk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04800"/>
            <a:ext cx="279042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314273"/>
            <a:ext cx="4191000" cy="278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5257800"/>
            <a:ext cx="30149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219200" y="5704952"/>
            <a:ext cx="79248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Respons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en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feedback</a:t>
            </a: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724400" cy="44958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Verschillende respons op dezelfde kracht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Klimaat is complex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Er kan terugkoppeling optreden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Feedback kan positief of negatief zijn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Voorbeeld: temperatuur neemt toe, de polen smelten, er wordt minder zonlicht gereflecteerd naar de ruimte, er wordt dus meer warmte geabsorbeerd, temperatuur neemt verder toe,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5864" y="2269368"/>
            <a:ext cx="391054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5179" y="3482683"/>
            <a:ext cx="242146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219200" y="5704952"/>
            <a:ext cx="79248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Feedback</a:t>
            </a:r>
            <a:r>
              <a:rPr lang="en-US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: CO</a:t>
            </a:r>
            <a:r>
              <a:rPr lang="en-US" i="1" kern="1200" baseline="-250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lang="en-US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versus </a:t>
            </a: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waterdamp</a:t>
            </a:r>
            <a:endParaRPr lang="en-US" i="1" kern="1200" dirty="0" smtClean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248400" cy="5181600"/>
          </a:xfrm>
        </p:spPr>
        <p:txBody>
          <a:bodyPr/>
          <a:lstStyle/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CO</a:t>
            </a:r>
            <a:r>
              <a:rPr lang="en-US" sz="1800" b="0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werkt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thermostaat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negatieve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feedback)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feedback is erg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traag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Waterdamp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broeikasgas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positieve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feedback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Klimaat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opwarming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Toename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waterdamp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in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atmosfeer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Toename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broeikaseffect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vastgehouden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Opwarming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400" b="0" i="1" dirty="0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257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1417" y="1981200"/>
            <a:ext cx="751398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219200" y="5704952"/>
            <a:ext cx="79248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Reconstructie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klimaat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248400" cy="4495800"/>
          </a:xfrm>
        </p:spPr>
        <p:txBody>
          <a:bodyPr/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Boomringen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Temperatuur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groeiseizoen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sterkste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invloed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Neerslag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invloed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IJskernen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Groenland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Antarctica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Ingevroren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gasbellen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geven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direct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concentraties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broeikasgassen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Sediment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Meren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oceanen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Koraal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geeft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jaarringen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CaCO</a:t>
            </a:r>
            <a:r>
              <a:rPr lang="en-US" sz="1400" b="0" baseline="-25000" dirty="0" smtClean="0">
                <a:latin typeface="Calibri" pitchFamily="34" charset="0"/>
                <a:cs typeface="Calibri" pitchFamily="34" charset="0"/>
              </a:rPr>
              <a:t>3</a:t>
            </a:r>
          </a:p>
          <a:p>
            <a:pPr lvl="2"/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Watertemperatuur</a:t>
            </a:r>
            <a:endParaRPr lang="en-US" sz="1000" dirty="0" smtClean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Voeding</a:t>
            </a:r>
            <a:endParaRPr lang="en-US" sz="1000" dirty="0" smtClean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Waterdiepte</a:t>
            </a:r>
            <a:endParaRPr lang="en-US" sz="1000" dirty="0" smtClean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400" b="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762000"/>
            <a:ext cx="1649532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6516" y="3657600"/>
            <a:ext cx="2817484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3184" y="4599414"/>
            <a:ext cx="3397631" cy="212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2895710"/>
            <a:ext cx="1724523" cy="170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219200" y="5704952"/>
            <a:ext cx="79248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Temperatuur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248400" cy="44958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De</a:t>
            </a:r>
            <a:r>
              <a:rPr lang="en-US" sz="1800" b="0" smtClean="0">
                <a:latin typeface="Symbol" pitchFamily="18" charset="2"/>
                <a:cs typeface="Calibri" pitchFamily="34" charset="0"/>
              </a:rPr>
              <a:t> d</a:t>
            </a:r>
            <a:r>
              <a:rPr lang="en-US" sz="1800" b="0" baseline="30000" smtClean="0">
                <a:latin typeface="Calibri" pitchFamily="34" charset="0"/>
                <a:cs typeface="Calibri" pitchFamily="34" charset="0"/>
              </a:rPr>
              <a:t>18</a:t>
            </a:r>
            <a:r>
              <a:rPr lang="en-US" sz="1800" b="0" smtClean="0">
                <a:latin typeface="Calibri" pitchFamily="34" charset="0"/>
                <a:cs typeface="Calibri" pitchFamily="34" charset="0"/>
              </a:rPr>
              <a:t>O waarde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Verhouding van 2 isotopen zuurstof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Correleert met watertemperatuur</a:t>
            </a:r>
          </a:p>
          <a:p>
            <a:pPr lvl="2"/>
            <a:r>
              <a:rPr lang="en-US" sz="100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Kookpunt </a:t>
            </a:r>
            <a:r>
              <a:rPr lang="en-US" sz="1000" baseline="3000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18</a:t>
            </a:r>
            <a:r>
              <a:rPr lang="en-US" sz="100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 is 0.14 </a:t>
            </a:r>
            <a:r>
              <a:rPr lang="en-US" sz="1000" baseline="3000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100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 lager dan van </a:t>
            </a:r>
            <a:r>
              <a:rPr lang="en-US" sz="1000" baseline="3000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16</a:t>
            </a:r>
            <a:r>
              <a:rPr lang="en-US" sz="100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</a:t>
            </a:r>
          </a:p>
          <a:p>
            <a:pPr lvl="2"/>
            <a:r>
              <a:rPr lang="en-US" sz="100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Dus verdampt </a:t>
            </a:r>
            <a:r>
              <a:rPr lang="en-US" sz="1000" baseline="3000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18</a:t>
            </a:r>
            <a:r>
              <a:rPr lang="en-US" sz="100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  minder en regen bevat meer </a:t>
            </a:r>
            <a:r>
              <a:rPr lang="en-US" sz="1000" baseline="3000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16</a:t>
            </a:r>
            <a:r>
              <a:rPr lang="en-US" sz="100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Kan gebruikt worden bij alles waar zuurstof in zit</a:t>
            </a:r>
          </a:p>
          <a:p>
            <a:pPr lvl="2"/>
            <a:r>
              <a:rPr lang="en-US" sz="100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Ijskernen, sedimenten (foraminifera), koralen, </a:t>
            </a:r>
            <a:r>
              <a:rPr lang="en-US" sz="1000" i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etc</a:t>
            </a:r>
            <a:r>
              <a:rPr lang="en-US" sz="100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marL="342900" lvl="1" indent="-342900">
              <a:buFontTx/>
              <a:buChar char="•"/>
            </a:pPr>
            <a:r>
              <a:rPr lang="en-US" sz="1800" b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Temperatuur is bekend voor de laatste 5 miljoen jaar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Temperatuur van de Aarde was niet constant de laatste paar miljoen jaar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De gemiddelde temperatuur varieert fors (bijna 10 </a:t>
            </a:r>
            <a:r>
              <a:rPr lang="en-US" sz="1400" b="0" baseline="30000" smtClean="0">
                <a:latin typeface="Calibri" pitchFamily="34" charset="0"/>
                <a:cs typeface="Calibri" pitchFamily="34" charset="0"/>
              </a:rPr>
              <a:t>o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C)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De laatste 3 miljoen jaar waren veel kouder dan daarvoor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De variatie in temperatuur verandert</a:t>
            </a:r>
          </a:p>
          <a:p>
            <a:pPr lvl="2"/>
            <a:r>
              <a:rPr lang="en-US" sz="100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Langer dan 3 miljoen jaar geleden was de variatie slechts 2 </a:t>
            </a:r>
            <a:r>
              <a:rPr lang="en-US" sz="1000" baseline="3000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100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</a:t>
            </a:r>
          </a:p>
          <a:p>
            <a:pPr lvl="2"/>
            <a:r>
              <a:rPr lang="en-US" sz="100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De laatste miljoen jaar waren er schommelingen tot 10 </a:t>
            </a:r>
            <a:r>
              <a:rPr lang="en-US" sz="1000" baseline="3000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100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Fourier analyse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Periodes van 100, 41, 29, 23 en 18 duizend jaar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Milankovitsch cycli</a:t>
            </a:r>
          </a:p>
          <a:p>
            <a:pPr lvl="2"/>
            <a:r>
              <a:rPr lang="en-US" sz="100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Eccentriciteit</a:t>
            </a:r>
          </a:p>
          <a:p>
            <a:pPr lvl="2"/>
            <a:r>
              <a:rPr lang="en-US" sz="100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Axiale tilt</a:t>
            </a:r>
          </a:p>
          <a:p>
            <a:pPr lvl="2"/>
            <a:r>
              <a:rPr lang="en-US" sz="100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Precessie</a:t>
            </a:r>
          </a:p>
        </p:txBody>
      </p:sp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4270" y="2209800"/>
            <a:ext cx="276193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1219200"/>
            <a:ext cx="2428875" cy="89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5322196"/>
            <a:ext cx="4938200" cy="1535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3312714"/>
            <a:ext cx="2384567" cy="192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275952" y="5704952"/>
            <a:ext cx="6858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8305800" cy="4800600"/>
          </a:xfrm>
        </p:spPr>
        <p:txBody>
          <a:bodyPr/>
          <a:lstStyle/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De cursus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verschilt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iets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standaard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fysica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college’s</a:t>
            </a: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meeste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fysica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die we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eenvoudig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Zaken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blijken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toch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complex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we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interdisciplinaire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aspecten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techniek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scheikunde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aardwetenschap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0" i="1" dirty="0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.) in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beschouwing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nemen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zullen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leren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om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goede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schattingen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maken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op basis van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eenvoudige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berekeningen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. We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beoordelen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betrouwbaarheid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schattingen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zullen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discussie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over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ethische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economische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politieke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aspecten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onderwerp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weg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gaan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Het is college is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relatief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nieuw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jullie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dienen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mee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denken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(excuses…)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Geef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aub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feedback: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snel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langzaam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vergeten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aspecten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objectiviteit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Laten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we het college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verbeteren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!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en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duurzaamheid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zijn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belangrijke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en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actuele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onderwerpen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van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discussie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. Het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gaat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ons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allemaal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aan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wetenschappelijke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benadering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kan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bijdragen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tot het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vinden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van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realistische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oplossingen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. We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trachten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om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ons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komende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weken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te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verdiepen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in de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feiten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zodat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we op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verantwoordelijke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manier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zaak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benaderen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en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zinnige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oordelen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kunnen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vormen</a:t>
            </a:r>
            <a:r>
              <a:rPr lang="en-US" sz="1800" b="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endParaRPr lang="nl-NL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Aard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van de cursus</a:t>
            </a:r>
          </a:p>
        </p:txBody>
      </p:sp>
      <p:cxnSp>
        <p:nvCxnSpPr>
          <p:cNvPr id="11" name="Rechte verbindingslijn 10"/>
          <p:cNvCxnSpPr/>
          <p:nvPr/>
        </p:nvCxnSpPr>
        <p:spPr bwMode="auto">
          <a:xfrm>
            <a:off x="381000" y="4495800"/>
            <a:ext cx="82296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219200" y="5704952"/>
            <a:ext cx="79248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Laatste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65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miljoen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jaar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343400" cy="4800600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Temperatuur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de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laatste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65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miljoen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jaar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constant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het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merendeel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significant warmer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nu</a:t>
            </a: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50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miljoen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jaar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geleden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was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temperatuur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6 </a:t>
            </a:r>
            <a:r>
              <a:rPr lang="en-US" sz="1400" b="0" baseline="30000" dirty="0" err="1" smtClean="0">
                <a:latin typeface="Calibri" pitchFamily="34" charset="0"/>
                <a:cs typeface="Calibri" pitchFamily="34" charset="0"/>
              </a:rPr>
              <a:t>o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warmer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nu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Wat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is de PETM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piek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10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Paleocene – Eocene Thermal Maximum</a:t>
            </a: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Focus van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klimaatonderzoek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nu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Wat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gebeurde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gedurende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PETM?</a:t>
            </a:r>
          </a:p>
          <a:p>
            <a:pPr lvl="2"/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Gemiddelde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temperatuurstijging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met 6 </a:t>
            </a:r>
            <a:r>
              <a:rPr lang="en-US" sz="1000" baseline="30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in 20000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jaar</a:t>
            </a:r>
            <a:endParaRPr lang="en-US" sz="1000" dirty="0" smtClean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Veel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soorten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uitgestorven</a:t>
            </a:r>
            <a:endParaRPr lang="en-US" sz="1000" dirty="0" smtClean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Veel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nieuwe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soorten</a:t>
            </a:r>
            <a:endParaRPr lang="en-US" sz="1000" dirty="0" smtClean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Door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positieve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feedback (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smelten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van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ijskappen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) was de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gemiddelde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temperatuur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op de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polen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tussen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10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en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20 </a:t>
            </a:r>
            <a:r>
              <a:rPr lang="en-US" sz="1000" baseline="30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</a:t>
            </a:r>
            <a:endParaRPr lang="en-US" sz="1000" dirty="0" smtClean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Door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stijging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zeespiegel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kwamen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tropische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wouden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onder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water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te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staan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Er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kwam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veel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methaan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vrij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, die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converteerde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naar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CO</a:t>
            </a:r>
            <a:r>
              <a:rPr lang="en-US" sz="1000" baseline="-25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en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leidde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tot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verdere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opwarming</a:t>
            </a:r>
            <a:endParaRPr lang="en-US" sz="1000" dirty="0" smtClean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Herstel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was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ook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snel</a:t>
            </a:r>
            <a:r>
              <a:rPr lang="en-US" sz="1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: 150.000 </a:t>
            </a:r>
            <a:r>
              <a:rPr lang="en-US" sz="1000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jaar</a:t>
            </a:r>
            <a:endParaRPr lang="en-US" sz="1000" dirty="0" smtClean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hoeveelheid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CO</a:t>
            </a:r>
            <a:r>
              <a:rPr lang="en-US" sz="1400" b="0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tijdens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PETM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vrijkwam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equivalent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mensheid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na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industriele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revolutie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2628" y="4114800"/>
            <a:ext cx="444137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219200" y="5704952"/>
            <a:ext cx="79248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Carboon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8001000" cy="4800600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sz="1800" b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Tijdens carboon is het merendeel van onze fossiele energievoorraden gevormd</a:t>
            </a:r>
          </a:p>
          <a:p>
            <a:pPr marL="342900" lvl="1" indent="-342900">
              <a:buFontTx/>
              <a:buChar char="•"/>
            </a:pPr>
            <a:r>
              <a:rPr lang="en-US" sz="1800" b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Sterke reductie van CO2 in de atmosfeer en sterke koeling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Faint Young Sun Paradox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De Zon wordt helderder naarmate ze ouder wordt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 het verleden moet de concentratie broeikasgas groter zijn geweest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716189"/>
            <a:ext cx="7924800" cy="3589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2326" y="1905000"/>
            <a:ext cx="2473074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371600" y="5704952"/>
            <a:ext cx="77724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CO</a:t>
            </a:r>
            <a:r>
              <a:rPr lang="en-US" i="1" kern="1200" baseline="-250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concentratie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8001000" cy="4800600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Voor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de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laatste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0.5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miljard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jaar</a:t>
            </a:r>
            <a:endParaRPr lang="en-US" sz="1800" b="0" dirty="0" smtClean="0">
              <a:solidFill>
                <a:schemeClr val="tx1"/>
              </a:solidFill>
              <a:latin typeface="Calibri" pitchFamily="34" charset="0"/>
              <a:ea typeface="+mn-ea"/>
              <a:cs typeface="Calibri" pitchFamily="34" charset="0"/>
            </a:endParaRPr>
          </a:p>
          <a:p>
            <a:pPr marL="742950" lvl="2" indent="-342900">
              <a:buFont typeface="Calibri" pitchFamily="34" charset="0"/>
              <a:buChar char="–"/>
            </a:pP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Concentratie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kooldioxide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was in het 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verleden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inderdaad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veel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hoger</a:t>
            </a:r>
            <a:endParaRPr lang="en-US" sz="1400" b="0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057400"/>
            <a:ext cx="6096000" cy="426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371600" y="5704952"/>
            <a:ext cx="77724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Variaties</a:t>
            </a:r>
            <a:r>
              <a:rPr lang="en-US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in CO</a:t>
            </a:r>
            <a:r>
              <a:rPr lang="en-US" i="1" kern="1200" baseline="-250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lang="en-US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concentratie</a:t>
            </a:r>
            <a:endParaRPr lang="en-US" i="1" kern="1200" dirty="0" smtClean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8001000" cy="4800600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sz="1800" b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Concentratie redelijk constant rond 280 ppm tussen 750 en 1750</a:t>
            </a:r>
          </a:p>
          <a:p>
            <a:pPr marL="342900" lvl="1" indent="-342900">
              <a:buFontTx/>
              <a:buChar char="•"/>
            </a:pPr>
            <a:r>
              <a:rPr lang="en-US" sz="1800" b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Sterke toename de laatste 150 jaar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Verbranden van fossiele brandstoffen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Industriele revolutie (stoommachine,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.)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Sterke correlatie met temperatuur Aarde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2" name="Groep 11"/>
          <p:cNvGrpSpPr/>
          <p:nvPr/>
        </p:nvGrpSpPr>
        <p:grpSpPr>
          <a:xfrm>
            <a:off x="701627" y="2582757"/>
            <a:ext cx="4648200" cy="3505200"/>
            <a:chOff x="2667000" y="2544620"/>
            <a:chExt cx="6179822" cy="4313380"/>
          </a:xfrm>
        </p:grpSpPr>
        <p:pic>
          <p:nvPicPr>
            <p:cNvPr id="26317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67000" y="2624138"/>
              <a:ext cx="6179822" cy="423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hthoek 9"/>
            <p:cNvSpPr/>
            <p:nvPr/>
          </p:nvSpPr>
          <p:spPr bwMode="auto">
            <a:xfrm>
              <a:off x="3048000" y="2544620"/>
              <a:ext cx="4572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  <p:pic>
        <p:nvPicPr>
          <p:cNvPr id="263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9237" y="1878866"/>
            <a:ext cx="3814763" cy="49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371600" y="5704952"/>
            <a:ext cx="77724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Koolstof</a:t>
            </a:r>
            <a:r>
              <a:rPr lang="en-US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reservoirs</a:t>
            </a: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8382000" cy="4800600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Slechts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een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fractie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van de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koolstof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bevindt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zich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in de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atmosfeer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of in de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vegetatie</a:t>
            </a:r>
            <a:endParaRPr lang="en-US" sz="1800" b="0" dirty="0" smtClean="0">
              <a:solidFill>
                <a:schemeClr val="tx1"/>
              </a:solidFill>
              <a:latin typeface="Calibri" pitchFamily="34" charset="0"/>
              <a:ea typeface="+mn-ea"/>
              <a:cs typeface="Calibri" pitchFamily="34" charset="0"/>
            </a:endParaRPr>
          </a:p>
          <a:p>
            <a:pPr marL="342900" lvl="1" indent="-342900">
              <a:buFontTx/>
              <a:buChar char="•"/>
            </a:pP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Enorme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reservoirs van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koolstof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ten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opzichte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onze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CO</a:t>
            </a:r>
            <a:r>
              <a:rPr lang="en-US" sz="1800" b="0" baseline="-250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2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emissie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van 36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Gte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/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jaar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Oceanen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Sedimenten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gesteente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Waarom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is de CO</a:t>
            </a:r>
            <a:r>
              <a:rPr lang="en-US" sz="1800" b="0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uitstoot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door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mensheid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belangrijk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4660" y="2857500"/>
            <a:ext cx="6138406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371600" y="5704952"/>
            <a:ext cx="77724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Koolstof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uitwisseling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8763000" cy="4800600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Trage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uitwisseling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tussen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koolstof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reservoirs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Voorbeeld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tijdconstante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diepe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oceaan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: 38.000 Gt / 37 Gt/j = 1000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jaar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marL="342900" lvl="1" indent="-342900">
              <a:buFontTx/>
              <a:buChar char="•"/>
            </a:pP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Vergelijk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dit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met de CO</a:t>
            </a:r>
            <a:r>
              <a:rPr lang="en-US" sz="1800" b="0" baseline="-25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emissie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van 37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Gte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/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jaar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Kooldioxide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mensheid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belangrijke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bijdrage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Stel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iedereen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evenveel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uitstoot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Nederlander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NL = 13 tCO2e pp per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jaar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7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miljard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mensen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: 91 Gt/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jaar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USA: 168 Gt/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jaar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In 2100: 15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miljard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mensen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In 2100: 300 Gt/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jaar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!</a:t>
            </a:r>
          </a:p>
        </p:txBody>
      </p:sp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7094" y="3048000"/>
            <a:ext cx="5726906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447800" y="5704952"/>
            <a:ext cx="76962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Klimaatvoorspellingen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8763000" cy="1219200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sz="1800" b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Voorspelling voor eind 21ste eeuw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Aanname “business as usual” (continue economische groei en groei in CO</a:t>
            </a:r>
            <a:r>
              <a:rPr lang="en-US" sz="1400" b="0" baseline="-2500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uitstoot)</a:t>
            </a:r>
          </a:p>
          <a:p>
            <a:pPr marL="342900" lvl="1" indent="-342900">
              <a:buFontTx/>
              <a:buChar char="•"/>
            </a:pPr>
            <a:r>
              <a:rPr lang="en-US" sz="1800" b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United Nations Framework Convention on Climate Change</a:t>
            </a:r>
          </a:p>
          <a:p>
            <a:pPr marL="742950" lvl="2" indent="-342900">
              <a:buFont typeface="Calibri" pitchFamily="34" charset="0"/>
              <a:buChar char="–"/>
            </a:pPr>
            <a:r>
              <a:rPr lang="en-US" sz="1400" b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8 verschillende modellen</a:t>
            </a:r>
          </a:p>
        </p:txBody>
      </p:sp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7150" y="2560720"/>
            <a:ext cx="5276850" cy="388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968" y="2569668"/>
            <a:ext cx="3736171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295400" y="5704952"/>
            <a:ext cx="78486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Duurzaamheid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6888"/>
            <a:ext cx="4495800" cy="3659912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Aspecten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van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duurzame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oplossing</a:t>
            </a:r>
            <a:endParaRPr lang="en-US" sz="1800" b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Bereiken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situatie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stabiel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evenwicht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marL="342900" lvl="1" indent="-342900">
              <a:buFontTx/>
              <a:buChar char="•"/>
            </a:pP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Exponentiële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groei</a:t>
            </a:r>
            <a:endParaRPr lang="en-US" sz="1800" b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742950" lvl="2" indent="-342900">
              <a:buFont typeface="Calibri" pitchFamily="34" charset="0"/>
              <a:buChar char="–"/>
            </a:pP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2012: 7 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miljard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mensen</a:t>
            </a:r>
            <a:endParaRPr lang="en-US" sz="1400" b="0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marL="742950" lvl="2" indent="-342900">
              <a:buFont typeface="Calibri" pitchFamily="34" charset="0"/>
              <a:buChar char="–"/>
            </a:pP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Groei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-index 1.092%</a:t>
            </a:r>
          </a:p>
          <a:p>
            <a:pPr marL="742950" lvl="2" indent="-342900">
              <a:buFont typeface="Calibri" pitchFamily="34" charset="0"/>
              <a:buChar char="–"/>
            </a:pP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Verdubbelingstijd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deel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70 door 1.092 = 64 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jaar</a:t>
            </a:r>
            <a:endParaRPr lang="en-US" sz="1400" b="0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marL="742950" lvl="2" indent="-342900">
              <a:buFont typeface="Calibri" pitchFamily="34" charset="0"/>
              <a:buChar char="–"/>
            </a:pP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Komt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redelijk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overeen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met data in 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figuur</a:t>
            </a:r>
            <a:endParaRPr lang="en-US" sz="1400" b="0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marL="742950" lvl="2" indent="-342900">
              <a:buFont typeface="Calibri" pitchFamily="34" charset="0"/>
              <a:buChar char="–"/>
            </a:pP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Is 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deze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groei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te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groot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? 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Wenselijk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? 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Duurzaam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?</a:t>
            </a:r>
          </a:p>
          <a:p>
            <a:pPr marL="342900" lvl="1" indent="-342900">
              <a:buFontTx/>
              <a:buChar char="•"/>
            </a:pP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Eenvoudige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oefeningen</a:t>
            </a:r>
            <a:endParaRPr lang="en-US" sz="1800" b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Neem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we “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duurzaam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blijven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groeien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”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Wanneer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is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dichtheid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persoon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per m</a:t>
            </a:r>
            <a:r>
              <a:rPr lang="en-US" sz="1400" b="0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?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Wanneer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is het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gewicht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mensen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evenveel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het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gewicht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Aarde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267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207653"/>
            <a:ext cx="3873132" cy="267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4823560"/>
            <a:ext cx="2895600" cy="1452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7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6775" y="4038600"/>
            <a:ext cx="4467225" cy="279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371600" y="5704952"/>
            <a:ext cx="77724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Duurzaamheid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6888"/>
            <a:ext cx="4495800" cy="3964712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consumptie</a:t>
            </a:r>
            <a:endParaRPr lang="en-US" sz="1800" b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1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exa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joules = 10</a:t>
            </a:r>
            <a:r>
              <a:rPr lang="en-US" sz="1400" b="0" baseline="30000" dirty="0" smtClean="0">
                <a:latin typeface="Calibri" pitchFamily="34" charset="0"/>
                <a:cs typeface="Calibri" pitchFamily="34" charset="0"/>
              </a:rPr>
              <a:t>18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J</a:t>
            </a:r>
          </a:p>
          <a:p>
            <a:pPr marL="342900" lvl="1" indent="-342900">
              <a:buFontTx/>
              <a:buChar char="•"/>
            </a:pP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Consumptie</a:t>
            </a:r>
            <a:r>
              <a:rPr lang="en-US" sz="18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aardolie</a:t>
            </a:r>
            <a:endParaRPr lang="en-US" sz="1800" b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742950" lvl="2" indent="-342900">
              <a:buFont typeface="Calibri" pitchFamily="34" charset="0"/>
              <a:buChar char="–"/>
            </a:pP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93 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miljoen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vaten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(barrels) per dag (begin 2015)</a:t>
            </a:r>
          </a:p>
          <a:p>
            <a:pPr marL="1200150" lvl="3" indent="-342900">
              <a:buFont typeface="Calibri" pitchFamily="34" charset="0"/>
              <a:buChar char="–"/>
            </a:pPr>
            <a:r>
              <a:rPr lang="en-US" sz="12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Productie</a:t>
            </a:r>
            <a:r>
              <a:rPr lang="en-US" sz="12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94 </a:t>
            </a:r>
            <a:r>
              <a:rPr lang="en-US" sz="12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miljoen</a:t>
            </a:r>
            <a:r>
              <a:rPr lang="en-US" sz="12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vaten</a:t>
            </a:r>
            <a:r>
              <a:rPr lang="en-US" sz="1200" b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per dag</a:t>
            </a:r>
          </a:p>
          <a:p>
            <a:pPr marL="742950" lvl="2" indent="-342900">
              <a:buFont typeface="Calibri" pitchFamily="34" charset="0"/>
              <a:buChar char="–"/>
            </a:pP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1 barrel is 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ongeveer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159 liter 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olie</a:t>
            </a:r>
            <a:endParaRPr lang="en-US" sz="1400" b="0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marL="742950" lvl="2" indent="-342900">
              <a:buFont typeface="Calibri" pitchFamily="34" charset="0"/>
              <a:buChar char="–"/>
            </a:pP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Groei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-index 3.8% 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voor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periode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1940 – 2006 </a:t>
            </a:r>
          </a:p>
          <a:p>
            <a:pPr marL="742950" lvl="2" indent="-342900">
              <a:buFont typeface="Calibri" pitchFamily="34" charset="0"/>
              <a:buChar char="–"/>
            </a:pP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Verdubbelingstijd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deel</a:t>
            </a:r>
            <a:r>
              <a:rPr lang="en-US" sz="1400" b="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70 door 3.8 = 18 </a:t>
            </a:r>
            <a:r>
              <a:rPr lang="en-US" sz="1400" b="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jaar</a:t>
            </a:r>
            <a:endParaRPr lang="en-US" sz="1400" b="0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marL="342900" lvl="1" indent="-342900">
              <a:buFontTx/>
              <a:buChar char="•"/>
            </a:pPr>
            <a:r>
              <a:rPr lang="en-US" sz="18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Verdubbelen</a:t>
            </a:r>
            <a:endParaRPr lang="en-US" sz="1800" b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Fabel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schaakbord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: 1, 2, 4, 8, 16, 32, …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verdubbelen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bijvoorbeeld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16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32)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(16),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ALLES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wat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tot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toe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gebruikt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is (1 + 2 + 4 + 8)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Interessant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is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competitie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exponentiële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functie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eindige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voorraad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echt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…)</a:t>
            </a:r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285388"/>
            <a:ext cx="3497266" cy="313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8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4265" y="4572000"/>
            <a:ext cx="450973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447800" y="5704952"/>
            <a:ext cx="76962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Aardolie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6888"/>
            <a:ext cx="5029200" cy="3964712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sz="1800" b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Marion King Hubbert (Shell)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Voorspelde in 1956 dat de piekproductie van olie in de USA in 1969 zou plaatsvinden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De piekproductie was in 1970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Daarna moest de USA steeds meer olie gaan importeren</a:t>
            </a:r>
          </a:p>
          <a:p>
            <a:pPr marL="342900" lvl="1" indent="-342900">
              <a:buFontTx/>
              <a:buChar char="•"/>
            </a:pPr>
            <a:r>
              <a:rPr lang="en-US" sz="1800" b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World Coal Association</a:t>
            </a:r>
          </a:p>
          <a:p>
            <a:pPr marL="742950" lvl="2" indent="-342900">
              <a:buFont typeface="Calibri" pitchFamily="34" charset="0"/>
              <a:buChar char="–"/>
            </a:pPr>
            <a:r>
              <a:rPr lang="en-US" sz="1400" b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Aangetoonde reserves voor steenkool, olie en gas zijn 118, 46 en 59 jaar</a:t>
            </a:r>
          </a:p>
          <a:p>
            <a:pPr marL="1200150" lvl="3" indent="-342900">
              <a:buFont typeface="Arial" pitchFamily="34" charset="0"/>
              <a:buChar char="•"/>
            </a:pPr>
            <a:r>
              <a:rPr lang="en-US" sz="1000" b="0" smtClean="0">
                <a:solidFill>
                  <a:srgbClr val="49B21A"/>
                </a:solidFill>
                <a:latin typeface="Calibri" pitchFamily="34" charset="0"/>
                <a:cs typeface="Calibri" pitchFamily="34" charset="0"/>
              </a:rPr>
              <a:t>Reserves worden fout ingeschat</a:t>
            </a:r>
          </a:p>
          <a:p>
            <a:pPr marL="1200150" lvl="3" indent="-342900">
              <a:buFont typeface="Arial" pitchFamily="34" charset="0"/>
              <a:buChar char="•"/>
            </a:pPr>
            <a:r>
              <a:rPr lang="en-US" sz="1000" b="0" smtClean="0">
                <a:solidFill>
                  <a:srgbClr val="49B21A"/>
                </a:solidFill>
                <a:latin typeface="Calibri" pitchFamily="34" charset="0"/>
                <a:cs typeface="Calibri" pitchFamily="34" charset="0"/>
              </a:rPr>
              <a:t>Dat is bij de huidige consumptie</a:t>
            </a:r>
          </a:p>
          <a:p>
            <a:pPr marL="1200150" lvl="3" indent="-342900">
              <a:buFont typeface="Arial" pitchFamily="34" charset="0"/>
              <a:buChar char="•"/>
            </a:pPr>
            <a:r>
              <a:rPr lang="en-US" sz="1000" b="0" smtClean="0">
                <a:solidFill>
                  <a:srgbClr val="49B21A"/>
                </a:solidFill>
                <a:latin typeface="Calibri" pitchFamily="34" charset="0"/>
                <a:cs typeface="Calibri" pitchFamily="34" charset="0"/>
              </a:rPr>
              <a:t>Laatste vat moeilijker te winnen dat het eerste</a:t>
            </a:r>
          </a:p>
          <a:p>
            <a:pPr marL="342900" lvl="1" indent="-342900">
              <a:buFontTx/>
              <a:buChar char="•"/>
            </a:pPr>
            <a:r>
              <a:rPr lang="en-US" sz="1800" b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Rapportage reserves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ExxonMobil (2002)</a:t>
            </a:r>
          </a:p>
        </p:txBody>
      </p:sp>
      <p:pic>
        <p:nvPicPr>
          <p:cNvPr id="269314" name="Picture 2" descr="\\vmware-host\Shared Folders\Desktop\MKingHubbe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1143000"/>
            <a:ext cx="1781175" cy="2247674"/>
          </a:xfrm>
          <a:prstGeom prst="rect">
            <a:avLst/>
          </a:prstGeom>
          <a:noFill/>
        </p:spPr>
      </p:pic>
      <p:pic>
        <p:nvPicPr>
          <p:cNvPr id="269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3591" y="3810000"/>
            <a:ext cx="3791809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4999" y="4675052"/>
            <a:ext cx="3218591" cy="161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275952" y="5704952"/>
            <a:ext cx="6858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8305800" cy="41148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Het soort vragen dat we willen beantwoorden…</a:t>
            </a:r>
          </a:p>
          <a:p>
            <a:pPr>
              <a:buNone/>
            </a:pPr>
            <a:endParaRPr lang="en-US" smtClean="0">
              <a:latin typeface="Calibri" pitchFamily="34" charset="0"/>
              <a:cs typeface="Calibri" pitchFamily="34" charset="0"/>
            </a:endParaRPr>
          </a:p>
          <a:p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Een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snelle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quiz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371600" y="5704952"/>
            <a:ext cx="77724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Voorspellingen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aardolie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6888"/>
            <a:ext cx="5029200" cy="3964712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sz="1800" b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Legio modellen (zie peakoil Wikipedia)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Department of Energy (DOE) USA in 2005: Hirsch report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Binnen 10 jaar wordt piekproductie bereikt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Nu maatregelen treffen</a:t>
            </a:r>
          </a:p>
          <a:p>
            <a:pPr marL="342900" lvl="1" indent="-342900">
              <a:buFontTx/>
              <a:buChar char="•"/>
            </a:pPr>
            <a:r>
              <a:rPr lang="en-US" sz="1800" b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Verhulst vergelijking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Aantal op tijdstip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N(t)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Groeifactor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r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Maximale populatie die mogelijk is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K</a:t>
            </a:r>
          </a:p>
        </p:txBody>
      </p:sp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2368" y="3124200"/>
            <a:ext cx="4841631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\\vmware-host\Shared Folders\Desktop\20110611_WOC898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544" y="3428999"/>
            <a:ext cx="3875215" cy="2390259"/>
          </a:xfrm>
          <a:prstGeom prst="rect">
            <a:avLst/>
          </a:prstGeom>
          <a:noFill/>
        </p:spPr>
      </p:pic>
      <p:grpSp>
        <p:nvGrpSpPr>
          <p:cNvPr id="14" name="Groep 13"/>
          <p:cNvGrpSpPr/>
          <p:nvPr/>
        </p:nvGrpSpPr>
        <p:grpSpPr>
          <a:xfrm>
            <a:off x="3371272" y="2209800"/>
            <a:ext cx="2133600" cy="609600"/>
            <a:chOff x="3371272" y="2209800"/>
            <a:chExt cx="2133600" cy="609600"/>
          </a:xfrm>
        </p:grpSpPr>
        <p:sp>
          <p:nvSpPr>
            <p:cNvPr id="13" name="Rechthoek 12"/>
            <p:cNvSpPr/>
            <p:nvPr/>
          </p:nvSpPr>
          <p:spPr bwMode="auto">
            <a:xfrm>
              <a:off x="3371272" y="2209800"/>
              <a:ext cx="2133600" cy="6096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pic>
          <p:nvPicPr>
            <p:cNvPr id="27033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29000" y="2258292"/>
              <a:ext cx="2049819" cy="54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Box 11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828800" y="5704952"/>
            <a:ext cx="73152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267268" name="Picture 4" descr="\\vmware-host\Shared Folders\Desktop\image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3795" y="4143375"/>
            <a:ext cx="5100205" cy="2714625"/>
          </a:xfrm>
          <a:prstGeom prst="rect">
            <a:avLst/>
          </a:prstGeom>
          <a:noFill/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Hubbert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modellen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4648200" cy="1600200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sz="1800" b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Exponentiële groei in competitie met eindige grondstof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Mathematische zekerheid, geen opinie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Steenkool, aardolie en aardgas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Kunstmest</a:t>
            </a:r>
          </a:p>
        </p:txBody>
      </p:sp>
      <p:pic>
        <p:nvPicPr>
          <p:cNvPr id="267266" name="Picture 2" descr="\\vmware-host\Shared Folders\Desktop\04_IL_39_0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657600"/>
            <a:ext cx="3429000" cy="1829703"/>
          </a:xfrm>
          <a:prstGeom prst="rect">
            <a:avLst/>
          </a:prstGeom>
          <a:noFill/>
        </p:spPr>
      </p:pic>
      <p:pic>
        <p:nvPicPr>
          <p:cNvPr id="267267" name="Picture 3" descr="\\vmware-host\Shared Folders\Desktop\fig4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1295400"/>
            <a:ext cx="3086100" cy="281644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>
            <a:normAutofit/>
          </a:bodyPr>
          <a:lstStyle/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R/P ratio</a:t>
            </a: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BP report 2011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Gebaseerd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huidige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productie</a:t>
            </a:r>
            <a:endParaRPr lang="en-US" sz="12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46.2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jaar</a:t>
            </a:r>
            <a:endParaRPr lang="en-US" sz="12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Minder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in 2009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Olie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reserves</a:t>
            </a:r>
          </a:p>
        </p:txBody>
      </p:sp>
      <p:pic>
        <p:nvPicPr>
          <p:cNvPr id="13" name="Picture 6" descr="Oil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5534" y="2819400"/>
            <a:ext cx="5688465" cy="4038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>
            <a:norm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Verdeling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bewezen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reserves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Totaal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1383.2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gbl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Huidig verbruik 88 mbl/d</a:t>
            </a:r>
          </a:p>
          <a:p>
            <a:pPr lvl="2"/>
            <a:r>
              <a:rPr lang="en-US" sz="1200" b="0" err="1" smtClean="0">
                <a:latin typeface="Calibri" pitchFamily="34" charset="0"/>
                <a:cs typeface="Calibri" pitchFamily="34" charset="0"/>
              </a:rPr>
              <a:t>46.2 </a:t>
            </a:r>
            <a:r>
              <a:rPr lang="en-US" sz="1200" b="0" smtClean="0">
                <a:latin typeface="Calibri" pitchFamily="34" charset="0"/>
                <a:cs typeface="Calibri" pitchFamily="34" charset="0"/>
              </a:rPr>
              <a:t>jaar (volgens BP)</a:t>
            </a:r>
            <a:endParaRPr lang="en-US" sz="1200" b="0" dirty="0" err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Aandeel Midden Oosten loopt terug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Zuid Amerika neemt toe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Productie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2010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Toename met 1.8 mbl/d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Consumptie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2010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Toename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met 2.7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mbl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/d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is 3.1%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groei</a:t>
            </a:r>
            <a:endParaRPr lang="en-US" sz="12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Verdubbelingstijd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22.8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jaar</a:t>
            </a:r>
            <a:endParaRPr lang="en-US" sz="12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Alles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binnen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tijd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!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867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Olie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reserves</a:t>
            </a:r>
          </a:p>
        </p:txBody>
      </p:sp>
      <p:pic>
        <p:nvPicPr>
          <p:cNvPr id="5" name="Picture 18" descr="Oil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2928" y="990600"/>
            <a:ext cx="4821071" cy="2438400"/>
          </a:xfrm>
          <a:prstGeom prst="rect">
            <a:avLst/>
          </a:prstGeom>
          <a:noFill/>
        </p:spPr>
      </p:pic>
      <p:pic>
        <p:nvPicPr>
          <p:cNvPr id="6" name="Picture 7" descr="Oil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496537"/>
            <a:ext cx="4876800" cy="336146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295400" y="5867400"/>
            <a:ext cx="78486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05400" cy="4525963"/>
          </a:xfrm>
        </p:spPr>
        <p:txBody>
          <a:bodyPr>
            <a:normAutofit/>
          </a:bodyPr>
          <a:lstStyle/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Per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hoofd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bevolking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in 2010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Olie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consumptie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Picture 7" descr="Oil_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1498" y="2123297"/>
            <a:ext cx="6977090" cy="43537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295400" y="5867400"/>
            <a:ext cx="78486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05400" cy="4525963"/>
          </a:xfrm>
        </p:spPr>
        <p:txBody>
          <a:bodyPr>
            <a:norm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Prijzen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sinds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1861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Olie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prijzen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–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historisch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6" descr="Oil_8"/>
          <p:cNvPicPr>
            <a:picLocks noChangeAspect="1" noChangeArrowheads="1"/>
          </p:cNvPicPr>
          <p:nvPr/>
        </p:nvPicPr>
        <p:blipFill>
          <a:blip r:embed="rId3" cstate="print"/>
          <a:srcRect r="423" b="1941"/>
          <a:stretch>
            <a:fillRect/>
          </a:stretch>
        </p:blipFill>
        <p:spPr bwMode="auto">
          <a:xfrm>
            <a:off x="2667000" y="1694656"/>
            <a:ext cx="6361113" cy="44926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86200" cy="4525963"/>
          </a:xfrm>
        </p:spPr>
        <p:txBody>
          <a:bodyPr>
            <a:norm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Prijsniveaus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olie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en gas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Elektriciteitsprijs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is met 250%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gestegen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in 10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jaar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tijd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Idem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olie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en gas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Redenen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Stijgende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vraag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China en India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Gebrek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reserve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productie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capaciteit</a:t>
            </a:r>
            <a:endParaRPr lang="en-US" sz="12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Politieke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onzekerheden</a:t>
            </a:r>
            <a:endParaRPr lang="en-US" sz="12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Fossiele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brandstofprijzen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0" y="3950119"/>
            <a:ext cx="6096000" cy="2389936"/>
            <a:chOff x="0" y="4468065"/>
            <a:chExt cx="6096000" cy="2389936"/>
          </a:xfrm>
        </p:grpSpPr>
        <p:pic>
          <p:nvPicPr>
            <p:cNvPr id="10243" name="Picture 3" descr="C:\Users\jo\Desktop\0554_002g_clo_02_nl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495800"/>
              <a:ext cx="3539836" cy="2362200"/>
            </a:xfrm>
            <a:prstGeom prst="rect">
              <a:avLst/>
            </a:prstGeom>
            <a:noFill/>
          </p:spPr>
        </p:pic>
        <p:pic>
          <p:nvPicPr>
            <p:cNvPr id="10242" name="Picture 2" descr="C:\Users\jo\Desktop\0554_003g_clo_02_nl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4600" y="4468065"/>
              <a:ext cx="3581400" cy="2389936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2286000" y="6705600"/>
              <a:ext cx="6096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6" descr="Oil_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2681" y="1411287"/>
            <a:ext cx="8402638" cy="346551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05400" cy="4525963"/>
          </a:xfrm>
        </p:spPr>
        <p:txBody>
          <a:bodyPr>
            <a:norm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Bewegingen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in 2010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Olie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–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handelsstromen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Picture 7" descr="Oil_11"/>
          <p:cNvPicPr>
            <a:picLocks noChangeAspect="1" noChangeArrowheads="1"/>
          </p:cNvPicPr>
          <p:nvPr/>
        </p:nvPicPr>
        <p:blipFill>
          <a:blip r:embed="rId3" cstate="print"/>
          <a:srcRect l="6369" t="8440"/>
          <a:stretch>
            <a:fillRect/>
          </a:stretch>
        </p:blipFill>
        <p:spPr bwMode="auto">
          <a:xfrm>
            <a:off x="1728787" y="2054729"/>
            <a:ext cx="7415213" cy="419367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391400" y="6126163"/>
            <a:ext cx="1752600" cy="7318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7772400" y="5867400"/>
            <a:ext cx="13716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05400" cy="4525963"/>
          </a:xfrm>
        </p:spPr>
        <p:txBody>
          <a:bodyPr>
            <a:normAutofit/>
          </a:bodyPr>
          <a:lstStyle/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Energy Information Administration</a:t>
            </a: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In 2009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schatting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1342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Gbl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600" dirty="0" smtClean="0"/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United States Geological Survey</a:t>
            </a: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F95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betekent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95%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kans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minstens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hoeveelheid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olie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gewonnen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Totaal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(mean) 3021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Gbl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(2000 report</a:t>
            </a:r>
            <a:r>
              <a:rPr lang="en-US" sz="1600" dirty="0" smtClean="0"/>
              <a:t>)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Olie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– reserve’s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931440"/>
            <a:ext cx="5181600" cy="223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3657600"/>
            <a:ext cx="13430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6414370"/>
            <a:ext cx="2590800" cy="44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/>
          <p:nvPr/>
        </p:nvGrpSpPr>
        <p:grpSpPr>
          <a:xfrm>
            <a:off x="5181600" y="1371600"/>
            <a:ext cx="3886200" cy="1304544"/>
            <a:chOff x="5181600" y="1676400"/>
            <a:chExt cx="3657600" cy="1152144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81600" y="1676400"/>
              <a:ext cx="3657600" cy="990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81600" y="2630836"/>
              <a:ext cx="3657600" cy="197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 bwMode="auto">
          <a:xfrm>
            <a:off x="7010400" y="6096000"/>
            <a:ext cx="21336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05400" cy="4525963"/>
          </a:xfrm>
        </p:spPr>
        <p:txBody>
          <a:bodyPr>
            <a:normAutofit/>
          </a:bodyPr>
          <a:lstStyle/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Site van CBS, PBL en </a:t>
            </a:r>
            <a:r>
              <a:rPr lang="en-US" sz="1800" b="0" err="1" smtClean="0">
                <a:latin typeface="Calibri" pitchFamily="34" charset="0"/>
                <a:cs typeface="Calibri" pitchFamily="34" charset="0"/>
              </a:rPr>
              <a:t>Wageningen</a:t>
            </a:r>
            <a:r>
              <a:rPr lang="en-US" sz="1800" b="0" smtClean="0">
                <a:latin typeface="Calibri" pitchFamily="34" charset="0"/>
                <a:cs typeface="Calibri" pitchFamily="34" charset="0"/>
              </a:rPr>
              <a:t> University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Mondiale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voorraden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Aardolie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150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jaar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Gasverbruik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360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jaar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Steenkool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1320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jaar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Op basis van 2004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Fossiele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brandstoffen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– reserve’s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981200"/>
            <a:ext cx="38481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C:\Users\jo\Desktop\0051_001g_clo_04_n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4325" y="3457575"/>
            <a:ext cx="4867275" cy="324802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275952" y="5704952"/>
            <a:ext cx="6858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8305800" cy="4114800"/>
          </a:xfrm>
        </p:spPr>
        <p:txBody>
          <a:bodyPr/>
          <a:lstStyle/>
          <a:p>
            <a:pPr marL="514350" indent="-514350">
              <a:buAutoNum type="alphaUcPeriod"/>
            </a:pPr>
            <a:r>
              <a:rPr lang="en-US" b="0" dirty="0" smtClean="0">
                <a:latin typeface="Calibri" pitchFamily="34" charset="0"/>
                <a:cs typeface="Calibri" pitchFamily="34" charset="0"/>
              </a:rPr>
              <a:t>Toyota Prius (hybrid)</a:t>
            </a:r>
          </a:p>
          <a:p>
            <a:pPr marL="514350" indent="-514350">
              <a:buAutoNum type="alphaUcPeriod"/>
            </a:pPr>
            <a:r>
              <a:rPr lang="en-US" b="0" dirty="0" err="1" smtClean="0">
                <a:latin typeface="Calibri" pitchFamily="34" charset="0"/>
                <a:cs typeface="Calibri" pitchFamily="34" charset="0"/>
              </a:rPr>
              <a:t>Waterstof</a:t>
            </a:r>
            <a:r>
              <a:rPr lang="en-US" b="0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b="0" dirty="0" err="1" smtClean="0">
                <a:latin typeface="Calibri" pitchFamily="34" charset="0"/>
                <a:cs typeface="Calibri" pitchFamily="34" charset="0"/>
              </a:rPr>
              <a:t>brandstofcel</a:t>
            </a:r>
            <a:r>
              <a:rPr lang="en-US" b="0" dirty="0" smtClean="0">
                <a:latin typeface="Calibri" pitchFamily="34" charset="0"/>
                <a:cs typeface="Calibri" pitchFamily="34" charset="0"/>
              </a:rPr>
              <a:t> BMW</a:t>
            </a:r>
          </a:p>
          <a:p>
            <a:pPr marL="514350" indent="-514350">
              <a:buAutoNum type="alphaUcPeriod"/>
            </a:pPr>
            <a:r>
              <a:rPr lang="en-US" b="0" dirty="0" err="1" smtClean="0">
                <a:latin typeface="Calibri" pitchFamily="34" charset="0"/>
                <a:cs typeface="Calibri" pitchFamily="34" charset="0"/>
              </a:rPr>
              <a:t>Mijn</a:t>
            </a:r>
            <a:r>
              <a:rPr lang="en-US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0" dirty="0" err="1" smtClean="0">
                <a:latin typeface="Calibri" pitchFamily="34" charset="0"/>
                <a:cs typeface="Calibri" pitchFamily="34" charset="0"/>
              </a:rPr>
              <a:t>oude</a:t>
            </a:r>
            <a:r>
              <a:rPr lang="en-US" b="0" dirty="0" smtClean="0">
                <a:latin typeface="Calibri" pitchFamily="34" charset="0"/>
                <a:cs typeface="Calibri" pitchFamily="34" charset="0"/>
              </a:rPr>
              <a:t> Saab 9.5</a:t>
            </a:r>
          </a:p>
          <a:p>
            <a:pPr marL="514350" indent="-514350">
              <a:buAutoNum type="alphaUcPeriod"/>
            </a:pPr>
            <a:r>
              <a:rPr lang="en-US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b="0" dirty="0" smtClean="0">
                <a:latin typeface="Calibri" pitchFamily="34" charset="0"/>
                <a:cs typeface="Calibri" pitchFamily="34" charset="0"/>
              </a:rPr>
              <a:t> VW Polo (Blue motion)</a:t>
            </a:r>
          </a:p>
          <a:p>
            <a:pPr>
              <a:buNone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endParaRPr lang="nl-NL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Welke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auto is het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meest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energie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- efficient?</a:t>
            </a:r>
          </a:p>
        </p:txBody>
      </p: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4813" y="1371600"/>
            <a:ext cx="2392269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380" name="Picture 4" descr="\\vmware-host\Shared Folders\Desktop\800px-BMW_Hydrogen_7_at_TED_2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9807" y="3308350"/>
            <a:ext cx="3920067" cy="29400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275952" y="5704952"/>
            <a:ext cx="6858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Global warming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1627" y="6248400"/>
            <a:ext cx="22701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498598"/>
            <a:ext cx="2075885" cy="2266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1828800"/>
            <a:ext cx="4299065" cy="6448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34" y="4752257"/>
            <a:ext cx="3829051" cy="838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7781"/>
            <a:ext cx="3876041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95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275952" y="5704952"/>
            <a:ext cx="6858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019800" cy="4114800"/>
          </a:xfrm>
        </p:spPr>
        <p:txBody>
          <a:bodyPr/>
          <a:lstStyle/>
          <a:p>
            <a:pPr marL="514350" indent="-514350">
              <a:buAutoNum type="alphaUcPeriod"/>
            </a:pPr>
            <a:r>
              <a:rPr lang="en-US" sz="2400" b="0" smtClean="0">
                <a:latin typeface="Calibri" pitchFamily="34" charset="0"/>
                <a:cs typeface="Calibri" pitchFamily="34" charset="0"/>
              </a:rPr>
              <a:t>Global warming bestaat niet. Feitelijk wordt de planeet steeds kouder</a:t>
            </a:r>
          </a:p>
          <a:p>
            <a:pPr marL="514350" indent="-514350">
              <a:buAutoNum type="alphaUcPeriod"/>
            </a:pPr>
            <a:r>
              <a:rPr lang="en-US" sz="2400" b="0" smtClean="0">
                <a:latin typeface="Calibri" pitchFamily="34" charset="0"/>
                <a:cs typeface="Calibri" pitchFamily="34" charset="0"/>
              </a:rPr>
              <a:t>Global warming bestaat, maar wordt niet door menselijke activiteit veroorzaakt</a:t>
            </a:r>
          </a:p>
          <a:p>
            <a:pPr marL="514350" indent="-514350">
              <a:buAutoNum type="alphaUcPeriod"/>
            </a:pPr>
            <a:r>
              <a:rPr lang="en-US" sz="2400" b="0" smtClean="0">
                <a:latin typeface="Calibri" pitchFamily="34" charset="0"/>
                <a:cs typeface="Calibri" pitchFamily="34" charset="0"/>
              </a:rPr>
              <a:t>Global warming bestaat en wordt door menselijke activiteit veroorzaakt</a:t>
            </a:r>
          </a:p>
          <a:p>
            <a:pPr marL="514350" indent="-514350">
              <a:buAutoNum type="alphaUcPeriod"/>
            </a:pPr>
            <a:r>
              <a:rPr lang="en-US" sz="2400" b="0" smtClean="0">
                <a:latin typeface="Calibri" pitchFamily="34" charset="0"/>
                <a:cs typeface="Calibri" pitchFamily="34" charset="0"/>
              </a:rPr>
              <a:t>Global warming bestaat niet. Binnen de meetnauwkeurigheid blijft de oppervlakte-temperatuur van de Aarde constant</a:t>
            </a:r>
            <a:endParaRPr lang="en-US" sz="2400" smtClean="0">
              <a:latin typeface="Calibri" pitchFamily="34" charset="0"/>
              <a:cs typeface="Calibri" pitchFamily="34" charset="0"/>
            </a:endParaRPr>
          </a:p>
          <a:p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Global warming</a:t>
            </a:r>
          </a:p>
        </p:txBody>
      </p:sp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1443057"/>
            <a:ext cx="1645752" cy="4957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286000" y="5704952"/>
            <a:ext cx="6858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019800" cy="4114800"/>
          </a:xfrm>
        </p:spPr>
        <p:txBody>
          <a:bodyPr/>
          <a:lstStyle/>
          <a:p>
            <a:pPr marL="514350" indent="-514350">
              <a:buNone/>
            </a:pPr>
            <a:r>
              <a:rPr lang="en-US" sz="2400" b="0" smtClean="0">
                <a:latin typeface="Calibri" pitchFamily="34" charset="0"/>
                <a:cs typeface="Calibri" pitchFamily="34" charset="0"/>
              </a:rPr>
              <a:t>	Welke van de volgende drie mogelijkheden is de meest waarschijnlijke doodsoorzaak van vogels:</a:t>
            </a:r>
          </a:p>
          <a:p>
            <a:pPr marL="514350" indent="-514350">
              <a:buNone/>
            </a:pPr>
            <a:endParaRPr lang="en-US" sz="2400" b="0" smtClean="0">
              <a:latin typeface="Calibri" pitchFamily="34" charset="0"/>
              <a:cs typeface="Calibri" pitchFamily="34" charset="0"/>
            </a:endParaRPr>
          </a:p>
          <a:p>
            <a:pPr marL="514350" indent="-514350">
              <a:buAutoNum type="alphaUcPeriod"/>
            </a:pPr>
            <a:r>
              <a:rPr lang="en-US" sz="2400" b="0" smtClean="0">
                <a:latin typeface="Calibri" pitchFamily="34" charset="0"/>
                <a:cs typeface="Calibri" pitchFamily="34" charset="0"/>
              </a:rPr>
              <a:t>Doodgereden door een auto</a:t>
            </a:r>
          </a:p>
          <a:p>
            <a:pPr marL="514350" indent="-514350">
              <a:buAutoNum type="alphaUcPeriod"/>
            </a:pPr>
            <a:r>
              <a:rPr lang="en-US" sz="2400" b="0" smtClean="0">
                <a:latin typeface="Calibri" pitchFamily="34" charset="0"/>
                <a:cs typeface="Calibri" pitchFamily="34" charset="0"/>
              </a:rPr>
              <a:t>Opgegeten door een kat</a:t>
            </a:r>
          </a:p>
          <a:p>
            <a:pPr marL="514350" indent="-514350">
              <a:buAutoNum type="alphaUcPeriod"/>
            </a:pPr>
            <a:r>
              <a:rPr lang="en-US" sz="2400" b="0" smtClean="0">
                <a:latin typeface="Calibri" pitchFamily="34" charset="0"/>
                <a:cs typeface="Calibri" pitchFamily="34" charset="0"/>
              </a:rPr>
              <a:t>Een klap krijgen van een van de draaiende bladen van een windmolen</a:t>
            </a:r>
            <a:endParaRPr lang="en-US" sz="2400" smtClean="0">
              <a:latin typeface="Calibri" pitchFamily="34" charset="0"/>
              <a:cs typeface="Calibri" pitchFamily="34" charset="0"/>
            </a:endParaRPr>
          </a:p>
          <a:p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Vogels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en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windmolens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648" y="4757738"/>
            <a:ext cx="6182119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© J.F.J. van den </a:t>
            </a:r>
            <a:r>
              <a:rPr lang="en-US" sz="1400" dirty="0">
                <a:latin typeface="Calibri" panose="020F0502020204030204" pitchFamily="34" charset="0"/>
              </a:rPr>
              <a:t>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275952" y="5715000"/>
            <a:ext cx="6858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858000" cy="4114800"/>
          </a:xfrm>
        </p:spPr>
        <p:txBody>
          <a:bodyPr/>
          <a:lstStyle/>
          <a:p>
            <a:pPr marL="514350" indent="-514350">
              <a:buNone/>
            </a:pPr>
            <a:r>
              <a:rPr lang="en-US" sz="2400" b="0" kern="1200" smtClean="0">
                <a:latin typeface="Calibri" pitchFamily="34" charset="0"/>
                <a:cs typeface="Calibri" pitchFamily="34" charset="0"/>
              </a:rPr>
              <a:t>	Wat is de duurzaamste manier om van Amsterdam naar Parijs te gaan?</a:t>
            </a:r>
          </a:p>
          <a:p>
            <a:pPr marL="514350" indent="-514350">
              <a:buNone/>
            </a:pPr>
            <a:endParaRPr lang="en-US" sz="2400" b="0" smtClean="0">
              <a:latin typeface="Calibri" pitchFamily="34" charset="0"/>
              <a:cs typeface="Calibri" pitchFamily="34" charset="0"/>
            </a:endParaRPr>
          </a:p>
          <a:p>
            <a:pPr marL="514350" indent="-514350">
              <a:buAutoNum type="alphaUcPeriod"/>
            </a:pPr>
            <a:r>
              <a:rPr lang="en-US" sz="2400" b="0" smtClean="0">
                <a:latin typeface="Calibri" pitchFamily="34" charset="0"/>
                <a:cs typeface="Calibri" pitchFamily="34" charset="0"/>
              </a:rPr>
              <a:t>Een groot vliegtuig (jet met &gt;300 passagiers)</a:t>
            </a:r>
          </a:p>
          <a:p>
            <a:pPr marL="514350" indent="-514350">
              <a:buAutoNum type="alphaUcPeriod"/>
            </a:pPr>
            <a:r>
              <a:rPr lang="en-US" sz="2400" b="0" smtClean="0">
                <a:latin typeface="Calibri" pitchFamily="34" charset="0"/>
                <a:cs typeface="Calibri" pitchFamily="34" charset="0"/>
              </a:rPr>
              <a:t>Een klein turbo-prop vliegtuig (80 passagiers)</a:t>
            </a:r>
          </a:p>
          <a:p>
            <a:pPr marL="514350" indent="-514350">
              <a:buAutoNum type="alphaUcPeriod"/>
            </a:pPr>
            <a:r>
              <a:rPr lang="en-US" sz="2400" b="0" smtClean="0">
                <a:latin typeface="Calibri" pitchFamily="34" charset="0"/>
                <a:cs typeface="Calibri" pitchFamily="34" charset="0"/>
              </a:rPr>
              <a:t>Trein</a:t>
            </a:r>
          </a:p>
          <a:p>
            <a:pPr marL="514350" indent="-514350">
              <a:buAutoNum type="alphaUcPeriod"/>
            </a:pPr>
            <a:r>
              <a:rPr lang="en-US" sz="2400" b="0" smtClean="0">
                <a:latin typeface="Calibri" pitchFamily="34" charset="0"/>
                <a:cs typeface="Calibri" pitchFamily="34" charset="0"/>
              </a:rPr>
              <a:t>Auto</a:t>
            </a:r>
            <a:endParaRPr lang="en-US" sz="2400" smtClean="0">
              <a:latin typeface="Calibri" pitchFamily="34" charset="0"/>
              <a:cs typeface="Calibri" pitchFamily="34" charset="0"/>
            </a:endParaRPr>
          </a:p>
          <a:p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Transport</a:t>
            </a: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3799" y="4267200"/>
            <a:ext cx="7332551" cy="19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1627" y="6248400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  <a:txDef>
      <a:spPr>
        <a:noFill/>
      </a:spPr>
      <a:bodyPr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34262</TotalTime>
  <Words>4284</Words>
  <Application>Microsoft Office PowerPoint</Application>
  <PresentationFormat>Letter Paper (8.5x11 in)</PresentationFormat>
  <Paragraphs>756</Paragraphs>
  <Slides>60</Slides>
  <Notes>43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Arial Unicode MS</vt:lpstr>
      <vt:lpstr>Arial</vt:lpstr>
      <vt:lpstr>Arial Rounded MT Bold</vt:lpstr>
      <vt:lpstr>Calibri</vt:lpstr>
      <vt:lpstr>Symbol</vt:lpstr>
      <vt:lpstr>Times</vt:lpstr>
      <vt:lpstr>Times New Roman</vt:lpstr>
      <vt:lpstr>Default Design</vt:lpstr>
      <vt:lpstr>Photo Editor Photo</vt:lpstr>
      <vt:lpstr>Equation</vt:lpstr>
      <vt:lpstr>PowerPoint Presentation</vt:lpstr>
      <vt:lpstr>Overzicht van de eerste lezing</vt:lpstr>
      <vt:lpstr>PowerPoint Presentation</vt:lpstr>
      <vt:lpstr>Aard van de cursus</vt:lpstr>
      <vt:lpstr>Een snelle quiz</vt:lpstr>
      <vt:lpstr>Welke auto is het meest energie - efficient?</vt:lpstr>
      <vt:lpstr>Global warming</vt:lpstr>
      <vt:lpstr>Vogels en windmolens</vt:lpstr>
      <vt:lpstr>Transport</vt:lpstr>
      <vt:lpstr>Energieconsumptie</vt:lpstr>
      <vt:lpstr>Wat is energie?</vt:lpstr>
      <vt:lpstr>Omzetten van energie</vt:lpstr>
      <vt:lpstr>Nuttige relaties, eenheden</vt:lpstr>
      <vt:lpstr>Voorlopige belans</vt:lpstr>
      <vt:lpstr>Motivatie</vt:lpstr>
      <vt:lpstr>Boorkernen Zuidpool</vt:lpstr>
      <vt:lpstr>Boorkernen Zuidpool</vt:lpstr>
      <vt:lpstr>0-dimensionaal klimaatmodel</vt:lpstr>
      <vt:lpstr>0-dimensionaal klimaatmodel</vt:lpstr>
      <vt:lpstr>Een gedetailleerd beeld</vt:lpstr>
      <vt:lpstr>0-dimensionaal klimaatmodel</vt:lpstr>
      <vt:lpstr>Beperkingen van ons klimaatmodel</vt:lpstr>
      <vt:lpstr>Zonneconstante</vt:lpstr>
      <vt:lpstr>Emissiviteit</vt:lpstr>
      <vt:lpstr>Broeikasgassen</vt:lpstr>
      <vt:lpstr>Broeikasgassen</vt:lpstr>
      <vt:lpstr>Kooldioxide concentratie</vt:lpstr>
      <vt:lpstr>Kooldioxide concentratie</vt:lpstr>
      <vt:lpstr>CO2 emissie per continent</vt:lpstr>
      <vt:lpstr>CO2 emissie per land</vt:lpstr>
      <vt:lpstr>CO2 emissie historisch</vt:lpstr>
      <vt:lpstr>Klimaat: belangrijke processen</vt:lpstr>
      <vt:lpstr>Krachten en response</vt:lpstr>
      <vt:lpstr>Responstijd</vt:lpstr>
      <vt:lpstr>Responstijd</vt:lpstr>
      <vt:lpstr>Respons en feedback</vt:lpstr>
      <vt:lpstr>Feedback: CO2 versus waterdamp</vt:lpstr>
      <vt:lpstr>Reconstructie klimaat</vt:lpstr>
      <vt:lpstr>Temperatuur</vt:lpstr>
      <vt:lpstr>Laatste 65 miljoen jaar</vt:lpstr>
      <vt:lpstr>Carboon</vt:lpstr>
      <vt:lpstr>CO2 concentratie</vt:lpstr>
      <vt:lpstr>Variaties in CO2 concentratie</vt:lpstr>
      <vt:lpstr>Koolstof reservoirs</vt:lpstr>
      <vt:lpstr>Koolstof uitwisseling</vt:lpstr>
      <vt:lpstr>Klimaatvoorspellingen</vt:lpstr>
      <vt:lpstr>Duurzaamheid</vt:lpstr>
      <vt:lpstr>Duurzaamheid</vt:lpstr>
      <vt:lpstr>Aardolie</vt:lpstr>
      <vt:lpstr>Voorspellingen aardolie</vt:lpstr>
      <vt:lpstr>Hubbert modellen</vt:lpstr>
      <vt:lpstr>Olie reserves</vt:lpstr>
      <vt:lpstr>Olie reserves</vt:lpstr>
      <vt:lpstr>Olie consumptie</vt:lpstr>
      <vt:lpstr>Olie prijzen – historisch </vt:lpstr>
      <vt:lpstr>Fossiele brandstofprijzen</vt:lpstr>
      <vt:lpstr>Olie – handelsstromen</vt:lpstr>
      <vt:lpstr>Olie – reserve’s</vt:lpstr>
      <vt:lpstr>Fossiele brandstoffen – reserve’s</vt:lpstr>
      <vt:lpstr>Global warming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Visie HEF</dc:title>
  <dc:creator>Jo van den Brand</dc:creator>
  <cp:lastModifiedBy>Johannes van den Brand</cp:lastModifiedBy>
  <cp:revision>1529</cp:revision>
  <cp:lastPrinted>2002-09-13T18:52:55Z</cp:lastPrinted>
  <dcterms:created xsi:type="dcterms:W3CDTF">2001-01-08T10:28:24Z</dcterms:created>
  <dcterms:modified xsi:type="dcterms:W3CDTF">2015-03-29T19:40:43Z</dcterms:modified>
</cp:coreProperties>
</file>