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705" r:id="rId2"/>
  </p:sldMasterIdLst>
  <p:notesMasterIdLst>
    <p:notesMasterId r:id="rId41"/>
  </p:notesMasterIdLst>
  <p:sldIdLst>
    <p:sldId id="2825" r:id="rId3"/>
    <p:sldId id="2915" r:id="rId4"/>
    <p:sldId id="2916" r:id="rId5"/>
    <p:sldId id="2919" r:id="rId6"/>
    <p:sldId id="2871" r:id="rId7"/>
    <p:sldId id="2872" r:id="rId8"/>
    <p:sldId id="2880" r:id="rId9"/>
    <p:sldId id="2931" r:id="rId10"/>
    <p:sldId id="2926" r:id="rId11"/>
    <p:sldId id="2883" r:id="rId12"/>
    <p:sldId id="2877" r:id="rId13"/>
    <p:sldId id="2878" r:id="rId14"/>
    <p:sldId id="2879" r:id="rId15"/>
    <p:sldId id="2888" r:id="rId16"/>
    <p:sldId id="2942" r:id="rId17"/>
    <p:sldId id="2893" r:id="rId18"/>
    <p:sldId id="2927" r:id="rId19"/>
    <p:sldId id="2891" r:id="rId20"/>
    <p:sldId id="2930" r:id="rId21"/>
    <p:sldId id="2897" r:id="rId22"/>
    <p:sldId id="2908" r:id="rId23"/>
    <p:sldId id="2923" r:id="rId24"/>
    <p:sldId id="2920" r:id="rId25"/>
    <p:sldId id="2898" r:id="rId26"/>
    <p:sldId id="2924" r:id="rId27"/>
    <p:sldId id="2925" r:id="rId28"/>
    <p:sldId id="2936" r:id="rId29"/>
    <p:sldId id="2937" r:id="rId30"/>
    <p:sldId id="2941" r:id="rId31"/>
    <p:sldId id="2938" r:id="rId32"/>
    <p:sldId id="452" r:id="rId33"/>
    <p:sldId id="2808" r:id="rId34"/>
    <p:sldId id="461" r:id="rId35"/>
    <p:sldId id="462" r:id="rId36"/>
    <p:sldId id="2814" r:id="rId37"/>
    <p:sldId id="463" r:id="rId38"/>
    <p:sldId id="2910" r:id="rId39"/>
    <p:sldId id="29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 Merk" initials="MM" lastIdx="3" clrIdx="0">
    <p:extLst>
      <p:ext uri="{19B8F6BF-5375-455C-9EA6-DF929625EA0E}">
        <p15:presenceInfo xmlns:p15="http://schemas.microsoft.com/office/powerpoint/2012/main" userId="b9752986f656f3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FCFF"/>
    <a:srgbClr val="FFA0FF"/>
    <a:srgbClr val="FF97F0"/>
    <a:srgbClr val="F98BDC"/>
    <a:srgbClr val="FF8FAD"/>
    <a:srgbClr val="FFA001"/>
    <a:srgbClr val="EB15FF"/>
    <a:srgbClr val="FF5E44"/>
    <a:srgbClr val="77FF92"/>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76"/>
    <p:restoredTop sz="86555"/>
  </p:normalViewPr>
  <p:slideViewPr>
    <p:cSldViewPr snapToGrid="0" snapToObjects="1">
      <p:cViewPr varScale="1">
        <p:scale>
          <a:sx n="93" d="100"/>
          <a:sy n="93" d="100"/>
        </p:scale>
        <p:origin x="216" y="4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137D5-22EE-044B-BDF9-2D17F7CD4D25}" type="datetimeFigureOut">
              <a:rPr lang="en-US" smtClean="0"/>
              <a:t>7/1/24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2104C-D876-7547-BD6A-DAEDAB4BECCE}" type="slidenum">
              <a:rPr lang="en-US" smtClean="0"/>
              <a:t>‹#›</a:t>
            </a:fld>
            <a:endParaRPr lang="en-US"/>
          </a:p>
        </p:txBody>
      </p:sp>
    </p:spTree>
    <p:extLst>
      <p:ext uri="{BB962C8B-B14F-4D97-AF65-F5344CB8AC3E}">
        <p14:creationId xmlns:p14="http://schemas.microsoft.com/office/powerpoint/2010/main" val="14566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66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6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817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27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47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95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202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254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78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12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2</a:t>
            </a:fld>
            <a:endParaRPr lang="en-US"/>
          </a:p>
        </p:txBody>
      </p:sp>
    </p:spTree>
    <p:extLst>
      <p:ext uri="{BB962C8B-B14F-4D97-AF65-F5344CB8AC3E}">
        <p14:creationId xmlns:p14="http://schemas.microsoft.com/office/powerpoint/2010/main" val="4256090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20</a:t>
            </a:fld>
            <a:endParaRPr lang="en-US"/>
          </a:p>
        </p:txBody>
      </p:sp>
    </p:spTree>
    <p:extLst>
      <p:ext uri="{BB962C8B-B14F-4D97-AF65-F5344CB8AC3E}">
        <p14:creationId xmlns:p14="http://schemas.microsoft.com/office/powerpoint/2010/main" val="3328853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21</a:t>
            </a:fld>
            <a:endParaRPr lang="en-US"/>
          </a:p>
        </p:txBody>
      </p:sp>
    </p:spTree>
    <p:extLst>
      <p:ext uri="{BB962C8B-B14F-4D97-AF65-F5344CB8AC3E}">
        <p14:creationId xmlns:p14="http://schemas.microsoft.com/office/powerpoint/2010/main" val="3127648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433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26</a:t>
            </a:fld>
            <a:endParaRPr lang="en-US"/>
          </a:p>
        </p:txBody>
      </p:sp>
    </p:spTree>
    <p:extLst>
      <p:ext uri="{BB962C8B-B14F-4D97-AF65-F5344CB8AC3E}">
        <p14:creationId xmlns:p14="http://schemas.microsoft.com/office/powerpoint/2010/main" val="458294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27</a:t>
            </a:fld>
            <a:endParaRPr lang="en-US"/>
          </a:p>
        </p:txBody>
      </p:sp>
    </p:spTree>
    <p:extLst>
      <p:ext uri="{BB962C8B-B14F-4D97-AF65-F5344CB8AC3E}">
        <p14:creationId xmlns:p14="http://schemas.microsoft.com/office/powerpoint/2010/main" val="715589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28</a:t>
            </a:fld>
            <a:endParaRPr lang="en-US"/>
          </a:p>
        </p:txBody>
      </p:sp>
    </p:spTree>
    <p:extLst>
      <p:ext uri="{BB962C8B-B14F-4D97-AF65-F5344CB8AC3E}">
        <p14:creationId xmlns:p14="http://schemas.microsoft.com/office/powerpoint/2010/main" val="3415296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29</a:t>
            </a:fld>
            <a:endParaRPr lang="en-US"/>
          </a:p>
        </p:txBody>
      </p:sp>
    </p:spTree>
    <p:extLst>
      <p:ext uri="{BB962C8B-B14F-4D97-AF65-F5344CB8AC3E}">
        <p14:creationId xmlns:p14="http://schemas.microsoft.com/office/powerpoint/2010/main" val="1308856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solidFill>
                <a:schemeClr val="bg1"/>
              </a:solidFill>
            </a:endParaRPr>
          </a:p>
        </p:txBody>
      </p:sp>
      <p:sp>
        <p:nvSpPr>
          <p:cNvPr id="4" name="Slide Number Placeholder 3"/>
          <p:cNvSpPr>
            <a:spLocks noGrp="1"/>
          </p:cNvSpPr>
          <p:nvPr>
            <p:ph type="sldNum" sz="quarter" idx="5"/>
          </p:nvPr>
        </p:nvSpPr>
        <p:spPr/>
        <p:txBody>
          <a:bodyPr/>
          <a:lstStyle/>
          <a:p>
            <a:fld id="{2F62104C-D876-7547-BD6A-DAEDAB4BECCE}" type="slidenum">
              <a:rPr lang="en-US" smtClean="0"/>
              <a:t>30</a:t>
            </a:fld>
            <a:endParaRPr lang="en-US"/>
          </a:p>
        </p:txBody>
      </p:sp>
    </p:spTree>
    <p:extLst>
      <p:ext uri="{BB962C8B-B14F-4D97-AF65-F5344CB8AC3E}">
        <p14:creationId xmlns:p14="http://schemas.microsoft.com/office/powerpoint/2010/main" val="1595294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97D6C-69FC-BC42-BAB3-612429D03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707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97D6C-69FC-BC42-BAB3-612429D03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23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546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97D6C-69FC-BC42-BAB3-612429D03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143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97D6C-69FC-BC42-BAB3-612429D03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59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97D6C-69FC-BC42-BAB3-612429D03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371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yriadPro"/>
              </a:rPr>
              <a:t>http://</a:t>
            </a:r>
            <a:r>
              <a:rPr lang="en-GB" sz="1800" dirty="0" err="1">
                <a:effectLst/>
                <a:latin typeface="MyriadPro"/>
              </a:rPr>
              <a:t>dx.doi.org</a:t>
            </a:r>
            <a:r>
              <a:rPr lang="en-GB" sz="1800" dirty="0">
                <a:effectLst/>
                <a:latin typeface="MyriadPro"/>
              </a:rPr>
              <a:t>/10.1098/rsta.2017.0126 </a:t>
            </a:r>
            <a:endParaRPr lang="en-GB" dirty="0"/>
          </a:p>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97D6C-69FC-BC42-BAB3-612429D03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178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97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74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9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9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33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a:t>
            </a:r>
            <a:r>
              <a:rPr lang="en-US" baseline="0" dirty="0"/>
              <a:t> particles: Standard Model</a:t>
            </a:r>
          </a:p>
          <a:p>
            <a:endParaRPr lang="en-US" baseline="0" dirty="0"/>
          </a:p>
          <a:p>
            <a:r>
              <a:rPr lang="en-US" baseline="0" dirty="0"/>
              <a:t>Matter particles:</a:t>
            </a:r>
          </a:p>
          <a:p>
            <a:r>
              <a:rPr lang="en-US" baseline="0" dirty="0"/>
              <a:t>3 generations: only 1-st one stable matter</a:t>
            </a:r>
          </a:p>
          <a:p>
            <a:endParaRPr lang="en-US" baseline="0" dirty="0"/>
          </a:p>
          <a:p>
            <a:r>
              <a:rPr lang="en-US" baseline="0" dirty="0"/>
              <a:t>Fundamental laws symmetric matter antimatter</a:t>
            </a:r>
          </a:p>
          <a:p>
            <a:endParaRPr lang="en-US" baseline="0" dirty="0"/>
          </a:p>
          <a:p>
            <a:r>
              <a:rPr lang="en-US" baseline="0" dirty="0"/>
              <a:t>What determines the hierarchy of particle masses?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2104C-D876-7547-BD6A-DAEDAB4BE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82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12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86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519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5794"/>
          </a:xfrm>
        </p:spPr>
        <p:txBody>
          <a:bodyPr/>
          <a:lstStyle/>
          <a:p>
            <a:r>
              <a:rPr lang="en-US"/>
              <a:t>Click to edit Master title style</a:t>
            </a:r>
            <a:endParaRPr lang="nl-NL"/>
          </a:p>
        </p:txBody>
      </p:sp>
      <p:sp>
        <p:nvSpPr>
          <p:cNvPr id="3" name="Content Placeholder 2"/>
          <p:cNvSpPr>
            <a:spLocks noGrp="1"/>
          </p:cNvSpPr>
          <p:nvPr>
            <p:ph sz="half" idx="1"/>
          </p:nvPr>
        </p:nvSpPr>
        <p:spPr>
          <a:xfrm>
            <a:off x="857214" y="1357299"/>
            <a:ext cx="1019182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r>
              <a:rPr lang="nl-NL">
                <a:solidFill>
                  <a:prstClr val="black">
                    <a:tint val="75000"/>
                  </a:prstClr>
                </a:solidFill>
              </a:rPr>
              <a:t>18-12-2007</a:t>
            </a: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83875D30-BD27-4AD0-A616-23EAE89D1F94}"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76806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Date Placeholder 5"/>
          <p:cNvSpPr>
            <a:spLocks noGrp="1"/>
          </p:cNvSpPr>
          <p:nvPr>
            <p:ph type="dt" sz="half" idx="10"/>
          </p:nvPr>
        </p:nvSpPr>
        <p:spPr>
          <a:xfrm>
            <a:off x="0" y="6553200"/>
            <a:ext cx="1930400" cy="304800"/>
          </a:xfrm>
        </p:spPr>
        <p:txBody>
          <a:bodyPr/>
          <a:lstStyle>
            <a:lvl1pPr>
              <a:defRPr/>
            </a:lvl1pPr>
          </a:lstStyle>
          <a:p>
            <a:r>
              <a:rPr lang="en-US">
                <a:solidFill>
                  <a:prstClr val="black">
                    <a:tint val="75000"/>
                  </a:prstClr>
                </a:solidFill>
              </a:rPr>
              <a:t>Sept 28-29, 2005</a:t>
            </a:r>
          </a:p>
        </p:txBody>
      </p:sp>
      <p:sp>
        <p:nvSpPr>
          <p:cNvPr id="7" name="Footer Placeholder 6"/>
          <p:cNvSpPr>
            <a:spLocks noGrp="1"/>
          </p:cNvSpPr>
          <p:nvPr>
            <p:ph type="ftr" sz="quarter" idx="11"/>
          </p:nvPr>
        </p:nvSpPr>
        <p:spPr>
          <a:xfrm>
            <a:off x="4165600" y="6553200"/>
            <a:ext cx="3860800" cy="30480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10464800" y="6553200"/>
            <a:ext cx="1727200" cy="304800"/>
          </a:xfrm>
        </p:spPr>
        <p:txBody>
          <a:bodyPr/>
          <a:lstStyle>
            <a:lvl1pPr>
              <a:defRPr/>
            </a:lvl1pPr>
          </a:lstStyle>
          <a:p>
            <a:fld id="{EF0B0D45-9B8A-4883-B70F-8B897D25058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764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12192000" cy="762000"/>
          </a:xfrm>
        </p:spPr>
        <p:txBody>
          <a:bodyPr/>
          <a:lstStyle/>
          <a:p>
            <a:r>
              <a:rPr lang="en-US"/>
              <a:t>Click to edit Master title style</a:t>
            </a:r>
            <a:endParaRPr lang="nl-NL"/>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a:xfrm>
            <a:off x="0" y="6553200"/>
            <a:ext cx="1930400" cy="304800"/>
          </a:xfrm>
        </p:spPr>
        <p:txBody>
          <a:bodyPr/>
          <a:lstStyle>
            <a:lvl1pPr>
              <a:defRPr/>
            </a:lvl1pPr>
          </a:lstStyle>
          <a:p>
            <a:r>
              <a:rPr lang="en-US">
                <a:solidFill>
                  <a:prstClr val="black">
                    <a:tint val="75000"/>
                  </a:prstClr>
                </a:solidFill>
              </a:rPr>
              <a:t>Sept 28-29, 2005</a:t>
            </a:r>
          </a:p>
        </p:txBody>
      </p:sp>
      <p:sp>
        <p:nvSpPr>
          <p:cNvPr id="8" name="Footer Placeholder 7"/>
          <p:cNvSpPr>
            <a:spLocks noGrp="1"/>
          </p:cNvSpPr>
          <p:nvPr>
            <p:ph type="ftr" sz="quarter" idx="11"/>
          </p:nvPr>
        </p:nvSpPr>
        <p:spPr>
          <a:xfrm>
            <a:off x="4165600" y="6553200"/>
            <a:ext cx="3860800" cy="30480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0464800" y="6553200"/>
            <a:ext cx="1727200" cy="304800"/>
          </a:xfrm>
        </p:spPr>
        <p:txBody>
          <a:bodyPr/>
          <a:lstStyle>
            <a:lvl1pPr>
              <a:defRPr/>
            </a:lvl1pPr>
          </a:lstStyle>
          <a:p>
            <a:fld id="{A50EF528-A2E7-4FAB-8505-763BAA33417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34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5794"/>
          </a:xfrm>
        </p:spPr>
        <p:txBody>
          <a:bodyPr/>
          <a:lstStyle/>
          <a:p>
            <a:r>
              <a:rPr lang="en-US"/>
              <a:t>Click to edit Master title style</a:t>
            </a:r>
            <a:endParaRPr lang="nl-NL"/>
          </a:p>
        </p:txBody>
      </p:sp>
      <p:sp>
        <p:nvSpPr>
          <p:cNvPr id="3" name="Content Placeholder 2"/>
          <p:cNvSpPr>
            <a:spLocks noGrp="1"/>
          </p:cNvSpPr>
          <p:nvPr>
            <p:ph sz="half" idx="1"/>
          </p:nvPr>
        </p:nvSpPr>
        <p:spPr>
          <a:xfrm>
            <a:off x="857214" y="1357299"/>
            <a:ext cx="1019182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r>
              <a:rPr lang="nl-NL">
                <a:solidFill>
                  <a:prstClr val="black">
                    <a:tint val="75000"/>
                  </a:prstClr>
                </a:solidFill>
              </a:rPr>
              <a:t>18-12-2007</a:t>
            </a: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83875D30-BD27-4AD0-A616-23EAE89D1F94}"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690156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1100" y="1412753"/>
            <a:ext cx="10515600" cy="4351338"/>
          </a:xfrm>
        </p:spPr>
        <p:txBody>
          <a:bodyPr/>
          <a:lstStyle>
            <a:lvl1pPr>
              <a:defRPr sz="2800"/>
            </a:lvl1pPr>
            <a:lvl2pPr>
              <a:defRPr>
                <a:solidFill>
                  <a:srgbClr val="0070C0"/>
                </a:solidFill>
              </a:defRPr>
            </a:lvl2pPr>
            <a:lvl3pPr>
              <a:defRPr baseline="0">
                <a:solidFill>
                  <a:srgbClr val="702677"/>
                </a:solidFill>
              </a:defRPr>
            </a:lvl3pPr>
            <a:lvl4pPr>
              <a:defRPr>
                <a:solidFill>
                  <a:srgbClr val="E6344C"/>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2262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360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66427"/>
          </a:xfrm>
          <a:solidFill>
            <a:schemeClr val="accent1"/>
          </a:solidFill>
        </p:spPr>
        <p:txBody>
          <a:bodyPr>
            <a:normAutofit/>
          </a:bodyPr>
          <a:lstStyle>
            <a:lvl1pPr>
              <a:defRPr sz="3600">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962187" y="1353262"/>
            <a:ext cx="10515600" cy="4351338"/>
          </a:xfrm>
        </p:spPr>
        <p:txBody>
          <a:bodyPr/>
          <a:lstStyle>
            <a:lvl1pPr>
              <a:defRPr>
                <a:solidFill>
                  <a:schemeClr val="accent1">
                    <a:lumMod val="75000"/>
                  </a:schemeClr>
                </a:solidFill>
              </a:defRPr>
            </a:lvl1pPr>
            <a:lvl2pPr>
              <a:defRPr>
                <a:solidFill>
                  <a:schemeClr val="accent5">
                    <a:lumMod val="75000"/>
                  </a:schemeClr>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48800" y="6492875"/>
            <a:ext cx="2743200" cy="365125"/>
          </a:xfrm>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91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443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0">
              <a:srgbClr val="002060"/>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62187" y="1353262"/>
            <a:ext cx="10515600" cy="4351338"/>
          </a:xfrm>
        </p:spPr>
        <p:txBody>
          <a:bodyPr/>
          <a:lstStyle>
            <a:lvl1pPr>
              <a:defRPr>
                <a:solidFill>
                  <a:schemeClr val="accent1">
                    <a:lumMod val="75000"/>
                  </a:schemeClr>
                </a:solidFill>
              </a:defRPr>
            </a:lvl1pPr>
            <a:lvl2pPr>
              <a:defRPr>
                <a:solidFill>
                  <a:schemeClr val="accent5">
                    <a:lumMod val="75000"/>
                  </a:schemeClr>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48800" y="6492875"/>
            <a:ext cx="2743200" cy="365125"/>
          </a:xfrm>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197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618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619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91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36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3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868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017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757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5794"/>
          </a:xfrm>
        </p:spPr>
        <p:txBody>
          <a:bodyPr/>
          <a:lstStyle/>
          <a:p>
            <a:r>
              <a:rPr lang="en-US"/>
              <a:t>Click to edit Master title style</a:t>
            </a:r>
            <a:endParaRPr lang="nl-NL"/>
          </a:p>
        </p:txBody>
      </p:sp>
      <p:sp>
        <p:nvSpPr>
          <p:cNvPr id="3" name="Content Placeholder 2"/>
          <p:cNvSpPr>
            <a:spLocks noGrp="1"/>
          </p:cNvSpPr>
          <p:nvPr>
            <p:ph sz="half" idx="1"/>
          </p:nvPr>
        </p:nvSpPr>
        <p:spPr>
          <a:xfrm>
            <a:off x="857214" y="1357299"/>
            <a:ext cx="1019182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r>
              <a:rPr lang="nl-NL">
                <a:solidFill>
                  <a:prstClr val="black">
                    <a:tint val="75000"/>
                  </a:prstClr>
                </a:solidFill>
              </a:rPr>
              <a:t>18-12-2007</a:t>
            </a: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83875D30-BD27-4AD0-A616-23EAE89D1F94}"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032148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Date Placeholder 5"/>
          <p:cNvSpPr>
            <a:spLocks noGrp="1"/>
          </p:cNvSpPr>
          <p:nvPr>
            <p:ph type="dt" sz="half" idx="10"/>
          </p:nvPr>
        </p:nvSpPr>
        <p:spPr>
          <a:xfrm>
            <a:off x="0" y="6553200"/>
            <a:ext cx="1930400" cy="304800"/>
          </a:xfrm>
        </p:spPr>
        <p:txBody>
          <a:bodyPr/>
          <a:lstStyle>
            <a:lvl1pPr>
              <a:defRPr/>
            </a:lvl1pPr>
          </a:lstStyle>
          <a:p>
            <a:r>
              <a:rPr lang="en-US">
                <a:solidFill>
                  <a:prstClr val="black">
                    <a:tint val="75000"/>
                  </a:prstClr>
                </a:solidFill>
              </a:rPr>
              <a:t>Sept 28-29, 2005</a:t>
            </a:r>
          </a:p>
        </p:txBody>
      </p:sp>
      <p:sp>
        <p:nvSpPr>
          <p:cNvPr id="7" name="Footer Placeholder 6"/>
          <p:cNvSpPr>
            <a:spLocks noGrp="1"/>
          </p:cNvSpPr>
          <p:nvPr>
            <p:ph type="ftr" sz="quarter" idx="11"/>
          </p:nvPr>
        </p:nvSpPr>
        <p:spPr>
          <a:xfrm>
            <a:off x="4165600" y="6553200"/>
            <a:ext cx="3860800" cy="30480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10464800" y="6553200"/>
            <a:ext cx="1727200" cy="304800"/>
          </a:xfrm>
        </p:spPr>
        <p:txBody>
          <a:bodyPr/>
          <a:lstStyle>
            <a:lvl1pPr>
              <a:defRPr/>
            </a:lvl1pPr>
          </a:lstStyle>
          <a:p>
            <a:fld id="{EF0B0D45-9B8A-4883-B70F-8B897D25058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35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696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12192000" cy="762000"/>
          </a:xfrm>
        </p:spPr>
        <p:txBody>
          <a:bodyPr/>
          <a:lstStyle/>
          <a:p>
            <a:r>
              <a:rPr lang="en-US"/>
              <a:t>Click to edit Master title style</a:t>
            </a:r>
            <a:endParaRPr lang="nl-NL"/>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a:xfrm>
            <a:off x="0" y="6553200"/>
            <a:ext cx="1930400" cy="304800"/>
          </a:xfrm>
        </p:spPr>
        <p:txBody>
          <a:bodyPr/>
          <a:lstStyle>
            <a:lvl1pPr>
              <a:defRPr/>
            </a:lvl1pPr>
          </a:lstStyle>
          <a:p>
            <a:r>
              <a:rPr lang="en-US">
                <a:solidFill>
                  <a:prstClr val="black">
                    <a:tint val="75000"/>
                  </a:prstClr>
                </a:solidFill>
              </a:rPr>
              <a:t>Sept 28-29, 2005</a:t>
            </a:r>
          </a:p>
        </p:txBody>
      </p:sp>
      <p:sp>
        <p:nvSpPr>
          <p:cNvPr id="8" name="Footer Placeholder 7"/>
          <p:cNvSpPr>
            <a:spLocks noGrp="1"/>
          </p:cNvSpPr>
          <p:nvPr>
            <p:ph type="ftr" sz="quarter" idx="11"/>
          </p:nvPr>
        </p:nvSpPr>
        <p:spPr>
          <a:xfrm>
            <a:off x="4165600" y="6553200"/>
            <a:ext cx="3860800" cy="30480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0464800" y="6553200"/>
            <a:ext cx="1727200" cy="304800"/>
          </a:xfrm>
        </p:spPr>
        <p:txBody>
          <a:bodyPr/>
          <a:lstStyle>
            <a:lvl1pPr>
              <a:defRPr/>
            </a:lvl1pPr>
          </a:lstStyle>
          <a:p>
            <a:fld id="{A50EF528-A2E7-4FAB-8505-763BAA33417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856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5794"/>
          </a:xfrm>
        </p:spPr>
        <p:txBody>
          <a:bodyPr/>
          <a:lstStyle/>
          <a:p>
            <a:r>
              <a:rPr lang="en-US"/>
              <a:t>Click to edit Master title style</a:t>
            </a:r>
            <a:endParaRPr lang="nl-NL"/>
          </a:p>
        </p:txBody>
      </p:sp>
      <p:sp>
        <p:nvSpPr>
          <p:cNvPr id="3" name="Content Placeholder 2"/>
          <p:cNvSpPr>
            <a:spLocks noGrp="1"/>
          </p:cNvSpPr>
          <p:nvPr>
            <p:ph sz="half" idx="1"/>
          </p:nvPr>
        </p:nvSpPr>
        <p:spPr>
          <a:xfrm>
            <a:off x="857214" y="1357299"/>
            <a:ext cx="1019182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r>
              <a:rPr lang="nl-NL">
                <a:solidFill>
                  <a:prstClr val="black">
                    <a:tint val="75000"/>
                  </a:prstClr>
                </a:solidFill>
              </a:rPr>
              <a:t>18-12-2007</a:t>
            </a: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83875D30-BD27-4AD0-A616-23EAE89D1F94}"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4038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1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370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70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04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61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52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788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3F62B-A8DE-F648-8221-D7DFBDF07EA4}" type="datetimeFigureOut">
              <a:rPr lang="en-US" smtClean="0">
                <a:solidFill>
                  <a:prstClr val="black">
                    <a:tint val="75000"/>
                  </a:prstClr>
                </a:solidFill>
              </a:rPr>
              <a:pPr/>
              <a:t>7/1/24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B6096-DCA3-9348-A46D-77F2CCC652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03467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hyperlink" Target="http://l3www.cern.ch/detectors/lumi/lumi_bgo.gi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9.png"/><Relationship Id="rId7" Type="http://schemas.openxmlformats.org/officeDocument/2006/relationships/image" Target="../media/image5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65.png"/><Relationship Id="rId7" Type="http://schemas.openxmlformats.org/officeDocument/2006/relationships/image" Target="../media/image6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tif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9.tif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0.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9.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8.jpg"/><Relationship Id="rId4" Type="http://schemas.openxmlformats.org/officeDocument/2006/relationships/image" Target="../media/image77.jpg"/></Relationships>
</file>

<file path=ppt/slides/_rels/slide23.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611.png"/><Relationship Id="rId12"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0.png"/><Relationship Id="rId10" Type="http://schemas.openxmlformats.org/officeDocument/2006/relationships/image" Target="../media/image29.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2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37.tif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81.emf"/><Relationship Id="rId7" Type="http://schemas.openxmlformats.org/officeDocument/2006/relationships/image" Target="../media/image82.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4.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101.gif"/><Relationship Id="rId13" Type="http://schemas.openxmlformats.org/officeDocument/2006/relationships/oleObject" Target="../embeddings/oleObject3.bin"/><Relationship Id="rId3" Type="http://schemas.openxmlformats.org/officeDocument/2006/relationships/image" Target="../media/image84.jpeg"/><Relationship Id="rId7" Type="http://schemas.openxmlformats.org/officeDocument/2006/relationships/image" Target="../media/image100.emf"/><Relationship Id="rId12" Type="http://schemas.openxmlformats.org/officeDocument/2006/relationships/image" Target="../media/image103.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oleObject" Target="../embeddings/oleObject2.bin"/><Relationship Id="rId5" Type="http://schemas.openxmlformats.org/officeDocument/2006/relationships/image" Target="../media/image98.png"/><Relationship Id="rId10" Type="http://schemas.openxmlformats.org/officeDocument/2006/relationships/image" Target="../media/image102.wmf"/><Relationship Id="rId4" Type="http://schemas.openxmlformats.org/officeDocument/2006/relationships/image" Target="../media/image85.emf"/><Relationship Id="rId9" Type="http://schemas.openxmlformats.org/officeDocument/2006/relationships/oleObject" Target="../embeddings/oleObject1.bin"/><Relationship Id="rId14" Type="http://schemas.openxmlformats.org/officeDocument/2006/relationships/image" Target="../media/image104.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04.wmf"/><Relationship Id="rId3" Type="http://schemas.openxmlformats.org/officeDocument/2006/relationships/image" Target="../media/image84.jpeg"/><Relationship Id="rId7" Type="http://schemas.openxmlformats.org/officeDocument/2006/relationships/image" Target="../media/image101.gif"/><Relationship Id="rId12" Type="http://schemas.openxmlformats.org/officeDocument/2006/relationships/oleObject" Target="../embeddings/oleObject3.bin"/><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emf"/><Relationship Id="rId11" Type="http://schemas.openxmlformats.org/officeDocument/2006/relationships/image" Target="../media/image103.emf"/><Relationship Id="rId5" Type="http://schemas.openxmlformats.org/officeDocument/2006/relationships/image" Target="../media/image99.png"/><Relationship Id="rId10" Type="http://schemas.openxmlformats.org/officeDocument/2006/relationships/oleObject" Target="../embeddings/oleObject2.bin"/><Relationship Id="rId4" Type="http://schemas.openxmlformats.org/officeDocument/2006/relationships/image" Target="../media/image85.emf"/><Relationship Id="rId9" Type="http://schemas.openxmlformats.org/officeDocument/2006/relationships/image" Target="../media/image102.wmf"/><Relationship Id="rId1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14" Type="http://schemas.openxmlformats.org/officeDocument/2006/relationships/image" Target="../media/image9.tiff"/></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6.png"/><Relationship Id="rId7" Type="http://schemas.openxmlformats.org/officeDocument/2006/relationships/image" Target="../media/image108.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7.jpe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111.jpeg"/><Relationship Id="rId5" Type="http://schemas.openxmlformats.org/officeDocument/2006/relationships/image" Target="../media/image84.jpeg"/><Relationship Id="rId4" Type="http://schemas.openxmlformats.org/officeDocument/2006/relationships/image" Target="../media/image11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115.png"/><Relationship Id="rId5" Type="http://schemas.openxmlformats.org/officeDocument/2006/relationships/image" Target="../media/image112.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27.png"/><Relationship Id="rId7" Type="http://schemas.openxmlformats.org/officeDocument/2006/relationships/image" Target="../media/image39.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2.png"/><Relationship Id="rId5" Type="http://schemas.openxmlformats.org/officeDocument/2006/relationships/image" Target="../media/image43.jp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52693" y="564867"/>
            <a:ext cx="7681072" cy="4038170"/>
          </a:xfrm>
          <a:prstGeom prst="rect">
            <a:avLst/>
          </a:prstGeom>
        </p:spPr>
      </p:pic>
      <p:pic>
        <p:nvPicPr>
          <p:cNvPr id="12" name="Picture 11" descr="Rich2_view.jpg"/>
          <p:cNvPicPr>
            <a:picLocks noChangeAspect="1"/>
          </p:cNvPicPr>
          <p:nvPr/>
        </p:nvPicPr>
        <p:blipFill>
          <a:blip r:embed="rId4">
            <a:alphaModFix amt="70000"/>
          </a:blip>
          <a:stretch>
            <a:fillRect/>
          </a:stretch>
        </p:blipFill>
        <p:spPr>
          <a:xfrm rot="19510817">
            <a:off x="3874660" y="2630247"/>
            <a:ext cx="7919701" cy="55819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489" y="3703965"/>
            <a:ext cx="2798450" cy="2538705"/>
          </a:xfrm>
          <a:prstGeom prst="rect">
            <a:avLst/>
          </a:prstGeom>
          <a:noFill/>
          <a:ln w="3810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117274" y="6107551"/>
            <a:ext cx="4582573" cy="415498"/>
          </a:xfrm>
          <a:prstGeom prst="rect">
            <a:avLst/>
          </a:prstGeom>
          <a:solidFill>
            <a:schemeClr val="tx1">
              <a:alpha val="50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FFFF00"/>
                </a:solidFill>
                <a:effectLst/>
                <a:uLnTx/>
                <a:uFillTx/>
                <a:latin typeface="Calibri" panose="020F0502020204030204"/>
                <a:ea typeface="+mn-ea"/>
                <a:cs typeface="+mn-cs"/>
              </a:rPr>
              <a:t>Why three generations of particles?</a:t>
            </a:r>
          </a:p>
        </p:txBody>
      </p:sp>
      <p:sp>
        <p:nvSpPr>
          <p:cNvPr id="20" name="TextBox 19"/>
          <p:cNvSpPr txBox="1"/>
          <p:nvPr/>
        </p:nvSpPr>
        <p:spPr>
          <a:xfrm>
            <a:off x="8118186" y="6105843"/>
            <a:ext cx="4052448" cy="415498"/>
          </a:xfrm>
          <a:prstGeom prst="rect">
            <a:avLst/>
          </a:prstGeom>
          <a:solidFill>
            <a:schemeClr val="tx1">
              <a:alpha val="50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FFFF00"/>
                </a:solidFill>
                <a:effectLst/>
                <a:uLnTx/>
                <a:uFillTx/>
                <a:latin typeface="Calibri" panose="020F0502020204030204"/>
                <a:ea typeface="+mn-ea"/>
                <a:cs typeface="+mn-cs"/>
              </a:rPr>
              <a:t>Why this particle mass hierarchy?</a:t>
            </a:r>
          </a:p>
        </p:txBody>
      </p:sp>
      <p:pic>
        <p:nvPicPr>
          <p:cNvPr id="4" name="Picture 3"/>
          <p:cNvPicPr>
            <a:picLocks noChangeAspect="1"/>
          </p:cNvPicPr>
          <p:nvPr/>
        </p:nvPicPr>
        <p:blipFill rotWithShape="1">
          <a:blip r:embed="rId6"/>
          <a:srcRect l="1776" t="3724" r="2091" b="8658"/>
          <a:stretch/>
        </p:blipFill>
        <p:spPr>
          <a:xfrm>
            <a:off x="4226065" y="3780855"/>
            <a:ext cx="3717733" cy="2562521"/>
          </a:xfrm>
          <a:prstGeom prst="rect">
            <a:avLst/>
          </a:prstGeom>
          <a:effectLst>
            <a:softEdge rad="101600"/>
          </a:effectLst>
        </p:spPr>
      </p:pic>
      <p:sp>
        <p:nvSpPr>
          <p:cNvPr id="19" name="TextBox 18"/>
          <p:cNvSpPr txBox="1"/>
          <p:nvPr/>
        </p:nvSpPr>
        <p:spPr>
          <a:xfrm>
            <a:off x="4479934" y="6109220"/>
            <a:ext cx="3431501" cy="415498"/>
          </a:xfrm>
          <a:prstGeom prst="rect">
            <a:avLst/>
          </a:prstGeom>
          <a:solidFill>
            <a:schemeClr val="tx1">
              <a:alpha val="50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FFFF00"/>
                </a:solidFill>
                <a:effectLst/>
                <a:uLnTx/>
                <a:uFillTx/>
                <a:latin typeface="Calibri" panose="020F0502020204030204"/>
                <a:ea typeface="+mn-ea"/>
                <a:cs typeface="+mn-cs"/>
              </a:rPr>
              <a:t>Why is there no antimatter?</a:t>
            </a:r>
          </a:p>
        </p:txBody>
      </p:sp>
      <p:sp>
        <p:nvSpPr>
          <p:cNvPr id="5" name="TextBox 4"/>
          <p:cNvSpPr txBox="1"/>
          <p:nvPr/>
        </p:nvSpPr>
        <p:spPr>
          <a:xfrm>
            <a:off x="761089" y="4777989"/>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DBF8FF"/>
                </a:solidFill>
                <a:effectLst/>
                <a:uLnTx/>
                <a:uFillTx/>
                <a:latin typeface="Calibri" panose="020F0502020204030204"/>
                <a:ea typeface="+mn-ea"/>
                <a:cs typeface="+mn-cs"/>
              </a:rPr>
              <a:t>1</a:t>
            </a:r>
          </a:p>
        </p:txBody>
      </p:sp>
      <p:sp>
        <p:nvSpPr>
          <p:cNvPr id="21" name="TextBox 20"/>
          <p:cNvSpPr txBox="1"/>
          <p:nvPr/>
        </p:nvSpPr>
        <p:spPr>
          <a:xfrm>
            <a:off x="1114657" y="4774941"/>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00"/>
                </a:solidFill>
                <a:effectLst/>
                <a:uLnTx/>
                <a:uFillTx/>
                <a:latin typeface="Calibri" panose="020F0502020204030204"/>
                <a:ea typeface="+mn-ea"/>
                <a:cs typeface="+mn-cs"/>
              </a:rPr>
              <a:t>2</a:t>
            </a:r>
          </a:p>
        </p:txBody>
      </p:sp>
      <p:sp>
        <p:nvSpPr>
          <p:cNvPr id="22" name="TextBox 21"/>
          <p:cNvSpPr txBox="1"/>
          <p:nvPr/>
        </p:nvSpPr>
        <p:spPr>
          <a:xfrm>
            <a:off x="1440793" y="4781037"/>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C000"/>
                </a:solidFill>
                <a:effectLst/>
                <a:uLnTx/>
                <a:uFillTx/>
                <a:latin typeface="Calibri" panose="020F0502020204030204"/>
                <a:ea typeface="+mn-ea"/>
                <a:cs typeface="+mn-cs"/>
              </a:rPr>
              <a:t>3</a:t>
            </a:r>
          </a:p>
        </p:txBody>
      </p:sp>
      <p:sp>
        <p:nvSpPr>
          <p:cNvPr id="6" name="Rectangle 5"/>
          <p:cNvSpPr/>
          <p:nvPr/>
        </p:nvSpPr>
        <p:spPr>
          <a:xfrm>
            <a:off x="761089" y="4043075"/>
            <a:ext cx="314511" cy="1873093"/>
          </a:xfrm>
          <a:prstGeom prst="rect">
            <a:avLst/>
          </a:prstGeom>
          <a:noFill/>
          <a:ln w="19050">
            <a:solidFill>
              <a:srgbClr val="DB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1105513" y="4049171"/>
            <a:ext cx="314511" cy="1873093"/>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AE1F"/>
              </a:solidFill>
              <a:effectLst/>
              <a:uLnTx/>
              <a:uFillTx/>
              <a:latin typeface="Calibri" panose="020F0502020204030204"/>
              <a:ea typeface="+mn-ea"/>
              <a:cs typeface="+mn-cs"/>
            </a:endParaRPr>
          </a:p>
        </p:txBody>
      </p:sp>
      <p:sp>
        <p:nvSpPr>
          <p:cNvPr id="24" name="Rectangle 23"/>
          <p:cNvSpPr/>
          <p:nvPr/>
        </p:nvSpPr>
        <p:spPr>
          <a:xfrm>
            <a:off x="1459081" y="4055267"/>
            <a:ext cx="314511" cy="1873093"/>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F399A34-95DE-3BDD-3DDE-316E9FAAC7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12706" y="3389201"/>
            <a:ext cx="3592658" cy="2771479"/>
          </a:xfrm>
          <a:prstGeom prst="rect">
            <a:avLst/>
          </a:prstGeom>
        </p:spPr>
      </p:pic>
      <p:sp>
        <p:nvSpPr>
          <p:cNvPr id="2" name="Title 1">
            <a:extLst>
              <a:ext uri="{FF2B5EF4-FFF2-40B4-BE49-F238E27FC236}">
                <a16:creationId xmlns:a16="http://schemas.microsoft.com/office/drawing/2014/main" id="{0E30ACC8-6C80-5A24-2A54-0087AA09C0A1}"/>
              </a:ext>
            </a:extLst>
          </p:cNvPr>
          <p:cNvSpPr txBox="1">
            <a:spLocks/>
          </p:cNvSpPr>
          <p:nvPr/>
        </p:nvSpPr>
        <p:spPr>
          <a:xfrm>
            <a:off x="1562638" y="151602"/>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Why 3 ?</a:t>
            </a:r>
          </a:p>
        </p:txBody>
      </p:sp>
      <p:sp>
        <p:nvSpPr>
          <p:cNvPr id="3" name="TextBox 2">
            <a:extLst>
              <a:ext uri="{FF2B5EF4-FFF2-40B4-BE49-F238E27FC236}">
                <a16:creationId xmlns:a16="http://schemas.microsoft.com/office/drawing/2014/main" id="{45550EC2-14BF-6FF7-0EBC-21CC267E3E98}"/>
              </a:ext>
            </a:extLst>
          </p:cNvPr>
          <p:cNvSpPr txBox="1"/>
          <p:nvPr/>
        </p:nvSpPr>
        <p:spPr>
          <a:xfrm>
            <a:off x="10692871" y="103202"/>
            <a:ext cx="1385123" cy="923330"/>
          </a:xfrm>
          <a:prstGeom prst="rect">
            <a:avLst/>
          </a:prstGeom>
          <a:noFill/>
        </p:spPr>
        <p:txBody>
          <a:bodyPr wrap="none" rtlCol="0">
            <a:spAutoFit/>
          </a:bodyPr>
          <a:lstStyle/>
          <a:p>
            <a:pPr algn="ctr"/>
            <a:r>
              <a:rPr lang="en-NL" dirty="0">
                <a:solidFill>
                  <a:srgbClr val="90FCFF"/>
                </a:solidFill>
              </a:rPr>
              <a:t>Marcel Merk</a:t>
            </a:r>
          </a:p>
          <a:p>
            <a:pPr algn="ctr"/>
            <a:r>
              <a:rPr lang="en-NL" dirty="0">
                <a:solidFill>
                  <a:srgbClr val="90FCFF"/>
                </a:solidFill>
              </a:rPr>
              <a:t>Maastricht</a:t>
            </a:r>
          </a:p>
          <a:p>
            <a:pPr algn="ctr"/>
            <a:r>
              <a:rPr lang="en-NL" dirty="0">
                <a:solidFill>
                  <a:srgbClr val="90FCFF"/>
                </a:solidFill>
              </a:rPr>
              <a:t>1-7-2024</a:t>
            </a:r>
          </a:p>
        </p:txBody>
      </p:sp>
      <p:grpSp>
        <p:nvGrpSpPr>
          <p:cNvPr id="7" name="Group 6">
            <a:extLst>
              <a:ext uri="{FF2B5EF4-FFF2-40B4-BE49-F238E27FC236}">
                <a16:creationId xmlns:a16="http://schemas.microsoft.com/office/drawing/2014/main" id="{97D32564-D766-D0D7-68E3-A3CF32BFE1EE}"/>
              </a:ext>
            </a:extLst>
          </p:cNvPr>
          <p:cNvGrpSpPr/>
          <p:nvPr/>
        </p:nvGrpSpPr>
        <p:grpSpPr>
          <a:xfrm>
            <a:off x="1053306" y="92824"/>
            <a:ext cx="1403994" cy="599106"/>
            <a:chOff x="2956822" y="2604018"/>
            <a:chExt cx="1403994" cy="599106"/>
          </a:xfrm>
        </p:grpSpPr>
        <p:sp>
          <p:nvSpPr>
            <p:cNvPr id="11" name="Rectangle 10">
              <a:extLst>
                <a:ext uri="{FF2B5EF4-FFF2-40B4-BE49-F238E27FC236}">
                  <a16:creationId xmlns:a16="http://schemas.microsoft.com/office/drawing/2014/main" id="{C2EC031B-409A-3064-DE82-39260089B3BD}"/>
                </a:ext>
              </a:extLst>
            </p:cNvPr>
            <p:cNvSpPr/>
            <p:nvPr/>
          </p:nvSpPr>
          <p:spPr>
            <a:xfrm>
              <a:off x="2956822" y="2604018"/>
              <a:ext cx="1403994" cy="599106"/>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NIKHEF_LOGO.png" descr="NIKHEF_LOGO.png">
              <a:extLst>
                <a:ext uri="{FF2B5EF4-FFF2-40B4-BE49-F238E27FC236}">
                  <a16:creationId xmlns:a16="http://schemas.microsoft.com/office/drawing/2014/main" id="{3361629B-38D6-6FE2-8676-42AB4BD98959}"/>
                </a:ext>
              </a:extLst>
            </p:cNvPr>
            <p:cNvPicPr>
              <a:picLocks noChangeAspect="1"/>
            </p:cNvPicPr>
            <p:nvPr/>
          </p:nvPicPr>
          <p:blipFill>
            <a:blip r:embed="rId8"/>
            <a:stretch>
              <a:fillRect/>
            </a:stretch>
          </p:blipFill>
          <p:spPr>
            <a:xfrm>
              <a:off x="3040514" y="2661184"/>
              <a:ext cx="1236610" cy="483996"/>
            </a:xfrm>
            <a:prstGeom prst="rect">
              <a:avLst/>
            </a:prstGeom>
            <a:ln w="12700">
              <a:miter lim="400000"/>
            </a:ln>
          </p:spPr>
        </p:pic>
      </p:grpSp>
      <p:pic>
        <p:nvPicPr>
          <p:cNvPr id="16" name="Picture 15">
            <a:extLst>
              <a:ext uri="{FF2B5EF4-FFF2-40B4-BE49-F238E27FC236}">
                <a16:creationId xmlns:a16="http://schemas.microsoft.com/office/drawing/2014/main" id="{95933E24-6459-5B8E-2DE4-0BBF71C9E9E2}"/>
              </a:ext>
            </a:extLst>
          </p:cNvPr>
          <p:cNvPicPr>
            <a:picLocks noChangeAspect="1"/>
          </p:cNvPicPr>
          <p:nvPr/>
        </p:nvPicPr>
        <p:blipFill>
          <a:blip r:embed="rId9"/>
          <a:stretch>
            <a:fillRect/>
          </a:stretch>
        </p:blipFill>
        <p:spPr>
          <a:xfrm>
            <a:off x="114006" y="82650"/>
            <a:ext cx="818093" cy="858493"/>
          </a:xfrm>
          <a:prstGeom prst="rect">
            <a:avLst/>
          </a:prstGeom>
          <a:solidFill>
            <a:schemeClr val="bg1"/>
          </a:solidFill>
        </p:spPr>
      </p:pic>
    </p:spTree>
    <p:extLst>
      <p:ext uri="{BB962C8B-B14F-4D97-AF65-F5344CB8AC3E}">
        <p14:creationId xmlns:p14="http://schemas.microsoft.com/office/powerpoint/2010/main" val="10347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19" grpId="0" animBg="1"/>
      <p:bldP spid="5" grpId="0"/>
      <p:bldP spid="21" grpId="0"/>
      <p:bldP spid="22" grpId="0"/>
      <p:bldP spid="6" grpId="0" animBg="1"/>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67A4C54-6B67-A7ED-F6DC-217B308316A6}"/>
              </a:ext>
            </a:extLst>
          </p:cNvPr>
          <p:cNvPicPr>
            <a:picLocks noChangeAspect="1"/>
          </p:cNvPicPr>
          <p:nvPr/>
        </p:nvPicPr>
        <p:blipFill>
          <a:blip r:embed="rId3"/>
          <a:stretch>
            <a:fillRect/>
          </a:stretch>
        </p:blipFill>
        <p:spPr>
          <a:xfrm>
            <a:off x="419871" y="688907"/>
            <a:ext cx="3390929" cy="2942636"/>
          </a:xfrm>
          <a:prstGeom prst="rect">
            <a:avLst/>
          </a:prstGeom>
          <a:ln w="12700">
            <a:solidFill>
              <a:schemeClr val="tx1"/>
            </a:solidFill>
          </a:ln>
        </p:spPr>
      </p:pic>
      <p:pic>
        <p:nvPicPr>
          <p:cNvPr id="5" name="Picture 4">
            <a:extLst>
              <a:ext uri="{FF2B5EF4-FFF2-40B4-BE49-F238E27FC236}">
                <a16:creationId xmlns:a16="http://schemas.microsoft.com/office/drawing/2014/main" id="{28506862-1C17-C50D-94F4-2CD5854B7299}"/>
              </a:ext>
            </a:extLst>
          </p:cNvPr>
          <p:cNvPicPr>
            <a:picLocks noChangeAspect="1"/>
          </p:cNvPicPr>
          <p:nvPr/>
        </p:nvPicPr>
        <p:blipFill>
          <a:blip r:embed="rId4"/>
          <a:stretch>
            <a:fillRect/>
          </a:stretch>
        </p:blipFill>
        <p:spPr>
          <a:xfrm>
            <a:off x="400416" y="3745303"/>
            <a:ext cx="4512041" cy="2942636"/>
          </a:xfrm>
          <a:prstGeom prst="rect">
            <a:avLst/>
          </a:prstGeom>
          <a:ln w="12700">
            <a:solidFill>
              <a:schemeClr val="tx1"/>
            </a:solidFill>
          </a:ln>
        </p:spPr>
      </p:pic>
      <p:pic>
        <p:nvPicPr>
          <p:cNvPr id="6" name="Picture 5">
            <a:extLst>
              <a:ext uri="{FF2B5EF4-FFF2-40B4-BE49-F238E27FC236}">
                <a16:creationId xmlns:a16="http://schemas.microsoft.com/office/drawing/2014/main" id="{3C083875-3AEE-FAF1-5E5D-4F846BFF1299}"/>
              </a:ext>
            </a:extLst>
          </p:cNvPr>
          <p:cNvPicPr>
            <a:picLocks noChangeAspect="1"/>
          </p:cNvPicPr>
          <p:nvPr/>
        </p:nvPicPr>
        <p:blipFill>
          <a:blip r:embed="rId5"/>
          <a:stretch>
            <a:fillRect/>
          </a:stretch>
        </p:blipFill>
        <p:spPr>
          <a:xfrm>
            <a:off x="5757824" y="3756905"/>
            <a:ext cx="5876458" cy="2950489"/>
          </a:xfrm>
          <a:prstGeom prst="rect">
            <a:avLst/>
          </a:prstGeom>
          <a:ln w="12700">
            <a:solidFill>
              <a:schemeClr val="tx1"/>
            </a:solidFill>
          </a:ln>
        </p:spPr>
      </p:pic>
      <p:pic>
        <p:nvPicPr>
          <p:cNvPr id="12" name="Picture 11">
            <a:extLst>
              <a:ext uri="{FF2B5EF4-FFF2-40B4-BE49-F238E27FC236}">
                <a16:creationId xmlns:a16="http://schemas.microsoft.com/office/drawing/2014/main" id="{CAB9DF55-0E50-F8A3-EAA2-B8B54D42F8C2}"/>
              </a:ext>
            </a:extLst>
          </p:cNvPr>
          <p:cNvPicPr>
            <a:picLocks noChangeAspect="1"/>
          </p:cNvPicPr>
          <p:nvPr/>
        </p:nvPicPr>
        <p:blipFill>
          <a:blip r:embed="rId6"/>
          <a:stretch>
            <a:fillRect/>
          </a:stretch>
        </p:blipFill>
        <p:spPr>
          <a:xfrm>
            <a:off x="7833316" y="1060520"/>
            <a:ext cx="3800966" cy="2465755"/>
          </a:xfrm>
          <a:prstGeom prst="rect">
            <a:avLst/>
          </a:prstGeom>
          <a:ln w="12700">
            <a:solidFill>
              <a:schemeClr val="tx1"/>
            </a:solidFill>
          </a:ln>
        </p:spPr>
      </p:pic>
      <p:sp>
        <p:nvSpPr>
          <p:cNvPr id="2" name="Title 1">
            <a:extLst>
              <a:ext uri="{FF2B5EF4-FFF2-40B4-BE49-F238E27FC236}">
                <a16:creationId xmlns:a16="http://schemas.microsoft.com/office/drawing/2014/main" id="{0E30ACC8-6C80-5A24-2A54-0087AA09C0A1}"/>
              </a:ext>
            </a:extLst>
          </p:cNvPr>
          <p:cNvSpPr txBox="1">
            <a:spLocks/>
          </p:cNvSpPr>
          <p:nvPr/>
        </p:nvSpPr>
        <p:spPr>
          <a:xfrm>
            <a:off x="1653653" y="53331"/>
            <a:ext cx="8884693" cy="666427"/>
          </a:xfrm>
          <a:prstGeom prst="rect">
            <a:avLst/>
          </a:prstGeom>
          <a:solidFill>
            <a:schemeClr val="tx1">
              <a:alpha val="50000"/>
            </a:schemeClr>
          </a:solidFill>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A BGO crystal calorimeter to detect electrons</a:t>
            </a:r>
          </a:p>
        </p:txBody>
      </p:sp>
      <p:pic>
        <p:nvPicPr>
          <p:cNvPr id="7" name="Picture 6" descr="Lumi Monitor BGO calorimeter">
            <a:hlinkClick r:id="rId7"/>
            <a:extLst>
              <a:ext uri="{FF2B5EF4-FFF2-40B4-BE49-F238E27FC236}">
                <a16:creationId xmlns:a16="http://schemas.microsoft.com/office/drawing/2014/main" id="{0C84990A-45C1-B2EE-C3D2-890A9E3549F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21494" t="16298" r="36176" b="16956"/>
          <a:stretch>
            <a:fillRect/>
          </a:stretch>
        </p:blipFill>
        <p:spPr bwMode="auto">
          <a:xfrm>
            <a:off x="4351852" y="625729"/>
            <a:ext cx="2847734" cy="306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41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The Silicon </a:t>
            </a:r>
            <a:r>
              <a:rPr kumimoji="0" lang="en-US" sz="4000" b="1" i="1" u="none" strike="noStrike" kern="1200" cap="none" spc="0" normalizeH="0" baseline="0" noProof="0" dirty="0" err="1">
                <a:ln>
                  <a:noFill/>
                </a:ln>
                <a:solidFill>
                  <a:prstClr val="white"/>
                </a:solidFill>
                <a:effectLst/>
                <a:uLnTx/>
                <a:uFillTx/>
                <a:latin typeface="Calibri Light" panose="020F0302020204030204"/>
                <a:ea typeface="+mj-ea"/>
                <a:cs typeface="+mj-cs"/>
              </a:rPr>
              <a:t>LUMi</a:t>
            </a: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 upgrade: SLUM</a:t>
            </a:r>
          </a:p>
        </p:txBody>
      </p:sp>
      <p:pic>
        <p:nvPicPr>
          <p:cNvPr id="3" name="Picture 2">
            <a:extLst>
              <a:ext uri="{FF2B5EF4-FFF2-40B4-BE49-F238E27FC236}">
                <a16:creationId xmlns:a16="http://schemas.microsoft.com/office/drawing/2014/main" id="{6DEC5684-E43B-F19E-7415-C47968BB1197}"/>
              </a:ext>
            </a:extLst>
          </p:cNvPr>
          <p:cNvPicPr>
            <a:picLocks noChangeAspect="1"/>
          </p:cNvPicPr>
          <p:nvPr/>
        </p:nvPicPr>
        <p:blipFill>
          <a:blip r:embed="rId3"/>
          <a:stretch>
            <a:fillRect/>
          </a:stretch>
        </p:blipFill>
        <p:spPr>
          <a:xfrm>
            <a:off x="4067298" y="834458"/>
            <a:ext cx="7772400" cy="2458943"/>
          </a:xfrm>
          <a:prstGeom prst="rect">
            <a:avLst/>
          </a:prstGeom>
        </p:spPr>
      </p:pic>
      <p:sp>
        <p:nvSpPr>
          <p:cNvPr id="4" name="TextBox 3">
            <a:extLst>
              <a:ext uri="{FF2B5EF4-FFF2-40B4-BE49-F238E27FC236}">
                <a16:creationId xmlns:a16="http://schemas.microsoft.com/office/drawing/2014/main" id="{72B5F610-8EEC-BA29-6E98-D8C890E31457}"/>
              </a:ext>
            </a:extLst>
          </p:cNvPr>
          <p:cNvSpPr txBox="1"/>
          <p:nvPr/>
        </p:nvSpPr>
        <p:spPr>
          <a:xfrm>
            <a:off x="352302" y="834458"/>
            <a:ext cx="3559018" cy="1107996"/>
          </a:xfrm>
          <a:prstGeom prst="rect">
            <a:avLst/>
          </a:prstGeom>
          <a:noFill/>
        </p:spPr>
        <p:txBody>
          <a:bodyPr wrap="square" rtlCol="0">
            <a:spAutoFit/>
          </a:bodyPr>
          <a:lstStyle/>
          <a:p>
            <a:r>
              <a:rPr lang="en-NL" sz="2200" dirty="0">
                <a:solidFill>
                  <a:schemeClr val="bg1"/>
                </a:solidFill>
              </a:rPr>
              <a:t>Concept: improve the knowledge of fiducal volume with a silicon detector</a:t>
            </a:r>
          </a:p>
        </p:txBody>
      </p:sp>
      <p:pic>
        <p:nvPicPr>
          <p:cNvPr id="5" name="Picture 4">
            <a:extLst>
              <a:ext uri="{FF2B5EF4-FFF2-40B4-BE49-F238E27FC236}">
                <a16:creationId xmlns:a16="http://schemas.microsoft.com/office/drawing/2014/main" id="{DC940792-66DE-6E2E-1B24-FB36A5CBF515}"/>
              </a:ext>
            </a:extLst>
          </p:cNvPr>
          <p:cNvPicPr>
            <a:picLocks noChangeAspect="1"/>
          </p:cNvPicPr>
          <p:nvPr/>
        </p:nvPicPr>
        <p:blipFill>
          <a:blip r:embed="rId4"/>
          <a:stretch>
            <a:fillRect/>
          </a:stretch>
        </p:blipFill>
        <p:spPr>
          <a:xfrm>
            <a:off x="201897" y="2008158"/>
            <a:ext cx="3709423" cy="4735777"/>
          </a:xfrm>
          <a:prstGeom prst="rect">
            <a:avLst/>
          </a:prstGeom>
        </p:spPr>
      </p:pic>
      <p:pic>
        <p:nvPicPr>
          <p:cNvPr id="6" name="Picture 5">
            <a:extLst>
              <a:ext uri="{FF2B5EF4-FFF2-40B4-BE49-F238E27FC236}">
                <a16:creationId xmlns:a16="http://schemas.microsoft.com/office/drawing/2014/main" id="{7D4C8E40-3011-FD7F-E847-8864EC703824}"/>
              </a:ext>
            </a:extLst>
          </p:cNvPr>
          <p:cNvPicPr>
            <a:picLocks noChangeAspect="1"/>
          </p:cNvPicPr>
          <p:nvPr/>
        </p:nvPicPr>
        <p:blipFill rotWithShape="1">
          <a:blip r:embed="rId5"/>
          <a:srcRect l="50578" r="3082"/>
          <a:stretch/>
        </p:blipFill>
        <p:spPr>
          <a:xfrm>
            <a:off x="7266432" y="3851099"/>
            <a:ext cx="2048256" cy="2620904"/>
          </a:xfrm>
          <a:prstGeom prst="rect">
            <a:avLst/>
          </a:prstGeom>
          <a:ln w="19050">
            <a:solidFill>
              <a:srgbClr val="EB15FF"/>
            </a:solidFill>
          </a:ln>
        </p:spPr>
      </p:pic>
      <p:pic>
        <p:nvPicPr>
          <p:cNvPr id="7" name="Picture 6">
            <a:extLst>
              <a:ext uri="{FF2B5EF4-FFF2-40B4-BE49-F238E27FC236}">
                <a16:creationId xmlns:a16="http://schemas.microsoft.com/office/drawing/2014/main" id="{ED63E9F1-5395-CE45-D2CB-18C7FEAA73B0}"/>
              </a:ext>
            </a:extLst>
          </p:cNvPr>
          <p:cNvPicPr>
            <a:picLocks noChangeAspect="1"/>
          </p:cNvPicPr>
          <p:nvPr/>
        </p:nvPicPr>
        <p:blipFill>
          <a:blip r:embed="rId6"/>
          <a:stretch>
            <a:fillRect/>
          </a:stretch>
        </p:blipFill>
        <p:spPr>
          <a:xfrm>
            <a:off x="4308289" y="3529837"/>
            <a:ext cx="2678605" cy="3179335"/>
          </a:xfrm>
          <a:prstGeom prst="rect">
            <a:avLst/>
          </a:prstGeom>
          <a:ln w="19050">
            <a:solidFill>
              <a:srgbClr val="FFC000"/>
            </a:solidFill>
          </a:ln>
        </p:spPr>
      </p:pic>
      <p:sp>
        <p:nvSpPr>
          <p:cNvPr id="9" name="TextBox 8">
            <a:extLst>
              <a:ext uri="{FF2B5EF4-FFF2-40B4-BE49-F238E27FC236}">
                <a16:creationId xmlns:a16="http://schemas.microsoft.com/office/drawing/2014/main" id="{9C9CCC9E-2CF9-64C0-B747-6FC89BD0CDAA}"/>
              </a:ext>
            </a:extLst>
          </p:cNvPr>
          <p:cNvSpPr txBox="1"/>
          <p:nvPr/>
        </p:nvSpPr>
        <p:spPr>
          <a:xfrm>
            <a:off x="2487168" y="6339840"/>
            <a:ext cx="727956" cy="369332"/>
          </a:xfrm>
          <a:prstGeom prst="rect">
            <a:avLst/>
          </a:prstGeom>
          <a:noFill/>
        </p:spPr>
        <p:txBody>
          <a:bodyPr wrap="none" rtlCol="0">
            <a:spAutoFit/>
          </a:bodyPr>
          <a:lstStyle/>
          <a:p>
            <a:r>
              <a:rPr lang="en-NL" dirty="0"/>
              <a:t>SLUM</a:t>
            </a:r>
          </a:p>
        </p:txBody>
      </p:sp>
      <p:pic>
        <p:nvPicPr>
          <p:cNvPr id="10" name="Picture 9">
            <a:extLst>
              <a:ext uri="{FF2B5EF4-FFF2-40B4-BE49-F238E27FC236}">
                <a16:creationId xmlns:a16="http://schemas.microsoft.com/office/drawing/2014/main" id="{1E2C1367-2AB4-0AC2-93B9-DF51238E25AD}"/>
              </a:ext>
            </a:extLst>
          </p:cNvPr>
          <p:cNvPicPr>
            <a:picLocks noChangeAspect="1"/>
          </p:cNvPicPr>
          <p:nvPr/>
        </p:nvPicPr>
        <p:blipFill rotWithShape="1">
          <a:blip r:embed="rId5"/>
          <a:srcRect l="4144" r="49516"/>
          <a:stretch/>
        </p:blipFill>
        <p:spPr>
          <a:xfrm>
            <a:off x="9704832" y="3851099"/>
            <a:ext cx="2048256" cy="2620904"/>
          </a:xfrm>
          <a:prstGeom prst="rect">
            <a:avLst/>
          </a:prstGeom>
        </p:spPr>
      </p:pic>
      <p:sp>
        <p:nvSpPr>
          <p:cNvPr id="11" name="Rectangle 10">
            <a:extLst>
              <a:ext uri="{FF2B5EF4-FFF2-40B4-BE49-F238E27FC236}">
                <a16:creationId xmlns:a16="http://schemas.microsoft.com/office/drawing/2014/main" id="{622A66E1-3855-51FF-1094-BA09ECD5C218}"/>
              </a:ext>
            </a:extLst>
          </p:cNvPr>
          <p:cNvSpPr/>
          <p:nvPr/>
        </p:nvSpPr>
        <p:spPr>
          <a:xfrm>
            <a:off x="4975258" y="4853354"/>
            <a:ext cx="933173" cy="1354015"/>
          </a:xfrm>
          <a:prstGeom prst="rect">
            <a:avLst/>
          </a:prstGeom>
          <a:noFill/>
          <a:ln w="25400">
            <a:solidFill>
              <a:srgbClr val="EB1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3" name="Straight Connector 12">
            <a:extLst>
              <a:ext uri="{FF2B5EF4-FFF2-40B4-BE49-F238E27FC236}">
                <a16:creationId xmlns:a16="http://schemas.microsoft.com/office/drawing/2014/main" id="{FB28B4EF-A26D-6BB8-0E2D-05FED6AB4CB2}"/>
              </a:ext>
            </a:extLst>
          </p:cNvPr>
          <p:cNvCxnSpPr>
            <a:cxnSpLocks/>
          </p:cNvCxnSpPr>
          <p:nvPr/>
        </p:nvCxnSpPr>
        <p:spPr>
          <a:xfrm>
            <a:off x="4975258" y="6207369"/>
            <a:ext cx="2291174" cy="283828"/>
          </a:xfrm>
          <a:prstGeom prst="line">
            <a:avLst/>
          </a:prstGeom>
          <a:ln w="19050">
            <a:solidFill>
              <a:srgbClr val="EB15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CFC772-F9BA-EC3B-D2B4-6B8E271ACF5D}"/>
              </a:ext>
            </a:extLst>
          </p:cNvPr>
          <p:cNvCxnSpPr>
            <a:cxnSpLocks/>
          </p:cNvCxnSpPr>
          <p:nvPr/>
        </p:nvCxnSpPr>
        <p:spPr>
          <a:xfrm flipV="1">
            <a:off x="5092689" y="3851099"/>
            <a:ext cx="2173743" cy="1036698"/>
          </a:xfrm>
          <a:prstGeom prst="line">
            <a:avLst/>
          </a:prstGeom>
          <a:ln w="19050">
            <a:solidFill>
              <a:srgbClr val="EB15FF"/>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9AAFC4-839A-0540-9020-87534E143386}"/>
              </a:ext>
            </a:extLst>
          </p:cNvPr>
          <p:cNvCxnSpPr/>
          <p:nvPr/>
        </p:nvCxnSpPr>
        <p:spPr>
          <a:xfrm>
            <a:off x="7830406" y="3018692"/>
            <a:ext cx="0" cy="944320"/>
          </a:xfrm>
          <a:prstGeom prst="straightConnector1">
            <a:avLst/>
          </a:prstGeom>
          <a:ln w="19050">
            <a:solidFill>
              <a:srgbClr val="EB15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A893117-A14B-56BA-2C48-3EBAF4A672F7}"/>
              </a:ext>
            </a:extLst>
          </p:cNvPr>
          <p:cNvCxnSpPr>
            <a:cxnSpLocks/>
          </p:cNvCxnSpPr>
          <p:nvPr/>
        </p:nvCxnSpPr>
        <p:spPr>
          <a:xfrm>
            <a:off x="7986385" y="3018692"/>
            <a:ext cx="2082048" cy="875432"/>
          </a:xfrm>
          <a:prstGeom prst="straightConnector1">
            <a:avLst/>
          </a:prstGeom>
          <a:ln w="19050">
            <a:solidFill>
              <a:srgbClr val="EB15FF"/>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2007B2D-4E30-4EFA-4C86-2ECD07D5A5D2}"/>
              </a:ext>
            </a:extLst>
          </p:cNvPr>
          <p:cNvSpPr/>
          <p:nvPr/>
        </p:nvSpPr>
        <p:spPr>
          <a:xfrm>
            <a:off x="2067290" y="2835295"/>
            <a:ext cx="933173" cy="1199283"/>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5" name="Straight Connector 24">
            <a:extLst>
              <a:ext uri="{FF2B5EF4-FFF2-40B4-BE49-F238E27FC236}">
                <a16:creationId xmlns:a16="http://schemas.microsoft.com/office/drawing/2014/main" id="{0DF0FF76-E66E-C053-8C19-3E2BC1BC591F}"/>
              </a:ext>
            </a:extLst>
          </p:cNvPr>
          <p:cNvCxnSpPr>
            <a:cxnSpLocks/>
          </p:cNvCxnSpPr>
          <p:nvPr/>
        </p:nvCxnSpPr>
        <p:spPr>
          <a:xfrm>
            <a:off x="2049948" y="4005424"/>
            <a:ext cx="2243782" cy="273851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06E69F-CE15-3D42-81AA-9E1895C58C45}"/>
              </a:ext>
            </a:extLst>
          </p:cNvPr>
          <p:cNvCxnSpPr>
            <a:cxnSpLocks/>
          </p:cNvCxnSpPr>
          <p:nvPr/>
        </p:nvCxnSpPr>
        <p:spPr>
          <a:xfrm>
            <a:off x="2942696" y="2745929"/>
            <a:ext cx="4058757" cy="78390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7130E9-B819-CF2F-B3F4-D30FE733958D}"/>
                  </a:ext>
                </a:extLst>
              </p:cNvPr>
              <p:cNvSpPr txBox="1"/>
              <p:nvPr/>
            </p:nvSpPr>
            <p:spPr>
              <a:xfrm>
                <a:off x="9534436" y="2203743"/>
                <a:ext cx="39379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oMath>
                  </m:oMathPara>
                </a14:m>
                <a:endParaRPr lang="en-NL" dirty="0"/>
              </a:p>
            </p:txBody>
          </p:sp>
        </mc:Choice>
        <mc:Fallback xmlns="">
          <p:sp>
            <p:nvSpPr>
              <p:cNvPr id="12" name="TextBox 11">
                <a:extLst>
                  <a:ext uri="{FF2B5EF4-FFF2-40B4-BE49-F238E27FC236}">
                    <a16:creationId xmlns:a16="http://schemas.microsoft.com/office/drawing/2014/main" id="{FD7130E9-B819-CF2F-B3F4-D30FE733958D}"/>
                  </a:ext>
                </a:extLst>
              </p:cNvPr>
              <p:cNvSpPr txBox="1">
                <a:spLocks noRot="1" noChangeAspect="1" noMove="1" noResize="1" noEditPoints="1" noAdjustHandles="1" noChangeArrowheads="1" noChangeShapeType="1" noTextEdit="1"/>
              </p:cNvSpPr>
              <p:nvPr/>
            </p:nvSpPr>
            <p:spPr>
              <a:xfrm>
                <a:off x="9534436" y="2203743"/>
                <a:ext cx="393799" cy="369332"/>
              </a:xfrm>
              <a:prstGeom prst="rect">
                <a:avLst/>
              </a:prstGeom>
              <a:blipFill>
                <a:blip r:embed="rId7"/>
                <a:stretch>
                  <a:fillRect/>
                </a:stretch>
              </a:blipFill>
            </p:spPr>
            <p:txBody>
              <a:bodyPr/>
              <a:lstStyle/>
              <a:p>
                <a:r>
                  <a:rPr lang="en-NL">
                    <a:noFill/>
                  </a:rPr>
                  <a:t> </a:t>
                </a:r>
              </a:p>
            </p:txBody>
          </p:sp>
        </mc:Fallback>
      </mc:AlternateContent>
      <p:sp>
        <p:nvSpPr>
          <p:cNvPr id="15" name="TextBox 14">
            <a:extLst>
              <a:ext uri="{FF2B5EF4-FFF2-40B4-BE49-F238E27FC236}">
                <a16:creationId xmlns:a16="http://schemas.microsoft.com/office/drawing/2014/main" id="{6779BCEC-E80E-973A-D56F-8C425C92AD10}"/>
              </a:ext>
            </a:extLst>
          </p:cNvPr>
          <p:cNvSpPr txBox="1"/>
          <p:nvPr/>
        </p:nvSpPr>
        <p:spPr>
          <a:xfrm>
            <a:off x="8119155" y="6459015"/>
            <a:ext cx="2781211" cy="369332"/>
          </a:xfrm>
          <a:prstGeom prst="rect">
            <a:avLst/>
          </a:prstGeom>
          <a:noFill/>
        </p:spPr>
        <p:txBody>
          <a:bodyPr wrap="none" rtlCol="0">
            <a:spAutoFit/>
          </a:bodyPr>
          <a:lstStyle/>
          <a:p>
            <a:r>
              <a:rPr lang="en-GB" dirty="0">
                <a:solidFill>
                  <a:srgbClr val="00FA00"/>
                </a:solidFill>
              </a:rPr>
              <a:t>H</a:t>
            </a:r>
            <a:r>
              <a:rPr lang="en-NL" dirty="0">
                <a:solidFill>
                  <a:srgbClr val="00FA00"/>
                </a:solidFill>
              </a:rPr>
              <a:t>igh precision survey marks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50BC420-BB77-339A-C254-1C9E93BBBF01}"/>
                  </a:ext>
                </a:extLst>
              </p:cNvPr>
              <p:cNvSpPr txBox="1"/>
              <p:nvPr/>
            </p:nvSpPr>
            <p:spPr>
              <a:xfrm>
                <a:off x="7839560" y="3481767"/>
                <a:ext cx="923907" cy="369332"/>
              </a:xfrm>
              <a:prstGeom prst="rect">
                <a:avLst/>
              </a:prstGeom>
              <a:noFill/>
            </p:spPr>
            <p:txBody>
              <a:bodyPr wrap="none" rtlCol="0">
                <a:spAutoFit/>
              </a:bodyPr>
              <a:lstStyle/>
              <a:p>
                <a14:m>
                  <m:oMath xmlns:m="http://schemas.openxmlformats.org/officeDocument/2006/math">
                    <m:r>
                      <a:rPr lang="en-US" b="0" i="1" smtClean="0">
                        <a:solidFill>
                          <a:schemeClr val="bg1"/>
                        </a:solidFill>
                        <a:latin typeface="Cambria Math" panose="02040503050406030204" pitchFamily="18" charset="0"/>
                      </a:rPr>
                      <m:t>𝑅</m:t>
                    </m:r>
                  </m:oMath>
                </a14:m>
                <a:r>
                  <a:rPr lang="en-NL" dirty="0">
                    <a:solidFill>
                      <a:schemeClr val="bg1"/>
                    </a:solidFill>
                  </a:rPr>
                  <a:t> wafer</a:t>
                </a:r>
              </a:p>
            </p:txBody>
          </p:sp>
        </mc:Choice>
        <mc:Fallback xmlns="">
          <p:sp>
            <p:nvSpPr>
              <p:cNvPr id="20" name="TextBox 19">
                <a:extLst>
                  <a:ext uri="{FF2B5EF4-FFF2-40B4-BE49-F238E27FC236}">
                    <a16:creationId xmlns:a16="http://schemas.microsoft.com/office/drawing/2014/main" id="{D50BC420-BB77-339A-C254-1C9E93BBBF01}"/>
                  </a:ext>
                </a:extLst>
              </p:cNvPr>
              <p:cNvSpPr txBox="1">
                <a:spLocks noRot="1" noChangeAspect="1" noMove="1" noResize="1" noEditPoints="1" noAdjustHandles="1" noChangeArrowheads="1" noChangeShapeType="1" noTextEdit="1"/>
              </p:cNvSpPr>
              <p:nvPr/>
            </p:nvSpPr>
            <p:spPr>
              <a:xfrm>
                <a:off x="7839560" y="3481767"/>
                <a:ext cx="923907" cy="369332"/>
              </a:xfrm>
              <a:prstGeom prst="rect">
                <a:avLst/>
              </a:prstGeom>
              <a:blipFill>
                <a:blip r:embed="rId8"/>
                <a:stretch>
                  <a:fillRect t="-6667" r="-4054" b="-2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51BFB90-3924-4F83-7552-DF2494C31B55}"/>
                  </a:ext>
                </a:extLst>
              </p:cNvPr>
              <p:cNvSpPr txBox="1"/>
              <p:nvPr/>
            </p:nvSpPr>
            <p:spPr>
              <a:xfrm>
                <a:off x="10247748" y="3490852"/>
                <a:ext cx="931730" cy="369332"/>
              </a:xfrm>
              <a:prstGeom prst="rect">
                <a:avLst/>
              </a:prstGeom>
              <a:noFill/>
            </p:spPr>
            <p:txBody>
              <a:bodyPr wrap="none" rtlCol="0">
                <a:spAutoFit/>
              </a:bodyPr>
              <a:lstStyle/>
              <a:p>
                <a14:m>
                  <m:oMath xmlns:m="http://schemas.openxmlformats.org/officeDocument/2006/math">
                    <m:r>
                      <a:rPr lang="en-US" b="0" i="1" smtClean="0">
                        <a:solidFill>
                          <a:schemeClr val="bg1"/>
                        </a:solidFill>
                        <a:latin typeface="Cambria Math" panose="02040503050406030204" pitchFamily="18" charset="0"/>
                      </a:rPr>
                      <m:t>𝜙</m:t>
                    </m:r>
                  </m:oMath>
                </a14:m>
                <a:r>
                  <a:rPr lang="en-NL" dirty="0">
                    <a:solidFill>
                      <a:schemeClr val="bg1"/>
                    </a:solidFill>
                  </a:rPr>
                  <a:t> wafer</a:t>
                </a:r>
              </a:p>
            </p:txBody>
          </p:sp>
        </mc:Choice>
        <mc:Fallback xmlns="">
          <p:sp>
            <p:nvSpPr>
              <p:cNvPr id="21" name="TextBox 20">
                <a:extLst>
                  <a:ext uri="{FF2B5EF4-FFF2-40B4-BE49-F238E27FC236}">
                    <a16:creationId xmlns:a16="http://schemas.microsoft.com/office/drawing/2014/main" id="{A51BFB90-3924-4F83-7552-DF2494C31B55}"/>
                  </a:ext>
                </a:extLst>
              </p:cNvPr>
              <p:cNvSpPr txBox="1">
                <a:spLocks noRot="1" noChangeAspect="1" noMove="1" noResize="1" noEditPoints="1" noAdjustHandles="1" noChangeArrowheads="1" noChangeShapeType="1" noTextEdit="1"/>
              </p:cNvSpPr>
              <p:nvPr/>
            </p:nvSpPr>
            <p:spPr>
              <a:xfrm>
                <a:off x="10247748" y="3490852"/>
                <a:ext cx="931730" cy="369332"/>
              </a:xfrm>
              <a:prstGeom prst="rect">
                <a:avLst/>
              </a:prstGeom>
              <a:blipFill>
                <a:blip r:embed="rId9"/>
                <a:stretch>
                  <a:fillRect l="-1333" t="-10345" r="-4000" b="-27586"/>
                </a:stretch>
              </a:blipFill>
            </p:spPr>
            <p:txBody>
              <a:bodyPr/>
              <a:lstStyle/>
              <a:p>
                <a:r>
                  <a:rPr lang="en-NL">
                    <a:noFill/>
                  </a:rPr>
                  <a:t> </a:t>
                </a:r>
              </a:p>
            </p:txBody>
          </p:sp>
        </mc:Fallback>
      </mc:AlternateContent>
      <p:sp>
        <p:nvSpPr>
          <p:cNvPr id="24" name="Oval 23">
            <a:extLst>
              <a:ext uri="{FF2B5EF4-FFF2-40B4-BE49-F238E27FC236}">
                <a16:creationId xmlns:a16="http://schemas.microsoft.com/office/drawing/2014/main" id="{C1FD1C8F-D197-F563-ADF2-709CDE3C60B8}"/>
              </a:ext>
            </a:extLst>
          </p:cNvPr>
          <p:cNvSpPr/>
          <p:nvPr/>
        </p:nvSpPr>
        <p:spPr>
          <a:xfrm>
            <a:off x="8202171" y="6170861"/>
            <a:ext cx="173830" cy="171701"/>
          </a:xfrm>
          <a:prstGeom prst="ellipse">
            <a:avLst/>
          </a:prstGeom>
          <a:noFill/>
          <a:ln>
            <a:solidFill>
              <a:srgbClr val="00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Oval 25">
            <a:extLst>
              <a:ext uri="{FF2B5EF4-FFF2-40B4-BE49-F238E27FC236}">
                <a16:creationId xmlns:a16="http://schemas.microsoft.com/office/drawing/2014/main" id="{8DD29CA2-5ABE-FFCF-6D31-4DA6CEBBBAEB}"/>
              </a:ext>
            </a:extLst>
          </p:cNvPr>
          <p:cNvSpPr/>
          <p:nvPr/>
        </p:nvSpPr>
        <p:spPr>
          <a:xfrm>
            <a:off x="10623799" y="6180873"/>
            <a:ext cx="173830" cy="171701"/>
          </a:xfrm>
          <a:prstGeom prst="ellipse">
            <a:avLst/>
          </a:prstGeom>
          <a:noFill/>
          <a:ln>
            <a:solidFill>
              <a:srgbClr val="00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06149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left)">
                                      <p:cBhvr>
                                        <p:cTn id="9" dur="500"/>
                                        <p:tgtEl>
                                          <p:spTgt spid="25"/>
                                        </p:tgtEl>
                                      </p:cBhvr>
                                    </p:animEffect>
                                  </p:childTnLst>
                                </p:cTn>
                              </p:par>
                              <p:par>
                                <p:cTn id="10" presetID="22" presetClass="entr" presetSubtype="8"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1" animBg="1"/>
      <p:bldP spid="15" grpId="0"/>
      <p:bldP spid="20" grpId="0"/>
      <p:bldP spid="21" grpId="0"/>
      <p:bldP spid="24"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761324" y="98632"/>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High Precision Mechanics</a:t>
            </a:r>
          </a:p>
        </p:txBody>
      </p:sp>
      <p:pic>
        <p:nvPicPr>
          <p:cNvPr id="3" name="Picture 2">
            <a:extLst>
              <a:ext uri="{FF2B5EF4-FFF2-40B4-BE49-F238E27FC236}">
                <a16:creationId xmlns:a16="http://schemas.microsoft.com/office/drawing/2014/main" id="{C859845F-6794-59F6-0175-79A06B096608}"/>
              </a:ext>
            </a:extLst>
          </p:cNvPr>
          <p:cNvPicPr>
            <a:picLocks noChangeAspect="1"/>
          </p:cNvPicPr>
          <p:nvPr/>
        </p:nvPicPr>
        <p:blipFill>
          <a:blip r:embed="rId3"/>
          <a:stretch>
            <a:fillRect/>
          </a:stretch>
        </p:blipFill>
        <p:spPr>
          <a:xfrm>
            <a:off x="291014" y="1336431"/>
            <a:ext cx="5951638" cy="5125021"/>
          </a:xfrm>
          <a:prstGeom prst="rect">
            <a:avLst/>
          </a:prstGeom>
        </p:spPr>
      </p:pic>
      <p:pic>
        <p:nvPicPr>
          <p:cNvPr id="9" name="Picture 8">
            <a:extLst>
              <a:ext uri="{FF2B5EF4-FFF2-40B4-BE49-F238E27FC236}">
                <a16:creationId xmlns:a16="http://schemas.microsoft.com/office/drawing/2014/main" id="{229FEF0D-4362-5E43-BA5C-F1A51DE29CEC}"/>
              </a:ext>
            </a:extLst>
          </p:cNvPr>
          <p:cNvPicPr>
            <a:picLocks noChangeAspect="1"/>
          </p:cNvPicPr>
          <p:nvPr/>
        </p:nvPicPr>
        <p:blipFill>
          <a:blip r:embed="rId4"/>
          <a:stretch>
            <a:fillRect/>
          </a:stretch>
        </p:blipFill>
        <p:spPr>
          <a:xfrm>
            <a:off x="6876289" y="98632"/>
            <a:ext cx="4181856" cy="4963599"/>
          </a:xfrm>
          <a:prstGeom prst="rect">
            <a:avLst/>
          </a:prstGeom>
        </p:spPr>
      </p:pic>
      <p:pic>
        <p:nvPicPr>
          <p:cNvPr id="11" name="Picture 10">
            <a:extLst>
              <a:ext uri="{FF2B5EF4-FFF2-40B4-BE49-F238E27FC236}">
                <a16:creationId xmlns:a16="http://schemas.microsoft.com/office/drawing/2014/main" id="{ED6A76C8-5F05-5597-D778-8463DC4DA171}"/>
              </a:ext>
            </a:extLst>
          </p:cNvPr>
          <p:cNvPicPr>
            <a:picLocks noChangeAspect="1"/>
          </p:cNvPicPr>
          <p:nvPr/>
        </p:nvPicPr>
        <p:blipFill>
          <a:blip r:embed="rId5"/>
          <a:stretch>
            <a:fillRect/>
          </a:stretch>
        </p:blipFill>
        <p:spPr>
          <a:xfrm>
            <a:off x="7246367" y="5222440"/>
            <a:ext cx="3441700" cy="1409700"/>
          </a:xfrm>
          <a:prstGeom prst="rect">
            <a:avLst/>
          </a:prstGeom>
        </p:spPr>
      </p:pic>
      <p:sp>
        <p:nvSpPr>
          <p:cNvPr id="4" name="TextBox 3">
            <a:extLst>
              <a:ext uri="{FF2B5EF4-FFF2-40B4-BE49-F238E27FC236}">
                <a16:creationId xmlns:a16="http://schemas.microsoft.com/office/drawing/2014/main" id="{A35DD6EE-39CF-8414-B0B9-A393BF2143F8}"/>
              </a:ext>
            </a:extLst>
          </p:cNvPr>
          <p:cNvSpPr txBox="1"/>
          <p:nvPr/>
        </p:nvSpPr>
        <p:spPr>
          <a:xfrm>
            <a:off x="352301" y="834458"/>
            <a:ext cx="4630515" cy="430887"/>
          </a:xfrm>
          <a:prstGeom prst="rect">
            <a:avLst/>
          </a:prstGeom>
          <a:noFill/>
        </p:spPr>
        <p:txBody>
          <a:bodyPr wrap="square" rtlCol="0">
            <a:spAutoFit/>
          </a:bodyPr>
          <a:lstStyle/>
          <a:p>
            <a:r>
              <a:rPr lang="en-NL" sz="2200" dirty="0">
                <a:solidFill>
                  <a:schemeClr val="bg1"/>
                </a:solidFill>
              </a:rPr>
              <a:t>Performing geometrical Survey</a:t>
            </a:r>
          </a:p>
        </p:txBody>
      </p:sp>
      <p:sp>
        <p:nvSpPr>
          <p:cNvPr id="5" name="Oval 4">
            <a:extLst>
              <a:ext uri="{FF2B5EF4-FFF2-40B4-BE49-F238E27FC236}">
                <a16:creationId xmlns:a16="http://schemas.microsoft.com/office/drawing/2014/main" id="{6183C0F8-D662-2F70-D634-4FC7025C3D9C}"/>
              </a:ext>
            </a:extLst>
          </p:cNvPr>
          <p:cNvSpPr/>
          <p:nvPr/>
        </p:nvSpPr>
        <p:spPr>
          <a:xfrm>
            <a:off x="9343629" y="6004093"/>
            <a:ext cx="305427" cy="192567"/>
          </a:xfrm>
          <a:prstGeom prst="ellipse">
            <a:avLst/>
          </a:prstGeom>
          <a:noFill/>
          <a:ln w="25400">
            <a:solidFill>
              <a:srgbClr val="00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FE32B3BE-CF72-E1D1-FE54-19D53A5EE916}"/>
              </a:ext>
            </a:extLst>
          </p:cNvPr>
          <p:cNvSpPr/>
          <p:nvPr/>
        </p:nvSpPr>
        <p:spPr>
          <a:xfrm>
            <a:off x="9359839" y="6214860"/>
            <a:ext cx="289217" cy="192567"/>
          </a:xfrm>
          <a:prstGeom prst="ellipse">
            <a:avLst/>
          </a:prstGeom>
          <a:noFill/>
          <a:ln w="25400">
            <a:solidFill>
              <a:srgbClr val="EB1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3083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2443820" y="168898"/>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Electronics</a:t>
            </a:r>
          </a:p>
        </p:txBody>
      </p:sp>
      <p:pic>
        <p:nvPicPr>
          <p:cNvPr id="4" name="Picture 3">
            <a:extLst>
              <a:ext uri="{FF2B5EF4-FFF2-40B4-BE49-F238E27FC236}">
                <a16:creationId xmlns:a16="http://schemas.microsoft.com/office/drawing/2014/main" id="{7004BCD8-F2FE-26CC-5000-8842B5997690}"/>
              </a:ext>
            </a:extLst>
          </p:cNvPr>
          <p:cNvPicPr>
            <a:picLocks noChangeAspect="1"/>
          </p:cNvPicPr>
          <p:nvPr/>
        </p:nvPicPr>
        <p:blipFill>
          <a:blip r:embed="rId3"/>
          <a:stretch>
            <a:fillRect/>
          </a:stretch>
        </p:blipFill>
        <p:spPr>
          <a:xfrm>
            <a:off x="437029" y="1178207"/>
            <a:ext cx="3653027" cy="4845268"/>
          </a:xfrm>
          <a:prstGeom prst="rect">
            <a:avLst/>
          </a:prstGeom>
        </p:spPr>
      </p:pic>
      <p:sp>
        <p:nvSpPr>
          <p:cNvPr id="6" name="TextBox 5">
            <a:extLst>
              <a:ext uri="{FF2B5EF4-FFF2-40B4-BE49-F238E27FC236}">
                <a16:creationId xmlns:a16="http://schemas.microsoft.com/office/drawing/2014/main" id="{8F6D13FF-956F-9586-F73E-3F8390D43AB2}"/>
              </a:ext>
            </a:extLst>
          </p:cNvPr>
          <p:cNvSpPr txBox="1"/>
          <p:nvPr/>
        </p:nvSpPr>
        <p:spPr>
          <a:xfrm>
            <a:off x="1429659" y="6116854"/>
            <a:ext cx="833883" cy="369332"/>
          </a:xfrm>
          <a:prstGeom prst="rect">
            <a:avLst/>
          </a:prstGeom>
          <a:noFill/>
        </p:spPr>
        <p:txBody>
          <a:bodyPr wrap="none" rtlCol="0">
            <a:spAutoFit/>
          </a:bodyPr>
          <a:lstStyle/>
          <a:p>
            <a:r>
              <a:rPr lang="en-NL" dirty="0">
                <a:solidFill>
                  <a:schemeClr val="bg1"/>
                </a:solidFill>
              </a:rPr>
              <a:t>Analog</a:t>
            </a:r>
          </a:p>
        </p:txBody>
      </p:sp>
      <p:pic>
        <p:nvPicPr>
          <p:cNvPr id="7" name="Picture 6">
            <a:extLst>
              <a:ext uri="{FF2B5EF4-FFF2-40B4-BE49-F238E27FC236}">
                <a16:creationId xmlns:a16="http://schemas.microsoft.com/office/drawing/2014/main" id="{AF341919-E709-2D1F-C58C-6406A098B31C}"/>
              </a:ext>
            </a:extLst>
          </p:cNvPr>
          <p:cNvPicPr>
            <a:picLocks noChangeAspect="1"/>
          </p:cNvPicPr>
          <p:nvPr/>
        </p:nvPicPr>
        <p:blipFill>
          <a:blip r:embed="rId4"/>
          <a:stretch>
            <a:fillRect/>
          </a:stretch>
        </p:blipFill>
        <p:spPr>
          <a:xfrm>
            <a:off x="4527085" y="208795"/>
            <a:ext cx="7274219" cy="2796533"/>
          </a:xfrm>
          <a:prstGeom prst="rect">
            <a:avLst/>
          </a:prstGeom>
        </p:spPr>
      </p:pic>
      <p:sp>
        <p:nvSpPr>
          <p:cNvPr id="9" name="TextBox 8">
            <a:extLst>
              <a:ext uri="{FF2B5EF4-FFF2-40B4-BE49-F238E27FC236}">
                <a16:creationId xmlns:a16="http://schemas.microsoft.com/office/drawing/2014/main" id="{98F62809-77B6-5367-8F22-3E88200BD746}"/>
              </a:ext>
            </a:extLst>
          </p:cNvPr>
          <p:cNvSpPr txBox="1"/>
          <p:nvPr/>
        </p:nvSpPr>
        <p:spPr>
          <a:xfrm>
            <a:off x="10937118" y="3117769"/>
            <a:ext cx="817853" cy="369332"/>
          </a:xfrm>
          <a:prstGeom prst="rect">
            <a:avLst/>
          </a:prstGeom>
          <a:noFill/>
        </p:spPr>
        <p:txBody>
          <a:bodyPr wrap="none" rtlCol="0">
            <a:spAutoFit/>
          </a:bodyPr>
          <a:lstStyle/>
          <a:p>
            <a:r>
              <a:rPr lang="en-NL" dirty="0">
                <a:solidFill>
                  <a:schemeClr val="bg1"/>
                </a:solidFill>
              </a:rPr>
              <a:t>Timing</a:t>
            </a:r>
          </a:p>
        </p:txBody>
      </p:sp>
      <p:pic>
        <p:nvPicPr>
          <p:cNvPr id="10" name="Picture 9">
            <a:extLst>
              <a:ext uri="{FF2B5EF4-FFF2-40B4-BE49-F238E27FC236}">
                <a16:creationId xmlns:a16="http://schemas.microsoft.com/office/drawing/2014/main" id="{130B734F-CE48-665A-5090-EB8D5F65BA24}"/>
              </a:ext>
            </a:extLst>
          </p:cNvPr>
          <p:cNvPicPr>
            <a:picLocks noChangeAspect="1"/>
          </p:cNvPicPr>
          <p:nvPr/>
        </p:nvPicPr>
        <p:blipFill>
          <a:blip r:embed="rId5"/>
          <a:stretch>
            <a:fillRect/>
          </a:stretch>
        </p:blipFill>
        <p:spPr>
          <a:xfrm>
            <a:off x="4559726" y="3147895"/>
            <a:ext cx="5033869" cy="3501310"/>
          </a:xfrm>
          <a:prstGeom prst="rect">
            <a:avLst/>
          </a:prstGeom>
        </p:spPr>
      </p:pic>
      <p:sp>
        <p:nvSpPr>
          <p:cNvPr id="11" name="TextBox 10">
            <a:extLst>
              <a:ext uri="{FF2B5EF4-FFF2-40B4-BE49-F238E27FC236}">
                <a16:creationId xmlns:a16="http://schemas.microsoft.com/office/drawing/2014/main" id="{BF2B0527-AD92-033C-7716-8208964DE4C7}"/>
              </a:ext>
            </a:extLst>
          </p:cNvPr>
          <p:cNvSpPr txBox="1"/>
          <p:nvPr/>
        </p:nvSpPr>
        <p:spPr>
          <a:xfrm>
            <a:off x="9654338" y="6255654"/>
            <a:ext cx="779765" cy="369332"/>
          </a:xfrm>
          <a:prstGeom prst="rect">
            <a:avLst/>
          </a:prstGeom>
          <a:noFill/>
        </p:spPr>
        <p:txBody>
          <a:bodyPr wrap="none" rtlCol="0">
            <a:spAutoFit/>
          </a:bodyPr>
          <a:lstStyle/>
          <a:p>
            <a:r>
              <a:rPr lang="en-NL" dirty="0">
                <a:solidFill>
                  <a:schemeClr val="bg1"/>
                </a:solidFill>
              </a:rPr>
              <a:t>Digital</a:t>
            </a:r>
          </a:p>
        </p:txBody>
      </p:sp>
    </p:spTree>
    <p:extLst>
      <p:ext uri="{BB962C8B-B14F-4D97-AF65-F5344CB8AC3E}">
        <p14:creationId xmlns:p14="http://schemas.microsoft.com/office/powerpoint/2010/main" val="28581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915505" y="34762"/>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Electronics</a:t>
            </a:r>
          </a:p>
        </p:txBody>
      </p:sp>
      <p:pic>
        <p:nvPicPr>
          <p:cNvPr id="3" name="Picture 2">
            <a:extLst>
              <a:ext uri="{FF2B5EF4-FFF2-40B4-BE49-F238E27FC236}">
                <a16:creationId xmlns:a16="http://schemas.microsoft.com/office/drawing/2014/main" id="{662848D8-681F-21A6-3CED-83AE8BF0A60E}"/>
              </a:ext>
            </a:extLst>
          </p:cNvPr>
          <p:cNvPicPr>
            <a:picLocks noChangeAspect="1"/>
          </p:cNvPicPr>
          <p:nvPr/>
        </p:nvPicPr>
        <p:blipFill rotWithShape="1">
          <a:blip r:embed="rId3"/>
          <a:srcRect l="23200" t="42962" r="33690" b="22468"/>
          <a:stretch/>
        </p:blipFill>
        <p:spPr>
          <a:xfrm>
            <a:off x="316958" y="739452"/>
            <a:ext cx="5268296" cy="5644607"/>
          </a:xfrm>
          <a:prstGeom prst="rect">
            <a:avLst/>
          </a:prstGeom>
        </p:spPr>
      </p:pic>
      <p:sp>
        <p:nvSpPr>
          <p:cNvPr id="4" name="TextBox 3">
            <a:extLst>
              <a:ext uri="{FF2B5EF4-FFF2-40B4-BE49-F238E27FC236}">
                <a16:creationId xmlns:a16="http://schemas.microsoft.com/office/drawing/2014/main" id="{315C376F-B3C2-ECC9-0C85-83D130DFB230}"/>
              </a:ext>
            </a:extLst>
          </p:cNvPr>
          <p:cNvSpPr txBox="1"/>
          <p:nvPr/>
        </p:nvSpPr>
        <p:spPr>
          <a:xfrm>
            <a:off x="2147168" y="6415643"/>
            <a:ext cx="1607876" cy="369332"/>
          </a:xfrm>
          <a:prstGeom prst="rect">
            <a:avLst/>
          </a:prstGeom>
          <a:noFill/>
        </p:spPr>
        <p:txBody>
          <a:bodyPr wrap="none" rtlCol="0">
            <a:spAutoFit/>
          </a:bodyPr>
          <a:lstStyle/>
          <a:p>
            <a:r>
              <a:rPr lang="en-NL" dirty="0">
                <a:solidFill>
                  <a:schemeClr val="bg1"/>
                </a:solidFill>
              </a:rPr>
              <a:t>BGO ADC cards</a:t>
            </a:r>
          </a:p>
        </p:txBody>
      </p:sp>
      <p:pic>
        <p:nvPicPr>
          <p:cNvPr id="5" name="Picture 4">
            <a:extLst>
              <a:ext uri="{FF2B5EF4-FFF2-40B4-BE49-F238E27FC236}">
                <a16:creationId xmlns:a16="http://schemas.microsoft.com/office/drawing/2014/main" id="{548BE768-7F77-AD5D-A76C-0103CB0EBA2B}"/>
              </a:ext>
            </a:extLst>
          </p:cNvPr>
          <p:cNvPicPr>
            <a:picLocks noChangeAspect="1"/>
          </p:cNvPicPr>
          <p:nvPr/>
        </p:nvPicPr>
        <p:blipFill rotWithShape="1">
          <a:blip r:embed="rId4"/>
          <a:srcRect b="9786"/>
          <a:stretch/>
        </p:blipFill>
        <p:spPr>
          <a:xfrm>
            <a:off x="6357852" y="1596458"/>
            <a:ext cx="5091610" cy="3377877"/>
          </a:xfrm>
          <a:prstGeom prst="rect">
            <a:avLst/>
          </a:prstGeom>
        </p:spPr>
      </p:pic>
      <p:sp>
        <p:nvSpPr>
          <p:cNvPr id="6" name="TextBox 5">
            <a:extLst>
              <a:ext uri="{FF2B5EF4-FFF2-40B4-BE49-F238E27FC236}">
                <a16:creationId xmlns:a16="http://schemas.microsoft.com/office/drawing/2014/main" id="{0DB66086-0CC0-96A2-8A58-0BA4E35C7AF9}"/>
              </a:ext>
            </a:extLst>
          </p:cNvPr>
          <p:cNvSpPr txBox="1"/>
          <p:nvPr/>
        </p:nvSpPr>
        <p:spPr>
          <a:xfrm>
            <a:off x="6434318" y="1057516"/>
            <a:ext cx="5255670" cy="369332"/>
          </a:xfrm>
          <a:prstGeom prst="rect">
            <a:avLst/>
          </a:prstGeom>
          <a:noFill/>
        </p:spPr>
        <p:txBody>
          <a:bodyPr wrap="none" rtlCol="0">
            <a:spAutoFit/>
          </a:bodyPr>
          <a:lstStyle/>
          <a:p>
            <a:r>
              <a:rPr lang="en-NL" dirty="0">
                <a:solidFill>
                  <a:srgbClr val="FFFF00"/>
                </a:solidFill>
              </a:rPr>
              <a:t>Powering up Level-1 crate in the presence of Sam Ting</a:t>
            </a:r>
          </a:p>
        </p:txBody>
      </p:sp>
      <p:sp>
        <p:nvSpPr>
          <p:cNvPr id="7" name="TextBox 6">
            <a:extLst>
              <a:ext uri="{FF2B5EF4-FFF2-40B4-BE49-F238E27FC236}">
                <a16:creationId xmlns:a16="http://schemas.microsoft.com/office/drawing/2014/main" id="{D0FE8B0B-8CE2-A9B8-DC7C-F0DEE11C1350}"/>
              </a:ext>
            </a:extLst>
          </p:cNvPr>
          <p:cNvSpPr txBox="1"/>
          <p:nvPr/>
        </p:nvSpPr>
        <p:spPr>
          <a:xfrm>
            <a:off x="6275822" y="5214253"/>
            <a:ext cx="5545108" cy="646331"/>
          </a:xfrm>
          <a:prstGeom prst="rect">
            <a:avLst/>
          </a:prstGeom>
          <a:noFill/>
        </p:spPr>
        <p:txBody>
          <a:bodyPr wrap="none" rtlCol="0">
            <a:spAutoFit/>
          </a:bodyPr>
          <a:lstStyle/>
          <a:p>
            <a:r>
              <a:rPr lang="en-NL" dirty="0">
                <a:solidFill>
                  <a:srgbClr val="FFFF00"/>
                </a:solidFill>
              </a:rPr>
              <a:t>My colleague Ian (very calm): ‘That does not look good…’</a:t>
            </a:r>
          </a:p>
          <a:p>
            <a:r>
              <a:rPr lang="en-NL" dirty="0">
                <a:solidFill>
                  <a:srgbClr val="FFFF00"/>
                </a:solidFill>
              </a:rPr>
              <a:t>Indeed: cost a weekend to repair!</a:t>
            </a:r>
          </a:p>
        </p:txBody>
      </p:sp>
    </p:spTree>
    <p:extLst>
      <p:ext uri="{BB962C8B-B14F-4D97-AF65-F5344CB8AC3E}">
        <p14:creationId xmlns:p14="http://schemas.microsoft.com/office/powerpoint/2010/main" val="155072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915505" y="34762"/>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Electronics</a:t>
            </a:r>
          </a:p>
        </p:txBody>
      </p:sp>
      <p:pic>
        <p:nvPicPr>
          <p:cNvPr id="3" name="Picture 2">
            <a:extLst>
              <a:ext uri="{FF2B5EF4-FFF2-40B4-BE49-F238E27FC236}">
                <a16:creationId xmlns:a16="http://schemas.microsoft.com/office/drawing/2014/main" id="{662848D8-681F-21A6-3CED-83AE8BF0A60E}"/>
              </a:ext>
            </a:extLst>
          </p:cNvPr>
          <p:cNvPicPr>
            <a:picLocks noChangeAspect="1"/>
          </p:cNvPicPr>
          <p:nvPr/>
        </p:nvPicPr>
        <p:blipFill rotWithShape="1">
          <a:blip r:embed="rId3"/>
          <a:srcRect l="23200" t="42962" r="33690" b="22468"/>
          <a:stretch/>
        </p:blipFill>
        <p:spPr>
          <a:xfrm>
            <a:off x="316958" y="739452"/>
            <a:ext cx="5268296" cy="5644607"/>
          </a:xfrm>
          <a:prstGeom prst="rect">
            <a:avLst/>
          </a:prstGeom>
        </p:spPr>
      </p:pic>
      <p:sp>
        <p:nvSpPr>
          <p:cNvPr id="4" name="TextBox 3">
            <a:extLst>
              <a:ext uri="{FF2B5EF4-FFF2-40B4-BE49-F238E27FC236}">
                <a16:creationId xmlns:a16="http://schemas.microsoft.com/office/drawing/2014/main" id="{315C376F-B3C2-ECC9-0C85-83D130DFB230}"/>
              </a:ext>
            </a:extLst>
          </p:cNvPr>
          <p:cNvSpPr txBox="1"/>
          <p:nvPr/>
        </p:nvSpPr>
        <p:spPr>
          <a:xfrm>
            <a:off x="2147168" y="6415643"/>
            <a:ext cx="1607876" cy="369332"/>
          </a:xfrm>
          <a:prstGeom prst="rect">
            <a:avLst/>
          </a:prstGeom>
          <a:noFill/>
        </p:spPr>
        <p:txBody>
          <a:bodyPr wrap="none" rtlCol="0">
            <a:spAutoFit/>
          </a:bodyPr>
          <a:lstStyle/>
          <a:p>
            <a:r>
              <a:rPr lang="en-NL" dirty="0">
                <a:solidFill>
                  <a:schemeClr val="bg1"/>
                </a:solidFill>
              </a:rPr>
              <a:t>BGO ADC cards</a:t>
            </a:r>
          </a:p>
        </p:txBody>
      </p:sp>
      <p:pic>
        <p:nvPicPr>
          <p:cNvPr id="12" name="Picture 11">
            <a:extLst>
              <a:ext uri="{FF2B5EF4-FFF2-40B4-BE49-F238E27FC236}">
                <a16:creationId xmlns:a16="http://schemas.microsoft.com/office/drawing/2014/main" id="{912A1A86-9BCA-3E67-3F3E-AABFC687434C}"/>
              </a:ext>
            </a:extLst>
          </p:cNvPr>
          <p:cNvPicPr>
            <a:picLocks noChangeAspect="1"/>
          </p:cNvPicPr>
          <p:nvPr/>
        </p:nvPicPr>
        <p:blipFill>
          <a:blip r:embed="rId4"/>
          <a:stretch>
            <a:fillRect/>
          </a:stretch>
        </p:blipFill>
        <p:spPr>
          <a:xfrm>
            <a:off x="6420416" y="844561"/>
            <a:ext cx="4178311" cy="5571081"/>
          </a:xfrm>
          <a:prstGeom prst="rect">
            <a:avLst/>
          </a:prstGeom>
        </p:spPr>
      </p:pic>
    </p:spTree>
    <p:extLst>
      <p:ext uri="{BB962C8B-B14F-4D97-AF65-F5344CB8AC3E}">
        <p14:creationId xmlns:p14="http://schemas.microsoft.com/office/powerpoint/2010/main" val="111964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653652" y="7302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i="1" dirty="0">
                <a:solidFill>
                  <a:prstClr val="white"/>
                </a:solidFill>
                <a:latin typeface="Calibri Light" panose="020F0302020204030204"/>
              </a:rPr>
              <a:t>The detector in situ</a:t>
            </a:r>
            <a:endPar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4C84C0E4-B17E-7C34-47CE-C8EF40DB5412}"/>
              </a:ext>
            </a:extLst>
          </p:cNvPr>
          <p:cNvPicPr>
            <a:picLocks noChangeAspect="1"/>
          </p:cNvPicPr>
          <p:nvPr/>
        </p:nvPicPr>
        <p:blipFill>
          <a:blip r:embed="rId3"/>
          <a:stretch>
            <a:fillRect/>
          </a:stretch>
        </p:blipFill>
        <p:spPr>
          <a:xfrm>
            <a:off x="1590593" y="708786"/>
            <a:ext cx="9150981" cy="5968031"/>
          </a:xfrm>
          <a:prstGeom prst="rect">
            <a:avLst/>
          </a:prstGeom>
          <a:ln w="19050">
            <a:solidFill>
              <a:schemeClr val="bg1"/>
            </a:solidFill>
          </a:ln>
        </p:spPr>
      </p:pic>
    </p:spTree>
    <p:extLst>
      <p:ext uri="{BB962C8B-B14F-4D97-AF65-F5344CB8AC3E}">
        <p14:creationId xmlns:p14="http://schemas.microsoft.com/office/powerpoint/2010/main" val="192544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338643" y="96554"/>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i="1" dirty="0">
                <a:solidFill>
                  <a:prstClr val="white"/>
                </a:solidFill>
                <a:latin typeface="Calibri Light" panose="020F0302020204030204"/>
              </a:rPr>
              <a:t>The detector afterwards at </a:t>
            </a:r>
            <a:r>
              <a:rPr lang="en-US" sz="4000" b="1" i="1" dirty="0" err="1">
                <a:solidFill>
                  <a:prstClr val="white"/>
                </a:solidFill>
                <a:latin typeface="Calibri Light" panose="020F0302020204030204"/>
              </a:rPr>
              <a:t>Nikhef</a:t>
            </a:r>
            <a:endPar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5E2EA9D8-112A-6F5B-71BB-8250B45B2424}"/>
              </a:ext>
            </a:extLst>
          </p:cNvPr>
          <p:cNvPicPr>
            <a:picLocks noChangeAspect="1"/>
          </p:cNvPicPr>
          <p:nvPr/>
        </p:nvPicPr>
        <p:blipFill>
          <a:blip r:embed="rId3"/>
          <a:stretch>
            <a:fillRect/>
          </a:stretch>
        </p:blipFill>
        <p:spPr>
          <a:xfrm>
            <a:off x="1802922" y="689408"/>
            <a:ext cx="8884693" cy="5923128"/>
          </a:xfrm>
          <a:prstGeom prst="rect">
            <a:avLst/>
          </a:prstGeom>
          <a:ln w="19050">
            <a:solidFill>
              <a:schemeClr val="bg1"/>
            </a:solidFill>
          </a:ln>
        </p:spPr>
      </p:pic>
    </p:spTree>
    <p:extLst>
      <p:ext uri="{BB962C8B-B14F-4D97-AF65-F5344CB8AC3E}">
        <p14:creationId xmlns:p14="http://schemas.microsoft.com/office/powerpoint/2010/main" val="169254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449891" y="140238"/>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Data: Silicon– BGO Alignment</a:t>
            </a:r>
          </a:p>
        </p:txBody>
      </p:sp>
      <p:pic>
        <p:nvPicPr>
          <p:cNvPr id="3" name="Picture 2">
            <a:extLst>
              <a:ext uri="{FF2B5EF4-FFF2-40B4-BE49-F238E27FC236}">
                <a16:creationId xmlns:a16="http://schemas.microsoft.com/office/drawing/2014/main" id="{48C85FBC-DEA2-B440-1B87-A1AEDAEDE0B2}"/>
              </a:ext>
            </a:extLst>
          </p:cNvPr>
          <p:cNvPicPr>
            <a:picLocks noChangeAspect="1"/>
          </p:cNvPicPr>
          <p:nvPr/>
        </p:nvPicPr>
        <p:blipFill>
          <a:blip r:embed="rId3"/>
          <a:stretch>
            <a:fillRect/>
          </a:stretch>
        </p:blipFill>
        <p:spPr>
          <a:xfrm>
            <a:off x="805105" y="776602"/>
            <a:ext cx="3912175" cy="5911097"/>
          </a:xfrm>
          <a:prstGeom prst="rect">
            <a:avLst/>
          </a:prstGeom>
          <a:ln w="12700">
            <a:solidFill>
              <a:schemeClr val="tx1"/>
            </a:solidFill>
          </a:ln>
        </p:spPr>
      </p:pic>
      <p:pic>
        <p:nvPicPr>
          <p:cNvPr id="4" name="Picture 3">
            <a:extLst>
              <a:ext uri="{FF2B5EF4-FFF2-40B4-BE49-F238E27FC236}">
                <a16:creationId xmlns:a16="http://schemas.microsoft.com/office/drawing/2014/main" id="{A51D956C-7A98-273E-B034-6DB27AB26B22}"/>
              </a:ext>
            </a:extLst>
          </p:cNvPr>
          <p:cNvPicPr>
            <a:picLocks noChangeAspect="1"/>
          </p:cNvPicPr>
          <p:nvPr/>
        </p:nvPicPr>
        <p:blipFill>
          <a:blip r:embed="rId4"/>
          <a:stretch>
            <a:fillRect/>
          </a:stretch>
        </p:blipFill>
        <p:spPr>
          <a:xfrm>
            <a:off x="5424760" y="3701506"/>
            <a:ext cx="5772943" cy="2936453"/>
          </a:xfrm>
          <a:prstGeom prst="rect">
            <a:avLst/>
          </a:prstGeom>
          <a:ln w="12700">
            <a:solidFill>
              <a:schemeClr val="tx1"/>
            </a:solidFill>
          </a:ln>
        </p:spPr>
      </p:pic>
      <p:pic>
        <p:nvPicPr>
          <p:cNvPr id="5" name="Picture 4">
            <a:extLst>
              <a:ext uri="{FF2B5EF4-FFF2-40B4-BE49-F238E27FC236}">
                <a16:creationId xmlns:a16="http://schemas.microsoft.com/office/drawing/2014/main" id="{82D2838A-86C8-F3EA-1317-E167447F2F8B}"/>
              </a:ext>
            </a:extLst>
          </p:cNvPr>
          <p:cNvPicPr>
            <a:picLocks noChangeAspect="1"/>
          </p:cNvPicPr>
          <p:nvPr/>
        </p:nvPicPr>
        <p:blipFill>
          <a:blip r:embed="rId5"/>
          <a:stretch>
            <a:fillRect/>
          </a:stretch>
        </p:blipFill>
        <p:spPr>
          <a:xfrm>
            <a:off x="5424759" y="808731"/>
            <a:ext cx="5772944" cy="2698224"/>
          </a:xfrm>
          <a:prstGeom prst="rect">
            <a:avLst/>
          </a:prstGeom>
          <a:ln w="12700">
            <a:solidFill>
              <a:schemeClr val="tx1"/>
            </a:solidFill>
          </a:ln>
        </p:spPr>
      </p:pic>
    </p:spTree>
    <p:extLst>
      <p:ext uri="{BB962C8B-B14F-4D97-AF65-F5344CB8AC3E}">
        <p14:creationId xmlns:p14="http://schemas.microsoft.com/office/powerpoint/2010/main" val="39188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794984" y="73025"/>
            <a:ext cx="7685969"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Absolute Rotation &amp; Offsets </a:t>
            </a:r>
          </a:p>
        </p:txBody>
      </p:sp>
      <p:pic>
        <p:nvPicPr>
          <p:cNvPr id="3" name="Picture 2">
            <a:extLst>
              <a:ext uri="{FF2B5EF4-FFF2-40B4-BE49-F238E27FC236}">
                <a16:creationId xmlns:a16="http://schemas.microsoft.com/office/drawing/2014/main" id="{E2C156DB-5F22-FACB-9C8A-C1A82005D37D}"/>
              </a:ext>
            </a:extLst>
          </p:cNvPr>
          <p:cNvPicPr>
            <a:picLocks noChangeAspect="1"/>
          </p:cNvPicPr>
          <p:nvPr/>
        </p:nvPicPr>
        <p:blipFill>
          <a:blip r:embed="rId3"/>
          <a:stretch>
            <a:fillRect/>
          </a:stretch>
        </p:blipFill>
        <p:spPr>
          <a:xfrm>
            <a:off x="161838" y="3866815"/>
            <a:ext cx="4341818" cy="2253949"/>
          </a:xfrm>
          <a:prstGeom prst="rect">
            <a:avLst/>
          </a:prstGeom>
        </p:spPr>
      </p:pic>
      <p:pic>
        <p:nvPicPr>
          <p:cNvPr id="4" name="Picture 3">
            <a:extLst>
              <a:ext uri="{FF2B5EF4-FFF2-40B4-BE49-F238E27FC236}">
                <a16:creationId xmlns:a16="http://schemas.microsoft.com/office/drawing/2014/main" id="{A8E19652-1A14-4C6B-040E-8AF8893FE696}"/>
              </a:ext>
            </a:extLst>
          </p:cNvPr>
          <p:cNvPicPr>
            <a:picLocks noChangeAspect="1"/>
          </p:cNvPicPr>
          <p:nvPr/>
        </p:nvPicPr>
        <p:blipFill>
          <a:blip r:embed="rId4"/>
          <a:stretch>
            <a:fillRect/>
          </a:stretch>
        </p:blipFill>
        <p:spPr>
          <a:xfrm>
            <a:off x="7075889" y="163781"/>
            <a:ext cx="4762500" cy="2813246"/>
          </a:xfrm>
          <a:prstGeom prst="rect">
            <a:avLst/>
          </a:prstGeom>
        </p:spPr>
      </p:pic>
      <p:pic>
        <p:nvPicPr>
          <p:cNvPr id="5" name="Picture 4">
            <a:extLst>
              <a:ext uri="{FF2B5EF4-FFF2-40B4-BE49-F238E27FC236}">
                <a16:creationId xmlns:a16="http://schemas.microsoft.com/office/drawing/2014/main" id="{599C4447-7C37-8CEF-273B-68E5A8EF0CB9}"/>
              </a:ext>
            </a:extLst>
          </p:cNvPr>
          <p:cNvPicPr>
            <a:picLocks noChangeAspect="1"/>
          </p:cNvPicPr>
          <p:nvPr/>
        </p:nvPicPr>
        <p:blipFill>
          <a:blip r:embed="rId5"/>
          <a:stretch>
            <a:fillRect/>
          </a:stretch>
        </p:blipFill>
        <p:spPr>
          <a:xfrm>
            <a:off x="4665494" y="3515303"/>
            <a:ext cx="3449566" cy="3104610"/>
          </a:xfrm>
          <a:prstGeom prst="rect">
            <a:avLst/>
          </a:prstGeom>
        </p:spPr>
      </p:pic>
      <p:pic>
        <p:nvPicPr>
          <p:cNvPr id="6" name="Picture 5">
            <a:extLst>
              <a:ext uri="{FF2B5EF4-FFF2-40B4-BE49-F238E27FC236}">
                <a16:creationId xmlns:a16="http://schemas.microsoft.com/office/drawing/2014/main" id="{55B7BF61-FBD2-F8BC-8D5E-9ABADE9407DA}"/>
              </a:ext>
            </a:extLst>
          </p:cNvPr>
          <p:cNvPicPr>
            <a:picLocks noChangeAspect="1"/>
          </p:cNvPicPr>
          <p:nvPr/>
        </p:nvPicPr>
        <p:blipFill>
          <a:blip r:embed="rId6"/>
          <a:stretch>
            <a:fillRect/>
          </a:stretch>
        </p:blipFill>
        <p:spPr>
          <a:xfrm>
            <a:off x="8414157" y="3515303"/>
            <a:ext cx="3477831" cy="3111405"/>
          </a:xfrm>
          <a:prstGeom prst="rect">
            <a:avLst/>
          </a:prstGeom>
        </p:spPr>
      </p:pic>
      <p:sp>
        <p:nvSpPr>
          <p:cNvPr id="7" name="TextBox 6">
            <a:extLst>
              <a:ext uri="{FF2B5EF4-FFF2-40B4-BE49-F238E27FC236}">
                <a16:creationId xmlns:a16="http://schemas.microsoft.com/office/drawing/2014/main" id="{79A45FE3-A62E-0704-CB94-9AF60A8318B0}"/>
              </a:ext>
            </a:extLst>
          </p:cNvPr>
          <p:cNvSpPr txBox="1"/>
          <p:nvPr/>
        </p:nvSpPr>
        <p:spPr>
          <a:xfrm>
            <a:off x="900517" y="3321494"/>
            <a:ext cx="2310954" cy="430887"/>
          </a:xfrm>
          <a:prstGeom prst="rect">
            <a:avLst/>
          </a:prstGeom>
          <a:noFill/>
        </p:spPr>
        <p:txBody>
          <a:bodyPr wrap="none" rtlCol="0">
            <a:spAutoFit/>
          </a:bodyPr>
          <a:lstStyle/>
          <a:p>
            <a:r>
              <a:rPr lang="en-NL" sz="2200" dirty="0">
                <a:solidFill>
                  <a:schemeClr val="bg1"/>
                </a:solidFill>
              </a:rPr>
              <a:t>1) External Survey </a:t>
            </a:r>
          </a:p>
        </p:txBody>
      </p:sp>
      <p:sp>
        <p:nvSpPr>
          <p:cNvPr id="9" name="TextBox 8">
            <a:extLst>
              <a:ext uri="{FF2B5EF4-FFF2-40B4-BE49-F238E27FC236}">
                <a16:creationId xmlns:a16="http://schemas.microsoft.com/office/drawing/2014/main" id="{08826642-321A-C616-795B-A7E5D7D76BBA}"/>
              </a:ext>
            </a:extLst>
          </p:cNvPr>
          <p:cNvSpPr txBox="1"/>
          <p:nvPr/>
        </p:nvSpPr>
        <p:spPr>
          <a:xfrm>
            <a:off x="4249870" y="3025122"/>
            <a:ext cx="4736083" cy="430887"/>
          </a:xfrm>
          <a:prstGeom prst="rect">
            <a:avLst/>
          </a:prstGeom>
          <a:noFill/>
        </p:spPr>
        <p:txBody>
          <a:bodyPr wrap="square" rtlCol="0">
            <a:spAutoFit/>
          </a:bodyPr>
          <a:lstStyle/>
          <a:p>
            <a:r>
              <a:rPr lang="en-NL" sz="2200" dirty="0">
                <a:solidFill>
                  <a:schemeClr val="bg1"/>
                </a:solidFill>
              </a:rPr>
              <a:t>2) Offset from Azimuthal Event rate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895CAF2-8EAB-EB94-0586-832C2398B5D2}"/>
                  </a:ext>
                </a:extLst>
              </p:cNvPr>
              <p:cNvSpPr txBox="1"/>
              <p:nvPr/>
            </p:nvSpPr>
            <p:spPr>
              <a:xfrm>
                <a:off x="8414157" y="3036321"/>
                <a:ext cx="4953342" cy="430887"/>
              </a:xfrm>
              <a:prstGeom prst="rect">
                <a:avLst/>
              </a:prstGeom>
              <a:noFill/>
            </p:spPr>
            <p:txBody>
              <a:bodyPr wrap="square" rtlCol="0">
                <a:spAutoFit/>
              </a:bodyPr>
              <a:lstStyle/>
              <a:p>
                <a:r>
                  <a:rPr lang="en-NL" sz="2200" dirty="0">
                    <a:solidFill>
                      <a:schemeClr val="bg1"/>
                    </a:solidFill>
                  </a:rPr>
                  <a:t>3) Rotation </a:t>
                </a:r>
                <a14:m>
                  <m:oMath xmlns:m="http://schemas.openxmlformats.org/officeDocument/2006/math">
                    <m:r>
                      <a:rPr lang="en-US" sz="2200" b="0" i="1" smtClean="0">
                        <a:solidFill>
                          <a:schemeClr val="bg1"/>
                        </a:solidFill>
                        <a:latin typeface="Cambria Math" panose="02040503050406030204" pitchFamily="18" charset="0"/>
                      </a:rPr>
                      <m:t>𝜃</m:t>
                    </m:r>
                  </m:oMath>
                </a14:m>
                <a:r>
                  <a:rPr lang="en-NL" sz="2200" dirty="0">
                    <a:solidFill>
                      <a:schemeClr val="bg1"/>
                    </a:solidFill>
                  </a:rPr>
                  <a:t> (use double </a:t>
                </a:r>
                <a14:m>
                  <m:oMath xmlns:m="http://schemas.openxmlformats.org/officeDocument/2006/math">
                    <m:r>
                      <a:rPr lang="en-US" sz="2200" b="0" i="1" smtClean="0">
                        <a:solidFill>
                          <a:schemeClr val="bg1"/>
                        </a:solidFill>
                        <a:latin typeface="Cambria Math" panose="02040503050406030204" pitchFamily="18" charset="0"/>
                      </a:rPr>
                      <m:t>𝑅</m:t>
                    </m:r>
                  </m:oMath>
                </a14:m>
                <a:r>
                  <a:rPr lang="en-NL" sz="2200" dirty="0">
                    <a:solidFill>
                      <a:schemeClr val="bg1"/>
                    </a:solidFill>
                  </a:rPr>
                  <a:t>)</a:t>
                </a:r>
              </a:p>
            </p:txBody>
          </p:sp>
        </mc:Choice>
        <mc:Fallback xmlns="">
          <p:sp>
            <p:nvSpPr>
              <p:cNvPr id="10" name="TextBox 9">
                <a:extLst>
                  <a:ext uri="{FF2B5EF4-FFF2-40B4-BE49-F238E27FC236}">
                    <a16:creationId xmlns:a16="http://schemas.microsoft.com/office/drawing/2014/main" id="{A895CAF2-8EAB-EB94-0586-832C2398B5D2}"/>
                  </a:ext>
                </a:extLst>
              </p:cNvPr>
              <p:cNvSpPr txBox="1">
                <a:spLocks noRot="1" noChangeAspect="1" noMove="1" noResize="1" noEditPoints="1" noAdjustHandles="1" noChangeArrowheads="1" noChangeShapeType="1" noTextEdit="1"/>
              </p:cNvSpPr>
              <p:nvPr/>
            </p:nvSpPr>
            <p:spPr>
              <a:xfrm>
                <a:off x="8414157" y="3036321"/>
                <a:ext cx="4953342" cy="430887"/>
              </a:xfrm>
              <a:prstGeom prst="rect">
                <a:avLst/>
              </a:prstGeom>
              <a:blipFill>
                <a:blip r:embed="rId7"/>
                <a:stretch>
                  <a:fillRect l="-1535" t="-8571" b="-25714"/>
                </a:stretch>
              </a:blipFill>
            </p:spPr>
            <p:txBody>
              <a:bodyPr/>
              <a:lstStyle/>
              <a:p>
                <a:r>
                  <a:rPr lang="en-NL">
                    <a:noFill/>
                  </a:rPr>
                  <a:t> </a:t>
                </a:r>
              </a:p>
            </p:txBody>
          </p:sp>
        </mc:Fallback>
      </mc:AlternateContent>
      <p:grpSp>
        <p:nvGrpSpPr>
          <p:cNvPr id="48" name="Group 47">
            <a:extLst>
              <a:ext uri="{FF2B5EF4-FFF2-40B4-BE49-F238E27FC236}">
                <a16:creationId xmlns:a16="http://schemas.microsoft.com/office/drawing/2014/main" id="{486587D5-726D-CC58-7B94-0001E42BD93A}"/>
              </a:ext>
            </a:extLst>
          </p:cNvPr>
          <p:cNvGrpSpPr/>
          <p:nvPr/>
        </p:nvGrpSpPr>
        <p:grpSpPr>
          <a:xfrm>
            <a:off x="395795" y="781770"/>
            <a:ext cx="4897419" cy="2068743"/>
            <a:chOff x="395795" y="907890"/>
            <a:chExt cx="4897419" cy="2068743"/>
          </a:xfrm>
        </p:grpSpPr>
        <p:sp>
          <p:nvSpPr>
            <p:cNvPr id="49" name="Rectangle 48">
              <a:extLst>
                <a:ext uri="{FF2B5EF4-FFF2-40B4-BE49-F238E27FC236}">
                  <a16:creationId xmlns:a16="http://schemas.microsoft.com/office/drawing/2014/main" id="{6D3FF252-45BD-BBFF-9FB9-93A1EC18E683}"/>
                </a:ext>
              </a:extLst>
            </p:cNvPr>
            <p:cNvSpPr/>
            <p:nvPr/>
          </p:nvSpPr>
          <p:spPr>
            <a:xfrm>
              <a:off x="395795" y="907890"/>
              <a:ext cx="4897419" cy="20687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TextBox 49">
              <a:extLst>
                <a:ext uri="{FF2B5EF4-FFF2-40B4-BE49-F238E27FC236}">
                  <a16:creationId xmlns:a16="http://schemas.microsoft.com/office/drawing/2014/main" id="{E503FAEB-608A-F998-C464-E163C6E2B359}"/>
                </a:ext>
              </a:extLst>
            </p:cNvPr>
            <p:cNvSpPr txBox="1"/>
            <p:nvPr/>
          </p:nvSpPr>
          <p:spPr>
            <a:xfrm>
              <a:off x="2826958" y="2576523"/>
              <a:ext cx="389850" cy="400110"/>
            </a:xfrm>
            <a:prstGeom prst="rect">
              <a:avLst/>
            </a:prstGeom>
            <a:noFill/>
          </p:spPr>
          <p:txBody>
            <a:bodyPr wrap="none" rtlCol="0">
              <a:spAutoFit/>
            </a:bodyPr>
            <a:lstStyle/>
            <a:p>
              <a:r>
                <a:rPr lang="en-GB" sz="2000" b="1" dirty="0">
                  <a:sym typeface="Symbol" panose="05050102010706020507" pitchFamily="18" charset="2"/>
                </a:rPr>
                <a:t>IP</a:t>
              </a:r>
              <a:endParaRPr lang="en-GB" sz="2000" b="1" dirty="0"/>
            </a:p>
          </p:txBody>
        </p:sp>
        <p:grpSp>
          <p:nvGrpSpPr>
            <p:cNvPr id="51" name="Group 50">
              <a:extLst>
                <a:ext uri="{FF2B5EF4-FFF2-40B4-BE49-F238E27FC236}">
                  <a16:creationId xmlns:a16="http://schemas.microsoft.com/office/drawing/2014/main" id="{8ADF7940-B1F0-2AF6-3E03-5D55014677C4}"/>
                </a:ext>
              </a:extLst>
            </p:cNvPr>
            <p:cNvGrpSpPr/>
            <p:nvPr/>
          </p:nvGrpSpPr>
          <p:grpSpPr>
            <a:xfrm>
              <a:off x="539563" y="1140204"/>
              <a:ext cx="4606861" cy="1649412"/>
              <a:chOff x="404717" y="2330133"/>
              <a:chExt cx="4606861" cy="1649412"/>
            </a:xfrm>
          </p:grpSpPr>
          <p:sp>
            <p:nvSpPr>
              <p:cNvPr id="59" name="Line 10">
                <a:extLst>
                  <a:ext uri="{FF2B5EF4-FFF2-40B4-BE49-F238E27FC236}">
                    <a16:creationId xmlns:a16="http://schemas.microsoft.com/office/drawing/2014/main" id="{EBD4A458-34B2-DAE9-AB23-2021C73F29EF}"/>
                  </a:ext>
                </a:extLst>
              </p:cNvPr>
              <p:cNvSpPr>
                <a:spLocks noChangeShapeType="1"/>
              </p:cNvSpPr>
              <p:nvPr/>
            </p:nvSpPr>
            <p:spPr bwMode="auto">
              <a:xfrm flipV="1">
                <a:off x="2835763" y="2655373"/>
                <a:ext cx="1323746" cy="46216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60" name="Line 12">
                <a:extLst>
                  <a:ext uri="{FF2B5EF4-FFF2-40B4-BE49-F238E27FC236}">
                    <a16:creationId xmlns:a16="http://schemas.microsoft.com/office/drawing/2014/main" id="{37BA9FC8-3A57-7BC1-7B59-40AC1148133D}"/>
                  </a:ext>
                </a:extLst>
              </p:cNvPr>
              <p:cNvSpPr>
                <a:spLocks noChangeShapeType="1"/>
              </p:cNvSpPr>
              <p:nvPr/>
            </p:nvSpPr>
            <p:spPr bwMode="auto">
              <a:xfrm>
                <a:off x="575162" y="3154045"/>
                <a:ext cx="4284662"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61" name="AutoShape 7">
                <a:extLst>
                  <a:ext uri="{FF2B5EF4-FFF2-40B4-BE49-F238E27FC236}">
                    <a16:creationId xmlns:a16="http://schemas.microsoft.com/office/drawing/2014/main" id="{66237806-0C30-E526-619D-8D93549F02F6}"/>
                  </a:ext>
                </a:extLst>
              </p:cNvPr>
              <p:cNvSpPr>
                <a:spLocks noChangeArrowheads="1"/>
              </p:cNvSpPr>
              <p:nvPr/>
            </p:nvSpPr>
            <p:spPr bwMode="auto">
              <a:xfrm rot="5400000">
                <a:off x="-92170" y="2827020"/>
                <a:ext cx="1649412" cy="655638"/>
              </a:xfrm>
              <a:prstGeom prst="can">
                <a:avLst>
                  <a:gd name="adj" fmla="val 33171"/>
                </a:avLst>
              </a:prstGeom>
              <a:solidFill>
                <a:srgbClr val="FF9900"/>
              </a:solidFill>
              <a:ln w="38100">
                <a:solidFill>
                  <a:srgbClr val="000000"/>
                </a:solidFill>
                <a:round/>
                <a:headEnd/>
                <a:tailEnd/>
              </a:ln>
              <a:effectLst/>
            </p:spPr>
            <p:txBody>
              <a:bodyPr wrap="none" anchor="ctr"/>
              <a:lstStyle/>
              <a:p>
                <a:endParaRPr lang="en-GB" dirty="0"/>
              </a:p>
            </p:txBody>
          </p:sp>
          <p:sp>
            <p:nvSpPr>
              <p:cNvPr id="62" name="AutoShape 8">
                <a:extLst>
                  <a:ext uri="{FF2B5EF4-FFF2-40B4-BE49-F238E27FC236}">
                    <a16:creationId xmlns:a16="http://schemas.microsoft.com/office/drawing/2014/main" id="{322DBF3B-2824-AB1C-B75F-ED882F3F20F9}"/>
                  </a:ext>
                </a:extLst>
              </p:cNvPr>
              <p:cNvSpPr>
                <a:spLocks noChangeArrowheads="1"/>
              </p:cNvSpPr>
              <p:nvPr/>
            </p:nvSpPr>
            <p:spPr bwMode="auto">
              <a:xfrm rot="5400000">
                <a:off x="3859053" y="2827020"/>
                <a:ext cx="1649412" cy="655638"/>
              </a:xfrm>
              <a:prstGeom prst="can">
                <a:avLst>
                  <a:gd name="adj" fmla="val 33171"/>
                </a:avLst>
              </a:prstGeom>
              <a:solidFill>
                <a:srgbClr val="FF9900"/>
              </a:solidFill>
              <a:ln w="38100">
                <a:solidFill>
                  <a:srgbClr val="000000"/>
                </a:solidFill>
                <a:round/>
                <a:headEnd/>
                <a:tailEnd/>
              </a:ln>
              <a:effectLst/>
            </p:spPr>
            <p:txBody>
              <a:bodyPr wrap="none" anchor="ctr"/>
              <a:lstStyle/>
              <a:p>
                <a:endParaRPr lang="en-GB" dirty="0"/>
              </a:p>
            </p:txBody>
          </p:sp>
          <p:sp>
            <p:nvSpPr>
              <p:cNvPr id="63" name="Line 11">
                <a:extLst>
                  <a:ext uri="{FF2B5EF4-FFF2-40B4-BE49-F238E27FC236}">
                    <a16:creationId xmlns:a16="http://schemas.microsoft.com/office/drawing/2014/main" id="{D878C9A6-7476-23A4-65DD-2B9E9994C124}"/>
                  </a:ext>
                </a:extLst>
              </p:cNvPr>
              <p:cNvSpPr>
                <a:spLocks noChangeShapeType="1"/>
              </p:cNvSpPr>
              <p:nvPr/>
            </p:nvSpPr>
            <p:spPr bwMode="auto">
              <a:xfrm flipH="1">
                <a:off x="1306204" y="3188971"/>
                <a:ext cx="1386682" cy="51421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cxnSp>
            <p:nvCxnSpPr>
              <p:cNvPr id="64" name="Straight Arrow Connector 63">
                <a:extLst>
                  <a:ext uri="{FF2B5EF4-FFF2-40B4-BE49-F238E27FC236}">
                    <a16:creationId xmlns:a16="http://schemas.microsoft.com/office/drawing/2014/main" id="{4E2396D7-24DE-E974-7CD4-84A6C8E5DA55}"/>
                  </a:ext>
                </a:extLst>
              </p:cNvPr>
              <p:cNvCxnSpPr/>
              <p:nvPr/>
            </p:nvCxnSpPr>
            <p:spPr>
              <a:xfrm>
                <a:off x="1909746" y="3154045"/>
                <a:ext cx="486076" cy="481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A55D129-77C9-4DBB-19F1-3CA57E8F477C}"/>
                  </a:ext>
                </a:extLst>
              </p:cNvPr>
              <p:cNvCxnSpPr/>
              <p:nvPr/>
            </p:nvCxnSpPr>
            <p:spPr>
              <a:xfrm flipH="1">
                <a:off x="3133268" y="3156575"/>
                <a:ext cx="486076" cy="481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680EBC-9F0A-7B47-DF9E-369D1310164D}"/>
                  </a:ext>
                </a:extLst>
              </p:cNvPr>
              <p:cNvSpPr txBox="1"/>
              <p:nvPr/>
            </p:nvSpPr>
            <p:spPr>
              <a:xfrm>
                <a:off x="1553143" y="2917479"/>
                <a:ext cx="399468" cy="400110"/>
              </a:xfrm>
              <a:prstGeom prst="rect">
                <a:avLst/>
              </a:prstGeom>
              <a:solidFill>
                <a:schemeClr val="bg1"/>
              </a:solidFill>
            </p:spPr>
            <p:txBody>
              <a:bodyPr wrap="none" rtlCol="0">
                <a:spAutoFit/>
              </a:bodyPr>
              <a:lstStyle/>
              <a:p>
                <a:r>
                  <a:rPr lang="en-GB" sz="2000" b="1" dirty="0">
                    <a:solidFill>
                      <a:srgbClr val="FF0000"/>
                    </a:solidFill>
                  </a:rPr>
                  <a:t>e</a:t>
                </a:r>
                <a:r>
                  <a:rPr lang="en-GB" sz="2000" b="1" baseline="30000" dirty="0">
                    <a:solidFill>
                      <a:srgbClr val="FF0000"/>
                    </a:solidFill>
                  </a:rPr>
                  <a:t>+</a:t>
                </a:r>
              </a:p>
            </p:txBody>
          </p:sp>
          <p:sp>
            <p:nvSpPr>
              <p:cNvPr id="67" name="TextBox 66">
                <a:extLst>
                  <a:ext uri="{FF2B5EF4-FFF2-40B4-BE49-F238E27FC236}">
                    <a16:creationId xmlns:a16="http://schemas.microsoft.com/office/drawing/2014/main" id="{EE2ED90D-3D50-268E-C927-8B4DF7F6C97F}"/>
                  </a:ext>
                </a:extLst>
              </p:cNvPr>
              <p:cNvSpPr txBox="1"/>
              <p:nvPr/>
            </p:nvSpPr>
            <p:spPr>
              <a:xfrm>
                <a:off x="3567847" y="2917479"/>
                <a:ext cx="399468" cy="400110"/>
              </a:xfrm>
              <a:prstGeom prst="rect">
                <a:avLst/>
              </a:prstGeom>
              <a:solidFill>
                <a:schemeClr val="bg1"/>
              </a:solidFill>
            </p:spPr>
            <p:txBody>
              <a:bodyPr wrap="none" rtlCol="0">
                <a:spAutoFit/>
              </a:bodyPr>
              <a:lstStyle/>
              <a:p>
                <a:r>
                  <a:rPr lang="en-GB" sz="2000" b="1" dirty="0">
                    <a:solidFill>
                      <a:srgbClr val="FF0000"/>
                    </a:solidFill>
                  </a:rPr>
                  <a:t>e</a:t>
                </a:r>
                <a:r>
                  <a:rPr lang="en-GB" sz="2000" b="1" baseline="30000" dirty="0">
                    <a:solidFill>
                      <a:srgbClr val="FF0000"/>
                    </a:solidFill>
                  </a:rPr>
                  <a:t>─</a:t>
                </a:r>
              </a:p>
            </p:txBody>
          </p:sp>
        </p:grpSp>
        <p:sp>
          <p:nvSpPr>
            <p:cNvPr id="52" name="Arc 51">
              <a:extLst>
                <a:ext uri="{FF2B5EF4-FFF2-40B4-BE49-F238E27FC236}">
                  <a16:creationId xmlns:a16="http://schemas.microsoft.com/office/drawing/2014/main" id="{CBF45F1C-362D-BD7E-FED7-FC2F1FA4EA56}"/>
                </a:ext>
              </a:extLst>
            </p:cNvPr>
            <p:cNvSpPr/>
            <p:nvPr/>
          </p:nvSpPr>
          <p:spPr>
            <a:xfrm flipH="1" flipV="1">
              <a:off x="1782629" y="1536299"/>
              <a:ext cx="914400" cy="914400"/>
            </a:xfrm>
            <a:prstGeom prst="arc">
              <a:avLst>
                <a:gd name="adj1" fmla="val 19336742"/>
                <a:gd name="adj2" fmla="val 2136988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rgbClr val="FF0000"/>
                </a:solidFill>
              </a:endParaRPr>
            </a:p>
          </p:txBody>
        </p:sp>
        <p:sp>
          <p:nvSpPr>
            <p:cNvPr id="53" name="TextBox 52">
              <a:extLst>
                <a:ext uri="{FF2B5EF4-FFF2-40B4-BE49-F238E27FC236}">
                  <a16:creationId xmlns:a16="http://schemas.microsoft.com/office/drawing/2014/main" id="{A7052BB7-451E-217F-14A5-8552F80D3605}"/>
                </a:ext>
              </a:extLst>
            </p:cNvPr>
            <p:cNvSpPr txBox="1"/>
            <p:nvPr/>
          </p:nvSpPr>
          <p:spPr>
            <a:xfrm>
              <a:off x="1501545" y="1986296"/>
              <a:ext cx="317716" cy="400110"/>
            </a:xfrm>
            <a:prstGeom prst="rect">
              <a:avLst/>
            </a:prstGeom>
            <a:noFill/>
          </p:spPr>
          <p:txBody>
            <a:bodyPr wrap="none" rtlCol="0">
              <a:spAutoFit/>
            </a:bodyPr>
            <a:lstStyle/>
            <a:p>
              <a:r>
                <a:rPr lang="en-GB" sz="2000" b="1" dirty="0">
                  <a:sym typeface="Symbol" panose="05050102010706020507" pitchFamily="18" charset="2"/>
                </a:rPr>
                <a:t></a:t>
              </a:r>
              <a:endParaRPr lang="en-GB" sz="2000" b="1" dirty="0"/>
            </a:p>
          </p:txBody>
        </p:sp>
        <p:sp>
          <p:nvSpPr>
            <p:cNvPr id="54" name="TextBox 53">
              <a:extLst>
                <a:ext uri="{FF2B5EF4-FFF2-40B4-BE49-F238E27FC236}">
                  <a16:creationId xmlns:a16="http://schemas.microsoft.com/office/drawing/2014/main" id="{6D619A6E-CFCE-EF5B-9818-55CC6EB507A1}"/>
                </a:ext>
              </a:extLst>
            </p:cNvPr>
            <p:cNvSpPr txBox="1"/>
            <p:nvPr/>
          </p:nvSpPr>
          <p:spPr>
            <a:xfrm>
              <a:off x="4429781" y="1673429"/>
              <a:ext cx="570989" cy="723275"/>
            </a:xfrm>
            <a:prstGeom prst="rect">
              <a:avLst/>
            </a:prstGeom>
            <a:noFill/>
          </p:spPr>
          <p:txBody>
            <a:bodyPr wrap="none" rtlCol="0">
              <a:spAutoFit/>
            </a:bodyPr>
            <a:lstStyle/>
            <a:p>
              <a:pPr algn="ctr"/>
              <a:r>
                <a:rPr lang="en-GB" sz="1600" b="1" dirty="0">
                  <a:solidFill>
                    <a:schemeClr val="accent4">
                      <a:lumMod val="40000"/>
                      <a:lumOff val="60000"/>
                    </a:schemeClr>
                  </a:solidFill>
                  <a:sym typeface="Symbol" panose="05050102010706020507" pitchFamily="18" charset="2"/>
                </a:rPr>
                <a:t>304</a:t>
              </a:r>
            </a:p>
            <a:p>
              <a:pPr algn="ctr"/>
              <a:r>
                <a:rPr lang="en-GB" sz="1600" b="1" dirty="0">
                  <a:solidFill>
                    <a:schemeClr val="accent4">
                      <a:lumMod val="40000"/>
                      <a:lumOff val="60000"/>
                    </a:schemeClr>
                  </a:solidFill>
                  <a:sym typeface="Symbol" panose="05050102010706020507" pitchFamily="18" charset="2"/>
                </a:rPr>
                <a:t>BGO</a:t>
              </a:r>
            </a:p>
            <a:p>
              <a:pPr algn="ctr"/>
              <a:r>
                <a:rPr lang="en-GB" sz="900" b="1" dirty="0">
                  <a:solidFill>
                    <a:schemeClr val="accent4">
                      <a:lumMod val="40000"/>
                      <a:lumOff val="60000"/>
                    </a:schemeClr>
                  </a:solidFill>
                  <a:sym typeface="Symbol" panose="05050102010706020507" pitchFamily="18" charset="2"/>
                </a:rPr>
                <a:t>crystals</a:t>
              </a:r>
              <a:endParaRPr lang="en-GB" sz="900" b="1" dirty="0">
                <a:solidFill>
                  <a:schemeClr val="accent4">
                    <a:lumMod val="40000"/>
                    <a:lumOff val="60000"/>
                  </a:schemeClr>
                </a:solidFill>
              </a:endParaRPr>
            </a:p>
          </p:txBody>
        </p:sp>
        <p:sp>
          <p:nvSpPr>
            <p:cNvPr id="55" name="TextBox 54">
              <a:extLst>
                <a:ext uri="{FF2B5EF4-FFF2-40B4-BE49-F238E27FC236}">
                  <a16:creationId xmlns:a16="http://schemas.microsoft.com/office/drawing/2014/main" id="{FB1A7CE0-26CF-960D-61E0-0974D265DA1F}"/>
                </a:ext>
              </a:extLst>
            </p:cNvPr>
            <p:cNvSpPr txBox="1"/>
            <p:nvPr/>
          </p:nvSpPr>
          <p:spPr>
            <a:xfrm>
              <a:off x="449115" y="1673429"/>
              <a:ext cx="585417" cy="738664"/>
            </a:xfrm>
            <a:prstGeom prst="rect">
              <a:avLst/>
            </a:prstGeom>
            <a:noFill/>
          </p:spPr>
          <p:txBody>
            <a:bodyPr wrap="none" rtlCol="0">
              <a:spAutoFit/>
            </a:bodyPr>
            <a:lstStyle/>
            <a:p>
              <a:pPr algn="ctr"/>
              <a:r>
                <a:rPr lang="en-GB" sz="1600" b="1" dirty="0">
                  <a:solidFill>
                    <a:schemeClr val="accent4">
                      <a:lumMod val="40000"/>
                      <a:lumOff val="60000"/>
                    </a:schemeClr>
                  </a:solidFill>
                  <a:sym typeface="Symbol" panose="05050102010706020507" pitchFamily="18" charset="2"/>
                </a:rPr>
                <a:t>304</a:t>
              </a:r>
            </a:p>
            <a:p>
              <a:pPr algn="ctr"/>
              <a:r>
                <a:rPr lang="en-GB" sz="1600" b="1" dirty="0">
                  <a:solidFill>
                    <a:schemeClr val="accent4">
                      <a:lumMod val="40000"/>
                      <a:lumOff val="60000"/>
                    </a:schemeClr>
                  </a:solidFill>
                  <a:sym typeface="Symbol" panose="05050102010706020507" pitchFamily="18" charset="2"/>
                </a:rPr>
                <a:t>BGO</a:t>
              </a:r>
            </a:p>
            <a:p>
              <a:pPr algn="ctr"/>
              <a:r>
                <a:rPr lang="en-GB" sz="900" b="1" dirty="0">
                  <a:solidFill>
                    <a:schemeClr val="accent4">
                      <a:lumMod val="40000"/>
                      <a:lumOff val="60000"/>
                    </a:schemeClr>
                  </a:solidFill>
                  <a:sym typeface="Symbol" panose="05050102010706020507" pitchFamily="18" charset="2"/>
                </a:rPr>
                <a:t>crystals</a:t>
              </a:r>
              <a:endParaRPr lang="en-GB" sz="900" b="1" dirty="0">
                <a:solidFill>
                  <a:schemeClr val="accent4">
                    <a:lumMod val="40000"/>
                    <a:lumOff val="60000"/>
                  </a:schemeClr>
                </a:solidFill>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B7C5F20-2692-9D76-3158-85809A3E4AC9}"/>
                    </a:ext>
                  </a:extLst>
                </p:cNvPr>
                <p:cNvSpPr txBox="1"/>
                <p:nvPr/>
              </p:nvSpPr>
              <p:spPr>
                <a:xfrm>
                  <a:off x="1762805" y="1002001"/>
                  <a:ext cx="2364302" cy="369332"/>
                </a:xfrm>
                <a:prstGeom prst="rect">
                  <a:avLst/>
                </a:prstGeom>
                <a:noFill/>
              </p:spPr>
              <p:txBody>
                <a:bodyPr wrap="none" rtlCol="0">
                  <a:spAutoFit/>
                </a:bodyPr>
                <a:lstStyle/>
                <a:p>
                  <a:r>
                    <a:rPr lang="en-NL" dirty="0"/>
                    <a:t>Bhabha: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oMath>
                  </a14:m>
                  <a:endParaRPr lang="en-NL" b="1" dirty="0"/>
                </a:p>
              </p:txBody>
            </p:sp>
          </mc:Choice>
          <mc:Fallback xmlns="">
            <p:sp>
              <p:nvSpPr>
                <p:cNvPr id="20" name="TextBox 19">
                  <a:extLst>
                    <a:ext uri="{FF2B5EF4-FFF2-40B4-BE49-F238E27FC236}">
                      <a16:creationId xmlns:a16="http://schemas.microsoft.com/office/drawing/2014/main" id="{D7855941-12C9-58D9-C8B2-019A68A27CC5}"/>
                    </a:ext>
                  </a:extLst>
                </p:cNvPr>
                <p:cNvSpPr txBox="1">
                  <a:spLocks noRot="1" noChangeAspect="1" noMove="1" noResize="1" noEditPoints="1" noAdjustHandles="1" noChangeArrowheads="1" noChangeShapeType="1" noTextEdit="1"/>
                </p:cNvSpPr>
                <p:nvPr/>
              </p:nvSpPr>
              <p:spPr>
                <a:xfrm>
                  <a:off x="1762805" y="1002001"/>
                  <a:ext cx="2364302" cy="369332"/>
                </a:xfrm>
                <a:prstGeom prst="rect">
                  <a:avLst/>
                </a:prstGeom>
                <a:blipFill>
                  <a:blip r:embed="rId8"/>
                  <a:stretch>
                    <a:fillRect l="-2139" t="-6452" b="-22581"/>
                  </a:stretch>
                </a:blipFill>
              </p:spPr>
              <p:txBody>
                <a:bodyPr/>
                <a:lstStyle/>
                <a:p>
                  <a:r>
                    <a:rPr lang="en-NL">
                      <a:noFill/>
                    </a:rPr>
                    <a:t> </a:t>
                  </a:r>
                </a:p>
              </p:txBody>
            </p:sp>
          </mc:Fallback>
        </mc:AlternateContent>
        <p:sp>
          <p:nvSpPr>
            <p:cNvPr id="57" name="AutoShape 8">
              <a:extLst>
                <a:ext uri="{FF2B5EF4-FFF2-40B4-BE49-F238E27FC236}">
                  <a16:creationId xmlns:a16="http://schemas.microsoft.com/office/drawing/2014/main" id="{2BDBFD9C-5DD7-7E5B-0AE2-24292A1AB573}"/>
                </a:ext>
              </a:extLst>
            </p:cNvPr>
            <p:cNvSpPr>
              <a:spLocks noChangeArrowheads="1"/>
            </p:cNvSpPr>
            <p:nvPr/>
          </p:nvSpPr>
          <p:spPr bwMode="auto">
            <a:xfrm rot="5400000">
              <a:off x="449220" y="1834823"/>
              <a:ext cx="1649412" cy="235410"/>
            </a:xfrm>
            <a:prstGeom prst="can">
              <a:avLst>
                <a:gd name="adj" fmla="val 50000"/>
              </a:avLst>
            </a:prstGeom>
            <a:solidFill>
              <a:srgbClr val="0033CC"/>
            </a:solidFill>
            <a:ln w="38100">
              <a:solidFill>
                <a:srgbClr val="000000"/>
              </a:solidFill>
              <a:round/>
              <a:headEnd/>
              <a:tailEnd/>
            </a:ln>
            <a:effectLst/>
          </p:spPr>
          <p:txBody>
            <a:bodyPr wrap="none" anchor="ctr"/>
            <a:lstStyle/>
            <a:p>
              <a:endParaRPr lang="en-GB" dirty="0"/>
            </a:p>
          </p:txBody>
        </p:sp>
        <p:sp>
          <p:nvSpPr>
            <p:cNvPr id="58" name="AutoShape 8">
              <a:extLst>
                <a:ext uri="{FF2B5EF4-FFF2-40B4-BE49-F238E27FC236}">
                  <a16:creationId xmlns:a16="http://schemas.microsoft.com/office/drawing/2014/main" id="{A243E24E-DBB1-DD11-7901-75246DB8FCA5}"/>
                </a:ext>
              </a:extLst>
            </p:cNvPr>
            <p:cNvSpPr>
              <a:spLocks noChangeArrowheads="1"/>
            </p:cNvSpPr>
            <p:nvPr/>
          </p:nvSpPr>
          <p:spPr bwMode="auto">
            <a:xfrm rot="5400000">
              <a:off x="3537876" y="1834167"/>
              <a:ext cx="1649412" cy="235410"/>
            </a:xfrm>
            <a:prstGeom prst="can">
              <a:avLst>
                <a:gd name="adj" fmla="val 50000"/>
              </a:avLst>
            </a:prstGeom>
            <a:solidFill>
              <a:srgbClr val="0033CC"/>
            </a:solidFill>
            <a:ln w="38100">
              <a:solidFill>
                <a:srgbClr val="000000"/>
              </a:solidFill>
              <a:round/>
              <a:headEnd/>
              <a:tailEnd/>
            </a:ln>
            <a:effectLst/>
          </p:spPr>
          <p:txBody>
            <a:bodyPr wrap="none" anchor="ctr"/>
            <a:lstStyle/>
            <a:p>
              <a:endParaRPr lang="en-GB" dirty="0"/>
            </a:p>
          </p:txBody>
        </p:sp>
      </p:grpSp>
    </p:spTree>
    <p:extLst>
      <p:ext uri="{BB962C8B-B14F-4D97-AF65-F5344CB8AC3E}">
        <p14:creationId xmlns:p14="http://schemas.microsoft.com/office/powerpoint/2010/main" val="25046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3B79B4-2D16-CBB3-A399-5EAFFD08B74E}"/>
              </a:ext>
            </a:extLst>
          </p:cNvPr>
          <p:cNvSpPr/>
          <p:nvPr/>
        </p:nvSpPr>
        <p:spPr>
          <a:xfrm>
            <a:off x="577516" y="1616148"/>
            <a:ext cx="3689684" cy="21071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59DA3D1-7060-03C1-6A2F-24F4FC4010C9}"/>
              </a:ext>
            </a:extLst>
          </p:cNvPr>
          <p:cNvSpPr/>
          <p:nvPr/>
        </p:nvSpPr>
        <p:spPr>
          <a:xfrm>
            <a:off x="577516" y="4334082"/>
            <a:ext cx="3689684" cy="21071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30110C-725C-FC9D-E6B4-2DF1FDE809C9}"/>
              </a:ext>
            </a:extLst>
          </p:cNvPr>
          <p:cNvPicPr>
            <a:picLocks noChangeAspect="1"/>
          </p:cNvPicPr>
          <p:nvPr/>
        </p:nvPicPr>
        <p:blipFill>
          <a:blip r:embed="rId3"/>
          <a:stretch>
            <a:fillRect/>
          </a:stretch>
        </p:blipFill>
        <p:spPr>
          <a:xfrm>
            <a:off x="5007495" y="1437406"/>
            <a:ext cx="6895747" cy="5085220"/>
          </a:xfrm>
          <a:prstGeom prst="rect">
            <a:avLst/>
          </a:prstGeom>
        </p:spPr>
      </p:pic>
      <p:pic>
        <p:nvPicPr>
          <p:cNvPr id="4" name="Picture 3">
            <a:extLst>
              <a:ext uri="{FF2B5EF4-FFF2-40B4-BE49-F238E27FC236}">
                <a16:creationId xmlns:a16="http://schemas.microsoft.com/office/drawing/2014/main" id="{2334F69B-4ED4-7874-3294-2EADD1DE7822}"/>
              </a:ext>
            </a:extLst>
          </p:cNvPr>
          <p:cNvPicPr>
            <a:picLocks noChangeAspect="1"/>
          </p:cNvPicPr>
          <p:nvPr/>
        </p:nvPicPr>
        <p:blipFill>
          <a:blip r:embed="rId4"/>
          <a:stretch>
            <a:fillRect/>
          </a:stretch>
        </p:blipFill>
        <p:spPr>
          <a:xfrm>
            <a:off x="904936" y="1752166"/>
            <a:ext cx="3041422" cy="1937418"/>
          </a:xfrm>
          <a:prstGeom prst="rect">
            <a:avLst/>
          </a:prstGeom>
        </p:spPr>
      </p:pic>
      <p:grpSp>
        <p:nvGrpSpPr>
          <p:cNvPr id="5" name="Group 4">
            <a:extLst>
              <a:ext uri="{FF2B5EF4-FFF2-40B4-BE49-F238E27FC236}">
                <a16:creationId xmlns:a16="http://schemas.microsoft.com/office/drawing/2014/main" id="{E4E45816-FDA7-E47C-52CB-B65D15A762F8}"/>
              </a:ext>
            </a:extLst>
          </p:cNvPr>
          <p:cNvGrpSpPr/>
          <p:nvPr/>
        </p:nvGrpSpPr>
        <p:grpSpPr>
          <a:xfrm>
            <a:off x="904936" y="4429132"/>
            <a:ext cx="3249970" cy="1981200"/>
            <a:chOff x="1069826" y="4279900"/>
            <a:chExt cx="3568700" cy="2273300"/>
          </a:xfrm>
        </p:grpSpPr>
        <p:pic>
          <p:nvPicPr>
            <p:cNvPr id="6" name="Picture 5">
              <a:extLst>
                <a:ext uri="{FF2B5EF4-FFF2-40B4-BE49-F238E27FC236}">
                  <a16:creationId xmlns:a16="http://schemas.microsoft.com/office/drawing/2014/main" id="{1F4A4ECA-1D16-2E44-83EF-7687BE8E04CC}"/>
                </a:ext>
              </a:extLst>
            </p:cNvPr>
            <p:cNvPicPr>
              <a:picLocks noChangeAspect="1"/>
            </p:cNvPicPr>
            <p:nvPr/>
          </p:nvPicPr>
          <p:blipFill>
            <a:blip r:embed="rId4"/>
            <a:stretch>
              <a:fillRect/>
            </a:stretch>
          </p:blipFill>
          <p:spPr>
            <a:xfrm>
              <a:off x="1069826" y="4279900"/>
              <a:ext cx="3568700" cy="2273300"/>
            </a:xfrm>
            <a:prstGeom prst="rect">
              <a:avLst/>
            </a:prstGeom>
          </p:spPr>
        </p:pic>
        <p:sp>
          <p:nvSpPr>
            <p:cNvPr id="7" name="TextBox 6">
              <a:extLst>
                <a:ext uri="{FF2B5EF4-FFF2-40B4-BE49-F238E27FC236}">
                  <a16:creationId xmlns:a16="http://schemas.microsoft.com/office/drawing/2014/main" id="{408E8FDB-6962-E47B-B13E-D91F680C6297}"/>
                </a:ext>
              </a:extLst>
            </p:cNvPr>
            <p:cNvSpPr txBox="1"/>
            <p:nvPr/>
          </p:nvSpPr>
          <p:spPr>
            <a:xfrm>
              <a:off x="2695072" y="4640435"/>
              <a:ext cx="292068" cy="369332"/>
            </a:xfrm>
            <a:prstGeom prst="rect">
              <a:avLst/>
            </a:prstGeom>
            <a:solidFill>
              <a:schemeClr val="bg1"/>
            </a:solidFill>
          </p:spPr>
          <p:txBody>
            <a:bodyPr wrap="none" rtlCol="0">
              <a:spAutoFit/>
            </a:bodyPr>
            <a:lstStyle/>
            <a:p>
              <a:r>
                <a:rPr lang="en-US"/>
                <a:t>Z</a:t>
              </a:r>
            </a:p>
          </p:txBody>
        </p:sp>
      </p:grpSp>
      <p:sp>
        <p:nvSpPr>
          <p:cNvPr id="8" name="Freeform 7">
            <a:extLst>
              <a:ext uri="{FF2B5EF4-FFF2-40B4-BE49-F238E27FC236}">
                <a16:creationId xmlns:a16="http://schemas.microsoft.com/office/drawing/2014/main" id="{854CEC31-6515-9A8E-82B3-7D1801DA2F0A}"/>
              </a:ext>
            </a:extLst>
          </p:cNvPr>
          <p:cNvSpPr/>
          <p:nvPr/>
        </p:nvSpPr>
        <p:spPr>
          <a:xfrm rot="3938116" flipV="1">
            <a:off x="4817245" y="1838794"/>
            <a:ext cx="915484" cy="1282302"/>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solidFill>
              <a:srgbClr val="EB15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79D7AA7-7E62-A34E-FB0D-4DB937548975}"/>
              </a:ext>
            </a:extLst>
          </p:cNvPr>
          <p:cNvSpPr/>
          <p:nvPr/>
        </p:nvSpPr>
        <p:spPr>
          <a:xfrm rot="5400000" flipH="1" flipV="1">
            <a:off x="5379972" y="2802815"/>
            <a:ext cx="2129962" cy="3569300"/>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solidFill>
              <a:srgbClr val="EB15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20431F-7898-E4E5-4F57-85F9E47458A0}"/>
              </a:ext>
            </a:extLst>
          </p:cNvPr>
          <p:cNvSpPr txBox="1"/>
          <p:nvPr/>
        </p:nvSpPr>
        <p:spPr>
          <a:xfrm>
            <a:off x="9021674" y="1854936"/>
            <a:ext cx="2504083" cy="400110"/>
          </a:xfrm>
          <a:prstGeom prst="rect">
            <a:avLst/>
          </a:prstGeom>
          <a:noFill/>
        </p:spPr>
        <p:txBody>
          <a:bodyPr wrap="none" rtlCol="0">
            <a:spAutoFit/>
          </a:bodyPr>
          <a:lstStyle/>
          <a:p>
            <a:r>
              <a:rPr lang="en-US" sz="2000" dirty="0">
                <a:solidFill>
                  <a:srgbClr val="C00000"/>
                </a:solidFill>
              </a:rPr>
              <a:t>Z resonance </a:t>
            </a:r>
            <a:r>
              <a:rPr lang="en-US" sz="2000" dirty="0" err="1">
                <a:solidFill>
                  <a:srgbClr val="C00000"/>
                </a:solidFill>
              </a:rPr>
              <a:t>lineshape</a:t>
            </a:r>
            <a:endParaRPr lang="en-US" sz="2000" dirty="0">
              <a:solidFill>
                <a:srgbClr val="C0000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3F991F3-AAAF-857D-067B-8A9B44EF292D}"/>
                  </a:ext>
                </a:extLst>
              </p:cNvPr>
              <p:cNvSpPr txBox="1"/>
              <p:nvPr/>
            </p:nvSpPr>
            <p:spPr>
              <a:xfrm>
                <a:off x="8328581" y="4227662"/>
                <a:ext cx="1508105" cy="307777"/>
              </a:xfrm>
              <a:prstGeom prst="rect">
                <a:avLst/>
              </a:prstGeom>
              <a:solidFill>
                <a:schemeClr val="bg1"/>
              </a:solid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charset="0"/>
                            </a:rPr>
                            <m:t>𝑀</m:t>
                          </m:r>
                        </m:e>
                        <m:sub>
                          <m:r>
                            <a:rPr lang="en-US" sz="2000" b="0" i="1" smtClean="0">
                              <a:solidFill>
                                <a:srgbClr val="C00000"/>
                              </a:solidFill>
                              <a:latin typeface="Cambria Math" charset="0"/>
                            </a:rPr>
                            <m:t>𝑧</m:t>
                          </m:r>
                        </m:sub>
                      </m:sSub>
                      <m:r>
                        <a:rPr lang="en-US" sz="2000" b="0" i="1" smtClean="0">
                          <a:solidFill>
                            <a:srgbClr val="C00000"/>
                          </a:solidFill>
                          <a:latin typeface="Cambria Math" charset="0"/>
                        </a:rPr>
                        <m:t>=91 </m:t>
                      </m:r>
                      <m:r>
                        <a:rPr lang="en-US" sz="2000" b="0" i="1" smtClean="0">
                          <a:solidFill>
                            <a:srgbClr val="C00000"/>
                          </a:solidFill>
                          <a:latin typeface="Cambria Math" charset="0"/>
                        </a:rPr>
                        <m:t>𝐺𝑒𝑉</m:t>
                      </m:r>
                    </m:oMath>
                  </m:oMathPara>
                </a14:m>
                <a:endParaRPr lang="en-US" sz="2000" dirty="0">
                  <a:solidFill>
                    <a:srgbClr val="C00000"/>
                  </a:solidFill>
                </a:endParaRPr>
              </a:p>
            </p:txBody>
          </p:sp>
        </mc:Choice>
        <mc:Fallback xmlns="">
          <p:sp>
            <p:nvSpPr>
              <p:cNvPr id="13" name="TextBox 12">
                <a:extLst>
                  <a:ext uri="{FF2B5EF4-FFF2-40B4-BE49-F238E27FC236}">
                    <a16:creationId xmlns:a16="http://schemas.microsoft.com/office/drawing/2014/main" id="{D3F991F3-AAAF-857D-067B-8A9B44EF292D}"/>
                  </a:ext>
                </a:extLst>
              </p:cNvPr>
              <p:cNvSpPr txBox="1">
                <a:spLocks noRot="1" noChangeAspect="1" noMove="1" noResize="1" noEditPoints="1" noAdjustHandles="1" noChangeArrowheads="1" noChangeShapeType="1" noTextEdit="1"/>
              </p:cNvSpPr>
              <p:nvPr/>
            </p:nvSpPr>
            <p:spPr>
              <a:xfrm>
                <a:off x="8328581" y="4227662"/>
                <a:ext cx="1508105" cy="307777"/>
              </a:xfrm>
              <a:prstGeom prst="rect">
                <a:avLst/>
              </a:prstGeom>
              <a:blipFill>
                <a:blip r:embed="rId5"/>
                <a:stretch>
                  <a:fillRect l="-3333" t="-8000" r="-2500" b="-36000"/>
                </a:stretch>
              </a:blipFill>
              <a:ln w="19050">
                <a:noFill/>
              </a:ln>
            </p:spPr>
            <p:txBody>
              <a:bodyPr/>
              <a:lstStyle/>
              <a:p>
                <a:r>
                  <a:rPr lang="en-NL">
                    <a:noFill/>
                  </a:rPr>
                  <a:t> </a:t>
                </a:r>
              </a:p>
            </p:txBody>
          </p:sp>
        </mc:Fallback>
      </mc:AlternateContent>
      <p:cxnSp>
        <p:nvCxnSpPr>
          <p:cNvPr id="14" name="Straight Connector 13">
            <a:extLst>
              <a:ext uri="{FF2B5EF4-FFF2-40B4-BE49-F238E27FC236}">
                <a16:creationId xmlns:a16="http://schemas.microsoft.com/office/drawing/2014/main" id="{62C1657A-7456-66D2-5B52-3FBDF702C56F}"/>
              </a:ext>
            </a:extLst>
          </p:cNvPr>
          <p:cNvCxnSpPr/>
          <p:nvPr/>
        </p:nvCxnSpPr>
        <p:spPr>
          <a:xfrm>
            <a:off x="8199123" y="1641401"/>
            <a:ext cx="20320" cy="4369452"/>
          </a:xfrm>
          <a:prstGeom prst="line">
            <a:avLst/>
          </a:prstGeom>
          <a:ln w="1270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2C67B8-A598-95EA-1237-35BAFE49D3B0}"/>
              </a:ext>
            </a:extLst>
          </p:cNvPr>
          <p:cNvSpPr txBox="1"/>
          <p:nvPr/>
        </p:nvSpPr>
        <p:spPr>
          <a:xfrm>
            <a:off x="8267621" y="3888810"/>
            <a:ext cx="1262782" cy="369332"/>
          </a:xfrm>
          <a:prstGeom prst="rect">
            <a:avLst/>
          </a:prstGeom>
          <a:solidFill>
            <a:schemeClr val="bg1"/>
          </a:solidFill>
        </p:spPr>
        <p:txBody>
          <a:bodyPr wrap="none" rtlCol="0">
            <a:spAutoFit/>
          </a:bodyPr>
          <a:lstStyle/>
          <a:p>
            <a:r>
              <a:rPr lang="en-US" dirty="0">
                <a:solidFill>
                  <a:srgbClr val="C00000"/>
                </a:solidFill>
              </a:rPr>
              <a:t>Resonance:</a:t>
            </a:r>
          </a:p>
        </p:txBody>
      </p:sp>
      <p:sp>
        <p:nvSpPr>
          <p:cNvPr id="16" name="Rectangle 15">
            <a:extLst>
              <a:ext uri="{FF2B5EF4-FFF2-40B4-BE49-F238E27FC236}">
                <a16:creationId xmlns:a16="http://schemas.microsoft.com/office/drawing/2014/main" id="{9DDDBCCE-2CE9-BED9-718A-EED20C9D852E}"/>
              </a:ext>
            </a:extLst>
          </p:cNvPr>
          <p:cNvSpPr/>
          <p:nvPr/>
        </p:nvSpPr>
        <p:spPr>
          <a:xfrm>
            <a:off x="8328581" y="3888810"/>
            <a:ext cx="1508105" cy="6466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8C74137-71BB-4635-55AE-6FA1162517DB}"/>
                  </a:ext>
                </a:extLst>
              </p:cNvPr>
              <p:cNvSpPr txBox="1"/>
              <p:nvPr/>
            </p:nvSpPr>
            <p:spPr>
              <a:xfrm>
                <a:off x="1977137" y="1670270"/>
                <a:ext cx="8904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𝑠</m:t>
                      </m:r>
                    </m:oMath>
                  </m:oMathPara>
                </a14:m>
                <a:endParaRPr lang="en-NL" dirty="0"/>
              </a:p>
            </p:txBody>
          </p:sp>
        </mc:Choice>
        <mc:Fallback xmlns="">
          <p:sp>
            <p:nvSpPr>
              <p:cNvPr id="17" name="TextBox 16">
                <a:extLst>
                  <a:ext uri="{FF2B5EF4-FFF2-40B4-BE49-F238E27FC236}">
                    <a16:creationId xmlns:a16="http://schemas.microsoft.com/office/drawing/2014/main" id="{F8C74137-71BB-4635-55AE-6FA1162517DB}"/>
                  </a:ext>
                </a:extLst>
              </p:cNvPr>
              <p:cNvSpPr txBox="1">
                <a:spLocks noRot="1" noChangeAspect="1" noMove="1" noResize="1" noEditPoints="1" noAdjustHandles="1" noChangeArrowheads="1" noChangeShapeType="1" noTextEdit="1"/>
              </p:cNvSpPr>
              <p:nvPr/>
            </p:nvSpPr>
            <p:spPr>
              <a:xfrm>
                <a:off x="1977137" y="1670270"/>
                <a:ext cx="890437" cy="369332"/>
              </a:xfrm>
              <a:prstGeom prst="rect">
                <a:avLst/>
              </a:prstGeom>
              <a:blipFill>
                <a:blip r:embed="rId6"/>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7403069-FAE6-773F-D8F5-32021A666FF4}"/>
                  </a:ext>
                </a:extLst>
              </p:cNvPr>
              <p:cNvSpPr txBox="1"/>
              <p:nvPr/>
            </p:nvSpPr>
            <p:spPr>
              <a:xfrm>
                <a:off x="2015136" y="4345423"/>
                <a:ext cx="8904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𝑠</m:t>
                      </m:r>
                    </m:oMath>
                  </m:oMathPara>
                </a14:m>
                <a:endParaRPr lang="en-NL" dirty="0"/>
              </a:p>
            </p:txBody>
          </p:sp>
        </mc:Choice>
        <mc:Fallback xmlns="">
          <p:sp>
            <p:nvSpPr>
              <p:cNvPr id="18" name="TextBox 17">
                <a:extLst>
                  <a:ext uri="{FF2B5EF4-FFF2-40B4-BE49-F238E27FC236}">
                    <a16:creationId xmlns:a16="http://schemas.microsoft.com/office/drawing/2014/main" id="{F7403069-FAE6-773F-D8F5-32021A666FF4}"/>
                  </a:ext>
                </a:extLst>
              </p:cNvPr>
              <p:cNvSpPr txBox="1">
                <a:spLocks noRot="1" noChangeAspect="1" noMove="1" noResize="1" noEditPoints="1" noAdjustHandles="1" noChangeArrowheads="1" noChangeShapeType="1" noTextEdit="1"/>
              </p:cNvSpPr>
              <p:nvPr/>
            </p:nvSpPr>
            <p:spPr>
              <a:xfrm>
                <a:off x="2015136" y="4345423"/>
                <a:ext cx="890437" cy="369332"/>
              </a:xfrm>
              <a:prstGeom prst="rect">
                <a:avLst/>
              </a:prstGeom>
              <a:blipFill>
                <a:blip r:embed="rId7"/>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19B4D29-9254-FD6C-88F8-921F87A3F5E0}"/>
                  </a:ext>
                </a:extLst>
              </p:cNvPr>
              <p:cNvSpPr txBox="1"/>
              <p:nvPr/>
            </p:nvSpPr>
            <p:spPr>
              <a:xfrm>
                <a:off x="6791749" y="6199981"/>
                <a:ext cx="22908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2</m:t>
                                  </m:r>
                                </m:sub>
                              </m:sSub>
                            </m:e>
                          </m:d>
                        </m:e>
                        <m:sup>
                          <m:r>
                            <a:rPr lang="en-US" b="0" i="1" smtClean="0">
                              <a:latin typeface="Cambria Math" panose="02040503050406030204" pitchFamily="18" charset="0"/>
                            </a:rPr>
                            <m:t>2</m:t>
                          </m:r>
                        </m:sup>
                      </m:sSup>
                    </m:oMath>
                  </m:oMathPara>
                </a14:m>
                <a:endParaRPr lang="en-NL" dirty="0"/>
              </a:p>
            </p:txBody>
          </p:sp>
        </mc:Choice>
        <mc:Fallback xmlns="">
          <p:sp>
            <p:nvSpPr>
              <p:cNvPr id="19" name="TextBox 18">
                <a:extLst>
                  <a:ext uri="{FF2B5EF4-FFF2-40B4-BE49-F238E27FC236}">
                    <a16:creationId xmlns:a16="http://schemas.microsoft.com/office/drawing/2014/main" id="{019B4D29-9254-FD6C-88F8-921F87A3F5E0}"/>
                  </a:ext>
                </a:extLst>
              </p:cNvPr>
              <p:cNvSpPr txBox="1">
                <a:spLocks noRot="1" noChangeAspect="1" noMove="1" noResize="1" noEditPoints="1" noAdjustHandles="1" noChangeArrowheads="1" noChangeShapeType="1" noTextEdit="1"/>
              </p:cNvSpPr>
              <p:nvPr/>
            </p:nvSpPr>
            <p:spPr>
              <a:xfrm>
                <a:off x="6791749" y="6199981"/>
                <a:ext cx="2290884" cy="369332"/>
              </a:xfrm>
              <a:prstGeom prst="rect">
                <a:avLst/>
              </a:prstGeom>
              <a:blipFill>
                <a:blip r:embed="rId8"/>
                <a:stretch>
                  <a:fillRect b="-1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CE85E66-1A6F-2E78-8573-F29017410684}"/>
                  </a:ext>
                </a:extLst>
              </p:cNvPr>
              <p:cNvSpPr txBox="1"/>
              <p:nvPr/>
            </p:nvSpPr>
            <p:spPr>
              <a:xfrm>
                <a:off x="1977137" y="5419732"/>
                <a:ext cx="1062790" cy="679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NL" i="1" smtClean="0">
                              <a:latin typeface="Cambria Math" panose="02040503050406030204" pitchFamily="18" charset="0"/>
                            </a:rPr>
                          </m:ctrlPr>
                        </m:fPr>
                        <m:num>
                          <m:r>
                            <a:rPr lang="en-US" b="0" i="1" smtClean="0">
                              <a:latin typeface="Cambria Math" panose="02040503050406030204" pitchFamily="18" charset="0"/>
                            </a:rPr>
                            <m:t>1</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𝑀</m:t>
                              </m:r>
                            </m:e>
                            <m:sub>
                              <m:r>
                                <a:rPr lang="en-US" b="0" i="1" smtClean="0">
                                  <a:latin typeface="Cambria Math" panose="02040503050406030204" pitchFamily="18" charset="0"/>
                                </a:rPr>
                                <m:t>𝑍</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den>
                      </m:f>
                    </m:oMath>
                  </m:oMathPara>
                </a14:m>
                <a:endParaRPr lang="en-NL" dirty="0"/>
              </a:p>
            </p:txBody>
          </p:sp>
        </mc:Choice>
        <mc:Fallback xmlns="">
          <p:sp>
            <p:nvSpPr>
              <p:cNvPr id="20" name="TextBox 19">
                <a:extLst>
                  <a:ext uri="{FF2B5EF4-FFF2-40B4-BE49-F238E27FC236}">
                    <a16:creationId xmlns:a16="http://schemas.microsoft.com/office/drawing/2014/main" id="{9CE85E66-1A6F-2E78-8573-F29017410684}"/>
                  </a:ext>
                </a:extLst>
              </p:cNvPr>
              <p:cNvSpPr txBox="1">
                <a:spLocks noRot="1" noChangeAspect="1" noMove="1" noResize="1" noEditPoints="1" noAdjustHandles="1" noChangeArrowheads="1" noChangeShapeType="1" noTextEdit="1"/>
              </p:cNvSpPr>
              <p:nvPr/>
            </p:nvSpPr>
            <p:spPr>
              <a:xfrm>
                <a:off x="1977137" y="5419732"/>
                <a:ext cx="1062790" cy="679417"/>
              </a:xfrm>
              <a:prstGeom prst="rect">
                <a:avLst/>
              </a:prstGeom>
              <a:blipFill>
                <a:blip r:embed="rId9"/>
                <a:stretch>
                  <a:fillRect b="-181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88888A9-140A-538F-1E01-8CE37A2F5F2F}"/>
                  </a:ext>
                </a:extLst>
              </p:cNvPr>
              <p:cNvSpPr txBox="1"/>
              <p:nvPr/>
            </p:nvSpPr>
            <p:spPr>
              <a:xfrm>
                <a:off x="2146564" y="2748457"/>
                <a:ext cx="476925" cy="6594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NL"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den>
                      </m:f>
                    </m:oMath>
                  </m:oMathPara>
                </a14:m>
                <a:endParaRPr lang="en-NL" dirty="0"/>
              </a:p>
            </p:txBody>
          </p:sp>
        </mc:Choice>
        <mc:Fallback xmlns="">
          <p:sp>
            <p:nvSpPr>
              <p:cNvPr id="21" name="TextBox 20">
                <a:extLst>
                  <a:ext uri="{FF2B5EF4-FFF2-40B4-BE49-F238E27FC236}">
                    <a16:creationId xmlns:a16="http://schemas.microsoft.com/office/drawing/2014/main" id="{988888A9-140A-538F-1E01-8CE37A2F5F2F}"/>
                  </a:ext>
                </a:extLst>
              </p:cNvPr>
              <p:cNvSpPr txBox="1">
                <a:spLocks noRot="1" noChangeAspect="1" noMove="1" noResize="1" noEditPoints="1" noAdjustHandles="1" noChangeArrowheads="1" noChangeShapeType="1" noTextEdit="1"/>
              </p:cNvSpPr>
              <p:nvPr/>
            </p:nvSpPr>
            <p:spPr>
              <a:xfrm>
                <a:off x="2146564" y="2748457"/>
                <a:ext cx="476925" cy="659411"/>
              </a:xfrm>
              <a:prstGeom prst="rect">
                <a:avLst/>
              </a:prstGeom>
              <a:blipFill>
                <a:blip r:embed="rId10"/>
                <a:stretch>
                  <a:fillRect b="-3774"/>
                </a:stretch>
              </a:blipFill>
            </p:spPr>
            <p:txBody>
              <a:bodyPr/>
              <a:lstStyle/>
              <a:p>
                <a:r>
                  <a:rPr lang="en-NL">
                    <a:noFill/>
                  </a:rPr>
                  <a:t> </a:t>
                </a:r>
              </a:p>
            </p:txBody>
          </p:sp>
        </mc:Fallback>
      </mc:AlternateContent>
      <p:sp>
        <p:nvSpPr>
          <p:cNvPr id="22" name="Title 1">
            <a:extLst>
              <a:ext uri="{FF2B5EF4-FFF2-40B4-BE49-F238E27FC236}">
                <a16:creationId xmlns:a16="http://schemas.microsoft.com/office/drawing/2014/main" id="{28AE205E-9E71-3354-568E-3F979CB8F051}"/>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Z-boson physics: Electroweak force</a:t>
            </a:r>
          </a:p>
        </p:txBody>
      </p:sp>
    </p:spTree>
    <p:extLst>
      <p:ext uri="{BB962C8B-B14F-4D97-AF65-F5344CB8AC3E}">
        <p14:creationId xmlns:p14="http://schemas.microsoft.com/office/powerpoint/2010/main" val="373834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BEC46B-1900-A632-897A-B289B42375A4}"/>
              </a:ext>
            </a:extLst>
          </p:cNvPr>
          <p:cNvSpPr txBox="1">
            <a:spLocks/>
          </p:cNvSpPr>
          <p:nvPr/>
        </p:nvSpPr>
        <p:spPr>
          <a:xfrm>
            <a:off x="177460" y="73025"/>
            <a:ext cx="10180485"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The Precision of the Luminosity Measurement</a:t>
            </a:r>
          </a:p>
        </p:txBody>
      </p:sp>
      <p:pic>
        <p:nvPicPr>
          <p:cNvPr id="9" name="Picture 8">
            <a:extLst>
              <a:ext uri="{FF2B5EF4-FFF2-40B4-BE49-F238E27FC236}">
                <a16:creationId xmlns:a16="http://schemas.microsoft.com/office/drawing/2014/main" id="{3EEAE43C-4575-104E-1E1B-7F12F8DEF6BE}"/>
              </a:ext>
            </a:extLst>
          </p:cNvPr>
          <p:cNvPicPr>
            <a:picLocks noChangeAspect="1"/>
          </p:cNvPicPr>
          <p:nvPr/>
        </p:nvPicPr>
        <p:blipFill>
          <a:blip r:embed="rId3"/>
          <a:stretch>
            <a:fillRect/>
          </a:stretch>
        </p:blipFill>
        <p:spPr>
          <a:xfrm>
            <a:off x="233488" y="3023484"/>
            <a:ext cx="3668109" cy="3584570"/>
          </a:xfrm>
          <a:prstGeom prst="rect">
            <a:avLst/>
          </a:prstGeom>
          <a:ln w="12700">
            <a:solidFill>
              <a:schemeClr val="tx1"/>
            </a:solidFill>
          </a:ln>
        </p:spPr>
      </p:pic>
      <p:pic>
        <p:nvPicPr>
          <p:cNvPr id="10" name="Picture 9">
            <a:extLst>
              <a:ext uri="{FF2B5EF4-FFF2-40B4-BE49-F238E27FC236}">
                <a16:creationId xmlns:a16="http://schemas.microsoft.com/office/drawing/2014/main" id="{5C7C2B6C-0940-5B1E-C4B6-33EEF57840F6}"/>
              </a:ext>
            </a:extLst>
          </p:cNvPr>
          <p:cNvPicPr>
            <a:picLocks noChangeAspect="1"/>
          </p:cNvPicPr>
          <p:nvPr/>
        </p:nvPicPr>
        <p:blipFill>
          <a:blip r:embed="rId4"/>
          <a:stretch>
            <a:fillRect/>
          </a:stretch>
        </p:blipFill>
        <p:spPr>
          <a:xfrm>
            <a:off x="4154675" y="3038264"/>
            <a:ext cx="3668110" cy="3569790"/>
          </a:xfrm>
          <a:prstGeom prst="rect">
            <a:avLst/>
          </a:prstGeom>
          <a:ln w="12700">
            <a:solidFill>
              <a:schemeClr val="tx1"/>
            </a:solidFill>
          </a:ln>
        </p:spPr>
      </p:pic>
      <p:pic>
        <p:nvPicPr>
          <p:cNvPr id="11" name="Picture 10">
            <a:extLst>
              <a:ext uri="{FF2B5EF4-FFF2-40B4-BE49-F238E27FC236}">
                <a16:creationId xmlns:a16="http://schemas.microsoft.com/office/drawing/2014/main" id="{0BEE02CE-E55F-7AC5-AF00-F42C9107DBEE}"/>
              </a:ext>
            </a:extLst>
          </p:cNvPr>
          <p:cNvPicPr>
            <a:picLocks noChangeAspect="1"/>
          </p:cNvPicPr>
          <p:nvPr/>
        </p:nvPicPr>
        <p:blipFill>
          <a:blip r:embed="rId5"/>
          <a:stretch>
            <a:fillRect/>
          </a:stretch>
        </p:blipFill>
        <p:spPr>
          <a:xfrm>
            <a:off x="233489" y="770904"/>
            <a:ext cx="4774449" cy="2177906"/>
          </a:xfrm>
          <a:prstGeom prst="rect">
            <a:avLst/>
          </a:prstGeom>
          <a:ln w="12700">
            <a:solidFill>
              <a:schemeClr val="tx1"/>
            </a:solidFill>
          </a:ln>
        </p:spPr>
      </p:pic>
      <p:pic>
        <p:nvPicPr>
          <p:cNvPr id="12" name="Picture 11">
            <a:extLst>
              <a:ext uri="{FF2B5EF4-FFF2-40B4-BE49-F238E27FC236}">
                <a16:creationId xmlns:a16="http://schemas.microsoft.com/office/drawing/2014/main" id="{CD97864E-DFA7-0710-873D-75308B69B448}"/>
              </a:ext>
            </a:extLst>
          </p:cNvPr>
          <p:cNvPicPr>
            <a:picLocks noChangeAspect="1"/>
          </p:cNvPicPr>
          <p:nvPr/>
        </p:nvPicPr>
        <p:blipFill>
          <a:blip r:embed="rId6"/>
          <a:stretch>
            <a:fillRect/>
          </a:stretch>
        </p:blipFill>
        <p:spPr>
          <a:xfrm>
            <a:off x="8118810" y="3054031"/>
            <a:ext cx="3750921" cy="3569789"/>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4290DCA-BEC6-AF96-EDCD-E214387F76E0}"/>
                  </a:ext>
                </a:extLst>
              </p:cNvPr>
              <p:cNvSpPr txBox="1"/>
              <p:nvPr/>
            </p:nvSpPr>
            <p:spPr>
              <a:xfrm>
                <a:off x="5772047" y="658458"/>
                <a:ext cx="5407634" cy="2178673"/>
              </a:xfrm>
              <a:prstGeom prst="rect">
                <a:avLst/>
              </a:prstGeom>
              <a:noFill/>
            </p:spPr>
            <p:txBody>
              <a:bodyPr wrap="none" rtlCol="0">
                <a:spAutoFit/>
              </a:bodyPr>
              <a:lstStyle/>
              <a:p>
                <a:r>
                  <a:rPr lang="en-NL" sz="2200" dirty="0">
                    <a:solidFill>
                      <a:srgbClr val="FFFF00"/>
                    </a:solidFill>
                  </a:rPr>
                  <a:t>Asymmetric Cuts to allow radiative events:</a:t>
                </a:r>
              </a:p>
              <a:p>
                <a:r>
                  <a:rPr lang="en-US" sz="2200" b="0" dirty="0">
                    <a:solidFill>
                      <a:schemeClr val="bg1"/>
                    </a:solidFill>
                  </a:rPr>
                  <a:t>• Electron energy: </a:t>
                </a:r>
                <a:r>
                  <a:rPr lang="en-US" sz="2200" dirty="0">
                    <a:solidFill>
                      <a:schemeClr val="bg1"/>
                    </a:solidFill>
                  </a:rPr>
                  <a:t> </a:t>
                </a:r>
                <a14:m>
                  <m:oMath xmlns:m="http://schemas.openxmlformats.org/officeDocument/2006/math">
                    <m:sSub>
                      <m:sSubPr>
                        <m:ctrlPr>
                          <a:rPr lang="en-US" sz="2200" b="0" i="1" smtClean="0">
                            <a:solidFill>
                              <a:schemeClr val="bg1"/>
                            </a:solidFill>
                            <a:latin typeface="Cambria Math" panose="02040503050406030204" pitchFamily="18" charset="0"/>
                          </a:rPr>
                        </m:ctrlPr>
                      </m:sSubPr>
                      <m:e>
                        <m:r>
                          <a:rPr lang="en-US" sz="2200" b="0" i="1" smtClean="0">
                            <a:solidFill>
                              <a:schemeClr val="bg1"/>
                            </a:solidFill>
                            <a:latin typeface="Cambria Math" panose="02040503050406030204" pitchFamily="18" charset="0"/>
                          </a:rPr>
                          <m:t>𝐸</m:t>
                        </m:r>
                      </m:e>
                      <m:sub>
                        <m:r>
                          <a:rPr lang="en-US" sz="2200" b="0" i="1" smtClean="0">
                            <a:solidFill>
                              <a:schemeClr val="bg1"/>
                            </a:solidFill>
                            <a:latin typeface="Cambria Math" panose="02040503050406030204" pitchFamily="18" charset="0"/>
                          </a:rPr>
                          <m:t>𝑡𝑖𝑔h𝑡</m:t>
                        </m:r>
                      </m:sub>
                    </m:sSub>
                    <m:r>
                      <a:rPr lang="en-US" sz="2200" b="0" i="1" smtClean="0">
                        <a:solidFill>
                          <a:schemeClr val="bg1"/>
                        </a:solidFill>
                        <a:latin typeface="Cambria Math" panose="02040503050406030204" pitchFamily="18" charset="0"/>
                      </a:rPr>
                      <m:t>&gt;0.8 </m:t>
                    </m:r>
                    <m:sSub>
                      <m:sSubPr>
                        <m:ctrlPr>
                          <a:rPr lang="en-US" sz="2200" b="0" i="1" smtClean="0">
                            <a:solidFill>
                              <a:schemeClr val="bg1"/>
                            </a:solidFill>
                            <a:latin typeface="Cambria Math" panose="02040503050406030204" pitchFamily="18" charset="0"/>
                          </a:rPr>
                        </m:ctrlPr>
                      </m:sSubPr>
                      <m:e>
                        <m:r>
                          <a:rPr lang="en-US" sz="2200" b="0" i="1" smtClean="0">
                            <a:solidFill>
                              <a:schemeClr val="bg1"/>
                            </a:solidFill>
                            <a:latin typeface="Cambria Math" panose="02040503050406030204" pitchFamily="18" charset="0"/>
                          </a:rPr>
                          <m:t>𝐸</m:t>
                        </m:r>
                      </m:e>
                      <m:sub>
                        <m:r>
                          <a:rPr lang="en-US" sz="2200" b="0" i="1" smtClean="0">
                            <a:solidFill>
                              <a:schemeClr val="bg1"/>
                            </a:solidFill>
                            <a:latin typeface="Cambria Math" panose="02040503050406030204" pitchFamily="18" charset="0"/>
                          </a:rPr>
                          <m:t>𝑏𝑒𝑎𝑚</m:t>
                        </m:r>
                      </m:sub>
                    </m:sSub>
                  </m:oMath>
                </a14:m>
                <a:r>
                  <a:rPr lang="en-NL" sz="2200" dirty="0">
                    <a:solidFill>
                      <a:schemeClr val="bg1"/>
                    </a:solidFill>
                  </a:rPr>
                  <a:t>  </a:t>
                </a:r>
              </a:p>
              <a:p>
                <a:r>
                  <a:rPr lang="en-NL" sz="2200" dirty="0">
                    <a:solidFill>
                      <a:schemeClr val="bg1"/>
                    </a:solidFill>
                  </a:rPr>
                  <a:t>		    </a:t>
                </a:r>
                <a:r>
                  <a:rPr lang="en-US" sz="2200" dirty="0">
                    <a:solidFill>
                      <a:schemeClr val="bg1"/>
                    </a:solidFill>
                  </a:rPr>
                  <a:t> </a:t>
                </a:r>
                <a14:m>
                  <m:oMath xmlns:m="http://schemas.openxmlformats.org/officeDocument/2006/math">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𝐸</m:t>
                        </m:r>
                      </m:e>
                      <m:sub>
                        <m:r>
                          <a:rPr lang="en-US" sz="2200" b="0" i="1" smtClean="0">
                            <a:solidFill>
                              <a:schemeClr val="bg1"/>
                            </a:solidFill>
                            <a:latin typeface="Cambria Math" panose="02040503050406030204" pitchFamily="18" charset="0"/>
                          </a:rPr>
                          <m:t>𝑙𝑜𝑜𝑠𝑒</m:t>
                        </m:r>
                      </m:sub>
                    </m:sSub>
                    <m:r>
                      <a:rPr lang="en-US" sz="2200" i="1">
                        <a:solidFill>
                          <a:schemeClr val="bg1"/>
                        </a:solidFill>
                        <a:latin typeface="Cambria Math" panose="02040503050406030204" pitchFamily="18" charset="0"/>
                      </a:rPr>
                      <m:t>&gt;0.</m:t>
                    </m:r>
                    <m:r>
                      <a:rPr lang="en-US" sz="2200" b="0" i="1" smtClean="0">
                        <a:solidFill>
                          <a:schemeClr val="bg1"/>
                        </a:solidFill>
                        <a:latin typeface="Cambria Math" panose="02040503050406030204" pitchFamily="18" charset="0"/>
                      </a:rPr>
                      <m:t>4</m:t>
                    </m:r>
                    <m:r>
                      <a:rPr lang="en-US" sz="2200" i="1">
                        <a:solidFill>
                          <a:schemeClr val="bg1"/>
                        </a:solidFill>
                        <a:latin typeface="Cambria Math" panose="02040503050406030204" pitchFamily="18" charset="0"/>
                      </a:rPr>
                      <m:t> </m:t>
                    </m:r>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𝐸</m:t>
                        </m:r>
                      </m:e>
                      <m:sub>
                        <m:r>
                          <a:rPr lang="en-US" sz="2200" i="1">
                            <a:solidFill>
                              <a:schemeClr val="bg1"/>
                            </a:solidFill>
                            <a:latin typeface="Cambria Math" panose="02040503050406030204" pitchFamily="18" charset="0"/>
                          </a:rPr>
                          <m:t>𝑏𝑒𝑎𝑚</m:t>
                        </m:r>
                      </m:sub>
                    </m:sSub>
                  </m:oMath>
                </a14:m>
                <a:r>
                  <a:rPr lang="en-NL" sz="2200" dirty="0">
                    <a:solidFill>
                      <a:schemeClr val="bg1"/>
                    </a:solidFill>
                  </a:rPr>
                  <a:t> </a:t>
                </a:r>
              </a:p>
              <a:p>
                <a:r>
                  <a:rPr lang="en-NL" sz="2200" dirty="0">
                    <a:solidFill>
                      <a:schemeClr val="bg1"/>
                    </a:solidFill>
                  </a:rPr>
                  <a:t>• Acoplanarity:     </a:t>
                </a:r>
                <a14:m>
                  <m:oMath xmlns:m="http://schemas.openxmlformats.org/officeDocument/2006/math">
                    <m:d>
                      <m:dPr>
                        <m:begChr m:val="|"/>
                        <m:endChr m:val="|"/>
                        <m:ctrlPr>
                          <a:rPr lang="en-NL" sz="2200" i="1" smtClean="0">
                            <a:solidFill>
                              <a:schemeClr val="bg1"/>
                            </a:solidFill>
                            <a:latin typeface="Cambria Math" panose="02040503050406030204" pitchFamily="18" charset="0"/>
                          </a:rPr>
                        </m:ctrlPr>
                      </m:dPr>
                      <m:e>
                        <m:r>
                          <m:rPr>
                            <m:sty m:val="p"/>
                          </m:rPr>
                          <a:rPr lang="en-US" sz="2200" b="0" i="0" smtClean="0">
                            <a:solidFill>
                              <a:schemeClr val="bg1"/>
                            </a:solidFill>
                            <a:latin typeface="Cambria Math" panose="02040503050406030204" pitchFamily="18" charset="0"/>
                          </a:rPr>
                          <m:t>Δ</m:t>
                        </m:r>
                        <m:r>
                          <a:rPr lang="en-US" sz="2200" b="0" i="1" smtClean="0">
                            <a:solidFill>
                              <a:schemeClr val="bg1"/>
                            </a:solidFill>
                            <a:latin typeface="Cambria Math" panose="02040503050406030204" pitchFamily="18" charset="0"/>
                          </a:rPr>
                          <m:t>𝜙</m:t>
                        </m:r>
                        <m:r>
                          <a:rPr lang="en-US" sz="2200" b="0" i="1" smtClean="0">
                            <a:solidFill>
                              <a:schemeClr val="bg1"/>
                            </a:solidFill>
                            <a:latin typeface="Cambria Math" panose="02040503050406030204" pitchFamily="18" charset="0"/>
                          </a:rPr>
                          <m:t>−</m:t>
                        </m:r>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180</m:t>
                            </m:r>
                          </m:e>
                          <m:sup>
                            <m:r>
                              <a:rPr lang="en-US" sz="2200" b="0" i="1" smtClean="0">
                                <a:solidFill>
                                  <a:schemeClr val="bg1"/>
                                </a:solidFill>
                                <a:latin typeface="Cambria Math" panose="02040503050406030204" pitchFamily="18" charset="0"/>
                              </a:rPr>
                              <m:t>𝑜</m:t>
                            </m:r>
                          </m:sup>
                        </m:sSup>
                      </m:e>
                    </m:d>
                    <m:r>
                      <a:rPr lang="en-US" sz="2200" b="0" i="1" smtClean="0">
                        <a:solidFill>
                          <a:schemeClr val="bg1"/>
                        </a:solidFill>
                        <a:latin typeface="Cambria Math" panose="02040503050406030204" pitchFamily="18" charset="0"/>
                      </a:rPr>
                      <m:t>&lt;</m:t>
                    </m:r>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10</m:t>
                        </m:r>
                      </m:e>
                      <m:sup>
                        <m:r>
                          <a:rPr lang="en-US" sz="2200" b="0" i="1" smtClean="0">
                            <a:solidFill>
                              <a:schemeClr val="bg1"/>
                            </a:solidFill>
                            <a:latin typeface="Cambria Math" panose="02040503050406030204" pitchFamily="18" charset="0"/>
                          </a:rPr>
                          <m:t>𝑜</m:t>
                        </m:r>
                      </m:sup>
                    </m:sSup>
                  </m:oMath>
                </a14:m>
                <a:endParaRPr lang="en-NL" sz="2200" dirty="0">
                  <a:solidFill>
                    <a:schemeClr val="bg1"/>
                  </a:solidFill>
                </a:endParaRPr>
              </a:p>
              <a:p>
                <a:r>
                  <a:rPr lang="en-NL" sz="2200" dirty="0">
                    <a:solidFill>
                      <a:schemeClr val="bg1"/>
                    </a:solidFill>
                  </a:rPr>
                  <a:t>• Polar acceptance:  </a:t>
                </a:r>
                <a14:m>
                  <m:oMath xmlns:m="http://schemas.openxmlformats.org/officeDocument/2006/math">
                    <m:r>
                      <a:rPr lang="en-US" sz="2200" b="0" i="1" smtClean="0">
                        <a:solidFill>
                          <a:schemeClr val="bg1"/>
                        </a:solidFill>
                        <a:latin typeface="Cambria Math" panose="02040503050406030204" pitchFamily="18" charset="0"/>
                      </a:rPr>
                      <m:t>32&lt;</m:t>
                    </m:r>
                    <m:sSub>
                      <m:sSubPr>
                        <m:ctrlPr>
                          <a:rPr lang="en-US" sz="2200" b="0" i="1" smtClean="0">
                            <a:solidFill>
                              <a:schemeClr val="bg1"/>
                            </a:solidFill>
                            <a:latin typeface="Cambria Math" panose="02040503050406030204" pitchFamily="18" charset="0"/>
                          </a:rPr>
                        </m:ctrlPr>
                      </m:sSubPr>
                      <m:e>
                        <m:r>
                          <a:rPr lang="en-US" sz="2200" b="0" i="1" smtClean="0">
                            <a:solidFill>
                              <a:schemeClr val="bg1"/>
                            </a:solidFill>
                            <a:latin typeface="Cambria Math" panose="02040503050406030204" pitchFamily="18" charset="0"/>
                          </a:rPr>
                          <m:t>𝜃</m:t>
                        </m:r>
                      </m:e>
                      <m:sub>
                        <m:r>
                          <a:rPr lang="en-US" sz="2200" b="0" i="1" smtClean="0">
                            <a:solidFill>
                              <a:schemeClr val="bg1"/>
                            </a:solidFill>
                            <a:latin typeface="Cambria Math" panose="02040503050406030204" pitchFamily="18" charset="0"/>
                          </a:rPr>
                          <m:t>𝑡𝑖𝑔h𝑡</m:t>
                        </m:r>
                      </m:sub>
                    </m:sSub>
                    <m:r>
                      <a:rPr lang="en-US" sz="2200" b="0" i="1" smtClean="0">
                        <a:solidFill>
                          <a:schemeClr val="bg1"/>
                        </a:solidFill>
                        <a:latin typeface="Cambria Math" panose="02040503050406030204" pitchFamily="18" charset="0"/>
                      </a:rPr>
                      <m:t>&lt;54 </m:t>
                    </m:r>
                    <m:r>
                      <a:rPr lang="en-US" sz="2200" b="0" i="1" smtClean="0">
                        <a:solidFill>
                          <a:schemeClr val="bg1"/>
                        </a:solidFill>
                        <a:latin typeface="Cambria Math" panose="02040503050406030204" pitchFamily="18" charset="0"/>
                      </a:rPr>
                      <m:t>𝑚𝑟𝑎𝑑</m:t>
                    </m:r>
                  </m:oMath>
                </a14:m>
                <a:r>
                  <a:rPr lang="en-NL" sz="2200" dirty="0">
                    <a:solidFill>
                      <a:schemeClr val="bg1"/>
                    </a:solidFill>
                  </a:rPr>
                  <a:t> </a:t>
                </a:r>
              </a:p>
              <a:p>
                <a:r>
                  <a:rPr lang="en-NL" sz="2200" dirty="0">
                    <a:solidFill>
                      <a:schemeClr val="bg1"/>
                    </a:solidFill>
                  </a:rPr>
                  <a:t>		       </a:t>
                </a:r>
                <a14:m>
                  <m:oMath xmlns:m="http://schemas.openxmlformats.org/officeDocument/2006/math">
                    <m:r>
                      <a:rPr lang="en-US" sz="2200" b="0" i="1" smtClean="0">
                        <a:solidFill>
                          <a:schemeClr val="bg1"/>
                        </a:solidFill>
                        <a:latin typeface="Cambria Math" panose="02040503050406030204" pitchFamily="18" charset="0"/>
                      </a:rPr>
                      <m:t>27&lt;</m:t>
                    </m:r>
                    <m:sSub>
                      <m:sSubPr>
                        <m:ctrlPr>
                          <a:rPr lang="en-US" sz="2200" b="0" i="1" smtClean="0">
                            <a:solidFill>
                              <a:schemeClr val="bg1"/>
                            </a:solidFill>
                            <a:latin typeface="Cambria Math" panose="02040503050406030204" pitchFamily="18" charset="0"/>
                          </a:rPr>
                        </m:ctrlPr>
                      </m:sSubPr>
                      <m:e>
                        <m:r>
                          <a:rPr lang="en-US" sz="2200" b="0" i="1" smtClean="0">
                            <a:solidFill>
                              <a:schemeClr val="bg1"/>
                            </a:solidFill>
                            <a:latin typeface="Cambria Math" panose="02040503050406030204" pitchFamily="18" charset="0"/>
                          </a:rPr>
                          <m:t>𝜃</m:t>
                        </m:r>
                      </m:e>
                      <m:sub>
                        <m:r>
                          <a:rPr lang="en-US" sz="2200" b="0" i="1" smtClean="0">
                            <a:solidFill>
                              <a:schemeClr val="bg1"/>
                            </a:solidFill>
                            <a:latin typeface="Cambria Math" panose="02040503050406030204" pitchFamily="18" charset="0"/>
                          </a:rPr>
                          <m:t>𝑙𝑜𝑜𝑠𝑒</m:t>
                        </m:r>
                      </m:sub>
                    </m:sSub>
                    <m:r>
                      <a:rPr lang="en-US" sz="2200" b="0" i="1" smtClean="0">
                        <a:solidFill>
                          <a:schemeClr val="bg1"/>
                        </a:solidFill>
                        <a:latin typeface="Cambria Math" panose="02040503050406030204" pitchFamily="18" charset="0"/>
                      </a:rPr>
                      <m:t>&lt;65 </m:t>
                    </m:r>
                    <m:r>
                      <a:rPr lang="en-US" sz="2200" b="0" i="1" smtClean="0">
                        <a:solidFill>
                          <a:schemeClr val="bg1"/>
                        </a:solidFill>
                        <a:latin typeface="Cambria Math" panose="02040503050406030204" pitchFamily="18" charset="0"/>
                      </a:rPr>
                      <m:t>𝑚𝑟𝑎𝑑</m:t>
                    </m:r>
                    <m:r>
                      <a:rPr lang="en-US" sz="2200" b="0" i="1" smtClean="0">
                        <a:solidFill>
                          <a:schemeClr val="bg1"/>
                        </a:solidFill>
                        <a:latin typeface="Cambria Math" panose="02040503050406030204" pitchFamily="18" charset="0"/>
                      </a:rPr>
                      <m:t> </m:t>
                    </m:r>
                  </m:oMath>
                </a14:m>
                <a:endParaRPr lang="en-NL" sz="2200" dirty="0">
                  <a:solidFill>
                    <a:schemeClr val="bg1"/>
                  </a:solidFill>
                </a:endParaRPr>
              </a:p>
            </p:txBody>
          </p:sp>
        </mc:Choice>
        <mc:Fallback xmlns="">
          <p:sp>
            <p:nvSpPr>
              <p:cNvPr id="13" name="TextBox 12">
                <a:extLst>
                  <a:ext uri="{FF2B5EF4-FFF2-40B4-BE49-F238E27FC236}">
                    <a16:creationId xmlns:a16="http://schemas.microsoft.com/office/drawing/2014/main" id="{64290DCA-BEC6-AF96-EDCD-E214387F76E0}"/>
                  </a:ext>
                </a:extLst>
              </p:cNvPr>
              <p:cNvSpPr txBox="1">
                <a:spLocks noRot="1" noChangeAspect="1" noMove="1" noResize="1" noEditPoints="1" noAdjustHandles="1" noChangeArrowheads="1" noChangeShapeType="1" noTextEdit="1"/>
              </p:cNvSpPr>
              <p:nvPr/>
            </p:nvSpPr>
            <p:spPr>
              <a:xfrm>
                <a:off x="5772047" y="658458"/>
                <a:ext cx="5407634" cy="2178673"/>
              </a:xfrm>
              <a:prstGeom prst="rect">
                <a:avLst/>
              </a:prstGeom>
              <a:blipFill>
                <a:blip r:embed="rId7"/>
                <a:stretch>
                  <a:fillRect l="-1405" t="-1734" b="-2890"/>
                </a:stretch>
              </a:blipFill>
            </p:spPr>
            <p:txBody>
              <a:bodyPr/>
              <a:lstStyle/>
              <a:p>
                <a:r>
                  <a:rPr lang="en-NL">
                    <a:noFill/>
                  </a:rPr>
                  <a:t> </a:t>
                </a:r>
              </a:p>
            </p:txBody>
          </p:sp>
        </mc:Fallback>
      </mc:AlternateContent>
      <p:sp>
        <p:nvSpPr>
          <p:cNvPr id="2" name="TextBox 1">
            <a:extLst>
              <a:ext uri="{FF2B5EF4-FFF2-40B4-BE49-F238E27FC236}">
                <a16:creationId xmlns:a16="http://schemas.microsoft.com/office/drawing/2014/main" id="{ECAD852E-98CB-E6F9-E23E-91ADF586CA7F}"/>
              </a:ext>
            </a:extLst>
          </p:cNvPr>
          <p:cNvSpPr txBox="1"/>
          <p:nvPr/>
        </p:nvSpPr>
        <p:spPr>
          <a:xfrm>
            <a:off x="1264595" y="5564221"/>
            <a:ext cx="1652568" cy="369332"/>
          </a:xfrm>
          <a:prstGeom prst="rect">
            <a:avLst/>
          </a:prstGeom>
          <a:noFill/>
        </p:spPr>
        <p:txBody>
          <a:bodyPr wrap="none" rtlCol="0">
            <a:spAutoFit/>
          </a:bodyPr>
          <a:lstStyle/>
          <a:p>
            <a:r>
              <a:rPr lang="en-NL" dirty="0"/>
              <a:t>Electron Energy</a:t>
            </a:r>
          </a:p>
        </p:txBody>
      </p:sp>
      <p:sp>
        <p:nvSpPr>
          <p:cNvPr id="3" name="TextBox 2">
            <a:extLst>
              <a:ext uri="{FF2B5EF4-FFF2-40B4-BE49-F238E27FC236}">
                <a16:creationId xmlns:a16="http://schemas.microsoft.com/office/drawing/2014/main" id="{F19F7259-3E76-A3BC-CB2B-A7173AAD8C96}"/>
              </a:ext>
            </a:extLst>
          </p:cNvPr>
          <p:cNvSpPr txBox="1"/>
          <p:nvPr/>
        </p:nvSpPr>
        <p:spPr>
          <a:xfrm>
            <a:off x="5532097" y="5573789"/>
            <a:ext cx="1367362" cy="369332"/>
          </a:xfrm>
          <a:prstGeom prst="rect">
            <a:avLst/>
          </a:prstGeom>
          <a:noFill/>
        </p:spPr>
        <p:txBody>
          <a:bodyPr wrap="none" rtlCol="0">
            <a:spAutoFit/>
          </a:bodyPr>
          <a:lstStyle/>
          <a:p>
            <a:r>
              <a:rPr lang="en-NL" dirty="0"/>
              <a:t>Acoplanarity</a:t>
            </a:r>
          </a:p>
        </p:txBody>
      </p:sp>
      <p:sp>
        <p:nvSpPr>
          <p:cNvPr id="4" name="TextBox 3">
            <a:extLst>
              <a:ext uri="{FF2B5EF4-FFF2-40B4-BE49-F238E27FC236}">
                <a16:creationId xmlns:a16="http://schemas.microsoft.com/office/drawing/2014/main" id="{C0B7DA92-521A-67C5-F060-9EE449961130}"/>
              </a:ext>
            </a:extLst>
          </p:cNvPr>
          <p:cNvSpPr txBox="1"/>
          <p:nvPr/>
        </p:nvSpPr>
        <p:spPr>
          <a:xfrm>
            <a:off x="9527113" y="4855002"/>
            <a:ext cx="1226811" cy="369332"/>
          </a:xfrm>
          <a:prstGeom prst="rect">
            <a:avLst/>
          </a:prstGeom>
          <a:noFill/>
        </p:spPr>
        <p:txBody>
          <a:bodyPr wrap="none" rtlCol="0">
            <a:spAutoFit/>
          </a:bodyPr>
          <a:lstStyle/>
          <a:p>
            <a:r>
              <a:rPr lang="en-GB" dirty="0"/>
              <a:t>P</a:t>
            </a:r>
            <a:r>
              <a:rPr lang="en-NL" dirty="0"/>
              <a:t>olar angle</a:t>
            </a:r>
          </a:p>
        </p:txBody>
      </p:sp>
    </p:spTree>
    <p:extLst>
      <p:ext uri="{BB962C8B-B14F-4D97-AF65-F5344CB8AC3E}">
        <p14:creationId xmlns:p14="http://schemas.microsoft.com/office/powerpoint/2010/main" val="2057168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EB90-457F-415E-1BBA-1ED50756B264}"/>
              </a:ext>
            </a:extLst>
          </p:cNvPr>
          <p:cNvSpPr txBox="1">
            <a:spLocks/>
          </p:cNvSpPr>
          <p:nvPr/>
        </p:nvSpPr>
        <p:spPr>
          <a:xfrm>
            <a:off x="761392" y="208850"/>
            <a:ext cx="10669216" cy="666427"/>
          </a:xfrm>
          <a:prstGeom prst="rect">
            <a:avLst/>
          </a:prstGeom>
          <a:noFill/>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Main Systematics of the Luminosity Measurement</a:t>
            </a:r>
          </a:p>
        </p:txBody>
      </p:sp>
      <p:pic>
        <p:nvPicPr>
          <p:cNvPr id="3" name="Picture 2">
            <a:extLst>
              <a:ext uri="{FF2B5EF4-FFF2-40B4-BE49-F238E27FC236}">
                <a16:creationId xmlns:a16="http://schemas.microsoft.com/office/drawing/2014/main" id="{E6AC24CE-F731-5BED-F346-1762A138F4B5}"/>
              </a:ext>
            </a:extLst>
          </p:cNvPr>
          <p:cNvPicPr>
            <a:picLocks noChangeAspect="1"/>
          </p:cNvPicPr>
          <p:nvPr/>
        </p:nvPicPr>
        <p:blipFill>
          <a:blip r:embed="rId3"/>
          <a:stretch>
            <a:fillRect/>
          </a:stretch>
        </p:blipFill>
        <p:spPr>
          <a:xfrm>
            <a:off x="317104" y="1308197"/>
            <a:ext cx="5837261" cy="4662968"/>
          </a:xfrm>
          <a:prstGeom prst="rect">
            <a:avLst/>
          </a:prstGeom>
          <a:ln w="12700">
            <a:solidFill>
              <a:schemeClr val="tx1"/>
            </a:solidFill>
          </a:ln>
        </p:spPr>
      </p:pic>
      <p:pic>
        <p:nvPicPr>
          <p:cNvPr id="5" name="Picture 4">
            <a:extLst>
              <a:ext uri="{FF2B5EF4-FFF2-40B4-BE49-F238E27FC236}">
                <a16:creationId xmlns:a16="http://schemas.microsoft.com/office/drawing/2014/main" id="{DF14F400-ABEB-A2AA-899B-852F93C02E1B}"/>
              </a:ext>
            </a:extLst>
          </p:cNvPr>
          <p:cNvPicPr>
            <a:picLocks noChangeAspect="1"/>
          </p:cNvPicPr>
          <p:nvPr/>
        </p:nvPicPr>
        <p:blipFill>
          <a:blip r:embed="rId4"/>
          <a:stretch>
            <a:fillRect/>
          </a:stretch>
        </p:blipFill>
        <p:spPr>
          <a:xfrm>
            <a:off x="6337738" y="1308197"/>
            <a:ext cx="5651330" cy="2714855"/>
          </a:xfrm>
          <a:prstGeom prst="rect">
            <a:avLst/>
          </a:prstGeom>
          <a:ln>
            <a:solidFill>
              <a:schemeClr val="tx1"/>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BFAB2E-8A51-C6C0-E82C-BE4F4D98071E}"/>
                  </a:ext>
                </a:extLst>
              </p:cNvPr>
              <p:cNvSpPr txBox="1"/>
              <p:nvPr/>
            </p:nvSpPr>
            <p:spPr>
              <a:xfrm>
                <a:off x="7501923" y="4608227"/>
                <a:ext cx="3515899" cy="1384995"/>
              </a:xfrm>
              <a:prstGeom prst="rect">
                <a:avLst/>
              </a:prstGeom>
              <a:noFill/>
              <a:ln w="12700">
                <a:solidFill>
                  <a:schemeClr val="bg1"/>
                </a:solidFill>
              </a:ln>
              <a:effectLst>
                <a:glow rad="254000">
                  <a:schemeClr val="bg1">
                    <a:alpha val="70000"/>
                  </a:schemeClr>
                </a:glow>
              </a:effectLst>
            </p:spPr>
            <p:txBody>
              <a:bodyPr wrap="none" rtlCol="0">
                <a:spAutoFit/>
              </a:bodyPr>
              <a:lstStyle/>
              <a:p>
                <a:r>
                  <a:rPr lang="en-NL" sz="2800" u="sng" dirty="0">
                    <a:solidFill>
                      <a:schemeClr val="bg1"/>
                    </a:solidFill>
                  </a:rPr>
                  <a:t>Results</a:t>
                </a:r>
                <a:r>
                  <a:rPr lang="en-NL" sz="2800" dirty="0">
                    <a:solidFill>
                      <a:schemeClr val="bg1"/>
                    </a:solidFill>
                  </a:rPr>
                  <a:t>: Lumi precision</a:t>
                </a:r>
              </a:p>
              <a:p>
                <a:r>
                  <a:rPr lang="en-NL" sz="2800" dirty="0">
                    <a:solidFill>
                      <a:schemeClr val="bg1"/>
                    </a:solidFill>
                  </a:rPr>
                  <a:t>1993: </a:t>
                </a:r>
                <a14:m>
                  <m:oMath xmlns:m="http://schemas.openxmlformats.org/officeDocument/2006/math">
                    <m:f>
                      <m:fPr>
                        <m:type m:val="lin"/>
                        <m:ctrlPr>
                          <a:rPr lang="en-NL" sz="2800" i="1" smtClean="0">
                            <a:solidFill>
                              <a:schemeClr val="bg1"/>
                            </a:solidFill>
                            <a:latin typeface="Cambria Math" panose="02040503050406030204" pitchFamily="18" charset="0"/>
                          </a:rPr>
                        </m:ctrlPr>
                      </m:fPr>
                      <m:num>
                        <m:r>
                          <m:rPr>
                            <m:sty m:val="p"/>
                          </m:rPr>
                          <a:rPr lang="en-US" sz="2800" b="0" i="0" smtClean="0">
                            <a:solidFill>
                              <a:schemeClr val="bg1"/>
                            </a:solidFill>
                            <a:latin typeface="Cambria Math" panose="02040503050406030204" pitchFamily="18" charset="0"/>
                          </a:rPr>
                          <m:t>Δ</m:t>
                        </m:r>
                        <m:r>
                          <a:rPr lang="en-US" sz="2800" b="0" i="1" smtClean="0">
                            <a:solidFill>
                              <a:schemeClr val="bg1"/>
                            </a:solidFill>
                            <a:latin typeface="Cambria Math" panose="02040503050406030204" pitchFamily="18" charset="0"/>
                            <a:ea typeface="Cambria Math" panose="02040503050406030204" pitchFamily="18" charset="0"/>
                          </a:rPr>
                          <m:t>ℒ</m:t>
                        </m:r>
                      </m:num>
                      <m:den>
                        <m:r>
                          <a:rPr lang="en-NL" sz="2800" i="1" smtClean="0">
                            <a:solidFill>
                              <a:schemeClr val="bg1"/>
                            </a:solidFill>
                            <a:latin typeface="Cambria Math" panose="02040503050406030204" pitchFamily="18" charset="0"/>
                            <a:ea typeface="Cambria Math" panose="02040503050406030204" pitchFamily="18" charset="0"/>
                          </a:rPr>
                          <m:t>ℒ</m:t>
                        </m:r>
                        <m:r>
                          <a:rPr lang="en-US" sz="2800" b="0" i="1" smtClean="0">
                            <a:solidFill>
                              <a:schemeClr val="bg1"/>
                            </a:solidFill>
                            <a:latin typeface="Cambria Math" panose="02040503050406030204" pitchFamily="18" charset="0"/>
                            <a:ea typeface="Cambria Math" panose="02040503050406030204" pitchFamily="18" charset="0"/>
                          </a:rPr>
                          <m:t>=0.08%</m:t>
                        </m:r>
                      </m:den>
                    </m:f>
                  </m:oMath>
                </a14:m>
                <a:endParaRPr lang="en-NL" sz="2800" dirty="0">
                  <a:solidFill>
                    <a:schemeClr val="bg1"/>
                  </a:solidFill>
                </a:endParaRPr>
              </a:p>
              <a:p>
                <a:r>
                  <a:rPr lang="en-NL" sz="2800" dirty="0">
                    <a:solidFill>
                      <a:schemeClr val="bg1"/>
                    </a:solidFill>
                  </a:rPr>
                  <a:t>1994:  </a:t>
                </a:r>
                <a14:m>
                  <m:oMath xmlns:m="http://schemas.openxmlformats.org/officeDocument/2006/math">
                    <m:f>
                      <m:fPr>
                        <m:type m:val="lin"/>
                        <m:ctrlPr>
                          <a:rPr lang="en-NL" sz="2800" i="1" smtClean="0">
                            <a:solidFill>
                              <a:schemeClr val="bg1"/>
                            </a:solidFill>
                            <a:latin typeface="Cambria Math" panose="02040503050406030204" pitchFamily="18" charset="0"/>
                          </a:rPr>
                        </m:ctrlPr>
                      </m:fPr>
                      <m:num>
                        <m:r>
                          <m:rPr>
                            <m:sty m:val="p"/>
                          </m:rPr>
                          <a:rPr lang="en-US" sz="2800" b="0" i="0" smtClean="0">
                            <a:solidFill>
                              <a:schemeClr val="bg1"/>
                            </a:solidFill>
                            <a:latin typeface="Cambria Math" panose="02040503050406030204" pitchFamily="18" charset="0"/>
                          </a:rPr>
                          <m:t>Δ</m:t>
                        </m:r>
                        <m:r>
                          <a:rPr lang="en-US" sz="2800" b="0" i="1" smtClean="0">
                            <a:solidFill>
                              <a:schemeClr val="bg1"/>
                            </a:solidFill>
                            <a:latin typeface="Cambria Math" panose="02040503050406030204" pitchFamily="18" charset="0"/>
                            <a:ea typeface="Cambria Math" panose="02040503050406030204" pitchFamily="18" charset="0"/>
                          </a:rPr>
                          <m:t>ℒ</m:t>
                        </m:r>
                      </m:num>
                      <m:den>
                        <m:r>
                          <a:rPr lang="en-NL" sz="2800" i="1" smtClean="0">
                            <a:solidFill>
                              <a:schemeClr val="bg1"/>
                            </a:solidFill>
                            <a:latin typeface="Cambria Math" panose="02040503050406030204" pitchFamily="18" charset="0"/>
                            <a:ea typeface="Cambria Math" panose="02040503050406030204" pitchFamily="18" charset="0"/>
                          </a:rPr>
                          <m:t>ℒ</m:t>
                        </m:r>
                        <m:r>
                          <a:rPr lang="en-US" sz="2800" b="0" i="1" smtClean="0">
                            <a:solidFill>
                              <a:schemeClr val="bg1"/>
                            </a:solidFill>
                            <a:latin typeface="Cambria Math" panose="02040503050406030204" pitchFamily="18" charset="0"/>
                            <a:ea typeface="Cambria Math" panose="02040503050406030204" pitchFamily="18" charset="0"/>
                          </a:rPr>
                          <m:t>=0.05%</m:t>
                        </m:r>
                      </m:den>
                    </m:f>
                  </m:oMath>
                </a14:m>
                <a:endParaRPr lang="en-NL" sz="2800" dirty="0">
                  <a:solidFill>
                    <a:schemeClr val="bg1"/>
                  </a:solidFill>
                </a:endParaRPr>
              </a:p>
            </p:txBody>
          </p:sp>
        </mc:Choice>
        <mc:Fallback xmlns="">
          <p:sp>
            <p:nvSpPr>
              <p:cNvPr id="6" name="TextBox 5">
                <a:extLst>
                  <a:ext uri="{FF2B5EF4-FFF2-40B4-BE49-F238E27FC236}">
                    <a16:creationId xmlns:a16="http://schemas.microsoft.com/office/drawing/2014/main" id="{37BFAB2E-8A51-C6C0-E82C-BE4F4D98071E}"/>
                  </a:ext>
                </a:extLst>
              </p:cNvPr>
              <p:cNvSpPr txBox="1">
                <a:spLocks noRot="1" noChangeAspect="1" noMove="1" noResize="1" noEditPoints="1" noAdjustHandles="1" noChangeArrowheads="1" noChangeShapeType="1" noTextEdit="1"/>
              </p:cNvSpPr>
              <p:nvPr/>
            </p:nvSpPr>
            <p:spPr>
              <a:xfrm>
                <a:off x="7501923" y="4608227"/>
                <a:ext cx="3515899" cy="1384995"/>
              </a:xfrm>
              <a:prstGeom prst="rect">
                <a:avLst/>
              </a:prstGeom>
              <a:blipFill>
                <a:blip r:embed="rId5"/>
                <a:stretch>
                  <a:fillRect b="-39073"/>
                </a:stretch>
              </a:blipFill>
              <a:ln w="12700">
                <a:solidFill>
                  <a:schemeClr val="bg1"/>
                </a:solidFill>
              </a:ln>
              <a:effectLst>
                <a:glow rad="254000">
                  <a:schemeClr val="bg1">
                    <a:alpha val="70000"/>
                  </a:schemeClr>
                </a:glow>
              </a:effec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841251-E358-6E4F-34FC-799BB93ED68D}"/>
                  </a:ext>
                </a:extLst>
              </p:cNvPr>
              <p:cNvSpPr txBox="1"/>
              <p:nvPr/>
            </p:nvSpPr>
            <p:spPr>
              <a:xfrm>
                <a:off x="800095" y="6170578"/>
                <a:ext cx="4910190" cy="369332"/>
              </a:xfrm>
              <a:prstGeom prst="rect">
                <a:avLst/>
              </a:prstGeom>
              <a:noFill/>
            </p:spPr>
            <p:txBody>
              <a:bodyPr wrap="none" rtlCol="0">
                <a:spAutoFit/>
              </a:bodyPr>
              <a:lstStyle/>
              <a:p>
                <a:r>
                  <a:rPr lang="en-NL" dirty="0">
                    <a:solidFill>
                      <a:schemeClr val="bg1"/>
                    </a:solidFill>
                  </a:rPr>
                  <a:t>A lumi measurement for each of the four </a:t>
                </a:r>
                <a14:m>
                  <m:oMath xmlns:m="http://schemas.openxmlformats.org/officeDocument/2006/math">
                    <m:r>
                      <a:rPr lang="en-US" b="0" i="1" smtClean="0">
                        <a:solidFill>
                          <a:schemeClr val="bg1"/>
                        </a:solidFill>
                        <a:latin typeface="Cambria Math" panose="02040503050406030204" pitchFamily="18" charset="0"/>
                      </a:rPr>
                      <m:t>𝑅</m:t>
                    </m:r>
                  </m:oMath>
                </a14:m>
                <a:r>
                  <a:rPr lang="en-NL" dirty="0">
                    <a:solidFill>
                      <a:schemeClr val="bg1"/>
                    </a:solidFill>
                  </a:rPr>
                  <a:t>-planes</a:t>
                </a:r>
              </a:p>
            </p:txBody>
          </p:sp>
        </mc:Choice>
        <mc:Fallback xmlns="">
          <p:sp>
            <p:nvSpPr>
              <p:cNvPr id="7" name="TextBox 6">
                <a:extLst>
                  <a:ext uri="{FF2B5EF4-FFF2-40B4-BE49-F238E27FC236}">
                    <a16:creationId xmlns:a16="http://schemas.microsoft.com/office/drawing/2014/main" id="{82841251-E358-6E4F-34FC-799BB93ED68D}"/>
                  </a:ext>
                </a:extLst>
              </p:cNvPr>
              <p:cNvSpPr txBox="1">
                <a:spLocks noRot="1" noChangeAspect="1" noMove="1" noResize="1" noEditPoints="1" noAdjustHandles="1" noChangeArrowheads="1" noChangeShapeType="1" noTextEdit="1"/>
              </p:cNvSpPr>
              <p:nvPr/>
            </p:nvSpPr>
            <p:spPr>
              <a:xfrm>
                <a:off x="800095" y="6170578"/>
                <a:ext cx="4910190" cy="369332"/>
              </a:xfrm>
              <a:prstGeom prst="rect">
                <a:avLst/>
              </a:prstGeom>
              <a:blipFill>
                <a:blip r:embed="rId6"/>
                <a:stretch>
                  <a:fillRect l="-773" t="-6452" b="-22581"/>
                </a:stretch>
              </a:blipFill>
            </p:spPr>
            <p:txBody>
              <a:bodyPr/>
              <a:lstStyle/>
              <a:p>
                <a:r>
                  <a:rPr lang="en-NL">
                    <a:noFill/>
                  </a:rPr>
                  <a:t> </a:t>
                </a:r>
              </a:p>
            </p:txBody>
          </p:sp>
        </mc:Fallback>
      </mc:AlternateContent>
    </p:spTree>
    <p:extLst>
      <p:ext uri="{BB962C8B-B14F-4D97-AF65-F5344CB8AC3E}">
        <p14:creationId xmlns:p14="http://schemas.microsoft.com/office/powerpoint/2010/main" val="3127937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76395A-2D1E-CC2D-B35B-9641315C4047}"/>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Measuring Z-decays</a:t>
            </a:r>
          </a:p>
        </p:txBody>
      </p:sp>
      <p:pic>
        <p:nvPicPr>
          <p:cNvPr id="7" name="Picture 6">
            <a:extLst>
              <a:ext uri="{FF2B5EF4-FFF2-40B4-BE49-F238E27FC236}">
                <a16:creationId xmlns:a16="http://schemas.microsoft.com/office/drawing/2014/main" id="{E345C157-EF3F-11C4-391D-9A6A8E6FA0A0}"/>
              </a:ext>
            </a:extLst>
          </p:cNvPr>
          <p:cNvPicPr>
            <a:picLocks noChangeAspect="1"/>
          </p:cNvPicPr>
          <p:nvPr/>
        </p:nvPicPr>
        <p:blipFill>
          <a:blip r:embed="rId2"/>
          <a:stretch>
            <a:fillRect/>
          </a:stretch>
        </p:blipFill>
        <p:spPr>
          <a:xfrm>
            <a:off x="4670135" y="794204"/>
            <a:ext cx="3628404" cy="2944791"/>
          </a:xfrm>
          <a:prstGeom prst="rect">
            <a:avLst/>
          </a:prstGeom>
          <a:ln w="12700">
            <a:solidFill>
              <a:schemeClr val="bg1"/>
            </a:solidFill>
          </a:ln>
        </p:spPr>
      </p:pic>
      <p:pic>
        <p:nvPicPr>
          <p:cNvPr id="9" name="Picture 8">
            <a:extLst>
              <a:ext uri="{FF2B5EF4-FFF2-40B4-BE49-F238E27FC236}">
                <a16:creationId xmlns:a16="http://schemas.microsoft.com/office/drawing/2014/main" id="{E2063C3F-5171-CA2C-591C-EA24D2E2855A}"/>
              </a:ext>
            </a:extLst>
          </p:cNvPr>
          <p:cNvPicPr>
            <a:picLocks noChangeAspect="1"/>
          </p:cNvPicPr>
          <p:nvPr/>
        </p:nvPicPr>
        <p:blipFill>
          <a:blip r:embed="rId3"/>
          <a:stretch>
            <a:fillRect/>
          </a:stretch>
        </p:blipFill>
        <p:spPr>
          <a:xfrm>
            <a:off x="8386443" y="3836173"/>
            <a:ext cx="3628402" cy="2944790"/>
          </a:xfrm>
          <a:prstGeom prst="rect">
            <a:avLst/>
          </a:prstGeom>
          <a:ln w="12700">
            <a:solidFill>
              <a:schemeClr val="bg1"/>
            </a:solidFill>
          </a:ln>
        </p:spPr>
      </p:pic>
      <p:pic>
        <p:nvPicPr>
          <p:cNvPr id="11" name="Picture 10">
            <a:extLst>
              <a:ext uri="{FF2B5EF4-FFF2-40B4-BE49-F238E27FC236}">
                <a16:creationId xmlns:a16="http://schemas.microsoft.com/office/drawing/2014/main" id="{65A218C8-0834-A380-319F-E7EB09A81B96}"/>
              </a:ext>
            </a:extLst>
          </p:cNvPr>
          <p:cNvPicPr>
            <a:picLocks noChangeAspect="1"/>
          </p:cNvPicPr>
          <p:nvPr/>
        </p:nvPicPr>
        <p:blipFill>
          <a:blip r:embed="rId4"/>
          <a:stretch>
            <a:fillRect/>
          </a:stretch>
        </p:blipFill>
        <p:spPr>
          <a:xfrm>
            <a:off x="4670136" y="3816717"/>
            <a:ext cx="3628403" cy="2944791"/>
          </a:xfrm>
          <a:prstGeom prst="rect">
            <a:avLst/>
          </a:prstGeom>
          <a:ln w="12700">
            <a:solidFill>
              <a:schemeClr val="bg1"/>
            </a:solidFill>
          </a:ln>
        </p:spPr>
      </p:pic>
      <p:pic>
        <p:nvPicPr>
          <p:cNvPr id="13" name="Picture 12">
            <a:extLst>
              <a:ext uri="{FF2B5EF4-FFF2-40B4-BE49-F238E27FC236}">
                <a16:creationId xmlns:a16="http://schemas.microsoft.com/office/drawing/2014/main" id="{DE42EA2E-5234-0977-3C09-524045BCDE9B}"/>
              </a:ext>
            </a:extLst>
          </p:cNvPr>
          <p:cNvPicPr>
            <a:picLocks noChangeAspect="1"/>
          </p:cNvPicPr>
          <p:nvPr/>
        </p:nvPicPr>
        <p:blipFill>
          <a:blip r:embed="rId5"/>
          <a:stretch>
            <a:fillRect/>
          </a:stretch>
        </p:blipFill>
        <p:spPr>
          <a:xfrm>
            <a:off x="8386442" y="794204"/>
            <a:ext cx="3628403" cy="2944791"/>
          </a:xfrm>
          <a:prstGeom prst="rect">
            <a:avLst/>
          </a:prstGeom>
          <a:ln w="12700">
            <a:solidFill>
              <a:schemeClr val="bg1"/>
            </a:solidFill>
          </a:ln>
        </p:spPr>
      </p:pic>
      <p:pic>
        <p:nvPicPr>
          <p:cNvPr id="6" name="Picture 3">
            <a:extLst>
              <a:ext uri="{FF2B5EF4-FFF2-40B4-BE49-F238E27FC236}">
                <a16:creationId xmlns:a16="http://schemas.microsoft.com/office/drawing/2014/main" id="{F246895A-122B-7EB0-7F71-B0C04BD94E25}"/>
              </a:ext>
            </a:extLst>
          </p:cNvPr>
          <p:cNvPicPr>
            <a:picLocks noChangeAspect="1" noChangeArrowheads="1"/>
          </p:cNvPicPr>
          <p:nvPr/>
        </p:nvPicPr>
        <p:blipFill>
          <a:blip r:embed="rId6" cstate="print"/>
          <a:srcRect/>
          <a:stretch>
            <a:fillRect/>
          </a:stretch>
        </p:blipFill>
        <p:spPr bwMode="auto">
          <a:xfrm>
            <a:off x="720368" y="1020628"/>
            <a:ext cx="3628404" cy="2695078"/>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7102BFEE-A181-6D59-61BE-A82A1DEC9A8A}"/>
              </a:ext>
            </a:extLst>
          </p:cNvPr>
          <p:cNvPicPr>
            <a:picLocks noChangeAspect="1"/>
          </p:cNvPicPr>
          <p:nvPr/>
        </p:nvPicPr>
        <p:blipFill>
          <a:blip r:embed="rId7"/>
          <a:stretch>
            <a:fillRect/>
          </a:stretch>
        </p:blipFill>
        <p:spPr>
          <a:xfrm>
            <a:off x="171905" y="3836172"/>
            <a:ext cx="4381500" cy="2857500"/>
          </a:xfrm>
          <a:prstGeom prst="rect">
            <a:avLst/>
          </a:prstGeom>
          <a:ln w="12700">
            <a:solidFill>
              <a:schemeClr val="bg1"/>
            </a:solidFill>
          </a:ln>
        </p:spPr>
      </p:pic>
    </p:spTree>
    <p:extLst>
      <p:ext uri="{BB962C8B-B14F-4D97-AF65-F5344CB8AC3E}">
        <p14:creationId xmlns:p14="http://schemas.microsoft.com/office/powerpoint/2010/main" val="1832330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3">
            <a:extLst>
              <a:ext uri="{FF2B5EF4-FFF2-40B4-BE49-F238E27FC236}">
                <a16:creationId xmlns:a16="http://schemas.microsoft.com/office/drawing/2014/main" id="{7F4795D6-D7C7-CBC4-122C-EA5D71450DFA}"/>
              </a:ext>
            </a:extLst>
          </p:cNvPr>
          <p:cNvPicPr>
            <a:picLocks noChangeAspect="1" noChangeArrowheads="1"/>
          </p:cNvPicPr>
          <p:nvPr/>
        </p:nvPicPr>
        <p:blipFill>
          <a:blip r:embed="rId3" cstate="print"/>
          <a:srcRect/>
          <a:stretch>
            <a:fillRect/>
          </a:stretch>
        </p:blipFill>
        <p:spPr bwMode="auto">
          <a:xfrm>
            <a:off x="3895104" y="1213230"/>
            <a:ext cx="2922041" cy="2170411"/>
          </a:xfrm>
          <a:prstGeom prst="rect">
            <a:avLst/>
          </a:prstGeom>
          <a:noFill/>
          <a:ln w="9525">
            <a:noFill/>
            <a:miter lim="800000"/>
            <a:headEnd/>
            <a:tailEnd/>
          </a:ln>
          <a:effectLst/>
        </p:spPr>
      </p:pic>
      <p:cxnSp>
        <p:nvCxnSpPr>
          <p:cNvPr id="4" name="Straight Connector 3">
            <a:extLst>
              <a:ext uri="{FF2B5EF4-FFF2-40B4-BE49-F238E27FC236}">
                <a16:creationId xmlns:a16="http://schemas.microsoft.com/office/drawing/2014/main" id="{607DC019-3B32-48AC-E717-B666343E836F}"/>
              </a:ext>
            </a:extLst>
          </p:cNvPr>
          <p:cNvCxnSpPr>
            <a:cxnSpLocks/>
          </p:cNvCxnSpPr>
          <p:nvPr/>
        </p:nvCxnSpPr>
        <p:spPr>
          <a:xfrm>
            <a:off x="4056611" y="3670227"/>
            <a:ext cx="2662179"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4EF631-7F73-3366-C947-0C201EFB6D89}"/>
                  </a:ext>
                </a:extLst>
              </p:cNvPr>
              <p:cNvSpPr txBox="1"/>
              <p:nvPr/>
            </p:nvSpPr>
            <p:spPr>
              <a:xfrm>
                <a:off x="3068955" y="3156010"/>
                <a:ext cx="799899"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400" b="0" i="1" smtClean="0">
                          <a:solidFill>
                            <a:schemeClr val="bg1"/>
                          </a:solidFill>
                          <a:latin typeface="Cambria Math" panose="02040503050406030204" pitchFamily="18" charset="0"/>
                        </a:rPr>
                        <m:t>+</m:t>
                      </m:r>
                    </m:oMath>
                  </m:oMathPara>
                </a14:m>
                <a:endParaRPr lang="en-NL" sz="6400" dirty="0">
                  <a:solidFill>
                    <a:schemeClr val="bg1"/>
                  </a:solidFill>
                </a:endParaRPr>
              </a:p>
            </p:txBody>
          </p:sp>
        </mc:Choice>
        <mc:Fallback xmlns="">
          <p:sp>
            <p:nvSpPr>
              <p:cNvPr id="9" name="TextBox 8">
                <a:extLst>
                  <a:ext uri="{FF2B5EF4-FFF2-40B4-BE49-F238E27FC236}">
                    <a16:creationId xmlns:a16="http://schemas.microsoft.com/office/drawing/2014/main" id="{284EF631-7F73-3366-C947-0C201EFB6D89}"/>
                  </a:ext>
                </a:extLst>
              </p:cNvPr>
              <p:cNvSpPr txBox="1">
                <a:spLocks noRot="1" noChangeAspect="1" noMove="1" noResize="1" noEditPoints="1" noAdjustHandles="1" noChangeArrowheads="1" noChangeShapeType="1" noTextEdit="1"/>
              </p:cNvSpPr>
              <p:nvPr/>
            </p:nvSpPr>
            <p:spPr>
              <a:xfrm>
                <a:off x="3068955" y="3156010"/>
                <a:ext cx="799899" cy="984885"/>
              </a:xfrm>
              <a:prstGeom prst="rect">
                <a:avLst/>
              </a:prstGeom>
              <a:blipFill>
                <a:blip r:embed="rId6"/>
                <a:stretch>
                  <a:fillRect l="-20313" r="-20313" b="-641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803E0F-E336-A57E-68BC-A914AFB0EADF}"/>
                  </a:ext>
                </a:extLst>
              </p:cNvPr>
              <p:cNvSpPr txBox="1"/>
              <p:nvPr/>
            </p:nvSpPr>
            <p:spPr>
              <a:xfrm>
                <a:off x="6879059" y="3156010"/>
                <a:ext cx="799898"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400" b="0" i="1" smtClean="0">
                          <a:solidFill>
                            <a:schemeClr val="bg1"/>
                          </a:solidFill>
                          <a:latin typeface="Cambria Math" panose="02040503050406030204" pitchFamily="18" charset="0"/>
                        </a:rPr>
                        <m:t>=</m:t>
                      </m:r>
                    </m:oMath>
                  </m:oMathPara>
                </a14:m>
                <a:endParaRPr lang="en-NL" sz="6400" dirty="0">
                  <a:solidFill>
                    <a:schemeClr val="bg1"/>
                  </a:solidFill>
                </a:endParaRPr>
              </a:p>
            </p:txBody>
          </p:sp>
        </mc:Choice>
        <mc:Fallback xmlns="">
          <p:sp>
            <p:nvSpPr>
              <p:cNvPr id="10" name="TextBox 9">
                <a:extLst>
                  <a:ext uri="{FF2B5EF4-FFF2-40B4-BE49-F238E27FC236}">
                    <a16:creationId xmlns:a16="http://schemas.microsoft.com/office/drawing/2014/main" id="{62803E0F-E336-A57E-68BC-A914AFB0EADF}"/>
                  </a:ext>
                </a:extLst>
              </p:cNvPr>
              <p:cNvSpPr txBox="1">
                <a:spLocks noRot="1" noChangeAspect="1" noMove="1" noResize="1" noEditPoints="1" noAdjustHandles="1" noChangeArrowheads="1" noChangeShapeType="1" noTextEdit="1"/>
              </p:cNvSpPr>
              <p:nvPr/>
            </p:nvSpPr>
            <p:spPr>
              <a:xfrm>
                <a:off x="6879059" y="3156010"/>
                <a:ext cx="799898" cy="984885"/>
              </a:xfrm>
              <a:prstGeom prst="rect">
                <a:avLst/>
              </a:prstGeom>
              <a:blipFill>
                <a:blip r:embed="rId7"/>
                <a:stretch>
                  <a:fillRect l="-9375" r="-9375"/>
                </a:stretch>
              </a:blipFill>
            </p:spPr>
            <p:txBody>
              <a:bodyPr/>
              <a:lstStyle/>
              <a:p>
                <a:r>
                  <a:rPr lang="en-NL">
                    <a:noFill/>
                  </a:rPr>
                  <a:t> </a:t>
                </a:r>
              </a:p>
            </p:txBody>
          </p:sp>
        </mc:Fallback>
      </mc:AlternateContent>
      <p:pic>
        <p:nvPicPr>
          <p:cNvPr id="3" name="Picture 2">
            <a:extLst>
              <a:ext uri="{FF2B5EF4-FFF2-40B4-BE49-F238E27FC236}">
                <a16:creationId xmlns:a16="http://schemas.microsoft.com/office/drawing/2014/main" id="{11499FDB-CB4B-6498-526F-31E5E372F51D}"/>
              </a:ext>
            </a:extLst>
          </p:cNvPr>
          <p:cNvPicPr>
            <a:picLocks noChangeAspect="1"/>
          </p:cNvPicPr>
          <p:nvPr/>
        </p:nvPicPr>
        <p:blipFill>
          <a:blip r:embed="rId8"/>
          <a:stretch>
            <a:fillRect/>
          </a:stretch>
        </p:blipFill>
        <p:spPr>
          <a:xfrm>
            <a:off x="289342" y="2680703"/>
            <a:ext cx="2809149" cy="1979048"/>
          </a:xfrm>
          <a:prstGeom prst="rect">
            <a:avLst/>
          </a:prstGeom>
          <a:ln w="25400">
            <a:solidFill>
              <a:schemeClr val="accent1"/>
            </a:solid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AEA5790-1D5F-977D-B56A-9FD0BD347A38}"/>
                  </a:ext>
                </a:extLst>
              </p:cNvPr>
              <p:cNvSpPr txBox="1"/>
              <p:nvPr/>
            </p:nvSpPr>
            <p:spPr>
              <a:xfrm>
                <a:off x="3151027" y="1273576"/>
                <a:ext cx="1461905"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chemeClr val="bg1"/>
                              </a:solidFill>
                              <a:latin typeface="Cambria Math" panose="02040503050406030204" pitchFamily="18" charset="0"/>
                            </a:rPr>
                          </m:ctrlPr>
                        </m:sSubPr>
                        <m:e>
                          <m:r>
                            <a:rPr lang="en-US" sz="4000" b="0" i="1" smtClean="0">
                              <a:solidFill>
                                <a:schemeClr val="bg1"/>
                              </a:solidFill>
                              <a:latin typeface="Cambria Math" panose="02040503050406030204" pitchFamily="18" charset="0"/>
                            </a:rPr>
                            <m:t>𝑁</m:t>
                          </m:r>
                        </m:e>
                        <m:sub>
                          <m:r>
                            <a:rPr lang="en-US" sz="4000" b="0" i="1" smtClean="0">
                              <a:solidFill>
                                <a:schemeClr val="bg1"/>
                              </a:solidFill>
                              <a:latin typeface="Cambria Math" panose="02040503050406030204" pitchFamily="18" charset="0"/>
                            </a:rPr>
                            <m:t>𝑍</m:t>
                          </m:r>
                        </m:sub>
                      </m:sSub>
                    </m:oMath>
                  </m:oMathPara>
                </a14:m>
                <a:endParaRPr lang="en-NL" sz="4000" dirty="0"/>
              </a:p>
            </p:txBody>
          </p:sp>
        </mc:Choice>
        <mc:Fallback xmlns="">
          <p:sp>
            <p:nvSpPr>
              <p:cNvPr id="5" name="TextBox 4">
                <a:extLst>
                  <a:ext uri="{FF2B5EF4-FFF2-40B4-BE49-F238E27FC236}">
                    <a16:creationId xmlns:a16="http://schemas.microsoft.com/office/drawing/2014/main" id="{AAEA5790-1D5F-977D-B56A-9FD0BD347A38}"/>
                  </a:ext>
                </a:extLst>
              </p:cNvPr>
              <p:cNvSpPr txBox="1">
                <a:spLocks noRot="1" noChangeAspect="1" noMove="1" noResize="1" noEditPoints="1" noAdjustHandles="1" noChangeArrowheads="1" noChangeShapeType="1" noTextEdit="1"/>
              </p:cNvSpPr>
              <p:nvPr/>
            </p:nvSpPr>
            <p:spPr>
              <a:xfrm>
                <a:off x="3151027" y="1273576"/>
                <a:ext cx="1461905" cy="615553"/>
              </a:xfrm>
              <a:prstGeom prst="rect">
                <a:avLst/>
              </a:prstGeom>
              <a:blipFill>
                <a:blip r:embed="rId9"/>
                <a:stretch>
                  <a:fillRect b="-14286"/>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CACD84-7AC1-3152-E906-EA8AA7F0E825}"/>
                  </a:ext>
                </a:extLst>
              </p:cNvPr>
              <p:cNvSpPr txBox="1"/>
              <p:nvPr/>
            </p:nvSpPr>
            <p:spPr>
              <a:xfrm>
                <a:off x="958635" y="1959779"/>
                <a:ext cx="1461905"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chemeClr val="bg1"/>
                              </a:solidFill>
                              <a:latin typeface="Cambria Math" panose="02040503050406030204" pitchFamily="18" charset="0"/>
                            </a:rPr>
                          </m:ctrlPr>
                        </m:sSubPr>
                        <m:e>
                          <m:r>
                            <a:rPr lang="en-US" sz="4000" b="0" i="1" smtClean="0">
                              <a:solidFill>
                                <a:schemeClr val="bg1"/>
                              </a:solidFill>
                              <a:latin typeface="Cambria Math" panose="02040503050406030204" pitchFamily="18" charset="0"/>
                            </a:rPr>
                            <m:t>𝜎</m:t>
                          </m:r>
                        </m:e>
                        <m:sub>
                          <m:r>
                            <a:rPr lang="en-US" sz="4000" b="0" i="1" smtClean="0">
                              <a:solidFill>
                                <a:schemeClr val="bg1"/>
                              </a:solidFill>
                              <a:latin typeface="Cambria Math" panose="02040503050406030204" pitchFamily="18" charset="0"/>
                            </a:rPr>
                            <m:t>𝑧</m:t>
                          </m:r>
                        </m:sub>
                      </m:sSub>
                    </m:oMath>
                  </m:oMathPara>
                </a14:m>
                <a:endParaRPr lang="en-NL" sz="4000" dirty="0"/>
              </a:p>
            </p:txBody>
          </p:sp>
        </mc:Choice>
        <mc:Fallback xmlns="">
          <p:sp>
            <p:nvSpPr>
              <p:cNvPr id="6" name="TextBox 5">
                <a:extLst>
                  <a:ext uri="{FF2B5EF4-FFF2-40B4-BE49-F238E27FC236}">
                    <a16:creationId xmlns:a16="http://schemas.microsoft.com/office/drawing/2014/main" id="{46CACD84-7AC1-3152-E906-EA8AA7F0E825}"/>
                  </a:ext>
                </a:extLst>
              </p:cNvPr>
              <p:cNvSpPr txBox="1">
                <a:spLocks noRot="1" noChangeAspect="1" noMove="1" noResize="1" noEditPoints="1" noAdjustHandles="1" noChangeArrowheads="1" noChangeShapeType="1" noTextEdit="1"/>
              </p:cNvSpPr>
              <p:nvPr/>
            </p:nvSpPr>
            <p:spPr>
              <a:xfrm>
                <a:off x="958635" y="1959779"/>
                <a:ext cx="1461905" cy="615553"/>
              </a:xfrm>
              <a:prstGeom prst="rect">
                <a:avLst/>
              </a:prstGeom>
              <a:blipFill>
                <a:blip r:embed="rId10"/>
                <a:stretch>
                  <a:fillRect b="-10204"/>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6B8046-5230-215D-27EB-60501FD760A2}"/>
                  </a:ext>
                </a:extLst>
              </p:cNvPr>
              <p:cNvSpPr txBox="1"/>
              <p:nvPr/>
            </p:nvSpPr>
            <p:spPr>
              <a:xfrm>
                <a:off x="2832150" y="5055648"/>
                <a:ext cx="1461905"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a:solidFill>
                            <a:schemeClr val="bg1"/>
                          </a:solidFill>
                          <a:latin typeface="Cambria Math" panose="02040503050406030204" pitchFamily="18" charset="0"/>
                          <a:ea typeface="Cambria Math" panose="02040503050406030204" pitchFamily="18" charset="0"/>
                        </a:rPr>
                        <m:t>ℒ</m:t>
                      </m:r>
                    </m:oMath>
                  </m:oMathPara>
                </a14:m>
                <a:endParaRPr lang="en-NL" sz="4000" dirty="0"/>
              </a:p>
            </p:txBody>
          </p:sp>
        </mc:Choice>
        <mc:Fallback xmlns="">
          <p:sp>
            <p:nvSpPr>
              <p:cNvPr id="7" name="TextBox 6">
                <a:extLst>
                  <a:ext uri="{FF2B5EF4-FFF2-40B4-BE49-F238E27FC236}">
                    <a16:creationId xmlns:a16="http://schemas.microsoft.com/office/drawing/2014/main" id="{066B8046-5230-215D-27EB-60501FD760A2}"/>
                  </a:ext>
                </a:extLst>
              </p:cNvPr>
              <p:cNvSpPr txBox="1">
                <a:spLocks noRot="1" noChangeAspect="1" noMove="1" noResize="1" noEditPoints="1" noAdjustHandles="1" noChangeArrowheads="1" noChangeShapeType="1" noTextEdit="1"/>
              </p:cNvSpPr>
              <p:nvPr/>
            </p:nvSpPr>
            <p:spPr>
              <a:xfrm>
                <a:off x="2832150" y="5055648"/>
                <a:ext cx="1461905" cy="615553"/>
              </a:xfrm>
              <a:prstGeom prst="rect">
                <a:avLst/>
              </a:prstGeom>
              <a:blipFill>
                <a:blip r:embed="rId11"/>
                <a:stretch>
                  <a:fillRect b="-6000"/>
                </a:stretch>
              </a:blipFill>
            </p:spPr>
            <p:txBody>
              <a:bodyPr/>
              <a:lstStyle/>
              <a:p>
                <a:r>
                  <a:rPr lang="en-NL">
                    <a:noFill/>
                  </a:rPr>
                  <a:t> </a:t>
                </a:r>
              </a:p>
            </p:txBody>
          </p:sp>
        </mc:Fallback>
      </mc:AlternateContent>
      <p:sp>
        <p:nvSpPr>
          <p:cNvPr id="11" name="Title 1">
            <a:extLst>
              <a:ext uri="{FF2B5EF4-FFF2-40B4-BE49-F238E27FC236}">
                <a16:creationId xmlns:a16="http://schemas.microsoft.com/office/drawing/2014/main" id="{35C62C9C-988B-68AB-1CF5-82518B8CD4C3}"/>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Measurement of the Z-</a:t>
            </a:r>
            <a:r>
              <a:rPr kumimoji="0" lang="en-US" sz="4000" b="1" i="1" u="none" strike="noStrike" kern="1200" cap="none" spc="0" normalizeH="0" baseline="0" noProof="0" dirty="0" err="1">
                <a:ln>
                  <a:noFill/>
                </a:ln>
                <a:solidFill>
                  <a:prstClr val="white"/>
                </a:solidFill>
                <a:effectLst/>
                <a:uLnTx/>
                <a:uFillTx/>
                <a:latin typeface="Calibri Light" panose="020F0302020204030204"/>
                <a:ea typeface="+mj-ea"/>
                <a:cs typeface="+mj-cs"/>
              </a:rPr>
              <a:t>lineshape</a:t>
            </a:r>
            <a:endPar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grpSp>
        <p:nvGrpSpPr>
          <p:cNvPr id="2" name="Group 1">
            <a:extLst>
              <a:ext uri="{FF2B5EF4-FFF2-40B4-BE49-F238E27FC236}">
                <a16:creationId xmlns:a16="http://schemas.microsoft.com/office/drawing/2014/main" id="{57A6B6D8-BEAD-1E12-FD98-620DC37B983B}"/>
              </a:ext>
            </a:extLst>
          </p:cNvPr>
          <p:cNvGrpSpPr/>
          <p:nvPr/>
        </p:nvGrpSpPr>
        <p:grpSpPr>
          <a:xfrm>
            <a:off x="7703854" y="1273575"/>
            <a:ext cx="4280619" cy="4886919"/>
            <a:chOff x="1072276" y="1072595"/>
            <a:chExt cx="5638800" cy="5397500"/>
          </a:xfrm>
        </p:grpSpPr>
        <p:pic>
          <p:nvPicPr>
            <p:cNvPr id="12" name="Picture 2">
              <a:extLst>
                <a:ext uri="{FF2B5EF4-FFF2-40B4-BE49-F238E27FC236}">
                  <a16:creationId xmlns:a16="http://schemas.microsoft.com/office/drawing/2014/main" id="{379FDAC2-70E4-3A45-1938-1092CA3978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2276" y="1072595"/>
              <a:ext cx="5638800" cy="5397500"/>
            </a:xfrm>
            <a:prstGeom prst="rect">
              <a:avLst/>
            </a:prstGeom>
            <a:solidFill>
              <a:schemeClr val="bg1"/>
            </a:solidFill>
          </p:spPr>
        </p:pic>
        <p:sp>
          <p:nvSpPr>
            <p:cNvPr id="13" name="Rectangle 12">
              <a:extLst>
                <a:ext uri="{FF2B5EF4-FFF2-40B4-BE49-F238E27FC236}">
                  <a16:creationId xmlns:a16="http://schemas.microsoft.com/office/drawing/2014/main" id="{19D085EC-91C8-E2A1-23D3-CDB28561EC3B}"/>
                </a:ext>
              </a:extLst>
            </p:cNvPr>
            <p:cNvSpPr/>
            <p:nvPr/>
          </p:nvSpPr>
          <p:spPr>
            <a:xfrm>
              <a:off x="5415025" y="1317419"/>
              <a:ext cx="389176" cy="226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14" name="Picture 13">
            <a:extLst>
              <a:ext uri="{FF2B5EF4-FFF2-40B4-BE49-F238E27FC236}">
                <a16:creationId xmlns:a16="http://schemas.microsoft.com/office/drawing/2014/main" id="{0E7AA837-1511-AF40-6F73-CC5534668A49}"/>
              </a:ext>
            </a:extLst>
          </p:cNvPr>
          <p:cNvPicPr>
            <a:picLocks noChangeAspect="1"/>
          </p:cNvPicPr>
          <p:nvPr/>
        </p:nvPicPr>
        <p:blipFill rotWithShape="1">
          <a:blip r:embed="rId13"/>
          <a:srcRect l="4873" t="2246" r="8601" b="4726"/>
          <a:stretch/>
        </p:blipFill>
        <p:spPr>
          <a:xfrm>
            <a:off x="3895104" y="4047882"/>
            <a:ext cx="3178564" cy="2278274"/>
          </a:xfrm>
          <a:prstGeom prst="rect">
            <a:avLst/>
          </a:prstGeom>
          <a:ln w="19050">
            <a:solidFill>
              <a:schemeClr val="bg1"/>
            </a:solidFill>
          </a:ln>
        </p:spPr>
      </p:pic>
    </p:spTree>
    <p:extLst>
      <p:ext uri="{BB962C8B-B14F-4D97-AF65-F5344CB8AC3E}">
        <p14:creationId xmlns:p14="http://schemas.microsoft.com/office/powerpoint/2010/main" val="2276097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778B45-CABC-7965-D3B9-F2E3B893B132}"/>
              </a:ext>
            </a:extLst>
          </p:cNvPr>
          <p:cNvGrpSpPr/>
          <p:nvPr/>
        </p:nvGrpSpPr>
        <p:grpSpPr>
          <a:xfrm>
            <a:off x="554397" y="1176119"/>
            <a:ext cx="4314903" cy="4758017"/>
            <a:chOff x="6609096" y="1296357"/>
            <a:chExt cx="4471827" cy="4758016"/>
          </a:xfrm>
        </p:grpSpPr>
        <p:sp>
          <p:nvSpPr>
            <p:cNvPr id="3" name="Rectangle 2">
              <a:extLst>
                <a:ext uri="{FF2B5EF4-FFF2-40B4-BE49-F238E27FC236}">
                  <a16:creationId xmlns:a16="http://schemas.microsoft.com/office/drawing/2014/main" id="{19E3FB57-4964-552B-1B17-6AFDBB249C9E}"/>
                </a:ext>
              </a:extLst>
            </p:cNvPr>
            <p:cNvSpPr/>
            <p:nvPr/>
          </p:nvSpPr>
          <p:spPr>
            <a:xfrm>
              <a:off x="6609096" y="1296357"/>
              <a:ext cx="4471827" cy="4758016"/>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1798B06-98EB-958B-A6F6-A26B58EC0CE9}"/>
                </a:ext>
              </a:extLst>
            </p:cNvPr>
            <p:cNvGrpSpPr/>
            <p:nvPr/>
          </p:nvGrpSpPr>
          <p:grpSpPr>
            <a:xfrm>
              <a:off x="7036223" y="1669283"/>
              <a:ext cx="3680841" cy="4207552"/>
              <a:chOff x="2746854" y="1084263"/>
              <a:chExt cx="4039800" cy="4440188"/>
            </a:xfrm>
          </p:grpSpPr>
          <p:pic>
            <p:nvPicPr>
              <p:cNvPr id="6" name="Picture 62">
                <a:extLst>
                  <a:ext uri="{FF2B5EF4-FFF2-40B4-BE49-F238E27FC236}">
                    <a16:creationId xmlns:a16="http://schemas.microsoft.com/office/drawing/2014/main" id="{87114792-2671-ED74-93C0-27D9FAD8071B}"/>
                  </a:ext>
                </a:extLst>
              </p:cNvPr>
              <p:cNvPicPr>
                <a:picLocks noChangeAspect="1" noChangeArrowheads="1"/>
              </p:cNvPicPr>
              <p:nvPr/>
            </p:nvPicPr>
            <p:blipFill>
              <a:blip r:embed="rId2" cstate="print"/>
              <a:srcRect/>
              <a:stretch>
                <a:fillRect/>
              </a:stretch>
            </p:blipFill>
            <p:spPr bwMode="auto">
              <a:xfrm>
                <a:off x="2746854" y="1084263"/>
                <a:ext cx="3898235" cy="4105745"/>
              </a:xfrm>
              <a:prstGeom prst="rect">
                <a:avLst/>
              </a:prstGeom>
              <a:noFill/>
              <a:ln w="76200">
                <a:noFill/>
                <a:miter lim="800000"/>
                <a:headEnd/>
                <a:tailEnd/>
              </a:ln>
              <a:effectLst/>
            </p:spPr>
          </p:pic>
          <p:sp>
            <p:nvSpPr>
              <p:cNvPr id="7" name="Text Box 64">
                <a:extLst>
                  <a:ext uri="{FF2B5EF4-FFF2-40B4-BE49-F238E27FC236}">
                    <a16:creationId xmlns:a16="http://schemas.microsoft.com/office/drawing/2014/main" id="{67F650D8-4E48-7AF9-FF91-827EC3BEBE9E}"/>
                  </a:ext>
                </a:extLst>
              </p:cNvPr>
              <p:cNvSpPr txBox="1">
                <a:spLocks noChangeArrowheads="1"/>
              </p:cNvSpPr>
              <p:nvPr/>
            </p:nvSpPr>
            <p:spPr bwMode="auto">
              <a:xfrm>
                <a:off x="5399191" y="2449225"/>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rPr>
                  <a:t>2 neutrinos</a:t>
                </a:r>
                <a:endPar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sym typeface="Symbol" pitchFamily="18" charset="2"/>
                </a:endParaRPr>
              </a:p>
            </p:txBody>
          </p:sp>
          <p:sp>
            <p:nvSpPr>
              <p:cNvPr id="8" name="Text Box 65">
                <a:extLst>
                  <a:ext uri="{FF2B5EF4-FFF2-40B4-BE49-F238E27FC236}">
                    <a16:creationId xmlns:a16="http://schemas.microsoft.com/office/drawing/2014/main" id="{C90C21FE-A50D-5DD1-167B-CF1DC0DFE5BD}"/>
                  </a:ext>
                </a:extLst>
              </p:cNvPr>
              <p:cNvSpPr txBox="1">
                <a:spLocks noChangeArrowheads="1"/>
              </p:cNvSpPr>
              <p:nvPr/>
            </p:nvSpPr>
            <p:spPr bwMode="auto">
              <a:xfrm>
                <a:off x="5399190" y="2019593"/>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3 neutrinos</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sym typeface="Symbol" pitchFamily="18" charset="2"/>
                </a:endParaRPr>
              </a:p>
            </p:txBody>
          </p:sp>
          <p:sp>
            <p:nvSpPr>
              <p:cNvPr id="9" name="Text Box 66">
                <a:extLst>
                  <a:ext uri="{FF2B5EF4-FFF2-40B4-BE49-F238E27FC236}">
                    <a16:creationId xmlns:a16="http://schemas.microsoft.com/office/drawing/2014/main" id="{8598872D-4BFB-2BD7-096F-338CFC427FC5}"/>
                  </a:ext>
                </a:extLst>
              </p:cNvPr>
              <p:cNvSpPr txBox="1">
                <a:spLocks noChangeArrowheads="1"/>
              </p:cNvSpPr>
              <p:nvPr/>
            </p:nvSpPr>
            <p:spPr bwMode="auto">
              <a:xfrm>
                <a:off x="5422340" y="1567388"/>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rPr>
                  <a:t>4 neutrinos</a:t>
                </a:r>
                <a:endPar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sym typeface="Symbol" pitchFamily="18" charset="2"/>
                </a:endParaRPr>
              </a:p>
            </p:txBody>
          </p:sp>
          <p:grpSp>
            <p:nvGrpSpPr>
              <p:cNvPr id="10" name="Group 67">
                <a:extLst>
                  <a:ext uri="{FF2B5EF4-FFF2-40B4-BE49-F238E27FC236}">
                    <a16:creationId xmlns:a16="http://schemas.microsoft.com/office/drawing/2014/main" id="{B6D5D255-B15E-6198-EA05-5CD143E1A4FD}"/>
                  </a:ext>
                </a:extLst>
              </p:cNvPr>
              <p:cNvGrpSpPr>
                <a:grpSpLocks/>
              </p:cNvGrpSpPr>
              <p:nvPr/>
            </p:nvGrpSpPr>
            <p:grpSpPr bwMode="auto">
              <a:xfrm>
                <a:off x="3688385" y="4458934"/>
                <a:ext cx="2921996" cy="485304"/>
                <a:chOff x="3107" y="699"/>
                <a:chExt cx="2176" cy="389"/>
              </a:xfrm>
            </p:grpSpPr>
            <p:grpSp>
              <p:nvGrpSpPr>
                <p:cNvPr id="13" name="Group 68">
                  <a:extLst>
                    <a:ext uri="{FF2B5EF4-FFF2-40B4-BE49-F238E27FC236}">
                      <a16:creationId xmlns:a16="http://schemas.microsoft.com/office/drawing/2014/main" id="{77D0D80C-BE43-6EC9-C4FB-82758AC68B23}"/>
                    </a:ext>
                  </a:extLst>
                </p:cNvPr>
                <p:cNvGrpSpPr>
                  <a:grpSpLocks/>
                </p:cNvGrpSpPr>
                <p:nvPr/>
              </p:nvGrpSpPr>
              <p:grpSpPr bwMode="auto">
                <a:xfrm>
                  <a:off x="3107" y="700"/>
                  <a:ext cx="81" cy="318"/>
                  <a:chOff x="3107" y="1121"/>
                  <a:chExt cx="81" cy="318"/>
                </a:xfrm>
              </p:grpSpPr>
              <p:sp>
                <p:nvSpPr>
                  <p:cNvPr id="15" name="Oval 69">
                    <a:extLst>
                      <a:ext uri="{FF2B5EF4-FFF2-40B4-BE49-F238E27FC236}">
                        <a16:creationId xmlns:a16="http://schemas.microsoft.com/office/drawing/2014/main" id="{CAF4EBD5-642C-7918-936D-B318CD89280A}"/>
                      </a:ext>
                    </a:extLst>
                  </p:cNvPr>
                  <p:cNvSpPr>
                    <a:spLocks noChangeArrowheads="1"/>
                  </p:cNvSpPr>
                  <p:nvPr/>
                </p:nvSpPr>
                <p:spPr bwMode="auto">
                  <a:xfrm>
                    <a:off x="3107" y="1222"/>
                    <a:ext cx="81" cy="90"/>
                  </a:xfrm>
                  <a:prstGeom prst="ellipse">
                    <a:avLst/>
                  </a:prstGeom>
                  <a:solidFill>
                    <a:srgbClr val="FF0000"/>
                  </a:solidFill>
                  <a:ln w="57150">
                    <a:noFill/>
                    <a:round/>
                    <a:headEnd/>
                    <a:tailEnd/>
                  </a:ln>
                  <a:effectLst/>
                </p:spPr>
                <p:txBody>
                  <a:bodyPr wrap="square"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16" name="Line 70">
                    <a:extLst>
                      <a:ext uri="{FF2B5EF4-FFF2-40B4-BE49-F238E27FC236}">
                        <a16:creationId xmlns:a16="http://schemas.microsoft.com/office/drawing/2014/main" id="{2A3F6DC6-0BD8-7AF6-4FC5-9BF9AC332609}"/>
                      </a:ext>
                    </a:extLst>
                  </p:cNvPr>
                  <p:cNvSpPr>
                    <a:spLocks noChangeShapeType="1"/>
                  </p:cNvSpPr>
                  <p:nvPr/>
                </p:nvSpPr>
                <p:spPr bwMode="auto">
                  <a:xfrm>
                    <a:off x="3155" y="1121"/>
                    <a:ext cx="0" cy="318"/>
                  </a:xfrm>
                  <a:prstGeom prst="line">
                    <a:avLst/>
                  </a:prstGeom>
                  <a:noFill/>
                  <a:ln w="25400">
                    <a:noFill/>
                    <a:round/>
                    <a:headEnd/>
                    <a:tailEnd/>
                  </a:ln>
                  <a:effectLst/>
                </p:spPr>
                <p:txBody>
                  <a:bodyPr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grpSp>
            <p:sp>
              <p:nvSpPr>
                <p:cNvPr id="14" name="Text Box 71">
                  <a:extLst>
                    <a:ext uri="{FF2B5EF4-FFF2-40B4-BE49-F238E27FC236}">
                      <a16:creationId xmlns:a16="http://schemas.microsoft.com/office/drawing/2014/main" id="{87994DB0-A36F-C612-F4A1-87B68C3DD8EB}"/>
                    </a:ext>
                  </a:extLst>
                </p:cNvPr>
                <p:cNvSpPr txBox="1">
                  <a:spLocks noChangeArrowheads="1"/>
                </p:cNvSpPr>
                <p:nvPr/>
              </p:nvSpPr>
              <p:spPr bwMode="auto">
                <a:xfrm>
                  <a:off x="3243" y="699"/>
                  <a:ext cx="2040" cy="38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measurements</a:t>
                  </a:r>
                </a:p>
              </p:txBody>
            </p:sp>
          </p:grpSp>
          <p:sp>
            <p:nvSpPr>
              <p:cNvPr id="11" name="Text Box 72">
                <a:extLst>
                  <a:ext uri="{FF2B5EF4-FFF2-40B4-BE49-F238E27FC236}">
                    <a16:creationId xmlns:a16="http://schemas.microsoft.com/office/drawing/2014/main" id="{8A9A52BD-84E3-4A18-2A56-BC0F9919DE6E}"/>
                  </a:ext>
                </a:extLst>
              </p:cNvPr>
              <p:cNvSpPr txBox="1">
                <a:spLocks noChangeArrowheads="1"/>
              </p:cNvSpPr>
              <p:nvPr/>
            </p:nvSpPr>
            <p:spPr bwMode="auto">
              <a:xfrm>
                <a:off x="3355725" y="5202182"/>
                <a:ext cx="2482928" cy="322269"/>
              </a:xfrm>
              <a:prstGeom prst="rect">
                <a:avLst/>
              </a:prstGeom>
              <a:solidFill>
                <a:schemeClr val="tx1"/>
              </a:solid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Collision Energy (GeV)</a:t>
                </a:r>
              </a:p>
            </p:txBody>
          </p:sp>
          <p:sp>
            <p:nvSpPr>
              <p:cNvPr id="12" name="Text Box 73">
                <a:extLst>
                  <a:ext uri="{FF2B5EF4-FFF2-40B4-BE49-F238E27FC236}">
                    <a16:creationId xmlns:a16="http://schemas.microsoft.com/office/drawing/2014/main" id="{990E453B-E2E5-3A9C-9BBF-458B5B10A1DD}"/>
                  </a:ext>
                </a:extLst>
              </p:cNvPr>
              <p:cNvSpPr txBox="1">
                <a:spLocks noChangeArrowheads="1"/>
              </p:cNvSpPr>
              <p:nvPr/>
            </p:nvSpPr>
            <p:spPr bwMode="auto">
              <a:xfrm rot="16200000">
                <a:off x="2177837" y="2558942"/>
                <a:ext cx="2060629" cy="32226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Number of events</a:t>
                </a:r>
              </a:p>
            </p:txBody>
          </p:sp>
        </p:grpSp>
        <p:sp>
          <p:nvSpPr>
            <p:cNvPr id="5" name="TextBox 4">
              <a:extLst>
                <a:ext uri="{FF2B5EF4-FFF2-40B4-BE49-F238E27FC236}">
                  <a16:creationId xmlns:a16="http://schemas.microsoft.com/office/drawing/2014/main" id="{5BA295D0-C229-F90F-1DE7-18A666225C3F}"/>
                </a:ext>
              </a:extLst>
            </p:cNvPr>
            <p:cNvSpPr txBox="1"/>
            <p:nvPr/>
          </p:nvSpPr>
          <p:spPr>
            <a:xfrm>
              <a:off x="9128694" y="1381919"/>
              <a:ext cx="1109118" cy="86182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LEP</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634E2CC-1C00-A5EA-1352-C98448348010}"/>
                  </a:ext>
                </a:extLst>
              </p:cNvPr>
              <p:cNvSpPr txBox="1"/>
              <p:nvPr/>
            </p:nvSpPr>
            <p:spPr>
              <a:xfrm>
                <a:off x="6074818" y="1773968"/>
                <a:ext cx="470936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bg1"/>
                              </a:solidFill>
                              <a:latin typeface="Cambria Math" panose="02040503050406030204" pitchFamily="18" charset="0"/>
                            </a:rPr>
                          </m:ctrlPr>
                        </m:sSubPr>
                        <m:e>
                          <m:r>
                            <m:rPr>
                              <m:sty m:val="p"/>
                            </m:rPr>
                            <a:rPr lang="en-US" sz="3600" b="0" i="0"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𝑍</m:t>
                          </m:r>
                        </m:sub>
                      </m:sSub>
                      <m:r>
                        <a:rPr lang="en-US" sz="3600" b="0" i="1" smtClean="0">
                          <a:solidFill>
                            <a:schemeClr val="bg1"/>
                          </a:solidFill>
                          <a:latin typeface="Cambria Math" panose="02040503050406030204" pitchFamily="18" charset="0"/>
                        </a:rPr>
                        <m:t>=3</m:t>
                      </m:r>
                      <m:sSub>
                        <m:sSubPr>
                          <m:ctrlPr>
                            <a:rPr lang="en-US" sz="3600" b="0" i="1" smtClean="0">
                              <a:solidFill>
                                <a:schemeClr val="bg1"/>
                              </a:solidFill>
                              <a:latin typeface="Cambria Math" panose="02040503050406030204" pitchFamily="18" charset="0"/>
                            </a:rPr>
                          </m:ctrlPr>
                        </m:sSubPr>
                        <m:e>
                          <m:r>
                            <m:rPr>
                              <m:sty m:val="p"/>
                            </m:rPr>
                            <a:rPr lang="en-US" sz="3600" b="0" i="0"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𝑙</m:t>
                          </m:r>
                        </m:sub>
                      </m:sSub>
                      <m:r>
                        <a:rPr lang="en-US" sz="3600" b="0" i="1" smtClean="0">
                          <a:solidFill>
                            <a:schemeClr val="bg1"/>
                          </a:solidFill>
                          <a:latin typeface="Cambria Math" panose="02040503050406030204" pitchFamily="18" charset="0"/>
                        </a:rPr>
                        <m:t>+</m:t>
                      </m:r>
                      <m:sSub>
                        <m:sSubPr>
                          <m:ctrlPr>
                            <a:rPr lang="en-US" sz="3600" b="0" i="1" smtClean="0">
                              <a:solidFill>
                                <a:schemeClr val="bg1"/>
                              </a:solidFill>
                              <a:latin typeface="Cambria Math" panose="02040503050406030204" pitchFamily="18" charset="0"/>
                            </a:rPr>
                          </m:ctrlPr>
                        </m:sSubPr>
                        <m:e>
                          <m:r>
                            <m:rPr>
                              <m:sty m:val="p"/>
                            </m:rPr>
                            <a:rPr lang="en-US" sz="3600" b="0" i="0"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h𝑎𝑑</m:t>
                          </m:r>
                        </m:sub>
                      </m:sSub>
                      <m:r>
                        <a:rPr lang="en-US" sz="3600" b="0" i="1" smtClean="0">
                          <a:solidFill>
                            <a:schemeClr val="bg1"/>
                          </a:solidFill>
                          <a:latin typeface="Cambria Math" panose="02040503050406030204" pitchFamily="18" charset="0"/>
                        </a:rPr>
                        <m:t>+</m:t>
                      </m:r>
                      <m:sSub>
                        <m:sSubPr>
                          <m:ctrlPr>
                            <a:rPr lang="en-US" sz="3600" b="0" i="1" smtClean="0">
                              <a:solidFill>
                                <a:srgbClr val="FFFF00"/>
                              </a:solidFill>
                              <a:latin typeface="Cambria Math" panose="02040503050406030204" pitchFamily="18" charset="0"/>
                            </a:rPr>
                          </m:ctrlPr>
                        </m:sSubPr>
                        <m:e>
                          <m:r>
                            <a:rPr lang="en-US" sz="3600" b="0" i="1" smtClean="0">
                              <a:solidFill>
                                <a:srgbClr val="FFFF00"/>
                              </a:solidFill>
                              <a:latin typeface="Cambria Math" panose="02040503050406030204" pitchFamily="18" charset="0"/>
                            </a:rPr>
                            <m:t>𝑁</m:t>
                          </m:r>
                        </m:e>
                        <m:sub>
                          <m:r>
                            <a:rPr lang="en-US" sz="3600" b="0" i="1" smtClean="0">
                              <a:solidFill>
                                <a:srgbClr val="FFFF00"/>
                              </a:solidFill>
                              <a:latin typeface="Cambria Math" panose="02040503050406030204" pitchFamily="18" charset="0"/>
                            </a:rPr>
                            <m:t>𝜈</m:t>
                          </m:r>
                        </m:sub>
                      </m:sSub>
                      <m:sSub>
                        <m:sSubPr>
                          <m:ctrlPr>
                            <a:rPr lang="en-US" sz="3600" b="0" i="1" smtClean="0">
                              <a:solidFill>
                                <a:schemeClr val="bg1"/>
                              </a:solidFill>
                              <a:latin typeface="Cambria Math" panose="02040503050406030204" pitchFamily="18" charset="0"/>
                            </a:rPr>
                          </m:ctrlPr>
                        </m:sSubPr>
                        <m:e>
                          <m:r>
                            <m:rPr>
                              <m:sty m:val="p"/>
                            </m:rPr>
                            <a:rPr lang="en-US" sz="3600" b="0" i="1"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𝜈</m:t>
                          </m:r>
                        </m:sub>
                      </m:sSub>
                    </m:oMath>
                  </m:oMathPara>
                </a14:m>
                <a:endParaRPr lang="en-US" sz="3600" b="0" i="1" dirty="0">
                  <a:latin typeface="Cambria Math" panose="02040503050406030204" pitchFamily="18" charset="0"/>
                </a:endParaRPr>
              </a:p>
              <a:p>
                <a:endParaRPr lang="en-NL" dirty="0"/>
              </a:p>
            </p:txBody>
          </p:sp>
        </mc:Choice>
        <mc:Fallback xmlns="">
          <p:sp>
            <p:nvSpPr>
              <p:cNvPr id="17" name="TextBox 16">
                <a:extLst>
                  <a:ext uri="{FF2B5EF4-FFF2-40B4-BE49-F238E27FC236}">
                    <a16:creationId xmlns:a16="http://schemas.microsoft.com/office/drawing/2014/main" id="{4634E2CC-1C00-A5EA-1352-C98448348010}"/>
                  </a:ext>
                </a:extLst>
              </p:cNvPr>
              <p:cNvSpPr txBox="1">
                <a:spLocks noRot="1" noChangeAspect="1" noMove="1" noResize="1" noEditPoints="1" noAdjustHandles="1" noChangeArrowheads="1" noChangeShapeType="1" noTextEdit="1"/>
              </p:cNvSpPr>
              <p:nvPr/>
            </p:nvSpPr>
            <p:spPr>
              <a:xfrm>
                <a:off x="6074818" y="1773968"/>
                <a:ext cx="4709366" cy="830997"/>
              </a:xfrm>
              <a:prstGeom prst="rect">
                <a:avLst/>
              </a:prstGeom>
              <a:blipFill>
                <a:blip r:embed="rId3"/>
                <a:stretch>
                  <a:fillRect l="-107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9C3584-FA00-3446-A268-1AA62CBC438D}"/>
                  </a:ext>
                </a:extLst>
              </p:cNvPr>
              <p:cNvSpPr txBox="1"/>
              <p:nvPr/>
            </p:nvSpPr>
            <p:spPr>
              <a:xfrm>
                <a:off x="5281438" y="3126708"/>
                <a:ext cx="6669454" cy="892552"/>
              </a:xfrm>
              <a:prstGeom prst="rect">
                <a:avLst/>
              </a:prstGeom>
              <a:noFill/>
            </p:spPr>
            <p:txBody>
              <a:bodyPr wrap="none" rtlCol="0">
                <a:spAutoFit/>
              </a:bodyPr>
              <a:lstStyle/>
              <a:p>
                <a:r>
                  <a:rPr lang="en-NL" sz="2400" dirty="0">
                    <a:solidFill>
                      <a:schemeClr val="bg1"/>
                    </a:solidFill>
                  </a:rPr>
                  <a:t>Combined result from ALEPH, DELPHI, L3 and OPAL:</a:t>
                </a:r>
              </a:p>
              <a:p>
                <a:pPr/>
                <a14:m>
                  <m:oMathPara xmlns:m="http://schemas.openxmlformats.org/officeDocument/2006/math">
                    <m:oMathParaPr>
                      <m:jc m:val="centerGroup"/>
                    </m:oMathParaPr>
                    <m:oMath xmlns:m="http://schemas.openxmlformats.org/officeDocument/2006/math">
                      <m:sSub>
                        <m:sSubPr>
                          <m:ctrlPr>
                            <a:rPr lang="en-US" sz="2800" b="0" i="1" smtClean="0">
                              <a:solidFill>
                                <a:srgbClr val="FFFF00"/>
                              </a:solidFill>
                              <a:latin typeface="Cambria Math" panose="02040503050406030204" pitchFamily="18" charset="0"/>
                            </a:rPr>
                          </m:ctrlPr>
                        </m:sSubPr>
                        <m:e>
                          <m:r>
                            <a:rPr lang="en-US" sz="2800" b="0" i="1" smtClean="0">
                              <a:solidFill>
                                <a:srgbClr val="FFFF00"/>
                              </a:solidFill>
                              <a:latin typeface="Cambria Math" panose="02040503050406030204" pitchFamily="18" charset="0"/>
                            </a:rPr>
                            <m:t>𝑁</m:t>
                          </m:r>
                        </m:e>
                        <m:sub>
                          <m:r>
                            <a:rPr lang="en-US" sz="2800" b="0" i="1" smtClean="0">
                              <a:solidFill>
                                <a:srgbClr val="FFFF00"/>
                              </a:solidFill>
                              <a:latin typeface="Cambria Math" panose="02040503050406030204" pitchFamily="18" charset="0"/>
                            </a:rPr>
                            <m:t>𝜈</m:t>
                          </m:r>
                        </m:sub>
                      </m:sSub>
                      <m:r>
                        <a:rPr lang="en-US" sz="2800" b="0" i="1" smtClean="0">
                          <a:solidFill>
                            <a:srgbClr val="FFFF00"/>
                          </a:solidFill>
                          <a:latin typeface="Cambria Math" panose="02040503050406030204" pitchFamily="18" charset="0"/>
                        </a:rPr>
                        <m:t>=2.984±0.008</m:t>
                      </m:r>
                    </m:oMath>
                  </m:oMathPara>
                </a14:m>
                <a:endParaRPr lang="en-NL" sz="2800" dirty="0">
                  <a:solidFill>
                    <a:srgbClr val="FFFF00"/>
                  </a:solidFill>
                </a:endParaRPr>
              </a:p>
            </p:txBody>
          </p:sp>
        </mc:Choice>
        <mc:Fallback xmlns="">
          <p:sp>
            <p:nvSpPr>
              <p:cNvPr id="18" name="TextBox 17">
                <a:extLst>
                  <a:ext uri="{FF2B5EF4-FFF2-40B4-BE49-F238E27FC236}">
                    <a16:creationId xmlns:a16="http://schemas.microsoft.com/office/drawing/2014/main" id="{DA9C3584-FA00-3446-A268-1AA62CBC438D}"/>
                  </a:ext>
                </a:extLst>
              </p:cNvPr>
              <p:cNvSpPr txBox="1">
                <a:spLocks noRot="1" noChangeAspect="1" noMove="1" noResize="1" noEditPoints="1" noAdjustHandles="1" noChangeArrowheads="1" noChangeShapeType="1" noTextEdit="1"/>
              </p:cNvSpPr>
              <p:nvPr/>
            </p:nvSpPr>
            <p:spPr>
              <a:xfrm>
                <a:off x="5281438" y="3126708"/>
                <a:ext cx="6669454" cy="892552"/>
              </a:xfrm>
              <a:prstGeom prst="rect">
                <a:avLst/>
              </a:prstGeom>
              <a:blipFill>
                <a:blip r:embed="rId4"/>
                <a:stretch>
                  <a:fillRect l="-1331" t="-5634" b="-2817"/>
                </a:stretch>
              </a:blipFill>
            </p:spPr>
            <p:txBody>
              <a:bodyPr/>
              <a:lstStyle/>
              <a:p>
                <a:r>
                  <a:rPr lang="en-NL">
                    <a:noFill/>
                  </a:rPr>
                  <a:t> </a:t>
                </a:r>
              </a:p>
            </p:txBody>
          </p:sp>
        </mc:Fallback>
      </mc:AlternateContent>
      <p:sp>
        <p:nvSpPr>
          <p:cNvPr id="19" name="TextBox 18">
            <a:extLst>
              <a:ext uri="{FF2B5EF4-FFF2-40B4-BE49-F238E27FC236}">
                <a16:creationId xmlns:a16="http://schemas.microsoft.com/office/drawing/2014/main" id="{7A01A6ED-06EA-1A66-1544-B24C9BAEE955}"/>
              </a:ext>
            </a:extLst>
          </p:cNvPr>
          <p:cNvSpPr txBox="1"/>
          <p:nvPr/>
        </p:nvSpPr>
        <p:spPr>
          <a:xfrm>
            <a:off x="6235354" y="4894228"/>
            <a:ext cx="4522648" cy="830997"/>
          </a:xfrm>
          <a:prstGeom prst="rect">
            <a:avLst/>
          </a:prstGeom>
          <a:noFill/>
        </p:spPr>
        <p:txBody>
          <a:bodyPr wrap="none" rtlCol="0">
            <a:spAutoFit/>
          </a:bodyPr>
          <a:lstStyle/>
          <a:p>
            <a:r>
              <a:rPr lang="en-NL" sz="2400" dirty="0">
                <a:solidFill>
                  <a:schemeClr val="bg1"/>
                </a:solidFill>
                <a:sym typeface="Wingdings" pitchFamily="2" charset="2"/>
              </a:rPr>
              <a:t>The most important result of LEP1:</a:t>
            </a:r>
          </a:p>
          <a:p>
            <a:r>
              <a:rPr lang="en-NL" sz="2400" dirty="0">
                <a:solidFill>
                  <a:schemeClr val="bg1"/>
                </a:solidFill>
                <a:sym typeface="Wingdings" pitchFamily="2" charset="2"/>
              </a:rPr>
              <a:t> 3 light neutrino generations</a:t>
            </a:r>
            <a:endParaRPr lang="en-NL" sz="2800" dirty="0">
              <a:solidFill>
                <a:srgbClr val="FFFF00"/>
              </a:solidFill>
            </a:endParaRPr>
          </a:p>
        </p:txBody>
      </p:sp>
      <p:sp>
        <p:nvSpPr>
          <p:cNvPr id="20" name="Title 1">
            <a:extLst>
              <a:ext uri="{FF2B5EF4-FFF2-40B4-BE49-F238E27FC236}">
                <a16:creationId xmlns:a16="http://schemas.microsoft.com/office/drawing/2014/main" id="{DC660C81-3FED-13BC-FF88-810547F05A49}"/>
              </a:ext>
            </a:extLst>
          </p:cNvPr>
          <p:cNvSpPr txBox="1">
            <a:spLocks/>
          </p:cNvSpPr>
          <p:nvPr/>
        </p:nvSpPr>
        <p:spPr>
          <a:xfrm>
            <a:off x="1498087"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Number of Neutrino generations</a:t>
            </a:r>
          </a:p>
        </p:txBody>
      </p:sp>
    </p:spTree>
    <p:extLst>
      <p:ext uri="{BB962C8B-B14F-4D97-AF65-F5344CB8AC3E}">
        <p14:creationId xmlns:p14="http://schemas.microsoft.com/office/powerpoint/2010/main" val="209466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713CB6-2504-4A34-F46C-CBE6EDA31820}"/>
              </a:ext>
            </a:extLst>
          </p:cNvPr>
          <p:cNvGrpSpPr/>
          <p:nvPr/>
        </p:nvGrpSpPr>
        <p:grpSpPr>
          <a:xfrm>
            <a:off x="4178808" y="1296357"/>
            <a:ext cx="6902115" cy="4758016"/>
            <a:chOff x="112295" y="1115984"/>
            <a:chExt cx="5249165" cy="3568311"/>
          </a:xfrm>
        </p:grpSpPr>
        <p:sp>
          <p:nvSpPr>
            <p:cNvPr id="5" name="Rectangle 4">
              <a:extLst>
                <a:ext uri="{FF2B5EF4-FFF2-40B4-BE49-F238E27FC236}">
                  <a16:creationId xmlns:a16="http://schemas.microsoft.com/office/drawing/2014/main" id="{EF1FCEDD-3DC0-8781-46F1-61AC12B2111A}"/>
                </a:ext>
              </a:extLst>
            </p:cNvPr>
            <p:cNvSpPr/>
            <p:nvPr/>
          </p:nvSpPr>
          <p:spPr>
            <a:xfrm>
              <a:off x="112295" y="1115984"/>
              <a:ext cx="5249165" cy="3568311"/>
            </a:xfrm>
            <a:prstGeom prst="rect">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1">
              <a:extLst>
                <a:ext uri="{FF2B5EF4-FFF2-40B4-BE49-F238E27FC236}">
                  <a16:creationId xmlns:a16="http://schemas.microsoft.com/office/drawing/2014/main" id="{B4EE1965-9223-4429-883E-D8A03D8DD040}"/>
                </a:ext>
              </a:extLst>
            </p:cNvPr>
            <p:cNvPicPr>
              <a:picLocks noChangeAspect="1" noChangeArrowheads="1"/>
            </p:cNvPicPr>
            <p:nvPr/>
          </p:nvPicPr>
          <p:blipFill>
            <a:blip r:embed="rId2" cstate="print"/>
            <a:srcRect/>
            <a:stretch>
              <a:fillRect/>
            </a:stretch>
          </p:blipFill>
          <p:spPr bwMode="auto">
            <a:xfrm rot="-1105627">
              <a:off x="232096" y="1558473"/>
              <a:ext cx="1988093" cy="2748933"/>
            </a:xfrm>
            <a:prstGeom prst="rect">
              <a:avLst/>
            </a:prstGeom>
            <a:noFill/>
            <a:ln w="76200">
              <a:noFill/>
              <a:miter lim="800000"/>
              <a:headEnd/>
              <a:tailEnd/>
            </a:ln>
            <a:effectLst/>
          </p:spPr>
        </p:pic>
        <p:grpSp>
          <p:nvGrpSpPr>
            <p:cNvPr id="7" name="Group 6">
              <a:extLst>
                <a:ext uri="{FF2B5EF4-FFF2-40B4-BE49-F238E27FC236}">
                  <a16:creationId xmlns:a16="http://schemas.microsoft.com/office/drawing/2014/main" id="{1E64C8BE-0136-63F0-A91F-1884FA03166C}"/>
                </a:ext>
              </a:extLst>
            </p:cNvPr>
            <p:cNvGrpSpPr/>
            <p:nvPr/>
          </p:nvGrpSpPr>
          <p:grpSpPr>
            <a:xfrm>
              <a:off x="2323337" y="1395663"/>
              <a:ext cx="2761404" cy="3155486"/>
              <a:chOff x="2801596" y="1084263"/>
              <a:chExt cx="3985058" cy="4440188"/>
            </a:xfrm>
          </p:grpSpPr>
          <p:pic>
            <p:nvPicPr>
              <p:cNvPr id="9" name="Picture 62">
                <a:extLst>
                  <a:ext uri="{FF2B5EF4-FFF2-40B4-BE49-F238E27FC236}">
                    <a16:creationId xmlns:a16="http://schemas.microsoft.com/office/drawing/2014/main" id="{706622C8-45BC-9B58-23FA-3D544F27127F}"/>
                  </a:ext>
                </a:extLst>
              </p:cNvPr>
              <p:cNvPicPr>
                <a:picLocks noChangeAspect="1" noChangeArrowheads="1"/>
              </p:cNvPicPr>
              <p:nvPr/>
            </p:nvPicPr>
            <p:blipFill>
              <a:blip r:embed="rId3" cstate="print"/>
              <a:srcRect/>
              <a:stretch>
                <a:fillRect/>
              </a:stretch>
            </p:blipFill>
            <p:spPr bwMode="auto">
              <a:xfrm>
                <a:off x="2801596" y="1084263"/>
                <a:ext cx="3898234" cy="4105745"/>
              </a:xfrm>
              <a:prstGeom prst="rect">
                <a:avLst/>
              </a:prstGeom>
              <a:noFill/>
              <a:ln w="76200">
                <a:noFill/>
                <a:miter lim="800000"/>
                <a:headEnd/>
                <a:tailEnd/>
              </a:ln>
              <a:effectLst/>
            </p:spPr>
          </p:pic>
          <p:sp>
            <p:nvSpPr>
              <p:cNvPr id="10" name="Text Box 64">
                <a:extLst>
                  <a:ext uri="{FF2B5EF4-FFF2-40B4-BE49-F238E27FC236}">
                    <a16:creationId xmlns:a16="http://schemas.microsoft.com/office/drawing/2014/main" id="{25597A00-D8E3-D7B9-E6DF-0F7EC651ECFE}"/>
                  </a:ext>
                </a:extLst>
              </p:cNvPr>
              <p:cNvSpPr txBox="1">
                <a:spLocks noChangeArrowheads="1"/>
              </p:cNvSpPr>
              <p:nvPr/>
            </p:nvSpPr>
            <p:spPr bwMode="auto">
              <a:xfrm>
                <a:off x="5399191" y="2449225"/>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rPr>
                  <a:t>2 neutrinos</a:t>
                </a:r>
                <a:endPar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sym typeface="Symbol" pitchFamily="18" charset="2"/>
                </a:endParaRPr>
              </a:p>
            </p:txBody>
          </p:sp>
          <p:sp>
            <p:nvSpPr>
              <p:cNvPr id="11" name="Text Box 65">
                <a:extLst>
                  <a:ext uri="{FF2B5EF4-FFF2-40B4-BE49-F238E27FC236}">
                    <a16:creationId xmlns:a16="http://schemas.microsoft.com/office/drawing/2014/main" id="{6706B244-5E23-E7D3-8CFD-F8693B69AB3A}"/>
                  </a:ext>
                </a:extLst>
              </p:cNvPr>
              <p:cNvSpPr txBox="1">
                <a:spLocks noChangeArrowheads="1"/>
              </p:cNvSpPr>
              <p:nvPr/>
            </p:nvSpPr>
            <p:spPr bwMode="auto">
              <a:xfrm>
                <a:off x="5399190" y="2019593"/>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3 neutrinos</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sym typeface="Symbol" pitchFamily="18" charset="2"/>
                </a:endParaRPr>
              </a:p>
            </p:txBody>
          </p:sp>
          <p:sp>
            <p:nvSpPr>
              <p:cNvPr id="12" name="Text Box 66">
                <a:extLst>
                  <a:ext uri="{FF2B5EF4-FFF2-40B4-BE49-F238E27FC236}">
                    <a16:creationId xmlns:a16="http://schemas.microsoft.com/office/drawing/2014/main" id="{55A40581-2626-C6FB-E625-96AD0004F803}"/>
                  </a:ext>
                </a:extLst>
              </p:cNvPr>
              <p:cNvSpPr txBox="1">
                <a:spLocks noChangeArrowheads="1"/>
              </p:cNvSpPr>
              <p:nvPr/>
            </p:nvSpPr>
            <p:spPr bwMode="auto">
              <a:xfrm>
                <a:off x="5422340" y="1567388"/>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rPr>
                  <a:t>4 neutrinos</a:t>
                </a:r>
                <a:endPar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sym typeface="Symbol" pitchFamily="18" charset="2"/>
                </a:endParaRPr>
              </a:p>
            </p:txBody>
          </p:sp>
          <p:grpSp>
            <p:nvGrpSpPr>
              <p:cNvPr id="13" name="Group 67">
                <a:extLst>
                  <a:ext uri="{FF2B5EF4-FFF2-40B4-BE49-F238E27FC236}">
                    <a16:creationId xmlns:a16="http://schemas.microsoft.com/office/drawing/2014/main" id="{863AF495-8BF3-B54C-A9BF-1815C2D3D512}"/>
                  </a:ext>
                </a:extLst>
              </p:cNvPr>
              <p:cNvGrpSpPr>
                <a:grpSpLocks/>
              </p:cNvGrpSpPr>
              <p:nvPr/>
            </p:nvGrpSpPr>
            <p:grpSpPr bwMode="auto">
              <a:xfrm>
                <a:off x="3688385" y="4458934"/>
                <a:ext cx="2921996" cy="485304"/>
                <a:chOff x="3107" y="699"/>
                <a:chExt cx="2176" cy="389"/>
              </a:xfrm>
            </p:grpSpPr>
            <p:grpSp>
              <p:nvGrpSpPr>
                <p:cNvPr id="16" name="Group 68">
                  <a:extLst>
                    <a:ext uri="{FF2B5EF4-FFF2-40B4-BE49-F238E27FC236}">
                      <a16:creationId xmlns:a16="http://schemas.microsoft.com/office/drawing/2014/main" id="{78CAE1F8-D587-8EAC-03A4-3DEFE29F8649}"/>
                    </a:ext>
                  </a:extLst>
                </p:cNvPr>
                <p:cNvGrpSpPr>
                  <a:grpSpLocks/>
                </p:cNvGrpSpPr>
                <p:nvPr/>
              </p:nvGrpSpPr>
              <p:grpSpPr bwMode="auto">
                <a:xfrm>
                  <a:off x="3107" y="700"/>
                  <a:ext cx="81" cy="318"/>
                  <a:chOff x="3107" y="1121"/>
                  <a:chExt cx="81" cy="318"/>
                </a:xfrm>
              </p:grpSpPr>
              <p:sp>
                <p:nvSpPr>
                  <p:cNvPr id="18" name="Oval 69">
                    <a:extLst>
                      <a:ext uri="{FF2B5EF4-FFF2-40B4-BE49-F238E27FC236}">
                        <a16:creationId xmlns:a16="http://schemas.microsoft.com/office/drawing/2014/main" id="{86C051A1-1636-9335-A453-8421ACBD13C2}"/>
                      </a:ext>
                    </a:extLst>
                  </p:cNvPr>
                  <p:cNvSpPr>
                    <a:spLocks noChangeArrowheads="1"/>
                  </p:cNvSpPr>
                  <p:nvPr/>
                </p:nvSpPr>
                <p:spPr bwMode="auto">
                  <a:xfrm>
                    <a:off x="3107" y="1222"/>
                    <a:ext cx="81" cy="90"/>
                  </a:xfrm>
                  <a:prstGeom prst="ellipse">
                    <a:avLst/>
                  </a:prstGeom>
                  <a:solidFill>
                    <a:srgbClr val="FF0000"/>
                  </a:solidFill>
                  <a:ln w="57150">
                    <a:noFill/>
                    <a:round/>
                    <a:headEnd/>
                    <a:tailEnd/>
                  </a:ln>
                  <a:effectLst/>
                </p:spPr>
                <p:txBody>
                  <a:bodyPr wrap="square"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19" name="Line 70">
                    <a:extLst>
                      <a:ext uri="{FF2B5EF4-FFF2-40B4-BE49-F238E27FC236}">
                        <a16:creationId xmlns:a16="http://schemas.microsoft.com/office/drawing/2014/main" id="{FA2D44CF-5D35-BDBC-9DEF-711ECECE97F6}"/>
                      </a:ext>
                    </a:extLst>
                  </p:cNvPr>
                  <p:cNvSpPr>
                    <a:spLocks noChangeShapeType="1"/>
                  </p:cNvSpPr>
                  <p:nvPr/>
                </p:nvSpPr>
                <p:spPr bwMode="auto">
                  <a:xfrm>
                    <a:off x="3155" y="1121"/>
                    <a:ext cx="0" cy="318"/>
                  </a:xfrm>
                  <a:prstGeom prst="line">
                    <a:avLst/>
                  </a:prstGeom>
                  <a:noFill/>
                  <a:ln w="25400">
                    <a:solidFill>
                      <a:srgbClr val="FF0000"/>
                    </a:solidFill>
                    <a:round/>
                    <a:headEnd/>
                    <a:tailEnd/>
                  </a:ln>
                  <a:effectLst/>
                </p:spPr>
                <p:txBody>
                  <a:bodyPr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grpSp>
            <p:sp>
              <p:nvSpPr>
                <p:cNvPr id="17" name="Text Box 71">
                  <a:extLst>
                    <a:ext uri="{FF2B5EF4-FFF2-40B4-BE49-F238E27FC236}">
                      <a16:creationId xmlns:a16="http://schemas.microsoft.com/office/drawing/2014/main" id="{6BC9F9F0-CF35-88B3-EB0A-F2B2CF8448A6}"/>
                    </a:ext>
                  </a:extLst>
                </p:cNvPr>
                <p:cNvSpPr txBox="1">
                  <a:spLocks noChangeArrowheads="1"/>
                </p:cNvSpPr>
                <p:nvPr/>
              </p:nvSpPr>
              <p:spPr bwMode="auto">
                <a:xfrm>
                  <a:off x="3243" y="699"/>
                  <a:ext cx="2040" cy="38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measurements</a:t>
                  </a:r>
                </a:p>
              </p:txBody>
            </p:sp>
          </p:grpSp>
          <p:sp>
            <p:nvSpPr>
              <p:cNvPr id="14" name="Text Box 72">
                <a:extLst>
                  <a:ext uri="{FF2B5EF4-FFF2-40B4-BE49-F238E27FC236}">
                    <a16:creationId xmlns:a16="http://schemas.microsoft.com/office/drawing/2014/main" id="{184A8AE6-516D-AE88-584C-BC7123335982}"/>
                  </a:ext>
                </a:extLst>
              </p:cNvPr>
              <p:cNvSpPr txBox="1">
                <a:spLocks noChangeArrowheads="1"/>
              </p:cNvSpPr>
              <p:nvPr/>
            </p:nvSpPr>
            <p:spPr bwMode="auto">
              <a:xfrm>
                <a:off x="3355725" y="5202182"/>
                <a:ext cx="2482928" cy="322269"/>
              </a:xfrm>
              <a:prstGeom prst="rect">
                <a:avLst/>
              </a:prstGeom>
              <a:solidFill>
                <a:schemeClr val="tx1"/>
              </a:solid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Collision Energy (GeV)</a:t>
                </a:r>
              </a:p>
            </p:txBody>
          </p:sp>
          <p:sp>
            <p:nvSpPr>
              <p:cNvPr id="15" name="Text Box 73">
                <a:extLst>
                  <a:ext uri="{FF2B5EF4-FFF2-40B4-BE49-F238E27FC236}">
                    <a16:creationId xmlns:a16="http://schemas.microsoft.com/office/drawing/2014/main" id="{B6009095-A855-E6CA-45DD-19FDCCF31690}"/>
                  </a:ext>
                </a:extLst>
              </p:cNvPr>
              <p:cNvSpPr txBox="1">
                <a:spLocks noChangeArrowheads="1"/>
              </p:cNvSpPr>
              <p:nvPr/>
            </p:nvSpPr>
            <p:spPr bwMode="auto">
              <a:xfrm rot="16200000">
                <a:off x="2177837" y="2558942"/>
                <a:ext cx="2060629" cy="32226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Number of events</a:t>
                </a:r>
              </a:p>
            </p:txBody>
          </p:sp>
        </p:grpSp>
        <p:sp>
          <p:nvSpPr>
            <p:cNvPr id="8" name="TextBox 7">
              <a:extLst>
                <a:ext uri="{FF2B5EF4-FFF2-40B4-BE49-F238E27FC236}">
                  <a16:creationId xmlns:a16="http://schemas.microsoft.com/office/drawing/2014/main" id="{AFA6D272-BB3A-E0E2-E522-7E298EEC0902}"/>
                </a:ext>
              </a:extLst>
            </p:cNvPr>
            <p:cNvSpPr txBox="1"/>
            <p:nvPr/>
          </p:nvSpPr>
          <p:spPr>
            <a:xfrm>
              <a:off x="3876760" y="1180152"/>
              <a:ext cx="8435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LEP</a:t>
              </a:r>
            </a:p>
          </p:txBody>
        </p:sp>
      </p:grpSp>
      <p:pic>
        <p:nvPicPr>
          <p:cNvPr id="20" name="Picture 19">
            <a:extLst>
              <a:ext uri="{FF2B5EF4-FFF2-40B4-BE49-F238E27FC236}">
                <a16:creationId xmlns:a16="http://schemas.microsoft.com/office/drawing/2014/main" id="{7D73643A-7BE7-CA03-03A9-37A37E48EF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440" y="3493203"/>
            <a:ext cx="2823213" cy="2561170"/>
          </a:xfrm>
          <a:prstGeom prst="rect">
            <a:avLst/>
          </a:prstGeom>
          <a:solidFill>
            <a:schemeClr val="tx1"/>
          </a:solidFill>
          <a:ln w="25400">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BAB0217E-7B68-E26D-5331-6ABEBF4B4017}"/>
              </a:ext>
            </a:extLst>
          </p:cNvPr>
          <p:cNvPicPr>
            <a:picLocks noChangeAspect="1"/>
          </p:cNvPicPr>
          <p:nvPr/>
        </p:nvPicPr>
        <p:blipFill>
          <a:blip r:embed="rId5"/>
          <a:stretch>
            <a:fillRect/>
          </a:stretch>
        </p:blipFill>
        <p:spPr>
          <a:xfrm>
            <a:off x="603504" y="1296357"/>
            <a:ext cx="2809149" cy="1979048"/>
          </a:xfrm>
          <a:prstGeom prst="rect">
            <a:avLst/>
          </a:prstGeom>
          <a:ln w="25400">
            <a:solidFill>
              <a:schemeClr val="accent1"/>
            </a:solidFill>
          </a:ln>
        </p:spPr>
      </p:pic>
      <p:sp>
        <p:nvSpPr>
          <p:cNvPr id="22" name="Rectangle 21">
            <a:extLst>
              <a:ext uri="{FF2B5EF4-FFF2-40B4-BE49-F238E27FC236}">
                <a16:creationId xmlns:a16="http://schemas.microsoft.com/office/drawing/2014/main" id="{3F6C5B3B-0ADC-1E04-E5CB-8A819B33C254}"/>
              </a:ext>
            </a:extLst>
          </p:cNvPr>
          <p:cNvSpPr/>
          <p:nvPr/>
        </p:nvSpPr>
        <p:spPr>
          <a:xfrm>
            <a:off x="743746" y="5027481"/>
            <a:ext cx="1246420" cy="36234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AE1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A447EA9-C4E5-0974-F7BB-7BAD2CD35F42}"/>
              </a:ext>
            </a:extLst>
          </p:cNvPr>
          <p:cNvSpPr txBox="1"/>
          <p:nvPr/>
        </p:nvSpPr>
        <p:spPr>
          <a:xfrm>
            <a:off x="1949128" y="5005813"/>
            <a:ext cx="4427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=3</a:t>
            </a:r>
          </a:p>
        </p:txBody>
      </p:sp>
      <p:sp>
        <p:nvSpPr>
          <p:cNvPr id="24" name="Freeform 23">
            <a:extLst>
              <a:ext uri="{FF2B5EF4-FFF2-40B4-BE49-F238E27FC236}">
                <a16:creationId xmlns:a16="http://schemas.microsoft.com/office/drawing/2014/main" id="{E513CB50-6258-9B8C-CBF0-ECA15191932E}"/>
              </a:ext>
            </a:extLst>
          </p:cNvPr>
          <p:cNvSpPr/>
          <p:nvPr/>
        </p:nvSpPr>
        <p:spPr>
          <a:xfrm>
            <a:off x="2279903" y="5094127"/>
            <a:ext cx="5337613" cy="761239"/>
          </a:xfrm>
          <a:custGeom>
            <a:avLst/>
            <a:gdLst>
              <a:gd name="connsiteX0" fmla="*/ 4718304 w 4718304"/>
              <a:gd name="connsiteY0" fmla="*/ 0 h 539654"/>
              <a:gd name="connsiteX1" fmla="*/ 1901952 w 4718304"/>
              <a:gd name="connsiteY1" fmla="*/ 536448 h 539654"/>
              <a:gd name="connsiteX2" fmla="*/ 0 w 4718304"/>
              <a:gd name="connsiteY2" fmla="*/ 182880 h 539654"/>
            </a:gdLst>
            <a:ahLst/>
            <a:cxnLst>
              <a:cxn ang="0">
                <a:pos x="connsiteX0" y="connsiteY0"/>
              </a:cxn>
              <a:cxn ang="0">
                <a:pos x="connsiteX1" y="connsiteY1"/>
              </a:cxn>
              <a:cxn ang="0">
                <a:pos x="connsiteX2" y="connsiteY2"/>
              </a:cxn>
            </a:cxnLst>
            <a:rect l="l" t="t" r="r" b="b"/>
            <a:pathLst>
              <a:path w="4718304" h="539654">
                <a:moveTo>
                  <a:pt x="4718304" y="0"/>
                </a:moveTo>
                <a:cubicBezTo>
                  <a:pt x="3703320" y="252984"/>
                  <a:pt x="2688336" y="505968"/>
                  <a:pt x="1901952" y="536448"/>
                </a:cubicBezTo>
                <a:cubicBezTo>
                  <a:pt x="1115568" y="566928"/>
                  <a:pt x="557784" y="374904"/>
                  <a:pt x="0" y="182880"/>
                </a:cubicBezTo>
              </a:path>
            </a:pathLst>
          </a:custGeom>
          <a:noFill/>
          <a:ln w="31750">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6446C8-2EDF-EF0C-6C9E-3460363993C4}"/>
                  </a:ext>
                </a:extLst>
              </p:cNvPr>
              <p:cNvSpPr txBox="1"/>
              <p:nvPr/>
            </p:nvSpPr>
            <p:spPr>
              <a:xfrm>
                <a:off x="2881310" y="1254974"/>
                <a:ext cx="4448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𝑓</m:t>
                      </m:r>
                    </m:oMath>
                  </m:oMathPara>
                </a14:m>
                <a:endParaRPr lang="en-NL" dirty="0">
                  <a:solidFill>
                    <a:srgbClr val="C00000"/>
                  </a:solidFill>
                </a:endParaRPr>
              </a:p>
            </p:txBody>
          </p:sp>
        </mc:Choice>
        <mc:Fallback xmlns="">
          <p:sp>
            <p:nvSpPr>
              <p:cNvPr id="25" name="TextBox 24">
                <a:extLst>
                  <a:ext uri="{FF2B5EF4-FFF2-40B4-BE49-F238E27FC236}">
                    <a16:creationId xmlns:a16="http://schemas.microsoft.com/office/drawing/2014/main" id="{DB6446C8-2EDF-EF0C-6C9E-3460363993C4}"/>
                  </a:ext>
                </a:extLst>
              </p:cNvPr>
              <p:cNvSpPr txBox="1">
                <a:spLocks noRot="1" noChangeAspect="1" noMove="1" noResize="1" noEditPoints="1" noAdjustHandles="1" noChangeArrowheads="1" noChangeShapeType="1" noTextEdit="1"/>
              </p:cNvSpPr>
              <p:nvPr/>
            </p:nvSpPr>
            <p:spPr>
              <a:xfrm>
                <a:off x="2881310" y="1254974"/>
                <a:ext cx="444844" cy="369332"/>
              </a:xfrm>
              <a:prstGeom prst="rect">
                <a:avLst/>
              </a:prstGeom>
              <a:blipFill>
                <a:blip r:embed="rId6"/>
                <a:stretch>
                  <a:fillRect b="-1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644DC3E-938C-4BE4-86A9-391E206DC2AB}"/>
                  </a:ext>
                </a:extLst>
              </p:cNvPr>
              <p:cNvSpPr txBox="1"/>
              <p:nvPr/>
            </p:nvSpPr>
            <p:spPr>
              <a:xfrm>
                <a:off x="642762" y="2936690"/>
                <a:ext cx="444844" cy="3760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panose="02040503050406030204" pitchFamily="18" charset="0"/>
                            </a:rPr>
                            <m:t>𝑓</m:t>
                          </m:r>
                        </m:e>
                      </m:acc>
                    </m:oMath>
                  </m:oMathPara>
                </a14:m>
                <a:endParaRPr lang="en-NL" dirty="0">
                  <a:solidFill>
                    <a:srgbClr val="C00000"/>
                  </a:solidFill>
                </a:endParaRPr>
              </a:p>
            </p:txBody>
          </p:sp>
        </mc:Choice>
        <mc:Fallback xmlns="">
          <p:sp>
            <p:nvSpPr>
              <p:cNvPr id="26" name="TextBox 25">
                <a:extLst>
                  <a:ext uri="{FF2B5EF4-FFF2-40B4-BE49-F238E27FC236}">
                    <a16:creationId xmlns:a16="http://schemas.microsoft.com/office/drawing/2014/main" id="{A644DC3E-938C-4BE4-86A9-391E206DC2AB}"/>
                  </a:ext>
                </a:extLst>
              </p:cNvPr>
              <p:cNvSpPr txBox="1">
                <a:spLocks noRot="1" noChangeAspect="1" noMove="1" noResize="1" noEditPoints="1" noAdjustHandles="1" noChangeArrowheads="1" noChangeShapeType="1" noTextEdit="1"/>
              </p:cNvSpPr>
              <p:nvPr/>
            </p:nvSpPr>
            <p:spPr>
              <a:xfrm>
                <a:off x="642762" y="2936690"/>
                <a:ext cx="444844" cy="376065"/>
              </a:xfrm>
              <a:prstGeom prst="rect">
                <a:avLst/>
              </a:prstGeom>
              <a:blipFill>
                <a:blip r:embed="rId7"/>
                <a:stretch>
                  <a:fillRect b="-16667"/>
                </a:stretch>
              </a:blipFill>
            </p:spPr>
            <p:txBody>
              <a:bodyPr/>
              <a:lstStyle/>
              <a:p>
                <a:r>
                  <a:rPr lang="en-NL">
                    <a:noFill/>
                  </a:rPr>
                  <a:t> </a:t>
                </a:r>
              </a:p>
            </p:txBody>
          </p:sp>
        </mc:Fallback>
      </mc:AlternateContent>
      <p:sp>
        <p:nvSpPr>
          <p:cNvPr id="27" name="Content Placeholder 2">
            <a:extLst>
              <a:ext uri="{FF2B5EF4-FFF2-40B4-BE49-F238E27FC236}">
                <a16:creationId xmlns:a16="http://schemas.microsoft.com/office/drawing/2014/main" id="{ED4BD440-E95D-F117-4334-1F4DB2AAE403}"/>
              </a:ext>
            </a:extLst>
          </p:cNvPr>
          <p:cNvSpPr txBox="1">
            <a:spLocks/>
          </p:cNvSpPr>
          <p:nvPr/>
        </p:nvSpPr>
        <p:spPr>
          <a:xfrm>
            <a:off x="1516087" y="6208615"/>
            <a:ext cx="9121869" cy="568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rgbClr val="0070C0"/>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040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600" b="0" i="1" u="none" strike="noStrike" kern="1200" cap="none" spc="0" normalizeH="0" baseline="0" noProof="0" dirty="0">
                <a:ln>
                  <a:noFill/>
                </a:ln>
                <a:solidFill>
                  <a:srgbClr val="FFFF00"/>
                </a:solidFill>
                <a:effectLst/>
                <a:uLnTx/>
                <a:uFillTx/>
                <a:latin typeface="Calibri" panose="020F0502020204030204"/>
                <a:ea typeface="+mn-ea"/>
                <a:cs typeface="+mn-cs"/>
              </a:rPr>
              <a:t>No additional weakly interacting </a:t>
            </a:r>
            <a:r>
              <a:rPr kumimoji="0" lang="en-US" sz="2600" b="1" i="1" u="none" strike="noStrike" kern="1200" cap="none" spc="0" normalizeH="0" baseline="0" noProof="0" dirty="0">
                <a:ln>
                  <a:noFill/>
                </a:ln>
                <a:solidFill>
                  <a:srgbClr val="FFFF00"/>
                </a:solidFill>
                <a:effectLst/>
                <a:uLnTx/>
                <a:uFillTx/>
                <a:latin typeface="Calibri" panose="020F0502020204030204"/>
                <a:ea typeface="+mn-ea"/>
                <a:cs typeface="+mn-cs"/>
              </a:rPr>
              <a:t>light fermion </a:t>
            </a:r>
            <a:r>
              <a:rPr kumimoji="0" lang="en-US" sz="2600" b="0" i="1" u="none" strike="noStrike" kern="1200" cap="none" spc="0" normalizeH="0" baseline="0" noProof="0" dirty="0">
                <a:ln>
                  <a:noFill/>
                </a:ln>
                <a:solidFill>
                  <a:srgbClr val="FFFF00"/>
                </a:solidFill>
                <a:effectLst/>
                <a:uLnTx/>
                <a:uFillTx/>
                <a:latin typeface="Calibri" panose="020F0502020204030204"/>
                <a:ea typeface="+mn-ea"/>
                <a:cs typeface="+mn-cs"/>
              </a:rPr>
              <a:t>generations</a:t>
            </a:r>
            <a:r>
              <a:rPr kumimoji="0" lang="en-US" sz="2600" b="0" i="1" u="none" strike="noStrike" kern="1200" cap="none" spc="0" normalizeH="0" baseline="0" noProof="0" dirty="0">
                <a:ln>
                  <a:noFill/>
                </a:ln>
                <a:solidFill>
                  <a:srgbClr val="7030A0"/>
                </a:solidFill>
                <a:effectLst/>
                <a:uLnTx/>
                <a:uFillTx/>
                <a:latin typeface="Calibri" panose="020F0502020204030204"/>
                <a:ea typeface="+mn-ea"/>
                <a:cs typeface="+mn-cs"/>
              </a:rPr>
              <a:t>.</a:t>
            </a:r>
          </a:p>
        </p:txBody>
      </p:sp>
      <p:sp>
        <p:nvSpPr>
          <p:cNvPr id="28" name="Title 1">
            <a:extLst>
              <a:ext uri="{FF2B5EF4-FFF2-40B4-BE49-F238E27FC236}">
                <a16:creationId xmlns:a16="http://schemas.microsoft.com/office/drawing/2014/main" id="{BC1EA4AA-E7DE-AB97-7578-9CBEB8A4D007}"/>
              </a:ext>
            </a:extLst>
          </p:cNvPr>
          <p:cNvSpPr txBox="1">
            <a:spLocks/>
          </p:cNvSpPr>
          <p:nvPr/>
        </p:nvSpPr>
        <p:spPr>
          <a:xfrm>
            <a:off x="642762" y="233735"/>
            <a:ext cx="10438161" cy="666427"/>
          </a:xfrm>
          <a:prstGeom prst="rect">
            <a:avLst/>
          </a:prstGeom>
          <a:noFill/>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1) LEP</a:t>
            </a:r>
            <a:r>
              <a:rPr kumimoji="0" lang="en-US" sz="3500" b="1" i="1" u="none" strike="noStrike" kern="1200" cap="none" spc="0" normalizeH="0" baseline="0" noProof="0" dirty="0">
                <a:ln>
                  <a:noFill/>
                </a:ln>
                <a:solidFill>
                  <a:prstClr val="white"/>
                </a:solidFill>
                <a:effectLst/>
                <a:uLnTx/>
                <a:uFillTx/>
                <a:latin typeface="Calibri Light" panose="020F0302020204030204"/>
                <a:ea typeface="+mj-ea"/>
                <a:cs typeface="+mj-cs"/>
              </a:rPr>
              <a:t>: The Z-boson decays into 3 light neutrino generations</a:t>
            </a:r>
            <a:endParaRPr lang="en-US" sz="1600" dirty="0">
              <a:solidFill>
                <a:schemeClr val="accent1"/>
              </a:solidFill>
            </a:endParaRPr>
          </a:p>
        </p:txBody>
      </p:sp>
    </p:spTree>
    <p:extLst>
      <p:ext uri="{BB962C8B-B14F-4D97-AF65-F5344CB8AC3E}">
        <p14:creationId xmlns:p14="http://schemas.microsoft.com/office/powerpoint/2010/main" val="37614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5D0B0-F72A-4090-E33E-EFCB23A294F8}"/>
              </a:ext>
            </a:extLst>
          </p:cNvPr>
          <p:cNvSpPr/>
          <p:nvPr/>
        </p:nvSpPr>
        <p:spPr>
          <a:xfrm>
            <a:off x="616666" y="3476759"/>
            <a:ext cx="1591540" cy="32121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Picture 3">
            <a:extLst>
              <a:ext uri="{FF2B5EF4-FFF2-40B4-BE49-F238E27FC236}">
                <a16:creationId xmlns:a16="http://schemas.microsoft.com/office/drawing/2014/main" id="{84D88C58-9FDB-3A16-4A09-5922429B9B49}"/>
              </a:ext>
            </a:extLst>
          </p:cNvPr>
          <p:cNvPicPr>
            <a:picLocks noChangeAspect="1"/>
          </p:cNvPicPr>
          <p:nvPr/>
        </p:nvPicPr>
        <p:blipFill>
          <a:blip r:embed="rId3"/>
          <a:stretch>
            <a:fillRect/>
          </a:stretch>
        </p:blipFill>
        <p:spPr>
          <a:xfrm>
            <a:off x="5557889" y="798463"/>
            <a:ext cx="6439040" cy="3290124"/>
          </a:xfrm>
          <a:prstGeom prst="rect">
            <a:avLst/>
          </a:prstGeom>
          <a:ln w="38100">
            <a:solidFill>
              <a:schemeClr val="bg1"/>
            </a:solid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A7C4D2-7F27-B995-C260-D75A28C6DCBE}"/>
                  </a:ext>
                </a:extLst>
              </p:cNvPr>
              <p:cNvSpPr txBox="1"/>
              <p:nvPr/>
            </p:nvSpPr>
            <p:spPr>
              <a:xfrm>
                <a:off x="6731597" y="1711742"/>
                <a:ext cx="10575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𝐻</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𝛾</m:t>
                      </m:r>
                      <m:r>
                        <m:rPr>
                          <m:sty m:val="p"/>
                        </m:rP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γ</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3EA7C4D2-7F27-B995-C260-D75A28C6DCBE}"/>
                  </a:ext>
                </a:extLst>
              </p:cNvPr>
              <p:cNvSpPr txBox="1">
                <a:spLocks noRot="1" noChangeAspect="1" noMove="1" noResize="1" noEditPoints="1" noAdjustHandles="1" noChangeArrowheads="1" noChangeShapeType="1" noTextEdit="1"/>
              </p:cNvSpPr>
              <p:nvPr/>
            </p:nvSpPr>
            <p:spPr>
              <a:xfrm>
                <a:off x="6731597" y="1711742"/>
                <a:ext cx="1057597" cy="400110"/>
              </a:xfrm>
              <a:prstGeom prst="rect">
                <a:avLst/>
              </a:prstGeom>
              <a:blipFill>
                <a:blip r:embed="rId4"/>
                <a:stretch>
                  <a:fillRect b="-606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7F2EA95-E27C-60BC-6A70-8296C626A164}"/>
                  </a:ext>
                </a:extLst>
              </p:cNvPr>
              <p:cNvSpPr txBox="1"/>
              <p:nvPr/>
            </p:nvSpPr>
            <p:spPr>
              <a:xfrm>
                <a:off x="10588033" y="2243470"/>
                <a:ext cx="1083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𝐻</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→4</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𝜇</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F7F2EA95-E27C-60BC-6A70-8296C626A164}"/>
                  </a:ext>
                </a:extLst>
              </p:cNvPr>
              <p:cNvSpPr txBox="1">
                <a:spLocks noRot="1" noChangeAspect="1" noMove="1" noResize="1" noEditPoints="1" noAdjustHandles="1" noChangeArrowheads="1" noChangeShapeType="1" noTextEdit="1"/>
              </p:cNvSpPr>
              <p:nvPr/>
            </p:nvSpPr>
            <p:spPr>
              <a:xfrm>
                <a:off x="10588033" y="2243470"/>
                <a:ext cx="1083695" cy="400110"/>
              </a:xfrm>
              <a:prstGeom prst="rect">
                <a:avLst/>
              </a:prstGeom>
              <a:blipFill>
                <a:blip r:embed="rId5"/>
                <a:stretch>
                  <a:fillRect b="-12121"/>
                </a:stretch>
              </a:blipFill>
            </p:spPr>
            <p:txBody>
              <a:bodyPr/>
              <a:lstStyle/>
              <a:p>
                <a:r>
                  <a:rPr lang="en-NL">
                    <a:noFill/>
                  </a:rPr>
                  <a:t> </a:t>
                </a:r>
              </a:p>
            </p:txBody>
          </p:sp>
        </mc:Fallback>
      </mc:AlternateContent>
      <p:pic>
        <p:nvPicPr>
          <p:cNvPr id="7" name="Picture 6">
            <a:extLst>
              <a:ext uri="{FF2B5EF4-FFF2-40B4-BE49-F238E27FC236}">
                <a16:creationId xmlns:a16="http://schemas.microsoft.com/office/drawing/2014/main" id="{91C3FF0D-F5F7-AD04-7AAD-3DABA8DFD4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92986" y="4214697"/>
            <a:ext cx="2464415" cy="2235674"/>
          </a:xfrm>
          <a:prstGeom prst="rect">
            <a:avLst/>
          </a:prstGeom>
          <a:solidFill>
            <a:schemeClr val="bg1"/>
          </a:solidFill>
          <a:ln w="25400">
            <a:solidFill>
              <a:srgbClr val="0070C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1F13F3BE-91ED-D869-CFC2-C91BA4CCBF8D}"/>
              </a:ext>
            </a:extLst>
          </p:cNvPr>
          <p:cNvSpPr txBox="1">
            <a:spLocks/>
          </p:cNvSpPr>
          <p:nvPr/>
        </p:nvSpPr>
        <p:spPr>
          <a:xfrm>
            <a:off x="406072" y="802129"/>
            <a:ext cx="4934024" cy="2219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070C0"/>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a:buNone/>
              <a:tabLst/>
              <a:defRPr/>
            </a:pPr>
            <a:r>
              <a:rPr kumimoji="0" lang="en-US" sz="2400" b="0" i="1" u="none" strike="noStrike" kern="1200" cap="none" spc="0" normalizeH="0" baseline="0" noProof="0" dirty="0">
                <a:ln>
                  <a:noFill/>
                </a:ln>
                <a:solidFill>
                  <a:srgbClr val="FFFF00"/>
                </a:solidFill>
                <a:effectLst/>
                <a:uLnTx/>
                <a:uFillTx/>
                <a:latin typeface="Calibri" panose="020F0502020204030204"/>
                <a:ea typeface="+mn-ea"/>
                <a:cs typeface="+mn-cs"/>
              </a:rPr>
              <a:t>Loop</a:t>
            </a: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 diagram is proportional to the mass of the heaviest fermion</a:t>
            </a: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a:t>
            </a:r>
          </a:p>
        </p:txBody>
      </p:sp>
      <p:pic>
        <p:nvPicPr>
          <p:cNvPr id="9" name="Picture 8">
            <a:extLst>
              <a:ext uri="{FF2B5EF4-FFF2-40B4-BE49-F238E27FC236}">
                <a16:creationId xmlns:a16="http://schemas.microsoft.com/office/drawing/2014/main" id="{210E3A37-63E7-5D10-7C55-6440DC766C51}"/>
              </a:ext>
            </a:extLst>
          </p:cNvPr>
          <p:cNvPicPr>
            <a:picLocks noChangeAspect="1"/>
          </p:cNvPicPr>
          <p:nvPr/>
        </p:nvPicPr>
        <p:blipFill>
          <a:blip r:embed="rId7"/>
          <a:stretch>
            <a:fillRect/>
          </a:stretch>
        </p:blipFill>
        <p:spPr>
          <a:xfrm>
            <a:off x="616666" y="1510032"/>
            <a:ext cx="3332371" cy="1764197"/>
          </a:xfrm>
          <a:prstGeom prst="rect">
            <a:avLst/>
          </a:prstGeom>
        </p:spPr>
      </p:pic>
      <p:pic>
        <p:nvPicPr>
          <p:cNvPr id="10" name="Picture 9">
            <a:extLst>
              <a:ext uri="{FF2B5EF4-FFF2-40B4-BE49-F238E27FC236}">
                <a16:creationId xmlns:a16="http://schemas.microsoft.com/office/drawing/2014/main" id="{7E2CBBE6-889C-829F-A61F-309B0EBAC3CE}"/>
              </a:ext>
            </a:extLst>
          </p:cNvPr>
          <p:cNvPicPr>
            <a:picLocks noChangeAspect="1"/>
          </p:cNvPicPr>
          <p:nvPr/>
        </p:nvPicPr>
        <p:blipFill>
          <a:blip r:embed="rId8"/>
          <a:stretch>
            <a:fillRect/>
          </a:stretch>
        </p:blipFill>
        <p:spPr>
          <a:xfrm>
            <a:off x="2487571" y="3476758"/>
            <a:ext cx="2111557" cy="3263613"/>
          </a:xfrm>
          <a:prstGeom prst="rect">
            <a:avLst/>
          </a:prstGeom>
        </p:spPr>
      </p:pic>
      <p:sp>
        <p:nvSpPr>
          <p:cNvPr id="11" name="Content Placeholder 2">
            <a:extLst>
              <a:ext uri="{FF2B5EF4-FFF2-40B4-BE49-F238E27FC236}">
                <a16:creationId xmlns:a16="http://schemas.microsoft.com/office/drawing/2014/main" id="{13499E1F-637C-0961-C43B-85EB314AF479}"/>
              </a:ext>
            </a:extLst>
          </p:cNvPr>
          <p:cNvSpPr txBox="1">
            <a:spLocks/>
          </p:cNvSpPr>
          <p:nvPr/>
        </p:nvSpPr>
        <p:spPr>
          <a:xfrm>
            <a:off x="4846227" y="5082834"/>
            <a:ext cx="5521454" cy="885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070C0"/>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040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600" b="0" i="1" u="none" strike="noStrike" kern="1200" cap="none" spc="0" normalizeH="0" baseline="0" noProof="0" dirty="0">
                <a:ln>
                  <a:noFill/>
                </a:ln>
                <a:solidFill>
                  <a:srgbClr val="FFFF00"/>
                </a:solidFill>
                <a:effectLst/>
                <a:uLnTx/>
                <a:uFillTx/>
                <a:latin typeface="Calibri" panose="020F0502020204030204"/>
                <a:ea typeface="+mn-ea"/>
                <a:cs typeface="+mn-cs"/>
              </a:rPr>
              <a:t>Top is the </a:t>
            </a:r>
            <a:r>
              <a:rPr kumimoji="0" lang="en-US" sz="2600" b="1" i="1" u="none" strike="noStrike" kern="1200" cap="none" spc="0" normalizeH="0" baseline="0" noProof="0" dirty="0">
                <a:ln>
                  <a:noFill/>
                </a:ln>
                <a:solidFill>
                  <a:srgbClr val="FFFF00"/>
                </a:solidFill>
                <a:effectLst/>
                <a:uLnTx/>
                <a:uFillTx/>
                <a:latin typeface="Calibri" panose="020F0502020204030204"/>
                <a:ea typeface="+mn-ea"/>
                <a:cs typeface="+mn-cs"/>
              </a:rPr>
              <a:t>heaviest fermion</a:t>
            </a:r>
            <a:endParaRPr kumimoji="0" lang="en-US" sz="2600" b="0"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504000" marR="0" lvl="1" indent="-228600" algn="l" defTabSz="914400" rtl="0" eaLnBrk="1" fontAlgn="auto" latinLnBrk="0" hangingPunct="1">
              <a:lnSpc>
                <a:spcPct val="90000"/>
              </a:lnSpc>
              <a:spcBef>
                <a:spcPts val="500"/>
              </a:spcBef>
              <a:spcAft>
                <a:spcPts val="0"/>
              </a:spcAft>
              <a:buClrTx/>
              <a:buSzTx/>
              <a:buFont typeface="Wingdings" charset="2"/>
              <a:buChar char="Ø"/>
              <a:tabLst/>
              <a:defRPr/>
            </a:pPr>
            <a:r>
              <a:rPr kumimoji="0" lang="en-US" sz="2600" b="0" i="1" u="none" strike="noStrike" kern="1200" cap="none" spc="0" normalizeH="0" baseline="0" noProof="0" dirty="0">
                <a:ln>
                  <a:noFill/>
                </a:ln>
                <a:solidFill>
                  <a:srgbClr val="00FA00"/>
                </a:solidFill>
                <a:effectLst/>
                <a:uLnTx/>
                <a:uFillTx/>
                <a:latin typeface="Calibri" panose="020F0502020204030204"/>
                <a:ea typeface="+mn-ea"/>
                <a:cs typeface="+mn-cs"/>
              </a:rPr>
              <a:t>3 </a:t>
            </a:r>
            <a:r>
              <a:rPr kumimoji="0" lang="en-US" sz="2600" b="0" i="1" u="none" strike="noStrike" kern="1200" cap="none" spc="0" normalizeH="0" baseline="0" noProof="0" dirty="0" err="1">
                <a:ln>
                  <a:noFill/>
                </a:ln>
                <a:solidFill>
                  <a:srgbClr val="00FA00"/>
                </a:solidFill>
                <a:effectLst/>
                <a:uLnTx/>
                <a:uFillTx/>
                <a:latin typeface="Calibri" panose="020F0502020204030204"/>
                <a:ea typeface="+mn-ea"/>
                <a:cs typeface="+mn-cs"/>
              </a:rPr>
              <a:t>Flavour</a:t>
            </a:r>
            <a:r>
              <a:rPr kumimoji="0" lang="en-US" sz="2600" b="0" i="1" u="none" strike="noStrike" kern="1200" cap="none" spc="0" normalizeH="0" baseline="0" noProof="0" dirty="0">
                <a:ln>
                  <a:noFill/>
                </a:ln>
                <a:solidFill>
                  <a:srgbClr val="00FA00"/>
                </a:solidFill>
                <a:effectLst/>
                <a:uLnTx/>
                <a:uFillTx/>
                <a:latin typeface="Calibri" panose="020F0502020204030204"/>
                <a:ea typeface="+mn-ea"/>
                <a:cs typeface="+mn-cs"/>
              </a:rPr>
              <a:t> generations </a:t>
            </a:r>
          </a:p>
        </p:txBody>
      </p:sp>
      <p:sp>
        <p:nvSpPr>
          <p:cNvPr id="12" name="TextBox 11">
            <a:extLst>
              <a:ext uri="{FF2B5EF4-FFF2-40B4-BE49-F238E27FC236}">
                <a16:creationId xmlns:a16="http://schemas.microsoft.com/office/drawing/2014/main" id="{0C5AB6E4-9206-FFEB-6F4A-A5EDE029D517}"/>
              </a:ext>
            </a:extLst>
          </p:cNvPr>
          <p:cNvSpPr txBox="1"/>
          <p:nvPr/>
        </p:nvSpPr>
        <p:spPr>
          <a:xfrm>
            <a:off x="10819322" y="4482099"/>
            <a:ext cx="32733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C00FF"/>
                </a:solidFill>
                <a:effectLst/>
                <a:uLnTx/>
                <a:uFillTx/>
                <a:latin typeface="Calibri" panose="020F0502020204030204"/>
                <a:ea typeface="+mn-ea"/>
                <a:cs typeface="+mn-cs"/>
              </a:rPr>
              <a:t>3</a:t>
            </a:r>
          </a:p>
        </p:txBody>
      </p:sp>
      <p:cxnSp>
        <p:nvCxnSpPr>
          <p:cNvPr id="13" name="Straight Connector 12">
            <a:extLst>
              <a:ext uri="{FF2B5EF4-FFF2-40B4-BE49-F238E27FC236}">
                <a16:creationId xmlns:a16="http://schemas.microsoft.com/office/drawing/2014/main" id="{155624C9-D6AC-208A-2A20-95A76E28B56A}"/>
              </a:ext>
            </a:extLst>
          </p:cNvPr>
          <p:cNvCxnSpPr/>
          <p:nvPr/>
        </p:nvCxnSpPr>
        <p:spPr>
          <a:xfrm>
            <a:off x="10613507" y="4684732"/>
            <a:ext cx="268941" cy="0"/>
          </a:xfrm>
          <a:prstGeom prst="line">
            <a:avLst/>
          </a:prstGeom>
          <a:ln w="25400">
            <a:solidFill>
              <a:srgbClr val="CC00FF"/>
            </a:solidFill>
            <a:tailEnd type="stealth" w="lg" len="me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649C3CA-090B-DF2D-1FC9-0F6BA2ACFD8E}"/>
              </a:ext>
            </a:extLst>
          </p:cNvPr>
          <p:cNvSpPr/>
          <p:nvPr/>
        </p:nvSpPr>
        <p:spPr>
          <a:xfrm>
            <a:off x="1967219" y="2172772"/>
            <a:ext cx="520352" cy="506424"/>
          </a:xfrm>
          <a:prstGeom prst="ellipse">
            <a:avLst/>
          </a:prstGeom>
          <a:noFill/>
          <a:ln w="254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7007EEA-1398-6A46-DC79-7CCA56B3BFE2}"/>
              </a:ext>
            </a:extLst>
          </p:cNvPr>
          <p:cNvSpPr/>
          <p:nvPr/>
        </p:nvSpPr>
        <p:spPr>
          <a:xfrm>
            <a:off x="10260105" y="4482099"/>
            <a:ext cx="394291" cy="400110"/>
          </a:xfrm>
          <a:prstGeom prst="ellipse">
            <a:avLst/>
          </a:prstGeom>
          <a:noFill/>
          <a:ln w="254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D922998F-2BFE-E9D3-8716-4D0DC02EE765}"/>
              </a:ext>
            </a:extLst>
          </p:cNvPr>
          <p:cNvSpPr/>
          <p:nvPr/>
        </p:nvSpPr>
        <p:spPr>
          <a:xfrm>
            <a:off x="2561600" y="2478157"/>
            <a:ext cx="7806081" cy="2013161"/>
          </a:xfrm>
          <a:custGeom>
            <a:avLst/>
            <a:gdLst>
              <a:gd name="connsiteX0" fmla="*/ 0 w 7853082"/>
              <a:gd name="connsiteY0" fmla="*/ 0 h 1506071"/>
              <a:gd name="connsiteX1" fmla="*/ 5056094 w 7853082"/>
              <a:gd name="connsiteY1" fmla="*/ 605118 h 1506071"/>
              <a:gd name="connsiteX2" fmla="*/ 7853082 w 7853082"/>
              <a:gd name="connsiteY2" fmla="*/ 1506071 h 1506071"/>
            </a:gdLst>
            <a:ahLst/>
            <a:cxnLst>
              <a:cxn ang="0">
                <a:pos x="connsiteX0" y="connsiteY0"/>
              </a:cxn>
              <a:cxn ang="0">
                <a:pos x="connsiteX1" y="connsiteY1"/>
              </a:cxn>
              <a:cxn ang="0">
                <a:pos x="connsiteX2" y="connsiteY2"/>
              </a:cxn>
            </a:cxnLst>
            <a:rect l="l" t="t" r="r" b="b"/>
            <a:pathLst>
              <a:path w="7853082" h="1506071">
                <a:moveTo>
                  <a:pt x="0" y="0"/>
                </a:moveTo>
                <a:cubicBezTo>
                  <a:pt x="1873623" y="177053"/>
                  <a:pt x="3747247" y="354106"/>
                  <a:pt x="5056094" y="605118"/>
                </a:cubicBezTo>
                <a:cubicBezTo>
                  <a:pt x="6364941" y="856130"/>
                  <a:pt x="7853082" y="1506071"/>
                  <a:pt x="7853082" y="1506071"/>
                </a:cubicBezTo>
              </a:path>
            </a:pathLst>
          </a:custGeom>
          <a:noFill/>
          <a:ln w="25400">
            <a:solidFill>
              <a:srgbClr val="CC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2DF88CC-DEAF-031C-E983-7CDE3A64E210}"/>
              </a:ext>
            </a:extLst>
          </p:cNvPr>
          <p:cNvSpPr txBox="1"/>
          <p:nvPr/>
        </p:nvSpPr>
        <p:spPr>
          <a:xfrm>
            <a:off x="9418956" y="5105404"/>
            <a:ext cx="121539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CC00FF"/>
                </a:solidFill>
                <a:effectLst/>
                <a:uLnTx/>
                <a:uFillTx/>
                <a:latin typeface="Calibri" panose="020F0502020204030204"/>
                <a:ea typeface="+mn-ea"/>
                <a:cs typeface="+mn-cs"/>
              </a:rPr>
              <a:t>i</a:t>
            </a:r>
            <a:r>
              <a:rPr kumimoji="0" lang="en-US" sz="2200" b="0" i="0" u="none" strike="noStrike" kern="1200" cap="none" spc="0" normalizeH="0" baseline="0" noProof="0" dirty="0">
                <a:ln>
                  <a:noFill/>
                </a:ln>
                <a:solidFill>
                  <a:srgbClr val="CC00FF"/>
                </a:solidFill>
                <a:effectLst/>
                <a:uLnTx/>
                <a:uFillTx/>
                <a:latin typeface="Calibri" panose="020F0502020204030204"/>
                <a:ea typeface="+mn-ea"/>
                <a:cs typeface="+mn-cs"/>
              </a:rPr>
              <a:t> = 1, 2, 3</a:t>
            </a:r>
          </a:p>
        </p:txBody>
      </p:sp>
      <p:pic>
        <p:nvPicPr>
          <p:cNvPr id="18" name="Picture 17">
            <a:extLst>
              <a:ext uri="{FF2B5EF4-FFF2-40B4-BE49-F238E27FC236}">
                <a16:creationId xmlns:a16="http://schemas.microsoft.com/office/drawing/2014/main" id="{9B0A8DAF-4BB1-A682-F4AA-B9154752D01B}"/>
              </a:ext>
            </a:extLst>
          </p:cNvPr>
          <p:cNvPicPr>
            <a:picLocks noChangeAspect="1"/>
          </p:cNvPicPr>
          <p:nvPr/>
        </p:nvPicPr>
        <p:blipFill rotWithShape="1">
          <a:blip r:embed="rId6">
            <a:extLst>
              <a:ext uri="{28A0092B-C50C-407E-A947-70E740481C1C}">
                <a14:useLocalDpi xmlns:a14="http://schemas.microsoft.com/office/drawing/2010/main" val="0"/>
              </a:ext>
            </a:extLst>
          </a:blip>
          <a:srcRect l="9524" t="15104" r="56260" b="16013"/>
          <a:stretch/>
        </p:blipFill>
        <p:spPr bwMode="auto">
          <a:xfrm>
            <a:off x="707153" y="3786351"/>
            <a:ext cx="1391471" cy="2541249"/>
          </a:xfrm>
          <a:prstGeom prst="rect">
            <a:avLst/>
          </a:prstGeom>
          <a:solidFill>
            <a:schemeClr val="tx1"/>
          </a:solidFill>
          <a:ln w="25400">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a:extLst>
              <a:ext uri="{FF2B5EF4-FFF2-40B4-BE49-F238E27FC236}">
                <a16:creationId xmlns:a16="http://schemas.microsoft.com/office/drawing/2014/main" id="{857CAE61-B9D2-A549-0C19-91A4F05D7C82}"/>
              </a:ext>
            </a:extLst>
          </p:cNvPr>
          <p:cNvSpPr txBox="1"/>
          <p:nvPr/>
        </p:nvSpPr>
        <p:spPr>
          <a:xfrm>
            <a:off x="886015" y="3437758"/>
            <a:ext cx="1216596" cy="369332"/>
          </a:xfrm>
          <a:prstGeom prst="rect">
            <a:avLst/>
          </a:prstGeom>
          <a:noFill/>
        </p:spPr>
        <p:txBody>
          <a:bodyPr wrap="square" rtlCol="0">
            <a:spAutoFit/>
          </a:bodyPr>
          <a:lstStyle/>
          <a:p>
            <a:r>
              <a:rPr lang="en-NL" dirty="0">
                <a:solidFill>
                  <a:schemeClr val="bg1"/>
                </a:solidFill>
              </a:rPr>
              <a:t>Quarks</a:t>
            </a:r>
          </a:p>
        </p:txBody>
      </p:sp>
      <p:sp>
        <p:nvSpPr>
          <p:cNvPr id="20" name="TextBox 19">
            <a:extLst>
              <a:ext uri="{FF2B5EF4-FFF2-40B4-BE49-F238E27FC236}">
                <a16:creationId xmlns:a16="http://schemas.microsoft.com/office/drawing/2014/main" id="{69C9E264-6D10-A276-B11A-82CFF7FABA3B}"/>
              </a:ext>
            </a:extLst>
          </p:cNvPr>
          <p:cNvSpPr txBox="1"/>
          <p:nvPr/>
        </p:nvSpPr>
        <p:spPr>
          <a:xfrm>
            <a:off x="872122" y="6327543"/>
            <a:ext cx="1335004" cy="369332"/>
          </a:xfrm>
          <a:prstGeom prst="rect">
            <a:avLst/>
          </a:prstGeom>
          <a:noFill/>
        </p:spPr>
        <p:txBody>
          <a:bodyPr wrap="square" rtlCol="0">
            <a:spAutoFit/>
          </a:bodyPr>
          <a:lstStyle/>
          <a:p>
            <a:r>
              <a:rPr lang="en-NL" dirty="0">
                <a:solidFill>
                  <a:schemeClr val="bg1"/>
                </a:solidFill>
              </a:rPr>
              <a:t>Leptons</a:t>
            </a:r>
          </a:p>
        </p:txBody>
      </p:sp>
      <p:sp>
        <p:nvSpPr>
          <p:cNvPr id="21" name="Title 1">
            <a:extLst>
              <a:ext uri="{FF2B5EF4-FFF2-40B4-BE49-F238E27FC236}">
                <a16:creationId xmlns:a16="http://schemas.microsoft.com/office/drawing/2014/main" id="{E30616C3-7587-E392-6BE7-07EE4EBE845C}"/>
              </a:ext>
            </a:extLst>
          </p:cNvPr>
          <p:cNvSpPr txBox="1">
            <a:spLocks/>
          </p:cNvSpPr>
          <p:nvPr/>
        </p:nvSpPr>
        <p:spPr>
          <a:xfrm>
            <a:off x="876919" y="135813"/>
            <a:ext cx="10438161"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2) LHC</a:t>
            </a:r>
            <a:r>
              <a:rPr kumimoji="0" lang="en-US" sz="3500" b="1" i="1" u="none" strike="noStrike" kern="1200" cap="none" spc="0" normalizeH="0" baseline="0" noProof="0" dirty="0">
                <a:ln>
                  <a:noFill/>
                </a:ln>
                <a:solidFill>
                  <a:prstClr val="white"/>
                </a:solidFill>
                <a:effectLst/>
                <a:uLnTx/>
                <a:uFillTx/>
                <a:latin typeface="Calibri Light" panose="020F0302020204030204"/>
                <a:ea typeface="+mj-ea"/>
                <a:cs typeface="+mj-cs"/>
              </a:rPr>
              <a:t>: Higgs production</a:t>
            </a:r>
            <a:endParaRPr lang="en-US" sz="1600" dirty="0">
              <a:solidFill>
                <a:schemeClr val="accent1"/>
              </a:solidFill>
            </a:endParaRPr>
          </a:p>
        </p:txBody>
      </p:sp>
    </p:spTree>
    <p:extLst>
      <p:ext uri="{BB962C8B-B14F-4D97-AF65-F5344CB8AC3E}">
        <p14:creationId xmlns:p14="http://schemas.microsoft.com/office/powerpoint/2010/main" val="222049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P spid="14" grpId="0" animBg="1"/>
      <p:bldP spid="15" grpId="0" animBg="1"/>
      <p:bldP spid="16" grpId="0" animBg="1"/>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9B47DDA8-92AA-6605-C3BB-4B6C272CDC7C}"/>
              </a:ext>
            </a:extLst>
          </p:cNvPr>
          <p:cNvSpPr/>
          <p:nvPr/>
        </p:nvSpPr>
        <p:spPr>
          <a:xfrm>
            <a:off x="7124984" y="3802332"/>
            <a:ext cx="4281306" cy="21837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Rectangle 66">
            <a:extLst>
              <a:ext uri="{FF2B5EF4-FFF2-40B4-BE49-F238E27FC236}">
                <a16:creationId xmlns:a16="http://schemas.microsoft.com/office/drawing/2014/main" id="{B7454DD3-1892-857E-D3C9-4E6EC73676A2}"/>
              </a:ext>
            </a:extLst>
          </p:cNvPr>
          <p:cNvSpPr/>
          <p:nvPr/>
        </p:nvSpPr>
        <p:spPr>
          <a:xfrm>
            <a:off x="358861" y="3827049"/>
            <a:ext cx="5923738" cy="21878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6" name="Rectangle 65">
            <a:extLst>
              <a:ext uri="{FF2B5EF4-FFF2-40B4-BE49-F238E27FC236}">
                <a16:creationId xmlns:a16="http://schemas.microsoft.com/office/drawing/2014/main" id="{647D4B7F-298A-C743-6908-30B7B8E34FAA}"/>
              </a:ext>
            </a:extLst>
          </p:cNvPr>
          <p:cNvSpPr/>
          <p:nvPr/>
        </p:nvSpPr>
        <p:spPr>
          <a:xfrm>
            <a:off x="6976133" y="772691"/>
            <a:ext cx="4281306" cy="21837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63BEC2A5-93BC-EA3D-CF38-2473F3A6BCC5}"/>
              </a:ext>
            </a:extLst>
          </p:cNvPr>
          <p:cNvSpPr/>
          <p:nvPr/>
        </p:nvSpPr>
        <p:spPr>
          <a:xfrm>
            <a:off x="359514" y="735854"/>
            <a:ext cx="5457240" cy="25901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D26AA236-5209-30E0-AC2A-3075DA3FD0A2}"/>
                  </a:ext>
                </a:extLst>
              </p:cNvPr>
              <p:cNvSpPr txBox="1">
                <a:spLocks/>
              </p:cNvSpPr>
              <p:nvPr/>
            </p:nvSpPr>
            <p:spPr>
              <a:xfrm>
                <a:off x="-1" y="1"/>
                <a:ext cx="12190707" cy="6723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sz="4000" dirty="0">
                    <a:solidFill>
                      <a:schemeClr val="bg1"/>
                    </a:solidFill>
                    <a:latin typeface="+mn-lt"/>
                  </a:rPr>
                  <a:t>The CKM matrix </a:t>
                </a:r>
                <a14:m>
                  <m:oMath xmlns:m="http://schemas.openxmlformats.org/officeDocument/2006/math">
                    <m:sSub>
                      <m:sSubPr>
                        <m:ctrlPr>
                          <a:rPr lang="en-US" sz="4000" i="1" smtClean="0">
                            <a:solidFill>
                              <a:schemeClr val="bg1"/>
                            </a:solidFill>
                            <a:latin typeface="Cambria Math" panose="02040503050406030204" pitchFamily="18" charset="0"/>
                          </a:rPr>
                        </m:ctrlPr>
                      </m:sSubPr>
                      <m:e>
                        <m:r>
                          <a:rPr lang="en-US" sz="4000" i="1" smtClean="0">
                            <a:solidFill>
                              <a:schemeClr val="bg1"/>
                            </a:solidFill>
                            <a:latin typeface="Cambria Math" panose="02040503050406030204" pitchFamily="18" charset="0"/>
                          </a:rPr>
                          <m:t>𝑉</m:t>
                        </m:r>
                      </m:e>
                      <m:sub>
                        <m:r>
                          <a:rPr lang="en-US" sz="4000" i="1" smtClean="0">
                            <a:solidFill>
                              <a:schemeClr val="bg1"/>
                            </a:solidFill>
                            <a:latin typeface="Cambria Math" panose="02040503050406030204" pitchFamily="18" charset="0"/>
                          </a:rPr>
                          <m:t>𝐶𝐾𝑀</m:t>
                        </m:r>
                      </m:sub>
                    </m:sSub>
                  </m:oMath>
                </a14:m>
                <a:r>
                  <a:rPr lang="en-US" sz="4000" dirty="0">
                    <a:solidFill>
                      <a:schemeClr val="bg1"/>
                    </a:solidFill>
                    <a:latin typeface="+mn-lt"/>
                  </a:rPr>
                  <a:t> - 3 Generations vs 2 Generations</a:t>
                </a:r>
              </a:p>
            </p:txBody>
          </p:sp>
        </mc:Choice>
        <mc:Fallback xmlns="">
          <p:sp>
            <p:nvSpPr>
              <p:cNvPr id="3" name="Title 1">
                <a:extLst>
                  <a:ext uri="{FF2B5EF4-FFF2-40B4-BE49-F238E27FC236}">
                    <a16:creationId xmlns:a16="http://schemas.microsoft.com/office/drawing/2014/main" id="{D26AA236-5209-30E0-AC2A-3075DA3FD0A2}"/>
                  </a:ext>
                </a:extLst>
              </p:cNvPr>
              <p:cNvSpPr txBox="1">
                <a:spLocks noRot="1" noChangeAspect="1" noMove="1" noResize="1" noEditPoints="1" noAdjustHandles="1" noChangeArrowheads="1" noChangeShapeType="1" noTextEdit="1"/>
              </p:cNvSpPr>
              <p:nvPr/>
            </p:nvSpPr>
            <p:spPr>
              <a:xfrm>
                <a:off x="-1" y="1"/>
                <a:ext cx="12190707" cy="672352"/>
              </a:xfrm>
              <a:prstGeom prst="rect">
                <a:avLst/>
              </a:prstGeom>
              <a:blipFill>
                <a:blip r:embed="rId3"/>
                <a:stretch>
                  <a:fillRect t="-18868" b="-41509"/>
                </a:stretch>
              </a:blipFill>
            </p:spPr>
            <p:txBody>
              <a:bodyPr/>
              <a:lstStyle/>
              <a:p>
                <a:r>
                  <a:rPr lang="en-NL">
                    <a:noFill/>
                  </a:rPr>
                  <a:t> </a:t>
                </a:r>
              </a:p>
            </p:txBody>
          </p:sp>
        </mc:Fallback>
      </mc:AlternateContent>
      <p:grpSp>
        <p:nvGrpSpPr>
          <p:cNvPr id="4" name="Group 3">
            <a:extLst>
              <a:ext uri="{FF2B5EF4-FFF2-40B4-BE49-F238E27FC236}">
                <a16:creationId xmlns:a16="http://schemas.microsoft.com/office/drawing/2014/main" id="{EA920569-60BC-D553-DE0C-3186945FAE41}"/>
              </a:ext>
            </a:extLst>
          </p:cNvPr>
          <p:cNvGrpSpPr/>
          <p:nvPr/>
        </p:nvGrpSpPr>
        <p:grpSpPr>
          <a:xfrm>
            <a:off x="8805589" y="1479568"/>
            <a:ext cx="2004777" cy="1185524"/>
            <a:chOff x="1446722" y="2100849"/>
            <a:chExt cx="4098801" cy="1899114"/>
          </a:xfrm>
        </p:grpSpPr>
        <p:sp>
          <p:nvSpPr>
            <p:cNvPr id="5" name="Rectangle 4">
              <a:extLst>
                <a:ext uri="{FF2B5EF4-FFF2-40B4-BE49-F238E27FC236}">
                  <a16:creationId xmlns:a16="http://schemas.microsoft.com/office/drawing/2014/main" id="{1B220A2F-3E70-D4EE-B4FD-399E1799FBCC}"/>
                </a:ext>
              </a:extLst>
            </p:cNvPr>
            <p:cNvSpPr/>
            <p:nvPr/>
          </p:nvSpPr>
          <p:spPr>
            <a:xfrm>
              <a:off x="1446722" y="2100849"/>
              <a:ext cx="1759185" cy="950149"/>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8F8E9F-34B2-7C63-7C68-0749D98F76D6}"/>
                </a:ext>
              </a:extLst>
            </p:cNvPr>
            <p:cNvSpPr/>
            <p:nvPr/>
          </p:nvSpPr>
          <p:spPr>
            <a:xfrm>
              <a:off x="3786338" y="3049814"/>
              <a:ext cx="1759185" cy="950149"/>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F641E12-D61D-8955-89C1-2C3061CE6A47}"/>
                </a:ext>
              </a:extLst>
            </p:cNvPr>
            <p:cNvSpPr/>
            <p:nvPr/>
          </p:nvSpPr>
          <p:spPr>
            <a:xfrm>
              <a:off x="2239689" y="3465555"/>
              <a:ext cx="326381" cy="233384"/>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8B50B32-95FF-8E6A-654B-AE9938B6A2FE}"/>
                </a:ext>
              </a:extLst>
            </p:cNvPr>
            <p:cNvSpPr/>
            <p:nvPr/>
          </p:nvSpPr>
          <p:spPr>
            <a:xfrm>
              <a:off x="4584166" y="2459232"/>
              <a:ext cx="326381" cy="233384"/>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E1CBED-34E3-0748-BBB0-E9F0E7DDA974}"/>
                  </a:ext>
                </a:extLst>
              </p:cNvPr>
              <p:cNvSpPr txBox="1"/>
              <p:nvPr/>
            </p:nvSpPr>
            <p:spPr>
              <a:xfrm>
                <a:off x="8338359" y="1435542"/>
                <a:ext cx="2742289" cy="12309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mr-IN" sz="40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m>
                            <m:mPr>
                              <m:mcs>
                                <m:mc>
                                  <m:mcPr>
                                    <m:count m:val="2"/>
                                    <m:mcJc m:val="center"/>
                                  </m:mcPr>
                                </m:mc>
                              </m:mcs>
                              <m:ctrlPr>
                                <a:rPr kumimoji="0" lang="mr-IN" sz="40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mPr>
                            <m:m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brk m:alnAt="7"/>
                                      </m:rP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m:rPr>
                                        <m:brk m:alnAt="7"/>
                                      </m:rP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𝑢</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𝑑</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𝑢</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𝑠</m:t>
                                    </m:r>
                                  </m:sub>
                                </m:sSub>
                              </m:e>
                            </m:mr>
                            <m:m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𝑐</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𝑑</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𝑐</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𝑠</m:t>
                                    </m:r>
                                  </m:sub>
                                </m:sSub>
                              </m:e>
                            </m:mr>
                          </m:m>
                        </m:e>
                      </m:d>
                    </m:oMath>
                  </m:oMathPara>
                </a14:m>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3EE1CBED-34E3-0748-BBB0-E9F0E7DDA974}"/>
                  </a:ext>
                </a:extLst>
              </p:cNvPr>
              <p:cNvSpPr txBox="1">
                <a:spLocks noRot="1" noChangeAspect="1" noMove="1" noResize="1" noEditPoints="1" noAdjustHandles="1" noChangeArrowheads="1" noChangeShapeType="1" noTextEdit="1"/>
              </p:cNvSpPr>
              <p:nvPr/>
            </p:nvSpPr>
            <p:spPr>
              <a:xfrm>
                <a:off x="8338359" y="1435542"/>
                <a:ext cx="2742289" cy="1230914"/>
              </a:xfrm>
              <a:prstGeom prst="rect">
                <a:avLst/>
              </a:prstGeom>
              <a:blipFill>
                <a:blip r:embed="rId4"/>
                <a:stretch>
                  <a:fillRect b="-6122"/>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151DB7-F797-58BB-8506-79216B968D1D}"/>
                  </a:ext>
                </a:extLst>
              </p:cNvPr>
              <p:cNvSpPr txBox="1"/>
              <p:nvPr/>
            </p:nvSpPr>
            <p:spPr>
              <a:xfrm>
                <a:off x="7413371" y="1582266"/>
                <a:ext cx="1703415"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FF"/>
                          </a:solidFill>
                          <a:effectLst/>
                          <a:uLnTx/>
                          <a:uFillTx/>
                          <a:latin typeface="Cambria Math" charset="0"/>
                          <a:ea typeface="+mn-ea"/>
                          <a:cs typeface="+mn-cs"/>
                        </a:rPr>
                        <m:t>𝑢</m:t>
                      </m:r>
                    </m:oMath>
                  </m:oMathPara>
                </a14:m>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FF"/>
                          </a:solidFill>
                          <a:effectLst/>
                          <a:uLnTx/>
                          <a:uFillTx/>
                          <a:latin typeface="Cambria Math" charset="0"/>
                          <a:ea typeface="+mn-ea"/>
                          <a:cs typeface="+mn-cs"/>
                        </a:rPr>
                        <m:t>𝑐</m:t>
                      </m:r>
                    </m:oMath>
                  </m:oMathPara>
                </a14:m>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8F151DB7-F797-58BB-8506-79216B968D1D}"/>
                  </a:ext>
                </a:extLst>
              </p:cNvPr>
              <p:cNvSpPr txBox="1">
                <a:spLocks noRot="1" noChangeAspect="1" noMove="1" noResize="1" noEditPoints="1" noAdjustHandles="1" noChangeArrowheads="1" noChangeShapeType="1" noTextEdit="1"/>
              </p:cNvSpPr>
              <p:nvPr/>
            </p:nvSpPr>
            <p:spPr>
              <a:xfrm>
                <a:off x="7413371" y="1582266"/>
                <a:ext cx="1703415" cy="2062103"/>
              </a:xfrm>
              <a:prstGeom prst="rect">
                <a:avLst/>
              </a:prstGeom>
              <a:blipFill>
                <a:blip r:embed="rId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B5AC691-3F14-17E1-D8A9-978FEE7381E3}"/>
                  </a:ext>
                </a:extLst>
              </p:cNvPr>
              <p:cNvSpPr/>
              <p:nvPr/>
            </p:nvSpPr>
            <p:spPr>
              <a:xfrm>
                <a:off x="7077643" y="856877"/>
                <a:ext cx="1118191"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3000" b="0" i="1" u="none" strike="noStrike" kern="1200" cap="none" spc="0" normalizeH="0" baseline="0" noProof="0">
                            <a:ln>
                              <a:noFill/>
                            </a:ln>
                            <a:solidFill>
                              <a:prstClr val="black"/>
                            </a:solidFill>
                            <a:effectLst/>
                            <a:uLnTx/>
                            <a:uFillTx/>
                            <a:latin typeface="Cambria Math" charset="0"/>
                            <a:ea typeface="+mn-ea"/>
                            <a:cs typeface="+mn-cs"/>
                          </a:rPr>
                          <m:t>𝑉</m:t>
                        </m:r>
                      </m:e>
                      <m:sub>
                        <m:r>
                          <a:rPr kumimoji="0" lang="en-US" sz="3000" b="0" i="1" u="none" strike="noStrike" kern="1200" cap="none" spc="0" normalizeH="0" baseline="0" noProof="0">
                            <a:ln>
                              <a:noFill/>
                            </a:ln>
                            <a:solidFill>
                              <a:prstClr val="black"/>
                            </a:solidFill>
                            <a:effectLst/>
                            <a:uLnTx/>
                            <a:uFillTx/>
                            <a:latin typeface="Cambria Math" charset="0"/>
                            <a:ea typeface="+mn-ea"/>
                            <a:cs typeface="+mn-cs"/>
                          </a:rPr>
                          <m:t>𝐶𝐾𝑀</m:t>
                        </m:r>
                      </m:sub>
                    </m:sSub>
                  </m:oMath>
                </a14:m>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12" name="Rectangle 11">
                <a:extLst>
                  <a:ext uri="{FF2B5EF4-FFF2-40B4-BE49-F238E27FC236}">
                    <a16:creationId xmlns:a16="http://schemas.microsoft.com/office/drawing/2014/main" id="{5B5AC691-3F14-17E1-D8A9-978FEE7381E3}"/>
                  </a:ext>
                </a:extLst>
              </p:cNvPr>
              <p:cNvSpPr>
                <a:spLocks noRot="1" noChangeAspect="1" noMove="1" noResize="1" noEditPoints="1" noAdjustHandles="1" noChangeArrowheads="1" noChangeShapeType="1" noTextEdit="1"/>
              </p:cNvSpPr>
              <p:nvPr/>
            </p:nvSpPr>
            <p:spPr>
              <a:xfrm>
                <a:off x="7077643" y="856877"/>
                <a:ext cx="1118191" cy="553998"/>
              </a:xfrm>
              <a:prstGeom prst="rect">
                <a:avLst/>
              </a:prstGeom>
              <a:blipFill>
                <a:blip r:embed="rId6"/>
                <a:stretch>
                  <a:fillRect l="-3371" t="-13636" r="-11236" b="-3409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9D8E7C-8608-E146-30D3-1A166955DAC7}"/>
                  </a:ext>
                </a:extLst>
              </p:cNvPr>
              <p:cNvSpPr txBox="1"/>
              <p:nvPr/>
            </p:nvSpPr>
            <p:spPr>
              <a:xfrm>
                <a:off x="8012287" y="4017307"/>
                <a:ext cx="3167790" cy="9367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mr-IN" sz="20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m>
                            <m:mPr>
                              <m:mcs>
                                <m:mc>
                                  <m:mcPr>
                                    <m:count m:val="2"/>
                                    <m:mcJc m:val="center"/>
                                  </m:mcPr>
                                </m:mc>
                              </m:mcs>
                              <m:ctrlPr>
                                <a:rPr kumimoji="0" lang="mr-IN" sz="20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mPr>
                            <m:mr>
                              <m:e>
                                <m:r>
                                  <m:rPr>
                                    <m:brk m:alnAt="7"/>
                                  </m:rP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f>
                                  <m:fPr>
                                    <m:type m:val="skw"/>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num>
                                  <m:den>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𝟐</m:t>
                                    </m:r>
                                  </m:den>
                                </m:f>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𝟐</m:t>
                                    </m:r>
                                  </m:sup>
                                </m:sSup>
                              </m:e>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mr>
                            <m:mr>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f>
                                  <m:fPr>
                                    <m:type m:val="skw"/>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num>
                                  <m:den>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𝟐</m:t>
                                    </m:r>
                                  </m:den>
                                </m:f>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𝟐</m:t>
                                    </m:r>
                                  </m:sup>
                                </m:sSup>
                              </m:e>
                            </m:mr>
                          </m:m>
                        </m:e>
                      </m:d>
                    </m:oMath>
                  </m:oMathPara>
                </a14:m>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739D8E7C-8608-E146-30D3-1A166955DAC7}"/>
                  </a:ext>
                </a:extLst>
              </p:cNvPr>
              <p:cNvSpPr txBox="1">
                <a:spLocks noRot="1" noChangeAspect="1" noMove="1" noResize="1" noEditPoints="1" noAdjustHandles="1" noChangeArrowheads="1" noChangeShapeType="1" noTextEdit="1"/>
              </p:cNvSpPr>
              <p:nvPr/>
            </p:nvSpPr>
            <p:spPr>
              <a:xfrm>
                <a:off x="8012287" y="4017307"/>
                <a:ext cx="3167790" cy="936731"/>
              </a:xfrm>
              <a:prstGeom prst="rect">
                <a:avLst/>
              </a:prstGeom>
              <a:blipFill>
                <a:blip r:embed="rId7"/>
                <a:stretch>
                  <a:fillRect t="-64000" b="-98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A616B76-32CB-CDC5-97C1-A6BA16D01040}"/>
                  </a:ext>
                </a:extLst>
              </p:cNvPr>
              <p:cNvSpPr txBox="1"/>
              <p:nvPr/>
            </p:nvSpPr>
            <p:spPr>
              <a:xfrm>
                <a:off x="8303835" y="5406574"/>
                <a:ext cx="2560488" cy="430887"/>
              </a:xfrm>
              <a:prstGeom prst="rect">
                <a:avLst/>
              </a:prstGeom>
              <a:noFill/>
              <a:ln w="254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srgbClr val="FF0000"/>
                        </a:solidFill>
                        <a:effectLst/>
                        <a:uLnTx/>
                        <a:uFillTx/>
                        <a:latin typeface="Cambria Math" charset="0"/>
                        <a:ea typeface="+mn-ea"/>
                        <a:cs typeface="+mn-cs"/>
                        <a:sym typeface="Wingdings"/>
                      </a:rPr>
                      <m:t> </m:t>
                    </m:r>
                  </m:oMath>
                </a14:m>
                <a:r>
                  <a:rPr kumimoji="0" lang="nl-NL" sz="2200" b="0" i="0" u="none" strike="noStrike" kern="1200" cap="none" spc="0" normalizeH="0" baseline="0" noProof="0" dirty="0">
                    <a:ln>
                      <a:noFill/>
                    </a:ln>
                    <a:solidFill>
                      <a:srgbClr val="FF0000"/>
                    </a:solidFill>
                    <a:effectLst/>
                    <a:uLnTx/>
                    <a:uFillTx/>
                    <a:latin typeface="Calibri" panose="020F0502020204030204"/>
                    <a:ea typeface="+mn-ea"/>
                    <a:cs typeface="+mn-cs"/>
                  </a:rPr>
                  <a:t>No CP </a:t>
                </a:r>
                <a:r>
                  <a:rPr kumimoji="0" lang="nl-NL" sz="2200" b="0" i="0" u="none" strike="noStrike" kern="1200" cap="none" spc="0" normalizeH="0" baseline="0" noProof="0" dirty="0" err="1">
                    <a:ln>
                      <a:noFill/>
                    </a:ln>
                    <a:solidFill>
                      <a:srgbClr val="FF0000"/>
                    </a:solidFill>
                    <a:effectLst/>
                    <a:uLnTx/>
                    <a:uFillTx/>
                    <a:latin typeface="Calibri" panose="020F0502020204030204"/>
                    <a:ea typeface="+mn-ea"/>
                    <a:cs typeface="+mn-cs"/>
                  </a:rPr>
                  <a:t>violation</a:t>
                </a:r>
                <a:r>
                  <a:rPr kumimoji="0" lang="nl-NL" sz="22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mc:Choice>
        <mc:Fallback xmlns="">
          <p:sp>
            <p:nvSpPr>
              <p:cNvPr id="14" name="TextBox 13">
                <a:extLst>
                  <a:ext uri="{FF2B5EF4-FFF2-40B4-BE49-F238E27FC236}">
                    <a16:creationId xmlns:a16="http://schemas.microsoft.com/office/drawing/2014/main" id="{1A616B76-32CB-CDC5-97C1-A6BA16D01040}"/>
                  </a:ext>
                </a:extLst>
              </p:cNvPr>
              <p:cNvSpPr txBox="1">
                <a:spLocks noRot="1" noChangeAspect="1" noMove="1" noResize="1" noEditPoints="1" noAdjustHandles="1" noChangeArrowheads="1" noChangeShapeType="1" noTextEdit="1"/>
              </p:cNvSpPr>
              <p:nvPr/>
            </p:nvSpPr>
            <p:spPr>
              <a:xfrm>
                <a:off x="8303835" y="5406574"/>
                <a:ext cx="2560488" cy="430887"/>
              </a:xfrm>
              <a:prstGeom prst="rect">
                <a:avLst/>
              </a:prstGeom>
              <a:blipFill>
                <a:blip r:embed="rId8"/>
                <a:stretch>
                  <a:fillRect t="-5405" b="-24324"/>
                </a:stretch>
              </a:blipFill>
              <a:ln w="25400">
                <a:solidFill>
                  <a:srgbClr val="0070C0"/>
                </a:solidFill>
              </a:ln>
            </p:spPr>
            <p:txBody>
              <a:bodyPr/>
              <a:lstStyle/>
              <a:p>
                <a:r>
                  <a:rPr lang="en-NL">
                    <a:noFill/>
                  </a:rPr>
                  <a:t> </a:t>
                </a:r>
              </a:p>
            </p:txBody>
          </p:sp>
        </mc:Fallback>
      </mc:AlternateContent>
      <p:grpSp>
        <p:nvGrpSpPr>
          <p:cNvPr id="15" name="Group 14">
            <a:extLst>
              <a:ext uri="{FF2B5EF4-FFF2-40B4-BE49-F238E27FC236}">
                <a16:creationId xmlns:a16="http://schemas.microsoft.com/office/drawing/2014/main" id="{DF9872FF-0E9A-0756-B80E-51CEB3A25AF8}"/>
              </a:ext>
            </a:extLst>
          </p:cNvPr>
          <p:cNvGrpSpPr/>
          <p:nvPr/>
        </p:nvGrpSpPr>
        <p:grpSpPr>
          <a:xfrm>
            <a:off x="2095499" y="1358545"/>
            <a:ext cx="3187701" cy="1813090"/>
            <a:chOff x="1446722" y="2100849"/>
            <a:chExt cx="6517309" cy="2904424"/>
          </a:xfrm>
        </p:grpSpPr>
        <p:sp>
          <p:nvSpPr>
            <p:cNvPr id="16" name="Rectangle 15">
              <a:extLst>
                <a:ext uri="{FF2B5EF4-FFF2-40B4-BE49-F238E27FC236}">
                  <a16:creationId xmlns:a16="http://schemas.microsoft.com/office/drawing/2014/main" id="{F31D7751-3DA4-2D36-D124-38A7B2CE2425}"/>
                </a:ext>
              </a:extLst>
            </p:cNvPr>
            <p:cNvSpPr/>
            <p:nvPr/>
          </p:nvSpPr>
          <p:spPr>
            <a:xfrm>
              <a:off x="1446722" y="2100849"/>
              <a:ext cx="1759185" cy="950149"/>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6BDE401-6763-AC10-4983-EEDE051F163C}"/>
                </a:ext>
              </a:extLst>
            </p:cNvPr>
            <p:cNvSpPr/>
            <p:nvPr/>
          </p:nvSpPr>
          <p:spPr>
            <a:xfrm>
              <a:off x="3786338" y="3049814"/>
              <a:ext cx="1759185" cy="950149"/>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C7755A3-5800-95CB-A862-7BD6410D084A}"/>
                </a:ext>
              </a:extLst>
            </p:cNvPr>
            <p:cNvSpPr/>
            <p:nvPr/>
          </p:nvSpPr>
          <p:spPr>
            <a:xfrm>
              <a:off x="6204845" y="4055124"/>
              <a:ext cx="1759186" cy="950149"/>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0D71542-77DB-505A-D010-12EF0EFA5B5A}"/>
                </a:ext>
              </a:extLst>
            </p:cNvPr>
            <p:cNvSpPr/>
            <p:nvPr/>
          </p:nvSpPr>
          <p:spPr>
            <a:xfrm>
              <a:off x="4747357" y="4460509"/>
              <a:ext cx="129024" cy="113422"/>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9755899-38A6-5223-FA72-CF30E3A26F0F}"/>
                </a:ext>
              </a:extLst>
            </p:cNvPr>
            <p:cNvSpPr/>
            <p:nvPr/>
          </p:nvSpPr>
          <p:spPr>
            <a:xfrm>
              <a:off x="2239689" y="3465555"/>
              <a:ext cx="326381" cy="233384"/>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441BD02-62CC-4ECE-E268-9C516A909BC0}"/>
                </a:ext>
              </a:extLst>
            </p:cNvPr>
            <p:cNvSpPr/>
            <p:nvPr/>
          </p:nvSpPr>
          <p:spPr>
            <a:xfrm>
              <a:off x="4584166" y="2459232"/>
              <a:ext cx="326381" cy="233384"/>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9CAF6DD-936A-DC52-C392-AA4D52273700}"/>
                </a:ext>
              </a:extLst>
            </p:cNvPr>
            <p:cNvSpPr/>
            <p:nvPr/>
          </p:nvSpPr>
          <p:spPr>
            <a:xfrm flipV="1">
              <a:off x="7077895" y="2515942"/>
              <a:ext cx="45719" cy="45719"/>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31CFF74-D43B-AF5E-7ACA-427C547C6395}"/>
                </a:ext>
              </a:extLst>
            </p:cNvPr>
            <p:cNvSpPr/>
            <p:nvPr/>
          </p:nvSpPr>
          <p:spPr>
            <a:xfrm flipV="1">
              <a:off x="2426019" y="4528212"/>
              <a:ext cx="45719" cy="45719"/>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3311E1F-11DE-7CA5-FA0B-4710F27BEF14}"/>
                </a:ext>
              </a:extLst>
            </p:cNvPr>
            <p:cNvSpPr/>
            <p:nvPr/>
          </p:nvSpPr>
          <p:spPr>
            <a:xfrm>
              <a:off x="7077895" y="3408844"/>
              <a:ext cx="129024" cy="113422"/>
            </a:xfrm>
            <a:prstGeom prst="rect">
              <a:avLst/>
            </a:prstGeom>
            <a:solidFill>
              <a:srgbClr val="56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1D19A06-23FF-852C-02E2-B1F6A33350C7}"/>
                  </a:ext>
                </a:extLst>
              </p:cNvPr>
              <p:cNvSpPr txBox="1"/>
              <p:nvPr/>
            </p:nvSpPr>
            <p:spPr>
              <a:xfrm>
                <a:off x="1628269" y="1314519"/>
                <a:ext cx="4125425" cy="18444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mr-IN" sz="40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m>
                            <m:mPr>
                              <m:mcs>
                                <m:mc>
                                  <m:mcPr>
                                    <m:count m:val="3"/>
                                    <m:mcJc m:val="center"/>
                                  </m:mcPr>
                                </m:mc>
                              </m:mcs>
                              <m:ctrlPr>
                                <a:rPr kumimoji="0" lang="uk-UA"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brk m:alnAt="7"/>
                                      </m:rP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m:rPr>
                                        <m:brk m:alnAt="7"/>
                                      </m:rP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𝑢</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𝑑</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𝑢</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𝑠</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𝑢</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𝑏</m:t>
                                    </m:r>
                                  </m:sub>
                                </m:sSub>
                              </m:e>
                            </m:mr>
                            <m:m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𝑐</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𝑑</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𝑐</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𝑠</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𝑐</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𝑏</m:t>
                                    </m:r>
                                  </m:sub>
                                </m:sSub>
                              </m:e>
                            </m:mr>
                            <m:m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𝑡</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𝑑</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𝑡</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𝑠</m:t>
                                    </m:r>
                                  </m:sub>
                                </m:sSub>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charset="0"/>
                                        <a:ea typeface="+mn-ea"/>
                                        <a:cs typeface="+mn-cs"/>
                                      </a:rPr>
                                      <m:t>𝑉</m:t>
                                    </m:r>
                                  </m:e>
                                  <m:sub>
                                    <m:r>
                                      <a:rPr kumimoji="0" lang="en-US" sz="4000" b="0" i="1" u="none" strike="noStrike" kern="1200" cap="none" spc="0" normalizeH="0" baseline="0" noProof="0" smtClean="0">
                                        <a:ln>
                                          <a:noFill/>
                                        </a:ln>
                                        <a:solidFill>
                                          <a:srgbClr val="0432FF"/>
                                        </a:solidFill>
                                        <a:effectLst/>
                                        <a:uLnTx/>
                                        <a:uFillTx/>
                                        <a:latin typeface="Cambria Math" charset="0"/>
                                        <a:ea typeface="+mn-ea"/>
                                        <a:cs typeface="+mn-cs"/>
                                      </a:rPr>
                                      <m:t>𝑡</m:t>
                                    </m:r>
                                    <m:r>
                                      <a:rPr kumimoji="0" lang="en-US" sz="4000" b="0" i="1" u="none" strike="noStrike" kern="1200" cap="none" spc="0" normalizeH="0" baseline="0" noProof="0" smtClean="0">
                                        <a:ln>
                                          <a:noFill/>
                                        </a:ln>
                                        <a:solidFill>
                                          <a:srgbClr val="FF0000"/>
                                        </a:solidFill>
                                        <a:effectLst/>
                                        <a:uLnTx/>
                                        <a:uFillTx/>
                                        <a:latin typeface="Cambria Math" charset="0"/>
                                        <a:ea typeface="+mn-ea"/>
                                        <a:cs typeface="+mn-cs"/>
                                      </a:rPr>
                                      <m:t>𝑏</m:t>
                                    </m:r>
                                  </m:sub>
                                </m:sSub>
                              </m:e>
                            </m:mr>
                          </m:m>
                        </m:e>
                      </m:d>
                    </m:oMath>
                  </m:oMathPara>
                </a14:m>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1D19A06-23FF-852C-02E2-B1F6A33350C7}"/>
                  </a:ext>
                </a:extLst>
              </p:cNvPr>
              <p:cNvSpPr txBox="1">
                <a:spLocks noRot="1" noChangeAspect="1" noMove="1" noResize="1" noEditPoints="1" noAdjustHandles="1" noChangeArrowheads="1" noChangeShapeType="1" noTextEdit="1"/>
              </p:cNvSpPr>
              <p:nvPr/>
            </p:nvSpPr>
            <p:spPr>
              <a:xfrm>
                <a:off x="1628269" y="1314519"/>
                <a:ext cx="4125425" cy="1844416"/>
              </a:xfrm>
              <a:prstGeom prst="rect">
                <a:avLst/>
              </a:prstGeom>
              <a:blipFill>
                <a:blip r:embed="rId9"/>
                <a:stretch>
                  <a:fillRect b="-411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EE0545D-76BD-A855-A990-49C9772770B1}"/>
                  </a:ext>
                </a:extLst>
              </p:cNvPr>
              <p:cNvSpPr txBox="1"/>
              <p:nvPr/>
            </p:nvSpPr>
            <p:spPr>
              <a:xfrm>
                <a:off x="2385524" y="800995"/>
                <a:ext cx="39263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charset="0"/>
                        <a:ea typeface="+mn-ea"/>
                        <a:cs typeface="+mn-cs"/>
                      </a:rPr>
                      <m:t>𝑑</m:t>
                    </m:r>
                  </m:oMath>
                </a14:m>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charset="0"/>
                        <a:ea typeface="+mn-ea"/>
                        <a:cs typeface="+mn-cs"/>
                      </a:rPr>
                      <m:t>𝑠</m:t>
                    </m:r>
                  </m:oMath>
                </a14:m>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charset="0"/>
                        <a:ea typeface="+mn-ea"/>
                        <a:cs typeface="+mn-cs"/>
                      </a:rPr>
                      <m:t>𝑏</m:t>
                    </m:r>
                  </m:oMath>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BEE0545D-76BD-A855-A990-49C9772770B1}"/>
                  </a:ext>
                </a:extLst>
              </p:cNvPr>
              <p:cNvSpPr txBox="1">
                <a:spLocks noRot="1" noChangeAspect="1" noMove="1" noResize="1" noEditPoints="1" noAdjustHandles="1" noChangeArrowheads="1" noChangeShapeType="1" noTextEdit="1"/>
              </p:cNvSpPr>
              <p:nvPr/>
            </p:nvSpPr>
            <p:spPr>
              <a:xfrm>
                <a:off x="2385524" y="800995"/>
                <a:ext cx="3926376" cy="461665"/>
              </a:xfrm>
              <a:prstGeom prst="rect">
                <a:avLst/>
              </a:prstGeom>
              <a:blipFill>
                <a:blip r:embed="rId10"/>
                <a:stretch>
                  <a:fillRect l="-32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26986FB-CDFA-173B-FF17-C608B47F28BF}"/>
                  </a:ext>
                </a:extLst>
              </p:cNvPr>
              <p:cNvSpPr txBox="1"/>
              <p:nvPr/>
            </p:nvSpPr>
            <p:spPr>
              <a:xfrm>
                <a:off x="1266103" y="1440555"/>
                <a:ext cx="510781"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FF"/>
                          </a:solidFill>
                          <a:effectLst/>
                          <a:uLnTx/>
                          <a:uFillTx/>
                          <a:latin typeface="Cambria Math" charset="0"/>
                          <a:ea typeface="+mn-ea"/>
                          <a:cs typeface="+mn-cs"/>
                        </a:rPr>
                        <m:t>𝑢</m:t>
                      </m:r>
                    </m:oMath>
                  </m:oMathPara>
                </a14:m>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FF"/>
                          </a:solidFill>
                          <a:effectLst/>
                          <a:uLnTx/>
                          <a:uFillTx/>
                          <a:latin typeface="Cambria Math" charset="0"/>
                          <a:ea typeface="+mn-ea"/>
                          <a:cs typeface="+mn-cs"/>
                        </a:rPr>
                        <m:t>𝑐</m:t>
                      </m:r>
                    </m:oMath>
                  </m:oMathPara>
                </a14:m>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FF"/>
                          </a:solidFill>
                          <a:effectLst/>
                          <a:uLnTx/>
                          <a:uFillTx/>
                          <a:latin typeface="Cambria Math" charset="0"/>
                          <a:ea typeface="+mn-ea"/>
                          <a:cs typeface="+mn-cs"/>
                        </a:rPr>
                        <m:t>𝑡</m:t>
                      </m:r>
                    </m:oMath>
                  </m:oMathPara>
                </a14:m>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326986FB-CDFA-173B-FF17-C608B47F28BF}"/>
                  </a:ext>
                </a:extLst>
              </p:cNvPr>
              <p:cNvSpPr txBox="1">
                <a:spLocks noRot="1" noChangeAspect="1" noMove="1" noResize="1" noEditPoints="1" noAdjustHandles="1" noChangeArrowheads="1" noChangeShapeType="1" noTextEdit="1"/>
              </p:cNvSpPr>
              <p:nvPr/>
            </p:nvSpPr>
            <p:spPr>
              <a:xfrm>
                <a:off x="1266103" y="1440555"/>
                <a:ext cx="510781" cy="2062103"/>
              </a:xfrm>
              <a:prstGeom prst="rect">
                <a:avLst/>
              </a:prstGeom>
              <a:blipFill>
                <a:blip r:embed="rId11"/>
                <a:stretch>
                  <a:fillRect/>
                </a:stretch>
              </a:blipFill>
            </p:spPr>
            <p:txBody>
              <a:bodyPr/>
              <a:lstStyle/>
              <a:p>
                <a:r>
                  <a:rPr lang="en-NL">
                    <a:noFill/>
                  </a:rPr>
                  <a:t> </a:t>
                </a:r>
              </a:p>
            </p:txBody>
          </p:sp>
        </mc:Fallback>
      </mc:AlternateContent>
      <p:sp>
        <p:nvSpPr>
          <p:cNvPr id="28" name="TextBox 27">
            <a:extLst>
              <a:ext uri="{FF2B5EF4-FFF2-40B4-BE49-F238E27FC236}">
                <a16:creationId xmlns:a16="http://schemas.microsoft.com/office/drawing/2014/main" id="{EBFAE233-B8EF-D945-A5AF-25CE7CBC49D2}"/>
              </a:ext>
            </a:extLst>
          </p:cNvPr>
          <p:cNvSpPr txBox="1"/>
          <p:nvPr/>
        </p:nvSpPr>
        <p:spPr>
          <a:xfrm>
            <a:off x="296454" y="3362859"/>
            <a:ext cx="4174412"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nl-NL" sz="2400" b="0" i="0" u="none" strike="noStrike" kern="1200" cap="none" spc="0" normalizeH="0" baseline="0" noProof="0" dirty="0">
                <a:ln>
                  <a:noFill/>
                </a:ln>
                <a:solidFill>
                  <a:schemeClr val="bg1"/>
                </a:solidFill>
                <a:effectLst/>
                <a:uLnTx/>
                <a:uFillTx/>
                <a:latin typeface="Calibri" panose="020F0502020204030204"/>
                <a:ea typeface="+mn-ea"/>
                <a:cs typeface="+mn-cs"/>
              </a:rPr>
              <a:t>Wolfenstein </a:t>
            </a:r>
            <a:r>
              <a:rPr kumimoji="0" lang="nl-NL" sz="2400" b="0" i="0" u="none" strike="noStrike" kern="1200" cap="none" spc="0" normalizeH="0" baseline="0" noProof="0" dirty="0" err="1">
                <a:ln>
                  <a:noFill/>
                </a:ln>
                <a:solidFill>
                  <a:schemeClr val="bg1"/>
                </a:solidFill>
                <a:effectLst/>
                <a:uLnTx/>
                <a:uFillTx/>
                <a:latin typeface="Calibri" panose="020F0502020204030204"/>
                <a:ea typeface="+mn-ea"/>
                <a:cs typeface="+mn-cs"/>
              </a:rPr>
              <a:t>parametrization</a:t>
            </a:r>
            <a:r>
              <a:rPr kumimoji="0" lang="nl-NL" sz="24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BA7DE2D-23EC-EAD2-BA89-C344C5CBE246}"/>
                  </a:ext>
                </a:extLst>
              </p:cNvPr>
              <p:cNvSpPr/>
              <p:nvPr/>
            </p:nvSpPr>
            <p:spPr>
              <a:xfrm>
                <a:off x="367553" y="735854"/>
                <a:ext cx="1118191"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3000" b="0" i="1" u="none" strike="noStrike" kern="1200" cap="none" spc="0" normalizeH="0" baseline="0" noProof="0">
                            <a:ln>
                              <a:noFill/>
                            </a:ln>
                            <a:solidFill>
                              <a:prstClr val="black"/>
                            </a:solidFill>
                            <a:effectLst/>
                            <a:uLnTx/>
                            <a:uFillTx/>
                            <a:latin typeface="Cambria Math" charset="0"/>
                            <a:ea typeface="+mn-ea"/>
                            <a:cs typeface="+mn-cs"/>
                          </a:rPr>
                          <m:t>𝑉</m:t>
                        </m:r>
                      </m:e>
                      <m:sub>
                        <m:r>
                          <a:rPr kumimoji="0" lang="en-US" sz="3000" b="0" i="1" u="none" strike="noStrike" kern="1200" cap="none" spc="0" normalizeH="0" baseline="0" noProof="0">
                            <a:ln>
                              <a:noFill/>
                            </a:ln>
                            <a:solidFill>
                              <a:prstClr val="black"/>
                            </a:solidFill>
                            <a:effectLst/>
                            <a:uLnTx/>
                            <a:uFillTx/>
                            <a:latin typeface="Cambria Math" charset="0"/>
                            <a:ea typeface="+mn-ea"/>
                            <a:cs typeface="+mn-cs"/>
                          </a:rPr>
                          <m:t>𝐶𝐾𝑀</m:t>
                        </m:r>
                      </m:sub>
                    </m:sSub>
                  </m:oMath>
                </a14:m>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29" name="Rectangle 28">
                <a:extLst>
                  <a:ext uri="{FF2B5EF4-FFF2-40B4-BE49-F238E27FC236}">
                    <a16:creationId xmlns:a16="http://schemas.microsoft.com/office/drawing/2014/main" id="{FBA7DE2D-23EC-EAD2-BA89-C344C5CBE246}"/>
                  </a:ext>
                </a:extLst>
              </p:cNvPr>
              <p:cNvSpPr>
                <a:spLocks noRot="1" noChangeAspect="1" noMove="1" noResize="1" noEditPoints="1" noAdjustHandles="1" noChangeArrowheads="1" noChangeShapeType="1" noTextEdit="1"/>
              </p:cNvSpPr>
              <p:nvPr/>
            </p:nvSpPr>
            <p:spPr>
              <a:xfrm>
                <a:off x="367553" y="735854"/>
                <a:ext cx="1118191" cy="553998"/>
              </a:xfrm>
              <a:prstGeom prst="rect">
                <a:avLst/>
              </a:prstGeom>
              <a:blipFill>
                <a:blip r:embed="rId12"/>
                <a:stretch>
                  <a:fillRect l="-3333" t="-13636" r="-11111" b="-3181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9B715E2-50D8-5E3E-08A7-3B2458977383}"/>
                  </a:ext>
                </a:extLst>
              </p:cNvPr>
              <p:cNvSpPr txBox="1"/>
              <p:nvPr/>
            </p:nvSpPr>
            <p:spPr>
              <a:xfrm>
                <a:off x="785710" y="3926331"/>
                <a:ext cx="5496889" cy="12927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mr-IN" sz="20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m>
                            <m:mPr>
                              <m:mcs>
                                <m:mc>
                                  <m:mcPr>
                                    <m:count m:val="3"/>
                                    <m:mcJc m:val="center"/>
                                  </m:mcPr>
                                </m:mc>
                              </m:mcs>
                              <m:ctrlPr>
                                <a:rPr kumimoji="0" lang="uk-UA"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f>
                                  <m:fPr>
                                    <m:type m:val="skw"/>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num>
                                  <m:den>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𝟐</m:t>
                                    </m:r>
                                  </m:den>
                                </m:f>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𝟐</m:t>
                                    </m:r>
                                  </m:sup>
                                </m:sSup>
                              </m:e>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𝑨</m:t>
                                </m:r>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𝟑</m:t>
                                    </m:r>
                                  </m:sup>
                                </m:sSup>
                                <m:d>
                                  <m:dPr>
                                    <m:ctrlPr>
                                      <a:rPr kumimoji="0" lang="mr-IN" sz="20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r>
                                      <a:rPr kumimoji="0" lang="en-US" sz="2000" b="1" i="1" u="none" strike="noStrike" kern="1200" cap="none" spc="0" normalizeH="0" baseline="0" noProof="0" smtClean="0">
                                        <a:ln>
                                          <a:noFill/>
                                        </a:ln>
                                        <a:solidFill>
                                          <a:srgbClr val="7030A0"/>
                                        </a:solidFill>
                                        <a:effectLst/>
                                        <a:uLnTx/>
                                        <a:uFillTx/>
                                        <a:latin typeface="Cambria Math" charset="0"/>
                                        <a:ea typeface="+mn-ea"/>
                                        <a:cs typeface="+mn-cs"/>
                                      </a:rPr>
                                      <m:t>𝝆</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1" i="1" u="none" strike="noStrike" kern="1200" cap="none" spc="0" normalizeH="0" baseline="0" noProof="0" smtClean="0">
                                        <a:ln>
                                          <a:noFill/>
                                        </a:ln>
                                        <a:solidFill>
                                          <a:srgbClr val="FF0000"/>
                                        </a:solidFill>
                                        <a:effectLst/>
                                        <a:uLnTx/>
                                        <a:uFillTx/>
                                        <a:latin typeface="Cambria Math" charset="0"/>
                                        <a:ea typeface="+mn-ea"/>
                                        <a:cs typeface="+mn-cs"/>
                                      </a:rPr>
                                      <m:t>𝒊</m:t>
                                    </m:r>
                                    <m:r>
                                      <a:rPr kumimoji="0" lang="en-US" sz="2000" b="1" i="1" u="none" strike="noStrike" kern="1200" cap="none" spc="0" normalizeH="0" baseline="0" noProof="0" smtClean="0">
                                        <a:ln>
                                          <a:noFill/>
                                        </a:ln>
                                        <a:solidFill>
                                          <a:srgbClr val="FF0000"/>
                                        </a:solidFill>
                                        <a:effectLst/>
                                        <a:uLnTx/>
                                        <a:uFillTx/>
                                        <a:latin typeface="Cambria Math" charset="0"/>
                                        <a:ea typeface="+mn-ea"/>
                                        <a:cs typeface="+mn-cs"/>
                                      </a:rPr>
                                      <m:t>𝜼</m:t>
                                    </m:r>
                                  </m:e>
                                </m:d>
                              </m:e>
                            </m:mr>
                            <m:mr>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f>
                                  <m:fPr>
                                    <m:type m:val="skw"/>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num>
                                  <m:den>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𝟐</m:t>
                                    </m:r>
                                  </m:den>
                                </m:f>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𝟐</m:t>
                                    </m:r>
                                  </m:sup>
                                </m:sSup>
                              </m:e>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𝑨</m:t>
                                </m:r>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𝟐</m:t>
                                    </m:r>
                                  </m:sup>
                                </m:sSup>
                              </m:e>
                            </m:mr>
                            <m:mr>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𝑨</m:t>
                                </m:r>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𝟑</m:t>
                                    </m:r>
                                  </m:sup>
                                </m:sSup>
                                <m:d>
                                  <m:dPr>
                                    <m:ctrlPr>
                                      <a:rPr kumimoji="0" lang="mr-IN" sz="20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1" i="1" u="none" strike="noStrike" kern="1200" cap="none" spc="0" normalizeH="0" baseline="0" noProof="0" smtClean="0">
                                        <a:ln>
                                          <a:noFill/>
                                        </a:ln>
                                        <a:solidFill>
                                          <a:srgbClr val="7030A0"/>
                                        </a:solidFill>
                                        <a:effectLst/>
                                        <a:uLnTx/>
                                        <a:uFillTx/>
                                        <a:latin typeface="Cambria Math" charset="0"/>
                                        <a:ea typeface="+mn-ea"/>
                                        <a:cs typeface="+mn-cs"/>
                                      </a:rPr>
                                      <m:t>𝝆</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1" i="1" u="none" strike="noStrike" kern="1200" cap="none" spc="0" normalizeH="0" baseline="0" noProof="0" smtClean="0">
                                        <a:ln>
                                          <a:noFill/>
                                        </a:ln>
                                        <a:solidFill>
                                          <a:srgbClr val="FF0000"/>
                                        </a:solidFill>
                                        <a:effectLst/>
                                        <a:uLnTx/>
                                        <a:uFillTx/>
                                        <a:latin typeface="Cambria Math" charset="0"/>
                                        <a:ea typeface="+mn-ea"/>
                                        <a:cs typeface="+mn-cs"/>
                                      </a:rPr>
                                      <m:t>𝒊</m:t>
                                    </m:r>
                                    <m:r>
                                      <a:rPr kumimoji="0" lang="en-US" sz="2000" b="1" i="1" u="none" strike="noStrike" kern="1200" cap="none" spc="0" normalizeH="0" baseline="0" noProof="0" smtClean="0">
                                        <a:ln>
                                          <a:noFill/>
                                        </a:ln>
                                        <a:solidFill>
                                          <a:srgbClr val="FF0000"/>
                                        </a:solidFill>
                                        <a:effectLst/>
                                        <a:uLnTx/>
                                        <a:uFillTx/>
                                        <a:latin typeface="Cambria Math" charset="0"/>
                                        <a:ea typeface="+mn-ea"/>
                                        <a:cs typeface="+mn-cs"/>
                                      </a:rPr>
                                      <m:t>𝜼</m:t>
                                    </m:r>
                                  </m:e>
                                </m:d>
                              </m:e>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𝑨</m:t>
                                </m:r>
                                <m:sSup>
                                  <m:sSupPr>
                                    <m:ctrlPr>
                                      <a:rPr kumimoji="0" lang="en-US" sz="2000" b="1"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𝝀</m:t>
                                    </m:r>
                                  </m:e>
                                  <m:sup>
                                    <m:r>
                                      <a:rPr kumimoji="0" lang="en-US" sz="2000" b="1" i="1" u="none" strike="noStrike" kern="1200" cap="none" spc="0" normalizeH="0" baseline="0" noProof="0" smtClean="0">
                                        <a:ln>
                                          <a:noFill/>
                                        </a:ln>
                                        <a:solidFill>
                                          <a:srgbClr val="0432FF"/>
                                        </a:solidFill>
                                        <a:effectLst/>
                                        <a:uLnTx/>
                                        <a:uFillTx/>
                                        <a:latin typeface="Cambria Math" charset="0"/>
                                        <a:ea typeface="+mn-ea"/>
                                        <a:cs typeface="+mn-cs"/>
                                      </a:rPr>
                                      <m:t>𝟐</m:t>
                                    </m:r>
                                  </m:sup>
                                </m:sSup>
                              </m:e>
                              <m:e>
                                <m:r>
                                  <a:rPr kumimoji="0" lang="en-US" sz="2000" b="1" i="1" u="none" strike="noStrike" kern="1200" cap="none" spc="0" normalizeH="0" baseline="0" noProof="0" smtClean="0">
                                    <a:ln>
                                      <a:noFill/>
                                    </a:ln>
                                    <a:solidFill>
                                      <a:prstClr val="black"/>
                                    </a:solidFill>
                                    <a:effectLst/>
                                    <a:uLnTx/>
                                    <a:uFillTx/>
                                    <a:latin typeface="Cambria Math" charset="0"/>
                                    <a:ea typeface="+mn-ea"/>
                                    <a:cs typeface="+mn-cs"/>
                                  </a:rPr>
                                  <m:t>𝟏</m:t>
                                </m:r>
                              </m:e>
                            </m:mr>
                          </m:m>
                        </m:e>
                      </m:d>
                    </m:oMath>
                  </m:oMathPara>
                </a14:m>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79B715E2-50D8-5E3E-08A7-3B2458977383}"/>
                  </a:ext>
                </a:extLst>
              </p:cNvPr>
              <p:cNvSpPr txBox="1">
                <a:spLocks noRot="1" noChangeAspect="1" noMove="1" noResize="1" noEditPoints="1" noAdjustHandles="1" noChangeArrowheads="1" noChangeShapeType="1" noTextEdit="1"/>
              </p:cNvSpPr>
              <p:nvPr/>
            </p:nvSpPr>
            <p:spPr>
              <a:xfrm>
                <a:off x="785710" y="3926331"/>
                <a:ext cx="5496889" cy="1292790"/>
              </a:xfrm>
              <a:prstGeom prst="rect">
                <a:avLst/>
              </a:prstGeom>
              <a:blipFill>
                <a:blip r:embed="rId13"/>
                <a:stretch>
                  <a:fillRect t="-47059" b="-4607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B63F257-2120-5802-A201-DB112FDC1C6B}"/>
                  </a:ext>
                </a:extLst>
              </p:cNvPr>
              <p:cNvSpPr txBox="1"/>
              <p:nvPr/>
            </p:nvSpPr>
            <p:spPr>
              <a:xfrm>
                <a:off x="1979066" y="5404203"/>
                <a:ext cx="3569247" cy="430887"/>
              </a:xfrm>
              <a:prstGeom prst="rect">
                <a:avLst/>
              </a:prstGeom>
              <a:noFill/>
              <a:ln w="254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srgbClr val="FF0000"/>
                        </a:solidFill>
                        <a:effectLst/>
                        <a:uLnTx/>
                        <a:uFillTx/>
                        <a:latin typeface="Cambria Math" charset="0"/>
                        <a:ea typeface="+mn-ea"/>
                        <a:cs typeface="+mn-cs"/>
                        <a:sym typeface="Wingdings"/>
                      </a:rPr>
                      <m:t></m:t>
                    </m:r>
                  </m:oMath>
                </a14:m>
                <a:r>
                  <a:rPr kumimoji="0" lang="nl-NL" sz="2200" b="0" i="0" u="none" strike="noStrike" kern="1200" cap="none" spc="0" normalizeH="0" baseline="0" noProof="0" dirty="0">
                    <a:ln>
                      <a:noFill/>
                    </a:ln>
                    <a:solidFill>
                      <a:srgbClr val="FF0000"/>
                    </a:solidFill>
                    <a:effectLst/>
                    <a:uLnTx/>
                    <a:uFillTx/>
                    <a:latin typeface="Calibri" panose="020F0502020204030204"/>
                    <a:ea typeface="+mn-ea"/>
                    <a:cs typeface="+mn-cs"/>
                  </a:rPr>
                  <a:t> 1 CP </a:t>
                </a:r>
                <a:r>
                  <a:rPr kumimoji="0" lang="nl-NL" sz="2200" b="0" i="0" u="none" strike="noStrike" kern="1200" cap="none" spc="0" normalizeH="0" baseline="0" noProof="0" dirty="0" err="1">
                    <a:ln>
                      <a:noFill/>
                    </a:ln>
                    <a:solidFill>
                      <a:srgbClr val="FF0000"/>
                    </a:solidFill>
                    <a:effectLst/>
                    <a:uLnTx/>
                    <a:uFillTx/>
                    <a:latin typeface="Calibri" panose="020F0502020204030204"/>
                    <a:ea typeface="+mn-ea"/>
                    <a:cs typeface="+mn-cs"/>
                  </a:rPr>
                  <a:t>violating</a:t>
                </a:r>
                <a:r>
                  <a:rPr kumimoji="0" lang="nl-NL" sz="2200" b="0" i="0" u="none" strike="noStrike" kern="1200" cap="none" spc="0" normalizeH="0" baseline="0" noProof="0" dirty="0">
                    <a:ln>
                      <a:noFill/>
                    </a:ln>
                    <a:solidFill>
                      <a:srgbClr val="FF0000"/>
                    </a:solidFill>
                    <a:effectLst/>
                    <a:uLnTx/>
                    <a:uFillTx/>
                    <a:latin typeface="Calibri" panose="020F0502020204030204"/>
                    <a:ea typeface="+mn-ea"/>
                    <a:cs typeface="+mn-cs"/>
                  </a:rPr>
                  <a:t> parameter</a:t>
                </a:r>
              </a:p>
            </p:txBody>
          </p:sp>
        </mc:Choice>
        <mc:Fallback xmlns="">
          <p:sp>
            <p:nvSpPr>
              <p:cNvPr id="31" name="TextBox 30">
                <a:extLst>
                  <a:ext uri="{FF2B5EF4-FFF2-40B4-BE49-F238E27FC236}">
                    <a16:creationId xmlns:a16="http://schemas.microsoft.com/office/drawing/2014/main" id="{7B63F257-2120-5802-A201-DB112FDC1C6B}"/>
                  </a:ext>
                </a:extLst>
              </p:cNvPr>
              <p:cNvSpPr txBox="1">
                <a:spLocks noRot="1" noChangeAspect="1" noMove="1" noResize="1" noEditPoints="1" noAdjustHandles="1" noChangeArrowheads="1" noChangeShapeType="1" noTextEdit="1"/>
              </p:cNvSpPr>
              <p:nvPr/>
            </p:nvSpPr>
            <p:spPr>
              <a:xfrm>
                <a:off x="1979066" y="5404203"/>
                <a:ext cx="3569247" cy="430887"/>
              </a:xfrm>
              <a:prstGeom prst="rect">
                <a:avLst/>
              </a:prstGeom>
              <a:blipFill>
                <a:blip r:embed="rId14"/>
                <a:stretch>
                  <a:fillRect l="-353" t="-5405" b="-24324"/>
                </a:stretch>
              </a:blipFill>
              <a:ln w="25400">
                <a:solidFill>
                  <a:srgbClr val="0070C0"/>
                </a:solidFill>
              </a:ln>
            </p:spPr>
            <p:txBody>
              <a:bodyPr/>
              <a:lstStyle/>
              <a:p>
                <a:r>
                  <a:rPr lang="en-NL">
                    <a:noFill/>
                  </a:rPr>
                  <a:t> </a:t>
                </a:r>
              </a:p>
            </p:txBody>
          </p:sp>
        </mc:Fallback>
      </mc:AlternateContent>
      <p:sp>
        <p:nvSpPr>
          <p:cNvPr id="32" name="TextBox 31">
            <a:extLst>
              <a:ext uri="{FF2B5EF4-FFF2-40B4-BE49-F238E27FC236}">
                <a16:creationId xmlns:a16="http://schemas.microsoft.com/office/drawing/2014/main" id="{9D013970-6371-546A-DA0A-B99C3C01F444}"/>
              </a:ext>
            </a:extLst>
          </p:cNvPr>
          <p:cNvSpPr txBox="1"/>
          <p:nvPr/>
        </p:nvSpPr>
        <p:spPr>
          <a:xfrm>
            <a:off x="296454" y="6014909"/>
            <a:ext cx="12088287"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3  </a:t>
            </a:r>
            <a:r>
              <a:rPr kumimoji="0" lang="nl-NL" sz="2400" b="0" i="1" u="none" strike="noStrike" kern="1200" cap="none" spc="0" normalizeH="0" baseline="0" noProof="0" dirty="0" err="1">
                <a:ln>
                  <a:noFill/>
                </a:ln>
                <a:solidFill>
                  <a:srgbClr val="FFFF00"/>
                </a:solidFill>
                <a:effectLst/>
                <a:uLnTx/>
                <a:uFillTx/>
                <a:latin typeface="Calibri" panose="020F0502020204030204"/>
                <a:ea typeface="+mn-ea"/>
                <a:cs typeface="+mn-cs"/>
              </a:rPr>
              <a:t>generations</a:t>
            </a: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 is </a:t>
            </a:r>
            <a:r>
              <a:rPr kumimoji="0" lang="nl-NL" sz="2400" b="0" i="1" u="none" strike="noStrike" kern="1200" cap="none" spc="0" normalizeH="0" baseline="0" noProof="0" dirty="0" err="1">
                <a:ln>
                  <a:noFill/>
                </a:ln>
                <a:solidFill>
                  <a:srgbClr val="FFFF00"/>
                </a:solidFill>
                <a:effectLst/>
                <a:uLnTx/>
                <a:uFillTx/>
                <a:latin typeface="Calibri" panose="020F0502020204030204"/>
                <a:ea typeface="+mn-ea"/>
                <a:cs typeface="+mn-cs"/>
              </a:rPr>
              <a:t>the</a:t>
            </a: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nl-NL" sz="2400" b="0" i="1" u="none" strike="noStrike" kern="1200" cap="none" spc="0" normalizeH="0" baseline="0" noProof="0" dirty="0" err="1">
                <a:ln>
                  <a:noFill/>
                </a:ln>
                <a:solidFill>
                  <a:srgbClr val="FFFF00"/>
                </a:solidFill>
                <a:effectLst/>
                <a:uLnTx/>
                <a:uFillTx/>
                <a:latin typeface="Calibri" panose="020F0502020204030204"/>
                <a:ea typeface="+mn-ea"/>
                <a:cs typeface="+mn-cs"/>
              </a:rPr>
              <a:t>minimal</a:t>
            </a: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nl-NL" sz="2400" b="0" i="1" u="none" strike="noStrike" kern="1200" cap="none" spc="0" normalizeH="0" baseline="0" noProof="0" dirty="0" err="1">
                <a:ln>
                  <a:noFill/>
                </a:ln>
                <a:solidFill>
                  <a:srgbClr val="FFFF00"/>
                </a:solidFill>
                <a:effectLst/>
                <a:uLnTx/>
                <a:uFillTx/>
                <a:latin typeface="Calibri" panose="020F0502020204030204"/>
                <a:ea typeface="+mn-ea"/>
                <a:cs typeface="+mn-cs"/>
              </a:rPr>
              <a:t>particle</a:t>
            </a: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 content </a:t>
            </a:r>
            <a:r>
              <a:rPr kumimoji="0" lang="nl-NL" sz="2400" b="0" i="1" u="none" strike="noStrike" kern="1200" cap="none" spc="0" normalizeH="0" baseline="0" noProof="0" dirty="0" err="1">
                <a:ln>
                  <a:noFill/>
                </a:ln>
                <a:solidFill>
                  <a:srgbClr val="FFFF00"/>
                </a:solidFill>
                <a:effectLst/>
                <a:uLnTx/>
                <a:uFillTx/>
                <a:latin typeface="Calibri" panose="020F0502020204030204"/>
                <a:ea typeface="+mn-ea"/>
                <a:cs typeface="+mn-cs"/>
              </a:rPr>
              <a:t>to</a:t>
            </a: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nl-NL" sz="2400" b="0" i="1" u="none" strike="noStrike" kern="1200" cap="none" spc="0" normalizeH="0" baseline="0" noProof="0" dirty="0" err="1">
                <a:ln>
                  <a:noFill/>
                </a:ln>
                <a:solidFill>
                  <a:srgbClr val="FFFF00"/>
                </a:solidFill>
                <a:effectLst/>
                <a:uLnTx/>
                <a:uFillTx/>
                <a:latin typeface="Calibri" panose="020F0502020204030204"/>
                <a:ea typeface="+mn-ea"/>
                <a:cs typeface="+mn-cs"/>
              </a:rPr>
              <a:t>generate</a:t>
            </a: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 CP </a:t>
            </a:r>
            <a:r>
              <a:rPr kumimoji="0" lang="nl-NL" sz="2400" b="0" i="1" u="none" strike="noStrike" kern="1200" cap="none" spc="0" normalizeH="0" baseline="0" noProof="0" dirty="0" err="1">
                <a:ln>
                  <a:noFill/>
                </a:ln>
                <a:solidFill>
                  <a:srgbClr val="FFFF00"/>
                </a:solidFill>
                <a:effectLst/>
                <a:uLnTx/>
                <a:uFillTx/>
                <a:latin typeface="Calibri" panose="020F0502020204030204"/>
                <a:ea typeface="+mn-ea"/>
                <a:cs typeface="+mn-cs"/>
              </a:rPr>
              <a:t>violation</a:t>
            </a:r>
            <a:r>
              <a:rPr kumimoji="0" lang="nl-NL" sz="2400" b="0"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srgbClr val="FFFF00"/>
                </a:solidFill>
                <a:effectLst/>
                <a:uLnTx/>
                <a:uFillTx/>
                <a:latin typeface="Calibri" panose="020F0502020204030204"/>
                <a:ea typeface="+mn-ea"/>
                <a:cs typeface="+mn-cs"/>
              </a:rPr>
              <a:t>(In Standard Model).</a:t>
            </a:r>
            <a:endParaRPr kumimoji="0" lang="nl-NL" sz="22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94595D4E-5DD6-C9D3-586B-B223278342C8}"/>
              </a:ext>
            </a:extLst>
          </p:cNvPr>
          <p:cNvCxnSpPr/>
          <p:nvPr/>
        </p:nvCxnSpPr>
        <p:spPr>
          <a:xfrm>
            <a:off x="6602506" y="856877"/>
            <a:ext cx="41182" cy="4547326"/>
          </a:xfrm>
          <a:prstGeom prst="line">
            <a:avLst/>
          </a:prstGeom>
          <a:ln w="2540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7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1B98C3D8-D4EC-F1BD-1CEC-BE43AD7CE88C}"/>
              </a:ext>
            </a:extLst>
          </p:cNvPr>
          <p:cNvSpPr/>
          <p:nvPr/>
        </p:nvSpPr>
        <p:spPr>
          <a:xfrm>
            <a:off x="581810" y="4281876"/>
            <a:ext cx="6458756" cy="22504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Rectangle 66">
            <a:extLst>
              <a:ext uri="{FF2B5EF4-FFF2-40B4-BE49-F238E27FC236}">
                <a16:creationId xmlns:a16="http://schemas.microsoft.com/office/drawing/2014/main" id="{AFF973D1-FEDF-9133-2813-C3D22107EE0A}"/>
              </a:ext>
            </a:extLst>
          </p:cNvPr>
          <p:cNvSpPr/>
          <p:nvPr/>
        </p:nvSpPr>
        <p:spPr>
          <a:xfrm>
            <a:off x="5577638" y="1164191"/>
            <a:ext cx="2297925" cy="245383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6" name="Rectangle 65">
            <a:extLst>
              <a:ext uri="{FF2B5EF4-FFF2-40B4-BE49-F238E27FC236}">
                <a16:creationId xmlns:a16="http://schemas.microsoft.com/office/drawing/2014/main" id="{E245F072-1DDD-EBDC-A2AF-8BB08E0A60FD}"/>
              </a:ext>
            </a:extLst>
          </p:cNvPr>
          <p:cNvSpPr/>
          <p:nvPr/>
        </p:nvSpPr>
        <p:spPr>
          <a:xfrm>
            <a:off x="2618833" y="1159475"/>
            <a:ext cx="2916508" cy="245383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Rectangle 64">
            <a:extLst>
              <a:ext uri="{FF2B5EF4-FFF2-40B4-BE49-F238E27FC236}">
                <a16:creationId xmlns:a16="http://schemas.microsoft.com/office/drawing/2014/main" id="{3F5B5BC4-16B4-8530-5EEE-54F998DCC7B9}"/>
              </a:ext>
            </a:extLst>
          </p:cNvPr>
          <p:cNvSpPr/>
          <p:nvPr/>
        </p:nvSpPr>
        <p:spPr>
          <a:xfrm>
            <a:off x="200664" y="1166283"/>
            <a:ext cx="2364935" cy="244891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descr="cp_universe_chronology_large.jpg">
            <a:extLst>
              <a:ext uri="{FF2B5EF4-FFF2-40B4-BE49-F238E27FC236}">
                <a16:creationId xmlns:a16="http://schemas.microsoft.com/office/drawing/2014/main" id="{37F9E6B6-BC6B-0E4D-F44E-25D4335C1E73}"/>
              </a:ext>
            </a:extLst>
          </p:cNvPr>
          <p:cNvPicPr>
            <a:picLocks noChangeAspect="1"/>
          </p:cNvPicPr>
          <p:nvPr/>
        </p:nvPicPr>
        <p:blipFill>
          <a:blip r:embed="rId3"/>
          <a:stretch>
            <a:fillRect/>
          </a:stretch>
        </p:blipFill>
        <p:spPr>
          <a:xfrm>
            <a:off x="8023236" y="847233"/>
            <a:ext cx="4130413" cy="5868897"/>
          </a:xfrm>
          <a:prstGeom prst="rect">
            <a:avLst/>
          </a:prstGeom>
          <a:ln w="25400">
            <a:solidFill>
              <a:srgbClr val="0070C0"/>
            </a:solidFill>
          </a:ln>
          <a:effectLst/>
        </p:spPr>
      </p:pic>
      <p:sp>
        <p:nvSpPr>
          <p:cNvPr id="3" name="Title 1">
            <a:extLst>
              <a:ext uri="{FF2B5EF4-FFF2-40B4-BE49-F238E27FC236}">
                <a16:creationId xmlns:a16="http://schemas.microsoft.com/office/drawing/2014/main" id="{D5B9C3CC-9DC0-E2C0-5E81-89A4058AE1CD}"/>
              </a:ext>
            </a:extLst>
          </p:cNvPr>
          <p:cNvSpPr txBox="1">
            <a:spLocks/>
          </p:cNvSpPr>
          <p:nvPr/>
        </p:nvSpPr>
        <p:spPr>
          <a:xfrm>
            <a:off x="-1" y="1"/>
            <a:ext cx="12190707" cy="6723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sz="4000" dirty="0">
                <a:solidFill>
                  <a:schemeClr val="bg1"/>
                </a:solidFill>
                <a:latin typeface="+mn-lt"/>
              </a:rPr>
              <a:t>The Baryogenesis Puzzle </a:t>
            </a:r>
            <a:r>
              <a:rPr lang="mr-IN" sz="4000" dirty="0">
                <a:solidFill>
                  <a:schemeClr val="bg1"/>
                </a:solidFill>
                <a:latin typeface="+mn-lt"/>
              </a:rPr>
              <a:t>–</a:t>
            </a:r>
            <a:r>
              <a:rPr lang="en-US" sz="4000" dirty="0">
                <a:solidFill>
                  <a:schemeClr val="bg1"/>
                </a:solidFill>
                <a:latin typeface="+mn-lt"/>
              </a:rPr>
              <a:t> Electroweak </a:t>
            </a:r>
            <a:r>
              <a:rPr lang="en-US" dirty="0">
                <a:solidFill>
                  <a:schemeClr val="bg1"/>
                </a:solidFill>
              </a:rPr>
              <a:t>Baryogenesis?</a:t>
            </a:r>
          </a:p>
        </p:txBody>
      </p:sp>
      <p:grpSp>
        <p:nvGrpSpPr>
          <p:cNvPr id="4" name="Group 3">
            <a:extLst>
              <a:ext uri="{FF2B5EF4-FFF2-40B4-BE49-F238E27FC236}">
                <a16:creationId xmlns:a16="http://schemas.microsoft.com/office/drawing/2014/main" id="{646344A5-D518-7B52-BC08-DE9109287B7B}"/>
              </a:ext>
            </a:extLst>
          </p:cNvPr>
          <p:cNvGrpSpPr/>
          <p:nvPr/>
        </p:nvGrpSpPr>
        <p:grpSpPr>
          <a:xfrm>
            <a:off x="2623840" y="1170224"/>
            <a:ext cx="2752555" cy="2453831"/>
            <a:chOff x="3854395" y="1256007"/>
            <a:chExt cx="3717015" cy="2686098"/>
          </a:xfrm>
        </p:grpSpPr>
        <p:pic>
          <p:nvPicPr>
            <p:cNvPr id="5" name="Picture 4" descr="rhoeta_small_global_2014.pdf">
              <a:extLst>
                <a:ext uri="{FF2B5EF4-FFF2-40B4-BE49-F238E27FC236}">
                  <a16:creationId xmlns:a16="http://schemas.microsoft.com/office/drawing/2014/main" id="{85C43A0B-1C9E-35D9-9FF4-7F068993F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395" y="1671396"/>
              <a:ext cx="3717015" cy="2036810"/>
            </a:xfrm>
            <a:prstGeom prst="rect">
              <a:avLst/>
            </a:prstGeom>
          </p:spPr>
        </p:pic>
        <p:sp>
          <p:nvSpPr>
            <p:cNvPr id="6" name="TextBox 5">
              <a:extLst>
                <a:ext uri="{FF2B5EF4-FFF2-40B4-BE49-F238E27FC236}">
                  <a16:creationId xmlns:a16="http://schemas.microsoft.com/office/drawing/2014/main" id="{1E184D25-C544-5157-A459-DBC9AC1CEF01}"/>
                </a:ext>
              </a:extLst>
            </p:cNvPr>
            <p:cNvSpPr txBox="1"/>
            <p:nvPr/>
          </p:nvSpPr>
          <p:spPr>
            <a:xfrm>
              <a:off x="4612111" y="1267324"/>
              <a:ext cx="2437250" cy="3874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heavy" strike="noStrike" kern="1200" cap="none" spc="0" normalizeH="0" baseline="0" noProof="0" dirty="0">
                  <a:ln>
                    <a:noFill/>
                  </a:ln>
                  <a:solidFill>
                    <a:srgbClr val="009E00"/>
                  </a:solidFill>
                  <a:effectLst/>
                  <a:uLnTx/>
                  <a:uFillTx/>
                  <a:latin typeface="Calibri" panose="020F0502020204030204"/>
                  <a:ea typeface="+mn-ea"/>
                  <a:cs typeface="+mn-cs"/>
                </a:rPr>
                <a:t>C and CP Violation</a:t>
              </a:r>
            </a:p>
          </p:txBody>
        </p:sp>
        <p:sp>
          <p:nvSpPr>
            <p:cNvPr id="7" name="Rectangle 6">
              <a:extLst>
                <a:ext uri="{FF2B5EF4-FFF2-40B4-BE49-F238E27FC236}">
                  <a16:creationId xmlns:a16="http://schemas.microsoft.com/office/drawing/2014/main" id="{3AD46811-5E80-4326-996B-8780CC4C6EB4}"/>
                </a:ext>
              </a:extLst>
            </p:cNvPr>
            <p:cNvSpPr/>
            <p:nvPr/>
          </p:nvSpPr>
          <p:spPr>
            <a:xfrm>
              <a:off x="4117009" y="1256007"/>
              <a:ext cx="3352801" cy="2686098"/>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016965E-672E-C7D5-3F80-C82BC7E5A81A}"/>
                </a:ext>
              </a:extLst>
            </p:cNvPr>
            <p:cNvSpPr txBox="1"/>
            <p:nvPr/>
          </p:nvSpPr>
          <p:spPr>
            <a:xfrm>
              <a:off x="4726725" y="3572773"/>
              <a:ext cx="18044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Weak Interaction</a:t>
              </a:r>
            </a:p>
          </p:txBody>
        </p:sp>
      </p:grpSp>
      <p:grpSp>
        <p:nvGrpSpPr>
          <p:cNvPr id="9" name="Group 8">
            <a:extLst>
              <a:ext uri="{FF2B5EF4-FFF2-40B4-BE49-F238E27FC236}">
                <a16:creationId xmlns:a16="http://schemas.microsoft.com/office/drawing/2014/main" id="{D938DC04-1514-5E27-ABF1-D29597FE101E}"/>
              </a:ext>
            </a:extLst>
          </p:cNvPr>
          <p:cNvGrpSpPr/>
          <p:nvPr/>
        </p:nvGrpSpPr>
        <p:grpSpPr>
          <a:xfrm>
            <a:off x="5485165" y="1164343"/>
            <a:ext cx="2390398" cy="2472963"/>
            <a:chOff x="7829159" y="1235065"/>
            <a:chExt cx="3227964" cy="2707041"/>
          </a:xfrm>
        </p:grpSpPr>
        <p:grpSp>
          <p:nvGrpSpPr>
            <p:cNvPr id="10" name="Group 9">
              <a:extLst>
                <a:ext uri="{FF2B5EF4-FFF2-40B4-BE49-F238E27FC236}">
                  <a16:creationId xmlns:a16="http://schemas.microsoft.com/office/drawing/2014/main" id="{6C26B442-1CF7-88C0-6939-F35F0E6EBA7B}"/>
                </a:ext>
              </a:extLst>
            </p:cNvPr>
            <p:cNvGrpSpPr/>
            <p:nvPr/>
          </p:nvGrpSpPr>
          <p:grpSpPr>
            <a:xfrm>
              <a:off x="8205345" y="1598366"/>
              <a:ext cx="2759305" cy="2127760"/>
              <a:chOff x="6176105" y="1452113"/>
              <a:chExt cx="2759305" cy="2127760"/>
            </a:xfrm>
          </p:grpSpPr>
          <p:grpSp>
            <p:nvGrpSpPr>
              <p:cNvPr id="19" name="Group 18">
                <a:extLst>
                  <a:ext uri="{FF2B5EF4-FFF2-40B4-BE49-F238E27FC236}">
                    <a16:creationId xmlns:a16="http://schemas.microsoft.com/office/drawing/2014/main" id="{0DE52BE2-B136-DAC5-6A64-CD76D8B8DD30}"/>
                  </a:ext>
                </a:extLst>
              </p:cNvPr>
              <p:cNvGrpSpPr/>
              <p:nvPr/>
            </p:nvGrpSpPr>
            <p:grpSpPr>
              <a:xfrm>
                <a:off x="6176105" y="1452113"/>
                <a:ext cx="2595090" cy="2107968"/>
                <a:chOff x="6176105" y="1452113"/>
                <a:chExt cx="2595090" cy="2107968"/>
              </a:xfrm>
            </p:grpSpPr>
            <p:pic>
              <p:nvPicPr>
                <p:cNvPr id="21" name="Picture 20">
                  <a:extLst>
                    <a:ext uri="{FF2B5EF4-FFF2-40B4-BE49-F238E27FC236}">
                      <a16:creationId xmlns:a16="http://schemas.microsoft.com/office/drawing/2014/main" id="{7949D6E9-6281-32CD-B6D8-D8B6FA2A2E66}"/>
                    </a:ext>
                  </a:extLst>
                </p:cNvPr>
                <p:cNvPicPr>
                  <a:picLocks noChangeAspect="1"/>
                </p:cNvPicPr>
                <p:nvPr/>
              </p:nvPicPr>
              <p:blipFill>
                <a:blip r:embed="rId5"/>
                <a:stretch>
                  <a:fillRect/>
                </a:stretch>
              </p:blipFill>
              <p:spPr>
                <a:xfrm>
                  <a:off x="6176105" y="1452113"/>
                  <a:ext cx="2595090" cy="2107968"/>
                </a:xfrm>
                <a:prstGeom prst="rect">
                  <a:avLst/>
                </a:prstGeom>
              </p:spPr>
            </p:pic>
            <p:sp>
              <p:nvSpPr>
                <p:cNvPr id="22" name="Rectangle 21">
                  <a:extLst>
                    <a:ext uri="{FF2B5EF4-FFF2-40B4-BE49-F238E27FC236}">
                      <a16:creationId xmlns:a16="http://schemas.microsoft.com/office/drawing/2014/main" id="{39088912-C88C-2C04-F990-B9FF3EE0BC3B}"/>
                    </a:ext>
                  </a:extLst>
                </p:cNvPr>
                <p:cNvSpPr/>
                <p:nvPr/>
              </p:nvSpPr>
              <p:spPr>
                <a:xfrm>
                  <a:off x="6683135" y="2959100"/>
                  <a:ext cx="635000" cy="177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D1AF8497-2EA1-C78A-C473-36E2B72E4018}"/>
                  </a:ext>
                </a:extLst>
              </p:cNvPr>
              <p:cNvSpPr/>
              <p:nvPr/>
            </p:nvSpPr>
            <p:spPr>
              <a:xfrm>
                <a:off x="8664625" y="3438688"/>
                <a:ext cx="270785" cy="1411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CBEE68C8-C590-159B-9EA5-4C20EF4792AE}"/>
                </a:ext>
              </a:extLst>
            </p:cNvPr>
            <p:cNvSpPr txBox="1"/>
            <p:nvPr/>
          </p:nvSpPr>
          <p:spPr>
            <a:xfrm>
              <a:off x="7965626" y="3572773"/>
              <a:ext cx="2289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Higgs Phase Transition</a:t>
              </a:r>
            </a:p>
          </p:txBody>
        </p:sp>
        <p:cxnSp>
          <p:nvCxnSpPr>
            <p:cNvPr id="12" name="Straight Connector 11">
              <a:extLst>
                <a:ext uri="{FF2B5EF4-FFF2-40B4-BE49-F238E27FC236}">
                  <a16:creationId xmlns:a16="http://schemas.microsoft.com/office/drawing/2014/main" id="{240E212B-65D2-9591-40AD-E8101DB773F5}"/>
                </a:ext>
              </a:extLst>
            </p:cNvPr>
            <p:cNvCxnSpPr>
              <a:cxnSpLocks/>
            </p:cNvCxnSpPr>
            <p:nvPr/>
          </p:nvCxnSpPr>
          <p:spPr>
            <a:xfrm>
              <a:off x="8430041" y="2583259"/>
              <a:ext cx="1542139" cy="509212"/>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E23EA8C-D2D6-94E1-D90A-9E72754B02EB}"/>
                </a:ext>
              </a:extLst>
            </p:cNvPr>
            <p:cNvSpPr txBox="1"/>
            <p:nvPr/>
          </p:nvSpPr>
          <p:spPr>
            <a:xfrm>
              <a:off x="8442741" y="2787736"/>
              <a:ext cx="7259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tunnel</a:t>
              </a:r>
            </a:p>
          </p:txBody>
        </p:sp>
        <p:sp>
          <p:nvSpPr>
            <p:cNvPr id="14" name="TextBox 13">
              <a:extLst>
                <a:ext uri="{FF2B5EF4-FFF2-40B4-BE49-F238E27FC236}">
                  <a16:creationId xmlns:a16="http://schemas.microsoft.com/office/drawing/2014/main" id="{1946DC8C-57C7-AE21-E253-4D7ABD4C6B38}"/>
                </a:ext>
              </a:extLst>
            </p:cNvPr>
            <p:cNvSpPr txBox="1"/>
            <p:nvPr/>
          </p:nvSpPr>
          <p:spPr>
            <a:xfrm>
              <a:off x="10628309" y="3324370"/>
              <a:ext cx="3049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charset="2"/>
                  <a:ea typeface="+mn-ea"/>
                  <a:cs typeface="Symbol" charset="2"/>
                </a:rPr>
                <a:t>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6292756-2C00-06F8-C505-DB1E1520CAB0}"/>
                </a:ext>
              </a:extLst>
            </p:cNvPr>
            <p:cNvSpPr/>
            <p:nvPr/>
          </p:nvSpPr>
          <p:spPr>
            <a:xfrm>
              <a:off x="7897040" y="1244423"/>
              <a:ext cx="3128091" cy="2697683"/>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D334363-55AB-D549-3447-CF33B5F473F0}"/>
                </a:ext>
              </a:extLst>
            </p:cNvPr>
            <p:cNvSpPr txBox="1"/>
            <p:nvPr/>
          </p:nvSpPr>
          <p:spPr>
            <a:xfrm>
              <a:off x="8023411" y="1699396"/>
              <a:ext cx="315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Symbol" charset="2"/>
                </a:rPr>
                <a:t>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E1AA601-5D0A-044C-42E7-584B82AFB6F0}"/>
                </a:ext>
              </a:extLst>
            </p:cNvPr>
            <p:cNvSpPr txBox="1"/>
            <p:nvPr/>
          </p:nvSpPr>
          <p:spPr>
            <a:xfrm>
              <a:off x="8373195" y="3153568"/>
              <a:ext cx="8955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order</a:t>
              </a:r>
            </a:p>
          </p:txBody>
        </p:sp>
        <p:sp>
          <p:nvSpPr>
            <p:cNvPr id="18" name="TextBox 17">
              <a:extLst>
                <a:ext uri="{FF2B5EF4-FFF2-40B4-BE49-F238E27FC236}">
                  <a16:creationId xmlns:a16="http://schemas.microsoft.com/office/drawing/2014/main" id="{4349F6FC-28F2-9100-9B46-2E2235EDC45D}"/>
                </a:ext>
              </a:extLst>
            </p:cNvPr>
            <p:cNvSpPr txBox="1"/>
            <p:nvPr/>
          </p:nvSpPr>
          <p:spPr>
            <a:xfrm>
              <a:off x="7829159" y="1235065"/>
              <a:ext cx="3227964" cy="38744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heavy" strike="noStrike" kern="1200" cap="none" spc="0" normalizeH="0" baseline="0" noProof="0" dirty="0">
                  <a:ln>
                    <a:noFill/>
                  </a:ln>
                  <a:solidFill>
                    <a:srgbClr val="009E00"/>
                  </a:solidFill>
                  <a:effectLst/>
                  <a:uLnTx/>
                  <a:uFillTx/>
                  <a:latin typeface="Calibri" panose="020F0502020204030204"/>
                  <a:ea typeface="+mn-ea"/>
                  <a:cs typeface="+mn-cs"/>
                  <a:sym typeface="Zapf Dingbats"/>
                </a:rPr>
                <a:t>Thermal non-</a:t>
              </a:r>
              <a:r>
                <a:rPr kumimoji="0" lang="en-US" sz="1700" b="0" i="0" u="heavy" strike="noStrike" kern="1200" cap="none" spc="0" normalizeH="0" baseline="0" noProof="0" dirty="0">
                  <a:ln>
                    <a:noFill/>
                  </a:ln>
                  <a:solidFill>
                    <a:srgbClr val="009E00"/>
                  </a:solidFill>
                  <a:effectLst/>
                  <a:uLnTx/>
                  <a:uFillTx/>
                  <a:latin typeface="Calibri" panose="020F0502020204030204"/>
                  <a:ea typeface="+mn-ea"/>
                  <a:cs typeface="+mn-cs"/>
                </a:rPr>
                <a:t>equilibrium</a:t>
              </a:r>
            </a:p>
          </p:txBody>
        </p:sp>
      </p:grpSp>
      <p:grpSp>
        <p:nvGrpSpPr>
          <p:cNvPr id="23" name="Group 22">
            <a:extLst>
              <a:ext uri="{FF2B5EF4-FFF2-40B4-BE49-F238E27FC236}">
                <a16:creationId xmlns:a16="http://schemas.microsoft.com/office/drawing/2014/main" id="{1EFE97D1-8906-0B3A-FE84-C497719D2FC6}"/>
              </a:ext>
            </a:extLst>
          </p:cNvPr>
          <p:cNvGrpSpPr/>
          <p:nvPr/>
        </p:nvGrpSpPr>
        <p:grpSpPr>
          <a:xfrm>
            <a:off x="269623" y="1149448"/>
            <a:ext cx="2306913" cy="2509457"/>
            <a:chOff x="737301" y="1218942"/>
            <a:chExt cx="3115227" cy="2746990"/>
          </a:xfrm>
        </p:grpSpPr>
        <p:pic>
          <p:nvPicPr>
            <p:cNvPr id="24" name="Picture 23" descr="TriangleAnomaly.png">
              <a:extLst>
                <a:ext uri="{FF2B5EF4-FFF2-40B4-BE49-F238E27FC236}">
                  <a16:creationId xmlns:a16="http://schemas.microsoft.com/office/drawing/2014/main" id="{93735BE7-F278-D137-D2B5-2CA76C9D0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377" y="1804255"/>
              <a:ext cx="2057400" cy="1854200"/>
            </a:xfrm>
            <a:prstGeom prst="rect">
              <a:avLst/>
            </a:prstGeom>
          </p:spPr>
        </p:pic>
        <p:pic>
          <p:nvPicPr>
            <p:cNvPr id="25" name="Picture 24" descr="latex-image-1.pdf">
              <a:extLst>
                <a:ext uri="{FF2B5EF4-FFF2-40B4-BE49-F238E27FC236}">
                  <a16:creationId xmlns:a16="http://schemas.microsoft.com/office/drawing/2014/main" id="{B2093826-0965-24AA-3B23-5E82A70BA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6921" y="2329528"/>
              <a:ext cx="1295400" cy="508000"/>
            </a:xfrm>
            <a:prstGeom prst="rect">
              <a:avLst/>
            </a:prstGeom>
          </p:spPr>
        </p:pic>
        <p:sp>
          <p:nvSpPr>
            <p:cNvPr id="26" name="TextBox 25">
              <a:extLst>
                <a:ext uri="{FF2B5EF4-FFF2-40B4-BE49-F238E27FC236}">
                  <a16:creationId xmlns:a16="http://schemas.microsoft.com/office/drawing/2014/main" id="{946D39A9-C0B9-BFF7-6DA8-73BA545845ED}"/>
                </a:ext>
              </a:extLst>
            </p:cNvPr>
            <p:cNvSpPr txBox="1"/>
            <p:nvPr/>
          </p:nvSpPr>
          <p:spPr>
            <a:xfrm>
              <a:off x="1921596" y="2120563"/>
              <a:ext cx="14228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Axial Anomaly:</a:t>
              </a:r>
            </a:p>
          </p:txBody>
        </p:sp>
        <p:sp>
          <p:nvSpPr>
            <p:cNvPr id="27" name="TextBox 26">
              <a:extLst>
                <a:ext uri="{FF2B5EF4-FFF2-40B4-BE49-F238E27FC236}">
                  <a16:creationId xmlns:a16="http://schemas.microsoft.com/office/drawing/2014/main" id="{02C6074A-ECEA-8469-F582-059A58C2F960}"/>
                </a:ext>
              </a:extLst>
            </p:cNvPr>
            <p:cNvSpPr txBox="1"/>
            <p:nvPr/>
          </p:nvSpPr>
          <p:spPr>
            <a:xfrm>
              <a:off x="2185882" y="1593551"/>
              <a:ext cx="1584583" cy="505364"/>
            </a:xfrm>
            <a:prstGeom prst="rect">
              <a:avLst/>
            </a:prstGeom>
            <a:noFill/>
            <a:ln>
              <a:solidFill>
                <a:srgbClr val="00009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90"/>
                  </a:solidFill>
                  <a:effectLst/>
                  <a:uLnTx/>
                  <a:uFillTx/>
                  <a:latin typeface="Calibri" panose="020F0502020204030204"/>
                  <a:ea typeface="+mn-ea"/>
                  <a:cs typeface="+mn-cs"/>
                </a:rPr>
                <a:t>‘t </a:t>
              </a:r>
              <a:r>
                <a:rPr kumimoji="0" lang="en-US" sz="1200" b="1" i="0" u="none" strike="noStrike" kern="1200" cap="none" spc="0" normalizeH="0" baseline="0" noProof="0" dirty="0" err="1">
                  <a:ln>
                    <a:noFill/>
                  </a:ln>
                  <a:solidFill>
                    <a:srgbClr val="000090"/>
                  </a:solidFill>
                  <a:effectLst/>
                  <a:uLnTx/>
                  <a:uFillTx/>
                  <a:latin typeface="Calibri" panose="020F0502020204030204"/>
                  <a:ea typeface="+mn-ea"/>
                  <a:cs typeface="+mn-cs"/>
                </a:rPr>
                <a:t>Hooft</a:t>
              </a:r>
              <a:r>
                <a:rPr kumimoji="0" lang="en-US" sz="1200" b="1" i="0" u="none" strike="noStrike" kern="1200" cap="none" spc="0" normalizeH="0" baseline="0" noProof="0" dirty="0">
                  <a:ln>
                    <a:noFill/>
                  </a:ln>
                  <a:solidFill>
                    <a:srgbClr val="000090"/>
                  </a:solidFill>
                  <a:effectLst/>
                  <a:uLnTx/>
                  <a:uFillTx/>
                  <a:latin typeface="Calibri" panose="020F0502020204030204"/>
                  <a:ea typeface="+mn-ea"/>
                  <a:cs typeface="+mn-cs"/>
                </a:rPr>
                <a:t>, PRL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90"/>
                  </a:solidFill>
                  <a:effectLst/>
                  <a:uLnTx/>
                  <a:uFillTx/>
                  <a:latin typeface="Calibri" panose="020F0502020204030204"/>
                  <a:ea typeface="+mn-ea"/>
                  <a:cs typeface="+mn-cs"/>
                </a:rPr>
                <a:t>37 (1976) 8</a:t>
              </a:r>
            </a:p>
          </p:txBody>
        </p:sp>
        <p:sp>
          <p:nvSpPr>
            <p:cNvPr id="28" name="TextBox 27">
              <a:extLst>
                <a:ext uri="{FF2B5EF4-FFF2-40B4-BE49-F238E27FC236}">
                  <a16:creationId xmlns:a16="http://schemas.microsoft.com/office/drawing/2014/main" id="{34E9EF5C-474C-8050-85A7-F0D798318F13}"/>
                </a:ext>
              </a:extLst>
            </p:cNvPr>
            <p:cNvSpPr txBox="1"/>
            <p:nvPr/>
          </p:nvSpPr>
          <p:spPr>
            <a:xfrm>
              <a:off x="737301" y="1218942"/>
              <a:ext cx="3115227" cy="3874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heavy" strike="noStrike" kern="1200" cap="none" spc="0" normalizeH="0" baseline="0" noProof="0" dirty="0">
                  <a:ln>
                    <a:noFill/>
                  </a:ln>
                  <a:solidFill>
                    <a:srgbClr val="009E00"/>
                  </a:solidFill>
                  <a:effectLst/>
                  <a:uLnTx/>
                  <a:uFillTx/>
                  <a:latin typeface="Calibri" panose="020F0502020204030204"/>
                  <a:ea typeface="+mn-ea"/>
                  <a:cs typeface="+mn-cs"/>
                </a:rPr>
                <a:t>Baryon Number Violatio</a:t>
              </a:r>
              <a:r>
                <a:rPr kumimoji="0" lang="en-US" sz="1700" b="0" i="0" u="heavy" strike="noStrike" kern="1200" cap="none" spc="0" normalizeH="0" baseline="0" noProof="0" dirty="0">
                  <a:ln>
                    <a:noFill/>
                  </a:ln>
                  <a:solidFill>
                    <a:srgbClr val="009E00"/>
                  </a:solidFill>
                  <a:effectLst/>
                  <a:uLnTx/>
                  <a:uFillTx/>
                  <a:latin typeface="Calibri" panose="020F0502020204030204"/>
                  <a:ea typeface="+mn-ea"/>
                  <a:cs typeface="+mn-cs"/>
                </a:rPr>
                <a:t>n</a:t>
              </a:r>
            </a:p>
          </p:txBody>
        </p:sp>
        <p:sp>
          <p:nvSpPr>
            <p:cNvPr id="29" name="Rectangle 28">
              <a:extLst>
                <a:ext uri="{FF2B5EF4-FFF2-40B4-BE49-F238E27FC236}">
                  <a16:creationId xmlns:a16="http://schemas.microsoft.com/office/drawing/2014/main" id="{E8408912-2A95-A06D-9312-631F796C8037}"/>
                </a:ext>
              </a:extLst>
            </p:cNvPr>
            <p:cNvSpPr/>
            <p:nvPr/>
          </p:nvSpPr>
          <p:spPr>
            <a:xfrm>
              <a:off x="751906" y="1244423"/>
              <a:ext cx="3085979" cy="2695770"/>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C8B7B03-9858-4AB8-8FC2-020E14431E02}"/>
                </a:ext>
              </a:extLst>
            </p:cNvPr>
            <p:cNvSpPr txBox="1"/>
            <p:nvPr/>
          </p:nvSpPr>
          <p:spPr>
            <a:xfrm>
              <a:off x="815502" y="3561641"/>
              <a:ext cx="2967772" cy="404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Calibri" panose="020F0502020204030204"/>
                </a:rPr>
                <a:t>S</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phaleron</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Transitions</a:t>
              </a:r>
            </a:p>
          </p:txBody>
        </p:sp>
        <p:sp>
          <p:nvSpPr>
            <p:cNvPr id="31" name="TextBox 30">
              <a:extLst>
                <a:ext uri="{FF2B5EF4-FFF2-40B4-BE49-F238E27FC236}">
                  <a16:creationId xmlns:a16="http://schemas.microsoft.com/office/drawing/2014/main" id="{BCD0FBBE-C310-55E1-0678-558B4CD3E6B1}"/>
                </a:ext>
              </a:extLst>
            </p:cNvPr>
            <p:cNvSpPr txBox="1"/>
            <p:nvPr/>
          </p:nvSpPr>
          <p:spPr>
            <a:xfrm>
              <a:off x="1395628" y="2723321"/>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t>
              </a:r>
            </a:p>
          </p:txBody>
        </p:sp>
        <p:sp>
          <p:nvSpPr>
            <p:cNvPr id="32" name="TextBox 31">
              <a:extLst>
                <a:ext uri="{FF2B5EF4-FFF2-40B4-BE49-F238E27FC236}">
                  <a16:creationId xmlns:a16="http://schemas.microsoft.com/office/drawing/2014/main" id="{A6E238F1-D722-1BDE-A890-8968CD881D39}"/>
                </a:ext>
              </a:extLst>
            </p:cNvPr>
            <p:cNvSpPr txBox="1"/>
            <p:nvPr/>
          </p:nvSpPr>
          <p:spPr>
            <a:xfrm>
              <a:off x="1790790" y="3219653"/>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t>
              </a:r>
            </a:p>
          </p:txBody>
        </p:sp>
        <p:sp>
          <p:nvSpPr>
            <p:cNvPr id="33" name="TextBox 32">
              <a:extLst>
                <a:ext uri="{FF2B5EF4-FFF2-40B4-BE49-F238E27FC236}">
                  <a16:creationId xmlns:a16="http://schemas.microsoft.com/office/drawing/2014/main" id="{D6B986DD-4159-892D-276D-4313E234B3B7}"/>
                </a:ext>
              </a:extLst>
            </p:cNvPr>
            <p:cNvSpPr txBox="1"/>
            <p:nvPr/>
          </p:nvSpPr>
          <p:spPr>
            <a:xfrm>
              <a:off x="2113108" y="2737053"/>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t>
              </a:r>
            </a:p>
          </p:txBody>
        </p:sp>
      </p:grpSp>
      <p:pic>
        <p:nvPicPr>
          <p:cNvPr id="34" name="Picture 33" descr="higgs-potential.gif">
            <a:extLst>
              <a:ext uri="{FF2B5EF4-FFF2-40B4-BE49-F238E27FC236}">
                <a16:creationId xmlns:a16="http://schemas.microsoft.com/office/drawing/2014/main" id="{380E9022-7D96-7663-93F4-58AB71C4A2C1}"/>
              </a:ext>
            </a:extLst>
          </p:cNvPr>
          <p:cNvPicPr>
            <a:picLocks noChangeAspect="1"/>
          </p:cNvPicPr>
          <p:nvPr/>
        </p:nvPicPr>
        <p:blipFill>
          <a:blip r:embed="rId8"/>
          <a:stretch>
            <a:fillRect/>
          </a:stretch>
        </p:blipFill>
        <p:spPr>
          <a:xfrm>
            <a:off x="9427924" y="2787936"/>
            <a:ext cx="2253808" cy="1461184"/>
          </a:xfrm>
          <a:prstGeom prst="rect">
            <a:avLst/>
          </a:prstGeom>
        </p:spPr>
      </p:pic>
      <p:grpSp>
        <p:nvGrpSpPr>
          <p:cNvPr id="35" name="Group 34">
            <a:extLst>
              <a:ext uri="{FF2B5EF4-FFF2-40B4-BE49-F238E27FC236}">
                <a16:creationId xmlns:a16="http://schemas.microsoft.com/office/drawing/2014/main" id="{9CA307C9-E159-91D0-9299-CF5AF08D79AC}"/>
              </a:ext>
            </a:extLst>
          </p:cNvPr>
          <p:cNvGrpSpPr/>
          <p:nvPr/>
        </p:nvGrpSpPr>
        <p:grpSpPr>
          <a:xfrm>
            <a:off x="677196" y="4293463"/>
            <a:ext cx="6307077" cy="2373142"/>
            <a:chOff x="410818" y="4182399"/>
            <a:chExt cx="6307077" cy="2373142"/>
          </a:xfrm>
        </p:grpSpPr>
        <p:grpSp>
          <p:nvGrpSpPr>
            <p:cNvPr id="36" name="Grouper 31">
              <a:extLst>
                <a:ext uri="{FF2B5EF4-FFF2-40B4-BE49-F238E27FC236}">
                  <a16:creationId xmlns:a16="http://schemas.microsoft.com/office/drawing/2014/main" id="{0349F46F-4EC8-9544-B3C5-D4D825A04351}"/>
                </a:ext>
              </a:extLst>
            </p:cNvPr>
            <p:cNvGrpSpPr>
              <a:grpSpLocks/>
            </p:cNvGrpSpPr>
            <p:nvPr/>
          </p:nvGrpSpPr>
          <p:grpSpPr bwMode="auto">
            <a:xfrm>
              <a:off x="499718" y="4218837"/>
              <a:ext cx="6091626" cy="2214035"/>
              <a:chOff x="1389072" y="4095751"/>
              <a:chExt cx="6751628" cy="2168524"/>
            </a:xfrm>
          </p:grpSpPr>
          <p:sp>
            <p:nvSpPr>
              <p:cNvPr id="38" name="AutoShape 26">
                <a:extLst>
                  <a:ext uri="{FF2B5EF4-FFF2-40B4-BE49-F238E27FC236}">
                    <a16:creationId xmlns:a16="http://schemas.microsoft.com/office/drawing/2014/main" id="{42E03F99-16D5-C509-554C-A2228BDDFE20}"/>
                  </a:ext>
                </a:extLst>
              </p:cNvPr>
              <p:cNvSpPr>
                <a:spLocks noChangeArrowheads="1"/>
              </p:cNvSpPr>
              <p:nvPr/>
            </p:nvSpPr>
            <p:spPr bwMode="auto">
              <a:xfrm>
                <a:off x="3324226" y="4645026"/>
                <a:ext cx="433388"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alpha val="62000"/>
                </a:srgbClr>
              </a:solidFill>
              <a:ln w="127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39" name="AutoShape 28">
                <a:extLst>
                  <a:ext uri="{FF2B5EF4-FFF2-40B4-BE49-F238E27FC236}">
                    <a16:creationId xmlns:a16="http://schemas.microsoft.com/office/drawing/2014/main" id="{FAB9C978-BAEA-AFB6-4222-FDDC13A9EB68}"/>
                  </a:ext>
                </a:extLst>
              </p:cNvPr>
              <p:cNvSpPr>
                <a:spLocks noChangeArrowheads="1"/>
              </p:cNvSpPr>
              <p:nvPr/>
            </p:nvSpPr>
            <p:spPr bwMode="auto">
              <a:xfrm>
                <a:off x="5699125" y="4645026"/>
                <a:ext cx="433388"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alpha val="62000"/>
                </a:srgbClr>
              </a:solidFill>
              <a:ln w="127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grpSp>
            <p:nvGrpSpPr>
              <p:cNvPr id="40" name="Group 94">
                <a:extLst>
                  <a:ext uri="{FF2B5EF4-FFF2-40B4-BE49-F238E27FC236}">
                    <a16:creationId xmlns:a16="http://schemas.microsoft.com/office/drawing/2014/main" id="{420B6E67-687E-75CD-E508-3612D75A5861}"/>
                  </a:ext>
                </a:extLst>
              </p:cNvPr>
              <p:cNvGrpSpPr>
                <a:grpSpLocks/>
              </p:cNvGrpSpPr>
              <p:nvPr/>
            </p:nvGrpSpPr>
            <p:grpSpPr bwMode="auto">
              <a:xfrm>
                <a:off x="6275387" y="4095751"/>
                <a:ext cx="1865313" cy="1573213"/>
                <a:chOff x="4240" y="2482"/>
                <a:chExt cx="1175" cy="991"/>
              </a:xfrm>
            </p:grpSpPr>
            <p:sp>
              <p:nvSpPr>
                <p:cNvPr id="59" name="Rectangle 58">
                  <a:extLst>
                    <a:ext uri="{FF2B5EF4-FFF2-40B4-BE49-F238E27FC236}">
                      <a16:creationId xmlns:a16="http://schemas.microsoft.com/office/drawing/2014/main" id="{071B76FF-D026-FC24-0DA8-339B56266D7D}"/>
                    </a:ext>
                  </a:extLst>
                </p:cNvPr>
                <p:cNvSpPr>
                  <a:spLocks noChangeArrowheads="1"/>
                </p:cNvSpPr>
                <p:nvPr/>
              </p:nvSpPr>
              <p:spPr bwMode="auto">
                <a:xfrm>
                  <a:off x="4240" y="2738"/>
                  <a:ext cx="1044" cy="609"/>
                </a:xfrm>
                <a:prstGeom prst="rect">
                  <a:avLst/>
                </a:prstGeom>
                <a:solidFill>
                  <a:schemeClr val="accent2">
                    <a:alpha val="62000"/>
                  </a:schemeClr>
                </a:solidFill>
                <a:ln w="127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60" name="Text Box 33">
                  <a:extLst>
                    <a:ext uri="{FF2B5EF4-FFF2-40B4-BE49-F238E27FC236}">
                      <a16:creationId xmlns:a16="http://schemas.microsoft.com/office/drawing/2014/main" id="{2DBA1E00-BF7B-383E-1D75-327FDA43AEA6}"/>
                    </a:ext>
                  </a:extLst>
                </p:cNvPr>
                <p:cNvSpPr txBox="1">
                  <a:spLocks noChangeArrowheads="1"/>
                </p:cNvSpPr>
                <p:nvPr/>
              </p:nvSpPr>
              <p:spPr bwMode="auto">
                <a:xfrm>
                  <a:off x="4241" y="2482"/>
                  <a:ext cx="1044" cy="228"/>
                </a:xfrm>
                <a:prstGeom prst="rect">
                  <a:avLst/>
                </a:prstGeom>
                <a:noFill/>
                <a:ln>
                  <a:noFill/>
                </a:ln>
                <a:effectLst/>
                <a:extLst>
                  <a:ext uri="{909E8E84-426E-40dd-AFC4-6F175D3DCCD1}">
                    <a14:hiddenFill xmlns:a14="http://schemas.microsoft.com/office/drawing/2010/main" xmlns="">
                      <a:solidFill>
                        <a:schemeClr val="bg2">
                          <a:alpha val="62000"/>
                        </a:schemeClr>
                      </a:solidFill>
                    </a14:hiddenFill>
                  </a:ext>
                  <a:ext uri="{91240B29-F687-4f45-9708-019B960494DF}">
                    <a14:hiddenLine xmlns:a14="http://schemas.microsoft.com/office/drawing/2010/main" xmlns="" w="127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AA6F5B"/>
                      </a:solidFill>
                      <a:effectLst/>
                      <a:uLnTx/>
                      <a:uFillTx/>
                      <a:latin typeface="Calibri" panose="020F0502020204030204"/>
                      <a:ea typeface="ＭＳ Ｐゴシック" charset="0"/>
                      <a:cs typeface="Comic Sans MS"/>
                    </a:rPr>
                    <a:t>broken phase</a:t>
                  </a:r>
                </a:p>
              </p:txBody>
            </p:sp>
            <p:graphicFrame>
              <p:nvGraphicFramePr>
                <p:cNvPr id="61" name="Object 36">
                  <a:extLst>
                    <a:ext uri="{FF2B5EF4-FFF2-40B4-BE49-F238E27FC236}">
                      <a16:creationId xmlns:a16="http://schemas.microsoft.com/office/drawing/2014/main" id="{3C45E4D1-7F77-B4DE-2E87-BB244BF0CF77}"/>
                    </a:ext>
                  </a:extLst>
                </p:cNvPr>
                <p:cNvGraphicFramePr>
                  <a:graphicFrameLocks noChangeAspect="1"/>
                </p:cNvGraphicFramePr>
                <p:nvPr/>
              </p:nvGraphicFramePr>
              <p:xfrm>
                <a:off x="5007" y="3257"/>
                <a:ext cx="408" cy="216"/>
              </p:xfrm>
              <a:graphic>
                <a:graphicData uri="http://schemas.openxmlformats.org/presentationml/2006/ole">
                  <mc:AlternateContent xmlns:mc="http://schemas.openxmlformats.org/markup-compatibility/2006">
                    <mc:Choice xmlns:v="urn:schemas-microsoft-com:vml" Requires="v">
                      <p:oleObj name="Equation" r:id="rId9" imgW="431613" imgH="228501" progId="Equation.3">
                        <p:embed/>
                      </p:oleObj>
                    </mc:Choice>
                    <mc:Fallback>
                      <p:oleObj name="Equation" r:id="rId9" imgW="431613" imgH="228501" progId="Equation.3">
                        <p:embed/>
                        <p:pic>
                          <p:nvPicPr>
                            <p:cNvPr id="150" name="Object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7" y="3257"/>
                              <a:ext cx="408" cy="216"/>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41" name="Group 92">
                <a:extLst>
                  <a:ext uri="{FF2B5EF4-FFF2-40B4-BE49-F238E27FC236}">
                    <a16:creationId xmlns:a16="http://schemas.microsoft.com/office/drawing/2014/main" id="{4F0CFC30-9F8F-0ADE-4C4F-2878C3D58677}"/>
                  </a:ext>
                </a:extLst>
              </p:cNvPr>
              <p:cNvGrpSpPr>
                <a:grpSpLocks/>
              </p:cNvGrpSpPr>
              <p:nvPr/>
            </p:nvGrpSpPr>
            <p:grpSpPr bwMode="auto">
              <a:xfrm>
                <a:off x="1389072" y="4114802"/>
                <a:ext cx="2000259" cy="1577976"/>
                <a:chOff x="1162" y="2494"/>
                <a:chExt cx="1260" cy="994"/>
              </a:xfrm>
            </p:grpSpPr>
            <p:sp>
              <p:nvSpPr>
                <p:cNvPr id="56" name="Rectangle 14">
                  <a:extLst>
                    <a:ext uri="{FF2B5EF4-FFF2-40B4-BE49-F238E27FC236}">
                      <a16:creationId xmlns:a16="http://schemas.microsoft.com/office/drawing/2014/main" id="{F667F018-007C-483A-27A4-85C040549345}"/>
                    </a:ext>
                  </a:extLst>
                </p:cNvPr>
                <p:cNvSpPr>
                  <a:spLocks noChangeArrowheads="1"/>
                </p:cNvSpPr>
                <p:nvPr/>
              </p:nvSpPr>
              <p:spPr bwMode="auto">
                <a:xfrm>
                  <a:off x="1247" y="2738"/>
                  <a:ext cx="1043" cy="609"/>
                </a:xfrm>
                <a:prstGeom prst="rect">
                  <a:avLst/>
                </a:prstGeom>
                <a:pattFill prst="pct70">
                  <a:fgClr>
                    <a:srgbClr val="DDDDDD"/>
                  </a:fgClr>
                  <a:bgClr>
                    <a:srgbClr val="FFFFFF"/>
                  </a:bgClr>
                </a:patt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7" name="Text Box 30">
                  <a:extLst>
                    <a:ext uri="{FF2B5EF4-FFF2-40B4-BE49-F238E27FC236}">
                      <a16:creationId xmlns:a16="http://schemas.microsoft.com/office/drawing/2014/main" id="{7049DBC1-9D8E-473F-8DDE-1559FC7EAF4A}"/>
                    </a:ext>
                  </a:extLst>
                </p:cNvPr>
                <p:cNvSpPr txBox="1">
                  <a:spLocks noChangeArrowheads="1"/>
                </p:cNvSpPr>
                <p:nvPr/>
              </p:nvSpPr>
              <p:spPr bwMode="auto">
                <a:xfrm>
                  <a:off x="1162" y="2494"/>
                  <a:ext cx="1260" cy="232"/>
                </a:xfrm>
                <a:prstGeom prst="rect">
                  <a:avLst/>
                </a:prstGeom>
                <a:noFill/>
                <a:ln>
                  <a:noFill/>
                </a:ln>
                <a:effectLst/>
                <a:extLst>
                  <a:ext uri="{909E8E84-426E-40dd-AFC4-6F175D3DCCD1}">
                    <a14:hiddenFill xmlns:a14="http://schemas.microsoft.com/office/drawing/2010/main" xmlns="">
                      <a:solidFill>
                        <a:schemeClr val="bg2">
                          <a:alpha val="62000"/>
                        </a:schemeClr>
                      </a:solidFill>
                    </a14:hiddenFill>
                  </a:ext>
                  <a:ext uri="{91240B29-F687-4f45-9708-019B960494DF}">
                    <a14:hiddenLine xmlns:a14="http://schemas.microsoft.com/office/drawing/2010/main" xmlns="" w="127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Comic Sans MS"/>
                    </a:rPr>
                    <a:t>symmetric phase</a:t>
                  </a:r>
                </a:p>
              </p:txBody>
            </p:sp>
            <p:graphicFrame>
              <p:nvGraphicFramePr>
                <p:cNvPr id="58" name="Object 37">
                  <a:extLst>
                    <a:ext uri="{FF2B5EF4-FFF2-40B4-BE49-F238E27FC236}">
                      <a16:creationId xmlns:a16="http://schemas.microsoft.com/office/drawing/2014/main" id="{5D9460AC-315C-3576-749B-FC5F8A4E8BEF}"/>
                    </a:ext>
                  </a:extLst>
                </p:cNvPr>
                <p:cNvGraphicFramePr>
                  <a:graphicFrameLocks noChangeAspect="1"/>
                </p:cNvGraphicFramePr>
                <p:nvPr/>
              </p:nvGraphicFramePr>
              <p:xfrm>
                <a:off x="2014" y="3248"/>
                <a:ext cx="408" cy="240"/>
              </p:xfrm>
              <a:graphic>
                <a:graphicData uri="http://schemas.openxmlformats.org/presentationml/2006/ole">
                  <mc:AlternateContent xmlns:mc="http://schemas.openxmlformats.org/markup-compatibility/2006">
                    <mc:Choice xmlns:v="urn:schemas-microsoft-com:vml" Requires="v">
                      <p:oleObj name="Equation" r:id="rId11" imgW="431800" imgH="254000" progId="Equation.3">
                        <p:embed/>
                      </p:oleObj>
                    </mc:Choice>
                    <mc:Fallback>
                      <p:oleObj name="Equation" r:id="rId11" imgW="431800" imgH="254000" progId="Equation.3">
                        <p:embed/>
                        <p:pic>
                          <p:nvPicPr>
                            <p:cNvPr id="147" name="Object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14" y="3248"/>
                              <a:ext cx="408" cy="24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42" name="Group 93">
                <a:extLst>
                  <a:ext uri="{FF2B5EF4-FFF2-40B4-BE49-F238E27FC236}">
                    <a16:creationId xmlns:a16="http://schemas.microsoft.com/office/drawing/2014/main" id="{0F24C5A2-0847-2E37-75D6-AD77D04CDEDD}"/>
                  </a:ext>
                </a:extLst>
              </p:cNvPr>
              <p:cNvGrpSpPr>
                <a:grpSpLocks/>
              </p:cNvGrpSpPr>
              <p:nvPr/>
            </p:nvGrpSpPr>
            <p:grpSpPr bwMode="auto">
              <a:xfrm>
                <a:off x="2686049" y="4502150"/>
                <a:ext cx="5114924" cy="1762125"/>
                <a:chOff x="1979" y="2738"/>
                <a:chExt cx="3222" cy="1110"/>
              </a:xfrm>
            </p:grpSpPr>
            <p:sp>
              <p:nvSpPr>
                <p:cNvPr id="43" name="Rectangle 15">
                  <a:extLst>
                    <a:ext uri="{FF2B5EF4-FFF2-40B4-BE49-F238E27FC236}">
                      <a16:creationId xmlns:a16="http://schemas.microsoft.com/office/drawing/2014/main" id="{F4A6B43A-A3C5-5A48-CC1E-34DCED3B7B6A}"/>
                    </a:ext>
                  </a:extLst>
                </p:cNvPr>
                <p:cNvSpPr>
                  <a:spLocks noChangeArrowheads="1"/>
                </p:cNvSpPr>
                <p:nvPr/>
              </p:nvSpPr>
              <p:spPr bwMode="auto">
                <a:xfrm>
                  <a:off x="2745" y="2738"/>
                  <a:ext cx="1043" cy="609"/>
                </a:xfrm>
                <a:prstGeom prst="rect">
                  <a:avLst/>
                </a:prstGeom>
                <a:pattFill prst="pct70">
                  <a:fgClr>
                    <a:srgbClr val="DDDDDD"/>
                  </a:fgClr>
                  <a:bgClr>
                    <a:srgbClr val="FFFFFF"/>
                  </a:bgClr>
                </a:patt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4" name="Oval 17">
                  <a:extLst>
                    <a:ext uri="{FF2B5EF4-FFF2-40B4-BE49-F238E27FC236}">
                      <a16:creationId xmlns:a16="http://schemas.microsoft.com/office/drawing/2014/main" id="{20A50146-E0EB-BBC6-B632-5CEEE64311DC}"/>
                    </a:ext>
                  </a:extLst>
                </p:cNvPr>
                <p:cNvSpPr>
                  <a:spLocks noChangeArrowheads="1"/>
                </p:cNvSpPr>
                <p:nvPr/>
              </p:nvSpPr>
              <p:spPr bwMode="auto">
                <a:xfrm>
                  <a:off x="2835" y="2828"/>
                  <a:ext cx="136" cy="136"/>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5" name="Oval 18">
                  <a:extLst>
                    <a:ext uri="{FF2B5EF4-FFF2-40B4-BE49-F238E27FC236}">
                      <a16:creationId xmlns:a16="http://schemas.microsoft.com/office/drawing/2014/main" id="{7C2D7A56-8BBE-8CCE-0CDC-457575AB7910}"/>
                    </a:ext>
                  </a:extLst>
                </p:cNvPr>
                <p:cNvSpPr>
                  <a:spLocks noChangeArrowheads="1"/>
                </p:cNvSpPr>
                <p:nvPr/>
              </p:nvSpPr>
              <p:spPr bwMode="auto">
                <a:xfrm>
                  <a:off x="3107" y="2919"/>
                  <a:ext cx="90" cy="90"/>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6" name="Oval 21">
                  <a:extLst>
                    <a:ext uri="{FF2B5EF4-FFF2-40B4-BE49-F238E27FC236}">
                      <a16:creationId xmlns:a16="http://schemas.microsoft.com/office/drawing/2014/main" id="{0F668050-BDFB-2D2E-B6D9-EE87362AF09F}"/>
                    </a:ext>
                  </a:extLst>
                </p:cNvPr>
                <p:cNvSpPr>
                  <a:spLocks noChangeArrowheads="1"/>
                </p:cNvSpPr>
                <p:nvPr/>
              </p:nvSpPr>
              <p:spPr bwMode="auto">
                <a:xfrm>
                  <a:off x="3288" y="2782"/>
                  <a:ext cx="182" cy="18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7" name="Oval 23">
                  <a:extLst>
                    <a:ext uri="{FF2B5EF4-FFF2-40B4-BE49-F238E27FC236}">
                      <a16:creationId xmlns:a16="http://schemas.microsoft.com/office/drawing/2014/main" id="{31543083-043D-D84A-CE9A-086BF9CDF314}"/>
                    </a:ext>
                  </a:extLst>
                </p:cNvPr>
                <p:cNvSpPr>
                  <a:spLocks noChangeArrowheads="1"/>
                </p:cNvSpPr>
                <p:nvPr/>
              </p:nvSpPr>
              <p:spPr bwMode="auto">
                <a:xfrm>
                  <a:off x="3062" y="2782"/>
                  <a:ext cx="45" cy="45"/>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8" name="Oval 24">
                  <a:extLst>
                    <a:ext uri="{FF2B5EF4-FFF2-40B4-BE49-F238E27FC236}">
                      <a16:creationId xmlns:a16="http://schemas.microsoft.com/office/drawing/2014/main" id="{E0E0A8E7-F0FE-5F1D-7BEA-0D6502D43CA0}"/>
                    </a:ext>
                  </a:extLst>
                </p:cNvPr>
                <p:cNvSpPr>
                  <a:spLocks noChangeArrowheads="1"/>
                </p:cNvSpPr>
                <p:nvPr/>
              </p:nvSpPr>
              <p:spPr bwMode="auto">
                <a:xfrm>
                  <a:off x="3606" y="2894"/>
                  <a:ext cx="91" cy="9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graphicFrame>
              <p:nvGraphicFramePr>
                <p:cNvPr id="49" name="Object 35">
                  <a:extLst>
                    <a:ext uri="{FF2B5EF4-FFF2-40B4-BE49-F238E27FC236}">
                      <a16:creationId xmlns:a16="http://schemas.microsoft.com/office/drawing/2014/main" id="{BA207E94-49AE-610D-3A0F-84D09ED061A9}"/>
                    </a:ext>
                  </a:extLst>
                </p:cNvPr>
                <p:cNvGraphicFramePr>
                  <a:graphicFrameLocks noChangeAspect="1"/>
                </p:cNvGraphicFramePr>
                <p:nvPr/>
              </p:nvGraphicFramePr>
              <p:xfrm>
                <a:off x="3528" y="3257"/>
                <a:ext cx="408" cy="216"/>
              </p:xfrm>
              <a:graphic>
                <a:graphicData uri="http://schemas.openxmlformats.org/presentationml/2006/ole">
                  <mc:AlternateContent xmlns:mc="http://schemas.openxmlformats.org/markup-compatibility/2006">
                    <mc:Choice xmlns:v="urn:schemas-microsoft-com:vml" Requires="v">
                      <p:oleObj name="Equation" r:id="rId13" imgW="431613" imgH="228501" progId="Equation.3">
                        <p:embed/>
                      </p:oleObj>
                    </mc:Choice>
                    <mc:Fallback>
                      <p:oleObj name="Equation" r:id="rId13" imgW="431613" imgH="228501" progId="Equation.3">
                        <p:embed/>
                        <p:pic>
                          <p:nvPicPr>
                            <p:cNvPr id="138" name="Object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8" y="3257"/>
                              <a:ext cx="408" cy="216"/>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Oval 86">
                  <a:extLst>
                    <a:ext uri="{FF2B5EF4-FFF2-40B4-BE49-F238E27FC236}">
                      <a16:creationId xmlns:a16="http://schemas.microsoft.com/office/drawing/2014/main" id="{8D4532C2-DDA0-5353-F270-942EFF866C38}"/>
                    </a:ext>
                  </a:extLst>
                </p:cNvPr>
                <p:cNvSpPr>
                  <a:spLocks noChangeArrowheads="1"/>
                </p:cNvSpPr>
                <p:nvPr/>
              </p:nvSpPr>
              <p:spPr bwMode="auto">
                <a:xfrm>
                  <a:off x="2880" y="3075"/>
                  <a:ext cx="182" cy="18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1" name="Oval 87">
                  <a:extLst>
                    <a:ext uri="{FF2B5EF4-FFF2-40B4-BE49-F238E27FC236}">
                      <a16:creationId xmlns:a16="http://schemas.microsoft.com/office/drawing/2014/main" id="{30C2824D-7A19-EACA-E151-0949910EC7E5}"/>
                    </a:ext>
                  </a:extLst>
                </p:cNvPr>
                <p:cNvSpPr>
                  <a:spLocks noChangeArrowheads="1"/>
                </p:cNvSpPr>
                <p:nvPr/>
              </p:nvSpPr>
              <p:spPr bwMode="auto">
                <a:xfrm>
                  <a:off x="3198" y="3075"/>
                  <a:ext cx="45" cy="45"/>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2" name="Oval 88">
                  <a:extLst>
                    <a:ext uri="{FF2B5EF4-FFF2-40B4-BE49-F238E27FC236}">
                      <a16:creationId xmlns:a16="http://schemas.microsoft.com/office/drawing/2014/main" id="{D4BD9900-5D48-0B2D-8C8C-498E8E0AE4A6}"/>
                    </a:ext>
                  </a:extLst>
                </p:cNvPr>
                <p:cNvSpPr>
                  <a:spLocks noChangeArrowheads="1"/>
                </p:cNvSpPr>
                <p:nvPr/>
              </p:nvSpPr>
              <p:spPr bwMode="auto">
                <a:xfrm>
                  <a:off x="3606" y="3075"/>
                  <a:ext cx="45" cy="45"/>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3" name="Oval 89">
                  <a:extLst>
                    <a:ext uri="{FF2B5EF4-FFF2-40B4-BE49-F238E27FC236}">
                      <a16:creationId xmlns:a16="http://schemas.microsoft.com/office/drawing/2014/main" id="{BA2627BA-AD36-8101-E1CE-95AC3B857E55}"/>
                    </a:ext>
                  </a:extLst>
                </p:cNvPr>
                <p:cNvSpPr>
                  <a:spLocks noChangeArrowheads="1"/>
                </p:cNvSpPr>
                <p:nvPr/>
              </p:nvSpPr>
              <p:spPr bwMode="auto">
                <a:xfrm>
                  <a:off x="3334" y="3120"/>
                  <a:ext cx="91" cy="9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4" name="Line 90">
                  <a:extLst>
                    <a:ext uri="{FF2B5EF4-FFF2-40B4-BE49-F238E27FC236}">
                      <a16:creationId xmlns:a16="http://schemas.microsoft.com/office/drawing/2014/main" id="{894F2FBC-9891-B59D-DDE1-F5CA8B9259F9}"/>
                    </a:ext>
                  </a:extLst>
                </p:cNvPr>
                <p:cNvSpPr>
                  <a:spLocks noChangeShapeType="1"/>
                </p:cNvSpPr>
                <p:nvPr/>
              </p:nvSpPr>
              <p:spPr bwMode="auto">
                <a:xfrm flipH="1" flipV="1">
                  <a:off x="2986" y="3268"/>
                  <a:ext cx="75" cy="397"/>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5" name="Text Box 91">
                  <a:extLst>
                    <a:ext uri="{FF2B5EF4-FFF2-40B4-BE49-F238E27FC236}">
                      <a16:creationId xmlns:a16="http://schemas.microsoft.com/office/drawing/2014/main" id="{8753DE0C-252A-B016-B985-F531D59189B6}"/>
                    </a:ext>
                  </a:extLst>
                </p:cNvPr>
                <p:cNvSpPr txBox="1">
                  <a:spLocks noChangeArrowheads="1"/>
                </p:cNvSpPr>
                <p:nvPr/>
              </p:nvSpPr>
              <p:spPr bwMode="auto">
                <a:xfrm>
                  <a:off x="1979" y="3601"/>
                  <a:ext cx="3222" cy="247"/>
                </a:xfrm>
                <a:prstGeom prst="rect">
                  <a:avLst/>
                </a:prstGeom>
                <a:noFill/>
                <a:ln>
                  <a:noFill/>
                </a:ln>
                <a:effectLst/>
                <a:extLst>
                  <a:ext uri="{909E8E84-426E-40dd-AFC4-6F175D3DCCD1}">
                    <a14:hiddenFill xmlns:a14="http://schemas.microsoft.com/office/drawing/2010/main" xmlns="">
                      <a:solidFill>
                        <a:schemeClr val="bg2">
                          <a:alpha val="62000"/>
                        </a:schemeClr>
                      </a:solidFill>
                    </a14:hiddenFill>
                  </a:ext>
                  <a:ext uri="{91240B29-F687-4f45-9708-019B960494DF}">
                    <a14:hiddenLine xmlns:a14="http://schemas.microsoft.com/office/drawing/2010/main" xmlns="" w="127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AA6F5B"/>
                      </a:solidFill>
                      <a:effectLst/>
                      <a:uLnTx/>
                      <a:uFillTx/>
                      <a:latin typeface="Calibri" panose="020F0502020204030204"/>
                      <a:ea typeface="ＭＳ Ｐゴシック" charset="0"/>
                      <a:cs typeface="Comic Sans MS"/>
                    </a:rPr>
                    <a:t>expanding bubble (Higgs condensates)</a:t>
                  </a:r>
                </a:p>
              </p:txBody>
            </p:sp>
          </p:grpSp>
        </p:grpSp>
        <p:sp>
          <p:nvSpPr>
            <p:cNvPr id="37" name="Rectangle 36">
              <a:extLst>
                <a:ext uri="{FF2B5EF4-FFF2-40B4-BE49-F238E27FC236}">
                  <a16:creationId xmlns:a16="http://schemas.microsoft.com/office/drawing/2014/main" id="{E67D0A95-2E99-9756-3786-B368877BFAC9}"/>
                </a:ext>
              </a:extLst>
            </p:cNvPr>
            <p:cNvSpPr/>
            <p:nvPr/>
          </p:nvSpPr>
          <p:spPr>
            <a:xfrm>
              <a:off x="410818" y="4182399"/>
              <a:ext cx="6307077" cy="2373142"/>
            </a:xfrm>
            <a:prstGeom prst="rect">
              <a:avLst/>
            </a:prstGeom>
            <a:no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Content Placeholder 2">
            <a:extLst>
              <a:ext uri="{FF2B5EF4-FFF2-40B4-BE49-F238E27FC236}">
                <a16:creationId xmlns:a16="http://schemas.microsoft.com/office/drawing/2014/main" id="{B9C7AEA7-CC73-DEAC-B3D1-26D99F123F24}"/>
              </a:ext>
            </a:extLst>
          </p:cNvPr>
          <p:cNvSpPr txBox="1">
            <a:spLocks/>
          </p:cNvSpPr>
          <p:nvPr/>
        </p:nvSpPr>
        <p:spPr>
          <a:xfrm>
            <a:off x="235446" y="726643"/>
            <a:ext cx="7787790" cy="4919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070C0"/>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err="1">
                <a:solidFill>
                  <a:schemeClr val="bg1"/>
                </a:solidFill>
              </a:rPr>
              <a:t>Sacharov</a:t>
            </a:r>
            <a:r>
              <a:rPr lang="en-US" sz="2400" dirty="0">
                <a:solidFill>
                  <a:schemeClr val="bg1"/>
                </a:solidFill>
              </a:rPr>
              <a:t> Conditions: </a:t>
            </a:r>
            <a:r>
              <a:rPr lang="en-US" sz="2400" dirty="0">
                <a:solidFill>
                  <a:srgbClr val="77FF92"/>
                </a:solidFill>
              </a:rPr>
              <a:t>all present in S.M.</a:t>
            </a:r>
          </a:p>
        </p:txBody>
      </p:sp>
      <p:sp>
        <p:nvSpPr>
          <p:cNvPr id="63" name="Content Placeholder 2">
            <a:extLst>
              <a:ext uri="{FF2B5EF4-FFF2-40B4-BE49-F238E27FC236}">
                <a16:creationId xmlns:a16="http://schemas.microsoft.com/office/drawing/2014/main" id="{9196B7BA-B195-C753-74F3-A384AFA1F78D}"/>
              </a:ext>
            </a:extLst>
          </p:cNvPr>
          <p:cNvSpPr txBox="1">
            <a:spLocks/>
          </p:cNvSpPr>
          <p:nvPr/>
        </p:nvSpPr>
        <p:spPr>
          <a:xfrm>
            <a:off x="289905" y="3859348"/>
            <a:ext cx="6903953" cy="90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C0000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err="1">
                <a:ln>
                  <a:noFill/>
                </a:ln>
                <a:solidFill>
                  <a:schemeClr val="bg1"/>
                </a:solidFill>
                <a:effectLst/>
                <a:uLnTx/>
                <a:uFillTx/>
                <a:latin typeface="Calibri" panose="020F0502020204030204"/>
                <a:ea typeface="+mn-ea"/>
                <a:cs typeface="+mn-cs"/>
              </a:rPr>
              <a:t>Baryogenesis</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from Higgs symmetry breaking?</a:t>
            </a:r>
          </a:p>
        </p:txBody>
      </p:sp>
      <p:sp>
        <p:nvSpPr>
          <p:cNvPr id="64" name="Rectangle 63">
            <a:extLst>
              <a:ext uri="{FF2B5EF4-FFF2-40B4-BE49-F238E27FC236}">
                <a16:creationId xmlns:a16="http://schemas.microsoft.com/office/drawing/2014/main" id="{C0A44262-2216-AA75-5943-E1E75C93444E}"/>
              </a:ext>
            </a:extLst>
          </p:cNvPr>
          <p:cNvSpPr/>
          <p:nvPr/>
        </p:nvSpPr>
        <p:spPr>
          <a:xfrm>
            <a:off x="8115094" y="4699448"/>
            <a:ext cx="3851169" cy="103246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4408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1B98C3D8-D4EC-F1BD-1CEC-BE43AD7CE88C}"/>
              </a:ext>
            </a:extLst>
          </p:cNvPr>
          <p:cNvSpPr/>
          <p:nvPr/>
        </p:nvSpPr>
        <p:spPr>
          <a:xfrm>
            <a:off x="581810" y="4281876"/>
            <a:ext cx="6458756" cy="22504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Rectangle 66">
            <a:extLst>
              <a:ext uri="{FF2B5EF4-FFF2-40B4-BE49-F238E27FC236}">
                <a16:creationId xmlns:a16="http://schemas.microsoft.com/office/drawing/2014/main" id="{AFF973D1-FEDF-9133-2813-C3D22107EE0A}"/>
              </a:ext>
            </a:extLst>
          </p:cNvPr>
          <p:cNvSpPr/>
          <p:nvPr/>
        </p:nvSpPr>
        <p:spPr>
          <a:xfrm>
            <a:off x="5577638" y="1164191"/>
            <a:ext cx="2297925" cy="245383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6" name="Rectangle 65">
            <a:extLst>
              <a:ext uri="{FF2B5EF4-FFF2-40B4-BE49-F238E27FC236}">
                <a16:creationId xmlns:a16="http://schemas.microsoft.com/office/drawing/2014/main" id="{E245F072-1DDD-EBDC-A2AF-8BB08E0A60FD}"/>
              </a:ext>
            </a:extLst>
          </p:cNvPr>
          <p:cNvSpPr/>
          <p:nvPr/>
        </p:nvSpPr>
        <p:spPr>
          <a:xfrm>
            <a:off x="2618833" y="1159475"/>
            <a:ext cx="2916508" cy="245383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Rectangle 64">
            <a:extLst>
              <a:ext uri="{FF2B5EF4-FFF2-40B4-BE49-F238E27FC236}">
                <a16:creationId xmlns:a16="http://schemas.microsoft.com/office/drawing/2014/main" id="{3F5B5BC4-16B4-8530-5EEE-54F998DCC7B9}"/>
              </a:ext>
            </a:extLst>
          </p:cNvPr>
          <p:cNvSpPr/>
          <p:nvPr/>
        </p:nvSpPr>
        <p:spPr>
          <a:xfrm>
            <a:off x="200664" y="1166283"/>
            <a:ext cx="2364935" cy="244891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descr="cp_universe_chronology_large.jpg">
            <a:extLst>
              <a:ext uri="{FF2B5EF4-FFF2-40B4-BE49-F238E27FC236}">
                <a16:creationId xmlns:a16="http://schemas.microsoft.com/office/drawing/2014/main" id="{37F9E6B6-BC6B-0E4D-F44E-25D4335C1E73}"/>
              </a:ext>
            </a:extLst>
          </p:cNvPr>
          <p:cNvPicPr>
            <a:picLocks noChangeAspect="1"/>
          </p:cNvPicPr>
          <p:nvPr/>
        </p:nvPicPr>
        <p:blipFill>
          <a:blip r:embed="rId3"/>
          <a:stretch>
            <a:fillRect/>
          </a:stretch>
        </p:blipFill>
        <p:spPr>
          <a:xfrm>
            <a:off x="8023236" y="847233"/>
            <a:ext cx="4130413" cy="5868897"/>
          </a:xfrm>
          <a:prstGeom prst="rect">
            <a:avLst/>
          </a:prstGeom>
          <a:ln w="25400">
            <a:solidFill>
              <a:srgbClr val="0070C0"/>
            </a:solidFill>
          </a:ln>
          <a:effectLst/>
        </p:spPr>
      </p:pic>
      <p:sp>
        <p:nvSpPr>
          <p:cNvPr id="3" name="Title 1">
            <a:extLst>
              <a:ext uri="{FF2B5EF4-FFF2-40B4-BE49-F238E27FC236}">
                <a16:creationId xmlns:a16="http://schemas.microsoft.com/office/drawing/2014/main" id="{D5B9C3CC-9DC0-E2C0-5E81-89A4058AE1CD}"/>
              </a:ext>
            </a:extLst>
          </p:cNvPr>
          <p:cNvSpPr txBox="1">
            <a:spLocks/>
          </p:cNvSpPr>
          <p:nvPr/>
        </p:nvSpPr>
        <p:spPr>
          <a:xfrm>
            <a:off x="-1" y="1"/>
            <a:ext cx="12190707" cy="6723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sz="4000" dirty="0">
                <a:solidFill>
                  <a:schemeClr val="bg1"/>
                </a:solidFill>
                <a:latin typeface="+mn-lt"/>
              </a:rPr>
              <a:t>The Baryogenesis Puzzle </a:t>
            </a:r>
            <a:r>
              <a:rPr lang="mr-IN" sz="4000" dirty="0">
                <a:solidFill>
                  <a:schemeClr val="bg1"/>
                </a:solidFill>
                <a:latin typeface="+mn-lt"/>
              </a:rPr>
              <a:t>–</a:t>
            </a:r>
            <a:r>
              <a:rPr lang="en-US" sz="4000" dirty="0">
                <a:solidFill>
                  <a:schemeClr val="bg1"/>
                </a:solidFill>
                <a:latin typeface="+mn-lt"/>
              </a:rPr>
              <a:t> Electroweak </a:t>
            </a:r>
            <a:r>
              <a:rPr lang="en-US" dirty="0">
                <a:solidFill>
                  <a:schemeClr val="bg1"/>
                </a:solidFill>
              </a:rPr>
              <a:t>Baryogenesis?</a:t>
            </a:r>
          </a:p>
        </p:txBody>
      </p:sp>
      <p:grpSp>
        <p:nvGrpSpPr>
          <p:cNvPr id="4" name="Group 3">
            <a:extLst>
              <a:ext uri="{FF2B5EF4-FFF2-40B4-BE49-F238E27FC236}">
                <a16:creationId xmlns:a16="http://schemas.microsoft.com/office/drawing/2014/main" id="{646344A5-D518-7B52-BC08-DE9109287B7B}"/>
              </a:ext>
            </a:extLst>
          </p:cNvPr>
          <p:cNvGrpSpPr/>
          <p:nvPr/>
        </p:nvGrpSpPr>
        <p:grpSpPr>
          <a:xfrm>
            <a:off x="2623840" y="1170224"/>
            <a:ext cx="2752555" cy="2453831"/>
            <a:chOff x="3854395" y="1256007"/>
            <a:chExt cx="3717015" cy="2686098"/>
          </a:xfrm>
        </p:grpSpPr>
        <p:pic>
          <p:nvPicPr>
            <p:cNvPr id="5" name="Picture 4" descr="rhoeta_small_global_2014.pdf">
              <a:extLst>
                <a:ext uri="{FF2B5EF4-FFF2-40B4-BE49-F238E27FC236}">
                  <a16:creationId xmlns:a16="http://schemas.microsoft.com/office/drawing/2014/main" id="{85C43A0B-1C9E-35D9-9FF4-7F068993F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395" y="1671396"/>
              <a:ext cx="3717015" cy="2036810"/>
            </a:xfrm>
            <a:prstGeom prst="rect">
              <a:avLst/>
            </a:prstGeom>
          </p:spPr>
        </p:pic>
        <p:sp>
          <p:nvSpPr>
            <p:cNvPr id="6" name="TextBox 5">
              <a:extLst>
                <a:ext uri="{FF2B5EF4-FFF2-40B4-BE49-F238E27FC236}">
                  <a16:creationId xmlns:a16="http://schemas.microsoft.com/office/drawing/2014/main" id="{1E184D25-C544-5157-A459-DBC9AC1CEF01}"/>
                </a:ext>
              </a:extLst>
            </p:cNvPr>
            <p:cNvSpPr txBox="1"/>
            <p:nvPr/>
          </p:nvSpPr>
          <p:spPr>
            <a:xfrm>
              <a:off x="4612111" y="1267324"/>
              <a:ext cx="2437250" cy="3874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heavy" strike="noStrike" kern="1200" cap="none" spc="0" normalizeH="0" baseline="0" noProof="0" dirty="0">
                  <a:ln>
                    <a:noFill/>
                  </a:ln>
                  <a:solidFill>
                    <a:srgbClr val="009E00"/>
                  </a:solidFill>
                  <a:effectLst/>
                  <a:uLnTx/>
                  <a:uFillTx/>
                  <a:latin typeface="Calibri" panose="020F0502020204030204"/>
                  <a:ea typeface="+mn-ea"/>
                  <a:cs typeface="+mn-cs"/>
                </a:rPr>
                <a:t>C and CP Violation</a:t>
              </a:r>
            </a:p>
          </p:txBody>
        </p:sp>
        <p:sp>
          <p:nvSpPr>
            <p:cNvPr id="7" name="Rectangle 6">
              <a:extLst>
                <a:ext uri="{FF2B5EF4-FFF2-40B4-BE49-F238E27FC236}">
                  <a16:creationId xmlns:a16="http://schemas.microsoft.com/office/drawing/2014/main" id="{3AD46811-5E80-4326-996B-8780CC4C6EB4}"/>
                </a:ext>
              </a:extLst>
            </p:cNvPr>
            <p:cNvSpPr/>
            <p:nvPr/>
          </p:nvSpPr>
          <p:spPr>
            <a:xfrm>
              <a:off x="4117009" y="1256007"/>
              <a:ext cx="3352801" cy="2686098"/>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016965E-672E-C7D5-3F80-C82BC7E5A81A}"/>
                </a:ext>
              </a:extLst>
            </p:cNvPr>
            <p:cNvSpPr txBox="1"/>
            <p:nvPr/>
          </p:nvSpPr>
          <p:spPr>
            <a:xfrm>
              <a:off x="4726725" y="3572773"/>
              <a:ext cx="18044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Weak Interaction</a:t>
              </a:r>
            </a:p>
          </p:txBody>
        </p:sp>
      </p:grpSp>
      <p:grpSp>
        <p:nvGrpSpPr>
          <p:cNvPr id="23" name="Group 22">
            <a:extLst>
              <a:ext uri="{FF2B5EF4-FFF2-40B4-BE49-F238E27FC236}">
                <a16:creationId xmlns:a16="http://schemas.microsoft.com/office/drawing/2014/main" id="{1EFE97D1-8906-0B3A-FE84-C497719D2FC6}"/>
              </a:ext>
            </a:extLst>
          </p:cNvPr>
          <p:cNvGrpSpPr/>
          <p:nvPr/>
        </p:nvGrpSpPr>
        <p:grpSpPr>
          <a:xfrm>
            <a:off x="269623" y="1149448"/>
            <a:ext cx="2306913" cy="2509457"/>
            <a:chOff x="737301" y="1218942"/>
            <a:chExt cx="3115227" cy="2746990"/>
          </a:xfrm>
        </p:grpSpPr>
        <p:pic>
          <p:nvPicPr>
            <p:cNvPr id="24" name="Picture 23" descr="TriangleAnomaly.png">
              <a:extLst>
                <a:ext uri="{FF2B5EF4-FFF2-40B4-BE49-F238E27FC236}">
                  <a16:creationId xmlns:a16="http://schemas.microsoft.com/office/drawing/2014/main" id="{93735BE7-F278-D137-D2B5-2CA76C9D0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77" y="1804255"/>
              <a:ext cx="2057400" cy="1854200"/>
            </a:xfrm>
            <a:prstGeom prst="rect">
              <a:avLst/>
            </a:prstGeom>
          </p:spPr>
        </p:pic>
        <p:pic>
          <p:nvPicPr>
            <p:cNvPr id="25" name="Picture 24" descr="latex-image-1.pdf">
              <a:extLst>
                <a:ext uri="{FF2B5EF4-FFF2-40B4-BE49-F238E27FC236}">
                  <a16:creationId xmlns:a16="http://schemas.microsoft.com/office/drawing/2014/main" id="{B2093826-0965-24AA-3B23-5E82A70BA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6921" y="2329528"/>
              <a:ext cx="1295400" cy="508000"/>
            </a:xfrm>
            <a:prstGeom prst="rect">
              <a:avLst/>
            </a:prstGeom>
          </p:spPr>
        </p:pic>
        <p:sp>
          <p:nvSpPr>
            <p:cNvPr id="26" name="TextBox 25">
              <a:extLst>
                <a:ext uri="{FF2B5EF4-FFF2-40B4-BE49-F238E27FC236}">
                  <a16:creationId xmlns:a16="http://schemas.microsoft.com/office/drawing/2014/main" id="{946D39A9-C0B9-BFF7-6DA8-73BA545845ED}"/>
                </a:ext>
              </a:extLst>
            </p:cNvPr>
            <p:cNvSpPr txBox="1"/>
            <p:nvPr/>
          </p:nvSpPr>
          <p:spPr>
            <a:xfrm>
              <a:off x="1921596" y="2120563"/>
              <a:ext cx="14228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Axial Anomaly:</a:t>
              </a:r>
            </a:p>
          </p:txBody>
        </p:sp>
        <p:sp>
          <p:nvSpPr>
            <p:cNvPr id="27" name="TextBox 26">
              <a:extLst>
                <a:ext uri="{FF2B5EF4-FFF2-40B4-BE49-F238E27FC236}">
                  <a16:creationId xmlns:a16="http://schemas.microsoft.com/office/drawing/2014/main" id="{02C6074A-ECEA-8469-F582-059A58C2F960}"/>
                </a:ext>
              </a:extLst>
            </p:cNvPr>
            <p:cNvSpPr txBox="1"/>
            <p:nvPr/>
          </p:nvSpPr>
          <p:spPr>
            <a:xfrm>
              <a:off x="2185882" y="1593551"/>
              <a:ext cx="1584583" cy="505364"/>
            </a:xfrm>
            <a:prstGeom prst="rect">
              <a:avLst/>
            </a:prstGeom>
            <a:noFill/>
            <a:ln>
              <a:solidFill>
                <a:srgbClr val="00009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90"/>
                  </a:solidFill>
                  <a:effectLst/>
                  <a:uLnTx/>
                  <a:uFillTx/>
                  <a:latin typeface="Calibri" panose="020F0502020204030204"/>
                  <a:ea typeface="+mn-ea"/>
                  <a:cs typeface="+mn-cs"/>
                </a:rPr>
                <a:t>‘t </a:t>
              </a:r>
              <a:r>
                <a:rPr kumimoji="0" lang="en-US" sz="1200" b="1" i="0" u="none" strike="noStrike" kern="1200" cap="none" spc="0" normalizeH="0" baseline="0" noProof="0" dirty="0" err="1">
                  <a:ln>
                    <a:noFill/>
                  </a:ln>
                  <a:solidFill>
                    <a:srgbClr val="000090"/>
                  </a:solidFill>
                  <a:effectLst/>
                  <a:uLnTx/>
                  <a:uFillTx/>
                  <a:latin typeface="Calibri" panose="020F0502020204030204"/>
                  <a:ea typeface="+mn-ea"/>
                  <a:cs typeface="+mn-cs"/>
                </a:rPr>
                <a:t>Hooft</a:t>
              </a:r>
              <a:r>
                <a:rPr kumimoji="0" lang="en-US" sz="1200" b="1" i="0" u="none" strike="noStrike" kern="1200" cap="none" spc="0" normalizeH="0" baseline="0" noProof="0" dirty="0">
                  <a:ln>
                    <a:noFill/>
                  </a:ln>
                  <a:solidFill>
                    <a:srgbClr val="000090"/>
                  </a:solidFill>
                  <a:effectLst/>
                  <a:uLnTx/>
                  <a:uFillTx/>
                  <a:latin typeface="Calibri" panose="020F0502020204030204"/>
                  <a:ea typeface="+mn-ea"/>
                  <a:cs typeface="+mn-cs"/>
                </a:rPr>
                <a:t>, PRL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90"/>
                  </a:solidFill>
                  <a:effectLst/>
                  <a:uLnTx/>
                  <a:uFillTx/>
                  <a:latin typeface="Calibri" panose="020F0502020204030204"/>
                  <a:ea typeface="+mn-ea"/>
                  <a:cs typeface="+mn-cs"/>
                </a:rPr>
                <a:t>37 (1976) 8</a:t>
              </a:r>
            </a:p>
          </p:txBody>
        </p:sp>
        <p:sp>
          <p:nvSpPr>
            <p:cNvPr id="28" name="TextBox 27">
              <a:extLst>
                <a:ext uri="{FF2B5EF4-FFF2-40B4-BE49-F238E27FC236}">
                  <a16:creationId xmlns:a16="http://schemas.microsoft.com/office/drawing/2014/main" id="{34E9EF5C-474C-8050-85A7-F0D798318F13}"/>
                </a:ext>
              </a:extLst>
            </p:cNvPr>
            <p:cNvSpPr txBox="1"/>
            <p:nvPr/>
          </p:nvSpPr>
          <p:spPr>
            <a:xfrm>
              <a:off x="737301" y="1218942"/>
              <a:ext cx="3115227" cy="3874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heavy" strike="noStrike" kern="1200" cap="none" spc="0" normalizeH="0" baseline="0" noProof="0" dirty="0">
                  <a:ln>
                    <a:noFill/>
                  </a:ln>
                  <a:solidFill>
                    <a:srgbClr val="009E00"/>
                  </a:solidFill>
                  <a:effectLst/>
                  <a:uLnTx/>
                  <a:uFillTx/>
                  <a:latin typeface="Calibri" panose="020F0502020204030204"/>
                  <a:ea typeface="+mn-ea"/>
                  <a:cs typeface="+mn-cs"/>
                </a:rPr>
                <a:t>Baryon Number Violatio</a:t>
              </a:r>
              <a:r>
                <a:rPr kumimoji="0" lang="en-US" sz="1700" b="0" i="0" u="heavy" strike="noStrike" kern="1200" cap="none" spc="0" normalizeH="0" baseline="0" noProof="0" dirty="0">
                  <a:ln>
                    <a:noFill/>
                  </a:ln>
                  <a:solidFill>
                    <a:srgbClr val="009E00"/>
                  </a:solidFill>
                  <a:effectLst/>
                  <a:uLnTx/>
                  <a:uFillTx/>
                  <a:latin typeface="Calibri" panose="020F0502020204030204"/>
                  <a:ea typeface="+mn-ea"/>
                  <a:cs typeface="+mn-cs"/>
                </a:rPr>
                <a:t>n</a:t>
              </a:r>
            </a:p>
          </p:txBody>
        </p:sp>
        <p:sp>
          <p:nvSpPr>
            <p:cNvPr id="29" name="Rectangle 28">
              <a:extLst>
                <a:ext uri="{FF2B5EF4-FFF2-40B4-BE49-F238E27FC236}">
                  <a16:creationId xmlns:a16="http://schemas.microsoft.com/office/drawing/2014/main" id="{E8408912-2A95-A06D-9312-631F796C8037}"/>
                </a:ext>
              </a:extLst>
            </p:cNvPr>
            <p:cNvSpPr/>
            <p:nvPr/>
          </p:nvSpPr>
          <p:spPr>
            <a:xfrm>
              <a:off x="751906" y="1244423"/>
              <a:ext cx="3085979" cy="2695770"/>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C8B7B03-9858-4AB8-8FC2-020E14431E02}"/>
                </a:ext>
              </a:extLst>
            </p:cNvPr>
            <p:cNvSpPr txBox="1"/>
            <p:nvPr/>
          </p:nvSpPr>
          <p:spPr>
            <a:xfrm>
              <a:off x="815502" y="3561641"/>
              <a:ext cx="2967772" cy="404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Calibri" panose="020F0502020204030204"/>
                </a:rPr>
                <a:t>S</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phaleron</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Transitions</a:t>
              </a:r>
            </a:p>
          </p:txBody>
        </p:sp>
        <p:sp>
          <p:nvSpPr>
            <p:cNvPr id="31" name="TextBox 30">
              <a:extLst>
                <a:ext uri="{FF2B5EF4-FFF2-40B4-BE49-F238E27FC236}">
                  <a16:creationId xmlns:a16="http://schemas.microsoft.com/office/drawing/2014/main" id="{BCD0FBBE-C310-55E1-0678-558B4CD3E6B1}"/>
                </a:ext>
              </a:extLst>
            </p:cNvPr>
            <p:cNvSpPr txBox="1"/>
            <p:nvPr/>
          </p:nvSpPr>
          <p:spPr>
            <a:xfrm>
              <a:off x="1395628" y="2723321"/>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t>
              </a:r>
            </a:p>
          </p:txBody>
        </p:sp>
        <p:sp>
          <p:nvSpPr>
            <p:cNvPr id="32" name="TextBox 31">
              <a:extLst>
                <a:ext uri="{FF2B5EF4-FFF2-40B4-BE49-F238E27FC236}">
                  <a16:creationId xmlns:a16="http://schemas.microsoft.com/office/drawing/2014/main" id="{A6E238F1-D722-1BDE-A890-8968CD881D39}"/>
                </a:ext>
              </a:extLst>
            </p:cNvPr>
            <p:cNvSpPr txBox="1"/>
            <p:nvPr/>
          </p:nvSpPr>
          <p:spPr>
            <a:xfrm>
              <a:off x="1790790" y="3219653"/>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t>
              </a:r>
            </a:p>
          </p:txBody>
        </p:sp>
        <p:sp>
          <p:nvSpPr>
            <p:cNvPr id="33" name="TextBox 32">
              <a:extLst>
                <a:ext uri="{FF2B5EF4-FFF2-40B4-BE49-F238E27FC236}">
                  <a16:creationId xmlns:a16="http://schemas.microsoft.com/office/drawing/2014/main" id="{D6B986DD-4159-892D-276D-4313E234B3B7}"/>
                </a:ext>
              </a:extLst>
            </p:cNvPr>
            <p:cNvSpPr txBox="1"/>
            <p:nvPr/>
          </p:nvSpPr>
          <p:spPr>
            <a:xfrm>
              <a:off x="2113108" y="2737053"/>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t>
              </a:r>
            </a:p>
          </p:txBody>
        </p:sp>
      </p:grpSp>
      <p:pic>
        <p:nvPicPr>
          <p:cNvPr id="34" name="Picture 33" descr="higgs-potential.gif">
            <a:extLst>
              <a:ext uri="{FF2B5EF4-FFF2-40B4-BE49-F238E27FC236}">
                <a16:creationId xmlns:a16="http://schemas.microsoft.com/office/drawing/2014/main" id="{380E9022-7D96-7663-93F4-58AB71C4A2C1}"/>
              </a:ext>
            </a:extLst>
          </p:cNvPr>
          <p:cNvPicPr>
            <a:picLocks noChangeAspect="1"/>
          </p:cNvPicPr>
          <p:nvPr/>
        </p:nvPicPr>
        <p:blipFill>
          <a:blip r:embed="rId7"/>
          <a:stretch>
            <a:fillRect/>
          </a:stretch>
        </p:blipFill>
        <p:spPr>
          <a:xfrm>
            <a:off x="9427924" y="2787936"/>
            <a:ext cx="2253808" cy="1461184"/>
          </a:xfrm>
          <a:prstGeom prst="rect">
            <a:avLst/>
          </a:prstGeom>
        </p:spPr>
      </p:pic>
      <p:grpSp>
        <p:nvGrpSpPr>
          <p:cNvPr id="35" name="Group 34">
            <a:extLst>
              <a:ext uri="{FF2B5EF4-FFF2-40B4-BE49-F238E27FC236}">
                <a16:creationId xmlns:a16="http://schemas.microsoft.com/office/drawing/2014/main" id="{9CA307C9-E159-91D0-9299-CF5AF08D79AC}"/>
              </a:ext>
            </a:extLst>
          </p:cNvPr>
          <p:cNvGrpSpPr/>
          <p:nvPr/>
        </p:nvGrpSpPr>
        <p:grpSpPr>
          <a:xfrm>
            <a:off x="677196" y="4293463"/>
            <a:ext cx="6307077" cy="2373142"/>
            <a:chOff x="410818" y="4182399"/>
            <a:chExt cx="6307077" cy="2373142"/>
          </a:xfrm>
        </p:grpSpPr>
        <p:grpSp>
          <p:nvGrpSpPr>
            <p:cNvPr id="36" name="Grouper 31">
              <a:extLst>
                <a:ext uri="{FF2B5EF4-FFF2-40B4-BE49-F238E27FC236}">
                  <a16:creationId xmlns:a16="http://schemas.microsoft.com/office/drawing/2014/main" id="{0349F46F-4EC8-9544-B3C5-D4D825A04351}"/>
                </a:ext>
              </a:extLst>
            </p:cNvPr>
            <p:cNvGrpSpPr>
              <a:grpSpLocks/>
            </p:cNvGrpSpPr>
            <p:nvPr/>
          </p:nvGrpSpPr>
          <p:grpSpPr bwMode="auto">
            <a:xfrm>
              <a:off x="499718" y="4218837"/>
              <a:ext cx="6091626" cy="2214035"/>
              <a:chOff x="1389072" y="4095751"/>
              <a:chExt cx="6751628" cy="2168524"/>
            </a:xfrm>
          </p:grpSpPr>
          <p:sp>
            <p:nvSpPr>
              <p:cNvPr id="38" name="AutoShape 26">
                <a:extLst>
                  <a:ext uri="{FF2B5EF4-FFF2-40B4-BE49-F238E27FC236}">
                    <a16:creationId xmlns:a16="http://schemas.microsoft.com/office/drawing/2014/main" id="{42E03F99-16D5-C509-554C-A2228BDDFE20}"/>
                  </a:ext>
                </a:extLst>
              </p:cNvPr>
              <p:cNvSpPr>
                <a:spLocks noChangeArrowheads="1"/>
              </p:cNvSpPr>
              <p:nvPr/>
            </p:nvSpPr>
            <p:spPr bwMode="auto">
              <a:xfrm>
                <a:off x="3324226" y="4645026"/>
                <a:ext cx="433388"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alpha val="62000"/>
                </a:srgbClr>
              </a:solidFill>
              <a:ln w="127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39" name="AutoShape 28">
                <a:extLst>
                  <a:ext uri="{FF2B5EF4-FFF2-40B4-BE49-F238E27FC236}">
                    <a16:creationId xmlns:a16="http://schemas.microsoft.com/office/drawing/2014/main" id="{FAB9C978-BAEA-AFB6-4222-FDDC13A9EB68}"/>
                  </a:ext>
                </a:extLst>
              </p:cNvPr>
              <p:cNvSpPr>
                <a:spLocks noChangeArrowheads="1"/>
              </p:cNvSpPr>
              <p:nvPr/>
            </p:nvSpPr>
            <p:spPr bwMode="auto">
              <a:xfrm>
                <a:off x="5699125" y="4645026"/>
                <a:ext cx="433388"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alpha val="62000"/>
                </a:srgbClr>
              </a:solidFill>
              <a:ln w="127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grpSp>
            <p:nvGrpSpPr>
              <p:cNvPr id="40" name="Group 94">
                <a:extLst>
                  <a:ext uri="{FF2B5EF4-FFF2-40B4-BE49-F238E27FC236}">
                    <a16:creationId xmlns:a16="http://schemas.microsoft.com/office/drawing/2014/main" id="{420B6E67-687E-75CD-E508-3612D75A5861}"/>
                  </a:ext>
                </a:extLst>
              </p:cNvPr>
              <p:cNvGrpSpPr>
                <a:grpSpLocks/>
              </p:cNvGrpSpPr>
              <p:nvPr/>
            </p:nvGrpSpPr>
            <p:grpSpPr bwMode="auto">
              <a:xfrm>
                <a:off x="6275387" y="4095751"/>
                <a:ext cx="1865313" cy="1573213"/>
                <a:chOff x="4240" y="2482"/>
                <a:chExt cx="1175" cy="991"/>
              </a:xfrm>
            </p:grpSpPr>
            <p:sp>
              <p:nvSpPr>
                <p:cNvPr id="59" name="Rectangle 58">
                  <a:extLst>
                    <a:ext uri="{FF2B5EF4-FFF2-40B4-BE49-F238E27FC236}">
                      <a16:creationId xmlns:a16="http://schemas.microsoft.com/office/drawing/2014/main" id="{071B76FF-D026-FC24-0DA8-339B56266D7D}"/>
                    </a:ext>
                  </a:extLst>
                </p:cNvPr>
                <p:cNvSpPr>
                  <a:spLocks noChangeArrowheads="1"/>
                </p:cNvSpPr>
                <p:nvPr/>
              </p:nvSpPr>
              <p:spPr bwMode="auto">
                <a:xfrm>
                  <a:off x="4240" y="2738"/>
                  <a:ext cx="1044" cy="609"/>
                </a:xfrm>
                <a:prstGeom prst="rect">
                  <a:avLst/>
                </a:prstGeom>
                <a:solidFill>
                  <a:schemeClr val="accent2">
                    <a:alpha val="62000"/>
                  </a:schemeClr>
                </a:solidFill>
                <a:ln w="127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60" name="Text Box 33">
                  <a:extLst>
                    <a:ext uri="{FF2B5EF4-FFF2-40B4-BE49-F238E27FC236}">
                      <a16:creationId xmlns:a16="http://schemas.microsoft.com/office/drawing/2014/main" id="{2DBA1E00-BF7B-383E-1D75-327FDA43AEA6}"/>
                    </a:ext>
                  </a:extLst>
                </p:cNvPr>
                <p:cNvSpPr txBox="1">
                  <a:spLocks noChangeArrowheads="1"/>
                </p:cNvSpPr>
                <p:nvPr/>
              </p:nvSpPr>
              <p:spPr bwMode="auto">
                <a:xfrm>
                  <a:off x="4241" y="2482"/>
                  <a:ext cx="1044" cy="228"/>
                </a:xfrm>
                <a:prstGeom prst="rect">
                  <a:avLst/>
                </a:prstGeom>
                <a:noFill/>
                <a:ln>
                  <a:noFill/>
                </a:ln>
                <a:effectLst/>
                <a:extLst>
                  <a:ext uri="{909E8E84-426E-40dd-AFC4-6F175D3DCCD1}">
                    <a14:hiddenFill xmlns:a14="http://schemas.microsoft.com/office/drawing/2010/main" xmlns="">
                      <a:solidFill>
                        <a:schemeClr val="bg2">
                          <a:alpha val="62000"/>
                        </a:schemeClr>
                      </a:solidFill>
                    </a14:hiddenFill>
                  </a:ext>
                  <a:ext uri="{91240B29-F687-4f45-9708-019B960494DF}">
                    <a14:hiddenLine xmlns:a14="http://schemas.microsoft.com/office/drawing/2010/main" xmlns="" w="127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AA6F5B"/>
                      </a:solidFill>
                      <a:effectLst/>
                      <a:uLnTx/>
                      <a:uFillTx/>
                      <a:latin typeface="Calibri" panose="020F0502020204030204"/>
                      <a:ea typeface="ＭＳ Ｐゴシック" charset="0"/>
                      <a:cs typeface="Comic Sans MS"/>
                    </a:rPr>
                    <a:t>broken phase</a:t>
                  </a:r>
                </a:p>
              </p:txBody>
            </p:sp>
            <p:graphicFrame>
              <p:nvGraphicFramePr>
                <p:cNvPr id="61" name="Object 36">
                  <a:extLst>
                    <a:ext uri="{FF2B5EF4-FFF2-40B4-BE49-F238E27FC236}">
                      <a16:creationId xmlns:a16="http://schemas.microsoft.com/office/drawing/2014/main" id="{3C45E4D1-7F77-B4DE-2E87-BB244BF0CF77}"/>
                    </a:ext>
                  </a:extLst>
                </p:cNvPr>
                <p:cNvGraphicFramePr>
                  <a:graphicFrameLocks noChangeAspect="1"/>
                </p:cNvGraphicFramePr>
                <p:nvPr/>
              </p:nvGraphicFramePr>
              <p:xfrm>
                <a:off x="5007" y="3257"/>
                <a:ext cx="408" cy="216"/>
              </p:xfrm>
              <a:graphic>
                <a:graphicData uri="http://schemas.openxmlformats.org/presentationml/2006/ole">
                  <mc:AlternateContent xmlns:mc="http://schemas.openxmlformats.org/markup-compatibility/2006">
                    <mc:Choice xmlns:v="urn:schemas-microsoft-com:vml" Requires="v">
                      <p:oleObj name="Equation" r:id="rId8" imgW="431613" imgH="228501" progId="Equation.3">
                        <p:embed/>
                      </p:oleObj>
                    </mc:Choice>
                    <mc:Fallback>
                      <p:oleObj name="Equation" r:id="rId8" imgW="431613" imgH="228501" progId="Equation.3">
                        <p:embed/>
                        <p:pic>
                          <p:nvPicPr>
                            <p:cNvPr id="61" name="Object 36">
                              <a:extLst>
                                <a:ext uri="{FF2B5EF4-FFF2-40B4-BE49-F238E27FC236}">
                                  <a16:creationId xmlns:a16="http://schemas.microsoft.com/office/drawing/2014/main" id="{3C45E4D1-7F77-B4DE-2E87-BB244BF0CF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7" y="3257"/>
                              <a:ext cx="408" cy="216"/>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41" name="Group 92">
                <a:extLst>
                  <a:ext uri="{FF2B5EF4-FFF2-40B4-BE49-F238E27FC236}">
                    <a16:creationId xmlns:a16="http://schemas.microsoft.com/office/drawing/2014/main" id="{4F0CFC30-9F8F-0ADE-4C4F-2878C3D58677}"/>
                  </a:ext>
                </a:extLst>
              </p:cNvPr>
              <p:cNvGrpSpPr>
                <a:grpSpLocks/>
              </p:cNvGrpSpPr>
              <p:nvPr/>
            </p:nvGrpSpPr>
            <p:grpSpPr bwMode="auto">
              <a:xfrm>
                <a:off x="1389072" y="4114802"/>
                <a:ext cx="2000259" cy="1577976"/>
                <a:chOff x="1162" y="2494"/>
                <a:chExt cx="1260" cy="994"/>
              </a:xfrm>
            </p:grpSpPr>
            <p:sp>
              <p:nvSpPr>
                <p:cNvPr id="56" name="Rectangle 14">
                  <a:extLst>
                    <a:ext uri="{FF2B5EF4-FFF2-40B4-BE49-F238E27FC236}">
                      <a16:creationId xmlns:a16="http://schemas.microsoft.com/office/drawing/2014/main" id="{F667F018-007C-483A-27A4-85C040549345}"/>
                    </a:ext>
                  </a:extLst>
                </p:cNvPr>
                <p:cNvSpPr>
                  <a:spLocks noChangeArrowheads="1"/>
                </p:cNvSpPr>
                <p:nvPr/>
              </p:nvSpPr>
              <p:spPr bwMode="auto">
                <a:xfrm>
                  <a:off x="1247" y="2738"/>
                  <a:ext cx="1043" cy="609"/>
                </a:xfrm>
                <a:prstGeom prst="rect">
                  <a:avLst/>
                </a:prstGeom>
                <a:pattFill prst="pct70">
                  <a:fgClr>
                    <a:srgbClr val="DDDDDD"/>
                  </a:fgClr>
                  <a:bgClr>
                    <a:srgbClr val="FFFFFF"/>
                  </a:bgClr>
                </a:patt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7" name="Text Box 30">
                  <a:extLst>
                    <a:ext uri="{FF2B5EF4-FFF2-40B4-BE49-F238E27FC236}">
                      <a16:creationId xmlns:a16="http://schemas.microsoft.com/office/drawing/2014/main" id="{7049DBC1-9D8E-473F-8DDE-1559FC7EAF4A}"/>
                    </a:ext>
                  </a:extLst>
                </p:cNvPr>
                <p:cNvSpPr txBox="1">
                  <a:spLocks noChangeArrowheads="1"/>
                </p:cNvSpPr>
                <p:nvPr/>
              </p:nvSpPr>
              <p:spPr bwMode="auto">
                <a:xfrm>
                  <a:off x="1162" y="2494"/>
                  <a:ext cx="1260" cy="232"/>
                </a:xfrm>
                <a:prstGeom prst="rect">
                  <a:avLst/>
                </a:prstGeom>
                <a:noFill/>
                <a:ln>
                  <a:noFill/>
                </a:ln>
                <a:effectLst/>
                <a:extLst>
                  <a:ext uri="{909E8E84-426E-40dd-AFC4-6F175D3DCCD1}">
                    <a14:hiddenFill xmlns:a14="http://schemas.microsoft.com/office/drawing/2010/main" xmlns="">
                      <a:solidFill>
                        <a:schemeClr val="bg2">
                          <a:alpha val="62000"/>
                        </a:schemeClr>
                      </a:solidFill>
                    </a14:hiddenFill>
                  </a:ext>
                  <a:ext uri="{91240B29-F687-4f45-9708-019B960494DF}">
                    <a14:hiddenLine xmlns:a14="http://schemas.microsoft.com/office/drawing/2010/main" xmlns="" w="127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Comic Sans MS"/>
                    </a:rPr>
                    <a:t>symmetric phase</a:t>
                  </a:r>
                </a:p>
              </p:txBody>
            </p:sp>
            <p:graphicFrame>
              <p:nvGraphicFramePr>
                <p:cNvPr id="58" name="Object 37">
                  <a:extLst>
                    <a:ext uri="{FF2B5EF4-FFF2-40B4-BE49-F238E27FC236}">
                      <a16:creationId xmlns:a16="http://schemas.microsoft.com/office/drawing/2014/main" id="{5D9460AC-315C-3576-749B-FC5F8A4E8BEF}"/>
                    </a:ext>
                  </a:extLst>
                </p:cNvPr>
                <p:cNvGraphicFramePr>
                  <a:graphicFrameLocks noChangeAspect="1"/>
                </p:cNvGraphicFramePr>
                <p:nvPr/>
              </p:nvGraphicFramePr>
              <p:xfrm>
                <a:off x="2014" y="3248"/>
                <a:ext cx="408" cy="240"/>
              </p:xfrm>
              <a:graphic>
                <a:graphicData uri="http://schemas.openxmlformats.org/presentationml/2006/ole">
                  <mc:AlternateContent xmlns:mc="http://schemas.openxmlformats.org/markup-compatibility/2006">
                    <mc:Choice xmlns:v="urn:schemas-microsoft-com:vml" Requires="v">
                      <p:oleObj name="Equation" r:id="rId10" imgW="431800" imgH="254000" progId="Equation.3">
                        <p:embed/>
                      </p:oleObj>
                    </mc:Choice>
                    <mc:Fallback>
                      <p:oleObj name="Equation" r:id="rId10" imgW="431800" imgH="254000" progId="Equation.3">
                        <p:embed/>
                        <p:pic>
                          <p:nvPicPr>
                            <p:cNvPr id="58" name="Object 37">
                              <a:extLst>
                                <a:ext uri="{FF2B5EF4-FFF2-40B4-BE49-F238E27FC236}">
                                  <a16:creationId xmlns:a16="http://schemas.microsoft.com/office/drawing/2014/main" id="{5D9460AC-315C-3576-749B-FC5F8A4E8B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4" y="3248"/>
                              <a:ext cx="408" cy="24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42" name="Group 93">
                <a:extLst>
                  <a:ext uri="{FF2B5EF4-FFF2-40B4-BE49-F238E27FC236}">
                    <a16:creationId xmlns:a16="http://schemas.microsoft.com/office/drawing/2014/main" id="{0F24C5A2-0847-2E37-75D6-AD77D04CDEDD}"/>
                  </a:ext>
                </a:extLst>
              </p:cNvPr>
              <p:cNvGrpSpPr>
                <a:grpSpLocks/>
              </p:cNvGrpSpPr>
              <p:nvPr/>
            </p:nvGrpSpPr>
            <p:grpSpPr bwMode="auto">
              <a:xfrm>
                <a:off x="2686049" y="4502150"/>
                <a:ext cx="5114924" cy="1762125"/>
                <a:chOff x="1979" y="2738"/>
                <a:chExt cx="3222" cy="1110"/>
              </a:xfrm>
            </p:grpSpPr>
            <p:sp>
              <p:nvSpPr>
                <p:cNvPr id="43" name="Rectangle 15">
                  <a:extLst>
                    <a:ext uri="{FF2B5EF4-FFF2-40B4-BE49-F238E27FC236}">
                      <a16:creationId xmlns:a16="http://schemas.microsoft.com/office/drawing/2014/main" id="{F4A6B43A-A3C5-5A48-CC1E-34DCED3B7B6A}"/>
                    </a:ext>
                  </a:extLst>
                </p:cNvPr>
                <p:cNvSpPr>
                  <a:spLocks noChangeArrowheads="1"/>
                </p:cNvSpPr>
                <p:nvPr/>
              </p:nvSpPr>
              <p:spPr bwMode="auto">
                <a:xfrm>
                  <a:off x="2745" y="2738"/>
                  <a:ext cx="1043" cy="609"/>
                </a:xfrm>
                <a:prstGeom prst="rect">
                  <a:avLst/>
                </a:prstGeom>
                <a:pattFill prst="pct70">
                  <a:fgClr>
                    <a:srgbClr val="DDDDDD"/>
                  </a:fgClr>
                  <a:bgClr>
                    <a:srgbClr val="FFFFFF"/>
                  </a:bgClr>
                </a:patt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4" name="Oval 17">
                  <a:extLst>
                    <a:ext uri="{FF2B5EF4-FFF2-40B4-BE49-F238E27FC236}">
                      <a16:creationId xmlns:a16="http://schemas.microsoft.com/office/drawing/2014/main" id="{20A50146-E0EB-BBC6-B632-5CEEE64311DC}"/>
                    </a:ext>
                  </a:extLst>
                </p:cNvPr>
                <p:cNvSpPr>
                  <a:spLocks noChangeArrowheads="1"/>
                </p:cNvSpPr>
                <p:nvPr/>
              </p:nvSpPr>
              <p:spPr bwMode="auto">
                <a:xfrm>
                  <a:off x="2835" y="2828"/>
                  <a:ext cx="136" cy="136"/>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5" name="Oval 18">
                  <a:extLst>
                    <a:ext uri="{FF2B5EF4-FFF2-40B4-BE49-F238E27FC236}">
                      <a16:creationId xmlns:a16="http://schemas.microsoft.com/office/drawing/2014/main" id="{7C2D7A56-8BBE-8CCE-0CDC-457575AB7910}"/>
                    </a:ext>
                  </a:extLst>
                </p:cNvPr>
                <p:cNvSpPr>
                  <a:spLocks noChangeArrowheads="1"/>
                </p:cNvSpPr>
                <p:nvPr/>
              </p:nvSpPr>
              <p:spPr bwMode="auto">
                <a:xfrm>
                  <a:off x="3107" y="2919"/>
                  <a:ext cx="90" cy="90"/>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6" name="Oval 21">
                  <a:extLst>
                    <a:ext uri="{FF2B5EF4-FFF2-40B4-BE49-F238E27FC236}">
                      <a16:creationId xmlns:a16="http://schemas.microsoft.com/office/drawing/2014/main" id="{0F668050-BDFB-2D2E-B6D9-EE87362AF09F}"/>
                    </a:ext>
                  </a:extLst>
                </p:cNvPr>
                <p:cNvSpPr>
                  <a:spLocks noChangeArrowheads="1"/>
                </p:cNvSpPr>
                <p:nvPr/>
              </p:nvSpPr>
              <p:spPr bwMode="auto">
                <a:xfrm>
                  <a:off x="3288" y="2782"/>
                  <a:ext cx="182" cy="18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7" name="Oval 23">
                  <a:extLst>
                    <a:ext uri="{FF2B5EF4-FFF2-40B4-BE49-F238E27FC236}">
                      <a16:creationId xmlns:a16="http://schemas.microsoft.com/office/drawing/2014/main" id="{31543083-043D-D84A-CE9A-086BF9CDF314}"/>
                    </a:ext>
                  </a:extLst>
                </p:cNvPr>
                <p:cNvSpPr>
                  <a:spLocks noChangeArrowheads="1"/>
                </p:cNvSpPr>
                <p:nvPr/>
              </p:nvSpPr>
              <p:spPr bwMode="auto">
                <a:xfrm>
                  <a:off x="3062" y="2782"/>
                  <a:ext cx="45" cy="45"/>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48" name="Oval 24">
                  <a:extLst>
                    <a:ext uri="{FF2B5EF4-FFF2-40B4-BE49-F238E27FC236}">
                      <a16:creationId xmlns:a16="http://schemas.microsoft.com/office/drawing/2014/main" id="{E0E0A8E7-F0FE-5F1D-7BEA-0D6502D43CA0}"/>
                    </a:ext>
                  </a:extLst>
                </p:cNvPr>
                <p:cNvSpPr>
                  <a:spLocks noChangeArrowheads="1"/>
                </p:cNvSpPr>
                <p:nvPr/>
              </p:nvSpPr>
              <p:spPr bwMode="auto">
                <a:xfrm>
                  <a:off x="3606" y="2894"/>
                  <a:ext cx="91" cy="9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graphicFrame>
              <p:nvGraphicFramePr>
                <p:cNvPr id="49" name="Object 35">
                  <a:extLst>
                    <a:ext uri="{FF2B5EF4-FFF2-40B4-BE49-F238E27FC236}">
                      <a16:creationId xmlns:a16="http://schemas.microsoft.com/office/drawing/2014/main" id="{BA207E94-49AE-610D-3A0F-84D09ED061A9}"/>
                    </a:ext>
                  </a:extLst>
                </p:cNvPr>
                <p:cNvGraphicFramePr>
                  <a:graphicFrameLocks noChangeAspect="1"/>
                </p:cNvGraphicFramePr>
                <p:nvPr/>
              </p:nvGraphicFramePr>
              <p:xfrm>
                <a:off x="3528" y="3257"/>
                <a:ext cx="408" cy="216"/>
              </p:xfrm>
              <a:graphic>
                <a:graphicData uri="http://schemas.openxmlformats.org/presentationml/2006/ole">
                  <mc:AlternateContent xmlns:mc="http://schemas.openxmlformats.org/markup-compatibility/2006">
                    <mc:Choice xmlns:v="urn:schemas-microsoft-com:vml" Requires="v">
                      <p:oleObj name="Equation" r:id="rId12" imgW="431613" imgH="228501" progId="Equation.3">
                        <p:embed/>
                      </p:oleObj>
                    </mc:Choice>
                    <mc:Fallback>
                      <p:oleObj name="Equation" r:id="rId12" imgW="431613" imgH="228501" progId="Equation.3">
                        <p:embed/>
                        <p:pic>
                          <p:nvPicPr>
                            <p:cNvPr id="49" name="Object 35">
                              <a:extLst>
                                <a:ext uri="{FF2B5EF4-FFF2-40B4-BE49-F238E27FC236}">
                                  <a16:creationId xmlns:a16="http://schemas.microsoft.com/office/drawing/2014/main" id="{BA207E94-49AE-610D-3A0F-84D09ED061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8" y="3257"/>
                              <a:ext cx="408" cy="216"/>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Oval 86">
                  <a:extLst>
                    <a:ext uri="{FF2B5EF4-FFF2-40B4-BE49-F238E27FC236}">
                      <a16:creationId xmlns:a16="http://schemas.microsoft.com/office/drawing/2014/main" id="{8D4532C2-DDA0-5353-F270-942EFF866C38}"/>
                    </a:ext>
                  </a:extLst>
                </p:cNvPr>
                <p:cNvSpPr>
                  <a:spLocks noChangeArrowheads="1"/>
                </p:cNvSpPr>
                <p:nvPr/>
              </p:nvSpPr>
              <p:spPr bwMode="auto">
                <a:xfrm>
                  <a:off x="2880" y="3075"/>
                  <a:ext cx="182" cy="18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1" name="Oval 87">
                  <a:extLst>
                    <a:ext uri="{FF2B5EF4-FFF2-40B4-BE49-F238E27FC236}">
                      <a16:creationId xmlns:a16="http://schemas.microsoft.com/office/drawing/2014/main" id="{30C2824D-7A19-EACA-E151-0949910EC7E5}"/>
                    </a:ext>
                  </a:extLst>
                </p:cNvPr>
                <p:cNvSpPr>
                  <a:spLocks noChangeArrowheads="1"/>
                </p:cNvSpPr>
                <p:nvPr/>
              </p:nvSpPr>
              <p:spPr bwMode="auto">
                <a:xfrm>
                  <a:off x="3198" y="3075"/>
                  <a:ext cx="45" cy="45"/>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2" name="Oval 88">
                  <a:extLst>
                    <a:ext uri="{FF2B5EF4-FFF2-40B4-BE49-F238E27FC236}">
                      <a16:creationId xmlns:a16="http://schemas.microsoft.com/office/drawing/2014/main" id="{D4BD9900-5D48-0B2D-8C8C-498E8E0AE4A6}"/>
                    </a:ext>
                  </a:extLst>
                </p:cNvPr>
                <p:cNvSpPr>
                  <a:spLocks noChangeArrowheads="1"/>
                </p:cNvSpPr>
                <p:nvPr/>
              </p:nvSpPr>
              <p:spPr bwMode="auto">
                <a:xfrm>
                  <a:off x="3606" y="3075"/>
                  <a:ext cx="45" cy="45"/>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3" name="Oval 89">
                  <a:extLst>
                    <a:ext uri="{FF2B5EF4-FFF2-40B4-BE49-F238E27FC236}">
                      <a16:creationId xmlns:a16="http://schemas.microsoft.com/office/drawing/2014/main" id="{BA2627BA-AD36-8101-E1CE-95AC3B857E55}"/>
                    </a:ext>
                  </a:extLst>
                </p:cNvPr>
                <p:cNvSpPr>
                  <a:spLocks noChangeArrowheads="1"/>
                </p:cNvSpPr>
                <p:nvPr/>
              </p:nvSpPr>
              <p:spPr bwMode="auto">
                <a:xfrm>
                  <a:off x="3334" y="3120"/>
                  <a:ext cx="91" cy="91"/>
                </a:xfrm>
                <a:prstGeom prst="ellipse">
                  <a:avLst/>
                </a:prstGeom>
                <a:solidFill>
                  <a:schemeClr val="accent2">
                    <a:alpha val="62000"/>
                  </a:schemeClr>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4" name="Line 90">
                  <a:extLst>
                    <a:ext uri="{FF2B5EF4-FFF2-40B4-BE49-F238E27FC236}">
                      <a16:creationId xmlns:a16="http://schemas.microsoft.com/office/drawing/2014/main" id="{894F2FBC-9891-B59D-DDE1-F5CA8B9259F9}"/>
                    </a:ext>
                  </a:extLst>
                </p:cNvPr>
                <p:cNvSpPr>
                  <a:spLocks noChangeShapeType="1"/>
                </p:cNvSpPr>
                <p:nvPr/>
              </p:nvSpPr>
              <p:spPr bwMode="auto">
                <a:xfrm flipH="1" flipV="1">
                  <a:off x="2986" y="3268"/>
                  <a:ext cx="75" cy="397"/>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ahoma" charset="0"/>
                    <a:ea typeface="ＭＳ Ｐゴシック" charset="0"/>
                    <a:cs typeface="ＭＳ Ｐゴシック" charset="0"/>
                  </a:endParaRPr>
                </a:p>
              </p:txBody>
            </p:sp>
            <p:sp>
              <p:nvSpPr>
                <p:cNvPr id="55" name="Text Box 91">
                  <a:extLst>
                    <a:ext uri="{FF2B5EF4-FFF2-40B4-BE49-F238E27FC236}">
                      <a16:creationId xmlns:a16="http://schemas.microsoft.com/office/drawing/2014/main" id="{8753DE0C-252A-B016-B985-F531D59189B6}"/>
                    </a:ext>
                  </a:extLst>
                </p:cNvPr>
                <p:cNvSpPr txBox="1">
                  <a:spLocks noChangeArrowheads="1"/>
                </p:cNvSpPr>
                <p:nvPr/>
              </p:nvSpPr>
              <p:spPr bwMode="auto">
                <a:xfrm>
                  <a:off x="1979" y="3601"/>
                  <a:ext cx="3222" cy="247"/>
                </a:xfrm>
                <a:prstGeom prst="rect">
                  <a:avLst/>
                </a:prstGeom>
                <a:noFill/>
                <a:ln>
                  <a:noFill/>
                </a:ln>
                <a:effectLst/>
                <a:extLst>
                  <a:ext uri="{909E8E84-426E-40dd-AFC4-6F175D3DCCD1}">
                    <a14:hiddenFill xmlns:a14="http://schemas.microsoft.com/office/drawing/2010/main" xmlns="">
                      <a:solidFill>
                        <a:schemeClr val="bg2">
                          <a:alpha val="62000"/>
                        </a:schemeClr>
                      </a:solidFill>
                    </a14:hiddenFill>
                  </a:ext>
                  <a:ext uri="{91240B29-F687-4f45-9708-019B960494DF}">
                    <a14:hiddenLine xmlns:a14="http://schemas.microsoft.com/office/drawing/2010/main" xmlns="" w="127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AA6F5B"/>
                      </a:solidFill>
                      <a:effectLst/>
                      <a:uLnTx/>
                      <a:uFillTx/>
                      <a:latin typeface="Calibri" panose="020F0502020204030204"/>
                      <a:ea typeface="ＭＳ Ｐゴシック" charset="0"/>
                      <a:cs typeface="Comic Sans MS"/>
                    </a:rPr>
                    <a:t>expanding bubble (Higgs condensates)</a:t>
                  </a:r>
                </a:p>
              </p:txBody>
            </p:sp>
          </p:grpSp>
        </p:grpSp>
        <p:sp>
          <p:nvSpPr>
            <p:cNvPr id="37" name="Rectangle 36">
              <a:extLst>
                <a:ext uri="{FF2B5EF4-FFF2-40B4-BE49-F238E27FC236}">
                  <a16:creationId xmlns:a16="http://schemas.microsoft.com/office/drawing/2014/main" id="{E67D0A95-2E99-9756-3786-B368877BFAC9}"/>
                </a:ext>
              </a:extLst>
            </p:cNvPr>
            <p:cNvSpPr/>
            <p:nvPr/>
          </p:nvSpPr>
          <p:spPr>
            <a:xfrm>
              <a:off x="410818" y="4182399"/>
              <a:ext cx="6307077" cy="2373142"/>
            </a:xfrm>
            <a:prstGeom prst="rect">
              <a:avLst/>
            </a:prstGeom>
            <a:no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Content Placeholder 2">
            <a:extLst>
              <a:ext uri="{FF2B5EF4-FFF2-40B4-BE49-F238E27FC236}">
                <a16:creationId xmlns:a16="http://schemas.microsoft.com/office/drawing/2014/main" id="{B9C7AEA7-CC73-DEAC-B3D1-26D99F123F24}"/>
              </a:ext>
            </a:extLst>
          </p:cNvPr>
          <p:cNvSpPr txBox="1">
            <a:spLocks/>
          </p:cNvSpPr>
          <p:nvPr/>
        </p:nvSpPr>
        <p:spPr>
          <a:xfrm>
            <a:off x="235446" y="726643"/>
            <a:ext cx="7787790" cy="4919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070C0"/>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err="1">
                <a:solidFill>
                  <a:schemeClr val="bg1"/>
                </a:solidFill>
              </a:rPr>
              <a:t>Sacharov</a:t>
            </a:r>
            <a:r>
              <a:rPr lang="en-US" sz="2400" dirty="0">
                <a:solidFill>
                  <a:schemeClr val="bg1"/>
                </a:solidFill>
              </a:rPr>
              <a:t> Conditions: </a:t>
            </a:r>
            <a:r>
              <a:rPr lang="en-US" sz="2400" dirty="0">
                <a:solidFill>
                  <a:srgbClr val="77FF92"/>
                </a:solidFill>
              </a:rPr>
              <a:t>all present in S.M. </a:t>
            </a:r>
            <a:r>
              <a:rPr lang="en-US" sz="2400" dirty="0">
                <a:solidFill>
                  <a:srgbClr val="FF5E44"/>
                </a:solidFill>
              </a:rPr>
              <a:t>, but not sufficient</a:t>
            </a:r>
          </a:p>
        </p:txBody>
      </p:sp>
      <p:sp>
        <p:nvSpPr>
          <p:cNvPr id="63" name="Content Placeholder 2">
            <a:extLst>
              <a:ext uri="{FF2B5EF4-FFF2-40B4-BE49-F238E27FC236}">
                <a16:creationId xmlns:a16="http://schemas.microsoft.com/office/drawing/2014/main" id="{9196B7BA-B195-C753-74F3-A384AFA1F78D}"/>
              </a:ext>
            </a:extLst>
          </p:cNvPr>
          <p:cNvSpPr txBox="1">
            <a:spLocks/>
          </p:cNvSpPr>
          <p:nvPr/>
        </p:nvSpPr>
        <p:spPr>
          <a:xfrm>
            <a:off x="289905" y="3859348"/>
            <a:ext cx="6903953" cy="90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C0000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err="1">
                <a:ln>
                  <a:noFill/>
                </a:ln>
                <a:solidFill>
                  <a:schemeClr val="bg1"/>
                </a:solidFill>
                <a:effectLst/>
                <a:uLnTx/>
                <a:uFillTx/>
                <a:latin typeface="Calibri" panose="020F0502020204030204"/>
                <a:ea typeface="+mn-ea"/>
                <a:cs typeface="+mn-cs"/>
              </a:rPr>
              <a:t>Baryogenesis</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from Higgs symmetry breaking?</a:t>
            </a:r>
          </a:p>
        </p:txBody>
      </p:sp>
      <p:sp>
        <p:nvSpPr>
          <p:cNvPr id="64" name="Rectangle 63">
            <a:extLst>
              <a:ext uri="{FF2B5EF4-FFF2-40B4-BE49-F238E27FC236}">
                <a16:creationId xmlns:a16="http://schemas.microsoft.com/office/drawing/2014/main" id="{C0A44262-2216-AA75-5943-E1E75C93444E}"/>
              </a:ext>
            </a:extLst>
          </p:cNvPr>
          <p:cNvSpPr/>
          <p:nvPr/>
        </p:nvSpPr>
        <p:spPr>
          <a:xfrm>
            <a:off x="8115094" y="4699448"/>
            <a:ext cx="3851169" cy="103246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9" name="Picture 68">
            <a:extLst>
              <a:ext uri="{FF2B5EF4-FFF2-40B4-BE49-F238E27FC236}">
                <a16:creationId xmlns:a16="http://schemas.microsoft.com/office/drawing/2014/main" id="{2978799B-6B0F-80A7-8F83-56321B21AB8F}"/>
              </a:ext>
            </a:extLst>
          </p:cNvPr>
          <p:cNvPicPr>
            <a:picLocks noChangeAspect="1"/>
          </p:cNvPicPr>
          <p:nvPr/>
        </p:nvPicPr>
        <p:blipFill>
          <a:blip r:embed="rId14"/>
          <a:stretch>
            <a:fillRect/>
          </a:stretch>
        </p:blipFill>
        <p:spPr>
          <a:xfrm>
            <a:off x="5776664" y="1480241"/>
            <a:ext cx="1841175" cy="1967388"/>
          </a:xfrm>
          <a:prstGeom prst="rect">
            <a:avLst/>
          </a:prstGeom>
        </p:spPr>
      </p:pic>
      <p:grpSp>
        <p:nvGrpSpPr>
          <p:cNvPr id="70" name="Group 69">
            <a:extLst>
              <a:ext uri="{FF2B5EF4-FFF2-40B4-BE49-F238E27FC236}">
                <a16:creationId xmlns:a16="http://schemas.microsoft.com/office/drawing/2014/main" id="{0F23D3FB-84CD-2F15-D473-729842BEDA22}"/>
              </a:ext>
            </a:extLst>
          </p:cNvPr>
          <p:cNvGrpSpPr/>
          <p:nvPr/>
        </p:nvGrpSpPr>
        <p:grpSpPr>
          <a:xfrm>
            <a:off x="5485165" y="1164343"/>
            <a:ext cx="2390398" cy="2472963"/>
            <a:chOff x="7829159" y="1235065"/>
            <a:chExt cx="3227964" cy="2707041"/>
          </a:xfrm>
        </p:grpSpPr>
        <p:sp>
          <p:nvSpPr>
            <p:cNvPr id="71" name="Rectangle 70">
              <a:extLst>
                <a:ext uri="{FF2B5EF4-FFF2-40B4-BE49-F238E27FC236}">
                  <a16:creationId xmlns:a16="http://schemas.microsoft.com/office/drawing/2014/main" id="{9DCB7C5F-15BA-1663-09E4-AC78D30F0377}"/>
                </a:ext>
              </a:extLst>
            </p:cNvPr>
            <p:cNvSpPr/>
            <p:nvPr/>
          </p:nvSpPr>
          <p:spPr>
            <a:xfrm>
              <a:off x="10693865" y="3584940"/>
              <a:ext cx="270785" cy="1411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2E62B891-D295-538D-0A99-F2FB62B3126D}"/>
                </a:ext>
              </a:extLst>
            </p:cNvPr>
            <p:cNvSpPr txBox="1"/>
            <p:nvPr/>
          </p:nvSpPr>
          <p:spPr>
            <a:xfrm>
              <a:off x="7965626" y="3572773"/>
              <a:ext cx="2289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Higgs Phase Transition</a:t>
              </a:r>
            </a:p>
          </p:txBody>
        </p:sp>
        <p:sp>
          <p:nvSpPr>
            <p:cNvPr id="73" name="TextBox 72">
              <a:extLst>
                <a:ext uri="{FF2B5EF4-FFF2-40B4-BE49-F238E27FC236}">
                  <a16:creationId xmlns:a16="http://schemas.microsoft.com/office/drawing/2014/main" id="{2499C4EF-FEFA-F42E-1297-45D75B800447}"/>
                </a:ext>
              </a:extLst>
            </p:cNvPr>
            <p:cNvSpPr txBox="1"/>
            <p:nvPr/>
          </p:nvSpPr>
          <p:spPr>
            <a:xfrm>
              <a:off x="10628309" y="3324370"/>
              <a:ext cx="3049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charset="2"/>
                  <a:ea typeface="+mn-ea"/>
                  <a:cs typeface="Symbol" charset="2"/>
                </a:rPr>
                <a:t>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0FD1A076-1406-F19C-BAB9-27985E928442}"/>
                </a:ext>
              </a:extLst>
            </p:cNvPr>
            <p:cNvSpPr/>
            <p:nvPr/>
          </p:nvSpPr>
          <p:spPr>
            <a:xfrm>
              <a:off x="7897040" y="1244423"/>
              <a:ext cx="3128091" cy="2697683"/>
            </a:xfrm>
            <a:prstGeom prst="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DF94F589-F30C-9EF1-0874-2DA564CB501C}"/>
                </a:ext>
              </a:extLst>
            </p:cNvPr>
            <p:cNvSpPr txBox="1"/>
            <p:nvPr/>
          </p:nvSpPr>
          <p:spPr>
            <a:xfrm>
              <a:off x="8023411" y="1699396"/>
              <a:ext cx="315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Symbol" charset="2"/>
                </a:rPr>
                <a:t>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375FE989-6F8A-2375-CF84-5FB2E647E49F}"/>
                </a:ext>
              </a:extLst>
            </p:cNvPr>
            <p:cNvSpPr txBox="1"/>
            <p:nvPr/>
          </p:nvSpPr>
          <p:spPr>
            <a:xfrm>
              <a:off x="7829159" y="1235065"/>
              <a:ext cx="3227964" cy="38744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0" i="0" u="heavy" strike="noStrike" kern="1200" cap="none" spc="0" normalizeH="0" baseline="0" noProof="0" dirty="0">
                  <a:ln>
                    <a:noFill/>
                  </a:ln>
                  <a:solidFill>
                    <a:srgbClr val="FF0000"/>
                  </a:solidFill>
                  <a:effectLst/>
                  <a:uLnTx/>
                  <a:uFillTx/>
                  <a:latin typeface="Calibri" panose="020F0502020204030204"/>
                  <a:ea typeface="+mn-ea"/>
                  <a:cs typeface="+mn-cs"/>
                  <a:sym typeface="Zapf Dingbats"/>
                </a:rPr>
                <a:t>Thermal non-</a:t>
              </a:r>
              <a:r>
                <a:rPr kumimoji="0" lang="en-US" sz="1700" b="0" i="0" u="heavy" strike="noStrike" kern="1200" cap="none" spc="0" normalizeH="0" baseline="0" noProof="0" dirty="0">
                  <a:ln>
                    <a:noFill/>
                  </a:ln>
                  <a:solidFill>
                    <a:srgbClr val="FF0000"/>
                  </a:solidFill>
                  <a:effectLst/>
                  <a:uLnTx/>
                  <a:uFillTx/>
                  <a:latin typeface="Calibri" panose="020F0502020204030204"/>
                  <a:ea typeface="+mn-ea"/>
                  <a:cs typeface="+mn-cs"/>
                </a:rPr>
                <a:t>equilibrium</a:t>
              </a:r>
            </a:p>
          </p:txBody>
        </p:sp>
      </p:grpSp>
      <p:sp>
        <p:nvSpPr>
          <p:cNvPr id="77" name="TextBox 76">
            <a:extLst>
              <a:ext uri="{FF2B5EF4-FFF2-40B4-BE49-F238E27FC236}">
                <a16:creationId xmlns:a16="http://schemas.microsoft.com/office/drawing/2014/main" id="{D1C689A2-5766-60DD-E680-2B6FD42FFD70}"/>
              </a:ext>
            </a:extLst>
          </p:cNvPr>
          <p:cNvSpPr txBox="1"/>
          <p:nvPr/>
        </p:nvSpPr>
        <p:spPr>
          <a:xfrm>
            <a:off x="5930134" y="2939125"/>
            <a:ext cx="9400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2</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nd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order</a:t>
            </a:r>
          </a:p>
        </p:txBody>
      </p:sp>
    </p:spTree>
    <p:extLst>
      <p:ext uri="{BB962C8B-B14F-4D97-AF65-F5344CB8AC3E}">
        <p14:creationId xmlns:p14="http://schemas.microsoft.com/office/powerpoint/2010/main" val="1386500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E5E709-7E1F-225C-2FAE-595FDD6B9677}"/>
              </a:ext>
            </a:extLst>
          </p:cNvPr>
          <p:cNvGrpSpPr/>
          <p:nvPr/>
        </p:nvGrpSpPr>
        <p:grpSpPr>
          <a:xfrm>
            <a:off x="335280" y="1072595"/>
            <a:ext cx="5638800" cy="5397500"/>
            <a:chOff x="457200" y="1072595"/>
            <a:chExt cx="5638800" cy="5397500"/>
          </a:xfrm>
        </p:grpSpPr>
        <p:pic>
          <p:nvPicPr>
            <p:cNvPr id="1026" name="Picture 2">
              <a:extLst>
                <a:ext uri="{FF2B5EF4-FFF2-40B4-BE49-F238E27FC236}">
                  <a16:creationId xmlns:a16="http://schemas.microsoft.com/office/drawing/2014/main" id="{C053BFFB-43A8-776C-D1D1-69598C4EA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72595"/>
              <a:ext cx="5638800" cy="5397500"/>
            </a:xfrm>
            <a:prstGeom prst="rect">
              <a:avLst/>
            </a:prstGeom>
            <a:solidFill>
              <a:schemeClr val="bg1"/>
            </a:solidFill>
          </p:spPr>
        </p:pic>
        <p:sp>
          <p:nvSpPr>
            <p:cNvPr id="10" name="Rectangle 9">
              <a:extLst>
                <a:ext uri="{FF2B5EF4-FFF2-40B4-BE49-F238E27FC236}">
                  <a16:creationId xmlns:a16="http://schemas.microsoft.com/office/drawing/2014/main" id="{950550C0-1B0A-712E-EB7F-F44DE3CCEE4B}"/>
                </a:ext>
              </a:extLst>
            </p:cNvPr>
            <p:cNvSpPr/>
            <p:nvPr/>
          </p:nvSpPr>
          <p:spPr>
            <a:xfrm>
              <a:off x="5415025" y="1317419"/>
              <a:ext cx="389176" cy="226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Measurement of the Z-</a:t>
            </a:r>
            <a:r>
              <a:rPr kumimoji="0" lang="en-US" sz="4000" b="1" i="1" u="none" strike="noStrike" kern="1200" cap="none" spc="0" normalizeH="0" baseline="0" noProof="0" dirty="0" err="1">
                <a:ln>
                  <a:noFill/>
                </a:ln>
                <a:solidFill>
                  <a:prstClr val="white"/>
                </a:solidFill>
                <a:effectLst/>
                <a:uLnTx/>
                <a:uFillTx/>
                <a:latin typeface="Calibri Light" panose="020F0302020204030204"/>
                <a:ea typeface="+mj-ea"/>
                <a:cs typeface="+mj-cs"/>
              </a:rPr>
              <a:t>lineshape</a:t>
            </a:r>
            <a:endPar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42DCAB5-C438-1544-87C0-C35CC4252571}"/>
                  </a:ext>
                </a:extLst>
              </p:cNvPr>
              <p:cNvSpPr txBox="1"/>
              <p:nvPr/>
            </p:nvSpPr>
            <p:spPr>
              <a:xfrm>
                <a:off x="9214957" y="2550579"/>
                <a:ext cx="1461905" cy="6914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𝜎</m:t>
                          </m:r>
                        </m:e>
                        <m:sub>
                          <m:r>
                            <a:rPr lang="en-US" sz="2400" b="0" i="1" smtClean="0">
                              <a:solidFill>
                                <a:schemeClr val="bg1"/>
                              </a:solidFill>
                              <a:latin typeface="Cambria Math" panose="02040503050406030204" pitchFamily="18" charset="0"/>
                            </a:rPr>
                            <m:t>𝑧</m:t>
                          </m:r>
                        </m:sub>
                      </m:sSub>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𝑁</m:t>
                              </m:r>
                            </m:e>
                            <m:sub>
                              <m:r>
                                <a:rPr lang="en-US" sz="2400" b="0" i="1" smtClean="0">
                                  <a:solidFill>
                                    <a:schemeClr val="bg1"/>
                                  </a:solidFill>
                                  <a:latin typeface="Cambria Math" panose="02040503050406030204" pitchFamily="18" charset="0"/>
                                </a:rPr>
                                <m:t>𝑧</m:t>
                              </m:r>
                            </m:sub>
                          </m:sSub>
                        </m:num>
                        <m:den>
                          <m:r>
                            <a:rPr lang="en-US" sz="2400" b="0" i="1" smtClean="0">
                              <a:solidFill>
                                <a:schemeClr val="bg1"/>
                              </a:solidFill>
                              <a:latin typeface="Cambria Math" panose="02040503050406030204" pitchFamily="18" charset="0"/>
                              <a:ea typeface="Cambria Math" panose="02040503050406030204" pitchFamily="18" charset="0"/>
                            </a:rPr>
                            <m:t>ℒ</m:t>
                          </m:r>
                        </m:den>
                      </m:f>
                    </m:oMath>
                  </m:oMathPara>
                </a14:m>
                <a:endParaRPr lang="en-NL" sz="2400" dirty="0"/>
              </a:p>
            </p:txBody>
          </p:sp>
        </mc:Choice>
        <mc:Fallback xmlns="">
          <p:sp>
            <p:nvSpPr>
              <p:cNvPr id="3" name="TextBox 2">
                <a:extLst>
                  <a:ext uri="{FF2B5EF4-FFF2-40B4-BE49-F238E27FC236}">
                    <a16:creationId xmlns:a16="http://schemas.microsoft.com/office/drawing/2014/main" id="{742DCAB5-C438-1544-87C0-C35CC4252571}"/>
                  </a:ext>
                </a:extLst>
              </p:cNvPr>
              <p:cNvSpPr txBox="1">
                <a:spLocks noRot="1" noChangeAspect="1" noMove="1" noResize="1" noEditPoints="1" noAdjustHandles="1" noChangeArrowheads="1" noChangeShapeType="1" noTextEdit="1"/>
              </p:cNvSpPr>
              <p:nvPr/>
            </p:nvSpPr>
            <p:spPr>
              <a:xfrm>
                <a:off x="9214957" y="2550579"/>
                <a:ext cx="1461905" cy="691408"/>
              </a:xfrm>
              <a:prstGeom prst="rect">
                <a:avLst/>
              </a:prstGeom>
              <a:blipFill>
                <a:blip r:embed="rId4"/>
                <a:stretch>
                  <a:fillRect b="-14286"/>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C18CD2-1763-3B43-1D80-239CC2D3647D}"/>
                  </a:ext>
                </a:extLst>
              </p:cNvPr>
              <p:cNvSpPr txBox="1"/>
              <p:nvPr/>
            </p:nvSpPr>
            <p:spPr>
              <a:xfrm>
                <a:off x="6795319" y="4024281"/>
                <a:ext cx="2303839" cy="7538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ℒ</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sSub>
                            <m:sSubPr>
                              <m:ctrlPr>
                                <a:rPr lang="en-US" sz="2400" b="0" i="1" smtClean="0">
                                  <a:solidFill>
                                    <a:schemeClr val="bg1"/>
                                  </a:solidFill>
                                  <a:latin typeface="Cambria Math" panose="02040503050406030204" pitchFamily="18" charset="0"/>
                                </a:rPr>
                              </m:ctrlPr>
                            </m:sSubPr>
                            <m:e>
                              <m:r>
                                <m:rPr>
                                  <m:sty m:val="p"/>
                                </m:rPr>
                                <a:rPr lang="en-US" sz="2400" b="0" i="0" smtClean="0">
                                  <a:solidFill>
                                    <a:schemeClr val="bg1"/>
                                  </a:solidFill>
                                  <a:latin typeface="Cambria Math" panose="02040503050406030204" pitchFamily="18" charset="0"/>
                                </a:rPr>
                                <m:t>N</m:t>
                              </m:r>
                            </m:e>
                            <m:sub>
                              <m:r>
                                <m:rPr>
                                  <m:sty m:val="p"/>
                                </m:rPr>
                                <a:rPr lang="en-US" sz="2400" b="0" i="0" smtClean="0">
                                  <a:solidFill>
                                    <a:schemeClr val="bg1"/>
                                  </a:solidFill>
                                  <a:latin typeface="Cambria Math" panose="02040503050406030204" pitchFamily="18" charset="0"/>
                                </a:rPr>
                                <m:t>Bhabha</m:t>
                              </m:r>
                            </m:sub>
                          </m:sSub>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𝜎</m:t>
                              </m:r>
                            </m:e>
                            <m:sub>
                              <m:r>
                                <m:rPr>
                                  <m:sty m:val="p"/>
                                </m:rPr>
                                <a:rPr lang="en-US" sz="2400" b="0" i="0" smtClean="0">
                                  <a:solidFill>
                                    <a:schemeClr val="bg1"/>
                                  </a:solidFill>
                                  <a:latin typeface="Cambria Math" panose="02040503050406030204" pitchFamily="18" charset="0"/>
                                  <a:ea typeface="Cambria Math" panose="02040503050406030204" pitchFamily="18" charset="0"/>
                                </a:rPr>
                                <m:t>Bhabha</m:t>
                              </m:r>
                            </m:sub>
                          </m:sSub>
                        </m:den>
                      </m:f>
                    </m:oMath>
                  </m:oMathPara>
                </a14:m>
                <a:endParaRPr lang="en-NL" sz="2400" dirty="0"/>
              </a:p>
            </p:txBody>
          </p:sp>
        </mc:Choice>
        <mc:Fallback xmlns="">
          <p:sp>
            <p:nvSpPr>
              <p:cNvPr id="4" name="TextBox 3">
                <a:extLst>
                  <a:ext uri="{FF2B5EF4-FFF2-40B4-BE49-F238E27FC236}">
                    <a16:creationId xmlns:a16="http://schemas.microsoft.com/office/drawing/2014/main" id="{ADC18CD2-1763-3B43-1D80-239CC2D3647D}"/>
                  </a:ext>
                </a:extLst>
              </p:cNvPr>
              <p:cNvSpPr txBox="1">
                <a:spLocks noRot="1" noChangeAspect="1" noMove="1" noResize="1" noEditPoints="1" noAdjustHandles="1" noChangeArrowheads="1" noChangeShapeType="1" noTextEdit="1"/>
              </p:cNvSpPr>
              <p:nvPr/>
            </p:nvSpPr>
            <p:spPr>
              <a:xfrm>
                <a:off x="6795319" y="4024281"/>
                <a:ext cx="2303839" cy="753861"/>
              </a:xfrm>
              <a:prstGeom prst="rect">
                <a:avLst/>
              </a:prstGeom>
              <a:blipFill>
                <a:blip r:embed="rId5"/>
                <a:stretch>
                  <a:fillRect b="-9836"/>
                </a:stretch>
              </a:blipFill>
            </p:spPr>
            <p:txBody>
              <a:bodyPr/>
              <a:lstStyle/>
              <a:p>
                <a:r>
                  <a:rPr lang="en-NL">
                    <a:noFill/>
                  </a:rPr>
                  <a:t> </a:t>
                </a:r>
              </a:p>
            </p:txBody>
          </p:sp>
        </mc:Fallback>
      </mc:AlternateContent>
      <p:sp>
        <p:nvSpPr>
          <p:cNvPr id="5" name="TextBox 4">
            <a:extLst>
              <a:ext uri="{FF2B5EF4-FFF2-40B4-BE49-F238E27FC236}">
                <a16:creationId xmlns:a16="http://schemas.microsoft.com/office/drawing/2014/main" id="{02BA6852-2764-BA38-F003-288657B47058}"/>
              </a:ext>
            </a:extLst>
          </p:cNvPr>
          <p:cNvSpPr txBox="1"/>
          <p:nvPr/>
        </p:nvSpPr>
        <p:spPr>
          <a:xfrm>
            <a:off x="6757329" y="2706242"/>
            <a:ext cx="2325830" cy="461665"/>
          </a:xfrm>
          <a:prstGeom prst="rect">
            <a:avLst/>
          </a:prstGeom>
          <a:noFill/>
        </p:spPr>
        <p:txBody>
          <a:bodyPr wrap="none" rtlCol="0">
            <a:spAutoFit/>
          </a:bodyPr>
          <a:lstStyle/>
          <a:p>
            <a:r>
              <a:rPr lang="en-NL" sz="2400" dirty="0">
                <a:solidFill>
                  <a:srgbClr val="FFFF00"/>
                </a:solidFill>
              </a:rPr>
              <a:t>• Z-cross section: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2D34E4C-BEEE-7AEE-4CC5-0B877E761840}"/>
                  </a:ext>
                </a:extLst>
              </p:cNvPr>
              <p:cNvSpPr txBox="1"/>
              <p:nvPr/>
            </p:nvSpPr>
            <p:spPr>
              <a:xfrm>
                <a:off x="6735936" y="3247502"/>
                <a:ext cx="5331268" cy="830997"/>
              </a:xfrm>
              <a:prstGeom prst="rect">
                <a:avLst/>
              </a:prstGeom>
              <a:noFill/>
            </p:spPr>
            <p:txBody>
              <a:bodyPr wrap="none" rtlCol="0">
                <a:spAutoFit/>
              </a:bodyPr>
              <a:lstStyle/>
              <a:p>
                <a:r>
                  <a:rPr lang="en-NL" sz="2400" dirty="0">
                    <a:solidFill>
                      <a:srgbClr val="FFFF00"/>
                    </a:solidFill>
                  </a:rPr>
                  <a:t>•  Luminosity</a:t>
                </a:r>
                <a:r>
                  <a:rPr lang="en-NL" sz="2400" dirty="0">
                    <a:solidFill>
                      <a:schemeClr val="bg1"/>
                    </a:solidFill>
                  </a:rPr>
                  <a:t> </a:t>
                </a:r>
                <a14:m>
                  <m:oMath xmlns:m="http://schemas.openxmlformats.org/officeDocument/2006/math">
                    <m:r>
                      <a:rPr lang="en-NL" sz="2400" i="1" smtClean="0">
                        <a:solidFill>
                          <a:schemeClr val="bg1"/>
                        </a:solidFill>
                        <a:latin typeface="Cambria Math" panose="02040503050406030204" pitchFamily="18" charset="0"/>
                        <a:ea typeface="Cambria Math" panose="02040503050406030204" pitchFamily="18" charset="0"/>
                      </a:rPr>
                      <m:t>ℒ</m:t>
                    </m:r>
                  </m:oMath>
                </a14:m>
                <a:r>
                  <a:rPr lang="en-NL" sz="2400" dirty="0">
                    <a:solidFill>
                      <a:schemeClr val="bg1"/>
                    </a:solidFill>
                  </a:rPr>
                  <a:t> </a:t>
                </a:r>
                <a:r>
                  <a:rPr lang="en-NL" sz="2400" dirty="0">
                    <a:solidFill>
                      <a:srgbClr val="FFFF00"/>
                    </a:solidFill>
                  </a:rPr>
                  <a:t>= beam collision intensity</a:t>
                </a:r>
              </a:p>
              <a:p>
                <a:r>
                  <a:rPr lang="en-NL" sz="2400" dirty="0">
                    <a:solidFill>
                      <a:srgbClr val="FFFF00"/>
                    </a:solidFill>
                  </a:rPr>
                  <a:t>     Use a well known (QED) process:</a:t>
                </a:r>
              </a:p>
            </p:txBody>
          </p:sp>
        </mc:Choice>
        <mc:Fallback xmlns="">
          <p:sp>
            <p:nvSpPr>
              <p:cNvPr id="6" name="TextBox 5">
                <a:extLst>
                  <a:ext uri="{FF2B5EF4-FFF2-40B4-BE49-F238E27FC236}">
                    <a16:creationId xmlns:a16="http://schemas.microsoft.com/office/drawing/2014/main" id="{92D34E4C-BEEE-7AEE-4CC5-0B877E761840}"/>
                  </a:ext>
                </a:extLst>
              </p:cNvPr>
              <p:cNvSpPr txBox="1">
                <a:spLocks noRot="1" noChangeAspect="1" noMove="1" noResize="1" noEditPoints="1" noAdjustHandles="1" noChangeArrowheads="1" noChangeShapeType="1" noTextEdit="1"/>
              </p:cNvSpPr>
              <p:nvPr/>
            </p:nvSpPr>
            <p:spPr>
              <a:xfrm>
                <a:off x="6735936" y="3247502"/>
                <a:ext cx="5331268" cy="830997"/>
              </a:xfrm>
              <a:prstGeom prst="rect">
                <a:avLst/>
              </a:prstGeom>
              <a:blipFill>
                <a:blip r:embed="rId6"/>
                <a:stretch>
                  <a:fillRect l="-1900" t="-4478" r="-713" b="-1492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C801AC-DE8F-DF20-4FBB-EB57DAC6DF33}"/>
                  </a:ext>
                </a:extLst>
              </p:cNvPr>
              <p:cNvSpPr txBox="1"/>
              <p:nvPr/>
            </p:nvSpPr>
            <p:spPr>
              <a:xfrm>
                <a:off x="5041691" y="1115163"/>
                <a:ext cx="56925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432FF"/>
                              </a:solidFill>
                              <a:latin typeface="Cambria Math" panose="02040503050406030204" pitchFamily="18" charset="0"/>
                            </a:rPr>
                          </m:ctrlPr>
                        </m:sSubPr>
                        <m:e>
                          <m:r>
                            <a:rPr lang="en-US" sz="2400" b="0" i="1" smtClean="0">
                              <a:solidFill>
                                <a:srgbClr val="0432FF"/>
                              </a:solidFill>
                              <a:latin typeface="Cambria Math" panose="02040503050406030204" pitchFamily="18" charset="0"/>
                            </a:rPr>
                            <m:t>𝜎</m:t>
                          </m:r>
                        </m:e>
                        <m:sub>
                          <m:r>
                            <a:rPr lang="en-US" sz="2400" b="0" i="1" smtClean="0">
                              <a:solidFill>
                                <a:srgbClr val="0432FF"/>
                              </a:solidFill>
                              <a:latin typeface="Cambria Math" panose="02040503050406030204" pitchFamily="18" charset="0"/>
                            </a:rPr>
                            <m:t>𝑍</m:t>
                          </m:r>
                        </m:sub>
                      </m:sSub>
                    </m:oMath>
                  </m:oMathPara>
                </a14:m>
                <a:endParaRPr lang="en-US" sz="2400" b="0" dirty="0"/>
              </a:p>
            </p:txBody>
          </p:sp>
        </mc:Choice>
        <mc:Fallback xmlns="">
          <p:sp>
            <p:nvSpPr>
              <p:cNvPr id="9" name="TextBox 8">
                <a:extLst>
                  <a:ext uri="{FF2B5EF4-FFF2-40B4-BE49-F238E27FC236}">
                    <a16:creationId xmlns:a16="http://schemas.microsoft.com/office/drawing/2014/main" id="{62C801AC-DE8F-DF20-4FBB-EB57DAC6DF33}"/>
                  </a:ext>
                </a:extLst>
              </p:cNvPr>
              <p:cNvSpPr txBox="1">
                <a:spLocks noRot="1" noChangeAspect="1" noMove="1" noResize="1" noEditPoints="1" noAdjustHandles="1" noChangeArrowheads="1" noChangeShapeType="1" noTextEdit="1"/>
              </p:cNvSpPr>
              <p:nvPr/>
            </p:nvSpPr>
            <p:spPr>
              <a:xfrm>
                <a:off x="5041691" y="1115163"/>
                <a:ext cx="569258" cy="461665"/>
              </a:xfrm>
              <a:prstGeom prst="rect">
                <a:avLst/>
              </a:prstGeom>
              <a:blipFill>
                <a:blip r:embed="rId7"/>
                <a:stretch>
                  <a:fillRect b="-2632"/>
                </a:stretch>
              </a:blipFill>
            </p:spPr>
            <p:txBody>
              <a:bodyPr/>
              <a:lstStyle/>
              <a:p>
                <a:r>
                  <a:rPr lang="en-NL">
                    <a:noFill/>
                  </a:rPr>
                  <a:t> </a:t>
                </a:r>
              </a:p>
            </p:txBody>
          </p:sp>
        </mc:Fallback>
      </mc:AlternateContent>
      <p:sp>
        <p:nvSpPr>
          <p:cNvPr id="12" name="TextBox 11">
            <a:extLst>
              <a:ext uri="{FF2B5EF4-FFF2-40B4-BE49-F238E27FC236}">
                <a16:creationId xmlns:a16="http://schemas.microsoft.com/office/drawing/2014/main" id="{7A3931EB-E932-499F-23A9-8195214C1C2E}"/>
              </a:ext>
            </a:extLst>
          </p:cNvPr>
          <p:cNvSpPr txBox="1"/>
          <p:nvPr/>
        </p:nvSpPr>
        <p:spPr>
          <a:xfrm>
            <a:off x="6488430" y="883588"/>
            <a:ext cx="1700787" cy="461665"/>
          </a:xfrm>
          <a:prstGeom prst="rect">
            <a:avLst/>
          </a:prstGeom>
          <a:noFill/>
        </p:spPr>
        <p:txBody>
          <a:bodyPr wrap="none" rtlCol="0">
            <a:spAutoFit/>
          </a:bodyPr>
          <a:lstStyle/>
          <a:p>
            <a:r>
              <a:rPr lang="en-NL" sz="2400" u="sng" dirty="0">
                <a:solidFill>
                  <a:srgbClr val="FFFF00"/>
                </a:solidFill>
              </a:rPr>
              <a:t>Z-lineshape: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D8FDF7C-A893-AA19-9A84-F0067C00C494}"/>
                  </a:ext>
                </a:extLst>
              </p:cNvPr>
              <p:cNvSpPr txBox="1"/>
              <p:nvPr/>
            </p:nvSpPr>
            <p:spPr>
              <a:xfrm>
                <a:off x="6508358" y="1328839"/>
                <a:ext cx="5181600" cy="7932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𝜎</m:t>
                          </m:r>
                        </m:e>
                        <m:sub>
                          <m:r>
                            <a:rPr lang="en-US" sz="2400" b="0" i="1" smtClean="0">
                              <a:solidFill>
                                <a:schemeClr val="bg1"/>
                              </a:solidFill>
                              <a:latin typeface="Cambria Math" panose="02040503050406030204" pitchFamily="18" charset="0"/>
                            </a:rPr>
                            <m:t>𝑧</m:t>
                          </m:r>
                        </m:sub>
                      </m:sSub>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12</m:t>
                          </m:r>
                          <m:r>
                            <a:rPr lang="en-US" sz="2400" b="0" i="1" smtClean="0">
                              <a:solidFill>
                                <a:schemeClr val="bg1"/>
                              </a:solidFill>
                              <a:latin typeface="Cambria Math" panose="02040503050406030204" pitchFamily="18" charset="0"/>
                            </a:rPr>
                            <m:t>𝜋</m:t>
                          </m:r>
                          <m:sSub>
                            <m:sSubPr>
                              <m:ctrlPr>
                                <a:rPr lang="en-US" sz="2400" b="0" i="1" smtClean="0">
                                  <a:solidFill>
                                    <a:schemeClr val="bg1"/>
                                  </a:solidFill>
                                  <a:latin typeface="Cambria Math" panose="02040503050406030204" pitchFamily="18" charset="0"/>
                                </a:rPr>
                              </m:ctrlPr>
                            </m:sSubPr>
                            <m:e>
                              <m:r>
                                <m:rPr>
                                  <m:sty m:val="p"/>
                                </m:rPr>
                                <a:rPr lang="en-US" sz="2400" b="0" i="0" smtClean="0">
                                  <a:solidFill>
                                    <a:schemeClr val="bg1"/>
                                  </a:solidFill>
                                  <a:latin typeface="Cambria Math" panose="02040503050406030204" pitchFamily="18" charset="0"/>
                                </a:rPr>
                                <m:t>Γ</m:t>
                              </m:r>
                            </m:e>
                            <m:sub>
                              <m:r>
                                <a:rPr lang="en-US" sz="2400" b="0" i="1" smtClean="0">
                                  <a:solidFill>
                                    <a:schemeClr val="bg1"/>
                                  </a:solidFill>
                                  <a:latin typeface="Cambria Math" panose="02040503050406030204" pitchFamily="18" charset="0"/>
                                </a:rPr>
                                <m:t>𝑒𝑒</m:t>
                              </m:r>
                            </m:sub>
                          </m:sSub>
                          <m:sSub>
                            <m:sSubPr>
                              <m:ctrlPr>
                                <a:rPr lang="en-US" sz="2400" b="0" i="1" smtClean="0">
                                  <a:solidFill>
                                    <a:schemeClr val="bg1"/>
                                  </a:solidFill>
                                  <a:latin typeface="Cambria Math" panose="02040503050406030204" pitchFamily="18" charset="0"/>
                                </a:rPr>
                              </m:ctrlPr>
                            </m:sSubPr>
                            <m:e>
                              <m:r>
                                <m:rPr>
                                  <m:sty m:val="p"/>
                                </m:rPr>
                                <a:rPr lang="en-US" sz="2400" b="0" i="0" smtClean="0">
                                  <a:solidFill>
                                    <a:schemeClr val="bg1"/>
                                  </a:solidFill>
                                  <a:latin typeface="Cambria Math" panose="02040503050406030204" pitchFamily="18" charset="0"/>
                                </a:rPr>
                                <m:t>Γ</m:t>
                              </m:r>
                            </m:e>
                            <m:sub>
                              <m:r>
                                <a:rPr lang="en-US" sz="2400" b="0" i="1" smtClean="0">
                                  <a:solidFill>
                                    <a:schemeClr val="bg1"/>
                                  </a:solidFill>
                                  <a:latin typeface="Cambria Math" panose="02040503050406030204" pitchFamily="18" charset="0"/>
                                </a:rPr>
                                <m:t>𝑓𝑓</m:t>
                              </m:r>
                            </m:sub>
                          </m:sSub>
                        </m:num>
                        <m:den>
                          <m:sSubSup>
                            <m:sSubSupPr>
                              <m:ctrlPr>
                                <a:rPr lang="en-US" sz="2400" b="0" i="1" smtClean="0">
                                  <a:solidFill>
                                    <a:schemeClr val="bg1"/>
                                  </a:solidFill>
                                  <a:latin typeface="Cambria Math" panose="02040503050406030204" pitchFamily="18" charset="0"/>
                                </a:rPr>
                              </m:ctrlPr>
                            </m:sSubSupPr>
                            <m:e>
                              <m:r>
                                <a:rPr lang="en-US" sz="2400" b="0" i="1" smtClean="0">
                                  <a:solidFill>
                                    <a:schemeClr val="bg1"/>
                                  </a:solidFill>
                                  <a:latin typeface="Cambria Math" panose="02040503050406030204" pitchFamily="18" charset="0"/>
                                </a:rPr>
                                <m:t>𝑀</m:t>
                              </m:r>
                            </m:e>
                            <m:sub>
                              <m:r>
                                <a:rPr lang="en-US" sz="2400" b="0" i="1" smtClean="0">
                                  <a:solidFill>
                                    <a:schemeClr val="bg1"/>
                                  </a:solidFill>
                                  <a:latin typeface="Cambria Math" panose="02040503050406030204" pitchFamily="18" charset="0"/>
                                </a:rPr>
                                <m:t>𝑧</m:t>
                              </m:r>
                            </m:sub>
                            <m:sup>
                              <m:r>
                                <a:rPr lang="en-US" sz="2400" b="0" i="1" smtClean="0">
                                  <a:solidFill>
                                    <a:schemeClr val="bg1"/>
                                  </a:solidFill>
                                  <a:latin typeface="Cambria Math" panose="02040503050406030204" pitchFamily="18" charset="0"/>
                                </a:rPr>
                                <m:t>2</m:t>
                              </m:r>
                            </m:sup>
                          </m:sSubSup>
                        </m:den>
                      </m:f>
                      <m:r>
                        <a:rPr lang="en-US" sz="2400" b="0" i="1" smtClean="0">
                          <a:solidFill>
                            <a:schemeClr val="bg1"/>
                          </a:solidFill>
                          <a:latin typeface="Cambria Math" panose="02040503050406030204" pitchFamily="18" charset="0"/>
                          <a:ea typeface="Cambria Math" panose="02040503050406030204" pitchFamily="18" charset="0"/>
                        </a:rPr>
                        <m:t> </m:t>
                      </m:r>
                      <m:f>
                        <m:fPr>
                          <m:ctrlPr>
                            <a:rPr lang="en-US" sz="2400" b="0" i="1" smtClean="0">
                              <a:solidFill>
                                <a:schemeClr val="bg1"/>
                              </a:solidFill>
                              <a:latin typeface="Cambria Math" panose="02040503050406030204" pitchFamily="18" charset="0"/>
                              <a:ea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𝑠</m:t>
                          </m:r>
                        </m:num>
                        <m:den>
                          <m:sSup>
                            <m:sSupPr>
                              <m:ctrlPr>
                                <a:rPr lang="en-US" sz="2400" b="0" i="1" smtClean="0">
                                  <a:solidFill>
                                    <a:schemeClr val="bg1"/>
                                  </a:solidFill>
                                  <a:latin typeface="Cambria Math" panose="02040503050406030204" pitchFamily="18" charset="0"/>
                                  <a:ea typeface="Cambria Math" panose="02040503050406030204" pitchFamily="18" charset="0"/>
                                </a:rPr>
                              </m:ctrlPr>
                            </m:sSupPr>
                            <m:e>
                              <m:d>
                                <m:dPr>
                                  <m:ctrlPr>
                                    <a:rPr lang="en-US" sz="2400" b="0" i="1" smtClean="0">
                                      <a:solidFill>
                                        <a:schemeClr val="bg1"/>
                                      </a:solidFill>
                                      <a:latin typeface="Cambria Math" panose="02040503050406030204" pitchFamily="18" charset="0"/>
                                      <a:ea typeface="Cambria Math" panose="02040503050406030204" pitchFamily="18" charset="0"/>
                                    </a:rPr>
                                  </m:ctrlPr>
                                </m:dPr>
                                <m:e>
                                  <m:r>
                                    <a:rPr lang="en-US" sz="2400" b="0" i="1" smtClean="0">
                                      <a:solidFill>
                                        <a:schemeClr val="bg1"/>
                                      </a:solidFill>
                                      <a:latin typeface="Cambria Math" panose="02040503050406030204" pitchFamily="18" charset="0"/>
                                      <a:ea typeface="Cambria Math" panose="02040503050406030204" pitchFamily="18" charset="0"/>
                                    </a:rPr>
                                    <m:t>𝑠</m:t>
                                  </m:r>
                                  <m:r>
                                    <a:rPr lang="en-US" sz="2400" b="0" i="1" smtClean="0">
                                      <a:solidFill>
                                        <a:schemeClr val="bg1"/>
                                      </a:solidFill>
                                      <a:latin typeface="Cambria Math" panose="02040503050406030204" pitchFamily="18" charset="0"/>
                                      <a:ea typeface="Cambria Math" panose="02040503050406030204" pitchFamily="18" charset="0"/>
                                    </a:rPr>
                                    <m:t>−</m:t>
                                  </m:r>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𝑀</m:t>
                                      </m:r>
                                    </m:e>
                                    <m:sub>
                                      <m:r>
                                        <a:rPr lang="en-US" sz="2400" b="0" i="1" smtClean="0">
                                          <a:solidFill>
                                            <a:schemeClr val="bg1"/>
                                          </a:solidFill>
                                          <a:latin typeface="Cambria Math" panose="02040503050406030204" pitchFamily="18" charset="0"/>
                                          <a:ea typeface="Cambria Math" panose="02040503050406030204" pitchFamily="18" charset="0"/>
                                        </a:rPr>
                                        <m:t>𝑍</m:t>
                                      </m:r>
                                    </m:sub>
                                    <m:sup>
                                      <m:r>
                                        <a:rPr lang="en-US" sz="2400" b="0" i="1" smtClean="0">
                                          <a:solidFill>
                                            <a:schemeClr val="bg1"/>
                                          </a:solidFill>
                                          <a:latin typeface="Cambria Math" panose="02040503050406030204" pitchFamily="18" charset="0"/>
                                          <a:ea typeface="Cambria Math" panose="02040503050406030204" pitchFamily="18" charset="0"/>
                                        </a:rPr>
                                        <m:t>2</m:t>
                                      </m:r>
                                    </m:sup>
                                  </m:sSubSup>
                                </m:e>
                              </m:d>
                            </m:e>
                            <m:sup>
                              <m:r>
                                <a:rPr lang="en-US" sz="2400" b="0" i="1" smtClean="0">
                                  <a:solidFill>
                                    <a:schemeClr val="bg1"/>
                                  </a:solidFill>
                                  <a:latin typeface="Cambria Math" panose="02040503050406030204" pitchFamily="18" charset="0"/>
                                  <a:ea typeface="Cambria Math" panose="02040503050406030204" pitchFamily="18" charset="0"/>
                                </a:rPr>
                                <m:t>2</m:t>
                              </m:r>
                            </m:sup>
                          </m:sSup>
                          <m:r>
                            <a:rPr lang="en-US" sz="2400" b="0" i="1" smtClean="0">
                              <a:solidFill>
                                <a:schemeClr val="bg1"/>
                              </a:solidFill>
                              <a:latin typeface="Cambria Math" panose="02040503050406030204" pitchFamily="18" charset="0"/>
                              <a:ea typeface="Cambria Math" panose="02040503050406030204" pitchFamily="18" charset="0"/>
                            </a:rPr>
                            <m:t>+</m:t>
                          </m:r>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𝑀</m:t>
                              </m:r>
                            </m:e>
                            <m:sub>
                              <m:r>
                                <a:rPr lang="en-US" sz="2400" b="0" i="1" smtClean="0">
                                  <a:solidFill>
                                    <a:schemeClr val="bg1"/>
                                  </a:solidFill>
                                  <a:latin typeface="Cambria Math" panose="02040503050406030204" pitchFamily="18" charset="0"/>
                                  <a:ea typeface="Cambria Math" panose="02040503050406030204" pitchFamily="18" charset="0"/>
                                </a:rPr>
                                <m:t>𝑍</m:t>
                              </m:r>
                            </m:sub>
                            <m:sup>
                              <m:r>
                                <a:rPr lang="en-US" sz="2400" b="0" i="1" smtClean="0">
                                  <a:solidFill>
                                    <a:schemeClr val="bg1"/>
                                  </a:solidFill>
                                  <a:latin typeface="Cambria Math" panose="02040503050406030204" pitchFamily="18" charset="0"/>
                                  <a:ea typeface="Cambria Math" panose="02040503050406030204" pitchFamily="18" charset="0"/>
                                </a:rPr>
                                <m:t>2</m:t>
                              </m:r>
                            </m:sup>
                          </m:sSubSup>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m:rPr>
                                  <m:sty m:val="p"/>
                                </m:rPr>
                                <a:rPr lang="en-US" sz="2400" b="0" i="0" smtClean="0">
                                  <a:solidFill>
                                    <a:schemeClr val="bg1"/>
                                  </a:solidFill>
                                  <a:latin typeface="Cambria Math" panose="02040503050406030204" pitchFamily="18" charset="0"/>
                                  <a:ea typeface="Cambria Math" panose="02040503050406030204" pitchFamily="18" charset="0"/>
                                </a:rPr>
                                <m:t>Γ</m:t>
                              </m:r>
                            </m:e>
                            <m:sub>
                              <m:r>
                                <a:rPr lang="en-US" sz="2400" b="0" i="1" smtClean="0">
                                  <a:solidFill>
                                    <a:schemeClr val="bg1"/>
                                  </a:solidFill>
                                  <a:latin typeface="Cambria Math" panose="02040503050406030204" pitchFamily="18" charset="0"/>
                                  <a:ea typeface="Cambria Math" panose="02040503050406030204" pitchFamily="18" charset="0"/>
                                </a:rPr>
                                <m:t>𝑍</m:t>
                              </m:r>
                            </m:sub>
                            <m:sup>
                              <m:r>
                                <a:rPr lang="en-US" sz="2400" b="0" i="1" smtClean="0">
                                  <a:solidFill>
                                    <a:schemeClr val="bg1"/>
                                  </a:solidFill>
                                  <a:latin typeface="Cambria Math" panose="02040503050406030204" pitchFamily="18" charset="0"/>
                                  <a:ea typeface="Cambria Math" panose="02040503050406030204" pitchFamily="18" charset="0"/>
                                </a:rPr>
                                <m:t>2</m:t>
                              </m:r>
                            </m:sup>
                          </m:sSubSup>
                        </m:den>
                      </m:f>
                    </m:oMath>
                  </m:oMathPara>
                </a14:m>
                <a:endParaRPr lang="en-NL" sz="2400" dirty="0"/>
              </a:p>
            </p:txBody>
          </p:sp>
        </mc:Choice>
        <mc:Fallback xmlns="">
          <p:sp>
            <p:nvSpPr>
              <p:cNvPr id="13" name="TextBox 12">
                <a:extLst>
                  <a:ext uri="{FF2B5EF4-FFF2-40B4-BE49-F238E27FC236}">
                    <a16:creationId xmlns:a16="http://schemas.microsoft.com/office/drawing/2014/main" id="{0D8FDF7C-A893-AA19-9A84-F0067C00C494}"/>
                  </a:ext>
                </a:extLst>
              </p:cNvPr>
              <p:cNvSpPr txBox="1">
                <a:spLocks noRot="1" noChangeAspect="1" noMove="1" noResize="1" noEditPoints="1" noAdjustHandles="1" noChangeArrowheads="1" noChangeShapeType="1" noTextEdit="1"/>
              </p:cNvSpPr>
              <p:nvPr/>
            </p:nvSpPr>
            <p:spPr>
              <a:xfrm>
                <a:off x="6508358" y="1328839"/>
                <a:ext cx="5181600" cy="793230"/>
              </a:xfrm>
              <a:prstGeom prst="rect">
                <a:avLst/>
              </a:prstGeom>
              <a:blipFill>
                <a:blip r:embed="rId8"/>
                <a:stretch>
                  <a:fillRect b="-7813"/>
                </a:stretch>
              </a:blipFill>
            </p:spPr>
            <p:txBody>
              <a:bodyPr/>
              <a:lstStyle/>
              <a:p>
                <a:r>
                  <a:rPr lang="en-NL">
                    <a:noFill/>
                  </a:rPr>
                  <a:t> </a:t>
                </a:r>
              </a:p>
            </p:txBody>
          </p:sp>
        </mc:Fallback>
      </mc:AlternateContent>
      <p:sp>
        <p:nvSpPr>
          <p:cNvPr id="14" name="TextBox 13">
            <a:extLst>
              <a:ext uri="{FF2B5EF4-FFF2-40B4-BE49-F238E27FC236}">
                <a16:creationId xmlns:a16="http://schemas.microsoft.com/office/drawing/2014/main" id="{4454B9A9-D0CD-FA1F-3DE1-982A0DD27194}"/>
              </a:ext>
            </a:extLst>
          </p:cNvPr>
          <p:cNvSpPr txBox="1"/>
          <p:nvPr/>
        </p:nvSpPr>
        <p:spPr>
          <a:xfrm>
            <a:off x="6402160" y="2214340"/>
            <a:ext cx="3371500" cy="461665"/>
          </a:xfrm>
          <a:prstGeom prst="rect">
            <a:avLst/>
          </a:prstGeom>
          <a:noFill/>
        </p:spPr>
        <p:txBody>
          <a:bodyPr wrap="none" rtlCol="0">
            <a:spAutoFit/>
          </a:bodyPr>
          <a:lstStyle/>
          <a:p>
            <a:r>
              <a:rPr lang="en-NL" sz="2400" b="1" u="sng" dirty="0">
                <a:solidFill>
                  <a:srgbClr val="FFFF00"/>
                </a:solidFill>
              </a:rPr>
              <a:t>Measure it in each point: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C451250-37FA-9F1C-A0B6-2CDBD54196DC}"/>
                  </a:ext>
                </a:extLst>
              </p:cNvPr>
              <p:cNvSpPr txBox="1"/>
              <p:nvPr/>
            </p:nvSpPr>
            <p:spPr>
              <a:xfrm>
                <a:off x="3648058" y="6016079"/>
                <a:ext cx="1456719" cy="496483"/>
              </a:xfrm>
              <a:prstGeom prst="rect">
                <a:avLst/>
              </a:prstGeom>
              <a:noFill/>
            </p:spPr>
            <p:txBody>
              <a:bodyPr wrap="square">
                <a:spAutoFit/>
              </a:bodyPr>
              <a:lstStyle/>
              <a:p>
                <a14:m>
                  <m:oMath xmlns:m="http://schemas.openxmlformats.org/officeDocument/2006/math">
                    <m:rad>
                      <m:radPr>
                        <m:degHide m:val="on"/>
                        <m:ctrlPr>
                          <a:rPr lang="en-US" sz="2400" b="1" i="1" smtClean="0">
                            <a:solidFill>
                              <a:srgbClr val="0432FF"/>
                            </a:solidFill>
                            <a:latin typeface="Cambria Math" panose="02040503050406030204" pitchFamily="18" charset="0"/>
                          </a:rPr>
                        </m:ctrlPr>
                      </m:radPr>
                      <m:deg/>
                      <m:e>
                        <m:r>
                          <a:rPr lang="en-US" sz="2400" b="1" i="1" smtClean="0">
                            <a:solidFill>
                              <a:srgbClr val="0432FF"/>
                            </a:solidFill>
                            <a:latin typeface="Cambria Math" panose="02040503050406030204" pitchFamily="18" charset="0"/>
                          </a:rPr>
                          <m:t>𝑺</m:t>
                        </m:r>
                      </m:e>
                    </m:rad>
                  </m:oMath>
                </a14:m>
                <a:r>
                  <a:rPr lang="en-NL" sz="2400" b="1" dirty="0"/>
                  <a:t>  </a:t>
                </a:r>
                <a14:m>
                  <m:oMath xmlns:m="http://schemas.openxmlformats.org/officeDocument/2006/math">
                    <m:r>
                      <a:rPr lang="en-US" sz="2400" b="1" i="1" dirty="0" smtClean="0">
                        <a:solidFill>
                          <a:srgbClr val="0432FF"/>
                        </a:solidFill>
                        <a:latin typeface="Cambria Math" panose="02040503050406030204" pitchFamily="18" charset="0"/>
                      </a:rPr>
                      <m:t>=</m:t>
                    </m:r>
                  </m:oMath>
                </a14:m>
                <a:endParaRPr lang="en-NL" sz="2400" b="1" dirty="0"/>
              </a:p>
            </p:txBody>
          </p:sp>
        </mc:Choice>
        <mc:Fallback xmlns="">
          <p:sp>
            <p:nvSpPr>
              <p:cNvPr id="17" name="TextBox 16">
                <a:extLst>
                  <a:ext uri="{FF2B5EF4-FFF2-40B4-BE49-F238E27FC236}">
                    <a16:creationId xmlns:a16="http://schemas.microsoft.com/office/drawing/2014/main" id="{0C451250-37FA-9F1C-A0B6-2CDBD54196DC}"/>
                  </a:ext>
                </a:extLst>
              </p:cNvPr>
              <p:cNvSpPr txBox="1">
                <a:spLocks noRot="1" noChangeAspect="1" noMove="1" noResize="1" noEditPoints="1" noAdjustHandles="1" noChangeArrowheads="1" noChangeShapeType="1" noTextEdit="1"/>
              </p:cNvSpPr>
              <p:nvPr/>
            </p:nvSpPr>
            <p:spPr>
              <a:xfrm>
                <a:off x="3648058" y="6016079"/>
                <a:ext cx="1456719" cy="496483"/>
              </a:xfrm>
              <a:prstGeom prst="rect">
                <a:avLst/>
              </a:prstGeom>
              <a:blipFill>
                <a:blip r:embed="rId10"/>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307D6BA-4C8D-67B1-D77D-C1D99AEC9CD5}"/>
                  </a:ext>
                </a:extLst>
              </p:cNvPr>
              <p:cNvSpPr txBox="1"/>
              <p:nvPr/>
            </p:nvSpPr>
            <p:spPr>
              <a:xfrm>
                <a:off x="6562427" y="4855278"/>
                <a:ext cx="2357184" cy="496674"/>
              </a:xfrm>
              <a:prstGeom prst="rect">
                <a:avLst/>
              </a:prstGeom>
              <a:noFill/>
            </p:spPr>
            <p:txBody>
              <a:bodyPr wrap="none" rtlCol="0">
                <a:spAutoFit/>
              </a:bodyPr>
              <a:lstStyle/>
              <a:p>
                <a:r>
                  <a:rPr lang="en-NL" sz="2400" b="1" dirty="0">
                    <a:solidFill>
                      <a:srgbClr val="FFFF00"/>
                    </a:solidFill>
                    <a:sym typeface="Wingdings" pitchFamily="2" charset="2"/>
                  </a:rPr>
                  <a:t>Determine</a:t>
                </a:r>
                <a:r>
                  <a:rPr lang="en-NL" sz="2400" b="1" dirty="0">
                    <a:solidFill>
                      <a:srgbClr val="FFFF00"/>
                    </a:solidFill>
                  </a:rPr>
                  <a:t> </a:t>
                </a:r>
                <a14:m>
                  <m:oMath xmlns:m="http://schemas.openxmlformats.org/officeDocument/2006/math">
                    <m:sSub>
                      <m:sSubPr>
                        <m:ctrlPr>
                          <a:rPr lang="en-US" sz="2400" b="1" i="1" smtClean="0">
                            <a:solidFill>
                              <a:schemeClr val="bg1"/>
                            </a:solidFill>
                            <a:latin typeface="Cambria Math" panose="02040503050406030204" pitchFamily="18" charset="0"/>
                          </a:rPr>
                        </m:ctrlPr>
                      </m:sSubPr>
                      <m:e>
                        <m:r>
                          <a:rPr lang="en-US" sz="2400" b="1" i="0" smtClean="0">
                            <a:solidFill>
                              <a:schemeClr val="bg1"/>
                            </a:solidFill>
                            <a:latin typeface="Cambria Math" panose="02040503050406030204" pitchFamily="18" charset="0"/>
                          </a:rPr>
                          <m:t>𝚪</m:t>
                        </m:r>
                      </m:e>
                      <m:sub>
                        <m:r>
                          <a:rPr lang="en-US" sz="2400" b="1" i="1" smtClean="0">
                            <a:solidFill>
                              <a:schemeClr val="bg1"/>
                            </a:solidFill>
                            <a:latin typeface="Cambria Math" panose="02040503050406030204" pitchFamily="18" charset="0"/>
                          </a:rPr>
                          <m:t>𝒇𝒇</m:t>
                        </m:r>
                      </m:sub>
                    </m:sSub>
                  </m:oMath>
                </a14:m>
                <a:endParaRPr lang="en-NL" sz="2400" b="1" dirty="0">
                  <a:solidFill>
                    <a:srgbClr val="FFFF00"/>
                  </a:solidFill>
                </a:endParaRPr>
              </a:p>
            </p:txBody>
          </p:sp>
        </mc:Choice>
        <mc:Fallback xmlns="">
          <p:sp>
            <p:nvSpPr>
              <p:cNvPr id="18" name="TextBox 17">
                <a:extLst>
                  <a:ext uri="{FF2B5EF4-FFF2-40B4-BE49-F238E27FC236}">
                    <a16:creationId xmlns:a16="http://schemas.microsoft.com/office/drawing/2014/main" id="{B307D6BA-4C8D-67B1-D77D-C1D99AEC9CD5}"/>
                  </a:ext>
                </a:extLst>
              </p:cNvPr>
              <p:cNvSpPr txBox="1">
                <a:spLocks noRot="1" noChangeAspect="1" noMove="1" noResize="1" noEditPoints="1" noAdjustHandles="1" noChangeArrowheads="1" noChangeShapeType="1" noTextEdit="1"/>
              </p:cNvSpPr>
              <p:nvPr/>
            </p:nvSpPr>
            <p:spPr>
              <a:xfrm>
                <a:off x="6562427" y="4855278"/>
                <a:ext cx="2357184" cy="496674"/>
              </a:xfrm>
              <a:prstGeom prst="rect">
                <a:avLst/>
              </a:prstGeom>
              <a:blipFill>
                <a:blip r:embed="rId11"/>
                <a:stretch>
                  <a:fillRect l="-3743" t="-10000" b="-20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AECFF3-45D0-2A7E-0BD6-66FCE4641757}"/>
                  </a:ext>
                </a:extLst>
              </p:cNvPr>
              <p:cNvSpPr txBox="1"/>
              <p:nvPr/>
            </p:nvSpPr>
            <p:spPr>
              <a:xfrm>
                <a:off x="6654906" y="6054596"/>
                <a:ext cx="470936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bg1"/>
                              </a:solidFill>
                              <a:latin typeface="Cambria Math" panose="02040503050406030204" pitchFamily="18" charset="0"/>
                            </a:rPr>
                          </m:ctrlPr>
                        </m:sSubPr>
                        <m:e>
                          <m:r>
                            <m:rPr>
                              <m:sty m:val="p"/>
                            </m:rPr>
                            <a:rPr lang="en-US" sz="3600" b="0" i="0"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𝑍</m:t>
                          </m:r>
                        </m:sub>
                      </m:sSub>
                      <m:r>
                        <a:rPr lang="en-US" sz="3600" b="0" i="1" smtClean="0">
                          <a:solidFill>
                            <a:schemeClr val="bg1"/>
                          </a:solidFill>
                          <a:latin typeface="Cambria Math" panose="02040503050406030204" pitchFamily="18" charset="0"/>
                        </a:rPr>
                        <m:t>=3</m:t>
                      </m:r>
                      <m:sSub>
                        <m:sSubPr>
                          <m:ctrlPr>
                            <a:rPr lang="en-US" sz="3600" b="0" i="1" smtClean="0">
                              <a:solidFill>
                                <a:schemeClr val="bg1"/>
                              </a:solidFill>
                              <a:latin typeface="Cambria Math" panose="02040503050406030204" pitchFamily="18" charset="0"/>
                            </a:rPr>
                          </m:ctrlPr>
                        </m:sSubPr>
                        <m:e>
                          <m:r>
                            <m:rPr>
                              <m:sty m:val="p"/>
                            </m:rPr>
                            <a:rPr lang="en-US" sz="3600" b="0" i="0"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𝑙</m:t>
                          </m:r>
                        </m:sub>
                      </m:sSub>
                      <m:r>
                        <a:rPr lang="en-US" sz="3600" b="0" i="1" smtClean="0">
                          <a:solidFill>
                            <a:schemeClr val="bg1"/>
                          </a:solidFill>
                          <a:latin typeface="Cambria Math" panose="02040503050406030204" pitchFamily="18" charset="0"/>
                        </a:rPr>
                        <m:t>+</m:t>
                      </m:r>
                      <m:sSub>
                        <m:sSubPr>
                          <m:ctrlPr>
                            <a:rPr lang="en-US" sz="3600" b="0" i="1" smtClean="0">
                              <a:solidFill>
                                <a:schemeClr val="bg1"/>
                              </a:solidFill>
                              <a:latin typeface="Cambria Math" panose="02040503050406030204" pitchFamily="18" charset="0"/>
                            </a:rPr>
                          </m:ctrlPr>
                        </m:sSubPr>
                        <m:e>
                          <m:r>
                            <m:rPr>
                              <m:sty m:val="p"/>
                            </m:rPr>
                            <a:rPr lang="en-US" sz="3600" b="0" i="0"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h𝑎𝑑</m:t>
                          </m:r>
                        </m:sub>
                      </m:sSub>
                      <m:r>
                        <a:rPr lang="en-US" sz="3600" b="0" i="1" smtClean="0">
                          <a:solidFill>
                            <a:schemeClr val="bg1"/>
                          </a:solidFill>
                          <a:latin typeface="Cambria Math" panose="02040503050406030204" pitchFamily="18" charset="0"/>
                        </a:rPr>
                        <m:t>+</m:t>
                      </m:r>
                      <m:sSub>
                        <m:sSubPr>
                          <m:ctrlPr>
                            <a:rPr lang="en-US" sz="3600" b="0" i="1" smtClean="0">
                              <a:solidFill>
                                <a:srgbClr val="FFFF00"/>
                              </a:solidFill>
                              <a:latin typeface="Cambria Math" panose="02040503050406030204" pitchFamily="18" charset="0"/>
                            </a:rPr>
                          </m:ctrlPr>
                        </m:sSubPr>
                        <m:e>
                          <m:r>
                            <a:rPr lang="en-US" sz="3600" b="0" i="1" smtClean="0">
                              <a:solidFill>
                                <a:srgbClr val="FFFF00"/>
                              </a:solidFill>
                              <a:latin typeface="Cambria Math" panose="02040503050406030204" pitchFamily="18" charset="0"/>
                            </a:rPr>
                            <m:t>𝑁</m:t>
                          </m:r>
                        </m:e>
                        <m:sub>
                          <m:r>
                            <a:rPr lang="en-US" sz="3600" b="0" i="1" smtClean="0">
                              <a:solidFill>
                                <a:srgbClr val="FFFF00"/>
                              </a:solidFill>
                              <a:latin typeface="Cambria Math" panose="02040503050406030204" pitchFamily="18" charset="0"/>
                            </a:rPr>
                            <m:t>𝜈</m:t>
                          </m:r>
                        </m:sub>
                      </m:sSub>
                      <m:sSub>
                        <m:sSubPr>
                          <m:ctrlPr>
                            <a:rPr lang="en-US" sz="3600" b="0" i="1" smtClean="0">
                              <a:solidFill>
                                <a:schemeClr val="bg1"/>
                              </a:solidFill>
                              <a:latin typeface="Cambria Math" panose="02040503050406030204" pitchFamily="18" charset="0"/>
                            </a:rPr>
                          </m:ctrlPr>
                        </m:sSubPr>
                        <m:e>
                          <m:r>
                            <m:rPr>
                              <m:sty m:val="p"/>
                            </m:rPr>
                            <a:rPr lang="en-US" sz="3600" b="0" i="1" smtClean="0">
                              <a:solidFill>
                                <a:schemeClr val="bg1"/>
                              </a:solidFill>
                              <a:latin typeface="Cambria Math" panose="02040503050406030204" pitchFamily="18" charset="0"/>
                            </a:rPr>
                            <m:t>Γ</m:t>
                          </m:r>
                        </m:e>
                        <m:sub>
                          <m:r>
                            <a:rPr lang="en-US" sz="3600" b="0" i="1" smtClean="0">
                              <a:solidFill>
                                <a:schemeClr val="bg1"/>
                              </a:solidFill>
                              <a:latin typeface="Cambria Math" panose="02040503050406030204" pitchFamily="18" charset="0"/>
                            </a:rPr>
                            <m:t>𝜈</m:t>
                          </m:r>
                        </m:sub>
                      </m:sSub>
                    </m:oMath>
                  </m:oMathPara>
                </a14:m>
                <a:endParaRPr lang="en-US" sz="3600" b="0" i="1" dirty="0">
                  <a:latin typeface="Cambria Math" panose="02040503050406030204" pitchFamily="18" charset="0"/>
                </a:endParaRPr>
              </a:p>
              <a:p>
                <a:endParaRPr lang="en-NL" dirty="0"/>
              </a:p>
            </p:txBody>
          </p:sp>
        </mc:Choice>
        <mc:Fallback xmlns="">
          <p:sp>
            <p:nvSpPr>
              <p:cNvPr id="19" name="TextBox 18">
                <a:extLst>
                  <a:ext uri="{FF2B5EF4-FFF2-40B4-BE49-F238E27FC236}">
                    <a16:creationId xmlns:a16="http://schemas.microsoft.com/office/drawing/2014/main" id="{7AAECFF3-45D0-2A7E-0BD6-66FCE4641757}"/>
                  </a:ext>
                </a:extLst>
              </p:cNvPr>
              <p:cNvSpPr txBox="1">
                <a:spLocks noRot="1" noChangeAspect="1" noMove="1" noResize="1" noEditPoints="1" noAdjustHandles="1" noChangeArrowheads="1" noChangeShapeType="1" noTextEdit="1"/>
              </p:cNvSpPr>
              <p:nvPr/>
            </p:nvSpPr>
            <p:spPr>
              <a:xfrm>
                <a:off x="6654906" y="6054596"/>
                <a:ext cx="4709366" cy="830997"/>
              </a:xfrm>
              <a:prstGeom prst="rect">
                <a:avLst/>
              </a:prstGeom>
              <a:blipFill>
                <a:blip r:embed="rId12"/>
                <a:stretch>
                  <a:fillRect l="-1078"/>
                </a:stretch>
              </a:blipFill>
            </p:spPr>
            <p:txBody>
              <a:bodyPr/>
              <a:lstStyle/>
              <a:p>
                <a:r>
                  <a:rPr lang="en-NL">
                    <a:noFill/>
                  </a:rPr>
                  <a:t> </a:t>
                </a:r>
              </a:p>
            </p:txBody>
          </p:sp>
        </mc:Fallback>
      </mc:AlternateContent>
      <p:sp>
        <p:nvSpPr>
          <p:cNvPr id="20" name="TextBox 19">
            <a:extLst>
              <a:ext uri="{FF2B5EF4-FFF2-40B4-BE49-F238E27FC236}">
                <a16:creationId xmlns:a16="http://schemas.microsoft.com/office/drawing/2014/main" id="{E30F5B7E-578F-8254-1778-EBAA5B58BE2C}"/>
              </a:ext>
            </a:extLst>
          </p:cNvPr>
          <p:cNvSpPr txBox="1"/>
          <p:nvPr/>
        </p:nvSpPr>
        <p:spPr>
          <a:xfrm>
            <a:off x="6488857" y="5618010"/>
            <a:ext cx="2985113" cy="461665"/>
          </a:xfrm>
          <a:prstGeom prst="rect">
            <a:avLst/>
          </a:prstGeom>
          <a:noFill/>
        </p:spPr>
        <p:txBody>
          <a:bodyPr wrap="none" rtlCol="0">
            <a:spAutoFit/>
          </a:bodyPr>
          <a:lstStyle/>
          <a:p>
            <a:r>
              <a:rPr lang="en-NL" sz="2400" b="1" u="sng" dirty="0">
                <a:solidFill>
                  <a:srgbClr val="FFFF00"/>
                </a:solidFill>
              </a:rPr>
              <a:t>Number of Neutrinos:</a:t>
            </a:r>
          </a:p>
        </p:txBody>
      </p:sp>
      <p:pic>
        <p:nvPicPr>
          <p:cNvPr id="7" name="Picture 2" descr="undefined">
            <a:extLst>
              <a:ext uri="{FF2B5EF4-FFF2-40B4-BE49-F238E27FC236}">
                <a16:creationId xmlns:a16="http://schemas.microsoft.com/office/drawing/2014/main" id="{CB34B0BA-FBB9-1046-8379-4BC56C6FDE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0840" y="4024281"/>
            <a:ext cx="1924682" cy="1924682"/>
          </a:xfrm>
          <a:prstGeom prst="rect">
            <a:avLst/>
          </a:prstGeom>
          <a:solidFill>
            <a:schemeClr val="bg1"/>
          </a:solidFill>
          <a:ln w="12700">
            <a:solidFill>
              <a:schemeClr val="tx1"/>
            </a:solidFill>
          </a:ln>
        </p:spPr>
      </p:pic>
      <p:pic>
        <p:nvPicPr>
          <p:cNvPr id="15" name="Picture 14">
            <a:extLst>
              <a:ext uri="{FF2B5EF4-FFF2-40B4-BE49-F238E27FC236}">
                <a16:creationId xmlns:a16="http://schemas.microsoft.com/office/drawing/2014/main" id="{EAFEED49-1F89-5119-100E-52FA68C44D70}"/>
              </a:ext>
            </a:extLst>
          </p:cNvPr>
          <p:cNvPicPr>
            <a:picLocks noChangeAspect="1"/>
          </p:cNvPicPr>
          <p:nvPr/>
        </p:nvPicPr>
        <p:blipFill>
          <a:blip r:embed="rId14"/>
          <a:stretch>
            <a:fillRect/>
          </a:stretch>
        </p:blipFill>
        <p:spPr>
          <a:xfrm>
            <a:off x="9844325" y="106474"/>
            <a:ext cx="1913265" cy="1218770"/>
          </a:xfrm>
          <a:prstGeom prst="rect">
            <a:avLst/>
          </a:prstGeom>
        </p:spPr>
      </p:pic>
      <p:sp>
        <p:nvSpPr>
          <p:cNvPr id="16" name="Freeform 15">
            <a:extLst>
              <a:ext uri="{FF2B5EF4-FFF2-40B4-BE49-F238E27FC236}">
                <a16:creationId xmlns:a16="http://schemas.microsoft.com/office/drawing/2014/main" id="{6DCA7B74-822B-3E56-8CA6-AC7F7B17F0C3}"/>
              </a:ext>
            </a:extLst>
          </p:cNvPr>
          <p:cNvSpPr/>
          <p:nvPr/>
        </p:nvSpPr>
        <p:spPr>
          <a:xfrm>
            <a:off x="8378613" y="625151"/>
            <a:ext cx="1829077" cy="561463"/>
          </a:xfrm>
          <a:custGeom>
            <a:avLst/>
            <a:gdLst>
              <a:gd name="connsiteX0" fmla="*/ 0 w 1931437"/>
              <a:gd name="connsiteY0" fmla="*/ 727788 h 727788"/>
              <a:gd name="connsiteX1" fmla="*/ 643812 w 1931437"/>
              <a:gd name="connsiteY1" fmla="*/ 335902 h 727788"/>
              <a:gd name="connsiteX2" fmla="*/ 1931437 w 1931437"/>
              <a:gd name="connsiteY2" fmla="*/ 0 h 727788"/>
            </a:gdLst>
            <a:ahLst/>
            <a:cxnLst>
              <a:cxn ang="0">
                <a:pos x="connsiteX0" y="connsiteY0"/>
              </a:cxn>
              <a:cxn ang="0">
                <a:pos x="connsiteX1" y="connsiteY1"/>
              </a:cxn>
              <a:cxn ang="0">
                <a:pos x="connsiteX2" y="connsiteY2"/>
              </a:cxn>
            </a:cxnLst>
            <a:rect l="l" t="t" r="r" b="b"/>
            <a:pathLst>
              <a:path w="1931437" h="727788">
                <a:moveTo>
                  <a:pt x="0" y="727788"/>
                </a:moveTo>
                <a:cubicBezTo>
                  <a:pt x="160953" y="592494"/>
                  <a:pt x="321906" y="457200"/>
                  <a:pt x="643812" y="335902"/>
                </a:cubicBezTo>
                <a:cubicBezTo>
                  <a:pt x="965718" y="214604"/>
                  <a:pt x="1448577" y="107302"/>
                  <a:pt x="1931437" y="0"/>
                </a:cubicBezTo>
              </a:path>
            </a:pathLst>
          </a:custGeom>
          <a:noFill/>
          <a:ln w="19050">
            <a:solidFill>
              <a:srgbClr val="FFA00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Freeform 22">
            <a:extLst>
              <a:ext uri="{FF2B5EF4-FFF2-40B4-BE49-F238E27FC236}">
                <a16:creationId xmlns:a16="http://schemas.microsoft.com/office/drawing/2014/main" id="{6A8DD030-4782-2570-FA6B-134D5C707E82}"/>
              </a:ext>
            </a:extLst>
          </p:cNvPr>
          <p:cNvSpPr/>
          <p:nvPr/>
        </p:nvSpPr>
        <p:spPr>
          <a:xfrm>
            <a:off x="8933793" y="788276"/>
            <a:ext cx="2217683" cy="672662"/>
          </a:xfrm>
          <a:custGeom>
            <a:avLst/>
            <a:gdLst>
              <a:gd name="connsiteX0" fmla="*/ 0 w 2217683"/>
              <a:gd name="connsiteY0" fmla="*/ 672662 h 672662"/>
              <a:gd name="connsiteX1" fmla="*/ 1492469 w 2217683"/>
              <a:gd name="connsiteY1" fmla="*/ 462455 h 672662"/>
              <a:gd name="connsiteX2" fmla="*/ 2217683 w 2217683"/>
              <a:gd name="connsiteY2" fmla="*/ 0 h 672662"/>
            </a:gdLst>
            <a:ahLst/>
            <a:cxnLst>
              <a:cxn ang="0">
                <a:pos x="connsiteX0" y="connsiteY0"/>
              </a:cxn>
              <a:cxn ang="0">
                <a:pos x="connsiteX1" y="connsiteY1"/>
              </a:cxn>
              <a:cxn ang="0">
                <a:pos x="connsiteX2" y="connsiteY2"/>
              </a:cxn>
            </a:cxnLst>
            <a:rect l="l" t="t" r="r" b="b"/>
            <a:pathLst>
              <a:path w="2217683" h="672662">
                <a:moveTo>
                  <a:pt x="0" y="672662"/>
                </a:moveTo>
                <a:cubicBezTo>
                  <a:pt x="561427" y="623613"/>
                  <a:pt x="1122855" y="574565"/>
                  <a:pt x="1492469" y="462455"/>
                </a:cubicBezTo>
                <a:cubicBezTo>
                  <a:pt x="1862083" y="350345"/>
                  <a:pt x="2039883" y="175172"/>
                  <a:pt x="2217683" y="0"/>
                </a:cubicBezTo>
              </a:path>
            </a:pathLst>
          </a:custGeom>
          <a:noFill/>
          <a:ln w="19050">
            <a:solidFill>
              <a:srgbClr val="FFA00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Oval 23">
            <a:extLst>
              <a:ext uri="{FF2B5EF4-FFF2-40B4-BE49-F238E27FC236}">
                <a16:creationId xmlns:a16="http://schemas.microsoft.com/office/drawing/2014/main" id="{C36C7A52-7792-B5C3-1382-A52B6E914007}"/>
              </a:ext>
            </a:extLst>
          </p:cNvPr>
          <p:cNvSpPr/>
          <p:nvPr/>
        </p:nvSpPr>
        <p:spPr>
          <a:xfrm>
            <a:off x="8049157" y="1165594"/>
            <a:ext cx="376003" cy="582635"/>
          </a:xfrm>
          <a:prstGeom prst="ellipse">
            <a:avLst/>
          </a:prstGeom>
          <a:noFill/>
          <a:ln w="19050">
            <a:solidFill>
              <a:srgbClr val="FFA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Oval 24">
            <a:extLst>
              <a:ext uri="{FF2B5EF4-FFF2-40B4-BE49-F238E27FC236}">
                <a16:creationId xmlns:a16="http://schemas.microsoft.com/office/drawing/2014/main" id="{95C0FED8-0B53-A1E1-17CD-227A17CE029D}"/>
              </a:ext>
            </a:extLst>
          </p:cNvPr>
          <p:cNvSpPr/>
          <p:nvPr/>
        </p:nvSpPr>
        <p:spPr>
          <a:xfrm>
            <a:off x="8439271" y="1169620"/>
            <a:ext cx="376003" cy="582635"/>
          </a:xfrm>
          <a:prstGeom prst="ellipse">
            <a:avLst/>
          </a:prstGeom>
          <a:noFill/>
          <a:ln w="19050">
            <a:solidFill>
              <a:srgbClr val="FFA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1232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4" grpId="0"/>
      <p:bldP spid="18" grpId="0"/>
      <p:bldP spid="19" grpId="0"/>
      <p:bldP spid="20" grpId="0"/>
      <p:bldP spid="16" grpId="0" animBg="1"/>
      <p:bldP spid="23"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ABB126-29CA-F631-3ECB-D08F2B3B6559}"/>
              </a:ext>
            </a:extLst>
          </p:cNvPr>
          <p:cNvPicPr>
            <a:picLocks noChangeAspect="1"/>
          </p:cNvPicPr>
          <p:nvPr/>
        </p:nvPicPr>
        <p:blipFill rotWithShape="1">
          <a:blip r:embed="rId3"/>
          <a:srcRect l="6820" t="5875"/>
          <a:stretch/>
        </p:blipFill>
        <p:spPr>
          <a:xfrm>
            <a:off x="705059" y="1555903"/>
            <a:ext cx="5935752" cy="2982125"/>
          </a:xfrm>
          <a:prstGeom prst="rect">
            <a:avLst/>
          </a:prstGeom>
        </p:spPr>
      </p:pic>
      <p:pic>
        <p:nvPicPr>
          <p:cNvPr id="12" name="Picture 18" descr="jarlskog">
            <a:extLst>
              <a:ext uri="{FF2B5EF4-FFF2-40B4-BE49-F238E27FC236}">
                <a16:creationId xmlns:a16="http://schemas.microsoft.com/office/drawing/2014/main" id="{CC0DF23B-CF0E-50DF-6F4A-77AB29FB29F9}"/>
              </a:ext>
            </a:extLst>
          </p:cNvPr>
          <p:cNvPicPr>
            <a:picLocks noChangeAspect="1" noChangeArrowheads="1"/>
          </p:cNvPicPr>
          <p:nvPr/>
        </p:nvPicPr>
        <p:blipFill>
          <a:blip r:embed="rId4" cstate="print"/>
          <a:srcRect/>
          <a:stretch>
            <a:fillRect/>
          </a:stretch>
        </p:blipFill>
        <p:spPr bwMode="auto">
          <a:xfrm>
            <a:off x="8660921" y="4158206"/>
            <a:ext cx="3166520" cy="2374890"/>
          </a:xfrm>
          <a:prstGeom prst="rect">
            <a:avLst/>
          </a:prstGeom>
          <a:noFill/>
          <a:ln w="25400">
            <a:solidFill>
              <a:schemeClr val="bg1"/>
            </a:solidFill>
          </a:ln>
        </p:spPr>
      </p:pic>
      <p:sp>
        <p:nvSpPr>
          <p:cNvPr id="13" name="Title 1">
            <a:extLst>
              <a:ext uri="{FF2B5EF4-FFF2-40B4-BE49-F238E27FC236}">
                <a16:creationId xmlns:a16="http://schemas.microsoft.com/office/drawing/2014/main" id="{0071EA94-28E3-5A9E-FB58-0A50D0F4AF94}"/>
              </a:ext>
            </a:extLst>
          </p:cNvPr>
          <p:cNvSpPr txBox="1">
            <a:spLocks/>
          </p:cNvSpPr>
          <p:nvPr/>
        </p:nvSpPr>
        <p:spPr>
          <a:xfrm>
            <a:off x="-1" y="1"/>
            <a:ext cx="12190707" cy="6723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                               How large is CP violation?</a:t>
            </a:r>
          </a:p>
        </p:txBody>
      </p:sp>
      <p:sp>
        <p:nvSpPr>
          <p:cNvPr id="14" name="Content Placeholder 2">
            <a:extLst>
              <a:ext uri="{FF2B5EF4-FFF2-40B4-BE49-F238E27FC236}">
                <a16:creationId xmlns:a16="http://schemas.microsoft.com/office/drawing/2014/main" id="{4E893E03-5C0A-0ABF-144A-93DF585A487D}"/>
              </a:ext>
            </a:extLst>
          </p:cNvPr>
          <p:cNvSpPr txBox="1">
            <a:spLocks/>
          </p:cNvSpPr>
          <p:nvPr/>
        </p:nvSpPr>
        <p:spPr>
          <a:xfrm>
            <a:off x="325405" y="4454328"/>
            <a:ext cx="7109011" cy="746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bg1"/>
                </a:solidFill>
              </a:rPr>
              <a:t>Jarlskog</a:t>
            </a:r>
            <a:r>
              <a:rPr lang="en-US" dirty="0">
                <a:solidFill>
                  <a:schemeClr val="bg1"/>
                </a:solidFill>
              </a:rPr>
              <a:t> criterion (1987) for amount of CP violation</a:t>
            </a:r>
            <a:r>
              <a:rPr lang="en-US" dirty="0"/>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3497241-E45B-06DF-BD8C-8BE19E0190C9}"/>
                  </a:ext>
                </a:extLst>
              </p:cNvPr>
              <p:cNvSpPr txBox="1"/>
              <p:nvPr/>
            </p:nvSpPr>
            <p:spPr>
              <a:xfrm>
                <a:off x="705058" y="4811718"/>
                <a:ext cx="7997998" cy="881460"/>
              </a:xfrm>
              <a:prstGeom prst="rect">
                <a:avLst/>
              </a:prstGeom>
              <a:noFill/>
            </p:spPr>
            <p:txBody>
              <a:bodyPr wrap="square" rtlCol="0">
                <a:spAutoFit/>
              </a:bodyPr>
              <a:lstStyle/>
              <a:p>
                <a:r>
                  <a:rPr lang="en-US" sz="2200" b="0" dirty="0">
                    <a:solidFill>
                      <a:srgbClr val="FFFF00"/>
                    </a:solidFill>
                  </a:rPr>
                  <a:t>det</a:t>
                </a:r>
                <a14:m>
                  <m:oMath xmlns:m="http://schemas.openxmlformats.org/officeDocument/2006/math">
                    <m:d>
                      <m:dPr>
                        <m:begChr m:val="["/>
                        <m:endChr m:val="]"/>
                        <m:ctrlPr>
                          <a:rPr lang="mr-IN" sz="2200" b="0" i="1" smtClean="0">
                            <a:solidFill>
                              <a:srgbClr val="FFFF00"/>
                            </a:solidFill>
                            <a:latin typeface="Cambria Math" panose="02040503050406030204" pitchFamily="18" charset="0"/>
                          </a:rPr>
                        </m:ctrlPr>
                      </m:dPr>
                      <m:e>
                        <m:sSub>
                          <m:sSubPr>
                            <m:ctrlPr>
                              <a:rPr lang="en-US" sz="2200" b="0" i="1" smtClean="0">
                                <a:solidFill>
                                  <a:srgbClr val="FFFF00"/>
                                </a:solidFill>
                                <a:latin typeface="Cambria Math" panose="02040503050406030204" pitchFamily="18" charset="0"/>
                              </a:rPr>
                            </m:ctrlPr>
                          </m:sSubPr>
                          <m:e>
                            <m:r>
                              <a:rPr lang="en-US" sz="2200" b="0" i="1" smtClean="0">
                                <a:solidFill>
                                  <a:srgbClr val="FFFF00"/>
                                </a:solidFill>
                                <a:latin typeface="Cambria Math" charset="0"/>
                              </a:rPr>
                              <m:t>𝑀</m:t>
                            </m:r>
                          </m:e>
                          <m:sub>
                            <m:r>
                              <a:rPr lang="en-US" sz="2200" b="0" i="1" smtClean="0">
                                <a:solidFill>
                                  <a:srgbClr val="FFFF00"/>
                                </a:solidFill>
                                <a:latin typeface="Cambria Math" charset="0"/>
                              </a:rPr>
                              <m:t>𝑢</m:t>
                            </m:r>
                          </m:sub>
                        </m:sSub>
                        <m:sSubSup>
                          <m:sSubSupPr>
                            <m:ctrlPr>
                              <a:rPr lang="en-US" sz="2200" b="0" i="1" smtClean="0">
                                <a:solidFill>
                                  <a:srgbClr val="FFFF00"/>
                                </a:solidFill>
                                <a:latin typeface="Cambria Math" panose="02040503050406030204" pitchFamily="18" charset="0"/>
                              </a:rPr>
                            </m:ctrlPr>
                          </m:sSubSupPr>
                          <m:e>
                            <m:r>
                              <a:rPr lang="en-US" sz="2200" b="0" i="1" smtClean="0">
                                <a:solidFill>
                                  <a:srgbClr val="FFFF00"/>
                                </a:solidFill>
                                <a:latin typeface="Cambria Math" charset="0"/>
                              </a:rPr>
                              <m:t>𝑀</m:t>
                            </m:r>
                          </m:e>
                          <m:sub>
                            <m:r>
                              <a:rPr lang="en-US" sz="2200" b="0" i="1" smtClean="0">
                                <a:solidFill>
                                  <a:srgbClr val="FFFF00"/>
                                </a:solidFill>
                                <a:latin typeface="Cambria Math" charset="0"/>
                              </a:rPr>
                              <m:t>𝑢</m:t>
                            </m:r>
                          </m:sub>
                          <m:sup>
                            <m:r>
                              <a:rPr lang="en-US" sz="2200" b="0" i="1" smtClean="0">
                                <a:solidFill>
                                  <a:srgbClr val="FFFF00"/>
                                </a:solidFill>
                                <a:latin typeface="Cambria Math" charset="0"/>
                              </a:rPr>
                              <m:t>†</m:t>
                            </m:r>
                          </m:sup>
                        </m:sSubSup>
                        <m:r>
                          <a:rPr lang="en-US" sz="2200" b="0" i="1" smtClean="0">
                            <a:solidFill>
                              <a:srgbClr val="FFFF00"/>
                            </a:solidFill>
                            <a:latin typeface="Cambria Math" charset="0"/>
                          </a:rPr>
                          <m:t> , </m:t>
                        </m:r>
                        <m:sSub>
                          <m:sSubPr>
                            <m:ctrlPr>
                              <a:rPr lang="en-US" sz="2200" b="0" i="1" smtClean="0">
                                <a:solidFill>
                                  <a:srgbClr val="FFFF00"/>
                                </a:solidFill>
                                <a:latin typeface="Cambria Math" panose="02040503050406030204" pitchFamily="18" charset="0"/>
                              </a:rPr>
                            </m:ctrlPr>
                          </m:sSubPr>
                          <m:e>
                            <m:r>
                              <a:rPr lang="en-US" sz="2200" b="0" i="1" smtClean="0">
                                <a:solidFill>
                                  <a:srgbClr val="FFFF00"/>
                                </a:solidFill>
                                <a:latin typeface="Cambria Math" charset="0"/>
                              </a:rPr>
                              <m:t>𝑀</m:t>
                            </m:r>
                          </m:e>
                          <m:sub>
                            <m:r>
                              <a:rPr lang="en-US" sz="2200" b="0" i="1" smtClean="0">
                                <a:solidFill>
                                  <a:srgbClr val="FFFF00"/>
                                </a:solidFill>
                                <a:latin typeface="Cambria Math" charset="0"/>
                              </a:rPr>
                              <m:t>𝑑</m:t>
                            </m:r>
                          </m:sub>
                        </m:sSub>
                        <m:sSubSup>
                          <m:sSubSupPr>
                            <m:ctrlPr>
                              <a:rPr lang="en-US" sz="2200" b="0" i="1" smtClean="0">
                                <a:solidFill>
                                  <a:srgbClr val="FFFF00"/>
                                </a:solidFill>
                                <a:latin typeface="Cambria Math" panose="02040503050406030204" pitchFamily="18" charset="0"/>
                              </a:rPr>
                            </m:ctrlPr>
                          </m:sSubSupPr>
                          <m:e>
                            <m:r>
                              <a:rPr lang="en-US" sz="2200" b="0" i="1" smtClean="0">
                                <a:solidFill>
                                  <a:srgbClr val="FFFF00"/>
                                </a:solidFill>
                                <a:latin typeface="Cambria Math" charset="0"/>
                              </a:rPr>
                              <m:t>𝑀</m:t>
                            </m:r>
                          </m:e>
                          <m:sub>
                            <m:r>
                              <a:rPr lang="en-US" sz="2200" b="0" i="1" smtClean="0">
                                <a:solidFill>
                                  <a:srgbClr val="FFFF00"/>
                                </a:solidFill>
                                <a:latin typeface="Cambria Math" charset="0"/>
                              </a:rPr>
                              <m:t>𝑑</m:t>
                            </m:r>
                          </m:sub>
                          <m:sup>
                            <m:r>
                              <a:rPr lang="en-US" sz="2200" b="0" i="1" smtClean="0">
                                <a:solidFill>
                                  <a:srgbClr val="FFFF00"/>
                                </a:solidFill>
                                <a:latin typeface="Cambria Math" charset="0"/>
                              </a:rPr>
                              <m:t>†</m:t>
                            </m:r>
                          </m:sup>
                        </m:sSubSup>
                      </m:e>
                    </m:d>
                    <m:r>
                      <a:rPr lang="en-US" sz="2200" b="0" i="1" smtClean="0">
                        <a:solidFill>
                          <a:srgbClr val="FFFF00"/>
                        </a:solidFill>
                        <a:latin typeface="Cambria Math" charset="0"/>
                      </a:rPr>
                      <m:t>=</m:t>
                    </m:r>
                    <m:r>
                      <a:rPr lang="en-US" sz="2200" b="0" i="1" smtClean="0">
                        <a:solidFill>
                          <a:srgbClr val="FFC000"/>
                        </a:solidFill>
                        <a:latin typeface="Cambria Math" charset="0"/>
                      </a:rPr>
                      <m:t>2 </m:t>
                    </m:r>
                    <m:r>
                      <a:rPr lang="en-US" sz="2200" b="0" i="1" smtClean="0">
                        <a:solidFill>
                          <a:srgbClr val="FFC000"/>
                        </a:solidFill>
                        <a:latin typeface="Cambria Math" charset="0"/>
                      </a:rPr>
                      <m:t>𝑖</m:t>
                    </m:r>
                    <m:r>
                      <a:rPr lang="en-US" sz="2200" b="0" i="1" smtClean="0">
                        <a:solidFill>
                          <a:srgbClr val="FFC000"/>
                        </a:solidFill>
                        <a:latin typeface="Cambria Math" charset="0"/>
                      </a:rPr>
                      <m:t> </m:t>
                    </m:r>
                    <m:r>
                      <a:rPr lang="en-US" sz="2200" b="0" i="1" smtClean="0">
                        <a:solidFill>
                          <a:srgbClr val="FFC000"/>
                        </a:solidFill>
                        <a:latin typeface="Cambria Math" charset="0"/>
                      </a:rPr>
                      <m:t>𝐽</m:t>
                    </m:r>
                    <m:r>
                      <a:rPr lang="en-US" sz="2200" b="0" i="1" smtClean="0">
                        <a:solidFill>
                          <a:srgbClr val="FFC000"/>
                        </a:solidFill>
                        <a:latin typeface="Cambria Math" charset="0"/>
                      </a:rPr>
                      <m:t> </m:t>
                    </m:r>
                    <m:d>
                      <m:dPr>
                        <m:ctrlPr>
                          <a:rPr lang="mr-IN" sz="2200" b="0" i="1" smtClean="0">
                            <a:solidFill>
                              <a:srgbClr val="FFC000"/>
                            </a:solidFill>
                            <a:latin typeface="Cambria Math" panose="02040503050406030204" pitchFamily="18" charset="0"/>
                          </a:rPr>
                        </m:ctrlPr>
                      </m:dPr>
                      <m:e>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𝑡</m:t>
                            </m:r>
                          </m:sub>
                          <m:sup>
                            <m:r>
                              <a:rPr lang="en-US" sz="2200" b="0" i="1" smtClean="0">
                                <a:solidFill>
                                  <a:srgbClr val="FFC000"/>
                                </a:solidFill>
                                <a:latin typeface="Cambria Math" charset="0"/>
                              </a:rPr>
                              <m:t>2</m:t>
                            </m:r>
                          </m:sup>
                        </m:sSubSup>
                        <m:r>
                          <a:rPr lang="en-US" sz="2200" b="0" i="1" smtClean="0">
                            <a:solidFill>
                              <a:srgbClr val="FFC000"/>
                            </a:solidFill>
                            <a:latin typeface="Cambria Math" charset="0"/>
                          </a:rPr>
                          <m:t>−</m:t>
                        </m:r>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𝑐</m:t>
                            </m:r>
                          </m:sub>
                          <m:sup>
                            <m:r>
                              <a:rPr lang="en-US" sz="2200" b="0" i="1" smtClean="0">
                                <a:solidFill>
                                  <a:srgbClr val="FFC000"/>
                                </a:solidFill>
                                <a:latin typeface="Cambria Math" charset="0"/>
                              </a:rPr>
                              <m:t>2</m:t>
                            </m:r>
                          </m:sup>
                        </m:sSubSup>
                      </m:e>
                    </m:d>
                    <m:d>
                      <m:dPr>
                        <m:ctrlPr>
                          <a:rPr lang="mr-IN" sz="2200" i="1">
                            <a:solidFill>
                              <a:srgbClr val="FFC000"/>
                            </a:solidFill>
                            <a:latin typeface="Cambria Math" panose="02040503050406030204" pitchFamily="18" charset="0"/>
                          </a:rPr>
                        </m:ctrlPr>
                      </m:dPr>
                      <m:e>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𝑐</m:t>
                            </m:r>
                          </m:sub>
                          <m:sup>
                            <m:r>
                              <a:rPr lang="en-US" sz="2200" b="0" i="1" smtClean="0">
                                <a:solidFill>
                                  <a:srgbClr val="FFC000"/>
                                </a:solidFill>
                                <a:latin typeface="Cambria Math" charset="0"/>
                              </a:rPr>
                              <m:t>2</m:t>
                            </m:r>
                          </m:sup>
                        </m:sSubSup>
                        <m:r>
                          <a:rPr lang="en-US" sz="2200" i="1">
                            <a:solidFill>
                              <a:srgbClr val="FFC000"/>
                            </a:solidFill>
                            <a:latin typeface="Cambria Math" charset="0"/>
                          </a:rPr>
                          <m:t>−</m:t>
                        </m:r>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𝑢</m:t>
                            </m:r>
                          </m:sub>
                          <m:sup>
                            <m:r>
                              <a:rPr lang="en-US" sz="2200" b="0" i="1" smtClean="0">
                                <a:solidFill>
                                  <a:srgbClr val="FFC000"/>
                                </a:solidFill>
                                <a:latin typeface="Cambria Math" charset="0"/>
                              </a:rPr>
                              <m:t>2</m:t>
                            </m:r>
                          </m:sup>
                        </m:sSubSup>
                      </m:e>
                    </m:d>
                    <m:d>
                      <m:dPr>
                        <m:ctrlPr>
                          <a:rPr lang="mr-IN" sz="2200" i="1">
                            <a:solidFill>
                              <a:srgbClr val="FFC000"/>
                            </a:solidFill>
                            <a:latin typeface="Cambria Math" panose="02040503050406030204" pitchFamily="18" charset="0"/>
                          </a:rPr>
                        </m:ctrlPr>
                      </m:dPr>
                      <m:e>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𝑢</m:t>
                            </m:r>
                          </m:sub>
                          <m:sup>
                            <m:r>
                              <a:rPr lang="en-US" sz="2200" b="0" i="1" smtClean="0">
                                <a:solidFill>
                                  <a:srgbClr val="FFC000"/>
                                </a:solidFill>
                                <a:latin typeface="Cambria Math" charset="0"/>
                              </a:rPr>
                              <m:t>2</m:t>
                            </m:r>
                          </m:sup>
                        </m:sSubSup>
                        <m:r>
                          <a:rPr lang="en-US" sz="2200" b="0" i="1" smtClean="0">
                            <a:solidFill>
                              <a:srgbClr val="FFC000"/>
                            </a:solidFill>
                            <a:latin typeface="Cambria Math" charset="0"/>
                          </a:rPr>
                          <m:t>−</m:t>
                        </m:r>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𝑡</m:t>
                            </m:r>
                          </m:sub>
                          <m:sup>
                            <m:r>
                              <a:rPr lang="en-US" sz="2200" b="0" i="1" smtClean="0">
                                <a:solidFill>
                                  <a:srgbClr val="FFC000"/>
                                </a:solidFill>
                                <a:latin typeface="Cambria Math" charset="0"/>
                              </a:rPr>
                              <m:t>2</m:t>
                            </m:r>
                          </m:sup>
                        </m:sSubSup>
                      </m:e>
                    </m:d>
                  </m:oMath>
                </a14:m>
                <a:endParaRPr lang="en-US" sz="2200" dirty="0">
                  <a:solidFill>
                    <a:srgbClr val="FFC000"/>
                  </a:solidFill>
                </a:endParaRPr>
              </a:p>
              <a:p>
                <a:r>
                  <a:rPr lang="en-US" sz="2200" b="0" dirty="0">
                    <a:solidFill>
                      <a:srgbClr val="FFC000"/>
                    </a:solidFill>
                  </a:rPr>
                  <a:t>                                           </a:t>
                </a:r>
                <a14:m>
                  <m:oMath xmlns:m="http://schemas.openxmlformats.org/officeDocument/2006/math">
                    <m:r>
                      <a:rPr lang="en-US" sz="2200" b="0" i="0" smtClean="0">
                        <a:solidFill>
                          <a:srgbClr val="FFC000"/>
                        </a:solidFill>
                        <a:latin typeface="Cambria Math" charset="0"/>
                      </a:rPr>
                      <m:t> </m:t>
                    </m:r>
                    <m:r>
                      <a:rPr lang="en-US" sz="2200" b="0" i="1" smtClean="0">
                        <a:solidFill>
                          <a:srgbClr val="FFC000"/>
                        </a:solidFill>
                        <a:latin typeface="Cambria Math" charset="0"/>
                      </a:rPr>
                      <m:t>×  </m:t>
                    </m:r>
                    <m:d>
                      <m:dPr>
                        <m:ctrlPr>
                          <a:rPr lang="mr-IN" sz="2200" i="1">
                            <a:solidFill>
                              <a:srgbClr val="FFC000"/>
                            </a:solidFill>
                            <a:latin typeface="Cambria Math" panose="02040503050406030204" pitchFamily="18" charset="0"/>
                          </a:rPr>
                        </m:ctrlPr>
                      </m:dPr>
                      <m:e>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𝑏</m:t>
                            </m:r>
                          </m:sub>
                          <m:sup>
                            <m:r>
                              <a:rPr lang="en-US" sz="2200" b="0" i="1" smtClean="0">
                                <a:solidFill>
                                  <a:srgbClr val="FFC000"/>
                                </a:solidFill>
                                <a:latin typeface="Cambria Math" charset="0"/>
                              </a:rPr>
                              <m:t>2</m:t>
                            </m:r>
                          </m:sup>
                        </m:sSubSup>
                        <m:r>
                          <a:rPr lang="en-US" sz="2200" i="1">
                            <a:solidFill>
                              <a:srgbClr val="FFC000"/>
                            </a:solidFill>
                            <a:latin typeface="Cambria Math" charset="0"/>
                          </a:rPr>
                          <m:t>−</m:t>
                        </m:r>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𝑠</m:t>
                            </m:r>
                          </m:sub>
                          <m:sup>
                            <m:r>
                              <a:rPr lang="en-US" sz="2200" b="0" i="1" smtClean="0">
                                <a:solidFill>
                                  <a:srgbClr val="FFC000"/>
                                </a:solidFill>
                                <a:latin typeface="Cambria Math" charset="0"/>
                              </a:rPr>
                              <m:t>2</m:t>
                            </m:r>
                          </m:sup>
                        </m:sSubSup>
                      </m:e>
                    </m:d>
                    <m:d>
                      <m:dPr>
                        <m:ctrlPr>
                          <a:rPr lang="mr-IN" sz="2200" i="1">
                            <a:solidFill>
                              <a:srgbClr val="FFC000"/>
                            </a:solidFill>
                            <a:latin typeface="Cambria Math" panose="02040503050406030204" pitchFamily="18" charset="0"/>
                          </a:rPr>
                        </m:ctrlPr>
                      </m:dPr>
                      <m:e>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𝑠</m:t>
                            </m:r>
                          </m:sub>
                          <m:sup>
                            <m:r>
                              <a:rPr lang="en-US" sz="2200" b="0" i="1" smtClean="0">
                                <a:solidFill>
                                  <a:srgbClr val="FFC000"/>
                                </a:solidFill>
                                <a:latin typeface="Cambria Math" charset="0"/>
                              </a:rPr>
                              <m:t>2</m:t>
                            </m:r>
                          </m:sup>
                        </m:sSubSup>
                        <m:r>
                          <a:rPr lang="en-US" sz="2200" i="1">
                            <a:solidFill>
                              <a:srgbClr val="FFC000"/>
                            </a:solidFill>
                            <a:latin typeface="Cambria Math" charset="0"/>
                          </a:rPr>
                          <m:t>−</m:t>
                        </m:r>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𝑑</m:t>
                            </m:r>
                          </m:sub>
                          <m:sup>
                            <m:r>
                              <a:rPr lang="en-US" sz="2200" b="0" i="1" smtClean="0">
                                <a:solidFill>
                                  <a:srgbClr val="FFC000"/>
                                </a:solidFill>
                                <a:latin typeface="Cambria Math" charset="0"/>
                              </a:rPr>
                              <m:t>2</m:t>
                            </m:r>
                          </m:sup>
                        </m:sSubSup>
                      </m:e>
                    </m:d>
                    <m:d>
                      <m:dPr>
                        <m:ctrlPr>
                          <a:rPr lang="mr-IN" sz="2200" i="1">
                            <a:solidFill>
                              <a:srgbClr val="FFC000"/>
                            </a:solidFill>
                            <a:latin typeface="Cambria Math" panose="02040503050406030204" pitchFamily="18" charset="0"/>
                          </a:rPr>
                        </m:ctrlPr>
                      </m:dPr>
                      <m:e>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𝑑</m:t>
                            </m:r>
                          </m:sub>
                          <m:sup>
                            <m:r>
                              <a:rPr lang="en-US" sz="2200" b="0" i="1" smtClean="0">
                                <a:solidFill>
                                  <a:srgbClr val="FFC000"/>
                                </a:solidFill>
                                <a:latin typeface="Cambria Math" charset="0"/>
                              </a:rPr>
                              <m:t>2</m:t>
                            </m:r>
                          </m:sup>
                        </m:sSubSup>
                        <m:r>
                          <a:rPr lang="en-US" sz="2200" i="1">
                            <a:solidFill>
                              <a:srgbClr val="FFC000"/>
                            </a:solidFill>
                            <a:latin typeface="Cambria Math" charset="0"/>
                          </a:rPr>
                          <m:t>−</m:t>
                        </m:r>
                        <m:sSubSup>
                          <m:sSubSupPr>
                            <m:ctrlPr>
                              <a:rPr lang="en-US" sz="2200" b="0" i="1" smtClean="0">
                                <a:solidFill>
                                  <a:srgbClr val="FFC000"/>
                                </a:solidFill>
                                <a:latin typeface="Cambria Math" panose="02040503050406030204" pitchFamily="18" charset="0"/>
                              </a:rPr>
                            </m:ctrlPr>
                          </m:sSubSupPr>
                          <m:e>
                            <m:r>
                              <a:rPr lang="en-US" sz="2200" b="0" i="1" smtClean="0">
                                <a:solidFill>
                                  <a:srgbClr val="FFC000"/>
                                </a:solidFill>
                                <a:latin typeface="Cambria Math" charset="0"/>
                              </a:rPr>
                              <m:t>𝑚</m:t>
                            </m:r>
                          </m:e>
                          <m:sub>
                            <m:r>
                              <a:rPr lang="en-US" sz="2200" b="0" i="1" smtClean="0">
                                <a:solidFill>
                                  <a:srgbClr val="FFC000"/>
                                </a:solidFill>
                                <a:latin typeface="Cambria Math" charset="0"/>
                              </a:rPr>
                              <m:t>𝑏</m:t>
                            </m:r>
                          </m:sub>
                          <m:sup>
                            <m:r>
                              <a:rPr lang="en-US" sz="2200" b="0" i="1" smtClean="0">
                                <a:solidFill>
                                  <a:srgbClr val="FFC000"/>
                                </a:solidFill>
                                <a:latin typeface="Cambria Math" charset="0"/>
                              </a:rPr>
                              <m:t>2</m:t>
                            </m:r>
                          </m:sup>
                        </m:sSubSup>
                      </m:e>
                    </m:d>
                    <m:r>
                      <a:rPr lang="en-US" sz="2200" b="0" i="1" smtClean="0">
                        <a:solidFill>
                          <a:srgbClr val="FFC000"/>
                        </a:solidFill>
                        <a:latin typeface="Cambria Math" charset="0"/>
                      </a:rPr>
                      <m:t> </m:t>
                    </m:r>
                  </m:oMath>
                </a14:m>
                <a:endParaRPr lang="en-US" sz="2200" dirty="0">
                  <a:solidFill>
                    <a:srgbClr val="FFC000"/>
                  </a:solidFill>
                </a:endParaRPr>
              </a:p>
            </p:txBody>
          </p:sp>
        </mc:Choice>
        <mc:Fallback xmlns="">
          <p:sp>
            <p:nvSpPr>
              <p:cNvPr id="15" name="TextBox 14">
                <a:extLst>
                  <a:ext uri="{FF2B5EF4-FFF2-40B4-BE49-F238E27FC236}">
                    <a16:creationId xmlns:a16="http://schemas.microsoft.com/office/drawing/2014/main" id="{B3497241-E45B-06DF-BD8C-8BE19E0190C9}"/>
                  </a:ext>
                </a:extLst>
              </p:cNvPr>
              <p:cNvSpPr txBox="1">
                <a:spLocks noRot="1" noChangeAspect="1" noMove="1" noResize="1" noEditPoints="1" noAdjustHandles="1" noChangeArrowheads="1" noChangeShapeType="1" noTextEdit="1"/>
              </p:cNvSpPr>
              <p:nvPr/>
            </p:nvSpPr>
            <p:spPr>
              <a:xfrm>
                <a:off x="705058" y="4811718"/>
                <a:ext cx="7997998" cy="881460"/>
              </a:xfrm>
              <a:prstGeom prst="rect">
                <a:avLst/>
              </a:prstGeom>
              <a:blipFill>
                <a:blip r:embed="rId5"/>
                <a:stretch>
                  <a:fillRect l="-951" b="-7042"/>
                </a:stretch>
              </a:blipFill>
            </p:spPr>
            <p:txBody>
              <a:bodyPr/>
              <a:lstStyle/>
              <a:p>
                <a:r>
                  <a:rPr lang="en-NL">
                    <a:noFill/>
                  </a:rPr>
                  <a:t> </a:t>
                </a:r>
              </a:p>
            </p:txBody>
          </p:sp>
        </mc:Fallback>
      </mc:AlternateContent>
      <p:sp>
        <p:nvSpPr>
          <p:cNvPr id="16" name="TextBox 15">
            <a:extLst>
              <a:ext uri="{FF2B5EF4-FFF2-40B4-BE49-F238E27FC236}">
                <a16:creationId xmlns:a16="http://schemas.microsoft.com/office/drawing/2014/main" id="{B417AB21-8DF6-A7AE-DB26-21D4C3C999DC}"/>
              </a:ext>
            </a:extLst>
          </p:cNvPr>
          <p:cNvSpPr txBox="1"/>
          <p:nvPr/>
        </p:nvSpPr>
        <p:spPr>
          <a:xfrm>
            <a:off x="8851714" y="6126672"/>
            <a:ext cx="1373581" cy="338554"/>
          </a:xfrm>
          <a:prstGeom prst="rect">
            <a:avLst/>
          </a:prstGeom>
          <a:noFill/>
        </p:spPr>
        <p:txBody>
          <a:bodyPr wrap="none" rtlCol="0">
            <a:spAutoFit/>
          </a:bodyPr>
          <a:lstStyle/>
          <a:p>
            <a:r>
              <a:rPr lang="en-NL" sz="1600" dirty="0">
                <a:solidFill>
                  <a:schemeClr val="bg1"/>
                </a:solidFill>
              </a:rPr>
              <a:t>Cecila Jarlskog</a:t>
            </a: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8859375D-3EAF-054E-96D7-52706511C383}"/>
                  </a:ext>
                </a:extLst>
              </p:cNvPr>
              <p:cNvSpPr txBox="1">
                <a:spLocks/>
              </p:cNvSpPr>
              <p:nvPr/>
            </p:nvSpPr>
            <p:spPr>
              <a:xfrm>
                <a:off x="225436" y="615827"/>
                <a:ext cx="8004757" cy="1041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070C0"/>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To explain the absence of antimatter in the universe </a:t>
                </a:r>
                <a:r>
                  <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rPr>
                  <a:t>requires</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a primordial baryon asymmetry of:</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 </a:t>
                </a:r>
                <a14:m>
                  <m:oMath xmlns:m="http://schemas.openxmlformats.org/officeDocument/2006/math">
                    <m:f>
                      <m:fPr>
                        <m:ctrlPr>
                          <a:rPr kumimoji="0" 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fPr>
                      <m:num>
                        <m:r>
                          <m:rPr>
                            <m:sty m:val="p"/>
                          </m:rPr>
                          <a:rPr kumimoji="0" lang="en-US" sz="2400" b="0" i="0" u="none" strike="noStrike" kern="1200" cap="none" spc="0" normalizeH="0" baseline="0" noProof="0">
                            <a:ln>
                              <a:noFill/>
                            </a:ln>
                            <a:solidFill>
                              <a:srgbClr val="FFC000"/>
                            </a:solidFill>
                            <a:effectLst/>
                            <a:uLnTx/>
                            <a:uFillTx/>
                            <a:latin typeface="Cambria Math" charset="0"/>
                            <a:ea typeface="+mn-ea"/>
                            <a:cs typeface="+mn-cs"/>
                          </a:rPr>
                          <m:t>Δ</m:t>
                        </m:r>
                        <m:sSub>
                          <m:sSubPr>
                            <m:ctrlP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C000"/>
                                </a:solidFill>
                                <a:effectLst/>
                                <a:uLnTx/>
                                <a:uFillTx/>
                                <a:latin typeface="Cambria Math" charset="0"/>
                                <a:ea typeface="+mn-ea"/>
                                <a:cs typeface="+mn-cs"/>
                              </a:rPr>
                              <m:t>𝑛</m:t>
                            </m:r>
                          </m:e>
                          <m:sub>
                            <m:r>
                              <a:rPr kumimoji="0" lang="en-US" sz="2400" b="0" i="1" u="none" strike="noStrike" kern="1200" cap="none" spc="0" normalizeH="0" baseline="0" noProof="0">
                                <a:ln>
                                  <a:noFill/>
                                </a:ln>
                                <a:solidFill>
                                  <a:srgbClr val="FFC000"/>
                                </a:solidFill>
                                <a:effectLst/>
                                <a:uLnTx/>
                                <a:uFillTx/>
                                <a:latin typeface="Cambria Math" charset="0"/>
                                <a:ea typeface="+mn-ea"/>
                                <a:cs typeface="+mn-cs"/>
                              </a:rPr>
                              <m:t>𝐵</m:t>
                            </m:r>
                          </m:sub>
                        </m:sSub>
                      </m:num>
                      <m:den>
                        <m:sSub>
                          <m:sSubPr>
                            <m:ctrlP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C000"/>
                                </a:solidFill>
                                <a:effectLst/>
                                <a:uLnTx/>
                                <a:uFillTx/>
                                <a:latin typeface="Cambria Math" charset="0"/>
                                <a:ea typeface="+mn-ea"/>
                                <a:cs typeface="+mn-cs"/>
                              </a:rPr>
                              <m:t>𝑛</m:t>
                            </m:r>
                          </m:e>
                          <m:sub>
                            <m:r>
                              <a:rPr kumimoji="0" lang="en-US" sz="2400" b="0" i="1" u="none" strike="noStrike" kern="1200" cap="none" spc="0" normalizeH="0" baseline="0" noProof="0">
                                <a:ln>
                                  <a:noFill/>
                                </a:ln>
                                <a:solidFill>
                                  <a:srgbClr val="FFC000"/>
                                </a:solidFill>
                                <a:effectLst/>
                                <a:uLnTx/>
                                <a:uFillTx/>
                                <a:latin typeface="Cambria Math" charset="0"/>
                                <a:ea typeface="+mn-ea"/>
                                <a:cs typeface="+mn-cs"/>
                              </a:rPr>
                              <m:t>𝛾</m:t>
                            </m:r>
                          </m:sub>
                        </m:sSub>
                      </m:den>
                    </m:f>
                    <m:r>
                      <a:rPr kumimoji="0" lang="en-US" sz="2400" b="0" i="1" u="none" strike="noStrike" kern="1200" cap="none" spc="0" normalizeH="0" baseline="0" noProof="0">
                        <a:ln>
                          <a:noFill/>
                        </a:ln>
                        <a:solidFill>
                          <a:srgbClr val="FFC000"/>
                        </a:solidFill>
                        <a:effectLst/>
                        <a:uLnTx/>
                        <a:uFillTx/>
                        <a:latin typeface="Cambria Math" charset="0"/>
                        <a:ea typeface="+mn-ea"/>
                        <a:cs typeface="+mn-cs"/>
                      </a:rPr>
                      <m:t>≈</m:t>
                    </m:r>
                    <m:sSup>
                      <m:sSupPr>
                        <m:ctrlP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FFC000"/>
                            </a:solidFill>
                            <a:effectLst/>
                            <a:uLnTx/>
                            <a:uFillTx/>
                            <a:latin typeface="Cambria Math" charset="0"/>
                            <a:ea typeface="+mn-ea"/>
                            <a:cs typeface="+mn-cs"/>
                          </a:rPr>
                          <m:t>10</m:t>
                        </m:r>
                      </m:e>
                      <m:sup>
                        <m:r>
                          <a:rPr kumimoji="0" lang="en-US" sz="2400" b="0" i="1" u="none" strike="noStrike" kern="1200" cap="none" spc="0" normalizeH="0" baseline="0" noProof="0">
                            <a:ln>
                              <a:noFill/>
                            </a:ln>
                            <a:solidFill>
                              <a:srgbClr val="FFC000"/>
                            </a:solidFill>
                            <a:effectLst/>
                            <a:uLnTx/>
                            <a:uFillTx/>
                            <a:latin typeface="Cambria Math" charset="0"/>
                            <a:ea typeface="+mn-ea"/>
                            <a:cs typeface="+mn-cs"/>
                          </a:rPr>
                          <m:t>−10</m:t>
                        </m:r>
                      </m:sup>
                    </m:sSup>
                    <m:r>
                      <a:rPr kumimoji="0" lang="en-US" sz="2400" b="0" i="1" u="none" strike="noStrike" kern="1200" cap="none" spc="0" normalizeH="0" baseline="0" noProof="0">
                        <a:ln>
                          <a:noFill/>
                        </a:ln>
                        <a:solidFill>
                          <a:srgbClr val="FFC000"/>
                        </a:solidFill>
                        <a:effectLst/>
                        <a:uLnTx/>
                        <a:uFillTx/>
                        <a:latin typeface="Cambria Math" charset="0"/>
                        <a:ea typeface="+mn-ea"/>
                        <a:cs typeface="+mn-cs"/>
                      </a:rPr>
                      <m:t> </m:t>
                    </m:r>
                  </m:oMath>
                </a14:m>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17" name="Content Placeholder 2">
                <a:extLst>
                  <a:ext uri="{FF2B5EF4-FFF2-40B4-BE49-F238E27FC236}">
                    <a16:creationId xmlns:a16="http://schemas.microsoft.com/office/drawing/2014/main" id="{8859375D-3EAF-054E-96D7-52706511C383}"/>
                  </a:ext>
                </a:extLst>
              </p:cNvPr>
              <p:cNvSpPr txBox="1">
                <a:spLocks noRot="1" noChangeAspect="1" noMove="1" noResize="1" noEditPoints="1" noAdjustHandles="1" noChangeArrowheads="1" noChangeShapeType="1" noTextEdit="1"/>
              </p:cNvSpPr>
              <p:nvPr/>
            </p:nvSpPr>
            <p:spPr>
              <a:xfrm>
                <a:off x="225436" y="615827"/>
                <a:ext cx="8004757" cy="1041142"/>
              </a:xfrm>
              <a:prstGeom prst="rect">
                <a:avLst/>
              </a:prstGeom>
              <a:blipFill>
                <a:blip r:embed="rId6"/>
                <a:stretch>
                  <a:fillRect l="-951" t="-7229" r="-158"/>
                </a:stretch>
              </a:blipFill>
            </p:spPr>
            <p:txBody>
              <a:bodyPr/>
              <a:lstStyle/>
              <a:p>
                <a:r>
                  <a:rPr lang="en-NL">
                    <a:noFill/>
                  </a:rPr>
                  <a:t> </a:t>
                </a:r>
              </a:p>
            </p:txBody>
          </p:sp>
        </mc:Fallback>
      </mc:AlternateContent>
      <p:pic>
        <p:nvPicPr>
          <p:cNvPr id="18" name="Picture 17">
            <a:extLst>
              <a:ext uri="{FF2B5EF4-FFF2-40B4-BE49-F238E27FC236}">
                <a16:creationId xmlns:a16="http://schemas.microsoft.com/office/drawing/2014/main" id="{F01D4B7F-EF19-B62F-6B9A-3C627D96090D}"/>
              </a:ext>
            </a:extLst>
          </p:cNvPr>
          <p:cNvPicPr>
            <a:picLocks noChangeAspect="1"/>
          </p:cNvPicPr>
          <p:nvPr/>
        </p:nvPicPr>
        <p:blipFill>
          <a:blip r:embed="rId7"/>
          <a:stretch>
            <a:fillRect/>
          </a:stretch>
        </p:blipFill>
        <p:spPr>
          <a:xfrm>
            <a:off x="8228861" y="790465"/>
            <a:ext cx="3797386" cy="1898693"/>
          </a:xfrm>
          <a:prstGeom prst="rect">
            <a:avLst/>
          </a:prstGeom>
          <a:ln w="25400">
            <a:solidFill>
              <a:schemeClr val="bg1"/>
            </a:solidFill>
          </a:ln>
        </p:spPr>
      </p:pic>
      <p:sp>
        <p:nvSpPr>
          <p:cNvPr id="19" name="Content Placeholder 2">
            <a:extLst>
              <a:ext uri="{FF2B5EF4-FFF2-40B4-BE49-F238E27FC236}">
                <a16:creationId xmlns:a16="http://schemas.microsoft.com/office/drawing/2014/main" id="{C12ED9B4-81A8-7956-A030-69824FAF05F0}"/>
              </a:ext>
            </a:extLst>
          </p:cNvPr>
          <p:cNvSpPr txBox="1">
            <a:spLocks/>
          </p:cNvSpPr>
          <p:nvPr/>
        </p:nvSpPr>
        <p:spPr>
          <a:xfrm>
            <a:off x="459412" y="6223656"/>
            <a:ext cx="7536803" cy="455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1" u="none" strike="noStrike" kern="1200" cap="none" spc="0" normalizeH="0" baseline="0" noProof="0" dirty="0">
                <a:ln>
                  <a:noFill/>
                </a:ln>
                <a:solidFill>
                  <a:srgbClr val="FF97F0"/>
                </a:solidFill>
                <a:effectLst/>
                <a:uLnTx/>
                <a:uFillTx/>
                <a:latin typeface="Calibri" panose="020F0502020204030204"/>
                <a:ea typeface="+mn-ea"/>
                <a:cs typeface="+mn-cs"/>
              </a:rPr>
              <a:t>Explanation requires existence of </a:t>
            </a:r>
            <a:r>
              <a:rPr kumimoji="0" lang="en-US" sz="2400" b="1" i="1" u="none" strike="noStrike" kern="1200" cap="none" spc="0" normalizeH="0" baseline="0" noProof="0" dirty="0">
                <a:ln>
                  <a:noFill/>
                </a:ln>
                <a:solidFill>
                  <a:srgbClr val="FF97F0"/>
                </a:solidFill>
                <a:effectLst/>
                <a:uLnTx/>
                <a:uFillTx/>
                <a:latin typeface="Calibri" panose="020F0502020204030204"/>
                <a:ea typeface="+mn-ea"/>
                <a:cs typeface="+mn-cs"/>
              </a:rPr>
              <a:t>new massive </a:t>
            </a:r>
            <a:r>
              <a:rPr kumimoji="0" lang="en-US" sz="2400" b="0" i="1" u="none" strike="noStrike" kern="1200" cap="none" spc="0" normalizeH="0" baseline="0" noProof="0" dirty="0">
                <a:ln>
                  <a:noFill/>
                </a:ln>
                <a:solidFill>
                  <a:srgbClr val="FF97F0"/>
                </a:solidFill>
                <a:effectLst/>
                <a:uLnTx/>
                <a:uFillTx/>
                <a:latin typeface="Calibri" panose="020F0502020204030204"/>
                <a:ea typeface="+mn-ea"/>
                <a:cs typeface="+mn-cs"/>
              </a:rPr>
              <a:t>particles.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D977AD0-DED2-ACCC-2571-5674C4CE06DD}"/>
                  </a:ext>
                </a:extLst>
              </p:cNvPr>
              <p:cNvSpPr txBox="1"/>
              <p:nvPr/>
            </p:nvSpPr>
            <p:spPr>
              <a:xfrm>
                <a:off x="705058" y="5149016"/>
                <a:ext cx="115302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a:ln>
                            <a:noFill/>
                          </a:ln>
                          <a:solidFill>
                            <a:srgbClr val="C00000"/>
                          </a:solidFill>
                          <a:effectLst/>
                          <a:uLnTx/>
                          <a:uFillTx/>
                          <a:latin typeface="Cambria Math" charset="0"/>
                          <a:ea typeface="+mn-ea"/>
                          <a:cs typeface="+mn-cs"/>
                        </a:rPr>
                        <m:t> </m:t>
                      </m:r>
                    </m:oMath>
                  </m:oMathPara>
                </a14:m>
                <a:endParaRPr kumimoji="0" lang="en-US" sz="22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panose="020F0502020204030204"/>
                    <a:ea typeface="+mn-ea"/>
                    <a:cs typeface="+mn-cs"/>
                  </a:rPr>
                  <a:t>From CKM: </a:t>
                </a:r>
                <a14:m>
                  <m:oMath xmlns:m="http://schemas.openxmlformats.org/officeDocument/2006/math">
                    <m:f>
                      <m:fPr>
                        <m:type m:val="lin"/>
                        <m:ctrlPr>
                          <a:rPr kumimoji="0" lang="en-US" sz="22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fPr>
                      <m:num>
                        <m:sSub>
                          <m:sSubPr>
                            <m:ctrlPr>
                              <a:rPr kumimoji="0" lang="en-US" sz="22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FFFF00"/>
                                </a:solidFill>
                                <a:effectLst/>
                                <a:uLnTx/>
                                <a:uFillTx/>
                                <a:latin typeface="Cambria Math" charset="0"/>
                                <a:ea typeface="+mn-ea"/>
                                <a:cs typeface="+mn-cs"/>
                              </a:rPr>
                              <m:t>𝐴</m:t>
                            </m:r>
                          </m:e>
                          <m:sub>
                            <m:r>
                              <a:rPr kumimoji="0" lang="en-US" sz="2200" b="0" i="1" u="none" strike="noStrike" kern="1200" cap="none" spc="0" normalizeH="0" baseline="0" noProof="0">
                                <a:ln>
                                  <a:noFill/>
                                </a:ln>
                                <a:solidFill>
                                  <a:srgbClr val="FFFF00"/>
                                </a:solidFill>
                                <a:effectLst/>
                                <a:uLnTx/>
                                <a:uFillTx/>
                                <a:latin typeface="Cambria Math" charset="0"/>
                                <a:ea typeface="+mn-ea"/>
                                <a:cs typeface="+mn-cs"/>
                              </a:rPr>
                              <m:t>𝐶𝑃</m:t>
                            </m:r>
                          </m:sub>
                        </m:sSub>
                      </m:num>
                      <m:den>
                        <m:sSubSup>
                          <m:sSubSupPr>
                            <m:ctrlPr>
                              <a:rPr kumimoji="0" lang="en-US" sz="22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SupPr>
                          <m:e>
                            <m:r>
                              <a:rPr kumimoji="0" lang="en-US" sz="2200" b="0" i="1" u="none" strike="noStrike" kern="1200" cap="none" spc="0" normalizeH="0" baseline="0" noProof="0">
                                <a:ln>
                                  <a:noFill/>
                                </a:ln>
                                <a:solidFill>
                                  <a:srgbClr val="FFFF00"/>
                                </a:solidFill>
                                <a:effectLst/>
                                <a:uLnTx/>
                                <a:uFillTx/>
                                <a:latin typeface="Cambria Math" charset="0"/>
                                <a:ea typeface="+mn-ea"/>
                                <a:cs typeface="+mn-cs"/>
                              </a:rPr>
                              <m:t>𝑇</m:t>
                            </m:r>
                          </m:e>
                          <m:sub>
                            <m:r>
                              <a:rPr kumimoji="0" lang="en-US" sz="2200" b="0" i="1" u="none" strike="noStrike" kern="1200" cap="none" spc="0" normalizeH="0" baseline="0" noProof="0">
                                <a:ln>
                                  <a:noFill/>
                                </a:ln>
                                <a:solidFill>
                                  <a:srgbClr val="FFFF00"/>
                                </a:solidFill>
                                <a:effectLst/>
                                <a:uLnTx/>
                                <a:uFillTx/>
                                <a:latin typeface="Cambria Math" charset="0"/>
                                <a:ea typeface="+mn-ea"/>
                                <a:cs typeface="+mn-cs"/>
                              </a:rPr>
                              <m:t>𝑐</m:t>
                            </m:r>
                          </m:sub>
                          <m:sup>
                            <m:r>
                              <a:rPr kumimoji="0" lang="en-US" sz="2200" b="0" i="1" u="none" strike="noStrike" kern="1200" cap="none" spc="0" normalizeH="0" baseline="0" noProof="0">
                                <a:ln>
                                  <a:noFill/>
                                </a:ln>
                                <a:solidFill>
                                  <a:srgbClr val="FFFF00"/>
                                </a:solidFill>
                                <a:effectLst/>
                                <a:uLnTx/>
                                <a:uFillTx/>
                                <a:latin typeface="Cambria Math" charset="0"/>
                                <a:ea typeface="+mn-ea"/>
                                <a:cs typeface="+mn-cs"/>
                              </a:rPr>
                              <m:t>12</m:t>
                            </m:r>
                          </m:sup>
                        </m:sSubSup>
                      </m:den>
                    </m:f>
                    <m:r>
                      <a:rPr kumimoji="0" lang="en-US" sz="2200" b="0" i="1" u="none" strike="noStrike" kern="1200" cap="none" spc="0" normalizeH="0" baseline="0" noProof="0">
                        <a:ln>
                          <a:noFill/>
                        </a:ln>
                        <a:solidFill>
                          <a:srgbClr val="FFFF00"/>
                        </a:solidFill>
                        <a:effectLst/>
                        <a:uLnTx/>
                        <a:uFillTx/>
                        <a:latin typeface="Cambria Math" charset="0"/>
                        <a:ea typeface="+mn-ea"/>
                        <a:cs typeface="+mn-cs"/>
                      </a:rPr>
                      <m:t>≈</m:t>
                    </m:r>
                    <m:sSup>
                      <m:sSupPr>
                        <m:ctrlPr>
                          <a:rPr kumimoji="0" lang="en-US" sz="22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pPr>
                      <m:e>
                        <m:r>
                          <a:rPr kumimoji="0" lang="en-US" sz="2200" b="0" i="1" u="none" strike="noStrike" kern="1200" cap="none" spc="0" normalizeH="0" baseline="0" noProof="0">
                            <a:ln>
                              <a:noFill/>
                            </a:ln>
                            <a:solidFill>
                              <a:srgbClr val="FFC000"/>
                            </a:solidFill>
                            <a:effectLst/>
                            <a:uLnTx/>
                            <a:uFillTx/>
                            <a:latin typeface="Cambria Math" charset="0"/>
                            <a:ea typeface="+mn-ea"/>
                            <a:cs typeface="+mn-cs"/>
                          </a:rPr>
                          <m:t>10</m:t>
                        </m:r>
                      </m:e>
                      <m:sup>
                        <m:r>
                          <a:rPr kumimoji="0" lang="en-US" sz="2200" b="0" i="1" u="none" strike="noStrike" kern="1200" cap="none" spc="0" normalizeH="0" baseline="0" noProof="0">
                            <a:ln>
                              <a:noFill/>
                            </a:ln>
                            <a:solidFill>
                              <a:srgbClr val="FFC000"/>
                            </a:solidFill>
                            <a:effectLst/>
                            <a:uLnTx/>
                            <a:uFillTx/>
                            <a:latin typeface="Cambria Math" charset="0"/>
                            <a:ea typeface="+mn-ea"/>
                            <a:cs typeface="+mn-cs"/>
                          </a:rPr>
                          <m:t>−20 </m:t>
                        </m:r>
                      </m:sup>
                    </m:sSup>
                  </m:oMath>
                </a14:m>
                <a:endParaRPr kumimoji="0" lang="en-US"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20" name="TextBox 19">
                <a:extLst>
                  <a:ext uri="{FF2B5EF4-FFF2-40B4-BE49-F238E27FC236}">
                    <a16:creationId xmlns:a16="http://schemas.microsoft.com/office/drawing/2014/main" id="{FD977AD0-DED2-ACCC-2571-5674C4CE06DD}"/>
                  </a:ext>
                </a:extLst>
              </p:cNvPr>
              <p:cNvSpPr txBox="1">
                <a:spLocks noRot="1" noChangeAspect="1" noMove="1" noResize="1" noEditPoints="1" noAdjustHandles="1" noChangeArrowheads="1" noChangeShapeType="1" noTextEdit="1"/>
              </p:cNvSpPr>
              <p:nvPr/>
            </p:nvSpPr>
            <p:spPr>
              <a:xfrm>
                <a:off x="705058" y="5149016"/>
                <a:ext cx="11530266" cy="923330"/>
              </a:xfrm>
              <a:prstGeom prst="rect">
                <a:avLst/>
              </a:prstGeom>
              <a:blipFill>
                <a:blip r:embed="rId8"/>
                <a:stretch>
                  <a:fillRect l="-660" t="-5405" b="-86486"/>
                </a:stretch>
              </a:blipFill>
            </p:spPr>
            <p:txBody>
              <a:bodyPr/>
              <a:lstStyle/>
              <a:p>
                <a:r>
                  <a:rPr lang="en-NL">
                    <a:noFill/>
                  </a:rPr>
                  <a:t> </a:t>
                </a:r>
              </a:p>
            </p:txBody>
          </p:sp>
        </mc:Fallback>
      </mc:AlternateContent>
      <p:sp>
        <p:nvSpPr>
          <p:cNvPr id="21" name="TextBox 20">
            <a:extLst>
              <a:ext uri="{FF2B5EF4-FFF2-40B4-BE49-F238E27FC236}">
                <a16:creationId xmlns:a16="http://schemas.microsoft.com/office/drawing/2014/main" id="{9FA8AE16-06BC-7379-758E-D0751E04476C}"/>
              </a:ext>
            </a:extLst>
          </p:cNvPr>
          <p:cNvSpPr txBox="1"/>
          <p:nvPr/>
        </p:nvSpPr>
        <p:spPr>
          <a:xfrm>
            <a:off x="4592676" y="5690888"/>
            <a:ext cx="169129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98BDC"/>
                </a:solidFill>
                <a:effectLst/>
                <a:uLnTx/>
                <a:uFillTx/>
                <a:latin typeface="Calibri" panose="020F0502020204030204"/>
                <a:ea typeface="+mn-ea"/>
                <a:cs typeface="+mn-cs"/>
                <a:sym typeface="Wingdings"/>
              </a:rPr>
              <a:t> </a:t>
            </a:r>
            <a:r>
              <a:rPr kumimoji="0" lang="en-US" sz="2200" b="0" i="0" u="none" strike="noStrike" kern="1200" cap="none" spc="0" normalizeH="0" baseline="0" noProof="0" dirty="0">
                <a:ln>
                  <a:noFill/>
                </a:ln>
                <a:solidFill>
                  <a:srgbClr val="FFA0FF"/>
                </a:solidFill>
                <a:effectLst/>
                <a:uLnTx/>
                <a:uFillTx/>
                <a:latin typeface="Calibri" panose="020F0502020204030204"/>
                <a:ea typeface="+mn-ea"/>
                <a:cs typeface="+mn-cs"/>
                <a:sym typeface="Wingdings"/>
              </a:rPr>
              <a:t> </a:t>
            </a:r>
            <a:r>
              <a:rPr kumimoji="0" lang="en-US" sz="2200" b="1" i="0" u="sng" strike="noStrike" kern="1200" cap="none" spc="0" normalizeH="0" baseline="0" noProof="0" dirty="0">
                <a:ln>
                  <a:noFill/>
                </a:ln>
                <a:solidFill>
                  <a:srgbClr val="FFA0FF"/>
                </a:solidFill>
                <a:effectLst/>
                <a:uLnTx/>
                <a:uFillTx/>
                <a:latin typeface="Calibri" panose="020F0502020204030204"/>
                <a:ea typeface="+mn-ea"/>
                <a:cs typeface="+mn-cs"/>
              </a:rPr>
              <a:t>Too small</a:t>
            </a:r>
          </a:p>
        </p:txBody>
      </p:sp>
      <p:sp>
        <p:nvSpPr>
          <p:cNvPr id="22" name="Oval 21">
            <a:extLst>
              <a:ext uri="{FF2B5EF4-FFF2-40B4-BE49-F238E27FC236}">
                <a16:creationId xmlns:a16="http://schemas.microsoft.com/office/drawing/2014/main" id="{ECC612F0-8172-0F80-EDA6-82452EF081A4}"/>
              </a:ext>
            </a:extLst>
          </p:cNvPr>
          <p:cNvSpPr/>
          <p:nvPr/>
        </p:nvSpPr>
        <p:spPr>
          <a:xfrm>
            <a:off x="5638800" y="955544"/>
            <a:ext cx="1002010" cy="563530"/>
          </a:xfrm>
          <a:prstGeom prst="ellipse">
            <a:avLst/>
          </a:prstGeom>
          <a:noFill/>
          <a:ln w="25400">
            <a:solidFill>
              <a:srgbClr val="FF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FFC000"/>
              </a:solidFill>
            </a:endParaRPr>
          </a:p>
        </p:txBody>
      </p:sp>
      <p:sp>
        <p:nvSpPr>
          <p:cNvPr id="23" name="Oval 22">
            <a:extLst>
              <a:ext uri="{FF2B5EF4-FFF2-40B4-BE49-F238E27FC236}">
                <a16:creationId xmlns:a16="http://schemas.microsoft.com/office/drawing/2014/main" id="{CD3FFA02-9012-4C5F-C241-68A8B4A4ADCB}"/>
              </a:ext>
            </a:extLst>
          </p:cNvPr>
          <p:cNvSpPr/>
          <p:nvPr/>
        </p:nvSpPr>
        <p:spPr>
          <a:xfrm>
            <a:off x="3399873" y="5536040"/>
            <a:ext cx="1002010" cy="63516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FFC000"/>
              </a:solidFill>
            </a:endParaRPr>
          </a:p>
        </p:txBody>
      </p:sp>
      <mc:AlternateContent xmlns:mc="http://schemas.openxmlformats.org/markup-compatibility/2006" xmlns:a14="http://schemas.microsoft.com/office/drawing/2010/main">
        <mc:Choice Requires="a14">
          <p:sp>
            <p:nvSpPr>
              <p:cNvPr id="27" name="Content Placeholder 2">
                <a:extLst>
                  <a:ext uri="{FF2B5EF4-FFF2-40B4-BE49-F238E27FC236}">
                    <a16:creationId xmlns:a16="http://schemas.microsoft.com/office/drawing/2014/main" id="{68078E81-CF9C-72FA-7C24-EB8126080925}"/>
                  </a:ext>
                </a:extLst>
              </p:cNvPr>
              <p:cNvSpPr>
                <a:spLocks noGrp="1"/>
              </p:cNvSpPr>
              <p:nvPr>
                <p:ph idx="1"/>
              </p:nvPr>
            </p:nvSpPr>
            <p:spPr>
              <a:xfrm>
                <a:off x="6640810" y="2912375"/>
                <a:ext cx="5828350" cy="1266002"/>
              </a:xfrm>
            </p:spPr>
            <p:txBody>
              <a:bodyPr>
                <a:normAutofit/>
              </a:bodyPr>
              <a:lstStyle/>
              <a:p>
                <a:r>
                  <a:rPr lang="en-US" sz="2400" dirty="0">
                    <a:solidFill>
                      <a:schemeClr val="bg1"/>
                    </a:solidFill>
                  </a:rPr>
                  <a:t>Large CP violation requires </a:t>
                </a:r>
                <a:r>
                  <a:rPr lang="en-US" sz="2400" i="1" dirty="0">
                    <a:solidFill>
                      <a:schemeClr val="bg1"/>
                    </a:solidFill>
                  </a:rPr>
                  <a:t>large mixing </a:t>
                </a:r>
                <a:r>
                  <a:rPr lang="en-US" sz="2400" dirty="0">
                    <a:solidFill>
                      <a:schemeClr val="bg1"/>
                    </a:solidFill>
                  </a:rPr>
                  <a:t>and </a:t>
                </a:r>
                <a:r>
                  <a:rPr lang="en-US" sz="2400" i="1" dirty="0">
                    <a:solidFill>
                      <a:schemeClr val="bg1"/>
                    </a:solidFill>
                  </a:rPr>
                  <a:t>large phases </a:t>
                </a:r>
                <a:r>
                  <a:rPr lang="en-US" sz="2400" dirty="0">
                    <a:solidFill>
                      <a:schemeClr val="bg1"/>
                    </a:solidFill>
                  </a:rPr>
                  <a:t>in the CKM matrix.</a:t>
                </a:r>
              </a:p>
              <a:p>
                <a:pPr lvl="1"/>
                <a:r>
                  <a:rPr lang="en-US" dirty="0">
                    <a:solidFill>
                      <a:srgbClr val="FFFF00"/>
                    </a:solidFill>
                  </a:rPr>
                  <a:t>Surface of unitarity triangle : </a:t>
                </a:r>
                <a14:m>
                  <m:oMath xmlns:m="http://schemas.openxmlformats.org/officeDocument/2006/math">
                    <m:r>
                      <a:rPr lang="en-US" b="0" i="1" smtClean="0">
                        <a:solidFill>
                          <a:srgbClr val="FFFF00"/>
                        </a:solidFill>
                        <a:latin typeface="Cambria Math" panose="02040503050406030204" pitchFamily="18" charset="0"/>
                      </a:rPr>
                      <m:t>𝐽</m:t>
                    </m:r>
                  </m:oMath>
                </a14:m>
                <a:endParaRPr lang="en-US" dirty="0">
                  <a:solidFill>
                    <a:srgbClr val="FFFF00"/>
                  </a:solidFill>
                </a:endParaRPr>
              </a:p>
            </p:txBody>
          </p:sp>
        </mc:Choice>
        <mc:Fallback xmlns="">
          <p:sp>
            <p:nvSpPr>
              <p:cNvPr id="27" name="Content Placeholder 2">
                <a:extLst>
                  <a:ext uri="{FF2B5EF4-FFF2-40B4-BE49-F238E27FC236}">
                    <a16:creationId xmlns:a16="http://schemas.microsoft.com/office/drawing/2014/main" id="{68078E81-CF9C-72FA-7C24-EB8126080925}"/>
                  </a:ext>
                </a:extLst>
              </p:cNvPr>
              <p:cNvSpPr>
                <a:spLocks noGrp="1" noRot="1" noChangeAspect="1" noMove="1" noResize="1" noEditPoints="1" noAdjustHandles="1" noChangeArrowheads="1" noChangeShapeType="1" noTextEdit="1"/>
              </p:cNvSpPr>
              <p:nvPr>
                <p:ph idx="1"/>
              </p:nvPr>
            </p:nvSpPr>
            <p:spPr>
              <a:xfrm>
                <a:off x="6640810" y="2912375"/>
                <a:ext cx="5828350" cy="1266002"/>
              </a:xfrm>
              <a:blipFill>
                <a:blip r:embed="rId9"/>
                <a:stretch>
                  <a:fillRect l="-1304" t="-6000" b="-2000"/>
                </a:stretch>
              </a:blipFill>
            </p:spPr>
            <p:txBody>
              <a:bodyPr/>
              <a:lstStyle/>
              <a:p>
                <a:r>
                  <a:rPr lang="en-NL">
                    <a:noFill/>
                  </a:rPr>
                  <a:t> </a:t>
                </a:r>
              </a:p>
            </p:txBody>
          </p:sp>
        </mc:Fallback>
      </mc:AlternateContent>
    </p:spTree>
    <p:extLst>
      <p:ext uri="{BB962C8B-B14F-4D97-AF65-F5344CB8AC3E}">
        <p14:creationId xmlns:p14="http://schemas.microsoft.com/office/powerpoint/2010/main" val="44666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p:bldP spid="21" grpId="0"/>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BA7C0-8A54-3C8A-E4FD-91A76E00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7955"/>
            <a:ext cx="12192000" cy="8359380"/>
          </a:xfrm>
          <a:prstGeom prst="rect">
            <a:avLst/>
          </a:prstGeom>
          <a:noFill/>
        </p:spPr>
      </p:pic>
      <p:sp>
        <p:nvSpPr>
          <p:cNvPr id="7" name="TextBox 6">
            <a:extLst>
              <a:ext uri="{FF2B5EF4-FFF2-40B4-BE49-F238E27FC236}">
                <a16:creationId xmlns:a16="http://schemas.microsoft.com/office/drawing/2014/main" id="{7D187CFE-7A96-76B6-C235-BF2DBB66A61A}"/>
              </a:ext>
            </a:extLst>
          </p:cNvPr>
          <p:cNvSpPr txBox="1"/>
          <p:nvPr/>
        </p:nvSpPr>
        <p:spPr>
          <a:xfrm>
            <a:off x="3501854" y="45547"/>
            <a:ext cx="3759812"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chemeClr val="bg1"/>
                </a:solidFill>
                <a:effectLst/>
                <a:uLnTx/>
                <a:uFillTx/>
                <a:latin typeface="Calibri" panose="020F0502020204030204"/>
                <a:ea typeface="+mn-ea"/>
                <a:cs typeface="+mn-cs"/>
              </a:rPr>
              <a:t>The central role of Mass</a:t>
            </a:r>
          </a:p>
        </p:txBody>
      </p:sp>
    </p:spTree>
    <p:extLst>
      <p:ext uri="{BB962C8B-B14F-4D97-AF65-F5344CB8AC3E}">
        <p14:creationId xmlns:p14="http://schemas.microsoft.com/office/powerpoint/2010/main" val="3292152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BA7C0-8A54-3C8A-E4FD-91A76E00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7955"/>
            <a:ext cx="12192000" cy="8359380"/>
          </a:xfrm>
          <a:prstGeom prst="rect">
            <a:avLst/>
          </a:prstGeom>
          <a:noFill/>
        </p:spPr>
      </p:pic>
      <p:sp>
        <p:nvSpPr>
          <p:cNvPr id="7" name="TextBox 6">
            <a:extLst>
              <a:ext uri="{FF2B5EF4-FFF2-40B4-BE49-F238E27FC236}">
                <a16:creationId xmlns:a16="http://schemas.microsoft.com/office/drawing/2014/main" id="{7D187CFE-7A96-76B6-C235-BF2DBB66A61A}"/>
              </a:ext>
            </a:extLst>
          </p:cNvPr>
          <p:cNvSpPr txBox="1"/>
          <p:nvPr/>
        </p:nvSpPr>
        <p:spPr>
          <a:xfrm>
            <a:off x="3501854" y="45547"/>
            <a:ext cx="3759812"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chemeClr val="bg1"/>
                </a:solidFill>
                <a:effectLst/>
                <a:uLnTx/>
                <a:uFillTx/>
                <a:latin typeface="Calibri" panose="020F0502020204030204"/>
                <a:ea typeface="+mn-ea"/>
                <a:cs typeface="+mn-cs"/>
              </a:rPr>
              <a:t>The central role of Mass</a:t>
            </a:r>
          </a:p>
        </p:txBody>
      </p:sp>
      <p:sp>
        <p:nvSpPr>
          <p:cNvPr id="8" name="Content Placeholder 2">
            <a:extLst>
              <a:ext uri="{FF2B5EF4-FFF2-40B4-BE49-F238E27FC236}">
                <a16:creationId xmlns:a16="http://schemas.microsoft.com/office/drawing/2014/main" id="{7892C532-CC90-5B02-707B-1E815FD47F1E}"/>
              </a:ext>
            </a:extLst>
          </p:cNvPr>
          <p:cNvSpPr>
            <a:spLocks noGrp="1"/>
          </p:cNvSpPr>
          <p:nvPr>
            <p:ph idx="1"/>
          </p:nvPr>
        </p:nvSpPr>
        <p:spPr>
          <a:xfrm>
            <a:off x="138534" y="1074590"/>
            <a:ext cx="3338313" cy="2191466"/>
          </a:xfrm>
          <a:solidFill>
            <a:schemeClr val="tx1">
              <a:alpha val="30000"/>
            </a:schemeClr>
          </a:solidFill>
          <a:ln w="12700">
            <a:solidFill>
              <a:schemeClr val="bg1"/>
            </a:solidFill>
          </a:ln>
        </p:spPr>
        <p:txBody>
          <a:bodyPr>
            <a:normAutofit/>
          </a:bodyPr>
          <a:lstStyle/>
          <a:p>
            <a:pPr marL="0" indent="0">
              <a:buNone/>
            </a:pPr>
            <a:r>
              <a:rPr lang="en-NL" sz="2600" i="1" u="sng" dirty="0">
                <a:solidFill>
                  <a:srgbClr val="FFFF00"/>
                </a:solidFill>
              </a:rPr>
              <a:t>Mass &amp; Higgs</a:t>
            </a:r>
          </a:p>
          <a:p>
            <a:r>
              <a:rPr lang="en-NL" sz="2400" i="1" dirty="0">
                <a:solidFill>
                  <a:schemeClr val="bg1"/>
                </a:solidFill>
              </a:rPr>
              <a:t>Higgs mechanism as origin of particle mass </a:t>
            </a:r>
          </a:p>
          <a:p>
            <a:r>
              <a:rPr lang="en-NL" sz="2400" i="1" dirty="0">
                <a:solidFill>
                  <a:schemeClr val="bg1"/>
                </a:solidFill>
              </a:rPr>
              <a:t>The Higgs potential as a portal to BSM physics</a:t>
            </a:r>
          </a:p>
          <a:p>
            <a:endParaRPr lang="en-NL" sz="2100" i="1" dirty="0">
              <a:solidFill>
                <a:srgbClr val="C8EAEA"/>
              </a:solidFill>
            </a:endParaRPr>
          </a:p>
        </p:txBody>
      </p:sp>
      <p:pic>
        <p:nvPicPr>
          <p:cNvPr id="3074" name="Picture 2">
            <a:extLst>
              <a:ext uri="{FF2B5EF4-FFF2-40B4-BE49-F238E27FC236}">
                <a16:creationId xmlns:a16="http://schemas.microsoft.com/office/drawing/2014/main" id="{644361CE-1B9D-4E43-F784-C1CBC7BCB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275" y="1074590"/>
            <a:ext cx="4140601" cy="5422066"/>
          </a:xfrm>
          <a:prstGeom prst="rect">
            <a:avLst/>
          </a:prstGeom>
          <a:noFill/>
          <a:ln w="25400">
            <a:solidFill>
              <a:srgbClr val="FFFF00"/>
            </a:solidFill>
          </a:ln>
          <a:extLst>
            <a:ext uri="{909E8E84-426E-40DD-AFC4-6F175D3DCCD1}">
              <a14:hiddenFill xmlns:a14="http://schemas.microsoft.com/office/drawing/2010/main">
                <a:solidFill>
                  <a:srgbClr val="FFFFFF"/>
                </a:solidFill>
              </a14:hiddenFill>
            </a:ext>
          </a:extLst>
        </p:spPr>
      </p:pic>
      <p:pic>
        <p:nvPicPr>
          <p:cNvPr id="11" name="Picture 10" descr="cp_universe_chronology_large.jpg">
            <a:extLst>
              <a:ext uri="{FF2B5EF4-FFF2-40B4-BE49-F238E27FC236}">
                <a16:creationId xmlns:a16="http://schemas.microsoft.com/office/drawing/2014/main" id="{2E7B9B97-1E1F-5032-29BF-BF3E0F103843}"/>
              </a:ext>
            </a:extLst>
          </p:cNvPr>
          <p:cNvPicPr>
            <a:picLocks noChangeAspect="1"/>
          </p:cNvPicPr>
          <p:nvPr/>
        </p:nvPicPr>
        <p:blipFill>
          <a:blip r:embed="rId5"/>
          <a:stretch>
            <a:fillRect/>
          </a:stretch>
        </p:blipFill>
        <p:spPr>
          <a:xfrm>
            <a:off x="3749590" y="1074590"/>
            <a:ext cx="3815942" cy="5422066"/>
          </a:xfrm>
          <a:prstGeom prst="rect">
            <a:avLst/>
          </a:prstGeom>
          <a:ln w="25400">
            <a:solidFill>
              <a:schemeClr val="bg1"/>
            </a:solidFill>
          </a:ln>
          <a:effectLst/>
        </p:spPr>
      </p:pic>
      <p:sp>
        <p:nvSpPr>
          <p:cNvPr id="13" name="Rectangle 12">
            <a:extLst>
              <a:ext uri="{FF2B5EF4-FFF2-40B4-BE49-F238E27FC236}">
                <a16:creationId xmlns:a16="http://schemas.microsoft.com/office/drawing/2014/main" id="{AB00A1B6-2082-1045-A9C8-A39742311E3D}"/>
              </a:ext>
            </a:extLst>
          </p:cNvPr>
          <p:cNvSpPr/>
          <p:nvPr/>
        </p:nvSpPr>
        <p:spPr>
          <a:xfrm>
            <a:off x="3873795" y="4603898"/>
            <a:ext cx="3547731" cy="96756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6215BEF-8183-69B2-64F5-E43048F5818A}"/>
              </a:ext>
            </a:extLst>
          </p:cNvPr>
          <p:cNvCxnSpPr/>
          <p:nvPr/>
        </p:nvCxnSpPr>
        <p:spPr>
          <a:xfrm flipV="1">
            <a:off x="3873795" y="1074590"/>
            <a:ext cx="3964480" cy="352930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F123D-E7A1-F184-083B-8DA2D5665F93}"/>
              </a:ext>
            </a:extLst>
          </p:cNvPr>
          <p:cNvCxnSpPr>
            <a:cxnSpLocks/>
          </p:cNvCxnSpPr>
          <p:nvPr/>
        </p:nvCxnSpPr>
        <p:spPr>
          <a:xfrm>
            <a:off x="3873795" y="5571460"/>
            <a:ext cx="3964480" cy="92519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AA28823-CA3B-D1DC-1A69-5128E1C0CE76}"/>
              </a:ext>
            </a:extLst>
          </p:cNvPr>
          <p:cNvSpPr txBox="1"/>
          <p:nvPr/>
        </p:nvSpPr>
        <p:spPr>
          <a:xfrm>
            <a:off x="8050474" y="5922674"/>
            <a:ext cx="385124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200" b="0" i="0" u="none" strike="noStrike" kern="1200" cap="none" spc="0" normalizeH="0" baseline="0" noProof="0" dirty="0">
                <a:ln>
                  <a:noFill/>
                </a:ln>
                <a:solidFill>
                  <a:srgbClr val="FFFF00"/>
                </a:solidFill>
                <a:effectLst/>
                <a:uLnTx/>
                <a:uFillTx/>
                <a:latin typeface="Calibri" panose="020F0502020204030204"/>
                <a:ea typeface="+mn-ea"/>
                <a:cs typeface="+mn-cs"/>
              </a:rPr>
              <a:t>Electroweak symmetry breaking</a:t>
            </a:r>
          </a:p>
        </p:txBody>
      </p:sp>
      <p:pic>
        <p:nvPicPr>
          <p:cNvPr id="4" name="Picture 2" descr="Higgs Field and the Origin of Mass">
            <a:extLst>
              <a:ext uri="{FF2B5EF4-FFF2-40B4-BE49-F238E27FC236}">
                <a16:creationId xmlns:a16="http://schemas.microsoft.com/office/drawing/2014/main" id="{5AD4F6A4-522F-51D6-94AB-0C7992B7C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05" y="4594872"/>
            <a:ext cx="3472314" cy="1953176"/>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BA7C0-8A54-3C8A-E4FD-91A76E00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7955"/>
            <a:ext cx="12192000" cy="8359380"/>
          </a:xfrm>
          <a:prstGeom prst="rect">
            <a:avLst/>
          </a:prstGeom>
          <a:noFill/>
        </p:spPr>
      </p:pic>
      <p:sp>
        <p:nvSpPr>
          <p:cNvPr id="8" name="Content Placeholder 2">
            <a:extLst>
              <a:ext uri="{FF2B5EF4-FFF2-40B4-BE49-F238E27FC236}">
                <a16:creationId xmlns:a16="http://schemas.microsoft.com/office/drawing/2014/main" id="{7892C532-CC90-5B02-707B-1E815FD47F1E}"/>
              </a:ext>
            </a:extLst>
          </p:cNvPr>
          <p:cNvSpPr>
            <a:spLocks noGrp="1"/>
          </p:cNvSpPr>
          <p:nvPr>
            <p:ph idx="1"/>
          </p:nvPr>
        </p:nvSpPr>
        <p:spPr>
          <a:xfrm>
            <a:off x="138534" y="1074589"/>
            <a:ext cx="3338313" cy="2481411"/>
          </a:xfrm>
          <a:solidFill>
            <a:schemeClr val="tx1">
              <a:alpha val="30000"/>
            </a:schemeClr>
          </a:solidFill>
          <a:ln w="12700">
            <a:solidFill>
              <a:schemeClr val="bg1"/>
            </a:solidFill>
          </a:ln>
        </p:spPr>
        <p:txBody>
          <a:bodyPr>
            <a:normAutofit/>
          </a:bodyPr>
          <a:lstStyle/>
          <a:p>
            <a:pPr marL="0" indent="0">
              <a:buNone/>
            </a:pPr>
            <a:r>
              <a:rPr lang="en-NL" sz="2600" i="1" u="sng" dirty="0">
                <a:solidFill>
                  <a:srgbClr val="FFFF00"/>
                </a:solidFill>
              </a:rPr>
              <a:t>Mass &amp; QCD</a:t>
            </a:r>
          </a:p>
          <a:p>
            <a:r>
              <a:rPr lang="en-NL" sz="2400" i="1" dirty="0">
                <a:solidFill>
                  <a:schemeClr val="bg1"/>
                </a:solidFill>
              </a:rPr>
              <a:t>Chiral symmetry as origin of Hadron masses</a:t>
            </a:r>
          </a:p>
          <a:p>
            <a:r>
              <a:rPr lang="en-NL" sz="2400" i="1" dirty="0">
                <a:solidFill>
                  <a:schemeClr val="bg1"/>
                </a:solidFill>
              </a:rPr>
              <a:t>QGP in heavy ions and in neutron stars</a:t>
            </a:r>
          </a:p>
          <a:p>
            <a:endParaRPr lang="en-NL" sz="2100" i="1" dirty="0">
              <a:solidFill>
                <a:srgbClr val="C8EAEA"/>
              </a:solidFill>
            </a:endParaRPr>
          </a:p>
        </p:txBody>
      </p:sp>
      <p:pic>
        <p:nvPicPr>
          <p:cNvPr id="11" name="Picture 10" descr="cp_universe_chronology_large.jpg">
            <a:extLst>
              <a:ext uri="{FF2B5EF4-FFF2-40B4-BE49-F238E27FC236}">
                <a16:creationId xmlns:a16="http://schemas.microsoft.com/office/drawing/2014/main" id="{2E7B9B97-1E1F-5032-29BF-BF3E0F103843}"/>
              </a:ext>
            </a:extLst>
          </p:cNvPr>
          <p:cNvPicPr>
            <a:picLocks noChangeAspect="1"/>
          </p:cNvPicPr>
          <p:nvPr/>
        </p:nvPicPr>
        <p:blipFill>
          <a:blip r:embed="rId4"/>
          <a:stretch>
            <a:fillRect/>
          </a:stretch>
        </p:blipFill>
        <p:spPr>
          <a:xfrm>
            <a:off x="3749590" y="1074590"/>
            <a:ext cx="3815942" cy="5422066"/>
          </a:xfrm>
          <a:prstGeom prst="rect">
            <a:avLst/>
          </a:prstGeom>
          <a:ln w="25400">
            <a:solidFill>
              <a:schemeClr val="bg1"/>
            </a:solidFill>
          </a:ln>
          <a:effectLst/>
        </p:spPr>
      </p:pic>
      <p:sp>
        <p:nvSpPr>
          <p:cNvPr id="13" name="Rectangle 12">
            <a:extLst>
              <a:ext uri="{FF2B5EF4-FFF2-40B4-BE49-F238E27FC236}">
                <a16:creationId xmlns:a16="http://schemas.microsoft.com/office/drawing/2014/main" id="{AB00A1B6-2082-1045-A9C8-A39742311E3D}"/>
              </a:ext>
            </a:extLst>
          </p:cNvPr>
          <p:cNvSpPr/>
          <p:nvPr/>
        </p:nvSpPr>
        <p:spPr>
          <a:xfrm>
            <a:off x="3873795" y="4153955"/>
            <a:ext cx="3547731" cy="470828"/>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6215BEF-8183-69B2-64F5-E43048F5818A}"/>
              </a:ext>
            </a:extLst>
          </p:cNvPr>
          <p:cNvCxnSpPr>
            <a:cxnSpLocks/>
          </p:cNvCxnSpPr>
          <p:nvPr/>
        </p:nvCxnSpPr>
        <p:spPr>
          <a:xfrm flipV="1">
            <a:off x="3873795" y="1652646"/>
            <a:ext cx="4097000" cy="250130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F123D-E7A1-F184-083B-8DA2D5665F93}"/>
              </a:ext>
            </a:extLst>
          </p:cNvPr>
          <p:cNvCxnSpPr>
            <a:cxnSpLocks/>
          </p:cNvCxnSpPr>
          <p:nvPr/>
        </p:nvCxnSpPr>
        <p:spPr>
          <a:xfrm>
            <a:off x="3873795" y="4659778"/>
            <a:ext cx="4097000" cy="82662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pic>
        <p:nvPicPr>
          <p:cNvPr id="2" name="Picture 2" descr="The infographic presents the chaos of all the different elementary particles inside a proton: quarks and gluons together">
            <a:extLst>
              <a:ext uri="{FF2B5EF4-FFF2-40B4-BE49-F238E27FC236}">
                <a16:creationId xmlns:a16="http://schemas.microsoft.com/office/drawing/2014/main" id="{F3229016-31B9-5A35-62FC-B40419C35C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57" t="3410" r="16042" b="1899"/>
          <a:stretch/>
        </p:blipFill>
        <p:spPr bwMode="auto">
          <a:xfrm>
            <a:off x="7970795" y="1652646"/>
            <a:ext cx="3815942" cy="3833754"/>
          </a:xfrm>
          <a:prstGeom prst="rect">
            <a:avLst/>
          </a:prstGeom>
          <a:noFill/>
          <a:ln w="25400">
            <a:solidFill>
              <a:srgbClr val="FFFF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2F7F8A-E8A4-4C01-8B51-A8C9BAA61E16}"/>
              </a:ext>
            </a:extLst>
          </p:cNvPr>
          <p:cNvSpPr txBox="1"/>
          <p:nvPr/>
        </p:nvSpPr>
        <p:spPr>
          <a:xfrm>
            <a:off x="8348325" y="5055513"/>
            <a:ext cx="31034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200" b="0" i="0" u="none" strike="noStrike" kern="1200" cap="none" spc="0" normalizeH="0" baseline="0" noProof="0" dirty="0">
                <a:ln>
                  <a:noFill/>
                </a:ln>
                <a:solidFill>
                  <a:srgbClr val="FFFF00"/>
                </a:solidFill>
                <a:effectLst/>
                <a:uLnTx/>
                <a:uFillTx/>
                <a:latin typeface="Calibri" panose="020F0502020204030204"/>
                <a:ea typeface="+mn-ea"/>
                <a:cs typeface="+mn-cs"/>
              </a:rPr>
              <a:t>Chiral symmetry breaking</a:t>
            </a:r>
          </a:p>
        </p:txBody>
      </p:sp>
      <p:pic>
        <p:nvPicPr>
          <p:cNvPr id="5" name="Picture 4" descr="gluon saturation with increasing energy">
            <a:extLst>
              <a:ext uri="{FF2B5EF4-FFF2-40B4-BE49-F238E27FC236}">
                <a16:creationId xmlns:a16="http://schemas.microsoft.com/office/drawing/2014/main" id="{A11F71E0-F777-AEE9-EEAF-7F2228E248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92" y="4992126"/>
            <a:ext cx="3334314" cy="140517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E05043-141A-98AB-CFAA-6F33D3C3ABC7}"/>
              </a:ext>
            </a:extLst>
          </p:cNvPr>
          <p:cNvSpPr txBox="1"/>
          <p:nvPr/>
        </p:nvSpPr>
        <p:spPr>
          <a:xfrm>
            <a:off x="3501854" y="45547"/>
            <a:ext cx="3759812"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chemeClr val="bg1"/>
                </a:solidFill>
                <a:effectLst/>
                <a:uLnTx/>
                <a:uFillTx/>
                <a:latin typeface="Calibri" panose="020F0502020204030204"/>
                <a:ea typeface="+mn-ea"/>
                <a:cs typeface="+mn-cs"/>
              </a:rPr>
              <a:t>The central role of Mass</a:t>
            </a:r>
          </a:p>
        </p:txBody>
      </p:sp>
    </p:spTree>
    <p:extLst>
      <p:ext uri="{BB962C8B-B14F-4D97-AF65-F5344CB8AC3E}">
        <p14:creationId xmlns:p14="http://schemas.microsoft.com/office/powerpoint/2010/main" val="36629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BA7C0-8A54-3C8A-E4FD-91A76E00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7955"/>
            <a:ext cx="12192000" cy="8359380"/>
          </a:xfrm>
          <a:prstGeom prst="rect">
            <a:avLst/>
          </a:prstGeom>
          <a:noFill/>
        </p:spPr>
      </p:pic>
      <p:sp>
        <p:nvSpPr>
          <p:cNvPr id="8" name="Content Placeholder 2">
            <a:extLst>
              <a:ext uri="{FF2B5EF4-FFF2-40B4-BE49-F238E27FC236}">
                <a16:creationId xmlns:a16="http://schemas.microsoft.com/office/drawing/2014/main" id="{7892C532-CC90-5B02-707B-1E815FD47F1E}"/>
              </a:ext>
            </a:extLst>
          </p:cNvPr>
          <p:cNvSpPr>
            <a:spLocks noGrp="1"/>
          </p:cNvSpPr>
          <p:nvPr>
            <p:ph idx="1"/>
          </p:nvPr>
        </p:nvSpPr>
        <p:spPr>
          <a:xfrm>
            <a:off x="138534" y="1074589"/>
            <a:ext cx="3519066" cy="2354411"/>
          </a:xfrm>
          <a:solidFill>
            <a:schemeClr val="tx1">
              <a:alpha val="30000"/>
            </a:schemeClr>
          </a:solidFill>
          <a:ln w="12700">
            <a:solidFill>
              <a:schemeClr val="bg1"/>
            </a:solidFill>
          </a:ln>
        </p:spPr>
        <p:txBody>
          <a:bodyPr>
            <a:normAutofit/>
          </a:bodyPr>
          <a:lstStyle/>
          <a:p>
            <a:pPr marL="0" indent="0">
              <a:buNone/>
            </a:pPr>
            <a:r>
              <a:rPr lang="en-NL" sz="2600" i="1" u="sng" dirty="0">
                <a:solidFill>
                  <a:srgbClr val="FFFF00"/>
                </a:solidFill>
              </a:rPr>
              <a:t>Mass &amp; CP-violation</a:t>
            </a:r>
          </a:p>
          <a:p>
            <a:r>
              <a:rPr lang="en-GB" sz="2400" i="1" dirty="0">
                <a:solidFill>
                  <a:schemeClr val="bg1"/>
                </a:solidFill>
              </a:rPr>
              <a:t>Quark and lepton masses as origin of CP violation</a:t>
            </a:r>
          </a:p>
          <a:p>
            <a:r>
              <a:rPr lang="en-GB" sz="2400" i="1" dirty="0">
                <a:solidFill>
                  <a:schemeClr val="bg1"/>
                </a:solidFill>
              </a:rPr>
              <a:t>Origin of neutrino masses</a:t>
            </a:r>
            <a:endParaRPr lang="en-NL" sz="2400" i="1" dirty="0">
              <a:solidFill>
                <a:schemeClr val="bg1"/>
              </a:solidFill>
            </a:endParaRPr>
          </a:p>
          <a:p>
            <a:endParaRPr lang="en-NL" sz="2100" i="1" dirty="0">
              <a:solidFill>
                <a:srgbClr val="C8EAEA"/>
              </a:solidFill>
            </a:endParaRPr>
          </a:p>
        </p:txBody>
      </p:sp>
      <p:pic>
        <p:nvPicPr>
          <p:cNvPr id="11" name="Picture 10" descr="cp_universe_chronology_large.jpg">
            <a:extLst>
              <a:ext uri="{FF2B5EF4-FFF2-40B4-BE49-F238E27FC236}">
                <a16:creationId xmlns:a16="http://schemas.microsoft.com/office/drawing/2014/main" id="{2E7B9B97-1E1F-5032-29BF-BF3E0F103843}"/>
              </a:ext>
            </a:extLst>
          </p:cNvPr>
          <p:cNvPicPr>
            <a:picLocks noChangeAspect="1"/>
          </p:cNvPicPr>
          <p:nvPr/>
        </p:nvPicPr>
        <p:blipFill>
          <a:blip r:embed="rId4"/>
          <a:stretch>
            <a:fillRect/>
          </a:stretch>
        </p:blipFill>
        <p:spPr>
          <a:xfrm>
            <a:off x="3749590" y="1074590"/>
            <a:ext cx="3815942" cy="5422066"/>
          </a:xfrm>
          <a:prstGeom prst="rect">
            <a:avLst/>
          </a:prstGeom>
          <a:ln w="25400">
            <a:solidFill>
              <a:schemeClr val="bg1"/>
            </a:solidFill>
          </a:ln>
          <a:effectLst/>
        </p:spPr>
      </p:pic>
      <p:sp>
        <p:nvSpPr>
          <p:cNvPr id="13" name="Rectangle 12">
            <a:extLst>
              <a:ext uri="{FF2B5EF4-FFF2-40B4-BE49-F238E27FC236}">
                <a16:creationId xmlns:a16="http://schemas.microsoft.com/office/drawing/2014/main" id="{AB00A1B6-2082-1045-A9C8-A39742311E3D}"/>
              </a:ext>
            </a:extLst>
          </p:cNvPr>
          <p:cNvSpPr/>
          <p:nvPr/>
        </p:nvSpPr>
        <p:spPr>
          <a:xfrm>
            <a:off x="3873795" y="4629173"/>
            <a:ext cx="3547731" cy="1510370"/>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6215BEF-8183-69B2-64F5-E43048F5818A}"/>
              </a:ext>
            </a:extLst>
          </p:cNvPr>
          <p:cNvCxnSpPr>
            <a:cxnSpLocks/>
          </p:cNvCxnSpPr>
          <p:nvPr/>
        </p:nvCxnSpPr>
        <p:spPr>
          <a:xfrm flipV="1">
            <a:off x="3873795" y="4198144"/>
            <a:ext cx="4033501" cy="427293"/>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F123D-E7A1-F184-083B-8DA2D5665F93}"/>
              </a:ext>
            </a:extLst>
          </p:cNvPr>
          <p:cNvCxnSpPr>
            <a:cxnSpLocks/>
          </p:cNvCxnSpPr>
          <p:nvPr/>
        </p:nvCxnSpPr>
        <p:spPr>
          <a:xfrm>
            <a:off x="3873795" y="6139543"/>
            <a:ext cx="4033501" cy="31252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pic>
        <p:nvPicPr>
          <p:cNvPr id="15362" name="Picture 2">
            <a:extLst>
              <a:ext uri="{FF2B5EF4-FFF2-40B4-BE49-F238E27FC236}">
                <a16:creationId xmlns:a16="http://schemas.microsoft.com/office/drawing/2014/main" id="{7C4A2ADA-6191-A798-5420-3939F3A9D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93" y="3629841"/>
            <a:ext cx="2432505" cy="28343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Matter vs Antimatter - YouTube">
            <a:extLst>
              <a:ext uri="{FF2B5EF4-FFF2-40B4-BE49-F238E27FC236}">
                <a16:creationId xmlns:a16="http://schemas.microsoft.com/office/drawing/2014/main" id="{894298B8-3856-B637-E945-648B0BC56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7296" y="4198144"/>
            <a:ext cx="4006982" cy="2253928"/>
          </a:xfrm>
          <a:prstGeom prst="rect">
            <a:avLst/>
          </a:prstGeom>
          <a:noFill/>
          <a:ln w="25400">
            <a:solidFill>
              <a:srgbClr val="FFFF0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1EBCDE-57D8-413D-977F-4166DB703607}"/>
              </a:ext>
            </a:extLst>
          </p:cNvPr>
          <p:cNvSpPr txBox="1"/>
          <p:nvPr/>
        </p:nvSpPr>
        <p:spPr>
          <a:xfrm>
            <a:off x="3501854" y="45547"/>
            <a:ext cx="3759812"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chemeClr val="bg1"/>
                </a:solidFill>
                <a:effectLst/>
                <a:uLnTx/>
                <a:uFillTx/>
                <a:latin typeface="Calibri" panose="020F0502020204030204"/>
                <a:ea typeface="+mn-ea"/>
                <a:cs typeface="+mn-cs"/>
              </a:rPr>
              <a:t>The central role of Mass</a:t>
            </a:r>
          </a:p>
        </p:txBody>
      </p:sp>
    </p:spTree>
    <p:extLst>
      <p:ext uri="{BB962C8B-B14F-4D97-AF65-F5344CB8AC3E}">
        <p14:creationId xmlns:p14="http://schemas.microsoft.com/office/powerpoint/2010/main" val="35704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BA7C0-8A54-3C8A-E4FD-91A76E00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7955"/>
            <a:ext cx="12192000" cy="8359380"/>
          </a:xfrm>
          <a:prstGeom prst="rect">
            <a:avLst/>
          </a:prstGeom>
          <a:noFill/>
        </p:spPr>
      </p:pic>
      <p:sp>
        <p:nvSpPr>
          <p:cNvPr id="8" name="Content Placeholder 2">
            <a:extLst>
              <a:ext uri="{FF2B5EF4-FFF2-40B4-BE49-F238E27FC236}">
                <a16:creationId xmlns:a16="http://schemas.microsoft.com/office/drawing/2014/main" id="{7892C532-CC90-5B02-707B-1E815FD47F1E}"/>
              </a:ext>
            </a:extLst>
          </p:cNvPr>
          <p:cNvSpPr>
            <a:spLocks noGrp="1"/>
          </p:cNvSpPr>
          <p:nvPr>
            <p:ph idx="1"/>
          </p:nvPr>
        </p:nvSpPr>
        <p:spPr>
          <a:xfrm>
            <a:off x="138534" y="1074590"/>
            <a:ext cx="3338313" cy="1749106"/>
          </a:xfrm>
          <a:solidFill>
            <a:schemeClr val="tx1">
              <a:alpha val="30000"/>
            </a:schemeClr>
          </a:solidFill>
          <a:ln w="12700">
            <a:solidFill>
              <a:schemeClr val="bg1"/>
            </a:solidFill>
          </a:ln>
        </p:spPr>
        <p:txBody>
          <a:bodyPr>
            <a:normAutofit/>
          </a:bodyPr>
          <a:lstStyle/>
          <a:p>
            <a:pPr marL="0" indent="0">
              <a:buNone/>
            </a:pPr>
            <a:r>
              <a:rPr lang="en-NL" sz="2600" i="1" u="sng" dirty="0">
                <a:solidFill>
                  <a:srgbClr val="FFFF00"/>
                </a:solidFill>
              </a:rPr>
              <a:t>Mass &amp; Dark Matter</a:t>
            </a:r>
          </a:p>
          <a:p>
            <a:r>
              <a:rPr lang="en-NL" sz="2400" i="1" dirty="0">
                <a:solidFill>
                  <a:schemeClr val="bg1"/>
                </a:solidFill>
              </a:rPr>
              <a:t>Invisible source of mass</a:t>
            </a:r>
          </a:p>
          <a:p>
            <a:r>
              <a:rPr lang="en-NL" sz="2400" i="1" dirty="0">
                <a:solidFill>
                  <a:schemeClr val="bg1"/>
                </a:solidFill>
              </a:rPr>
              <a:t>Caused by weakly interacting particles? </a:t>
            </a:r>
          </a:p>
        </p:txBody>
      </p:sp>
      <p:pic>
        <p:nvPicPr>
          <p:cNvPr id="11" name="Picture 10" descr="cp_universe_chronology_large.jpg">
            <a:extLst>
              <a:ext uri="{FF2B5EF4-FFF2-40B4-BE49-F238E27FC236}">
                <a16:creationId xmlns:a16="http://schemas.microsoft.com/office/drawing/2014/main" id="{2E7B9B97-1E1F-5032-29BF-BF3E0F103843}"/>
              </a:ext>
            </a:extLst>
          </p:cNvPr>
          <p:cNvPicPr>
            <a:picLocks noChangeAspect="1"/>
          </p:cNvPicPr>
          <p:nvPr/>
        </p:nvPicPr>
        <p:blipFill>
          <a:blip r:embed="rId4"/>
          <a:stretch>
            <a:fillRect/>
          </a:stretch>
        </p:blipFill>
        <p:spPr>
          <a:xfrm>
            <a:off x="3749590" y="1074590"/>
            <a:ext cx="3815942" cy="5422066"/>
          </a:xfrm>
          <a:prstGeom prst="rect">
            <a:avLst/>
          </a:prstGeom>
          <a:ln w="25400">
            <a:solidFill>
              <a:schemeClr val="bg1"/>
            </a:solidFill>
          </a:ln>
          <a:effectLst/>
        </p:spPr>
      </p:pic>
      <p:sp>
        <p:nvSpPr>
          <p:cNvPr id="4" name="Rectangle 3">
            <a:extLst>
              <a:ext uri="{FF2B5EF4-FFF2-40B4-BE49-F238E27FC236}">
                <a16:creationId xmlns:a16="http://schemas.microsoft.com/office/drawing/2014/main" id="{79076B0B-5977-EB95-3CF1-4E07755B45FA}"/>
              </a:ext>
            </a:extLst>
          </p:cNvPr>
          <p:cNvSpPr/>
          <p:nvPr/>
        </p:nvSpPr>
        <p:spPr>
          <a:xfrm>
            <a:off x="3873794" y="4658492"/>
            <a:ext cx="3547731" cy="976651"/>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EFC509-5C44-40AB-9380-AAA444B3EB62}"/>
              </a:ext>
            </a:extLst>
          </p:cNvPr>
          <p:cNvCxnSpPr>
            <a:cxnSpLocks/>
          </p:cNvCxnSpPr>
          <p:nvPr/>
        </p:nvCxnSpPr>
        <p:spPr>
          <a:xfrm flipV="1">
            <a:off x="3873794" y="3523723"/>
            <a:ext cx="3815942" cy="113476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692C69-6F58-0C4C-FF69-32530B625893}"/>
              </a:ext>
            </a:extLst>
          </p:cNvPr>
          <p:cNvCxnSpPr>
            <a:cxnSpLocks/>
          </p:cNvCxnSpPr>
          <p:nvPr/>
        </p:nvCxnSpPr>
        <p:spPr>
          <a:xfrm>
            <a:off x="3873794" y="5635143"/>
            <a:ext cx="3815942" cy="58056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A40BC27-101B-8A2E-CB37-160D3BA6EE31}"/>
              </a:ext>
            </a:extLst>
          </p:cNvPr>
          <p:cNvSpPr txBox="1"/>
          <p:nvPr/>
        </p:nvSpPr>
        <p:spPr>
          <a:xfrm>
            <a:off x="3501854" y="45547"/>
            <a:ext cx="3759812"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prstClr val="white"/>
                </a:solidFill>
                <a:effectLst/>
                <a:uLnTx/>
                <a:uFillTx/>
                <a:latin typeface="Calibri" panose="020F0502020204030204"/>
                <a:ea typeface="+mn-ea"/>
                <a:cs typeface="+mn-cs"/>
              </a:rPr>
              <a:t>The central role of Mass</a:t>
            </a:r>
          </a:p>
        </p:txBody>
      </p:sp>
      <p:pic>
        <p:nvPicPr>
          <p:cNvPr id="1026" name="Picture 2" descr="The gravitational lensing map (blue), overlayed over the optical and X-ray (pink) data of the Bullet... [+] cluster. The mismatch is undeniable.">
            <a:extLst>
              <a:ext uri="{FF2B5EF4-FFF2-40B4-BE49-F238E27FC236}">
                <a16:creationId xmlns:a16="http://schemas.microsoft.com/office/drawing/2014/main" id="{E0E44C5F-FC90-E4B1-668E-85A6D8FA3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9736" y="3523723"/>
            <a:ext cx="3725787" cy="2691989"/>
          </a:xfrm>
          <a:prstGeom prst="rect">
            <a:avLst/>
          </a:prstGeom>
          <a:noFill/>
          <a:ln w="25400">
            <a:solidFill>
              <a:srgbClr val="FFFF00"/>
            </a:solidFill>
          </a:ln>
          <a:extLst>
            <a:ext uri="{909E8E84-426E-40DD-AFC4-6F175D3DCCD1}">
              <a14:hiddenFill xmlns:a14="http://schemas.microsoft.com/office/drawing/2010/main">
                <a:solidFill>
                  <a:srgbClr val="FFFFFF"/>
                </a:solidFill>
              </a14:hiddenFill>
            </a:ext>
          </a:extLst>
        </p:spPr>
      </p:pic>
      <p:pic>
        <p:nvPicPr>
          <p:cNvPr id="1028" name="Picture 4" descr="For almost a century, galactic rotation curves have served as robust evidence for the existence of dark matter. A rotation curve is simply the radial velocity of the stars, dust, and gas that make up a galaxy plotted as a function of their distance from the galaxy’s center. Based on the gravitational pull of matter, one would expect that stars closest to the center of the galaxy would move faster than the stars near the galaxy's outer edge. However, in most galaxies, inner and outer stars move at roughly the same velocity. There is some additional gravitational pull on the outer stars that isn’t fully described by the amount of visible matter in a galaxy. For ages, most scientists have interpreted this result to mean that galaxies are surrounded by a halo of invisible dark matter. Image obtained under Creative Commons License. Credit: Gemini Observatory)">
            <a:extLst>
              <a:ext uri="{FF2B5EF4-FFF2-40B4-BE49-F238E27FC236}">
                <a16:creationId xmlns:a16="http://schemas.microsoft.com/office/drawing/2014/main" id="{5A853113-819A-3EFD-6D20-59BFA7E7C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34" y="4034305"/>
            <a:ext cx="3332978" cy="2387133"/>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28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BA7C0-8A54-3C8A-E4FD-91A76E00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7955"/>
            <a:ext cx="12192000" cy="8359380"/>
          </a:xfrm>
          <a:prstGeom prst="rect">
            <a:avLst/>
          </a:prstGeom>
          <a:noFill/>
        </p:spPr>
      </p:pic>
      <p:sp>
        <p:nvSpPr>
          <p:cNvPr id="8" name="Content Placeholder 2">
            <a:extLst>
              <a:ext uri="{FF2B5EF4-FFF2-40B4-BE49-F238E27FC236}">
                <a16:creationId xmlns:a16="http://schemas.microsoft.com/office/drawing/2014/main" id="{7892C532-CC90-5B02-707B-1E815FD47F1E}"/>
              </a:ext>
            </a:extLst>
          </p:cNvPr>
          <p:cNvSpPr>
            <a:spLocks noGrp="1"/>
          </p:cNvSpPr>
          <p:nvPr>
            <p:ph idx="1"/>
          </p:nvPr>
        </p:nvSpPr>
        <p:spPr>
          <a:xfrm>
            <a:off x="138534" y="1074590"/>
            <a:ext cx="3523061" cy="2125810"/>
          </a:xfrm>
          <a:solidFill>
            <a:schemeClr val="tx1">
              <a:alpha val="30000"/>
            </a:schemeClr>
          </a:solidFill>
          <a:ln w="12700">
            <a:solidFill>
              <a:schemeClr val="bg1"/>
            </a:solidFill>
          </a:ln>
        </p:spPr>
        <p:txBody>
          <a:bodyPr>
            <a:normAutofit/>
          </a:bodyPr>
          <a:lstStyle/>
          <a:p>
            <a:pPr marL="0" indent="0">
              <a:buNone/>
            </a:pPr>
            <a:r>
              <a:rPr lang="en-NL" sz="2600" i="1" u="sng" dirty="0">
                <a:solidFill>
                  <a:srgbClr val="FFFF00"/>
                </a:solidFill>
              </a:rPr>
              <a:t>Mass &amp; GW</a:t>
            </a:r>
          </a:p>
          <a:p>
            <a:r>
              <a:rPr lang="en-NL" sz="2400" i="1" dirty="0">
                <a:solidFill>
                  <a:schemeClr val="bg1"/>
                </a:solidFill>
              </a:rPr>
              <a:t>Mass as the source of space-time deformations </a:t>
            </a:r>
          </a:p>
          <a:p>
            <a:r>
              <a:rPr lang="en-NL" sz="2400" i="1" dirty="0">
                <a:solidFill>
                  <a:schemeClr val="bg1"/>
                </a:solidFill>
              </a:rPr>
              <a:t>Primordial grav waves from phase transition?</a:t>
            </a:r>
          </a:p>
          <a:p>
            <a:endParaRPr lang="en-NL" sz="2100" i="1" dirty="0">
              <a:solidFill>
                <a:srgbClr val="C8EAEA"/>
              </a:solidFill>
            </a:endParaRPr>
          </a:p>
        </p:txBody>
      </p:sp>
      <p:pic>
        <p:nvPicPr>
          <p:cNvPr id="11" name="Picture 10" descr="cp_universe_chronology_large.jpg">
            <a:extLst>
              <a:ext uri="{FF2B5EF4-FFF2-40B4-BE49-F238E27FC236}">
                <a16:creationId xmlns:a16="http://schemas.microsoft.com/office/drawing/2014/main" id="{2E7B9B97-1E1F-5032-29BF-BF3E0F103843}"/>
              </a:ext>
            </a:extLst>
          </p:cNvPr>
          <p:cNvPicPr>
            <a:picLocks noChangeAspect="1"/>
          </p:cNvPicPr>
          <p:nvPr/>
        </p:nvPicPr>
        <p:blipFill>
          <a:blip r:embed="rId4"/>
          <a:stretch>
            <a:fillRect/>
          </a:stretch>
        </p:blipFill>
        <p:spPr>
          <a:xfrm>
            <a:off x="3749590" y="1074590"/>
            <a:ext cx="3815942" cy="5422066"/>
          </a:xfrm>
          <a:prstGeom prst="rect">
            <a:avLst/>
          </a:prstGeom>
          <a:ln w="25400">
            <a:solidFill>
              <a:schemeClr val="bg1"/>
            </a:solidFill>
          </a:ln>
          <a:effectLst/>
        </p:spPr>
      </p:pic>
      <p:sp>
        <p:nvSpPr>
          <p:cNvPr id="4" name="Rectangle 3">
            <a:extLst>
              <a:ext uri="{FF2B5EF4-FFF2-40B4-BE49-F238E27FC236}">
                <a16:creationId xmlns:a16="http://schemas.microsoft.com/office/drawing/2014/main" id="{79076B0B-5977-EB95-3CF1-4E07755B45FA}"/>
              </a:ext>
            </a:extLst>
          </p:cNvPr>
          <p:cNvSpPr/>
          <p:nvPr/>
        </p:nvSpPr>
        <p:spPr>
          <a:xfrm>
            <a:off x="3873794" y="4659924"/>
            <a:ext cx="3547731" cy="1803128"/>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EFC509-5C44-40AB-9380-AAA444B3EB62}"/>
              </a:ext>
            </a:extLst>
          </p:cNvPr>
          <p:cNvCxnSpPr>
            <a:cxnSpLocks/>
          </p:cNvCxnSpPr>
          <p:nvPr/>
        </p:nvCxnSpPr>
        <p:spPr>
          <a:xfrm flipV="1">
            <a:off x="3873794" y="3532857"/>
            <a:ext cx="3779733" cy="112706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692C69-6F58-0C4C-FF69-32530B625893}"/>
              </a:ext>
            </a:extLst>
          </p:cNvPr>
          <p:cNvCxnSpPr>
            <a:cxnSpLocks/>
          </p:cNvCxnSpPr>
          <p:nvPr/>
        </p:nvCxnSpPr>
        <p:spPr>
          <a:xfrm flipV="1">
            <a:off x="7421525" y="5943600"/>
            <a:ext cx="4524602" cy="55305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pic>
        <p:nvPicPr>
          <p:cNvPr id="2" name="Picture 6" descr="Neutron Star Merger">
            <a:extLst>
              <a:ext uri="{FF2B5EF4-FFF2-40B4-BE49-F238E27FC236}">
                <a16:creationId xmlns:a16="http://schemas.microsoft.com/office/drawing/2014/main" id="{06ABE7FF-B09E-F0B4-357E-03A1929C5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45" y="4868562"/>
            <a:ext cx="3316494" cy="1587382"/>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40BC27-101B-8A2E-CB37-160D3BA6EE31}"/>
              </a:ext>
            </a:extLst>
          </p:cNvPr>
          <p:cNvSpPr txBox="1"/>
          <p:nvPr/>
        </p:nvSpPr>
        <p:spPr>
          <a:xfrm>
            <a:off x="3501854" y="45547"/>
            <a:ext cx="3759812"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chemeClr val="bg1"/>
                </a:solidFill>
                <a:effectLst/>
                <a:uLnTx/>
                <a:uFillTx/>
                <a:latin typeface="Calibri" panose="020F0502020204030204"/>
                <a:ea typeface="+mn-ea"/>
                <a:cs typeface="+mn-cs"/>
              </a:rPr>
              <a:t>The central role of Mass</a:t>
            </a:r>
          </a:p>
        </p:txBody>
      </p:sp>
      <p:pic>
        <p:nvPicPr>
          <p:cNvPr id="7" name="Picture 6">
            <a:extLst>
              <a:ext uri="{FF2B5EF4-FFF2-40B4-BE49-F238E27FC236}">
                <a16:creationId xmlns:a16="http://schemas.microsoft.com/office/drawing/2014/main" id="{77B78213-7A3E-64AE-46DE-1226630966F4}"/>
              </a:ext>
            </a:extLst>
          </p:cNvPr>
          <p:cNvPicPr>
            <a:picLocks noChangeAspect="1"/>
          </p:cNvPicPr>
          <p:nvPr/>
        </p:nvPicPr>
        <p:blipFill>
          <a:blip r:embed="rId6"/>
          <a:stretch>
            <a:fillRect/>
          </a:stretch>
        </p:blipFill>
        <p:spPr>
          <a:xfrm>
            <a:off x="7653527" y="3532857"/>
            <a:ext cx="4292600" cy="2400300"/>
          </a:xfrm>
          <a:prstGeom prst="rect">
            <a:avLst/>
          </a:prstGeom>
          <a:ln w="25400">
            <a:solidFill>
              <a:srgbClr val="FFFF00"/>
            </a:solidFill>
          </a:ln>
        </p:spPr>
      </p:pic>
      <p:sp>
        <p:nvSpPr>
          <p:cNvPr id="9" name="TextBox 8">
            <a:extLst>
              <a:ext uri="{FF2B5EF4-FFF2-40B4-BE49-F238E27FC236}">
                <a16:creationId xmlns:a16="http://schemas.microsoft.com/office/drawing/2014/main" id="{3B9A0176-D813-E630-2B73-862632C4A5A7}"/>
              </a:ext>
            </a:extLst>
          </p:cNvPr>
          <p:cNvSpPr txBox="1"/>
          <p:nvPr/>
        </p:nvSpPr>
        <p:spPr>
          <a:xfrm>
            <a:off x="8761643" y="5623466"/>
            <a:ext cx="3518353" cy="307777"/>
          </a:xfrm>
          <a:prstGeom prst="rect">
            <a:avLst/>
          </a:prstGeom>
          <a:noFill/>
        </p:spPr>
        <p:txBody>
          <a:bodyPr wrap="square">
            <a:spAutoFit/>
          </a:bodyPr>
          <a:lstStyle/>
          <a:p>
            <a:r>
              <a:rPr lang="en-GB" sz="1400" dirty="0">
                <a:solidFill>
                  <a:schemeClr val="bg1"/>
                </a:solidFill>
                <a:effectLst/>
                <a:latin typeface="MyriadPro"/>
              </a:rPr>
              <a:t>http://</a:t>
            </a:r>
            <a:r>
              <a:rPr lang="en-GB" sz="1400" dirty="0" err="1">
                <a:solidFill>
                  <a:schemeClr val="bg1"/>
                </a:solidFill>
                <a:effectLst/>
                <a:latin typeface="MyriadPro"/>
              </a:rPr>
              <a:t>dx.doi.org</a:t>
            </a:r>
            <a:r>
              <a:rPr lang="en-GB" sz="1400" dirty="0">
                <a:solidFill>
                  <a:schemeClr val="bg1"/>
                </a:solidFill>
                <a:effectLst/>
                <a:latin typeface="MyriadPro"/>
              </a:rPr>
              <a:t>/10.1098/rsta.2017.0126 </a:t>
            </a:r>
            <a:endParaRPr lang="en-GB" sz="1400" dirty="0">
              <a:solidFill>
                <a:schemeClr val="bg1"/>
              </a:solidFill>
            </a:endParaRPr>
          </a:p>
        </p:txBody>
      </p:sp>
    </p:spTree>
    <p:extLst>
      <p:ext uri="{BB962C8B-B14F-4D97-AF65-F5344CB8AC3E}">
        <p14:creationId xmlns:p14="http://schemas.microsoft.com/office/powerpoint/2010/main" val="372528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59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0F02A3-87EE-C609-4B6E-5E913619ECA4}"/>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3873388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Measurement of the Z-</a:t>
            </a:r>
            <a:r>
              <a:rPr kumimoji="0" lang="en-US" sz="4000" b="1" i="1" u="none" strike="noStrike" kern="1200" cap="none" spc="0" normalizeH="0" baseline="0" noProof="0" dirty="0" err="1">
                <a:ln>
                  <a:noFill/>
                </a:ln>
                <a:solidFill>
                  <a:prstClr val="white"/>
                </a:solidFill>
                <a:effectLst/>
                <a:uLnTx/>
                <a:uFillTx/>
                <a:latin typeface="Calibri Light" panose="020F0302020204030204"/>
                <a:ea typeface="+mj-ea"/>
                <a:cs typeface="+mj-cs"/>
              </a:rPr>
              <a:t>lineshape</a:t>
            </a:r>
            <a:endPar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42DCAB5-C438-1544-87C0-C35CC4252571}"/>
                  </a:ext>
                </a:extLst>
              </p:cNvPr>
              <p:cNvSpPr txBox="1"/>
              <p:nvPr/>
            </p:nvSpPr>
            <p:spPr>
              <a:xfrm>
                <a:off x="9214957" y="2550579"/>
                <a:ext cx="1461905" cy="6914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𝜎</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𝑧</m:t>
                          </m:r>
                        </m:sub>
                      </m:s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𝑁</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𝑧</m:t>
                              </m:r>
                            </m:sub>
                          </m:sSub>
                        </m:num>
                        <m:den>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ℒ</m:t>
                          </m:r>
                        </m:den>
                      </m:f>
                    </m:oMath>
                  </m:oMathPara>
                </a14:m>
                <a:endParaRPr kumimoji="0" lang="en-N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a:extLst>
                  <a:ext uri="{FF2B5EF4-FFF2-40B4-BE49-F238E27FC236}">
                    <a16:creationId xmlns:a16="http://schemas.microsoft.com/office/drawing/2014/main" id="{742DCAB5-C438-1544-87C0-C35CC4252571}"/>
                  </a:ext>
                </a:extLst>
              </p:cNvPr>
              <p:cNvSpPr txBox="1">
                <a:spLocks noRot="1" noChangeAspect="1" noMove="1" noResize="1" noEditPoints="1" noAdjustHandles="1" noChangeArrowheads="1" noChangeShapeType="1" noTextEdit="1"/>
              </p:cNvSpPr>
              <p:nvPr/>
            </p:nvSpPr>
            <p:spPr>
              <a:xfrm>
                <a:off x="9214957" y="2550579"/>
                <a:ext cx="1461905" cy="691408"/>
              </a:xfrm>
              <a:prstGeom prst="rect">
                <a:avLst/>
              </a:prstGeom>
              <a:blipFill>
                <a:blip r:embed="rId4"/>
                <a:stretch>
                  <a:fillRect b="-14286"/>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C18CD2-1763-3B43-1D80-239CC2D3647D}"/>
                  </a:ext>
                </a:extLst>
              </p:cNvPr>
              <p:cNvSpPr txBox="1"/>
              <p:nvPr/>
            </p:nvSpPr>
            <p:spPr>
              <a:xfrm>
                <a:off x="6795319" y="4024281"/>
                <a:ext cx="2303839" cy="75386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ℒ</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N</m:t>
                              </m:r>
                            </m:e>
                            <m:sub>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Bhabha</m:t>
                              </m:r>
                            </m:sub>
                          </m:sSub>
                        </m:num>
                        <m:den>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𝜎</m:t>
                              </m:r>
                            </m:e>
                            <m:sub>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Bhabha</m:t>
                              </m:r>
                            </m:sub>
                          </m:sSub>
                        </m:den>
                      </m:f>
                    </m:oMath>
                  </m:oMathPara>
                </a14:m>
                <a:endParaRPr kumimoji="0" lang="en-N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ADC18CD2-1763-3B43-1D80-239CC2D3647D}"/>
                  </a:ext>
                </a:extLst>
              </p:cNvPr>
              <p:cNvSpPr txBox="1">
                <a:spLocks noRot="1" noChangeAspect="1" noMove="1" noResize="1" noEditPoints="1" noAdjustHandles="1" noChangeArrowheads="1" noChangeShapeType="1" noTextEdit="1"/>
              </p:cNvSpPr>
              <p:nvPr/>
            </p:nvSpPr>
            <p:spPr>
              <a:xfrm>
                <a:off x="6795319" y="4024281"/>
                <a:ext cx="2303839" cy="753861"/>
              </a:xfrm>
              <a:prstGeom prst="rect">
                <a:avLst/>
              </a:prstGeom>
              <a:blipFill>
                <a:blip r:embed="rId5"/>
                <a:stretch>
                  <a:fillRect b="-9836"/>
                </a:stretch>
              </a:blipFill>
            </p:spPr>
            <p:txBody>
              <a:bodyPr/>
              <a:lstStyle/>
              <a:p>
                <a:r>
                  <a:rPr lang="en-NL">
                    <a:noFill/>
                  </a:rPr>
                  <a:t> </a:t>
                </a:r>
              </a:p>
            </p:txBody>
          </p:sp>
        </mc:Fallback>
      </mc:AlternateContent>
      <p:sp>
        <p:nvSpPr>
          <p:cNvPr id="5" name="TextBox 4">
            <a:extLst>
              <a:ext uri="{FF2B5EF4-FFF2-40B4-BE49-F238E27FC236}">
                <a16:creationId xmlns:a16="http://schemas.microsoft.com/office/drawing/2014/main" id="{02BA6852-2764-BA38-F003-288657B47058}"/>
              </a:ext>
            </a:extLst>
          </p:cNvPr>
          <p:cNvSpPr txBox="1"/>
          <p:nvPr/>
        </p:nvSpPr>
        <p:spPr>
          <a:xfrm>
            <a:off x="6757329" y="2706242"/>
            <a:ext cx="23258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0" i="0" u="none" strike="noStrike" kern="1200" cap="none" spc="0" normalizeH="0" baseline="0" noProof="0" dirty="0">
                <a:ln>
                  <a:noFill/>
                </a:ln>
                <a:solidFill>
                  <a:srgbClr val="FFFF00"/>
                </a:solidFill>
                <a:effectLst/>
                <a:uLnTx/>
                <a:uFillTx/>
                <a:latin typeface="Calibri" panose="020F0502020204030204"/>
                <a:ea typeface="+mn-ea"/>
                <a:cs typeface="+mn-cs"/>
              </a:rPr>
              <a:t>• Z-cross section: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2D34E4C-BEEE-7AEE-4CC5-0B877E761840}"/>
                  </a:ext>
                </a:extLst>
              </p:cNvPr>
              <p:cNvSpPr txBox="1"/>
              <p:nvPr/>
            </p:nvSpPr>
            <p:spPr>
              <a:xfrm>
                <a:off x="6735936" y="3247502"/>
                <a:ext cx="533126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0" i="0" u="none" strike="noStrike" kern="1200" cap="none" spc="0" normalizeH="0" baseline="0" noProof="0" dirty="0">
                    <a:ln>
                      <a:noFill/>
                    </a:ln>
                    <a:solidFill>
                      <a:srgbClr val="FFFF00"/>
                    </a:solidFill>
                    <a:effectLst/>
                    <a:uLnTx/>
                    <a:uFillTx/>
                    <a:latin typeface="Calibri" panose="020F0502020204030204"/>
                    <a:ea typeface="+mn-ea"/>
                    <a:cs typeface="+mn-cs"/>
                  </a:rPr>
                  <a:t>•  Luminosity</a:t>
                </a:r>
                <a:r>
                  <a:rPr kumimoji="0" lang="en-NL" sz="2400" b="0" i="0" u="none" strike="noStrike" kern="1200" cap="none" spc="0" normalizeH="0" baseline="0" noProof="0" dirty="0">
                    <a:ln>
                      <a:noFill/>
                    </a:ln>
                    <a:solidFill>
                      <a:prstClr val="white"/>
                    </a:solidFill>
                    <a:effectLst/>
                    <a:uLnTx/>
                    <a:uFillTx/>
                    <a:latin typeface="Calibri" panose="020F0502020204030204"/>
                    <a:ea typeface="+mn-ea"/>
                    <a:cs typeface="+mn-cs"/>
                  </a:rPr>
                  <a:t> </a:t>
                </a:r>
                <a14:m>
                  <m:oMath xmlns:m="http://schemas.openxmlformats.org/officeDocument/2006/math">
                    <m:r>
                      <a:rPr kumimoji="0" lang="en-NL"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ℒ</m:t>
                    </m:r>
                  </m:oMath>
                </a14:m>
                <a:r>
                  <a:rPr kumimoji="0" lang="en-NL"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NL" sz="2400" b="0" i="0" u="none" strike="noStrike" kern="1200" cap="none" spc="0" normalizeH="0" baseline="0" noProof="0" dirty="0">
                    <a:ln>
                      <a:noFill/>
                    </a:ln>
                    <a:solidFill>
                      <a:srgbClr val="FFFF00"/>
                    </a:solidFill>
                    <a:effectLst/>
                    <a:uLnTx/>
                    <a:uFillTx/>
                    <a:latin typeface="Calibri" panose="020F0502020204030204"/>
                    <a:ea typeface="+mn-ea"/>
                    <a:cs typeface="+mn-cs"/>
                  </a:rPr>
                  <a:t>= beam collision intensity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0" i="0" u="none" strike="noStrike" kern="1200" cap="none" spc="0" normalizeH="0" baseline="0" noProof="0" dirty="0">
                    <a:ln>
                      <a:noFill/>
                    </a:ln>
                    <a:solidFill>
                      <a:srgbClr val="FFFF00"/>
                    </a:solidFill>
                    <a:effectLst/>
                    <a:uLnTx/>
                    <a:uFillTx/>
                    <a:latin typeface="Calibri" panose="020F0502020204030204"/>
                    <a:ea typeface="+mn-ea"/>
                    <a:cs typeface="+mn-cs"/>
                  </a:rPr>
                  <a:t>     Use a well known (QED) process:</a:t>
                </a:r>
              </a:p>
            </p:txBody>
          </p:sp>
        </mc:Choice>
        <mc:Fallback xmlns="">
          <p:sp>
            <p:nvSpPr>
              <p:cNvPr id="6" name="TextBox 5">
                <a:extLst>
                  <a:ext uri="{FF2B5EF4-FFF2-40B4-BE49-F238E27FC236}">
                    <a16:creationId xmlns:a16="http://schemas.microsoft.com/office/drawing/2014/main" id="{92D34E4C-BEEE-7AEE-4CC5-0B877E761840}"/>
                  </a:ext>
                </a:extLst>
              </p:cNvPr>
              <p:cNvSpPr txBox="1">
                <a:spLocks noRot="1" noChangeAspect="1" noMove="1" noResize="1" noEditPoints="1" noAdjustHandles="1" noChangeArrowheads="1" noChangeShapeType="1" noTextEdit="1"/>
              </p:cNvSpPr>
              <p:nvPr/>
            </p:nvSpPr>
            <p:spPr>
              <a:xfrm>
                <a:off x="6735936" y="3247502"/>
                <a:ext cx="5331268" cy="830997"/>
              </a:xfrm>
              <a:prstGeom prst="rect">
                <a:avLst/>
              </a:prstGeom>
              <a:blipFill>
                <a:blip r:embed="rId6"/>
                <a:stretch>
                  <a:fillRect l="-1900" t="-4478" r="-713" b="-1492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C801AC-DE8F-DF20-4FBB-EB57DAC6DF33}"/>
                  </a:ext>
                </a:extLst>
              </p:cNvPr>
              <p:cNvSpPr txBox="1"/>
              <p:nvPr/>
            </p:nvSpPr>
            <p:spPr>
              <a:xfrm>
                <a:off x="5041691" y="1115163"/>
                <a:ext cx="5692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t>𝜎</m:t>
                          </m:r>
                        </m:e>
                        <m:sub>
                          <m:r>
                            <a:rPr kumimoji="0" lang="en-US" sz="2400" b="0" i="1" u="none" strike="noStrike" kern="1200" cap="none" spc="0" normalizeH="0" baseline="0" noProof="0" smtClean="0">
                              <a:ln>
                                <a:noFill/>
                              </a:ln>
                              <a:solidFill>
                                <a:srgbClr val="0432FF"/>
                              </a:solidFill>
                              <a:effectLst/>
                              <a:uLnTx/>
                              <a:uFillTx/>
                              <a:latin typeface="Cambria Math" panose="02040503050406030204" pitchFamily="18" charset="0"/>
                              <a:ea typeface="+mn-ea"/>
                              <a:cs typeface="+mn-cs"/>
                            </a:rPr>
                            <m:t>𝑍</m:t>
                          </m:r>
                        </m:sub>
                      </m:sSub>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62C801AC-DE8F-DF20-4FBB-EB57DAC6DF33}"/>
                  </a:ext>
                </a:extLst>
              </p:cNvPr>
              <p:cNvSpPr txBox="1">
                <a:spLocks noRot="1" noChangeAspect="1" noMove="1" noResize="1" noEditPoints="1" noAdjustHandles="1" noChangeArrowheads="1" noChangeShapeType="1" noTextEdit="1"/>
              </p:cNvSpPr>
              <p:nvPr/>
            </p:nvSpPr>
            <p:spPr>
              <a:xfrm>
                <a:off x="5041691" y="1115163"/>
                <a:ext cx="569258" cy="461665"/>
              </a:xfrm>
              <a:prstGeom prst="rect">
                <a:avLst/>
              </a:prstGeom>
              <a:blipFill>
                <a:blip r:embed="rId7"/>
                <a:stretch>
                  <a:fillRect b="-2632"/>
                </a:stretch>
              </a:blipFill>
            </p:spPr>
            <p:txBody>
              <a:bodyPr/>
              <a:lstStyle/>
              <a:p>
                <a:r>
                  <a:rPr lang="en-NL">
                    <a:noFill/>
                  </a:rPr>
                  <a:t> </a:t>
                </a:r>
              </a:p>
            </p:txBody>
          </p:sp>
        </mc:Fallback>
      </mc:AlternateContent>
      <p:sp>
        <p:nvSpPr>
          <p:cNvPr id="12" name="TextBox 11">
            <a:extLst>
              <a:ext uri="{FF2B5EF4-FFF2-40B4-BE49-F238E27FC236}">
                <a16:creationId xmlns:a16="http://schemas.microsoft.com/office/drawing/2014/main" id="{7A3931EB-E932-499F-23A9-8195214C1C2E}"/>
              </a:ext>
            </a:extLst>
          </p:cNvPr>
          <p:cNvSpPr txBox="1"/>
          <p:nvPr/>
        </p:nvSpPr>
        <p:spPr>
          <a:xfrm>
            <a:off x="6488430" y="883588"/>
            <a:ext cx="170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0" i="0" u="sng" strike="noStrike" kern="1200" cap="none" spc="0" normalizeH="0" baseline="0" noProof="0" dirty="0">
                <a:ln>
                  <a:noFill/>
                </a:ln>
                <a:solidFill>
                  <a:srgbClr val="FFFF00"/>
                </a:solidFill>
                <a:effectLst/>
                <a:uLnTx/>
                <a:uFillTx/>
                <a:latin typeface="Calibri" panose="020F0502020204030204"/>
                <a:ea typeface="+mn-ea"/>
                <a:cs typeface="+mn-cs"/>
              </a:rPr>
              <a:t>Z-lineshape: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D8FDF7C-A893-AA19-9A84-F0067C00C494}"/>
                  </a:ext>
                </a:extLst>
              </p:cNvPr>
              <p:cNvSpPr txBox="1"/>
              <p:nvPr/>
            </p:nvSpPr>
            <p:spPr>
              <a:xfrm>
                <a:off x="6508358" y="1328839"/>
                <a:ext cx="5181600" cy="7932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𝜎</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𝑧</m:t>
                          </m:r>
                        </m:sub>
                      </m:s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12</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Γ</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𝑒𝑒</m:t>
                              </m:r>
                            </m:sub>
                          </m:sSub>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Γ</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𝑓𝑓</m:t>
                              </m:r>
                            </m:sub>
                          </m:sSub>
                        </m:num>
                        <m:den>
                          <m:sSubSup>
                            <m:sSubSup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𝑀</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𝑧</m:t>
                              </m:r>
                            </m:sub>
                            <m:sup>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sup>
                          </m:sSubSup>
                        </m:den>
                      </m:f>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𝑠</m:t>
                          </m:r>
                        </m:num>
                        <m:den>
                          <m:sSup>
                            <m:sSup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pPr>
                            <m:e>
                              <m:d>
                                <m:d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𝑠</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sSubSup>
                                    <m:sSubSup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Sup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𝑀</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𝑍</m:t>
                                      </m:r>
                                    </m:sub>
                                    <m:sup>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up>
                                  </m:sSubSup>
                                </m:e>
                              </m:d>
                            </m:e>
                            <m:sup>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up>
                          </m:sSup>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sSubSup>
                            <m:sSubSup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Sup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𝑀</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𝑍</m:t>
                              </m:r>
                            </m:sub>
                            <m:sup>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up>
                          </m:sSubSup>
                          <m:sSubSup>
                            <m:sSubSup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Γ</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𝑍</m:t>
                              </m:r>
                            </m:sub>
                            <m:sup>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up>
                          </m:sSubSup>
                        </m:den>
                      </m:f>
                    </m:oMath>
                  </m:oMathPara>
                </a14:m>
                <a:endParaRPr kumimoji="0" lang="en-N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0D8FDF7C-A893-AA19-9A84-F0067C00C494}"/>
                  </a:ext>
                </a:extLst>
              </p:cNvPr>
              <p:cNvSpPr txBox="1">
                <a:spLocks noRot="1" noChangeAspect="1" noMove="1" noResize="1" noEditPoints="1" noAdjustHandles="1" noChangeArrowheads="1" noChangeShapeType="1" noTextEdit="1"/>
              </p:cNvSpPr>
              <p:nvPr/>
            </p:nvSpPr>
            <p:spPr>
              <a:xfrm>
                <a:off x="6508358" y="1328839"/>
                <a:ext cx="5181600" cy="793230"/>
              </a:xfrm>
              <a:prstGeom prst="rect">
                <a:avLst/>
              </a:prstGeom>
              <a:blipFill>
                <a:blip r:embed="rId8"/>
                <a:stretch>
                  <a:fillRect b="-7813"/>
                </a:stretch>
              </a:blipFill>
            </p:spPr>
            <p:txBody>
              <a:bodyPr/>
              <a:lstStyle/>
              <a:p>
                <a:r>
                  <a:rPr lang="en-NL">
                    <a:noFill/>
                  </a:rPr>
                  <a:t> </a:t>
                </a:r>
              </a:p>
            </p:txBody>
          </p:sp>
        </mc:Fallback>
      </mc:AlternateContent>
      <p:sp>
        <p:nvSpPr>
          <p:cNvPr id="14" name="TextBox 13">
            <a:extLst>
              <a:ext uri="{FF2B5EF4-FFF2-40B4-BE49-F238E27FC236}">
                <a16:creationId xmlns:a16="http://schemas.microsoft.com/office/drawing/2014/main" id="{4454B9A9-D0CD-FA1F-3DE1-982A0DD27194}"/>
              </a:ext>
            </a:extLst>
          </p:cNvPr>
          <p:cNvSpPr txBox="1"/>
          <p:nvPr/>
        </p:nvSpPr>
        <p:spPr>
          <a:xfrm>
            <a:off x="6402160" y="2214340"/>
            <a:ext cx="33715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1" i="0" u="sng" strike="noStrike" kern="1200" cap="none" spc="0" normalizeH="0" baseline="0" noProof="0" dirty="0">
                <a:ln>
                  <a:noFill/>
                </a:ln>
                <a:solidFill>
                  <a:srgbClr val="FFFF00"/>
                </a:solidFill>
                <a:effectLst/>
                <a:uLnTx/>
                <a:uFillTx/>
                <a:latin typeface="Calibri" panose="020F0502020204030204"/>
                <a:ea typeface="+mn-ea"/>
                <a:cs typeface="+mn-cs"/>
              </a:rPr>
              <a:t>Measure it in each point: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307D6BA-4C8D-67B1-D77D-C1D99AEC9CD5}"/>
                  </a:ext>
                </a:extLst>
              </p:cNvPr>
              <p:cNvSpPr txBox="1"/>
              <p:nvPr/>
            </p:nvSpPr>
            <p:spPr>
              <a:xfrm>
                <a:off x="6562427" y="4855278"/>
                <a:ext cx="2357184" cy="496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1" i="0" u="none" strike="noStrike" kern="1200" cap="none" spc="0" normalizeH="0" baseline="0" noProof="0" dirty="0">
                    <a:ln>
                      <a:noFill/>
                    </a:ln>
                    <a:solidFill>
                      <a:srgbClr val="FFFF00"/>
                    </a:solidFill>
                    <a:effectLst/>
                    <a:uLnTx/>
                    <a:uFillTx/>
                    <a:latin typeface="Calibri" panose="020F0502020204030204"/>
                    <a:ea typeface="+mn-ea"/>
                    <a:cs typeface="+mn-cs"/>
                    <a:sym typeface="Wingdings" pitchFamily="2" charset="2"/>
                  </a:rPr>
                  <a:t>Determine</a:t>
                </a:r>
                <a:r>
                  <a:rPr kumimoji="0" lang="en-NL" sz="2400" b="1" i="0" u="none" strike="noStrike" kern="1200" cap="none" spc="0" normalizeH="0" baseline="0" noProof="0" dirty="0">
                    <a:ln>
                      <a:noFill/>
                    </a:ln>
                    <a:solidFill>
                      <a:srgbClr val="FFFF00"/>
                    </a:solidFill>
                    <a:effectLst/>
                    <a:uLnTx/>
                    <a:uFillTx/>
                    <a:latin typeface="Calibri" panose="020F0502020204030204"/>
                    <a:ea typeface="+mn-ea"/>
                    <a:cs typeface="+mn-cs"/>
                  </a:rPr>
                  <a:t> </a:t>
                </a:r>
                <a14:m>
                  <m:oMath xmlns:m="http://schemas.openxmlformats.org/officeDocument/2006/math">
                    <m:sSub>
                      <m:sSubPr>
                        <m:ctrlP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𝚪</m:t>
                        </m:r>
                      </m:e>
                      <m: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𝒇𝒇</m:t>
                        </m:r>
                      </m:sub>
                    </m:sSub>
                  </m:oMath>
                </a14:m>
                <a:endParaRPr kumimoji="0" lang="en-NL"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B307D6BA-4C8D-67B1-D77D-C1D99AEC9CD5}"/>
                  </a:ext>
                </a:extLst>
              </p:cNvPr>
              <p:cNvSpPr txBox="1">
                <a:spLocks noRot="1" noChangeAspect="1" noMove="1" noResize="1" noEditPoints="1" noAdjustHandles="1" noChangeArrowheads="1" noChangeShapeType="1" noTextEdit="1"/>
              </p:cNvSpPr>
              <p:nvPr/>
            </p:nvSpPr>
            <p:spPr>
              <a:xfrm>
                <a:off x="6562427" y="4855278"/>
                <a:ext cx="2357184" cy="496674"/>
              </a:xfrm>
              <a:prstGeom prst="rect">
                <a:avLst/>
              </a:prstGeom>
              <a:blipFill>
                <a:blip r:embed="rId9"/>
                <a:stretch>
                  <a:fillRect l="-3743" t="-10000" b="-20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AECFF3-45D0-2A7E-0BD6-66FCE4641757}"/>
                  </a:ext>
                </a:extLst>
              </p:cNvPr>
              <p:cNvSpPr txBox="1"/>
              <p:nvPr/>
            </p:nvSpPr>
            <p:spPr>
              <a:xfrm>
                <a:off x="6654906" y="6054596"/>
                <a:ext cx="4709366"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n-US" sz="36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Γ</m:t>
                          </m:r>
                        </m:e>
                        <m:sub>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𝑍</m:t>
                          </m:r>
                        </m:sub>
                      </m:sSub>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m:t>
                      </m:r>
                      <m:sSub>
                        <m:sSubPr>
                          <m:ctrl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n-US" sz="36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Γ</m:t>
                          </m:r>
                        </m:e>
                        <m:sub>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𝑙</m:t>
                          </m:r>
                        </m:sub>
                      </m:sSub>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n-US" sz="36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Γ</m:t>
                          </m:r>
                        </m:e>
                        <m:sub>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h𝑎𝑑</m:t>
                          </m:r>
                        </m:sub>
                      </m:sSub>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36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ctrlPr>
                        </m:sSubPr>
                        <m:e>
                          <m:r>
                            <a:rPr kumimoji="0" lang="en-US" sz="36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𝑁</m:t>
                          </m:r>
                        </m:e>
                        <m:sub>
                          <m:r>
                            <a:rPr kumimoji="0" lang="en-US" sz="36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𝜈</m:t>
                          </m:r>
                        </m:sub>
                      </m:sSub>
                      <m:sSub>
                        <m:sSubPr>
                          <m:ctrl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Γ</m:t>
                          </m:r>
                        </m:e>
                        <m:sub>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𝜈</m:t>
                          </m:r>
                        </m:sub>
                      </m:sSub>
                    </m:oMath>
                  </m:oMathPara>
                </a14:m>
                <a:endParaRPr kumimoji="0" lang="en-US" sz="3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7AAECFF3-45D0-2A7E-0BD6-66FCE4641757}"/>
                  </a:ext>
                </a:extLst>
              </p:cNvPr>
              <p:cNvSpPr txBox="1">
                <a:spLocks noRot="1" noChangeAspect="1" noMove="1" noResize="1" noEditPoints="1" noAdjustHandles="1" noChangeArrowheads="1" noChangeShapeType="1" noTextEdit="1"/>
              </p:cNvSpPr>
              <p:nvPr/>
            </p:nvSpPr>
            <p:spPr>
              <a:xfrm>
                <a:off x="6654906" y="6054596"/>
                <a:ext cx="4709366" cy="830997"/>
              </a:xfrm>
              <a:prstGeom prst="rect">
                <a:avLst/>
              </a:prstGeom>
              <a:blipFill>
                <a:blip r:embed="rId10"/>
                <a:stretch>
                  <a:fillRect l="-1078"/>
                </a:stretch>
              </a:blipFill>
            </p:spPr>
            <p:txBody>
              <a:bodyPr/>
              <a:lstStyle/>
              <a:p>
                <a:r>
                  <a:rPr lang="en-NL">
                    <a:noFill/>
                  </a:rPr>
                  <a:t> </a:t>
                </a:r>
              </a:p>
            </p:txBody>
          </p:sp>
        </mc:Fallback>
      </mc:AlternateContent>
      <p:sp>
        <p:nvSpPr>
          <p:cNvPr id="20" name="TextBox 19">
            <a:extLst>
              <a:ext uri="{FF2B5EF4-FFF2-40B4-BE49-F238E27FC236}">
                <a16:creationId xmlns:a16="http://schemas.microsoft.com/office/drawing/2014/main" id="{E30F5B7E-578F-8254-1778-EBAA5B58BE2C}"/>
              </a:ext>
            </a:extLst>
          </p:cNvPr>
          <p:cNvSpPr txBox="1"/>
          <p:nvPr/>
        </p:nvSpPr>
        <p:spPr>
          <a:xfrm>
            <a:off x="6488857" y="5618010"/>
            <a:ext cx="29851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1" i="0" u="sng" strike="noStrike" kern="1200" cap="none" spc="0" normalizeH="0" baseline="0" noProof="0" dirty="0">
                <a:ln>
                  <a:noFill/>
                </a:ln>
                <a:solidFill>
                  <a:srgbClr val="FFFF00"/>
                </a:solidFill>
                <a:effectLst/>
                <a:uLnTx/>
                <a:uFillTx/>
                <a:latin typeface="Calibri" panose="020F0502020204030204"/>
                <a:ea typeface="+mn-ea"/>
                <a:cs typeface="+mn-cs"/>
              </a:rPr>
              <a:t>Number of Neutrinos:</a:t>
            </a:r>
          </a:p>
        </p:txBody>
      </p:sp>
      <p:pic>
        <p:nvPicPr>
          <p:cNvPr id="7" name="Picture 2" descr="undefined">
            <a:extLst>
              <a:ext uri="{FF2B5EF4-FFF2-40B4-BE49-F238E27FC236}">
                <a16:creationId xmlns:a16="http://schemas.microsoft.com/office/drawing/2014/main" id="{CB34B0BA-FBB9-1046-8379-4BC56C6FDE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0840" y="4024281"/>
            <a:ext cx="1924682" cy="1924682"/>
          </a:xfrm>
          <a:prstGeom prst="rect">
            <a:avLst/>
          </a:prstGeom>
          <a:solidFill>
            <a:schemeClr val="bg1"/>
          </a:solidFill>
          <a:ln w="12700">
            <a:solidFill>
              <a:schemeClr val="tx1"/>
            </a:solidFill>
          </a:ln>
        </p:spPr>
      </p:pic>
      <p:grpSp>
        <p:nvGrpSpPr>
          <p:cNvPr id="15" name="Group 14">
            <a:extLst>
              <a:ext uri="{FF2B5EF4-FFF2-40B4-BE49-F238E27FC236}">
                <a16:creationId xmlns:a16="http://schemas.microsoft.com/office/drawing/2014/main" id="{AB5BCE93-0787-51F6-C327-9CB5B2D4EA99}"/>
              </a:ext>
            </a:extLst>
          </p:cNvPr>
          <p:cNvGrpSpPr/>
          <p:nvPr/>
        </p:nvGrpSpPr>
        <p:grpSpPr>
          <a:xfrm>
            <a:off x="740202" y="899779"/>
            <a:ext cx="5291845" cy="5758932"/>
            <a:chOff x="6609096" y="1296357"/>
            <a:chExt cx="4471827" cy="4758016"/>
          </a:xfrm>
        </p:grpSpPr>
        <p:sp>
          <p:nvSpPr>
            <p:cNvPr id="16" name="Rectangle 15">
              <a:extLst>
                <a:ext uri="{FF2B5EF4-FFF2-40B4-BE49-F238E27FC236}">
                  <a16:creationId xmlns:a16="http://schemas.microsoft.com/office/drawing/2014/main" id="{53A352B7-4421-0B86-4863-6AAA278427E4}"/>
                </a:ext>
              </a:extLst>
            </p:cNvPr>
            <p:cNvSpPr/>
            <p:nvPr/>
          </p:nvSpPr>
          <p:spPr>
            <a:xfrm>
              <a:off x="6609096" y="1296357"/>
              <a:ext cx="4471827" cy="4758016"/>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30BB1F5-79E8-8DCF-7036-72CB2A6A1B43}"/>
                </a:ext>
              </a:extLst>
            </p:cNvPr>
            <p:cNvGrpSpPr/>
            <p:nvPr/>
          </p:nvGrpSpPr>
          <p:grpSpPr>
            <a:xfrm>
              <a:off x="7036223" y="1669283"/>
              <a:ext cx="3680841" cy="4207552"/>
              <a:chOff x="2746854" y="1084263"/>
              <a:chExt cx="4039800" cy="4440188"/>
            </a:xfrm>
          </p:grpSpPr>
          <p:pic>
            <p:nvPicPr>
              <p:cNvPr id="23" name="Picture 62">
                <a:extLst>
                  <a:ext uri="{FF2B5EF4-FFF2-40B4-BE49-F238E27FC236}">
                    <a16:creationId xmlns:a16="http://schemas.microsoft.com/office/drawing/2014/main" id="{257D3F56-DE92-02E5-9395-6737A582078F}"/>
                  </a:ext>
                </a:extLst>
              </p:cNvPr>
              <p:cNvPicPr>
                <a:picLocks noChangeAspect="1" noChangeArrowheads="1"/>
              </p:cNvPicPr>
              <p:nvPr/>
            </p:nvPicPr>
            <p:blipFill>
              <a:blip r:embed="rId12" cstate="print"/>
              <a:srcRect/>
              <a:stretch>
                <a:fillRect/>
              </a:stretch>
            </p:blipFill>
            <p:spPr bwMode="auto">
              <a:xfrm>
                <a:off x="2746854" y="1084263"/>
                <a:ext cx="3898235" cy="4105745"/>
              </a:xfrm>
              <a:prstGeom prst="rect">
                <a:avLst/>
              </a:prstGeom>
              <a:noFill/>
              <a:ln w="76200">
                <a:noFill/>
                <a:miter lim="800000"/>
                <a:headEnd/>
                <a:tailEnd/>
              </a:ln>
              <a:effectLst/>
            </p:spPr>
          </p:pic>
          <p:sp>
            <p:nvSpPr>
              <p:cNvPr id="24" name="Text Box 64">
                <a:extLst>
                  <a:ext uri="{FF2B5EF4-FFF2-40B4-BE49-F238E27FC236}">
                    <a16:creationId xmlns:a16="http://schemas.microsoft.com/office/drawing/2014/main" id="{4A543BF6-961B-78F9-7E68-13C63E2212E1}"/>
                  </a:ext>
                </a:extLst>
              </p:cNvPr>
              <p:cNvSpPr txBox="1">
                <a:spLocks noChangeArrowheads="1"/>
              </p:cNvSpPr>
              <p:nvPr/>
            </p:nvSpPr>
            <p:spPr bwMode="auto">
              <a:xfrm>
                <a:off x="5399191" y="2449225"/>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rPr>
                  <a:t>2 neutrinos</a:t>
                </a:r>
                <a:endPar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sym typeface="Symbol" pitchFamily="18" charset="2"/>
                </a:endParaRPr>
              </a:p>
            </p:txBody>
          </p:sp>
          <p:sp>
            <p:nvSpPr>
              <p:cNvPr id="25" name="Text Box 65">
                <a:extLst>
                  <a:ext uri="{FF2B5EF4-FFF2-40B4-BE49-F238E27FC236}">
                    <a16:creationId xmlns:a16="http://schemas.microsoft.com/office/drawing/2014/main" id="{376364BC-C0D0-414D-F418-86F5FF6EF376}"/>
                  </a:ext>
                </a:extLst>
              </p:cNvPr>
              <p:cNvSpPr txBox="1">
                <a:spLocks noChangeArrowheads="1"/>
              </p:cNvSpPr>
              <p:nvPr/>
            </p:nvSpPr>
            <p:spPr bwMode="auto">
              <a:xfrm>
                <a:off x="5399190" y="2019593"/>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3 neutrinos</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sym typeface="Symbol" pitchFamily="18" charset="2"/>
                </a:endParaRPr>
              </a:p>
            </p:txBody>
          </p:sp>
          <p:sp>
            <p:nvSpPr>
              <p:cNvPr id="26" name="Text Box 66">
                <a:extLst>
                  <a:ext uri="{FF2B5EF4-FFF2-40B4-BE49-F238E27FC236}">
                    <a16:creationId xmlns:a16="http://schemas.microsoft.com/office/drawing/2014/main" id="{20E48D9B-5438-9D1A-95B4-EEABB6628D3E}"/>
                  </a:ext>
                </a:extLst>
              </p:cNvPr>
              <p:cNvSpPr txBox="1">
                <a:spLocks noChangeArrowheads="1"/>
              </p:cNvSpPr>
              <p:nvPr/>
            </p:nvSpPr>
            <p:spPr bwMode="auto">
              <a:xfrm>
                <a:off x="5422340" y="1567388"/>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rPr>
                  <a:t>4 neutrinos</a:t>
                </a:r>
                <a:endPar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sym typeface="Symbol" pitchFamily="18" charset="2"/>
                </a:endParaRPr>
              </a:p>
            </p:txBody>
          </p:sp>
          <p:grpSp>
            <p:nvGrpSpPr>
              <p:cNvPr id="27" name="Group 67">
                <a:extLst>
                  <a:ext uri="{FF2B5EF4-FFF2-40B4-BE49-F238E27FC236}">
                    <a16:creationId xmlns:a16="http://schemas.microsoft.com/office/drawing/2014/main" id="{AD417034-BDC8-14C8-F506-6AFDE959C414}"/>
                  </a:ext>
                </a:extLst>
              </p:cNvPr>
              <p:cNvGrpSpPr>
                <a:grpSpLocks/>
              </p:cNvGrpSpPr>
              <p:nvPr/>
            </p:nvGrpSpPr>
            <p:grpSpPr bwMode="auto">
              <a:xfrm>
                <a:off x="3688385" y="4458934"/>
                <a:ext cx="2921996" cy="485304"/>
                <a:chOff x="3107" y="699"/>
                <a:chExt cx="2176" cy="389"/>
              </a:xfrm>
            </p:grpSpPr>
            <p:grpSp>
              <p:nvGrpSpPr>
                <p:cNvPr id="30" name="Group 68">
                  <a:extLst>
                    <a:ext uri="{FF2B5EF4-FFF2-40B4-BE49-F238E27FC236}">
                      <a16:creationId xmlns:a16="http://schemas.microsoft.com/office/drawing/2014/main" id="{2B5D5645-6088-3B67-EA49-FE23C9A59A9B}"/>
                    </a:ext>
                  </a:extLst>
                </p:cNvPr>
                <p:cNvGrpSpPr>
                  <a:grpSpLocks/>
                </p:cNvGrpSpPr>
                <p:nvPr/>
              </p:nvGrpSpPr>
              <p:grpSpPr bwMode="auto">
                <a:xfrm>
                  <a:off x="3107" y="700"/>
                  <a:ext cx="81" cy="318"/>
                  <a:chOff x="3107" y="1121"/>
                  <a:chExt cx="81" cy="318"/>
                </a:xfrm>
              </p:grpSpPr>
              <p:sp>
                <p:nvSpPr>
                  <p:cNvPr id="32" name="Oval 69">
                    <a:extLst>
                      <a:ext uri="{FF2B5EF4-FFF2-40B4-BE49-F238E27FC236}">
                        <a16:creationId xmlns:a16="http://schemas.microsoft.com/office/drawing/2014/main" id="{7467E1BD-5303-565A-99F7-A735DEF388C9}"/>
                      </a:ext>
                    </a:extLst>
                  </p:cNvPr>
                  <p:cNvSpPr>
                    <a:spLocks noChangeArrowheads="1"/>
                  </p:cNvSpPr>
                  <p:nvPr/>
                </p:nvSpPr>
                <p:spPr bwMode="auto">
                  <a:xfrm>
                    <a:off x="3107" y="1222"/>
                    <a:ext cx="81" cy="90"/>
                  </a:xfrm>
                  <a:prstGeom prst="ellipse">
                    <a:avLst/>
                  </a:prstGeom>
                  <a:solidFill>
                    <a:srgbClr val="FF0000"/>
                  </a:solidFill>
                  <a:ln w="57150">
                    <a:noFill/>
                    <a:round/>
                    <a:headEnd/>
                    <a:tailEnd/>
                  </a:ln>
                  <a:effectLst/>
                </p:spPr>
                <p:txBody>
                  <a:bodyPr wrap="square"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33" name="Line 70">
                    <a:extLst>
                      <a:ext uri="{FF2B5EF4-FFF2-40B4-BE49-F238E27FC236}">
                        <a16:creationId xmlns:a16="http://schemas.microsoft.com/office/drawing/2014/main" id="{E863770A-224D-4FC0-F778-8DFCD3E27B84}"/>
                      </a:ext>
                    </a:extLst>
                  </p:cNvPr>
                  <p:cNvSpPr>
                    <a:spLocks noChangeShapeType="1"/>
                  </p:cNvSpPr>
                  <p:nvPr/>
                </p:nvSpPr>
                <p:spPr bwMode="auto">
                  <a:xfrm>
                    <a:off x="3155" y="1121"/>
                    <a:ext cx="0" cy="318"/>
                  </a:xfrm>
                  <a:prstGeom prst="line">
                    <a:avLst/>
                  </a:prstGeom>
                  <a:noFill/>
                  <a:ln w="25400">
                    <a:noFill/>
                    <a:round/>
                    <a:headEnd/>
                    <a:tailEnd/>
                  </a:ln>
                  <a:effectLst/>
                </p:spPr>
                <p:txBody>
                  <a:bodyPr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grpSp>
            <p:sp>
              <p:nvSpPr>
                <p:cNvPr id="31" name="Text Box 71">
                  <a:extLst>
                    <a:ext uri="{FF2B5EF4-FFF2-40B4-BE49-F238E27FC236}">
                      <a16:creationId xmlns:a16="http://schemas.microsoft.com/office/drawing/2014/main" id="{40184227-5582-2610-FD18-E86224BF2E57}"/>
                    </a:ext>
                  </a:extLst>
                </p:cNvPr>
                <p:cNvSpPr txBox="1">
                  <a:spLocks noChangeArrowheads="1"/>
                </p:cNvSpPr>
                <p:nvPr/>
              </p:nvSpPr>
              <p:spPr bwMode="auto">
                <a:xfrm>
                  <a:off x="3243" y="699"/>
                  <a:ext cx="2040" cy="38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measurements</a:t>
                  </a:r>
                </a:p>
              </p:txBody>
            </p:sp>
          </p:grpSp>
          <p:sp>
            <p:nvSpPr>
              <p:cNvPr id="28" name="Text Box 72">
                <a:extLst>
                  <a:ext uri="{FF2B5EF4-FFF2-40B4-BE49-F238E27FC236}">
                    <a16:creationId xmlns:a16="http://schemas.microsoft.com/office/drawing/2014/main" id="{3ED2BFB0-99C6-FD91-03B7-E3429A7B1891}"/>
                  </a:ext>
                </a:extLst>
              </p:cNvPr>
              <p:cNvSpPr txBox="1">
                <a:spLocks noChangeArrowheads="1"/>
              </p:cNvSpPr>
              <p:nvPr/>
            </p:nvSpPr>
            <p:spPr bwMode="auto">
              <a:xfrm>
                <a:off x="3355725" y="5202182"/>
                <a:ext cx="2482928" cy="322269"/>
              </a:xfrm>
              <a:prstGeom prst="rect">
                <a:avLst/>
              </a:prstGeom>
              <a:solidFill>
                <a:schemeClr val="tx1"/>
              </a:solid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Collision Energy (GeV)</a:t>
                </a:r>
              </a:p>
            </p:txBody>
          </p:sp>
          <p:sp>
            <p:nvSpPr>
              <p:cNvPr id="29" name="Text Box 73">
                <a:extLst>
                  <a:ext uri="{FF2B5EF4-FFF2-40B4-BE49-F238E27FC236}">
                    <a16:creationId xmlns:a16="http://schemas.microsoft.com/office/drawing/2014/main" id="{7A6D4D8F-7189-1406-677D-E3AB3763FD68}"/>
                  </a:ext>
                </a:extLst>
              </p:cNvPr>
              <p:cNvSpPr txBox="1">
                <a:spLocks noChangeArrowheads="1"/>
              </p:cNvSpPr>
              <p:nvPr/>
            </p:nvSpPr>
            <p:spPr bwMode="auto">
              <a:xfrm rot="16200000">
                <a:off x="2177837" y="2558942"/>
                <a:ext cx="2060629" cy="32226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Number of events</a:t>
                </a:r>
              </a:p>
            </p:txBody>
          </p:sp>
        </p:grpSp>
        <p:sp>
          <p:nvSpPr>
            <p:cNvPr id="22" name="TextBox 21">
              <a:extLst>
                <a:ext uri="{FF2B5EF4-FFF2-40B4-BE49-F238E27FC236}">
                  <a16:creationId xmlns:a16="http://schemas.microsoft.com/office/drawing/2014/main" id="{6D227072-BB9B-3712-2822-F42BF226379F}"/>
                </a:ext>
              </a:extLst>
            </p:cNvPr>
            <p:cNvSpPr txBox="1"/>
            <p:nvPr/>
          </p:nvSpPr>
          <p:spPr>
            <a:xfrm>
              <a:off x="9128694" y="1381919"/>
              <a:ext cx="1109118" cy="86182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LEP</a:t>
              </a:r>
            </a:p>
          </p:txBody>
        </p:sp>
      </p:grpSp>
    </p:spTree>
    <p:extLst>
      <p:ext uri="{BB962C8B-B14F-4D97-AF65-F5344CB8AC3E}">
        <p14:creationId xmlns:p14="http://schemas.microsoft.com/office/powerpoint/2010/main" val="266255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LEP-1 &amp; L3: 1989 - 1995</a:t>
            </a:r>
          </a:p>
        </p:txBody>
      </p:sp>
      <p:pic>
        <p:nvPicPr>
          <p:cNvPr id="3" name="Picture 6">
            <a:extLst>
              <a:ext uri="{FF2B5EF4-FFF2-40B4-BE49-F238E27FC236}">
                <a16:creationId xmlns:a16="http://schemas.microsoft.com/office/drawing/2014/main" id="{B75AAA38-2175-EBA1-9783-A691928FFBBD}"/>
              </a:ext>
            </a:extLst>
          </p:cNvPr>
          <p:cNvPicPr>
            <a:picLocks noChangeAspect="1" noChangeArrowheads="1"/>
          </p:cNvPicPr>
          <p:nvPr/>
        </p:nvPicPr>
        <p:blipFill>
          <a:blip r:embed="rId3" cstate="print"/>
          <a:srcRect/>
          <a:stretch>
            <a:fillRect/>
          </a:stretch>
        </p:blipFill>
        <p:spPr bwMode="auto">
          <a:xfrm>
            <a:off x="141458" y="1252689"/>
            <a:ext cx="7344131" cy="5052703"/>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66C7C4BA-FCA9-BD2D-231B-C0EEAB95CF77}"/>
              </a:ext>
            </a:extLst>
          </p:cNvPr>
          <p:cNvPicPr>
            <a:picLocks noChangeAspect="1"/>
          </p:cNvPicPr>
          <p:nvPr/>
        </p:nvPicPr>
        <p:blipFill rotWithShape="1">
          <a:blip r:embed="rId4"/>
          <a:srcRect l="13556" t="17395" r="15270" b="11435"/>
          <a:stretch/>
        </p:blipFill>
        <p:spPr>
          <a:xfrm>
            <a:off x="7037569" y="1060872"/>
            <a:ext cx="2742151" cy="2082378"/>
          </a:xfrm>
          <a:prstGeom prst="rect">
            <a:avLst/>
          </a:prstGeom>
          <a:ln w="19050">
            <a:solidFill>
              <a:schemeClr val="bg1"/>
            </a:solidFill>
          </a:ln>
        </p:spPr>
      </p:pic>
      <p:sp>
        <p:nvSpPr>
          <p:cNvPr id="5" name="Rectangle 4">
            <a:extLst>
              <a:ext uri="{FF2B5EF4-FFF2-40B4-BE49-F238E27FC236}">
                <a16:creationId xmlns:a16="http://schemas.microsoft.com/office/drawing/2014/main" id="{74FA71C4-A5F8-CEE4-E84C-5A65BB880677}"/>
              </a:ext>
            </a:extLst>
          </p:cNvPr>
          <p:cNvSpPr/>
          <p:nvPr/>
        </p:nvSpPr>
        <p:spPr>
          <a:xfrm>
            <a:off x="5457825" y="4614863"/>
            <a:ext cx="638175" cy="428626"/>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Straight Connector 8">
            <a:extLst>
              <a:ext uri="{FF2B5EF4-FFF2-40B4-BE49-F238E27FC236}">
                <a16:creationId xmlns:a16="http://schemas.microsoft.com/office/drawing/2014/main" id="{B014E17A-6927-7962-7715-B0FF7DDC7EB5}"/>
              </a:ext>
            </a:extLst>
          </p:cNvPr>
          <p:cNvCxnSpPr>
            <a:cxnSpLocks/>
          </p:cNvCxnSpPr>
          <p:nvPr/>
        </p:nvCxnSpPr>
        <p:spPr>
          <a:xfrm flipV="1">
            <a:off x="5457825" y="1060872"/>
            <a:ext cx="1579744" cy="35539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4E70C8-926C-9C86-A24A-5D0C1E0FE89D}"/>
              </a:ext>
            </a:extLst>
          </p:cNvPr>
          <p:cNvCxnSpPr>
            <a:cxnSpLocks/>
            <a:endCxn id="4" idx="0"/>
          </p:cNvCxnSpPr>
          <p:nvPr/>
        </p:nvCxnSpPr>
        <p:spPr>
          <a:xfrm flipV="1">
            <a:off x="6096000" y="3143250"/>
            <a:ext cx="3690713" cy="19002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A2AE6D8-FBD0-B7F7-B548-F19317D2BFFA}"/>
              </a:ext>
            </a:extLst>
          </p:cNvPr>
          <p:cNvPicPr>
            <a:picLocks noChangeAspect="1" noChangeArrowheads="1"/>
          </p:cNvPicPr>
          <p:nvPr/>
        </p:nvPicPr>
        <p:blipFill>
          <a:blip r:embed="rId5" cstate="print"/>
          <a:srcRect/>
          <a:stretch>
            <a:fillRect/>
          </a:stretch>
        </p:blipFill>
        <p:spPr bwMode="auto">
          <a:xfrm>
            <a:off x="7658104" y="3143250"/>
            <a:ext cx="4257217" cy="3162143"/>
          </a:xfrm>
          <a:prstGeom prst="rect">
            <a:avLst/>
          </a:prstGeom>
          <a:noFill/>
          <a:ln w="9525">
            <a:noFill/>
            <a:miter lim="800000"/>
            <a:headEnd/>
            <a:tailEnd/>
          </a:ln>
          <a:effectLst/>
        </p:spPr>
      </p:pic>
    </p:spTree>
    <p:extLst>
      <p:ext uri="{BB962C8B-B14F-4D97-AF65-F5344CB8AC3E}">
        <p14:creationId xmlns:p14="http://schemas.microsoft.com/office/powerpoint/2010/main" val="1484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ACC8-6C80-5A24-2A54-0087AA09C0A1}"/>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Construction of L3 experiment</a:t>
            </a:r>
          </a:p>
        </p:txBody>
      </p:sp>
      <p:pic>
        <p:nvPicPr>
          <p:cNvPr id="3" name="Picture 4" descr="The L3 Group at Carnegie Mellon">
            <a:extLst>
              <a:ext uri="{FF2B5EF4-FFF2-40B4-BE49-F238E27FC236}">
                <a16:creationId xmlns:a16="http://schemas.microsoft.com/office/drawing/2014/main" id="{E44BB0BE-9EEF-4936-CF23-8C6D54F1F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58" y="1280382"/>
            <a:ext cx="5895561" cy="5089527"/>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418F4A-AA03-8D78-F507-8CD2F28DBFF4}"/>
              </a:ext>
            </a:extLst>
          </p:cNvPr>
          <p:cNvPicPr>
            <a:picLocks noChangeAspect="1"/>
          </p:cNvPicPr>
          <p:nvPr/>
        </p:nvPicPr>
        <p:blipFill>
          <a:blip r:embed="rId4"/>
          <a:stretch>
            <a:fillRect/>
          </a:stretch>
        </p:blipFill>
        <p:spPr>
          <a:xfrm>
            <a:off x="6698070" y="1280381"/>
            <a:ext cx="5019172" cy="5092983"/>
          </a:xfrm>
          <a:prstGeom prst="rect">
            <a:avLst/>
          </a:prstGeom>
          <a:ln w="12700">
            <a:solidFill>
              <a:schemeClr val="bg1"/>
            </a:solidFill>
          </a:ln>
        </p:spPr>
      </p:pic>
    </p:spTree>
    <p:extLst>
      <p:ext uri="{BB962C8B-B14F-4D97-AF65-F5344CB8AC3E}">
        <p14:creationId xmlns:p14="http://schemas.microsoft.com/office/powerpoint/2010/main" val="75260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7DC46EE-271F-84E0-937F-4D34B3C0AD6B}"/>
              </a:ext>
            </a:extLst>
          </p:cNvPr>
          <p:cNvPicPr>
            <a:picLocks noChangeAspect="1"/>
          </p:cNvPicPr>
          <p:nvPr/>
        </p:nvPicPr>
        <p:blipFill>
          <a:blip r:embed="rId3"/>
          <a:stretch>
            <a:fillRect/>
          </a:stretch>
        </p:blipFill>
        <p:spPr>
          <a:xfrm>
            <a:off x="145144" y="568820"/>
            <a:ext cx="2813934" cy="2813934"/>
          </a:xfrm>
          <a:prstGeom prst="rect">
            <a:avLst/>
          </a:prstGeom>
          <a:ln w="12700">
            <a:solidFill>
              <a:schemeClr val="bg1"/>
            </a:solidFill>
          </a:ln>
        </p:spPr>
      </p:pic>
      <p:pic>
        <p:nvPicPr>
          <p:cNvPr id="9" name="Picture 8">
            <a:extLst>
              <a:ext uri="{FF2B5EF4-FFF2-40B4-BE49-F238E27FC236}">
                <a16:creationId xmlns:a16="http://schemas.microsoft.com/office/drawing/2014/main" id="{7DEAC02E-C5A7-1E1D-E664-2EA9EB548BEC}"/>
              </a:ext>
            </a:extLst>
          </p:cNvPr>
          <p:cNvPicPr>
            <a:picLocks noChangeAspect="1"/>
          </p:cNvPicPr>
          <p:nvPr/>
        </p:nvPicPr>
        <p:blipFill>
          <a:blip r:embed="rId4"/>
          <a:stretch>
            <a:fillRect/>
          </a:stretch>
        </p:blipFill>
        <p:spPr>
          <a:xfrm>
            <a:off x="5822170" y="513777"/>
            <a:ext cx="2913947" cy="2913947"/>
          </a:xfrm>
          <a:prstGeom prst="rect">
            <a:avLst/>
          </a:prstGeom>
          <a:ln w="12700">
            <a:solidFill>
              <a:schemeClr val="bg1"/>
            </a:solidFill>
          </a:ln>
        </p:spPr>
      </p:pic>
      <p:pic>
        <p:nvPicPr>
          <p:cNvPr id="10" name="Picture 9">
            <a:extLst>
              <a:ext uri="{FF2B5EF4-FFF2-40B4-BE49-F238E27FC236}">
                <a16:creationId xmlns:a16="http://schemas.microsoft.com/office/drawing/2014/main" id="{83B7B181-5F89-27CC-D064-1E5834350E44}"/>
              </a:ext>
            </a:extLst>
          </p:cNvPr>
          <p:cNvPicPr>
            <a:picLocks noChangeAspect="1"/>
          </p:cNvPicPr>
          <p:nvPr/>
        </p:nvPicPr>
        <p:blipFill>
          <a:blip r:embed="rId5"/>
          <a:stretch>
            <a:fillRect/>
          </a:stretch>
        </p:blipFill>
        <p:spPr>
          <a:xfrm>
            <a:off x="8968830" y="535692"/>
            <a:ext cx="2828869" cy="2862052"/>
          </a:xfrm>
          <a:prstGeom prst="rect">
            <a:avLst/>
          </a:prstGeom>
          <a:ln w="12700">
            <a:solidFill>
              <a:schemeClr val="bg1"/>
            </a:solidFill>
          </a:ln>
        </p:spPr>
      </p:pic>
      <p:pic>
        <p:nvPicPr>
          <p:cNvPr id="12" name="Picture 11">
            <a:extLst>
              <a:ext uri="{FF2B5EF4-FFF2-40B4-BE49-F238E27FC236}">
                <a16:creationId xmlns:a16="http://schemas.microsoft.com/office/drawing/2014/main" id="{2DEC2DF3-8273-185F-5B42-CE17F80B39EC}"/>
              </a:ext>
            </a:extLst>
          </p:cNvPr>
          <p:cNvPicPr>
            <a:picLocks noChangeAspect="1"/>
          </p:cNvPicPr>
          <p:nvPr/>
        </p:nvPicPr>
        <p:blipFill>
          <a:blip r:embed="rId6"/>
          <a:stretch>
            <a:fillRect/>
          </a:stretch>
        </p:blipFill>
        <p:spPr>
          <a:xfrm>
            <a:off x="145144" y="3548920"/>
            <a:ext cx="3409061" cy="3171909"/>
          </a:xfrm>
          <a:prstGeom prst="rect">
            <a:avLst/>
          </a:prstGeom>
          <a:ln w="12700">
            <a:solidFill>
              <a:schemeClr val="bg1"/>
            </a:solidFill>
          </a:ln>
        </p:spPr>
      </p:pic>
      <p:pic>
        <p:nvPicPr>
          <p:cNvPr id="13" name="Picture 3" descr="l3+c">
            <a:extLst>
              <a:ext uri="{FF2B5EF4-FFF2-40B4-BE49-F238E27FC236}">
                <a16:creationId xmlns:a16="http://schemas.microsoft.com/office/drawing/2014/main" id="{321A26DC-CDC9-35A0-98D5-FBDB69B1334F}"/>
              </a:ext>
            </a:extLst>
          </p:cNvPr>
          <p:cNvPicPr>
            <a:picLocks noChangeAspect="1" noChangeArrowheads="1"/>
          </p:cNvPicPr>
          <p:nvPr/>
        </p:nvPicPr>
        <p:blipFill rotWithShape="1">
          <a:blip r:embed="rId7" cstate="print"/>
          <a:srcRect r="11007"/>
          <a:stretch/>
        </p:blipFill>
        <p:spPr bwMode="auto">
          <a:xfrm>
            <a:off x="3667664" y="3596928"/>
            <a:ext cx="4322093" cy="3075892"/>
          </a:xfrm>
          <a:prstGeom prst="rect">
            <a:avLst/>
          </a:prstGeom>
          <a:noFill/>
          <a:ln w="12700">
            <a:solidFill>
              <a:schemeClr val="bg1"/>
            </a:solidFill>
            <a:miter lim="800000"/>
            <a:headEnd/>
            <a:tailEnd/>
          </a:ln>
        </p:spPr>
      </p:pic>
      <p:pic>
        <p:nvPicPr>
          <p:cNvPr id="15" name="Picture 14">
            <a:extLst>
              <a:ext uri="{FF2B5EF4-FFF2-40B4-BE49-F238E27FC236}">
                <a16:creationId xmlns:a16="http://schemas.microsoft.com/office/drawing/2014/main" id="{3A2A1F39-C53D-84A1-75B8-80B850AE73F5}"/>
              </a:ext>
            </a:extLst>
          </p:cNvPr>
          <p:cNvPicPr>
            <a:picLocks noChangeAspect="1"/>
          </p:cNvPicPr>
          <p:nvPr/>
        </p:nvPicPr>
        <p:blipFill>
          <a:blip r:embed="rId8"/>
          <a:stretch>
            <a:fillRect/>
          </a:stretch>
        </p:blipFill>
        <p:spPr>
          <a:xfrm>
            <a:off x="8124866" y="3550638"/>
            <a:ext cx="3921990" cy="3171909"/>
          </a:xfrm>
          <a:prstGeom prst="rect">
            <a:avLst/>
          </a:prstGeom>
          <a:ln w="12700">
            <a:solidFill>
              <a:schemeClr val="bg1"/>
            </a:solidFill>
          </a:ln>
        </p:spPr>
      </p:pic>
      <p:pic>
        <p:nvPicPr>
          <p:cNvPr id="17" name="Picture 16">
            <a:extLst>
              <a:ext uri="{FF2B5EF4-FFF2-40B4-BE49-F238E27FC236}">
                <a16:creationId xmlns:a16="http://schemas.microsoft.com/office/drawing/2014/main" id="{313E9D6F-04D0-EB3C-7EA4-D13754DE0DA8}"/>
              </a:ext>
            </a:extLst>
          </p:cNvPr>
          <p:cNvPicPr>
            <a:picLocks noChangeAspect="1"/>
          </p:cNvPicPr>
          <p:nvPr/>
        </p:nvPicPr>
        <p:blipFill rotWithShape="1">
          <a:blip r:embed="rId9"/>
          <a:srcRect l="6924" t="7067" r="46610" b="36557"/>
          <a:stretch/>
        </p:blipFill>
        <p:spPr>
          <a:xfrm>
            <a:off x="3233889" y="568820"/>
            <a:ext cx="2355567" cy="2874722"/>
          </a:xfrm>
          <a:prstGeom prst="rect">
            <a:avLst/>
          </a:prstGeom>
          <a:ln w="12700">
            <a:solidFill>
              <a:schemeClr val="bg1"/>
            </a:solidFill>
          </a:ln>
        </p:spPr>
      </p:pic>
      <p:sp>
        <p:nvSpPr>
          <p:cNvPr id="3" name="Title 1">
            <a:extLst>
              <a:ext uri="{FF2B5EF4-FFF2-40B4-BE49-F238E27FC236}">
                <a16:creationId xmlns:a16="http://schemas.microsoft.com/office/drawing/2014/main" id="{0568AC86-C5C7-088F-1D50-BF00DD0A3312}"/>
              </a:ext>
            </a:extLst>
          </p:cNvPr>
          <p:cNvSpPr txBox="1">
            <a:spLocks/>
          </p:cNvSpPr>
          <p:nvPr/>
        </p:nvSpPr>
        <p:spPr>
          <a:xfrm>
            <a:off x="2670014" y="158914"/>
            <a:ext cx="6851972" cy="666427"/>
          </a:xfrm>
          <a:prstGeom prst="rect">
            <a:avLst/>
          </a:prstGeom>
          <a:solidFill>
            <a:schemeClr val="tx1">
              <a:alpha val="3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Construction of L3 experiment</a:t>
            </a:r>
          </a:p>
        </p:txBody>
      </p:sp>
    </p:spTree>
    <p:extLst>
      <p:ext uri="{BB962C8B-B14F-4D97-AF65-F5344CB8AC3E}">
        <p14:creationId xmlns:p14="http://schemas.microsoft.com/office/powerpoint/2010/main" val="2584752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3">
            <a:extLst>
              <a:ext uri="{FF2B5EF4-FFF2-40B4-BE49-F238E27FC236}">
                <a16:creationId xmlns:a16="http://schemas.microsoft.com/office/drawing/2014/main" id="{7F4795D6-D7C7-CBC4-122C-EA5D71450DFA}"/>
              </a:ext>
            </a:extLst>
          </p:cNvPr>
          <p:cNvPicPr>
            <a:picLocks noChangeAspect="1" noChangeArrowheads="1"/>
          </p:cNvPicPr>
          <p:nvPr/>
        </p:nvPicPr>
        <p:blipFill>
          <a:blip r:embed="rId3" cstate="print"/>
          <a:srcRect/>
          <a:stretch>
            <a:fillRect/>
          </a:stretch>
        </p:blipFill>
        <p:spPr bwMode="auto">
          <a:xfrm>
            <a:off x="3895104" y="1213230"/>
            <a:ext cx="2922041" cy="2170411"/>
          </a:xfrm>
          <a:prstGeom prst="rect">
            <a:avLst/>
          </a:prstGeom>
          <a:noFill/>
          <a:ln w="9525">
            <a:noFill/>
            <a:miter lim="800000"/>
            <a:headEnd/>
            <a:tailEnd/>
          </a:ln>
          <a:effectLst/>
        </p:spPr>
      </p:pic>
      <p:grpSp>
        <p:nvGrpSpPr>
          <p:cNvPr id="58" name="Group 57">
            <a:extLst>
              <a:ext uri="{FF2B5EF4-FFF2-40B4-BE49-F238E27FC236}">
                <a16:creationId xmlns:a16="http://schemas.microsoft.com/office/drawing/2014/main" id="{DB6715B7-DE3D-1577-079A-D4A6E9EF2DBE}"/>
              </a:ext>
            </a:extLst>
          </p:cNvPr>
          <p:cNvGrpSpPr/>
          <p:nvPr/>
        </p:nvGrpSpPr>
        <p:grpSpPr>
          <a:xfrm>
            <a:off x="7680411" y="1396106"/>
            <a:ext cx="4314903" cy="4758017"/>
            <a:chOff x="6609096" y="1296357"/>
            <a:chExt cx="4471827" cy="4758016"/>
          </a:xfrm>
        </p:grpSpPr>
        <p:sp>
          <p:nvSpPr>
            <p:cNvPr id="43" name="Rectangle 42">
              <a:extLst>
                <a:ext uri="{FF2B5EF4-FFF2-40B4-BE49-F238E27FC236}">
                  <a16:creationId xmlns:a16="http://schemas.microsoft.com/office/drawing/2014/main" id="{87C867E8-AE00-E8EE-5B17-017772454DEE}"/>
                </a:ext>
              </a:extLst>
            </p:cNvPr>
            <p:cNvSpPr/>
            <p:nvPr/>
          </p:nvSpPr>
          <p:spPr>
            <a:xfrm>
              <a:off x="6609096" y="1296357"/>
              <a:ext cx="4471827" cy="4758016"/>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885177FF-DE12-BC4A-1980-8BE4FFACD0E6}"/>
                </a:ext>
              </a:extLst>
            </p:cNvPr>
            <p:cNvGrpSpPr/>
            <p:nvPr/>
          </p:nvGrpSpPr>
          <p:grpSpPr>
            <a:xfrm>
              <a:off x="7036223" y="1669283"/>
              <a:ext cx="3680841" cy="4207552"/>
              <a:chOff x="2746854" y="1084263"/>
              <a:chExt cx="4039800" cy="4440188"/>
            </a:xfrm>
          </p:grpSpPr>
          <p:pic>
            <p:nvPicPr>
              <p:cNvPr id="47" name="Picture 62">
                <a:extLst>
                  <a:ext uri="{FF2B5EF4-FFF2-40B4-BE49-F238E27FC236}">
                    <a16:creationId xmlns:a16="http://schemas.microsoft.com/office/drawing/2014/main" id="{2703801D-5A84-0378-DAAE-40F20C25BE93}"/>
                  </a:ext>
                </a:extLst>
              </p:cNvPr>
              <p:cNvPicPr>
                <a:picLocks noChangeAspect="1" noChangeArrowheads="1"/>
              </p:cNvPicPr>
              <p:nvPr/>
            </p:nvPicPr>
            <p:blipFill>
              <a:blip r:embed="rId4" cstate="print"/>
              <a:srcRect/>
              <a:stretch>
                <a:fillRect/>
              </a:stretch>
            </p:blipFill>
            <p:spPr bwMode="auto">
              <a:xfrm>
                <a:off x="2746854" y="1084263"/>
                <a:ext cx="3898235" cy="4105745"/>
              </a:xfrm>
              <a:prstGeom prst="rect">
                <a:avLst/>
              </a:prstGeom>
              <a:noFill/>
              <a:ln w="76200">
                <a:noFill/>
                <a:miter lim="800000"/>
                <a:headEnd/>
                <a:tailEnd/>
              </a:ln>
              <a:effectLst/>
            </p:spPr>
          </p:pic>
          <p:sp>
            <p:nvSpPr>
              <p:cNvPr id="48" name="Text Box 64">
                <a:extLst>
                  <a:ext uri="{FF2B5EF4-FFF2-40B4-BE49-F238E27FC236}">
                    <a16:creationId xmlns:a16="http://schemas.microsoft.com/office/drawing/2014/main" id="{CE9BDCE0-583A-2190-FCB0-415321E55990}"/>
                  </a:ext>
                </a:extLst>
              </p:cNvPr>
              <p:cNvSpPr txBox="1">
                <a:spLocks noChangeArrowheads="1"/>
              </p:cNvSpPr>
              <p:nvPr/>
            </p:nvSpPr>
            <p:spPr bwMode="auto">
              <a:xfrm>
                <a:off x="5399191" y="2449225"/>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rPr>
                  <a:t>2 neutrinos</a:t>
                </a:r>
                <a:endParaRPr kumimoji="0" lang="en-US" sz="2400" b="0" i="0" u="none" strike="noStrike" kern="1200" cap="none" spc="0" normalizeH="0" baseline="0" noProof="0" dirty="0">
                  <a:ln>
                    <a:noFill/>
                  </a:ln>
                  <a:solidFill>
                    <a:srgbClr val="66FFFF"/>
                  </a:solidFill>
                  <a:effectLst/>
                  <a:uLnTx/>
                  <a:uFillTx/>
                  <a:latin typeface="Calibri" panose="020F0502020204030204"/>
                  <a:ea typeface="+mn-ea"/>
                  <a:cs typeface="+mn-cs"/>
                  <a:sym typeface="Symbol" pitchFamily="18" charset="2"/>
                </a:endParaRPr>
              </a:p>
            </p:txBody>
          </p:sp>
          <p:sp>
            <p:nvSpPr>
              <p:cNvPr id="49" name="Text Box 65">
                <a:extLst>
                  <a:ext uri="{FF2B5EF4-FFF2-40B4-BE49-F238E27FC236}">
                    <a16:creationId xmlns:a16="http://schemas.microsoft.com/office/drawing/2014/main" id="{C9DC4D67-0BAA-CBA8-F6A8-E895BD228CC7}"/>
                  </a:ext>
                </a:extLst>
              </p:cNvPr>
              <p:cNvSpPr txBox="1">
                <a:spLocks noChangeArrowheads="1"/>
              </p:cNvSpPr>
              <p:nvPr/>
            </p:nvSpPr>
            <p:spPr bwMode="auto">
              <a:xfrm>
                <a:off x="5399190" y="2019593"/>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3 neutrinos</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sym typeface="Symbol" pitchFamily="18" charset="2"/>
                </a:endParaRPr>
              </a:p>
            </p:txBody>
          </p:sp>
          <p:sp>
            <p:nvSpPr>
              <p:cNvPr id="50" name="Text Box 66">
                <a:extLst>
                  <a:ext uri="{FF2B5EF4-FFF2-40B4-BE49-F238E27FC236}">
                    <a16:creationId xmlns:a16="http://schemas.microsoft.com/office/drawing/2014/main" id="{1188BE3A-6795-5B89-CF22-65D7A5B7287F}"/>
                  </a:ext>
                </a:extLst>
              </p:cNvPr>
              <p:cNvSpPr txBox="1">
                <a:spLocks noChangeArrowheads="1"/>
              </p:cNvSpPr>
              <p:nvPr/>
            </p:nvSpPr>
            <p:spPr bwMode="auto">
              <a:xfrm>
                <a:off x="5422340" y="1567388"/>
                <a:ext cx="1364314" cy="289436"/>
              </a:xfrm>
              <a:prstGeom prst="rect">
                <a:avLst/>
              </a:prstGeom>
              <a:noFill/>
              <a:ln w="57150">
                <a:noFill/>
                <a:miter lim="800000"/>
                <a:headEnd/>
                <a:tailEnd/>
              </a:ln>
              <a:effectLst/>
            </p:spPr>
            <p:txBody>
              <a:bodyPr wrap="none" lIns="92075" tIns="46038" rIns="92075" bIns="46038">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rPr>
                  <a:t>4 neutrinos</a:t>
                </a:r>
                <a:endPar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sym typeface="Symbol" pitchFamily="18" charset="2"/>
                </a:endParaRPr>
              </a:p>
            </p:txBody>
          </p:sp>
          <p:grpSp>
            <p:nvGrpSpPr>
              <p:cNvPr id="51" name="Group 67">
                <a:extLst>
                  <a:ext uri="{FF2B5EF4-FFF2-40B4-BE49-F238E27FC236}">
                    <a16:creationId xmlns:a16="http://schemas.microsoft.com/office/drawing/2014/main" id="{548B78BD-09F2-6B24-917E-92B9F502EBE8}"/>
                  </a:ext>
                </a:extLst>
              </p:cNvPr>
              <p:cNvGrpSpPr>
                <a:grpSpLocks/>
              </p:cNvGrpSpPr>
              <p:nvPr/>
            </p:nvGrpSpPr>
            <p:grpSpPr bwMode="auto">
              <a:xfrm>
                <a:off x="3688385" y="4458934"/>
                <a:ext cx="2921996" cy="485304"/>
                <a:chOff x="3107" y="699"/>
                <a:chExt cx="2176" cy="389"/>
              </a:xfrm>
            </p:grpSpPr>
            <p:grpSp>
              <p:nvGrpSpPr>
                <p:cNvPr id="54" name="Group 68">
                  <a:extLst>
                    <a:ext uri="{FF2B5EF4-FFF2-40B4-BE49-F238E27FC236}">
                      <a16:creationId xmlns:a16="http://schemas.microsoft.com/office/drawing/2014/main" id="{95F235E0-0AC1-2877-038B-3458BAEFF36C}"/>
                    </a:ext>
                  </a:extLst>
                </p:cNvPr>
                <p:cNvGrpSpPr>
                  <a:grpSpLocks/>
                </p:cNvGrpSpPr>
                <p:nvPr/>
              </p:nvGrpSpPr>
              <p:grpSpPr bwMode="auto">
                <a:xfrm>
                  <a:off x="3107" y="700"/>
                  <a:ext cx="81" cy="318"/>
                  <a:chOff x="3107" y="1121"/>
                  <a:chExt cx="81" cy="318"/>
                </a:xfrm>
              </p:grpSpPr>
              <p:sp>
                <p:nvSpPr>
                  <p:cNvPr id="56" name="Oval 69">
                    <a:extLst>
                      <a:ext uri="{FF2B5EF4-FFF2-40B4-BE49-F238E27FC236}">
                        <a16:creationId xmlns:a16="http://schemas.microsoft.com/office/drawing/2014/main" id="{3BEB9928-AB28-C1FD-5017-408226EDA2F3}"/>
                      </a:ext>
                    </a:extLst>
                  </p:cNvPr>
                  <p:cNvSpPr>
                    <a:spLocks noChangeArrowheads="1"/>
                  </p:cNvSpPr>
                  <p:nvPr/>
                </p:nvSpPr>
                <p:spPr bwMode="auto">
                  <a:xfrm>
                    <a:off x="3107" y="1222"/>
                    <a:ext cx="81" cy="90"/>
                  </a:xfrm>
                  <a:prstGeom prst="ellipse">
                    <a:avLst/>
                  </a:prstGeom>
                  <a:solidFill>
                    <a:srgbClr val="FF0000"/>
                  </a:solidFill>
                  <a:ln w="57150">
                    <a:noFill/>
                    <a:round/>
                    <a:headEnd/>
                    <a:tailEnd/>
                  </a:ln>
                  <a:effectLst/>
                </p:spPr>
                <p:txBody>
                  <a:bodyPr wrap="square"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57" name="Line 70">
                    <a:extLst>
                      <a:ext uri="{FF2B5EF4-FFF2-40B4-BE49-F238E27FC236}">
                        <a16:creationId xmlns:a16="http://schemas.microsoft.com/office/drawing/2014/main" id="{1A2AE15A-F584-FF76-7842-E3B9FFC516CB}"/>
                      </a:ext>
                    </a:extLst>
                  </p:cNvPr>
                  <p:cNvSpPr>
                    <a:spLocks noChangeShapeType="1"/>
                  </p:cNvSpPr>
                  <p:nvPr/>
                </p:nvSpPr>
                <p:spPr bwMode="auto">
                  <a:xfrm>
                    <a:off x="3155" y="1121"/>
                    <a:ext cx="0" cy="318"/>
                  </a:xfrm>
                  <a:prstGeom prst="line">
                    <a:avLst/>
                  </a:prstGeom>
                  <a:noFill/>
                  <a:ln w="25400">
                    <a:noFill/>
                    <a:round/>
                    <a:headEnd/>
                    <a:tailEnd/>
                  </a:ln>
                  <a:effectLst/>
                </p:spPr>
                <p:txBody>
                  <a:bodyPr lIns="92075" tIns="46038" rIns="92075" bIns="460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grpSp>
            <p:sp>
              <p:nvSpPr>
                <p:cNvPr id="55" name="Text Box 71">
                  <a:extLst>
                    <a:ext uri="{FF2B5EF4-FFF2-40B4-BE49-F238E27FC236}">
                      <a16:creationId xmlns:a16="http://schemas.microsoft.com/office/drawing/2014/main" id="{6AA7B41F-BFEC-4206-49EA-2AF63D6EB5D9}"/>
                    </a:ext>
                  </a:extLst>
                </p:cNvPr>
                <p:cNvSpPr txBox="1">
                  <a:spLocks noChangeArrowheads="1"/>
                </p:cNvSpPr>
                <p:nvPr/>
              </p:nvSpPr>
              <p:spPr bwMode="auto">
                <a:xfrm>
                  <a:off x="3243" y="699"/>
                  <a:ext cx="2040" cy="38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measurements</a:t>
                  </a:r>
                </a:p>
              </p:txBody>
            </p:sp>
          </p:grpSp>
          <p:sp>
            <p:nvSpPr>
              <p:cNvPr id="52" name="Text Box 72">
                <a:extLst>
                  <a:ext uri="{FF2B5EF4-FFF2-40B4-BE49-F238E27FC236}">
                    <a16:creationId xmlns:a16="http://schemas.microsoft.com/office/drawing/2014/main" id="{A226D530-E407-71D0-AF25-D04737697690}"/>
                  </a:ext>
                </a:extLst>
              </p:cNvPr>
              <p:cNvSpPr txBox="1">
                <a:spLocks noChangeArrowheads="1"/>
              </p:cNvSpPr>
              <p:nvPr/>
            </p:nvSpPr>
            <p:spPr bwMode="auto">
              <a:xfrm>
                <a:off x="3355725" y="5202182"/>
                <a:ext cx="2482928" cy="322269"/>
              </a:xfrm>
              <a:prstGeom prst="rect">
                <a:avLst/>
              </a:prstGeom>
              <a:solidFill>
                <a:schemeClr val="tx1"/>
              </a:solid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Collision Energy (GeV)</a:t>
                </a:r>
              </a:p>
            </p:txBody>
          </p:sp>
          <p:sp>
            <p:nvSpPr>
              <p:cNvPr id="53" name="Text Box 73">
                <a:extLst>
                  <a:ext uri="{FF2B5EF4-FFF2-40B4-BE49-F238E27FC236}">
                    <a16:creationId xmlns:a16="http://schemas.microsoft.com/office/drawing/2014/main" id="{350C686E-3E4D-98EE-B664-C8791AC506EF}"/>
                  </a:ext>
                </a:extLst>
              </p:cNvPr>
              <p:cNvSpPr txBox="1">
                <a:spLocks noChangeArrowheads="1"/>
              </p:cNvSpPr>
              <p:nvPr/>
            </p:nvSpPr>
            <p:spPr bwMode="auto">
              <a:xfrm rot="16200000">
                <a:off x="2177837" y="2558942"/>
                <a:ext cx="2060629" cy="322269"/>
              </a:xfrm>
              <a:prstGeom prst="rect">
                <a:avLst/>
              </a:prstGeom>
              <a:noFill/>
              <a:ln w="57150">
                <a:noFill/>
                <a:miter lim="800000"/>
                <a:headEnd/>
                <a:tailEnd/>
              </a:ln>
              <a:effectLst/>
            </p:spPr>
            <p:txBody>
              <a:bodyPr wrap="none" lIns="92075" tIns="46038" rIns="92075" bIns="46038">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Number of events</a:t>
                </a:r>
              </a:p>
            </p:txBody>
          </p:sp>
        </p:grpSp>
        <p:sp>
          <p:nvSpPr>
            <p:cNvPr id="46" name="TextBox 45">
              <a:extLst>
                <a:ext uri="{FF2B5EF4-FFF2-40B4-BE49-F238E27FC236}">
                  <a16:creationId xmlns:a16="http://schemas.microsoft.com/office/drawing/2014/main" id="{40558992-BC41-6A77-59C1-2803B4C56009}"/>
                </a:ext>
              </a:extLst>
            </p:cNvPr>
            <p:cNvSpPr txBox="1"/>
            <p:nvPr/>
          </p:nvSpPr>
          <p:spPr>
            <a:xfrm>
              <a:off x="9128694" y="1381919"/>
              <a:ext cx="1109118" cy="86182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LEP</a:t>
              </a:r>
            </a:p>
          </p:txBody>
        </p:sp>
      </p:grpSp>
      <p:cxnSp>
        <p:nvCxnSpPr>
          <p:cNvPr id="4" name="Straight Connector 3">
            <a:extLst>
              <a:ext uri="{FF2B5EF4-FFF2-40B4-BE49-F238E27FC236}">
                <a16:creationId xmlns:a16="http://schemas.microsoft.com/office/drawing/2014/main" id="{607DC019-3B32-48AC-E717-B666343E836F}"/>
              </a:ext>
            </a:extLst>
          </p:cNvPr>
          <p:cNvCxnSpPr>
            <a:cxnSpLocks/>
          </p:cNvCxnSpPr>
          <p:nvPr/>
        </p:nvCxnSpPr>
        <p:spPr>
          <a:xfrm>
            <a:off x="4056611" y="3670227"/>
            <a:ext cx="2662179"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4EF631-7F73-3366-C947-0C201EFB6D89}"/>
                  </a:ext>
                </a:extLst>
              </p:cNvPr>
              <p:cNvSpPr txBox="1"/>
              <p:nvPr/>
            </p:nvSpPr>
            <p:spPr>
              <a:xfrm>
                <a:off x="3068955" y="3156010"/>
                <a:ext cx="799898"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400" b="0" i="1" smtClean="0">
                          <a:solidFill>
                            <a:schemeClr val="bg1"/>
                          </a:solidFill>
                          <a:latin typeface="Cambria Math" panose="02040503050406030204" pitchFamily="18" charset="0"/>
                        </a:rPr>
                        <m:t>=</m:t>
                      </m:r>
                    </m:oMath>
                  </m:oMathPara>
                </a14:m>
                <a:endParaRPr lang="en-NL" sz="6400" dirty="0">
                  <a:solidFill>
                    <a:schemeClr val="bg1"/>
                  </a:solidFill>
                </a:endParaRPr>
              </a:p>
            </p:txBody>
          </p:sp>
        </mc:Choice>
        <mc:Fallback xmlns="">
          <p:sp>
            <p:nvSpPr>
              <p:cNvPr id="9" name="TextBox 8">
                <a:extLst>
                  <a:ext uri="{FF2B5EF4-FFF2-40B4-BE49-F238E27FC236}">
                    <a16:creationId xmlns:a16="http://schemas.microsoft.com/office/drawing/2014/main" id="{284EF631-7F73-3366-C947-0C201EFB6D89}"/>
                  </a:ext>
                </a:extLst>
              </p:cNvPr>
              <p:cNvSpPr txBox="1">
                <a:spLocks noRot="1" noChangeAspect="1" noMove="1" noResize="1" noEditPoints="1" noAdjustHandles="1" noChangeArrowheads="1" noChangeShapeType="1" noTextEdit="1"/>
              </p:cNvSpPr>
              <p:nvPr/>
            </p:nvSpPr>
            <p:spPr>
              <a:xfrm>
                <a:off x="3068955" y="3156010"/>
                <a:ext cx="799898" cy="984885"/>
              </a:xfrm>
              <a:prstGeom prst="rect">
                <a:avLst/>
              </a:prstGeom>
              <a:blipFill>
                <a:blip r:embed="rId6"/>
                <a:stretch>
                  <a:fillRect l="-9375" r="-937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803E0F-E336-A57E-68BC-A914AFB0EADF}"/>
                  </a:ext>
                </a:extLst>
              </p:cNvPr>
              <p:cNvSpPr txBox="1"/>
              <p:nvPr/>
            </p:nvSpPr>
            <p:spPr>
              <a:xfrm>
                <a:off x="6879059" y="3156010"/>
                <a:ext cx="896079"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400" b="0" i="1" smtClean="0">
                          <a:solidFill>
                            <a:schemeClr val="bg1"/>
                          </a:solidFill>
                          <a:latin typeface="Cambria Math" panose="02040503050406030204" pitchFamily="18" charset="0"/>
                        </a:rPr>
                        <m:t>⇒</m:t>
                      </m:r>
                    </m:oMath>
                  </m:oMathPara>
                </a14:m>
                <a:endParaRPr lang="en-NL" sz="6400" dirty="0">
                  <a:solidFill>
                    <a:schemeClr val="bg1"/>
                  </a:solidFill>
                </a:endParaRPr>
              </a:p>
            </p:txBody>
          </p:sp>
        </mc:Choice>
        <mc:Fallback xmlns="">
          <p:sp>
            <p:nvSpPr>
              <p:cNvPr id="10" name="TextBox 9">
                <a:extLst>
                  <a:ext uri="{FF2B5EF4-FFF2-40B4-BE49-F238E27FC236}">
                    <a16:creationId xmlns:a16="http://schemas.microsoft.com/office/drawing/2014/main" id="{62803E0F-E336-A57E-68BC-A914AFB0EADF}"/>
                  </a:ext>
                </a:extLst>
              </p:cNvPr>
              <p:cNvSpPr txBox="1">
                <a:spLocks noRot="1" noChangeAspect="1" noMove="1" noResize="1" noEditPoints="1" noAdjustHandles="1" noChangeArrowheads="1" noChangeShapeType="1" noTextEdit="1"/>
              </p:cNvSpPr>
              <p:nvPr/>
            </p:nvSpPr>
            <p:spPr>
              <a:xfrm>
                <a:off x="6879059" y="3156010"/>
                <a:ext cx="896079" cy="984885"/>
              </a:xfrm>
              <a:prstGeom prst="rect">
                <a:avLst/>
              </a:prstGeom>
              <a:blipFill>
                <a:blip r:embed="rId7"/>
                <a:stretch>
                  <a:fillRect l="-14085" r="-15493" b="-1282"/>
                </a:stretch>
              </a:blipFill>
            </p:spPr>
            <p:txBody>
              <a:bodyPr/>
              <a:lstStyle/>
              <a:p>
                <a:r>
                  <a:rPr lang="en-NL">
                    <a:noFill/>
                  </a:rPr>
                  <a:t> </a:t>
                </a:r>
              </a:p>
            </p:txBody>
          </p:sp>
        </mc:Fallback>
      </mc:AlternateContent>
      <p:pic>
        <p:nvPicPr>
          <p:cNvPr id="3" name="Picture 2">
            <a:extLst>
              <a:ext uri="{FF2B5EF4-FFF2-40B4-BE49-F238E27FC236}">
                <a16:creationId xmlns:a16="http://schemas.microsoft.com/office/drawing/2014/main" id="{11499FDB-CB4B-6498-526F-31E5E372F51D}"/>
              </a:ext>
            </a:extLst>
          </p:cNvPr>
          <p:cNvPicPr>
            <a:picLocks noChangeAspect="1"/>
          </p:cNvPicPr>
          <p:nvPr/>
        </p:nvPicPr>
        <p:blipFill>
          <a:blip r:embed="rId8"/>
          <a:stretch>
            <a:fillRect/>
          </a:stretch>
        </p:blipFill>
        <p:spPr>
          <a:xfrm>
            <a:off x="289342" y="2680703"/>
            <a:ext cx="2809149" cy="1979048"/>
          </a:xfrm>
          <a:prstGeom prst="rect">
            <a:avLst/>
          </a:prstGeom>
          <a:ln w="25400">
            <a:solidFill>
              <a:schemeClr val="accent1"/>
            </a:solid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AEA5790-1D5F-977D-B56A-9FD0BD347A38}"/>
                  </a:ext>
                </a:extLst>
              </p:cNvPr>
              <p:cNvSpPr txBox="1"/>
              <p:nvPr/>
            </p:nvSpPr>
            <p:spPr>
              <a:xfrm>
                <a:off x="3151027" y="1273576"/>
                <a:ext cx="1461905"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chemeClr val="bg1"/>
                              </a:solidFill>
                              <a:latin typeface="Cambria Math" panose="02040503050406030204" pitchFamily="18" charset="0"/>
                            </a:rPr>
                          </m:ctrlPr>
                        </m:sSubPr>
                        <m:e>
                          <m:r>
                            <a:rPr lang="en-US" sz="4000" b="0" i="1" smtClean="0">
                              <a:solidFill>
                                <a:schemeClr val="bg1"/>
                              </a:solidFill>
                              <a:latin typeface="Cambria Math" panose="02040503050406030204" pitchFamily="18" charset="0"/>
                            </a:rPr>
                            <m:t>𝑁</m:t>
                          </m:r>
                        </m:e>
                        <m:sub>
                          <m:r>
                            <a:rPr lang="en-US" sz="4000" b="0" i="1" smtClean="0">
                              <a:solidFill>
                                <a:schemeClr val="bg1"/>
                              </a:solidFill>
                              <a:latin typeface="Cambria Math" panose="02040503050406030204" pitchFamily="18" charset="0"/>
                            </a:rPr>
                            <m:t>𝑍</m:t>
                          </m:r>
                        </m:sub>
                      </m:sSub>
                    </m:oMath>
                  </m:oMathPara>
                </a14:m>
                <a:endParaRPr lang="en-NL" sz="4000" dirty="0"/>
              </a:p>
            </p:txBody>
          </p:sp>
        </mc:Choice>
        <mc:Fallback xmlns="">
          <p:sp>
            <p:nvSpPr>
              <p:cNvPr id="5" name="TextBox 4">
                <a:extLst>
                  <a:ext uri="{FF2B5EF4-FFF2-40B4-BE49-F238E27FC236}">
                    <a16:creationId xmlns:a16="http://schemas.microsoft.com/office/drawing/2014/main" id="{AAEA5790-1D5F-977D-B56A-9FD0BD347A38}"/>
                  </a:ext>
                </a:extLst>
              </p:cNvPr>
              <p:cNvSpPr txBox="1">
                <a:spLocks noRot="1" noChangeAspect="1" noMove="1" noResize="1" noEditPoints="1" noAdjustHandles="1" noChangeArrowheads="1" noChangeShapeType="1" noTextEdit="1"/>
              </p:cNvSpPr>
              <p:nvPr/>
            </p:nvSpPr>
            <p:spPr>
              <a:xfrm>
                <a:off x="3151027" y="1273576"/>
                <a:ext cx="1461905" cy="615553"/>
              </a:xfrm>
              <a:prstGeom prst="rect">
                <a:avLst/>
              </a:prstGeom>
              <a:blipFill>
                <a:blip r:embed="rId9"/>
                <a:stretch>
                  <a:fillRect b="-14286"/>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CACD84-7AC1-3152-E906-EA8AA7F0E825}"/>
                  </a:ext>
                </a:extLst>
              </p:cNvPr>
              <p:cNvSpPr txBox="1"/>
              <p:nvPr/>
            </p:nvSpPr>
            <p:spPr>
              <a:xfrm>
                <a:off x="958635" y="1959779"/>
                <a:ext cx="1461905"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chemeClr val="bg1"/>
                              </a:solidFill>
                              <a:latin typeface="Cambria Math" panose="02040503050406030204" pitchFamily="18" charset="0"/>
                            </a:rPr>
                          </m:ctrlPr>
                        </m:sSubPr>
                        <m:e>
                          <m:r>
                            <a:rPr lang="en-US" sz="4000" b="0" i="1" smtClean="0">
                              <a:solidFill>
                                <a:schemeClr val="bg1"/>
                              </a:solidFill>
                              <a:latin typeface="Cambria Math" panose="02040503050406030204" pitchFamily="18" charset="0"/>
                            </a:rPr>
                            <m:t>𝜎</m:t>
                          </m:r>
                        </m:e>
                        <m:sub>
                          <m:r>
                            <a:rPr lang="en-US" sz="4000" b="0" i="1" smtClean="0">
                              <a:solidFill>
                                <a:schemeClr val="bg1"/>
                              </a:solidFill>
                              <a:latin typeface="Cambria Math" panose="02040503050406030204" pitchFamily="18" charset="0"/>
                            </a:rPr>
                            <m:t>𝑧</m:t>
                          </m:r>
                        </m:sub>
                      </m:sSub>
                    </m:oMath>
                  </m:oMathPara>
                </a14:m>
                <a:endParaRPr lang="en-NL" sz="4000" dirty="0"/>
              </a:p>
            </p:txBody>
          </p:sp>
        </mc:Choice>
        <mc:Fallback xmlns="">
          <p:sp>
            <p:nvSpPr>
              <p:cNvPr id="6" name="TextBox 5">
                <a:extLst>
                  <a:ext uri="{FF2B5EF4-FFF2-40B4-BE49-F238E27FC236}">
                    <a16:creationId xmlns:a16="http://schemas.microsoft.com/office/drawing/2014/main" id="{46CACD84-7AC1-3152-E906-EA8AA7F0E825}"/>
                  </a:ext>
                </a:extLst>
              </p:cNvPr>
              <p:cNvSpPr txBox="1">
                <a:spLocks noRot="1" noChangeAspect="1" noMove="1" noResize="1" noEditPoints="1" noAdjustHandles="1" noChangeArrowheads="1" noChangeShapeType="1" noTextEdit="1"/>
              </p:cNvSpPr>
              <p:nvPr/>
            </p:nvSpPr>
            <p:spPr>
              <a:xfrm>
                <a:off x="958635" y="1959779"/>
                <a:ext cx="1461905" cy="615553"/>
              </a:xfrm>
              <a:prstGeom prst="rect">
                <a:avLst/>
              </a:prstGeom>
              <a:blipFill>
                <a:blip r:embed="rId10"/>
                <a:stretch>
                  <a:fillRect b="-10204"/>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6B8046-5230-215D-27EB-60501FD760A2}"/>
                  </a:ext>
                </a:extLst>
              </p:cNvPr>
              <p:cNvSpPr txBox="1"/>
              <p:nvPr/>
            </p:nvSpPr>
            <p:spPr>
              <a:xfrm>
                <a:off x="2832150" y="5055648"/>
                <a:ext cx="1461905"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a:solidFill>
                            <a:schemeClr val="bg1"/>
                          </a:solidFill>
                          <a:latin typeface="Cambria Math" panose="02040503050406030204" pitchFamily="18" charset="0"/>
                          <a:ea typeface="Cambria Math" panose="02040503050406030204" pitchFamily="18" charset="0"/>
                        </a:rPr>
                        <m:t>ℒ</m:t>
                      </m:r>
                    </m:oMath>
                  </m:oMathPara>
                </a14:m>
                <a:endParaRPr lang="en-NL" sz="4000" dirty="0"/>
              </a:p>
            </p:txBody>
          </p:sp>
        </mc:Choice>
        <mc:Fallback xmlns="">
          <p:sp>
            <p:nvSpPr>
              <p:cNvPr id="7" name="TextBox 6">
                <a:extLst>
                  <a:ext uri="{FF2B5EF4-FFF2-40B4-BE49-F238E27FC236}">
                    <a16:creationId xmlns:a16="http://schemas.microsoft.com/office/drawing/2014/main" id="{066B8046-5230-215D-27EB-60501FD760A2}"/>
                  </a:ext>
                </a:extLst>
              </p:cNvPr>
              <p:cNvSpPr txBox="1">
                <a:spLocks noRot="1" noChangeAspect="1" noMove="1" noResize="1" noEditPoints="1" noAdjustHandles="1" noChangeArrowheads="1" noChangeShapeType="1" noTextEdit="1"/>
              </p:cNvSpPr>
              <p:nvPr/>
            </p:nvSpPr>
            <p:spPr>
              <a:xfrm>
                <a:off x="2832150" y="5055648"/>
                <a:ext cx="1461905" cy="615553"/>
              </a:xfrm>
              <a:prstGeom prst="rect">
                <a:avLst/>
              </a:prstGeom>
              <a:blipFill>
                <a:blip r:embed="rId11"/>
                <a:stretch>
                  <a:fillRect b="-6000"/>
                </a:stretch>
              </a:blipFill>
            </p:spPr>
            <p:txBody>
              <a:bodyPr/>
              <a:lstStyle/>
              <a:p>
                <a:r>
                  <a:rPr lang="en-NL">
                    <a:noFill/>
                  </a:rPr>
                  <a:t> </a:t>
                </a:r>
              </a:p>
            </p:txBody>
          </p:sp>
        </mc:Fallback>
      </mc:AlternateContent>
      <p:sp>
        <p:nvSpPr>
          <p:cNvPr id="11" name="Title 1">
            <a:extLst>
              <a:ext uri="{FF2B5EF4-FFF2-40B4-BE49-F238E27FC236}">
                <a16:creationId xmlns:a16="http://schemas.microsoft.com/office/drawing/2014/main" id="{35C62C9C-988B-68AB-1CF5-82518B8CD4C3}"/>
              </a:ext>
            </a:extLst>
          </p:cNvPr>
          <p:cNvSpPr txBox="1">
            <a:spLocks/>
          </p:cNvSpPr>
          <p:nvPr/>
        </p:nvSpPr>
        <p:spPr>
          <a:xfrm>
            <a:off x="1128436" y="23373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Measurement of the Z-</a:t>
            </a:r>
            <a:r>
              <a:rPr kumimoji="0" lang="en-US" sz="4000" b="1" i="1" u="none" strike="noStrike" kern="1200" cap="none" spc="0" normalizeH="0" baseline="0" noProof="0" dirty="0" err="1">
                <a:ln>
                  <a:noFill/>
                </a:ln>
                <a:solidFill>
                  <a:prstClr val="white"/>
                </a:solidFill>
                <a:effectLst/>
                <a:uLnTx/>
                <a:uFillTx/>
                <a:latin typeface="Calibri Light" panose="020F0302020204030204"/>
                <a:ea typeface="+mj-ea"/>
                <a:cs typeface="+mj-cs"/>
              </a:rPr>
              <a:t>lineshape</a:t>
            </a:r>
            <a:endPar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77B9CC29-1D71-CC0F-5240-877FCF1839B8}"/>
              </a:ext>
            </a:extLst>
          </p:cNvPr>
          <p:cNvPicPr>
            <a:picLocks noChangeAspect="1"/>
          </p:cNvPicPr>
          <p:nvPr/>
        </p:nvPicPr>
        <p:blipFill rotWithShape="1">
          <a:blip r:embed="rId12"/>
          <a:srcRect l="4873" t="2246" r="8601" b="4726"/>
          <a:stretch/>
        </p:blipFill>
        <p:spPr>
          <a:xfrm>
            <a:off x="3895104" y="4047882"/>
            <a:ext cx="3178564" cy="2278274"/>
          </a:xfrm>
          <a:prstGeom prst="rect">
            <a:avLst/>
          </a:prstGeom>
          <a:ln w="19050">
            <a:solidFill>
              <a:schemeClr val="bg1"/>
            </a:solidFill>
          </a:ln>
        </p:spPr>
      </p:pic>
    </p:spTree>
    <p:extLst>
      <p:ext uri="{BB962C8B-B14F-4D97-AF65-F5344CB8AC3E}">
        <p14:creationId xmlns:p14="http://schemas.microsoft.com/office/powerpoint/2010/main" val="239068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EF7467C-91C2-9E24-8887-30E31E32F21C}"/>
              </a:ext>
            </a:extLst>
          </p:cNvPr>
          <p:cNvSpPr/>
          <p:nvPr/>
        </p:nvSpPr>
        <p:spPr>
          <a:xfrm>
            <a:off x="588981" y="907890"/>
            <a:ext cx="4475954" cy="21425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Picture 10">
            <a:extLst>
              <a:ext uri="{FF2B5EF4-FFF2-40B4-BE49-F238E27FC236}">
                <a16:creationId xmlns:a16="http://schemas.microsoft.com/office/drawing/2014/main" id="{0D30E1BD-9D04-4F55-5DB6-9E8BDB6BB0D7}"/>
              </a:ext>
            </a:extLst>
          </p:cNvPr>
          <p:cNvPicPr>
            <a:picLocks noChangeAspect="1"/>
          </p:cNvPicPr>
          <p:nvPr/>
        </p:nvPicPr>
        <p:blipFill>
          <a:blip r:embed="rId3"/>
          <a:stretch>
            <a:fillRect/>
          </a:stretch>
        </p:blipFill>
        <p:spPr>
          <a:xfrm>
            <a:off x="5618029" y="725932"/>
            <a:ext cx="4774449" cy="2177906"/>
          </a:xfrm>
          <a:prstGeom prst="rect">
            <a:avLst/>
          </a:prstGeom>
        </p:spPr>
      </p:pic>
      <p:sp>
        <p:nvSpPr>
          <p:cNvPr id="8" name="AutoShape 4" descr="Elementary particles">
            <a:extLst>
              <a:ext uri="{FF2B5EF4-FFF2-40B4-BE49-F238E27FC236}">
                <a16:creationId xmlns:a16="http://schemas.microsoft.com/office/drawing/2014/main" id="{7653C934-D850-AF43-4E40-D783F9153AF2}"/>
              </a:ext>
            </a:extLst>
          </p:cNvPr>
          <p:cNvSpPr>
            <a:spLocks noChangeAspect="1" noChangeArrowheads="1"/>
          </p:cNvSpPr>
          <p:nvPr/>
        </p:nvSpPr>
        <p:spPr bwMode="auto">
          <a:xfrm>
            <a:off x="0" y="73025"/>
            <a:ext cx="7076661" cy="3895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B8E213D-F890-16BD-9A7E-A0F0DA4B89AB}"/>
              </a:ext>
            </a:extLst>
          </p:cNvPr>
          <p:cNvPicPr>
            <a:picLocks noChangeAspect="1"/>
          </p:cNvPicPr>
          <p:nvPr/>
        </p:nvPicPr>
        <p:blipFill>
          <a:blip r:embed="rId4"/>
          <a:stretch>
            <a:fillRect/>
          </a:stretch>
        </p:blipFill>
        <p:spPr>
          <a:xfrm>
            <a:off x="5663926" y="3095769"/>
            <a:ext cx="5895156" cy="3598843"/>
          </a:xfrm>
          <a:prstGeom prst="rect">
            <a:avLst/>
          </a:prstGeom>
          <a:ln w="19050">
            <a:solidFill>
              <a:srgbClr val="EB15FF"/>
            </a:solidFill>
          </a:ln>
        </p:spPr>
      </p:pic>
      <p:pic>
        <p:nvPicPr>
          <p:cNvPr id="9" name="Picture 8">
            <a:extLst>
              <a:ext uri="{FF2B5EF4-FFF2-40B4-BE49-F238E27FC236}">
                <a16:creationId xmlns:a16="http://schemas.microsoft.com/office/drawing/2014/main" id="{E68A87B8-DE78-8D28-A075-1E2556C136BB}"/>
              </a:ext>
            </a:extLst>
          </p:cNvPr>
          <p:cNvPicPr>
            <a:picLocks noChangeAspect="1"/>
          </p:cNvPicPr>
          <p:nvPr/>
        </p:nvPicPr>
        <p:blipFill>
          <a:blip r:embed="rId5"/>
          <a:stretch>
            <a:fillRect/>
          </a:stretch>
        </p:blipFill>
        <p:spPr>
          <a:xfrm>
            <a:off x="358157" y="3614354"/>
            <a:ext cx="4697093" cy="3043187"/>
          </a:xfrm>
          <a:prstGeom prst="rect">
            <a:avLst/>
          </a:prstGeom>
        </p:spPr>
      </p:pic>
      <p:sp>
        <p:nvSpPr>
          <p:cNvPr id="3" name="Rectangle 2">
            <a:extLst>
              <a:ext uri="{FF2B5EF4-FFF2-40B4-BE49-F238E27FC236}">
                <a16:creationId xmlns:a16="http://schemas.microsoft.com/office/drawing/2014/main" id="{58B73932-021F-26E2-4A34-184EF6E300EE}"/>
              </a:ext>
            </a:extLst>
          </p:cNvPr>
          <p:cNvSpPr/>
          <p:nvPr/>
        </p:nvSpPr>
        <p:spPr>
          <a:xfrm>
            <a:off x="2590288" y="4929188"/>
            <a:ext cx="741426" cy="385762"/>
          </a:xfrm>
          <a:prstGeom prst="rect">
            <a:avLst/>
          </a:prstGeom>
          <a:noFill/>
          <a:ln w="19050">
            <a:solidFill>
              <a:srgbClr val="EB1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5" name="Straight Connector 4">
            <a:extLst>
              <a:ext uri="{FF2B5EF4-FFF2-40B4-BE49-F238E27FC236}">
                <a16:creationId xmlns:a16="http://schemas.microsoft.com/office/drawing/2014/main" id="{EC3C2CD9-3E20-0369-5EE6-B026EA8E8B8C}"/>
              </a:ext>
            </a:extLst>
          </p:cNvPr>
          <p:cNvCxnSpPr>
            <a:cxnSpLocks/>
          </p:cNvCxnSpPr>
          <p:nvPr/>
        </p:nvCxnSpPr>
        <p:spPr>
          <a:xfrm flipV="1">
            <a:off x="2590288" y="3095769"/>
            <a:ext cx="3073638" cy="1830345"/>
          </a:xfrm>
          <a:prstGeom prst="line">
            <a:avLst/>
          </a:prstGeom>
          <a:ln w="19050">
            <a:solidFill>
              <a:srgbClr val="EB15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AFB39B-3C3E-D8ED-286E-51EF60CD6F39}"/>
              </a:ext>
            </a:extLst>
          </p:cNvPr>
          <p:cNvCxnSpPr>
            <a:cxnSpLocks/>
          </p:cNvCxnSpPr>
          <p:nvPr/>
        </p:nvCxnSpPr>
        <p:spPr>
          <a:xfrm>
            <a:off x="2590288" y="5311876"/>
            <a:ext cx="3073638" cy="1382736"/>
          </a:xfrm>
          <a:prstGeom prst="line">
            <a:avLst/>
          </a:prstGeom>
          <a:ln w="19050">
            <a:solidFill>
              <a:srgbClr val="EB15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77D3714-ECF0-183F-8C05-4944BD4454C7}"/>
              </a:ext>
            </a:extLst>
          </p:cNvPr>
          <p:cNvSpPr/>
          <p:nvPr/>
        </p:nvSpPr>
        <p:spPr>
          <a:xfrm>
            <a:off x="2546665" y="4977276"/>
            <a:ext cx="329184" cy="2865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92B1F4C6-EB94-E765-9E8A-A7B7EAAED597}"/>
              </a:ext>
            </a:extLst>
          </p:cNvPr>
          <p:cNvSpPr/>
          <p:nvPr/>
        </p:nvSpPr>
        <p:spPr>
          <a:xfrm>
            <a:off x="3453780" y="4971411"/>
            <a:ext cx="329184" cy="2865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6D269FC3-4105-9312-6C88-7C22E37B26B5}"/>
              </a:ext>
            </a:extLst>
          </p:cNvPr>
          <p:cNvSpPr/>
          <p:nvPr/>
        </p:nvSpPr>
        <p:spPr>
          <a:xfrm>
            <a:off x="5884805" y="4702161"/>
            <a:ext cx="1295804" cy="123450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 name="TextBox 6">
            <a:extLst>
              <a:ext uri="{FF2B5EF4-FFF2-40B4-BE49-F238E27FC236}">
                <a16:creationId xmlns:a16="http://schemas.microsoft.com/office/drawing/2014/main" id="{0ADE29D7-C09D-F242-ADEA-E87729A7D65E}"/>
              </a:ext>
            </a:extLst>
          </p:cNvPr>
          <p:cNvSpPr txBox="1"/>
          <p:nvPr/>
        </p:nvSpPr>
        <p:spPr>
          <a:xfrm>
            <a:off x="2826958" y="2576523"/>
            <a:ext cx="389850" cy="400110"/>
          </a:xfrm>
          <a:prstGeom prst="rect">
            <a:avLst/>
          </a:prstGeom>
          <a:noFill/>
        </p:spPr>
        <p:txBody>
          <a:bodyPr wrap="none" rtlCol="0">
            <a:spAutoFit/>
          </a:bodyPr>
          <a:lstStyle/>
          <a:p>
            <a:r>
              <a:rPr lang="en-GB" sz="2000" b="1" dirty="0">
                <a:sym typeface="Symbol" panose="05050102010706020507" pitchFamily="18" charset="2"/>
              </a:rPr>
              <a:t>IP</a:t>
            </a:r>
            <a:endParaRPr lang="en-GB" sz="2000" b="1" dirty="0"/>
          </a:p>
        </p:txBody>
      </p:sp>
      <p:grpSp>
        <p:nvGrpSpPr>
          <p:cNvPr id="17" name="Group 16">
            <a:extLst>
              <a:ext uri="{FF2B5EF4-FFF2-40B4-BE49-F238E27FC236}">
                <a16:creationId xmlns:a16="http://schemas.microsoft.com/office/drawing/2014/main" id="{49CA478E-836A-4DB2-DE31-1C2C16DB4477}"/>
              </a:ext>
            </a:extLst>
          </p:cNvPr>
          <p:cNvGrpSpPr/>
          <p:nvPr/>
        </p:nvGrpSpPr>
        <p:grpSpPr>
          <a:xfrm>
            <a:off x="710008" y="1140204"/>
            <a:ext cx="4284662" cy="1649412"/>
            <a:chOff x="575162" y="2330133"/>
            <a:chExt cx="4284662" cy="1649412"/>
          </a:xfrm>
        </p:grpSpPr>
        <p:sp>
          <p:nvSpPr>
            <p:cNvPr id="22" name="Line 10">
              <a:extLst>
                <a:ext uri="{FF2B5EF4-FFF2-40B4-BE49-F238E27FC236}">
                  <a16:creationId xmlns:a16="http://schemas.microsoft.com/office/drawing/2014/main" id="{2652ABCD-AF80-AF4F-5E31-600BDBF07C1A}"/>
                </a:ext>
              </a:extLst>
            </p:cNvPr>
            <p:cNvSpPr>
              <a:spLocks noChangeShapeType="1"/>
            </p:cNvSpPr>
            <p:nvPr/>
          </p:nvSpPr>
          <p:spPr bwMode="auto">
            <a:xfrm flipV="1">
              <a:off x="2835763" y="2541271"/>
              <a:ext cx="1512887" cy="576263"/>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3" name="Line 12">
              <a:extLst>
                <a:ext uri="{FF2B5EF4-FFF2-40B4-BE49-F238E27FC236}">
                  <a16:creationId xmlns:a16="http://schemas.microsoft.com/office/drawing/2014/main" id="{C8A2C0E2-D46E-8389-63BA-EF12849F7FA7}"/>
                </a:ext>
              </a:extLst>
            </p:cNvPr>
            <p:cNvSpPr>
              <a:spLocks noChangeShapeType="1"/>
            </p:cNvSpPr>
            <p:nvPr/>
          </p:nvSpPr>
          <p:spPr bwMode="auto">
            <a:xfrm>
              <a:off x="575162" y="3154045"/>
              <a:ext cx="4284662"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4" name="AutoShape 7">
              <a:extLst>
                <a:ext uri="{FF2B5EF4-FFF2-40B4-BE49-F238E27FC236}">
                  <a16:creationId xmlns:a16="http://schemas.microsoft.com/office/drawing/2014/main" id="{B5D96F5E-231D-82B9-8FD7-1283402D57D5}"/>
                </a:ext>
              </a:extLst>
            </p:cNvPr>
            <p:cNvSpPr>
              <a:spLocks noChangeArrowheads="1"/>
            </p:cNvSpPr>
            <p:nvPr/>
          </p:nvSpPr>
          <p:spPr bwMode="auto">
            <a:xfrm rot="5400000">
              <a:off x="178287" y="2827020"/>
              <a:ext cx="1649412" cy="655638"/>
            </a:xfrm>
            <a:prstGeom prst="can">
              <a:avLst>
                <a:gd name="adj" fmla="val 33171"/>
              </a:avLst>
            </a:prstGeom>
            <a:solidFill>
              <a:srgbClr val="FF9900"/>
            </a:solidFill>
            <a:ln w="38100">
              <a:solidFill>
                <a:srgbClr val="000000"/>
              </a:solidFill>
              <a:round/>
              <a:headEnd/>
              <a:tailEnd/>
            </a:ln>
            <a:effectLst/>
          </p:spPr>
          <p:txBody>
            <a:bodyPr wrap="none" anchor="ctr"/>
            <a:lstStyle/>
            <a:p>
              <a:endParaRPr lang="en-GB" dirty="0"/>
            </a:p>
          </p:txBody>
        </p:sp>
        <p:sp>
          <p:nvSpPr>
            <p:cNvPr id="25" name="AutoShape 8">
              <a:extLst>
                <a:ext uri="{FF2B5EF4-FFF2-40B4-BE49-F238E27FC236}">
                  <a16:creationId xmlns:a16="http://schemas.microsoft.com/office/drawing/2014/main" id="{669DB89A-F3C1-E3B6-8462-CB318DF7E122}"/>
                </a:ext>
              </a:extLst>
            </p:cNvPr>
            <p:cNvSpPr>
              <a:spLocks noChangeArrowheads="1"/>
            </p:cNvSpPr>
            <p:nvPr/>
          </p:nvSpPr>
          <p:spPr bwMode="auto">
            <a:xfrm rot="5400000">
              <a:off x="3562837" y="2827020"/>
              <a:ext cx="1649412" cy="655638"/>
            </a:xfrm>
            <a:prstGeom prst="can">
              <a:avLst>
                <a:gd name="adj" fmla="val 33171"/>
              </a:avLst>
            </a:prstGeom>
            <a:solidFill>
              <a:srgbClr val="FF9900"/>
            </a:solidFill>
            <a:ln w="38100">
              <a:solidFill>
                <a:srgbClr val="000000"/>
              </a:solidFill>
              <a:round/>
              <a:headEnd/>
              <a:tailEnd/>
            </a:ln>
            <a:effectLst/>
          </p:spPr>
          <p:txBody>
            <a:bodyPr wrap="none" anchor="ctr"/>
            <a:lstStyle/>
            <a:p>
              <a:endParaRPr lang="en-GB" dirty="0"/>
            </a:p>
          </p:txBody>
        </p:sp>
        <p:sp>
          <p:nvSpPr>
            <p:cNvPr id="26" name="Line 11">
              <a:extLst>
                <a:ext uri="{FF2B5EF4-FFF2-40B4-BE49-F238E27FC236}">
                  <a16:creationId xmlns:a16="http://schemas.microsoft.com/office/drawing/2014/main" id="{1C4F65ED-8532-FDE7-266E-488C2021732D}"/>
                </a:ext>
              </a:extLst>
            </p:cNvPr>
            <p:cNvSpPr>
              <a:spLocks noChangeShapeType="1"/>
            </p:cNvSpPr>
            <p:nvPr/>
          </p:nvSpPr>
          <p:spPr bwMode="auto">
            <a:xfrm flipH="1">
              <a:off x="1179999" y="3188971"/>
              <a:ext cx="1512888" cy="576263"/>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cxnSp>
          <p:nvCxnSpPr>
            <p:cNvPr id="28" name="Straight Arrow Connector 27">
              <a:extLst>
                <a:ext uri="{FF2B5EF4-FFF2-40B4-BE49-F238E27FC236}">
                  <a16:creationId xmlns:a16="http://schemas.microsoft.com/office/drawing/2014/main" id="{CC14391C-45BF-ECA4-EAD1-0454BE25D408}"/>
                </a:ext>
              </a:extLst>
            </p:cNvPr>
            <p:cNvCxnSpPr/>
            <p:nvPr/>
          </p:nvCxnSpPr>
          <p:spPr>
            <a:xfrm>
              <a:off x="1909746" y="3154045"/>
              <a:ext cx="486076" cy="481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44E616-3D86-357F-376E-71F8BDA60B34}"/>
                </a:ext>
              </a:extLst>
            </p:cNvPr>
            <p:cNvCxnSpPr/>
            <p:nvPr/>
          </p:nvCxnSpPr>
          <p:spPr>
            <a:xfrm flipH="1">
              <a:off x="3133268" y="3156575"/>
              <a:ext cx="486076" cy="481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E516ADC-E10A-47B9-44C7-F50059C0D3FE}"/>
                </a:ext>
              </a:extLst>
            </p:cNvPr>
            <p:cNvSpPr txBox="1"/>
            <p:nvPr/>
          </p:nvSpPr>
          <p:spPr>
            <a:xfrm>
              <a:off x="1553143" y="2917479"/>
              <a:ext cx="399468" cy="400110"/>
            </a:xfrm>
            <a:prstGeom prst="rect">
              <a:avLst/>
            </a:prstGeom>
            <a:solidFill>
              <a:schemeClr val="bg1"/>
            </a:solidFill>
          </p:spPr>
          <p:txBody>
            <a:bodyPr wrap="none" rtlCol="0">
              <a:spAutoFit/>
            </a:bodyPr>
            <a:lstStyle/>
            <a:p>
              <a:r>
                <a:rPr lang="en-GB" sz="2000" b="1" dirty="0">
                  <a:solidFill>
                    <a:srgbClr val="FF0000"/>
                  </a:solidFill>
                </a:rPr>
                <a:t>e</a:t>
              </a:r>
              <a:r>
                <a:rPr lang="en-GB" sz="2000" b="1" baseline="30000" dirty="0">
                  <a:solidFill>
                    <a:srgbClr val="FF0000"/>
                  </a:solidFill>
                </a:rPr>
                <a:t>+</a:t>
              </a:r>
            </a:p>
          </p:txBody>
        </p:sp>
        <p:sp>
          <p:nvSpPr>
            <p:cNvPr id="31" name="TextBox 30">
              <a:extLst>
                <a:ext uri="{FF2B5EF4-FFF2-40B4-BE49-F238E27FC236}">
                  <a16:creationId xmlns:a16="http://schemas.microsoft.com/office/drawing/2014/main" id="{64881727-7A34-6CA4-BC21-E157AF843F3A}"/>
                </a:ext>
              </a:extLst>
            </p:cNvPr>
            <p:cNvSpPr txBox="1"/>
            <p:nvPr/>
          </p:nvSpPr>
          <p:spPr>
            <a:xfrm>
              <a:off x="3567847" y="2917479"/>
              <a:ext cx="399468" cy="400110"/>
            </a:xfrm>
            <a:prstGeom prst="rect">
              <a:avLst/>
            </a:prstGeom>
            <a:solidFill>
              <a:schemeClr val="bg1"/>
            </a:solidFill>
          </p:spPr>
          <p:txBody>
            <a:bodyPr wrap="none" rtlCol="0">
              <a:spAutoFit/>
            </a:bodyPr>
            <a:lstStyle/>
            <a:p>
              <a:r>
                <a:rPr lang="en-GB" sz="2000" b="1" dirty="0">
                  <a:solidFill>
                    <a:srgbClr val="FF0000"/>
                  </a:solidFill>
                </a:rPr>
                <a:t>e</a:t>
              </a:r>
              <a:r>
                <a:rPr lang="en-GB" sz="2000" b="1" baseline="30000" dirty="0">
                  <a:solidFill>
                    <a:srgbClr val="FF0000"/>
                  </a:solidFill>
                </a:rPr>
                <a:t>─</a:t>
              </a:r>
            </a:p>
          </p:txBody>
        </p:sp>
      </p:grpSp>
      <p:sp>
        <p:nvSpPr>
          <p:cNvPr id="18" name="Arc 17">
            <a:extLst>
              <a:ext uri="{FF2B5EF4-FFF2-40B4-BE49-F238E27FC236}">
                <a16:creationId xmlns:a16="http://schemas.microsoft.com/office/drawing/2014/main" id="{A9474D3C-AD40-B7BB-CF1D-EC69F17C5945}"/>
              </a:ext>
            </a:extLst>
          </p:cNvPr>
          <p:cNvSpPr/>
          <p:nvPr/>
        </p:nvSpPr>
        <p:spPr>
          <a:xfrm flipH="1" flipV="1">
            <a:off x="1718234" y="1536299"/>
            <a:ext cx="914400" cy="914400"/>
          </a:xfrm>
          <a:prstGeom prst="arc">
            <a:avLst>
              <a:gd name="adj1" fmla="val 19336742"/>
              <a:gd name="adj2" fmla="val 2136988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rgbClr val="FF0000"/>
              </a:solidFill>
            </a:endParaRPr>
          </a:p>
        </p:txBody>
      </p:sp>
      <p:sp>
        <p:nvSpPr>
          <p:cNvPr id="19" name="TextBox 18">
            <a:extLst>
              <a:ext uri="{FF2B5EF4-FFF2-40B4-BE49-F238E27FC236}">
                <a16:creationId xmlns:a16="http://schemas.microsoft.com/office/drawing/2014/main" id="{7184C1A5-8EF7-9583-6578-6A0023C4339F}"/>
              </a:ext>
            </a:extLst>
          </p:cNvPr>
          <p:cNvSpPr txBox="1"/>
          <p:nvPr/>
        </p:nvSpPr>
        <p:spPr>
          <a:xfrm>
            <a:off x="1475787" y="2012054"/>
            <a:ext cx="317716" cy="400110"/>
          </a:xfrm>
          <a:prstGeom prst="rect">
            <a:avLst/>
          </a:prstGeom>
          <a:noFill/>
        </p:spPr>
        <p:txBody>
          <a:bodyPr wrap="none" rtlCol="0">
            <a:spAutoFit/>
          </a:bodyPr>
          <a:lstStyle/>
          <a:p>
            <a:r>
              <a:rPr lang="en-GB" sz="2000" b="1" dirty="0">
                <a:sym typeface="Symbol" panose="05050102010706020507" pitchFamily="18" charset="2"/>
              </a:rPr>
              <a:t></a:t>
            </a:r>
            <a:endParaRPr lang="en-GB" sz="2000" b="1" dirty="0"/>
          </a:p>
        </p:txBody>
      </p:sp>
      <p:sp>
        <p:nvSpPr>
          <p:cNvPr id="20" name="TextBox 19">
            <a:extLst>
              <a:ext uri="{FF2B5EF4-FFF2-40B4-BE49-F238E27FC236}">
                <a16:creationId xmlns:a16="http://schemas.microsoft.com/office/drawing/2014/main" id="{BAA6D222-06D2-661C-6F72-382946BB9A5D}"/>
              </a:ext>
            </a:extLst>
          </p:cNvPr>
          <p:cNvSpPr txBox="1"/>
          <p:nvPr/>
        </p:nvSpPr>
        <p:spPr>
          <a:xfrm>
            <a:off x="4133565" y="1673429"/>
            <a:ext cx="570989" cy="723275"/>
          </a:xfrm>
          <a:prstGeom prst="rect">
            <a:avLst/>
          </a:prstGeom>
          <a:noFill/>
        </p:spPr>
        <p:txBody>
          <a:bodyPr wrap="none" rtlCol="0">
            <a:spAutoFit/>
          </a:bodyPr>
          <a:lstStyle/>
          <a:p>
            <a:pPr algn="ctr"/>
            <a:r>
              <a:rPr lang="en-GB" sz="1600" b="1" dirty="0">
                <a:solidFill>
                  <a:schemeClr val="accent4">
                    <a:lumMod val="40000"/>
                    <a:lumOff val="60000"/>
                  </a:schemeClr>
                </a:solidFill>
                <a:sym typeface="Symbol" panose="05050102010706020507" pitchFamily="18" charset="2"/>
              </a:rPr>
              <a:t>304</a:t>
            </a:r>
          </a:p>
          <a:p>
            <a:pPr algn="ctr"/>
            <a:r>
              <a:rPr lang="en-GB" sz="1600" b="1" dirty="0">
                <a:solidFill>
                  <a:schemeClr val="accent4">
                    <a:lumMod val="40000"/>
                    <a:lumOff val="60000"/>
                  </a:schemeClr>
                </a:solidFill>
                <a:sym typeface="Symbol" panose="05050102010706020507" pitchFamily="18" charset="2"/>
              </a:rPr>
              <a:t>BGO</a:t>
            </a:r>
          </a:p>
          <a:p>
            <a:pPr algn="ctr"/>
            <a:r>
              <a:rPr lang="en-GB" sz="900" b="1" dirty="0">
                <a:solidFill>
                  <a:schemeClr val="accent4">
                    <a:lumMod val="40000"/>
                    <a:lumOff val="60000"/>
                  </a:schemeClr>
                </a:solidFill>
                <a:sym typeface="Symbol" panose="05050102010706020507" pitchFamily="18" charset="2"/>
              </a:rPr>
              <a:t>crystals</a:t>
            </a:r>
            <a:endParaRPr lang="en-GB" sz="900" b="1" dirty="0">
              <a:solidFill>
                <a:schemeClr val="accent4">
                  <a:lumMod val="40000"/>
                  <a:lumOff val="60000"/>
                </a:schemeClr>
              </a:solidFill>
            </a:endParaRPr>
          </a:p>
        </p:txBody>
      </p:sp>
      <p:sp>
        <p:nvSpPr>
          <p:cNvPr id="21" name="TextBox 20">
            <a:extLst>
              <a:ext uri="{FF2B5EF4-FFF2-40B4-BE49-F238E27FC236}">
                <a16:creationId xmlns:a16="http://schemas.microsoft.com/office/drawing/2014/main" id="{1DF149B7-EF02-86A3-DBEC-BB8F1E951CDC}"/>
              </a:ext>
            </a:extLst>
          </p:cNvPr>
          <p:cNvSpPr txBox="1"/>
          <p:nvPr/>
        </p:nvSpPr>
        <p:spPr>
          <a:xfrm>
            <a:off x="745331" y="1673429"/>
            <a:ext cx="585417" cy="738664"/>
          </a:xfrm>
          <a:prstGeom prst="rect">
            <a:avLst/>
          </a:prstGeom>
          <a:noFill/>
        </p:spPr>
        <p:txBody>
          <a:bodyPr wrap="none" rtlCol="0">
            <a:spAutoFit/>
          </a:bodyPr>
          <a:lstStyle/>
          <a:p>
            <a:pPr algn="ctr"/>
            <a:r>
              <a:rPr lang="en-GB" sz="1600" b="1" dirty="0">
                <a:solidFill>
                  <a:schemeClr val="accent4">
                    <a:lumMod val="40000"/>
                    <a:lumOff val="60000"/>
                  </a:schemeClr>
                </a:solidFill>
                <a:sym typeface="Symbol" panose="05050102010706020507" pitchFamily="18" charset="2"/>
              </a:rPr>
              <a:t>304</a:t>
            </a:r>
          </a:p>
          <a:p>
            <a:pPr algn="ctr"/>
            <a:r>
              <a:rPr lang="en-GB" sz="1600" b="1" dirty="0">
                <a:solidFill>
                  <a:schemeClr val="accent4">
                    <a:lumMod val="40000"/>
                    <a:lumOff val="60000"/>
                  </a:schemeClr>
                </a:solidFill>
                <a:sym typeface="Symbol" panose="05050102010706020507" pitchFamily="18" charset="2"/>
              </a:rPr>
              <a:t>BGO</a:t>
            </a:r>
          </a:p>
          <a:p>
            <a:pPr algn="ctr"/>
            <a:r>
              <a:rPr lang="en-GB" sz="900" b="1" dirty="0">
                <a:solidFill>
                  <a:schemeClr val="accent4">
                    <a:lumMod val="40000"/>
                    <a:lumOff val="60000"/>
                  </a:schemeClr>
                </a:solidFill>
                <a:sym typeface="Symbol" panose="05050102010706020507" pitchFamily="18" charset="2"/>
              </a:rPr>
              <a:t>crystals</a:t>
            </a:r>
            <a:endParaRPr lang="en-GB" sz="900" b="1" dirty="0">
              <a:solidFill>
                <a:schemeClr val="accent4">
                  <a:lumMod val="40000"/>
                  <a:lumOff val="60000"/>
                </a:schemeClr>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1731921-8F84-9DB1-12EE-DBFC83C1380D}"/>
                  </a:ext>
                </a:extLst>
              </p:cNvPr>
              <p:cNvSpPr txBox="1"/>
              <p:nvPr/>
            </p:nvSpPr>
            <p:spPr>
              <a:xfrm>
                <a:off x="1762805" y="1002001"/>
                <a:ext cx="2364302" cy="369332"/>
              </a:xfrm>
              <a:prstGeom prst="rect">
                <a:avLst/>
              </a:prstGeom>
              <a:noFill/>
            </p:spPr>
            <p:txBody>
              <a:bodyPr wrap="none" rtlCol="0">
                <a:spAutoFit/>
              </a:bodyPr>
              <a:lstStyle/>
              <a:p>
                <a:r>
                  <a:rPr lang="en-NL" dirty="0"/>
                  <a:t>Bhabha: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oMath>
                </a14:m>
                <a:endParaRPr lang="en-NL" b="1" dirty="0"/>
              </a:p>
            </p:txBody>
          </p:sp>
        </mc:Choice>
        <mc:Fallback xmlns="">
          <p:sp>
            <p:nvSpPr>
              <p:cNvPr id="33" name="TextBox 32">
                <a:extLst>
                  <a:ext uri="{FF2B5EF4-FFF2-40B4-BE49-F238E27FC236}">
                    <a16:creationId xmlns:a16="http://schemas.microsoft.com/office/drawing/2014/main" id="{71731921-8F84-9DB1-12EE-DBFC83C1380D}"/>
                  </a:ext>
                </a:extLst>
              </p:cNvPr>
              <p:cNvSpPr txBox="1">
                <a:spLocks noRot="1" noChangeAspect="1" noMove="1" noResize="1" noEditPoints="1" noAdjustHandles="1" noChangeArrowheads="1" noChangeShapeType="1" noTextEdit="1"/>
              </p:cNvSpPr>
              <p:nvPr/>
            </p:nvSpPr>
            <p:spPr>
              <a:xfrm>
                <a:off x="1762805" y="1002001"/>
                <a:ext cx="2364302" cy="369332"/>
              </a:xfrm>
              <a:prstGeom prst="rect">
                <a:avLst/>
              </a:prstGeom>
              <a:blipFill>
                <a:blip r:embed="rId6"/>
                <a:stretch>
                  <a:fillRect l="-2139" t="-6452" b="-22581"/>
                </a:stretch>
              </a:blipFill>
            </p:spPr>
            <p:txBody>
              <a:bodyPr/>
              <a:lstStyle/>
              <a:p>
                <a:r>
                  <a:rPr lang="en-NL">
                    <a:noFill/>
                  </a:rPr>
                  <a:t> </a:t>
                </a:r>
              </a:p>
            </p:txBody>
          </p:sp>
        </mc:Fallback>
      </mc:AlternateContent>
      <p:sp>
        <p:nvSpPr>
          <p:cNvPr id="4" name="Title 1">
            <a:extLst>
              <a:ext uri="{FF2B5EF4-FFF2-40B4-BE49-F238E27FC236}">
                <a16:creationId xmlns:a16="http://schemas.microsoft.com/office/drawing/2014/main" id="{89BA4F43-8A74-E6FB-C991-CB2926CA2C0A}"/>
              </a:ext>
            </a:extLst>
          </p:cNvPr>
          <p:cNvSpPr txBox="1">
            <a:spLocks/>
          </p:cNvSpPr>
          <p:nvPr/>
        </p:nvSpPr>
        <p:spPr>
          <a:xfrm>
            <a:off x="1128436" y="1655"/>
            <a:ext cx="8884693" cy="66642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i="1" dirty="0">
                <a:solidFill>
                  <a:prstClr val="white"/>
                </a:solidFill>
                <a:latin typeface="Calibri Light" panose="020F0302020204030204"/>
              </a:rPr>
              <a:t>Luminosity: a sub-experiment in L3</a:t>
            </a:r>
            <a:endPar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2" name="Picture 2" descr="undefined">
            <a:extLst>
              <a:ext uri="{FF2B5EF4-FFF2-40B4-BE49-F238E27FC236}">
                <a16:creationId xmlns:a16="http://schemas.microsoft.com/office/drawing/2014/main" id="{2176320C-17D0-5341-C903-55562632D5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3546" y="1066801"/>
            <a:ext cx="1534509" cy="1534509"/>
          </a:xfrm>
          <a:prstGeom prst="rect">
            <a:avLst/>
          </a:prstGeom>
          <a:solidFill>
            <a:schemeClr val="bg1"/>
          </a:solidFill>
          <a:ln w="12700">
            <a:solidFill>
              <a:schemeClr val="tx1"/>
            </a:solidFill>
          </a:ln>
        </p:spPr>
      </p:pic>
    </p:spTree>
    <p:extLst>
      <p:ext uri="{BB962C8B-B14F-4D97-AF65-F5344CB8AC3E}">
        <p14:creationId xmlns:p14="http://schemas.microsoft.com/office/powerpoint/2010/main" val="38119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16833</TotalTime>
  <Words>1662</Words>
  <Application>Microsoft Macintosh PowerPoint</Application>
  <PresentationFormat>Widescreen</PresentationFormat>
  <Paragraphs>465</Paragraphs>
  <Slides>38</Slides>
  <Notes>33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9" baseType="lpstr">
      <vt:lpstr>Arial</vt:lpstr>
      <vt:lpstr>Calibri</vt:lpstr>
      <vt:lpstr>Calibri Light</vt:lpstr>
      <vt:lpstr>Cambria Math</vt:lpstr>
      <vt:lpstr>MyriadPro</vt:lpstr>
      <vt:lpstr>Symbol</vt:lpstr>
      <vt:lpstr>Tahoma</vt:lpstr>
      <vt:lpstr>Wingdings</vt:lpstr>
      <vt:lpstr>2_Office Theme</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Flavour</dc:title>
  <dc:creator>Marcel Merk</dc:creator>
  <cp:lastModifiedBy>Marcel Merk</cp:lastModifiedBy>
  <cp:revision>688</cp:revision>
  <dcterms:created xsi:type="dcterms:W3CDTF">2018-08-16T13:53:51Z</dcterms:created>
  <dcterms:modified xsi:type="dcterms:W3CDTF">2024-07-01T06:58:17Z</dcterms:modified>
</cp:coreProperties>
</file>