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12" r:id="rId4"/>
    <p:sldMasterId id="2147483856" r:id="rId5"/>
    <p:sldMasterId id="2147483875" r:id="rId6"/>
    <p:sldMasterId id="2147483907" r:id="rId7"/>
  </p:sldMasterIdLst>
  <p:notesMasterIdLst>
    <p:notesMasterId r:id="rId94"/>
  </p:notesMasterIdLst>
  <p:sldIdLst>
    <p:sldId id="2579" r:id="rId8"/>
    <p:sldId id="2580" r:id="rId9"/>
    <p:sldId id="2583" r:id="rId10"/>
    <p:sldId id="2444" r:id="rId11"/>
    <p:sldId id="2511" r:id="rId12"/>
    <p:sldId id="2517" r:id="rId13"/>
    <p:sldId id="2487" r:id="rId14"/>
    <p:sldId id="2415" r:id="rId15"/>
    <p:sldId id="2421" r:id="rId16"/>
    <p:sldId id="2512" r:id="rId17"/>
    <p:sldId id="2518" r:id="rId18"/>
    <p:sldId id="2471" r:id="rId19"/>
    <p:sldId id="2474" r:id="rId20"/>
    <p:sldId id="1550" r:id="rId21"/>
    <p:sldId id="1551" r:id="rId22"/>
    <p:sldId id="1552" r:id="rId23"/>
    <p:sldId id="2427" r:id="rId24"/>
    <p:sldId id="2428" r:id="rId25"/>
    <p:sldId id="2575" r:id="rId26"/>
    <p:sldId id="2576" r:id="rId27"/>
    <p:sldId id="2577" r:id="rId28"/>
    <p:sldId id="2548" r:id="rId29"/>
    <p:sldId id="2549" r:id="rId30"/>
    <p:sldId id="2578" r:id="rId31"/>
    <p:sldId id="2538" r:id="rId32"/>
    <p:sldId id="2363" r:id="rId33"/>
    <p:sldId id="2430" r:id="rId34"/>
    <p:sldId id="2484" r:id="rId35"/>
    <p:sldId id="2498" r:id="rId36"/>
    <p:sldId id="2433" r:id="rId37"/>
    <p:sldId id="2434" r:id="rId38"/>
    <p:sldId id="2435" r:id="rId39"/>
    <p:sldId id="2436" r:id="rId40"/>
    <p:sldId id="2475" r:id="rId41"/>
    <p:sldId id="2562" r:id="rId42"/>
    <p:sldId id="2563" r:id="rId43"/>
    <p:sldId id="1914" r:id="rId44"/>
    <p:sldId id="2564" r:id="rId45"/>
    <p:sldId id="2565" r:id="rId46"/>
    <p:sldId id="2566" r:id="rId47"/>
    <p:sldId id="1918" r:id="rId48"/>
    <p:sldId id="2437" r:id="rId49"/>
    <p:sldId id="1847" r:id="rId50"/>
    <p:sldId id="2438" r:id="rId51"/>
    <p:sldId id="2524" r:id="rId52"/>
    <p:sldId id="1715" r:id="rId53"/>
    <p:sldId id="2573" r:id="rId54"/>
    <p:sldId id="2567" r:id="rId55"/>
    <p:sldId id="2553" r:id="rId56"/>
    <p:sldId id="2568" r:id="rId57"/>
    <p:sldId id="2569" r:id="rId58"/>
    <p:sldId id="2570" r:id="rId59"/>
    <p:sldId id="2571" r:id="rId60"/>
    <p:sldId id="2582" r:id="rId61"/>
    <p:sldId id="2581" r:id="rId62"/>
    <p:sldId id="2522" r:id="rId63"/>
    <p:sldId id="2446" r:id="rId64"/>
    <p:sldId id="2386" r:id="rId65"/>
    <p:sldId id="2448" r:id="rId66"/>
    <p:sldId id="2405" r:id="rId67"/>
    <p:sldId id="2523" r:id="rId68"/>
    <p:sldId id="2288" r:id="rId69"/>
    <p:sldId id="2451" r:id="rId70"/>
    <p:sldId id="2453" r:id="rId71"/>
    <p:sldId id="2497" r:id="rId72"/>
    <p:sldId id="2463" r:id="rId73"/>
    <p:sldId id="2499" r:id="rId74"/>
    <p:sldId id="2478" r:id="rId75"/>
    <p:sldId id="2485" r:id="rId76"/>
    <p:sldId id="2467" r:id="rId77"/>
    <p:sldId id="2468" r:id="rId78"/>
    <p:sldId id="2470" r:id="rId79"/>
    <p:sldId id="2503" r:id="rId80"/>
    <p:sldId id="2506" r:id="rId81"/>
    <p:sldId id="2508" r:id="rId82"/>
    <p:sldId id="2509" r:id="rId83"/>
    <p:sldId id="1208" r:id="rId84"/>
    <p:sldId id="1209" r:id="rId85"/>
    <p:sldId id="1212" r:id="rId86"/>
    <p:sldId id="1213" r:id="rId87"/>
    <p:sldId id="1214" r:id="rId88"/>
    <p:sldId id="1216" r:id="rId89"/>
    <p:sldId id="2514" r:id="rId90"/>
    <p:sldId id="1946" r:id="rId91"/>
    <p:sldId id="1987" r:id="rId92"/>
    <p:sldId id="1626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C7FF"/>
    <a:srgbClr val="66FFFF"/>
    <a:srgbClr val="FB93FF"/>
    <a:srgbClr val="125AFF"/>
    <a:srgbClr val="7B7C16"/>
    <a:srgbClr val="EDEB1A"/>
    <a:srgbClr val="E7E51A"/>
    <a:srgbClr val="6A6C14"/>
    <a:srgbClr val="ABAA17"/>
    <a:srgbClr val="A2A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26"/>
    <p:restoredTop sz="94972"/>
  </p:normalViewPr>
  <p:slideViewPr>
    <p:cSldViewPr snapToGrid="0" snapToObjects="1">
      <p:cViewPr varScale="1">
        <p:scale>
          <a:sx n="80" d="100"/>
          <a:sy n="80" d="100"/>
        </p:scale>
        <p:origin x="216" y="104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commentAuthors" Target="commentAuthor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Gottfried Leibniz (1646 – 1716) : Waarom </a:t>
            </a:r>
            <a:r>
              <a:rPr lang="en-NL" dirty="0">
                <a:sym typeface="Wingdings" pitchFamily="2" charset="2"/>
              </a:rPr>
              <a:t> Hoe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B7FC3-EE4A-4FE3-83D6-013B1E691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DB6-5E26-4254-8482-097E7CC1F5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63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E1A2E-3F23-4227-9201-E1BA8B5B82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9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21E77-E273-4262-A7AB-E9AB87BFD5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4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8BAA2-5065-4378-BAAF-343A43841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/>
              <a:t>zochten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zwakke</a:t>
            </a:r>
            <a:r>
              <a:rPr lang="en-US" baseline="0" dirty="0"/>
              <a:t> </a:t>
            </a:r>
            <a:r>
              <a:rPr lang="en-US" baseline="0" dirty="0" err="1"/>
              <a:t>radiosignalen</a:t>
            </a:r>
            <a:r>
              <a:rPr lang="en-US" baseline="0" dirty="0"/>
              <a:t> in de </a:t>
            </a:r>
            <a:r>
              <a:rPr lang="en-US" baseline="0" dirty="0" err="1"/>
              <a:t>interstellaire</a:t>
            </a:r>
            <a:r>
              <a:rPr lang="en-US" baseline="0" dirty="0"/>
              <a:t> </a:t>
            </a:r>
            <a:r>
              <a:rPr lang="en-US" baseline="0" dirty="0" err="1"/>
              <a:t>ruimte</a:t>
            </a:r>
            <a:r>
              <a:rPr lang="en-US" baseline="0" dirty="0"/>
              <a:t>. (</a:t>
            </a:r>
            <a:r>
              <a:rPr lang="en-US" baseline="0" dirty="0" err="1"/>
              <a:t>Doel</a:t>
            </a:r>
            <a:r>
              <a:rPr lang="en-US" baseline="0" dirty="0"/>
              <a:t> </a:t>
            </a:r>
            <a:r>
              <a:rPr lang="en-US" baseline="0" dirty="0" err="1"/>
              <a:t>communicatie</a:t>
            </a:r>
            <a:r>
              <a:rPr lang="en-US" baseline="0" dirty="0"/>
              <a:t> </a:t>
            </a:r>
            <a:r>
              <a:rPr lang="en-US" baseline="0" dirty="0" err="1"/>
              <a:t>satellieten</a:t>
            </a:r>
            <a:r>
              <a:rPr lang="en-US" baseline="0" dirty="0"/>
              <a:t>) </a:t>
            </a:r>
            <a:r>
              <a:rPr lang="en-US" baseline="0" dirty="0" err="1"/>
              <a:t>Echter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heel </a:t>
            </a:r>
            <a:r>
              <a:rPr lang="en-US" baseline="0" dirty="0" err="1"/>
              <a:t>sterk</a:t>
            </a:r>
            <a:r>
              <a:rPr lang="en-US" baseline="0" dirty="0"/>
              <a:t> </a:t>
            </a:r>
            <a:r>
              <a:rPr lang="en-US" baseline="0" dirty="0" err="1"/>
              <a:t>signaal</a:t>
            </a:r>
            <a:r>
              <a:rPr lang="en-US" baseline="0" dirty="0"/>
              <a:t>: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van big bang!</a:t>
            </a:r>
            <a:r>
              <a:rPr lang="en-US" baseline="0" dirty="0"/>
              <a:t> (</a:t>
            </a:r>
            <a:r>
              <a:rPr lang="en-US" baseline="0" dirty="0" err="1"/>
              <a:t>Geen</a:t>
            </a:r>
            <a:r>
              <a:rPr lang="en-US" baseline="0" dirty="0"/>
              <a:t> </a:t>
            </a:r>
            <a:r>
              <a:rPr lang="en-US" baseline="0" dirty="0" err="1"/>
              <a:t>ruis</a:t>
            </a:r>
            <a:r>
              <a:rPr lang="en-US" baseline="0" dirty="0"/>
              <a:t> door </a:t>
            </a:r>
            <a:r>
              <a:rPr lang="en-US" baseline="0" dirty="0" err="1"/>
              <a:t>duivenstront</a:t>
            </a:r>
            <a:r>
              <a:rPr lang="en-US" baseline="0" dirty="0"/>
              <a:t>!)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/>
              <a:t>oog</a:t>
            </a:r>
            <a:r>
              <a:rPr lang="en-US" dirty="0"/>
              <a:t>. 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4EE72-16C0-4615-84A1-E0FF512AB7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Penzias 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96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3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9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5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67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121274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7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25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52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8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1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27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35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2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9149C-A61D-4F80-BE82-CE214C689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BE115-9811-45FC-8F82-82A29B3ADE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2013 Sam Ting reported</a:t>
            </a:r>
            <a:r>
              <a:rPr lang="en-US" baseline="0" dirty="0"/>
              <a:t> 400 000 positrons by AMS with a positron over electron ratio increasing between 10 </a:t>
            </a:r>
            <a:r>
              <a:rPr lang="en-US" baseline="0" dirty="0" err="1"/>
              <a:t>GeV</a:t>
            </a:r>
            <a:r>
              <a:rPr lang="en-US" baseline="0" dirty="0"/>
              <a:t> and 250 </a:t>
            </a:r>
            <a:r>
              <a:rPr lang="en-US" baseline="0" dirty="0" err="1"/>
              <a:t>GeV</a:t>
            </a:r>
            <a:r>
              <a:rPr lang="en-US" baseline="0" dirty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0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280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9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0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76.tif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7.jpeg"/><Relationship Id="rId15" Type="http://schemas.openxmlformats.org/officeDocument/2006/relationships/image" Target="../media/image19.png"/><Relationship Id="rId10" Type="http://schemas.openxmlformats.org/officeDocument/2006/relationships/image" Target="../media/image14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5.jpeg"/><Relationship Id="rId7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105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48.jpe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8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13.jpe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117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28.png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image" Target="../media/image29.jpeg"/><Relationship Id="rId9" Type="http://schemas.openxmlformats.org/officeDocument/2006/relationships/image" Target="../media/image14.wmf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7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8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7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11" Type="http://schemas.openxmlformats.org/officeDocument/2006/relationships/image" Target="../media/image90.jpe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10" Type="http://schemas.openxmlformats.org/officeDocument/2006/relationships/image" Target="../media/image120.jpg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113.jpeg"/><Relationship Id="rId7" Type="http://schemas.openxmlformats.org/officeDocument/2006/relationships/image" Target="../media/image12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8.png"/><Relationship Id="rId4" Type="http://schemas.openxmlformats.org/officeDocument/2006/relationships/image" Target="../media/image115.jpeg"/><Relationship Id="rId9" Type="http://schemas.openxmlformats.org/officeDocument/2006/relationships/image" Target="../media/image9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36.jpeg"/><Relationship Id="rId7" Type="http://schemas.openxmlformats.org/officeDocument/2006/relationships/image" Target="../media/image138.emf"/><Relationship Id="rId12" Type="http://schemas.openxmlformats.org/officeDocument/2006/relationships/image" Target="../media/image115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90.png"/><Relationship Id="rId11" Type="http://schemas.openxmlformats.org/officeDocument/2006/relationships/image" Target="../media/image1140.png"/><Relationship Id="rId5" Type="http://schemas.openxmlformats.org/officeDocument/2006/relationships/image" Target="../media/image1080.png"/><Relationship Id="rId10" Type="http://schemas.openxmlformats.org/officeDocument/2006/relationships/image" Target="../media/image113.png"/><Relationship Id="rId4" Type="http://schemas.openxmlformats.org/officeDocument/2006/relationships/image" Target="../media/image137.jpeg"/><Relationship Id="rId9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0.png"/><Relationship Id="rId7" Type="http://schemas.openxmlformats.org/officeDocument/2006/relationships/image" Target="../media/image112.png"/><Relationship Id="rId12" Type="http://schemas.openxmlformats.org/officeDocument/2006/relationships/image" Target="../media/image139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1.png"/><Relationship Id="rId11" Type="http://schemas.openxmlformats.org/officeDocument/2006/relationships/image" Target="../media/image68.jpeg"/><Relationship Id="rId5" Type="http://schemas.openxmlformats.org/officeDocument/2006/relationships/image" Target="../media/image138.emf"/><Relationship Id="rId10" Type="http://schemas.openxmlformats.org/officeDocument/2006/relationships/image" Target="../media/image1150.png"/><Relationship Id="rId4" Type="http://schemas.openxmlformats.org/officeDocument/2006/relationships/image" Target="../media/image1160.png"/><Relationship Id="rId9" Type="http://schemas.openxmlformats.org/officeDocument/2006/relationships/image" Target="../media/image114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90.png"/><Relationship Id="rId7" Type="http://schemas.openxmlformats.org/officeDocument/2006/relationships/image" Target="../media/image111.png"/><Relationship Id="rId12" Type="http://schemas.openxmlformats.org/officeDocument/2006/relationships/image" Target="../media/image13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8.emf"/><Relationship Id="rId11" Type="http://schemas.openxmlformats.org/officeDocument/2006/relationships/image" Target="../media/image1150.png"/><Relationship Id="rId5" Type="http://schemas.openxmlformats.org/officeDocument/2006/relationships/image" Target="../media/image1160.png"/><Relationship Id="rId10" Type="http://schemas.openxmlformats.org/officeDocument/2006/relationships/image" Target="../media/image1140.png"/><Relationship Id="rId4" Type="http://schemas.openxmlformats.org/officeDocument/2006/relationships/image" Target="../media/image1080.png"/><Relationship Id="rId9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20.png"/><Relationship Id="rId4" Type="http://schemas.openxmlformats.org/officeDocument/2006/relationships/image" Target="../media/image1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5.jpeg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2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10.png"/><Relationship Id="rId5" Type="http://schemas.openxmlformats.org/officeDocument/2006/relationships/image" Target="../media/image39.jpeg"/><Relationship Id="rId10" Type="http://schemas.openxmlformats.org/officeDocument/2006/relationships/image" Target="../media/image48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1193893" y="603082"/>
            <a:ext cx="39682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Triangulum, 2-6-2021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D265DDD-E405-5911-C57E-E8307766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23" y="6269737"/>
            <a:ext cx="2556057" cy="5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530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20784233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0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ubble Ultra Deep Field">
            <a:extLst>
              <a:ext uri="{FF2B5EF4-FFF2-40B4-BE49-F238E27FC236}">
                <a16:creationId xmlns:a16="http://schemas.microsoft.com/office/drawing/2014/main" id="{AF188C8D-520F-D8A9-DBB2-D94FA6F5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301" y="1104901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1439" y="5087938"/>
            <a:ext cx="3051175" cy="1346200"/>
            <a:chOff x="168" y="3240"/>
            <a:chExt cx="1922" cy="848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496"/>
              <a:ext cx="1922" cy="330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4" cy="848"/>
              <a:chOff x="467" y="1260"/>
              <a:chExt cx="2396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5" cy="589"/>
                <a:chOff x="468" y="1344"/>
                <a:chExt cx="385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4" cy="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1889125" y="5068889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Nee, we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zouden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het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onmiddelijk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zien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“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Annihilatie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”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ubble Ultra Deep Field">
            <a:extLst>
              <a:ext uri="{FF2B5EF4-FFF2-40B4-BE49-F238E27FC236}">
                <a16:creationId xmlns:a16="http://schemas.microsoft.com/office/drawing/2014/main" id="{D51E5D56-1F91-0504-879D-51FB58B5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6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1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7848601" y="3025776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127875" y="6007101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99"/>
                </a:solidFill>
                <a:latin typeface="Tahoma" pitchFamily="34" charset="0"/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ubble Ultra Deep Field">
            <a:extLst>
              <a:ext uri="{FF2B5EF4-FFF2-40B4-BE49-F238E27FC236}">
                <a16:creationId xmlns:a16="http://schemas.microsoft.com/office/drawing/2014/main" id="{351A5727-C83B-3EB1-7497-F402008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388" y="782639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5427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(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+ anti-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= Intense gamma 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stralen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905000" y="5406065"/>
            <a:ext cx="2967038" cy="1205845"/>
            <a:chOff x="168" y="3240"/>
            <a:chExt cx="1922" cy="848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477"/>
              <a:ext cx="1922" cy="368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60" cy="848"/>
              <a:chOff x="463" y="1260"/>
              <a:chExt cx="2404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3" cy="659"/>
                <a:chOff x="463" y="1344"/>
                <a:chExt cx="423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6" y="1364"/>
                  <a:ext cx="300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3" cy="659"/>
                <a:chOff x="464" y="1344"/>
                <a:chExt cx="393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6" y="1364"/>
                  <a:ext cx="241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8888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66FFFF"/>
                </a:solidFill>
                <a:latin typeface="Tahoma" pitchFamily="34" charset="0"/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8609829" y="5074108"/>
            <a:ext cx="780236" cy="246788"/>
          </a:xfrm>
          <a:prstGeom prst="rightArrow">
            <a:avLst>
              <a:gd name="adj1" fmla="val 52117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4910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5578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5927236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5470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5881993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</a:t>
            </a:r>
            <a:r>
              <a:rPr lang="en-US" sz="4000" dirty="0" err="1"/>
              <a:t>Antimaterie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Big Bang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8ABB90C6-3294-C8B4-2E9A-BDCAD216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95" y="4126824"/>
            <a:ext cx="2914919" cy="24588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85C39-A320-5BFF-486D-180C8A6A1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547" y="-208874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ubble Ultra Deep Field">
            <a:extLst>
              <a:ext uri="{FF2B5EF4-FFF2-40B4-BE49-F238E27FC236}">
                <a16:creationId xmlns:a16="http://schemas.microsoft.com/office/drawing/2014/main" id="{94FAD968-6CDD-A15B-30D6-E2163DB5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882776" y="6083301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Veronderstelling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ontstaat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133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1193893" y="603082"/>
            <a:ext cx="39682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Triangulum, 2-6-2021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D265DDD-E405-5911-C57E-E8307766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23" y="6269737"/>
            <a:ext cx="2556057" cy="5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EF3E22-0FB5-B368-7D5A-11C266E2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968" y="1429203"/>
            <a:ext cx="7100888" cy="3959476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/>
              <a:t>Inhoud:</a:t>
            </a:r>
          </a:p>
          <a:p>
            <a:pPr marL="0" indent="0">
              <a:buNone/>
            </a:pPr>
            <a:r>
              <a:rPr lang="en-NL" dirty="0"/>
              <a:t>1: Materie en antimaterie</a:t>
            </a:r>
          </a:p>
          <a:p>
            <a:pPr marL="0" indent="0">
              <a:buNone/>
            </a:pPr>
            <a:r>
              <a:rPr lang="en-NL" dirty="0"/>
              <a:t>2: Antimaterie en de Big Bang</a:t>
            </a:r>
          </a:p>
          <a:p>
            <a:pPr marL="0" indent="0">
              <a:buNone/>
            </a:pPr>
            <a:r>
              <a:rPr lang="en-NL" dirty="0"/>
              <a:t>3: Deeltjes en CERN</a:t>
            </a:r>
          </a:p>
          <a:p>
            <a:pPr marL="0" indent="0">
              <a:buNone/>
            </a:pPr>
            <a:endParaRPr lang="en-NL" sz="1200" dirty="0"/>
          </a:p>
          <a:p>
            <a:pPr marL="0" indent="0">
              <a:buNone/>
            </a:pPr>
            <a:r>
              <a:rPr lang="en-NL" dirty="0"/>
              <a:t>4: Krachten: het Standaard Model</a:t>
            </a:r>
          </a:p>
          <a:p>
            <a:pPr marL="0" indent="0">
              <a:buNone/>
            </a:pPr>
            <a:r>
              <a:rPr lang="en-NL" dirty="0"/>
              <a:t>5: Symmetrie in materie en antimaterie?</a:t>
            </a:r>
          </a:p>
          <a:p>
            <a:pPr marL="0" indent="0">
              <a:buNone/>
            </a:pPr>
            <a:r>
              <a:rPr lang="en-NL" dirty="0"/>
              <a:t>6: Universaliteit: een nieuwe natuurkracht?</a:t>
            </a:r>
          </a:p>
        </p:txBody>
      </p:sp>
    </p:spTree>
    <p:extLst>
      <p:ext uri="{BB962C8B-B14F-4D97-AF65-F5344CB8AC3E}">
        <p14:creationId xmlns:p14="http://schemas.microsoft.com/office/powerpoint/2010/main" val="41627720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ubble Ultra Deep Field">
            <a:extLst>
              <a:ext uri="{FF2B5EF4-FFF2-40B4-BE49-F238E27FC236}">
                <a16:creationId xmlns:a16="http://schemas.microsoft.com/office/drawing/2014/main" id="{BE7E8AA9-0E8C-9CA9-45C6-9E9B185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5184775" y="20240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6007101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5102225" y="28829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5908675" y="2908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6680200" y="30019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6684964" y="34194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6497639" y="39258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5618164" y="3694114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7023100" y="23272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7632700" y="40290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6931025" y="42545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5770564" y="439420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4668839" y="33797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7388225" y="19986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5784850" y="15462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7207250" y="47815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4689475" y="38131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7524750" y="2474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7032625" y="15716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5465764" y="25685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4614864" y="220503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5076825" y="35385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5554664" y="31146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5588000" y="3489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6511925" y="50752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5381625" y="46831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7289800" y="2017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6070600" y="33210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6886575" y="27654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6302375" y="25781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5613400" y="4176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4188182" y="311928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5287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5765801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5815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4964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5235576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6553201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6630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6475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5314951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4832351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6473826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5978526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5081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6546851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6227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4537076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6799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5653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5453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8007351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7807326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7767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4158637" y="341138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7348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8135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7505701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377337" y="390191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2434611" y="387651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2415562" y="392731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2825751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ietsiepietsie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9139539" y="1441451"/>
            <a:ext cx="2062162" cy="3368675"/>
            <a:chOff x="4461" y="278"/>
            <a:chExt cx="1299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51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3838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=0.00000000001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seconde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1743076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(E=mc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Oval 5">
            <a:extLst>
              <a:ext uri="{FF2B5EF4-FFF2-40B4-BE49-F238E27FC236}">
                <a16:creationId xmlns:a16="http://schemas.microsoft.com/office/drawing/2014/main" id="{C01FFD46-0965-6845-7433-A1764032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732" y="1196873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8" name="Freeform 132">
            <a:extLst>
              <a:ext uri="{FF2B5EF4-FFF2-40B4-BE49-F238E27FC236}">
                <a16:creationId xmlns:a16="http://schemas.microsoft.com/office/drawing/2014/main" id="{7F23DCD0-D023-D111-2799-AE4FC48D2A82}"/>
              </a:ext>
            </a:extLst>
          </p:cNvPr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9" name="Oval 133">
            <a:extLst>
              <a:ext uri="{FF2B5EF4-FFF2-40B4-BE49-F238E27FC236}">
                <a16:creationId xmlns:a16="http://schemas.microsoft.com/office/drawing/2014/main" id="{887E29B3-AEE0-F91C-B1C8-9283FA9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id="{8D15909F-15D4-1FD2-21DF-10E8FF41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1" name="Freeform 135">
            <a:extLst>
              <a:ext uri="{FF2B5EF4-FFF2-40B4-BE49-F238E27FC236}">
                <a16:creationId xmlns:a16="http://schemas.microsoft.com/office/drawing/2014/main" id="{B529ECD0-D92B-0AB1-DB52-FE8B75212433}"/>
              </a:ext>
            </a:extLst>
          </p:cNvPr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68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59259E-6 L 0.08476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2.59259E-6 L 0.08281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Hubble Ultra Deep Field">
            <a:extLst>
              <a:ext uri="{FF2B5EF4-FFF2-40B4-BE49-F238E27FC236}">
                <a16:creationId xmlns:a16="http://schemas.microsoft.com/office/drawing/2014/main" id="{1A393AC4-F099-5E5D-07F2-B0DC1226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25987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4090272" y="1182069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9490992" y="2172725"/>
            <a:ext cx="1954213" cy="1565275"/>
            <a:chOff x="4469" y="644"/>
            <a:chExt cx="123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083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986750" y="5324504"/>
            <a:ext cx="11025775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blijft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over: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licht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beetje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Verhouding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100000000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huidige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heelal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….</a:t>
            </a: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6538914" y="4006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5629276" y="34972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5413376" y="41354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6715126" y="1751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7162801" y="23764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6592889" y="26606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6184901" y="28559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5746751" y="3082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5103814" y="32797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4548189" y="2620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4508501" y="3068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4768851" y="2355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5849939" y="2433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7640639" y="4017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7645401" y="28876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7678739" y="2168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6858001" y="15255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5300664" y="4672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1209936" y="2976564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 afkoelen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heffen    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2442708" y="3616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3305388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4879975" y="587376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7488028" y="6240745"/>
            <a:ext cx="837029" cy="462816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42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-344771" y="6553200"/>
            <a:ext cx="2540000" cy="304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9230" y="3725864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29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9657" y="6323014"/>
            <a:ext cx="2082800" cy="534987"/>
            <a:chOff x="5991" y="2176"/>
            <a:chExt cx="1312" cy="33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176"/>
              <a:ext cx="1217" cy="3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>
                    <a:solidFill>
                      <a:srgbClr val="000000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itchFamily="66" charset="0"/>
                  </a:rPr>
                  <a:t>2.7252K</a:t>
                </a:r>
                <a:endParaRPr lang="en-GB" sz="16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3518" y="639823"/>
            <a:ext cx="3798726" cy="4906538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859909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1964: Penzias en Wilson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ontdekken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: “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achtergrond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licht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Restant</a:t>
            </a:r>
            <a:r>
              <a:rPr lang="en-US" sz="2400" dirty="0">
                <a:solidFill>
                  <a:srgbClr val="66FFFF"/>
                </a:solidFill>
                <a:latin typeface="Tahoma" pitchFamily="34" charset="0"/>
              </a:rPr>
              <a:t> van de </a:t>
            </a: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oerknal</a:t>
            </a:r>
            <a:endParaRPr lang="en-US" sz="2400" dirty="0">
              <a:solidFill>
                <a:srgbClr val="66FFFF"/>
              </a:solidFill>
              <a:latin typeface="Tahoma" pitchFamily="34" charset="0"/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125543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64315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880583" y="5690454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Voor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elk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deeltje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zijn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er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miljard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endParaRPr lang="en-US" sz="2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63375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-270</a:t>
            </a:r>
            <a:r>
              <a:rPr lang="en-US" sz="2800" baseline="30000" dirty="0">
                <a:solidFill>
                  <a:srgbClr val="000000"/>
                </a:solidFill>
                <a:latin typeface="Tahoma" pitchFamily="34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885049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AC98A3FE-65F2-6A54-45EB-4171FAC2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9" y="3594101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1991010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Waargenomen</a:t>
            </a:r>
            <a:endParaRPr lang="en-US" sz="2800" dirty="0">
              <a:solidFill>
                <a:srgbClr val="FFFFFF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Nagloeilicht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1951323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Resterende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2838451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1509998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1613185" y="4452939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2124361" y="2241551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  “</a:t>
            </a:r>
            <a:r>
              <a:rPr lang="en-US" sz="2800" dirty="0" err="1">
                <a:solidFill>
                  <a:srgbClr val="FFFF00"/>
                </a:solidFill>
                <a:latin typeface="Tahoma" pitchFamily="34" charset="0"/>
              </a:rPr>
              <a:t>veel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ahoma" pitchFamily="34" charset="0"/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054511" y="5359401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 “weinig”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66FFFF"/>
                </a:solidFill>
                <a:latin typeface="Tahoma" pitchFamily="34" charset="0"/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579926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0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23326-3174-36CC-416E-D1554731B4B8}"/>
              </a:ext>
            </a:extLst>
          </p:cNvPr>
          <p:cNvSpPr txBox="1"/>
          <p:nvPr/>
        </p:nvSpPr>
        <p:spPr>
          <a:xfrm>
            <a:off x="291843" y="1237694"/>
            <a:ext cx="232279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Natuurwetten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7094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</a:t>
            </a:r>
            <a:r>
              <a:rPr lang="en-US" sz="4000" dirty="0" err="1"/>
              <a:t>Deeltjes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4246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432FF"/>
                </a:solidFill>
              </a:rPr>
              <a:t>Het </a:t>
            </a:r>
            <a:r>
              <a:rPr lang="en-US" sz="2000" i="1" dirty="0" err="1">
                <a:solidFill>
                  <a:srgbClr val="0432FF"/>
                </a:solidFill>
              </a:rPr>
              <a:t>grootste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i="1" dirty="0" err="1">
                <a:solidFill>
                  <a:srgbClr val="0432FF"/>
                </a:solidFill>
              </a:rPr>
              <a:t>fototoestel</a:t>
            </a:r>
            <a:r>
              <a:rPr lang="en-US" sz="2000" i="1" dirty="0">
                <a:solidFill>
                  <a:srgbClr val="0432FF"/>
                </a:solidFill>
              </a:rPr>
              <a:t> op </a:t>
            </a:r>
            <a:r>
              <a:rPr lang="en-US" sz="2000" i="1" dirty="0" err="1">
                <a:solidFill>
                  <a:srgbClr val="0432FF"/>
                </a:solidFill>
              </a:rPr>
              <a:t>aarde</a:t>
            </a:r>
            <a:endParaRPr lang="en-US" sz="2000" i="1" dirty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206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41949" y="6331318"/>
            <a:ext cx="7657405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“camera”: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018862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 puzzle: w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</a:t>
            </a:r>
            <a:r>
              <a:rPr kumimoji="0" lang="en-US" sz="21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identieke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861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996675" y="3240965"/>
            <a:ext cx="10329494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“Flavor puzzle”: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</p:spTree>
    <p:extLst>
      <p:ext uri="{BB962C8B-B14F-4D97-AF65-F5344CB8AC3E}">
        <p14:creationId xmlns:p14="http://schemas.microsoft.com/office/powerpoint/2010/main" val="284585599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1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data </a:t>
            </a:r>
            <a:r>
              <a:rPr lang="en-US" dirty="0" err="1"/>
              <a:t>verzamelen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Ontdekking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Higgs </a:t>
            </a:r>
            <a:r>
              <a:rPr lang="en-US" sz="2400" dirty="0" err="1">
                <a:solidFill>
                  <a:srgbClr val="3366FF"/>
                </a:solidFill>
              </a:rPr>
              <a:t>deeltje</a:t>
            </a:r>
            <a:r>
              <a:rPr lang="en-US" sz="2400" dirty="0">
                <a:solidFill>
                  <a:srgbClr val="3366FF"/>
                </a:solidFill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2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00FFFF"/>
                </a:solidFill>
              </a:rPr>
              <a:t>pp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63602" y="30480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97002" y="33528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406602" y="24384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300366" y="2651126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430930" y="6002729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  <p:pic>
        <p:nvPicPr>
          <p:cNvPr id="9" name="Picture 8" descr="ScientistBlinked.jpg">
            <a:extLst>
              <a:ext uri="{FF2B5EF4-FFF2-40B4-BE49-F238E27FC236}">
                <a16:creationId xmlns:a16="http://schemas.microsoft.com/office/drawing/2014/main" id="{20C6E598-4AAE-98B3-5142-CAE151FD1B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491" y="1308847"/>
            <a:ext cx="3381513" cy="4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Bekendmaking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Higgs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ontdekking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991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304568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5" y="1935757"/>
            <a:ext cx="7151532" cy="42909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41252" y="6226676"/>
            <a:ext cx="235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Francois 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dirty="0" err="1">
                <a:solidFill>
                  <a:schemeClr val="bg1"/>
                </a:solidFill>
              </a:rPr>
              <a:t>nglert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2070" y="6226676"/>
            <a:ext cx="17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Peter </a:t>
            </a: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iggs</a:t>
            </a:r>
          </a:p>
        </p:txBody>
      </p:sp>
      <p:sp>
        <p:nvSpPr>
          <p:cNvPr id="9" name="Up Ribbon 8"/>
          <p:cNvSpPr/>
          <p:nvPr/>
        </p:nvSpPr>
        <p:spPr>
          <a:xfrm>
            <a:off x="5589407" y="329953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2013 Nobel </a:t>
            </a:r>
            <a:r>
              <a:rPr lang="en-US" dirty="0" err="1"/>
              <a:t>prijs</a:t>
            </a:r>
            <a:r>
              <a:rPr lang="en-US" dirty="0"/>
              <a:t> in </a:t>
            </a:r>
            <a:r>
              <a:rPr lang="en-US" dirty="0" err="1"/>
              <a:t>Natuurkunde</a:t>
            </a:r>
            <a:r>
              <a:rPr lang="en-US" dirty="0"/>
              <a:t>  </a:t>
            </a:r>
          </a:p>
        </p:txBody>
      </p:sp>
      <p:pic>
        <p:nvPicPr>
          <p:cNvPr id="1026" name="Picture 2" descr="A mechanism for mass – CERN Courier">
            <a:extLst>
              <a:ext uri="{FF2B5EF4-FFF2-40B4-BE49-F238E27FC236}">
                <a16:creationId xmlns:a16="http://schemas.microsoft.com/office/drawing/2014/main" id="{66409B6A-3B8F-45D4-2A99-55F33097A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2471"/>
          <a:stretch/>
        </p:blipFill>
        <p:spPr bwMode="auto">
          <a:xfrm>
            <a:off x="588808" y="2642603"/>
            <a:ext cx="3155578" cy="35687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ECB55-E39F-0D08-03C7-03E627A97169}"/>
              </a:ext>
            </a:extLst>
          </p:cNvPr>
          <p:cNvSpPr txBox="1"/>
          <p:nvPr/>
        </p:nvSpPr>
        <p:spPr>
          <a:xfrm>
            <a:off x="1273099" y="6211303"/>
            <a:ext cx="191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Robert </a:t>
            </a:r>
            <a:r>
              <a:rPr lang="en-US" sz="2400" dirty="0" err="1">
                <a:solidFill>
                  <a:srgbClr val="FFFF00"/>
                </a:solidFill>
              </a:rPr>
              <a:t>B</a:t>
            </a:r>
            <a:r>
              <a:rPr lang="en-US" sz="2400" dirty="0" err="1">
                <a:solidFill>
                  <a:schemeClr val="bg1"/>
                </a:solidFill>
              </a:rPr>
              <a:t>rout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1265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4: </a:t>
            </a:r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Krachten</a:t>
            </a:r>
            <a:r>
              <a:rPr lang="en-US" dirty="0"/>
              <a:t> in Quantum </a:t>
            </a:r>
            <a:r>
              <a:rPr lang="en-US" dirty="0" err="1"/>
              <a:t>Mechanica</a:t>
            </a:r>
            <a:r>
              <a:rPr lang="en-US" dirty="0"/>
              <a:t>: </a:t>
            </a:r>
            <a:r>
              <a:rPr lang="en-US" dirty="0" err="1"/>
              <a:t>deeltjesuitwisseling</a:t>
            </a:r>
            <a:r>
              <a:rPr lang="en-US" dirty="0"/>
              <a:t> 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261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Er is </a:t>
            </a:r>
            <a:r>
              <a:rPr lang="en-US" sz="2400" dirty="0" err="1">
                <a:solidFill>
                  <a:srgbClr val="FFFF00"/>
                </a:solidFill>
              </a:rPr>
              <a:t>geen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aktie</a:t>
            </a:r>
            <a:r>
              <a:rPr lang="en-US" sz="2400" dirty="0">
                <a:solidFill>
                  <a:srgbClr val="FFFF00"/>
                </a:solidFill>
              </a:rPr>
              <a:t> op </a:t>
            </a:r>
            <a:r>
              <a:rPr lang="en-US" sz="2400" dirty="0" err="1">
                <a:solidFill>
                  <a:srgbClr val="FFFF00"/>
                </a:solidFill>
              </a:rPr>
              <a:t>afstand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80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Afstotende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321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Aantrekkende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25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7" name="Picture 36" descr="feynman-diagram-tattoo-1.jpg">
            <a:extLst>
              <a:ext uri="{FF2B5EF4-FFF2-40B4-BE49-F238E27FC236}">
                <a16:creationId xmlns:a16="http://schemas.microsoft.com/office/drawing/2014/main" id="{93CD93AE-79E8-044C-8DEA-2DF5249149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077" y="3727134"/>
            <a:ext cx="3796768" cy="28475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8" name="Picture 37" descr="Richard_Feynman.jpg">
            <a:extLst>
              <a:ext uri="{FF2B5EF4-FFF2-40B4-BE49-F238E27FC236}">
                <a16:creationId xmlns:a16="http://schemas.microsoft.com/office/drawing/2014/main" id="{6C6DC75E-DA4B-0945-996A-9ACEEF5787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5579" y="3857084"/>
            <a:ext cx="1946016" cy="27244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40AA35E-CB8C-754B-BB22-EC4501753813}"/>
              </a:ext>
            </a:extLst>
          </p:cNvPr>
          <p:cNvSpPr txBox="1">
            <a:spLocks/>
          </p:cNvSpPr>
          <p:nvPr/>
        </p:nvSpPr>
        <p:spPr bwMode="auto">
          <a:xfrm>
            <a:off x="8819659" y="5760395"/>
            <a:ext cx="1436731" cy="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?!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D3F53-8731-ED46-B302-4C4648038329}"/>
              </a:ext>
            </a:extLst>
          </p:cNvPr>
          <p:cNvCxnSpPr>
            <a:cxnSpLocks/>
          </p:cNvCxnSpPr>
          <p:nvPr/>
        </p:nvCxnSpPr>
        <p:spPr bwMode="auto">
          <a:xfrm>
            <a:off x="5896565" y="5358384"/>
            <a:ext cx="1368399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93CEF3-8BBB-8E49-82C9-017C1531FBC3}"/>
              </a:ext>
            </a:extLst>
          </p:cNvPr>
          <p:cNvSpPr txBox="1"/>
          <p:nvPr/>
        </p:nvSpPr>
        <p:spPr>
          <a:xfrm>
            <a:off x="1091943" y="6205378"/>
            <a:ext cx="19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68020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Krachten</a:t>
            </a:r>
            <a:r>
              <a:rPr lang="en-US" dirty="0"/>
              <a:t>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Strength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Standaardmodel: Deeltjes en Krachten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14EE2-337F-BE4A-A269-DCE28BEA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64843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Model: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Theorie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Tahoma" pitchFamily="34" charset="0"/>
              </a:rPr>
              <a:t>Het </a:t>
            </a:r>
            <a:r>
              <a:rPr lang="en-US" sz="2800" b="1" dirty="0" err="1">
                <a:solidFill>
                  <a:srgbClr val="FFFFFF"/>
                </a:solidFill>
                <a:latin typeface="Tahoma" pitchFamily="34" charset="0"/>
              </a:rPr>
              <a:t>Standaard</a:t>
            </a:r>
            <a:r>
              <a:rPr lang="en-US" sz="2800" b="1" dirty="0">
                <a:solidFill>
                  <a:srgbClr val="FFFFFF"/>
                </a:solidFill>
                <a:latin typeface="Tahoma" pitchFamily="34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414174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ubble Ultra Deep Field">
            <a:extLst>
              <a:ext uri="{FF2B5EF4-FFF2-40B4-BE49-F238E27FC236}">
                <a16:creationId xmlns:a16="http://schemas.microsoft.com/office/drawing/2014/main" id="{0EEA5A4F-AEB4-1269-0F97-7535C1B5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06699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45142F95-9CE6-90FE-498E-A9ACA778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02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73900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75101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8411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1273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Quantum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deeltjes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natuur-krachten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8144295" y="5284025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1729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bble Ultra Deep Field">
            <a:extLst>
              <a:ext uri="{FF2B5EF4-FFF2-40B4-BE49-F238E27FC236}">
                <a16:creationId xmlns:a16="http://schemas.microsoft.com/office/drawing/2014/main" id="{3E6F2E82-954C-E9A2-2D8F-D9E5D8B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53201" y="1793718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28956" y="1781805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5" y="5010276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Bouwstenen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300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486121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Het ‘Higgs’ veld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vult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het vacuum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453056" y="5405552"/>
            <a:ext cx="3946004" cy="1095642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1964: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Standaard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Model </a:t>
            </a:r>
            <a:r>
              <a:rPr kumimoji="0" lang="en-US" sz="2200" b="0" i="1" u="sng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voorspelling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: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lege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ruimte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is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niet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leeg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1994999" y="4820309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3475294" y="4828779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9" cstate="print"/>
          <a:srcRect l="27760" t="12624" r="30461" b="14183"/>
          <a:stretch/>
        </p:blipFill>
        <p:spPr>
          <a:xfrm>
            <a:off x="4871535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2130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Brout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525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Englert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258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81925671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ubble Ultra Deep Field">
            <a:extLst>
              <a:ext uri="{FF2B5EF4-FFF2-40B4-BE49-F238E27FC236}">
                <a16:creationId xmlns:a16="http://schemas.microsoft.com/office/drawing/2014/main" id="{66FE327B-6362-5C62-9808-3CCD900F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38199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08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73317" y="3438553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73674" y="3006355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681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3721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2197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348892" y="5642073"/>
            <a:ext cx="4998484" cy="106182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glow rad="317500">
              <a:srgbClr val="C000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1972: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kopieën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is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asymmetrie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tussen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mogelijk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9264" y="4954782"/>
            <a:ext cx="5882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Massa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wordt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veroorzaakt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door het Higgs veld!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Kobayashi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8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Maskawa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90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0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F01E5-77EF-9947-D723-BBE088626C83}"/>
              </a:ext>
            </a:extLst>
          </p:cNvPr>
          <p:cNvSpPr txBox="1"/>
          <p:nvPr/>
        </p:nvSpPr>
        <p:spPr>
          <a:xfrm>
            <a:off x="2344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In de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theorie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zijn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hiervoor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generaties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van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deeltjes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nodig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8552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5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1086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B-deeltjes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6719879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interessante gevallen.</a:t>
                </a:r>
              </a:p>
              <a:p>
                <a:r>
                  <a:rPr lang="en-GB" sz="2400" dirty="0">
                    <a:solidFill>
                      <a:srgbClr val="FFFFFF"/>
                    </a:solidFill>
                  </a:rPr>
                  <a:t>G</a:t>
                </a:r>
                <a:r>
                  <a:rPr lang="en-NL" sz="2400" dirty="0">
                    <a:solidFill>
                      <a:srgbClr val="FFFFFF"/>
                    </a:solidFill>
                  </a:rPr>
                  <a:t>aat dit anders bij materie dan bij antimaterie?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6719879" cy="1200329"/>
              </a:xfrm>
              <a:prstGeom prst="rect">
                <a:avLst/>
              </a:prstGeom>
              <a:blipFill>
                <a:blip r:embed="rId7"/>
                <a:stretch>
                  <a:fillRect l="-1316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9742" y="5746913"/>
            <a:ext cx="9397323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 err="1">
                <a:sym typeface="Wingdings" pitchFamily="2" charset="2"/>
              </a:rPr>
              <a:t>Asymmetrie</a:t>
            </a:r>
            <a:r>
              <a:rPr lang="en-US" sz="2200" dirty="0">
                <a:sym typeface="Wingdings" pitchFamily="2" charset="2"/>
              </a:rPr>
              <a:t>: </a:t>
            </a: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b="1" i="1" dirty="0" err="1"/>
              <a:t>niet</a:t>
            </a:r>
            <a:r>
              <a:rPr lang="en-US" sz="2200" b="1" i="1" dirty="0"/>
              <a:t> </a:t>
            </a:r>
            <a:r>
              <a:rPr lang="en-US" sz="2200" b="1" i="1" dirty="0" err="1"/>
              <a:t>altijd</a:t>
            </a:r>
            <a:r>
              <a:rPr lang="en-US" sz="2200" b="1" i="1" dirty="0"/>
              <a:t> </a:t>
            </a:r>
            <a:r>
              <a:rPr lang="en-US" sz="2200" b="1" i="1" dirty="0" err="1"/>
              <a:t>identiek</a:t>
            </a:r>
            <a:r>
              <a:rPr lang="en-US" sz="2200" b="1" i="1" dirty="0"/>
              <a:t>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77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pic>
        <p:nvPicPr>
          <p:cNvPr id="63" name="Picture 62" descr="FrikandelSpeciaal.jpg">
            <a:extLst>
              <a:ext uri="{FF2B5EF4-FFF2-40B4-BE49-F238E27FC236}">
                <a16:creationId xmlns:a16="http://schemas.microsoft.com/office/drawing/2014/main" id="{8CFBBCED-4EF6-4245-A573-B0476227F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0" y="2898858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64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66" grpId="0"/>
      <p:bldP spid="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gebeurt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alleen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er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tenminste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drie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generaties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deeltjes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bestaan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antimaterie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symmetrie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is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verbroken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Will we all die because of the Higgs field?">
            <a:extLst>
              <a:ext uri="{FF2B5EF4-FFF2-40B4-BE49-F238E27FC236}">
                <a16:creationId xmlns:a16="http://schemas.microsoft.com/office/drawing/2014/main" id="{2C1E0F60-C280-FD47-8D06-996B6C3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5" y="1657106"/>
            <a:ext cx="4185814" cy="366258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2E477DD-51AE-914F-1DE2-3F92504B9EFC}"/>
              </a:ext>
            </a:extLst>
          </p:cNvPr>
          <p:cNvSpPr/>
          <p:nvPr/>
        </p:nvSpPr>
        <p:spPr bwMode="auto">
          <a:xfrm>
            <a:off x="2535646" y="3672188"/>
            <a:ext cx="1841197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7594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256303" y="730856"/>
            <a:ext cx="5645969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2701969" y="1321689"/>
            <a:ext cx="8291370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2768529" y="1262484"/>
            <a:ext cx="8204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of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deeltjes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3CD590-1DE0-4D4E-BC04-4DBF1AD9AACA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346760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3112592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</a:t>
            </a:r>
            <a:r>
              <a:rPr lang="en-US" sz="4000" dirty="0" err="1"/>
              <a:t>Universaliteit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br>
              <a:rPr lang="en-US" sz="4000" dirty="0"/>
            </a:b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nieuwe</a:t>
            </a:r>
            <a:r>
              <a:rPr lang="en-US" sz="4000" dirty="0"/>
              <a:t> </a:t>
            </a:r>
            <a:r>
              <a:rPr lang="en-US" sz="4000" dirty="0" err="1"/>
              <a:t>natuurkracht</a:t>
            </a:r>
            <a:r>
              <a:rPr lang="en-US" sz="4000" dirty="0"/>
              <a:t>? 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Standaardmodel: Universaliteit van de Krachten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80" y="5543594"/>
            <a:ext cx="10372993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Krachten zijn identiek voor deeltjes van 1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generatie.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“Universaliteit”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784787" cy="36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880295" y="4877013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</a:t>
            </a:r>
          </a:p>
        </p:txBody>
      </p: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56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77811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Recent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resultaat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: 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niet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precies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Tahoma"/>
                <a:sym typeface="Wingdings"/>
              </a:rPr>
              <a:t>Verschillende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kracht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voor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elektronen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muonen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2566100" y="2970470"/>
            <a:ext cx="706219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een nieuwe natuurkracht aan het ontdekken?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(?) 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514A4-A2C6-DC48-BBEC-7EC89FBEC379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NL" sz="10000" dirty="0">
                <a:solidFill>
                  <a:srgbClr val="FFFF99"/>
                </a:solidFill>
              </a:rPr>
              <a:t>+ ???</a:t>
            </a:r>
          </a:p>
          <a:p>
            <a:r>
              <a:rPr lang="en-GB" sz="3200" dirty="0">
                <a:solidFill>
                  <a:schemeClr val="bg1"/>
                </a:solidFill>
              </a:rPr>
              <a:t>   V</a:t>
            </a:r>
            <a:r>
              <a:rPr lang="en-NL" sz="3200" dirty="0">
                <a:solidFill>
                  <a:schemeClr val="bg1"/>
                </a:solidFill>
              </a:rPr>
              <a:t>ijfde kracht?</a:t>
            </a:r>
          </a:p>
        </p:txBody>
      </p:sp>
    </p:spTree>
    <p:extLst>
      <p:ext uri="{BB962C8B-B14F-4D97-AF65-F5344CB8AC3E}">
        <p14:creationId xmlns:p14="http://schemas.microsoft.com/office/powerpoint/2010/main" val="41941182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7459093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Door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vijfde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kracht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in 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433469" y="51757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746073" y="5343195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Dank voor uw aandacht!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457144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D468-F719-8E44-B533-294BADAE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23B9C3-C89C-9C41-A25F-04EC43AD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14" y="768927"/>
            <a:ext cx="9874191" cy="5551661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8685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CF5B2888-58FE-9341-B2DD-60222A17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59" y="1042918"/>
            <a:ext cx="4543252" cy="32671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evatron atom smasher shuts after more than 25 years - BBC News">
            <a:extLst>
              <a:ext uri="{FF2B5EF4-FFF2-40B4-BE49-F238E27FC236}">
                <a16:creationId xmlns:a16="http://schemas.microsoft.com/office/drawing/2014/main" id="{1F02D2A4-E415-F045-A842-795E79717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3891"/>
          <a:stretch/>
        </p:blipFill>
        <p:spPr bwMode="auto">
          <a:xfrm>
            <a:off x="734811" y="729912"/>
            <a:ext cx="4834353" cy="18935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8AEA4810-F7B7-5744-9ED2-3D5FCF8E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1" y="2702010"/>
            <a:ext cx="4834353" cy="399548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5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</a:t>
                </a:r>
                <a:r>
                  <a:rPr lang="en-NL" dirty="0">
                    <a:solidFill>
                      <a:srgbClr val="C0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” </a:t>
                </a:r>
                <a:r>
                  <a:rPr lang="en-NL" dirty="0">
                    <a:solidFill>
                      <a:schemeClr val="bg1"/>
                    </a:solidFill>
                  </a:rPr>
                  <a:t>in quantum lus proces: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6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CD48A-629A-B849-8DE3-69204EA1B49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673851-C6A5-394F-A760-DB927A41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507891-70B6-CE4D-B503-B09B9A19DE58}"/>
              </a:ext>
            </a:extLst>
          </p:cNvPr>
          <p:cNvSpPr txBox="1"/>
          <p:nvPr/>
        </p:nvSpPr>
        <p:spPr>
          <a:xfrm>
            <a:off x="6260683" y="4340326"/>
            <a:ext cx="457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FF00"/>
                </a:solidFill>
              </a:rPr>
              <a:t>Voorspelling van het Standaardmodel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76CAFE-44AE-7749-815B-F8B3E441C1A8}"/>
              </a:ext>
            </a:extLst>
          </p:cNvPr>
          <p:cNvCxnSpPr>
            <a:cxnSpLocks/>
          </p:cNvCxnSpPr>
          <p:nvPr/>
        </p:nvCxnSpPr>
        <p:spPr bwMode="auto">
          <a:xfrm flipV="1">
            <a:off x="7292051" y="3912159"/>
            <a:ext cx="1122744" cy="39789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580D23F-31AC-0243-AE51-48C8880E171F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59FD95-EE03-CC48-B648-57E451C32349}"/>
              </a:ext>
            </a:extLst>
          </p:cNvPr>
          <p:cNvSpPr txBox="1"/>
          <p:nvPr/>
        </p:nvSpPr>
        <p:spPr>
          <a:xfrm>
            <a:off x="734811" y="6293741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CDF experiment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B1305-C90F-994C-A1FB-10193F4D5514}"/>
              </a:ext>
            </a:extLst>
          </p:cNvPr>
          <p:cNvSpPr txBox="1"/>
          <p:nvPr/>
        </p:nvSpPr>
        <p:spPr>
          <a:xfrm>
            <a:off x="774917" y="225915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Tevatron</a:t>
            </a:r>
          </a:p>
        </p:txBody>
      </p:sp>
    </p:spTree>
    <p:extLst>
      <p:ext uri="{BB962C8B-B14F-4D97-AF65-F5344CB8AC3E}">
        <p14:creationId xmlns:p14="http://schemas.microsoft.com/office/powerpoint/2010/main" val="1598910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7" name="Picture 4" descr="Tevatron atom smasher shuts after more than 25 years - BBC News">
            <a:extLst>
              <a:ext uri="{FF2B5EF4-FFF2-40B4-BE49-F238E27FC236}">
                <a16:creationId xmlns:a16="http://schemas.microsoft.com/office/drawing/2014/main" id="{1F02D2A4-E415-F045-A842-795E79717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3891"/>
          <a:stretch/>
        </p:blipFill>
        <p:spPr bwMode="auto">
          <a:xfrm>
            <a:off x="734811" y="729912"/>
            <a:ext cx="4834353" cy="18935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3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” in quantum lus proces: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4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CD48A-629A-B849-8DE3-69204EA1B49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673851-C6A5-394F-A760-DB927A41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580D23F-31AC-0243-AE51-48C8880E171F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B1305-C90F-994C-A1FB-10193F4D5514}"/>
              </a:ext>
            </a:extLst>
          </p:cNvPr>
          <p:cNvSpPr txBox="1"/>
          <p:nvPr/>
        </p:nvSpPr>
        <p:spPr>
          <a:xfrm>
            <a:off x="774917" y="225915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Tevatron</a:t>
            </a:r>
          </a:p>
        </p:txBody>
      </p:sp>
      <p:pic>
        <p:nvPicPr>
          <p:cNvPr id="20" name="Picture 19" descr="cern-lhc-aerial.jpg">
            <a:extLst>
              <a:ext uri="{FF2B5EF4-FFF2-40B4-BE49-F238E27FC236}">
                <a16:creationId xmlns:a16="http://schemas.microsoft.com/office/drawing/2014/main" id="{DA1D3D82-C84F-EF4D-9672-C01349ADE8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2" b="8538"/>
          <a:stretch/>
        </p:blipFill>
        <p:spPr>
          <a:xfrm>
            <a:off x="731847" y="3625516"/>
            <a:ext cx="4848687" cy="2753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1F5190F-430C-2E46-B6A9-AD17905B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8" y="1019186"/>
            <a:ext cx="3896694" cy="36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D96D18-642F-5F49-BF86-EAE36695BF5A}"/>
              </a:ext>
            </a:extLst>
          </p:cNvPr>
          <p:cNvSpPr txBox="1"/>
          <p:nvPr/>
        </p:nvSpPr>
        <p:spPr>
          <a:xfrm>
            <a:off x="731847" y="598110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54F-C806-4C4B-A73A-70564678B0AB}"/>
              </a:ext>
            </a:extLst>
          </p:cNvPr>
          <p:cNvSpPr/>
          <p:nvPr/>
        </p:nvSpPr>
        <p:spPr bwMode="auto">
          <a:xfrm>
            <a:off x="7684019" y="2518610"/>
            <a:ext cx="304949" cy="770021"/>
          </a:xfrm>
          <a:custGeom>
            <a:avLst/>
            <a:gdLst>
              <a:gd name="connsiteX0" fmla="*/ 272865 w 304949"/>
              <a:gd name="connsiteY0" fmla="*/ 0 h 770021"/>
              <a:gd name="connsiteX1" fmla="*/ 149 w 304949"/>
              <a:gd name="connsiteY1" fmla="*/ 433137 h 770021"/>
              <a:gd name="connsiteX2" fmla="*/ 304949 w 304949"/>
              <a:gd name="connsiteY2" fmla="*/ 770021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770021">
                <a:moveTo>
                  <a:pt x="272865" y="0"/>
                </a:moveTo>
                <a:cubicBezTo>
                  <a:pt x="133833" y="152400"/>
                  <a:pt x="-5198" y="304800"/>
                  <a:pt x="149" y="433137"/>
                </a:cubicBezTo>
                <a:cubicBezTo>
                  <a:pt x="5496" y="561474"/>
                  <a:pt x="155222" y="665747"/>
                  <a:pt x="304949" y="77002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65F6200-E1F8-944B-917F-64D7B2234F56}"/>
              </a:ext>
            </a:extLst>
          </p:cNvPr>
          <p:cNvSpPr/>
          <p:nvPr/>
        </p:nvSpPr>
        <p:spPr bwMode="auto">
          <a:xfrm>
            <a:off x="8919411" y="2502568"/>
            <a:ext cx="529389" cy="1122948"/>
          </a:xfrm>
          <a:custGeom>
            <a:avLst/>
            <a:gdLst>
              <a:gd name="connsiteX0" fmla="*/ 0 w 529389"/>
              <a:gd name="connsiteY0" fmla="*/ 0 h 1122948"/>
              <a:gd name="connsiteX1" fmla="*/ 352926 w 529389"/>
              <a:gd name="connsiteY1" fmla="*/ 545432 h 1122948"/>
              <a:gd name="connsiteX2" fmla="*/ 529389 w 529389"/>
              <a:gd name="connsiteY2" fmla="*/ 1122948 h 11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389" h="1122948">
                <a:moveTo>
                  <a:pt x="0" y="0"/>
                </a:moveTo>
                <a:cubicBezTo>
                  <a:pt x="132347" y="179137"/>
                  <a:pt x="264695" y="358274"/>
                  <a:pt x="352926" y="545432"/>
                </a:cubicBezTo>
                <a:cubicBezTo>
                  <a:pt x="441158" y="732590"/>
                  <a:pt x="485273" y="927769"/>
                  <a:pt x="529389" y="1122948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D7CEB0-DAE4-3C44-868E-1A8F2387CD67}"/>
              </a:ext>
            </a:extLst>
          </p:cNvPr>
          <p:cNvCxnSpPr/>
          <p:nvPr/>
        </p:nvCxnSpPr>
        <p:spPr bwMode="auto">
          <a:xfrm flipV="1">
            <a:off x="5694947" y="3625516"/>
            <a:ext cx="2149642" cy="1144372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chemeClr val="accent1"/>
            </a:solidFill>
            <a:prstDash val="lg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77144D-1688-614B-82BA-E919B2DB6AE2}"/>
              </a:ext>
            </a:extLst>
          </p:cNvPr>
          <p:cNvCxnSpPr>
            <a:cxnSpLocks/>
          </p:cNvCxnSpPr>
          <p:nvPr/>
        </p:nvCxnSpPr>
        <p:spPr bwMode="auto">
          <a:xfrm>
            <a:off x="5694947" y="1808563"/>
            <a:ext cx="2294021" cy="486632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18221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18" name="Picture 4" descr="susyparticles_sm">
            <a:extLst>
              <a:ext uri="{FF2B5EF4-FFF2-40B4-BE49-F238E27FC236}">
                <a16:creationId xmlns:a16="http://schemas.microsoft.com/office/drawing/2014/main" id="{F6F6E262-5E8D-114B-9E64-5E836F54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01" y="937992"/>
            <a:ext cx="6274920" cy="308454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6B259-8F2B-0242-B89B-1BF974CF56E9}"/>
                  </a:ext>
                </a:extLst>
              </p:cNvPr>
              <p:cNvSpPr txBox="1"/>
              <p:nvPr/>
            </p:nvSpPr>
            <p:spPr>
              <a:xfrm>
                <a:off x="340200" y="4535136"/>
                <a:ext cx="656083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u="sng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NL" sz="2000" u="sng" dirty="0">
                    <a:solidFill>
                      <a:schemeClr val="bg1"/>
                    </a:solidFill>
                  </a:rPr>
                  <a:t>Supersymmetrie deeltjes?:</a:t>
                </a:r>
              </a:p>
              <a:p>
                <a:r>
                  <a:rPr lang="en-NL" sz="2000" dirty="0">
                    <a:solidFill>
                      <a:schemeClr val="bg1"/>
                    </a:solidFill>
                  </a:rPr>
                  <a:t>Voor elk gewoon deeltje bestaat er een supersymmetrisch spiegelbeeld deeltje.</a:t>
                </a:r>
              </a:p>
              <a:p>
                <a:endParaRPr lang="en-NL" sz="2000" dirty="0">
                  <a:solidFill>
                    <a:srgbClr val="66FFFF"/>
                  </a:solidFill>
                </a:endParaRPr>
              </a:p>
              <a:p>
                <a:r>
                  <a:rPr lang="en-NL" sz="2000" dirty="0">
                    <a:solidFill>
                      <a:srgbClr val="66FFFF"/>
                    </a:solidFill>
                  </a:rPr>
                  <a:t>Dit kan de Higgs massa en krachten unificatie verklaren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6B259-8F2B-0242-B89B-1BF974CF5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00" y="4535136"/>
                <a:ext cx="6560833" cy="1631216"/>
              </a:xfrm>
              <a:prstGeom prst="rect">
                <a:avLst/>
              </a:prstGeom>
              <a:blipFill>
                <a:blip r:embed="rId3"/>
                <a:stretch>
                  <a:fillRect l="-965" t="-2326" b="-542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2E04FF-96DF-244A-AC95-5C53719C59EC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2E04FF-96DF-244A-AC95-5C53719C5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4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EB8312-FDE9-7148-9BD5-CDC162CC6935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” in quantum lus proces: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EB8312-FDE9-7148-9BD5-CDC162CC6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5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F337735-F9E7-FB43-8A4F-B9C8C7CD034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43928C-75F7-564A-9EC7-AD3226D8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FF4D86-5824-FC43-B14A-712FD2CC7C38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FF4D86-5824-FC43-B14A-712FD2CC7C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07500E-A5E9-434A-B5BB-0DF7D63ED5BE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07500E-A5E9-434A-B5BB-0DF7D63ED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6C3C57-04FB-4F41-87B7-8D983BC90DB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6C3C57-04FB-4F41-87B7-8D983BC90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4A5E15-A4F1-A642-9FF6-D0F004AC3E07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4A5E15-A4F1-A642-9FF6-D0F004AC3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1A44110-6C35-AE40-9130-3B178D9E893E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1A44110-6C35-AE40-9130-3B178D9E8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0DC3366A-D995-4E4C-81F5-F1B7CC8FB3C0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FAF8EFA-04CC-F140-AB30-1A0C856B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8" y="1019186"/>
            <a:ext cx="3896694" cy="36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C4A939CA-00F2-444A-B8BA-AB547D5FEFB6}"/>
              </a:ext>
            </a:extLst>
          </p:cNvPr>
          <p:cNvSpPr/>
          <p:nvPr/>
        </p:nvSpPr>
        <p:spPr bwMode="auto">
          <a:xfrm>
            <a:off x="7684019" y="2518610"/>
            <a:ext cx="304949" cy="770021"/>
          </a:xfrm>
          <a:custGeom>
            <a:avLst/>
            <a:gdLst>
              <a:gd name="connsiteX0" fmla="*/ 272865 w 304949"/>
              <a:gd name="connsiteY0" fmla="*/ 0 h 770021"/>
              <a:gd name="connsiteX1" fmla="*/ 149 w 304949"/>
              <a:gd name="connsiteY1" fmla="*/ 433137 h 770021"/>
              <a:gd name="connsiteX2" fmla="*/ 304949 w 304949"/>
              <a:gd name="connsiteY2" fmla="*/ 770021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770021">
                <a:moveTo>
                  <a:pt x="272865" y="0"/>
                </a:moveTo>
                <a:cubicBezTo>
                  <a:pt x="133833" y="152400"/>
                  <a:pt x="-5198" y="304800"/>
                  <a:pt x="149" y="433137"/>
                </a:cubicBezTo>
                <a:cubicBezTo>
                  <a:pt x="5496" y="561474"/>
                  <a:pt x="155222" y="665747"/>
                  <a:pt x="304949" y="77002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3F9CA06-E10B-F946-A65F-BD381E48C9F4}"/>
              </a:ext>
            </a:extLst>
          </p:cNvPr>
          <p:cNvSpPr/>
          <p:nvPr/>
        </p:nvSpPr>
        <p:spPr bwMode="auto">
          <a:xfrm>
            <a:off x="8919411" y="2502568"/>
            <a:ext cx="529389" cy="1122948"/>
          </a:xfrm>
          <a:custGeom>
            <a:avLst/>
            <a:gdLst>
              <a:gd name="connsiteX0" fmla="*/ 0 w 529389"/>
              <a:gd name="connsiteY0" fmla="*/ 0 h 1122948"/>
              <a:gd name="connsiteX1" fmla="*/ 352926 w 529389"/>
              <a:gd name="connsiteY1" fmla="*/ 545432 h 1122948"/>
              <a:gd name="connsiteX2" fmla="*/ 529389 w 529389"/>
              <a:gd name="connsiteY2" fmla="*/ 1122948 h 11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389" h="1122948">
                <a:moveTo>
                  <a:pt x="0" y="0"/>
                </a:moveTo>
                <a:cubicBezTo>
                  <a:pt x="132347" y="179137"/>
                  <a:pt x="264695" y="358274"/>
                  <a:pt x="352926" y="545432"/>
                </a:cubicBezTo>
                <a:cubicBezTo>
                  <a:pt x="441158" y="732590"/>
                  <a:pt x="485273" y="927769"/>
                  <a:pt x="529389" y="1122948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914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90838" y="3090864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Zichtbare</a:t>
            </a:r>
            <a:r>
              <a:rPr lang="en-US" dirty="0"/>
              <a:t> “</a:t>
            </a:r>
            <a:r>
              <a:rPr lang="en-US" dirty="0" err="1"/>
              <a:t>baryonische</a:t>
            </a:r>
            <a:r>
              <a:rPr lang="en-US" dirty="0"/>
              <a:t>”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Donkere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beweegt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ongestoord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verder</a:t>
            </a:r>
            <a:endParaRPr lang="en-US" sz="20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284404" cy="4049271"/>
            <a:chOff x="-78" y="1035"/>
            <a:chExt cx="2795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  <a:endParaRPr lang="en-US" sz="32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Spiraalarm</a:t>
            </a:r>
            <a:r>
              <a:rPr lang="en-US" dirty="0"/>
              <a:t> </a:t>
            </a:r>
            <a:r>
              <a:rPr lang="en-US" dirty="0" err="1"/>
              <a:t>rotatie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gravitationele</a:t>
            </a:r>
            <a:r>
              <a:rPr lang="en-US" dirty="0"/>
              <a:t> </a:t>
            </a:r>
            <a:r>
              <a:rPr lang="en-US" dirty="0" err="1"/>
              <a:t>lensen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Waterstof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Antiwaterstof</a:t>
            </a: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D4F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4411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2160588" y="4037014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B84E-6EEB-EB4D-98CA-1F2141C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Antiproton productie (7 April,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</p:spPr>
            <p:txBody>
              <a:bodyPr/>
              <a:lstStyle/>
              <a:p>
                <a:r>
                  <a:rPr lang="en-NL" dirty="0"/>
                  <a:t>AMS en Pamela experimenten meten antimaterie in de ruimte</a:t>
                </a:r>
              </a:p>
              <a:p>
                <a:r>
                  <a:rPr lang="en-NL" dirty="0"/>
                  <a:t>Antimaterie wordt ook gemaakt bij botsingen van protonen met gewone materie deeltjes (bv He)</a:t>
                </a:r>
              </a:p>
              <a:p>
                <a:pPr lvl="1"/>
                <a:r>
                  <a:rPr lang="en-NL" dirty="0">
                    <a:solidFill>
                      <a:srgbClr val="66FFFF"/>
                    </a:solidFill>
                  </a:rPr>
                  <a:t>De “gewone” antiproton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NL" dirty="0">
                    <a:solidFill>
                      <a:srgbClr val="66FFFF"/>
                    </a:solidFill>
                  </a:rPr>
                  <a:t>) productie is gemeten bij LHCb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  <a:blipFill>
                <a:blip r:embed="rId2"/>
                <a:stretch>
                  <a:fillRect l="-1233" t="-4225" b="-161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LHCb event display with the antiproton track.">
            <a:extLst>
              <a:ext uri="{FF2B5EF4-FFF2-40B4-BE49-F238E27FC236}">
                <a16:creationId xmlns:a16="http://schemas.microsoft.com/office/drawing/2014/main" id="{1C638532-636E-1E43-AEDC-3DDA7812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9" y="3040573"/>
            <a:ext cx="5461648" cy="316532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1A8918-B127-1140-8DAA-527B0EDB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01" y="3039852"/>
            <a:ext cx="5961181" cy="3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2B5BC-A0A1-FD41-9CFB-C368EE3800C2}"/>
              </a:ext>
            </a:extLst>
          </p:cNvPr>
          <p:cNvSpPr txBox="1"/>
          <p:nvPr/>
        </p:nvSpPr>
        <p:spPr>
          <a:xfrm>
            <a:off x="510363" y="316599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LHCb p-He botsing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/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/>
                  <a:t> “</a:t>
                </a:r>
                <a:r>
                  <a:rPr lang="en-US" b="0" dirty="0" err="1"/>
                  <a:t>gedetacheerde</a:t>
                </a:r>
                <a:r>
                  <a:rPr lang="en-US" b="0" dirty="0"/>
                  <a:t>” / “</a:t>
                </a:r>
                <a:r>
                  <a:rPr lang="en-US" b="0" dirty="0" err="1"/>
                  <a:t>directe</a:t>
                </a:r>
                <a:r>
                  <a:rPr lang="en-US" b="0" dirty="0"/>
                  <a:t>” </a:t>
                </a:r>
                <a:r>
                  <a:rPr lang="en-US" b="0" dirty="0" err="1"/>
                  <a:t>productie</a:t>
                </a:r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blipFill>
                <a:blip r:embed="rId5"/>
                <a:stretch>
                  <a:fillRect t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48891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899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3697824" y="4679013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b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983477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039" y="1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Higgs Veld </a:t>
            </a:r>
            <a:r>
              <a:rPr lang="en-US" sz="32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i="1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592" y="710521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Higgs veld </a:t>
            </a:r>
            <a:r>
              <a:rPr lang="en-US" sz="2000" b="1" i="1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chemeClr val="tx1"/>
                </a:solidFill>
              </a:rPr>
              <a:t> is uniform, </a:t>
            </a:r>
            <a:r>
              <a:rPr lang="en-US" sz="2000" dirty="0" err="1">
                <a:solidFill>
                  <a:schemeClr val="tx1"/>
                </a:solidFill>
              </a:rPr>
              <a:t>moeilijk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nemen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Higgs-boson </a:t>
            </a:r>
            <a:r>
              <a:rPr lang="en-US" sz="2000" dirty="0" err="1">
                <a:solidFill>
                  <a:schemeClr val="tx1"/>
                </a:solidFill>
              </a:rPr>
              <a:t>deeltje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Massa </a:t>
            </a:r>
            <a:r>
              <a:rPr lang="en-US" sz="2000" dirty="0" err="1">
                <a:solidFill>
                  <a:schemeClr val="tx1"/>
                </a:solidFill>
              </a:rPr>
              <a:t>ontstaat</a:t>
            </a:r>
            <a:r>
              <a:rPr lang="en-US" sz="2000" dirty="0">
                <a:solidFill>
                  <a:schemeClr val="tx1"/>
                </a:solidFill>
              </a:rPr>
              <a:t> door </a:t>
            </a:r>
            <a:r>
              <a:rPr lang="en-US" sz="2000" dirty="0" err="1">
                <a:solidFill>
                  <a:schemeClr val="tx1"/>
                </a:solidFill>
              </a:rPr>
              <a:t>interactie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materie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deeltjes</a:t>
            </a:r>
            <a:r>
              <a:rPr lang="en-US" sz="2000" dirty="0">
                <a:solidFill>
                  <a:schemeClr val="tx1"/>
                </a:solidFill>
              </a:rPr>
              <a:t> met het Higgs </a:t>
            </a:r>
            <a:r>
              <a:rPr lang="en-US" sz="2000" dirty="0" err="1">
                <a:solidFill>
                  <a:schemeClr val="tx1"/>
                </a:solidFill>
              </a:rPr>
              <a:t>veld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6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64275" y="3327322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 err="1">
                <a:solidFill>
                  <a:srgbClr val="CCECFF"/>
                </a:solidFill>
              </a:rPr>
              <a:t>Vergelijk</a:t>
            </a:r>
            <a:r>
              <a:rPr lang="en-US" sz="2400" kern="0" dirty="0">
                <a:solidFill>
                  <a:srgbClr val="CCECFF"/>
                </a:solidFill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foton</a:t>
            </a:r>
            <a:r>
              <a:rPr lang="en-US" sz="2000" kern="0" dirty="0">
                <a:solidFill>
                  <a:srgbClr val="CCECFF"/>
                </a:solidFill>
              </a:rPr>
              <a:t> is </a:t>
            </a: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kwantum</a:t>
            </a:r>
            <a:r>
              <a:rPr lang="en-US" sz="2000" kern="0" dirty="0">
                <a:solidFill>
                  <a:srgbClr val="CCECFF"/>
                </a:solidFill>
              </a:rPr>
              <a:t> van </a:t>
            </a:r>
            <a:r>
              <a:rPr lang="en-US" sz="2000" kern="0" dirty="0" err="1">
                <a:solidFill>
                  <a:srgbClr val="CCECFF"/>
                </a:solidFill>
              </a:rPr>
              <a:t>elektromagnetisch</a:t>
            </a:r>
            <a:r>
              <a:rPr lang="en-US" sz="2000" kern="0" dirty="0">
                <a:solidFill>
                  <a:srgbClr val="CCECFF"/>
                </a:solidFill>
              </a:rPr>
              <a:t> veld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Watergolf</a:t>
            </a:r>
            <a:endParaRPr lang="en-US" sz="2000" kern="0" dirty="0">
              <a:solidFill>
                <a:srgbClr val="CCE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556" y="5926689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veld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372" y="5910935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deeltje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een</a:t>
            </a:r>
            <a:r>
              <a:rPr lang="en-US" sz="2400" dirty="0">
                <a:solidFill>
                  <a:srgbClr val="FFFF00"/>
                </a:solidFill>
              </a:rPr>
              <a:t> “</a:t>
            </a:r>
            <a:r>
              <a:rPr lang="en-US" sz="2400" dirty="0" err="1">
                <a:solidFill>
                  <a:srgbClr val="FFFF00"/>
                </a:solidFill>
              </a:rPr>
              <a:t>veld-kwantum</a:t>
            </a:r>
            <a:r>
              <a:rPr lang="en-US" sz="2400" dirty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0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0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1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Antiwaterstof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bestaat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51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13477</TotalTime>
  <Words>2942</Words>
  <Application>Microsoft Macintosh PowerPoint</Application>
  <PresentationFormat>Widescreen</PresentationFormat>
  <Paragraphs>736</Paragraphs>
  <Slides>86</Slides>
  <Notes>47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86</vt:i4>
      </vt:variant>
    </vt:vector>
  </HeadingPairs>
  <TitlesOfParts>
    <vt:vector size="108" baseType="lpstr">
      <vt:lpstr>Arial</vt:lpstr>
      <vt:lpstr>Arial Hebrew Light</vt:lpstr>
      <vt:lpstr>Calibri</vt:lpstr>
      <vt:lpstr>Cambria Math</vt:lpstr>
      <vt:lpstr>Capitals</vt:lpstr>
      <vt:lpstr>CG Times</vt:lpstr>
      <vt:lpstr>Chalkduster</vt:lpstr>
      <vt:lpstr>Comic Sans MS</vt:lpstr>
      <vt:lpstr>Helvetica Neue Light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13_Default Design</vt:lpstr>
      <vt:lpstr>Waarom bestaat er iets in plaats van niets?</vt:lpstr>
      <vt:lpstr>Waarom bestaat er iets in plaats van niets?</vt:lpstr>
      <vt:lpstr>Hoe is de antimaterie verdwenen in het universum?</vt:lpstr>
      <vt:lpstr>1: Materie en Antimaterie  </vt:lpstr>
      <vt:lpstr>Bouwstenen van materie</vt:lpstr>
      <vt:lpstr>Bouwstenen van materie</vt:lpstr>
      <vt:lpstr>Paul Dirac en antimaterie</vt:lpstr>
      <vt:lpstr>Antimaterie</vt:lpstr>
      <vt:lpstr>Het ATHENA experiment op CERN (2002)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Is er antimaterie in de natuur?</vt:lpstr>
      <vt:lpstr>PowerPoint Presentation</vt:lpstr>
      <vt:lpstr>Zijn er antimaterie sterrenstelsels?</vt:lpstr>
      <vt:lpstr>Vroege Universum: waar is de antimaterie heen?</vt:lpstr>
      <vt:lpstr>2: Antimaterie en Big Bang  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3: Deeltjes &amp; CERN  </vt:lpstr>
      <vt:lpstr>CERN: Deeltjes Fysica lab</vt:lpstr>
      <vt:lpstr>Bouw van de Atlas detector</vt:lpstr>
      <vt:lpstr>Het Atlas Experiment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Ontdekking van het Higgs deeltje</vt:lpstr>
      <vt:lpstr>Ontdekking van het Higgs deeltje</vt:lpstr>
      <vt:lpstr>Higgs: data verzamelen en Theorie testen</vt:lpstr>
      <vt:lpstr>ppHiggsZZ</vt:lpstr>
      <vt:lpstr>PowerPoint Presentation</vt:lpstr>
      <vt:lpstr>PowerPoint Presentation</vt:lpstr>
      <vt:lpstr>PowerPoint Presentation</vt:lpstr>
      <vt:lpstr>4: Krachten: “Standaard Model”  </vt:lpstr>
      <vt:lpstr>   Krachten in Quantum Mechanica: deeltjesuitwisseling </vt:lpstr>
      <vt:lpstr>Vier fundamentele natuurkrachten</vt:lpstr>
      <vt:lpstr>Vier fundamentele natuurkrachten</vt:lpstr>
      <vt:lpstr>Hoe Sterk zijn de Krachten?</vt:lpstr>
      <vt:lpstr>Het Standaardmodel: Deeltjes en Krachten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5: Zijn krachten identiek voor materie and antimaterie? </vt:lpstr>
      <vt:lpstr>   LHCB experiment: vervallen van B deeltjes</vt:lpstr>
      <vt:lpstr>   LHCb Detector: B-deeltjes</vt:lpstr>
      <vt:lpstr>B-vervalsproces:  materie vs antimaterie </vt:lpstr>
      <vt:lpstr>B-vervalsproces:  materie vs antimaterie </vt:lpstr>
      <vt:lpstr>B-vervalsproces:  materie vs antimaterie </vt:lpstr>
      <vt:lpstr>PowerPoint Presentation</vt:lpstr>
      <vt:lpstr>PowerPoint Presentation</vt:lpstr>
      <vt:lpstr>6: Universaliteit en een nieuwe natuurkracht? </vt:lpstr>
      <vt:lpstr>Standaardmodel: Universaliteit van de Krachten</vt:lpstr>
      <vt:lpstr>   LHCb: Vervallen B-deeltjes hetzelfde naar elektronen en naar muonen ? </vt:lpstr>
      <vt:lpstr>   LHCb: Vervallen B-deeltjes hetzelfde naar elektronen en naar muonen ? </vt:lpstr>
      <vt:lpstr>   23 Maart 2021: Krantenkoppen… “voorzichtige opwinding” </vt:lpstr>
      <vt:lpstr>Vier(?)  fundamentele natuurkrachten </vt:lpstr>
      <vt:lpstr>PowerPoint Presentation</vt:lpstr>
      <vt:lpstr>Toekomst: “Cirkels en Driehoeken”</vt:lpstr>
      <vt:lpstr>Toekomst: “Cirkels en Driehoeken”</vt:lpstr>
      <vt:lpstr>De Fermilab W-boson anomalie (April 7 2022)</vt:lpstr>
      <vt:lpstr>De Fermilab W-boson anomalie (April 7 2022)</vt:lpstr>
      <vt:lpstr>De Fermilab W-boson anomalie (April 7 2022)</vt:lpstr>
      <vt:lpstr>De Fermilab W-boson anomalie (April 7 2022)</vt:lpstr>
      <vt:lpstr>Donkere Materie</vt:lpstr>
      <vt:lpstr>Zichtbare “baryonische” materie</vt:lpstr>
      <vt:lpstr>Spiraalarm rotatie en gravitationele lensen</vt:lpstr>
      <vt:lpstr>Donkere Materie</vt:lpstr>
      <vt:lpstr>PowerPoint Presentation</vt:lpstr>
      <vt:lpstr>PowerPoint Presentation</vt:lpstr>
      <vt:lpstr>Antiproton productie (7 April, 2022)</vt:lpstr>
      <vt:lpstr>Het Standaard Model</vt:lpstr>
      <vt:lpstr>Higgs Veld f en Deeltje H</vt:lpstr>
      <vt:lpstr>Het Vacuum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879</cp:revision>
  <cp:lastPrinted>2021-01-20T08:03:16Z</cp:lastPrinted>
  <dcterms:created xsi:type="dcterms:W3CDTF">2018-08-16T13:53:51Z</dcterms:created>
  <dcterms:modified xsi:type="dcterms:W3CDTF">2022-06-02T07:02:35Z</dcterms:modified>
</cp:coreProperties>
</file>