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1"/>
  </p:notesMasterIdLst>
  <p:sldIdLst>
    <p:sldId id="1547" r:id="rId3"/>
    <p:sldId id="1553" r:id="rId4"/>
    <p:sldId id="1563" r:id="rId5"/>
    <p:sldId id="1477" r:id="rId6"/>
    <p:sldId id="1481" r:id="rId7"/>
    <p:sldId id="1482" r:id="rId8"/>
    <p:sldId id="1487" r:id="rId9"/>
    <p:sldId id="1550" r:id="rId10"/>
    <p:sldId id="1549" r:id="rId11"/>
    <p:sldId id="2763" r:id="rId12"/>
    <p:sldId id="1497" r:id="rId13"/>
    <p:sldId id="1498" r:id="rId14"/>
    <p:sldId id="1499" r:id="rId15"/>
    <p:sldId id="1500" r:id="rId16"/>
    <p:sldId id="1501" r:id="rId17"/>
    <p:sldId id="1502" r:id="rId18"/>
    <p:sldId id="1504" r:id="rId19"/>
    <p:sldId id="1551" r:id="rId20"/>
    <p:sldId id="1503" r:id="rId21"/>
    <p:sldId id="1557" r:id="rId22"/>
    <p:sldId id="2759" r:id="rId23"/>
    <p:sldId id="1560" r:id="rId24"/>
    <p:sldId id="1554" r:id="rId25"/>
    <p:sldId id="1539" r:id="rId26"/>
    <p:sldId id="2767" r:id="rId27"/>
    <p:sldId id="1534" r:id="rId28"/>
    <p:sldId id="1535" r:id="rId29"/>
    <p:sldId id="1536" r:id="rId30"/>
    <p:sldId id="1537" r:id="rId31"/>
    <p:sldId id="1538" r:id="rId32"/>
    <p:sldId id="1558" r:id="rId33"/>
    <p:sldId id="1542" r:id="rId34"/>
    <p:sldId id="1543" r:id="rId35"/>
    <p:sldId id="1544" r:id="rId36"/>
    <p:sldId id="1546" r:id="rId37"/>
    <p:sldId id="1559" r:id="rId38"/>
    <p:sldId id="1527" r:id="rId39"/>
    <p:sldId id="1529" r:id="rId40"/>
    <p:sldId id="2762" r:id="rId41"/>
    <p:sldId id="2761" r:id="rId42"/>
    <p:sldId id="2765" r:id="rId43"/>
    <p:sldId id="1530" r:id="rId44"/>
    <p:sldId id="1562" r:id="rId45"/>
    <p:sldId id="1524" r:id="rId46"/>
    <p:sldId id="1424" r:id="rId47"/>
    <p:sldId id="1425" r:id="rId48"/>
    <p:sldId id="1426" r:id="rId49"/>
    <p:sldId id="144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DEEBF6"/>
    <a:srgbClr val="339933"/>
    <a:srgbClr val="00FA00"/>
    <a:srgbClr val="00FF00"/>
    <a:srgbClr val="67FF45"/>
    <a:srgbClr val="0432FF"/>
    <a:srgbClr val="FF9900"/>
    <a:srgbClr val="011892"/>
    <a:srgbClr val="425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60"/>
    <p:restoredTop sz="89178"/>
  </p:normalViewPr>
  <p:slideViewPr>
    <p:cSldViewPr snapToGrid="0" snapToObjects="1">
      <p:cViewPr varScale="1">
        <p:scale>
          <a:sx n="102" d="100"/>
          <a:sy n="102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DD80-78AE-690F-113A-61DA64DB3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CA6057-73EC-75BF-6AAA-D136CFB16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2325D-F7CD-B1E1-364B-755F4C01A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en-US" baseline="0" dirty="0"/>
              <a:t> particles: Standard Model</a:t>
            </a:r>
          </a:p>
          <a:p>
            <a:endParaRPr lang="en-US" baseline="0" dirty="0"/>
          </a:p>
          <a:p>
            <a:r>
              <a:rPr lang="en-US" baseline="0" dirty="0"/>
              <a:t>Matter particles:</a:t>
            </a:r>
          </a:p>
          <a:p>
            <a:r>
              <a:rPr lang="en-US" baseline="0" dirty="0"/>
              <a:t>3 generations: only 1-st one stable matter</a:t>
            </a:r>
          </a:p>
          <a:p>
            <a:endParaRPr lang="en-US" baseline="0" dirty="0"/>
          </a:p>
          <a:p>
            <a:r>
              <a:rPr lang="en-US" baseline="0" dirty="0"/>
              <a:t>Fundamental laws symmetric matter antimatter</a:t>
            </a:r>
          </a:p>
          <a:p>
            <a:endParaRPr lang="en-US" baseline="0" dirty="0"/>
          </a:p>
          <a:p>
            <a:r>
              <a:rPr lang="en-US" baseline="0" dirty="0"/>
              <a:t>Why is an atom neutral: charge proton=-electron?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5D821-6B0E-DC40-41C6-FA37190FF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3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5A55-ACA2-DCC4-4BB6-99470DDC0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A9307062-EA75-1A91-02E7-DA22EDE7C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A23C830C-3141-9259-BF00-A5B37AA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>
              <a:latin typeface="Times New Roman" charset="0"/>
              <a:ea typeface="ＭＳ Ｐゴシック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16AE9E36-1011-4DE6-6B37-D70C4ABB6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F7D0694F-D44A-234C-93CC-12CB218F823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56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D279-6B4C-48A7-B1C1-73FB55DA7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197C8347-59D7-FB84-BE9D-4A883CAC2D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D04EEDFC-58EB-1961-8952-0158326D6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4D528D2E-D997-C31D-1191-15C309C9E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5CF662D0-F6F1-DD4D-9E52-5A6E9207A99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3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80B7-E4E0-D9EF-4EC0-28880C8B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8AA74-3AE3-E577-96FF-633A5597C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8D3E9-480C-4940-D442-543789BDA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1B822-14E9-41CC-419C-C94A005BF3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11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0175-A6CA-AF61-1918-A926535E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D02A2-B6E2-ACA7-B589-DA95F28CD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C0CE4-9F59-365F-B9D3-FC260A5E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12C9D-C3A7-21DF-EA77-A7275A509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57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E2D06-D7E7-BFDB-98D2-14B854401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A9DAB-7CD1-1A8F-DCF2-77CC4FBDD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CD8E1-7D24-2897-B18F-748DC088C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A2BA8-E852-82B1-93DF-B63CDA14E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8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850FB-85C4-D175-5C30-A9AAE9D4F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9FADC-A449-9BFB-54E1-783DCBC6D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7B883-E1F2-7303-196D-7ED95C86B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D37D-45C4-E5CF-04C8-75EB68E74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41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DF3B-89A2-761B-F3AD-5132B9C49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995E2C-2A4D-0F44-A3EF-CEBCBE2C9F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19</a:t>
            </a:fld>
            <a:endParaRPr lang="en-US"/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231956EA-0747-6C10-5960-CBA1F82C0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8EBB0680-46B2-9DF3-A295-65929AD7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80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71F7-EA49-7EE1-779C-7C26520B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E15EFF-D7CA-B8E6-F1B8-C5FF5D928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20</a:t>
            </a:fld>
            <a:endParaRPr lang="en-US"/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428C1E24-A1DD-07A6-4323-97FB143E7D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D337C151-A85A-91DF-1F2D-5A1189E47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9643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9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1441-1F4A-C0B7-FDDF-1438B1AF0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17C35-8B2A-0417-758E-B624B5AF6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F170D-A4E1-48A5-7B80-D222983D9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60F4A-436E-C409-7B9A-BC155E9E2B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2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8145B-EA42-5AFC-FAD9-3C2D32B9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F47ED-46DA-F49F-E659-63443F182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44C16-002B-AC98-5590-08AC921BE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88C01-5B82-F1F1-E8A2-BA81BB997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0F64-FA15-D775-DB1B-172BF3C9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F2184-78EB-0839-B3F0-755235DCC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C9260-AB51-BAB0-66C1-71EF2B4B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quotes: massless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07010-D3F3-4B95-13BA-BB18D0844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74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37488-338A-2068-597B-554D191A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EF7FE-F0D6-8DA0-9B21-C58E82416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2BE13-01C7-5E29-C675-7B585E1D1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04B79-9B39-C302-FCC1-23DA91D91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73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5760-513C-2396-F6AA-EE6D37981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01DBA-F5CF-6C54-9576-984ECA3F3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F1AC4-0409-6F82-46B9-9C490B4E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complex? See Dirac slide. Also T is Initial-&gt;Final </a:t>
            </a:r>
            <a:r>
              <a:rPr lang="mr-IN" dirty="0"/>
              <a:t>–</a:t>
            </a:r>
            <a:r>
              <a:rPr lang="en-US" baseline="0" dirty="0"/>
              <a:t> complex conjugation.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F364-66A5-CF36-CBEF-E1D4821F7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2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299D-0BBE-D9C8-4265-0A096FA9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F4D2C-F778-EF4E-7772-06CCDCFEE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6AD70-C38F-31DD-7280-3D5D3832C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CE14D-1859-E926-75C8-4089A63857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39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1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8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25AB-D6F3-E31A-7E7C-38B375CD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C3A54-E5C1-1BB1-BED8-5361EC59D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51A0D-D8FF-C945-8152-3901412F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4F5CC-18AD-F5AF-29DC-169C60D6EE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2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696B-A15E-36A7-5F73-DC77E531B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3BA07-0BE6-5484-B738-5B161433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46F37-A5DA-62F5-189D-260CDE5D0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D8306-D5F6-800F-0C11-E0069DFE05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4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FE0F-84E7-7AFF-FBF1-AC9CF97F0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907C3-98C9-AEDC-A6D1-9D01AD4A3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05C14-CDCA-461E-2D06-54241E6D1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 of left handed particle in front of the bubble wall. Baryon # violating </a:t>
            </a:r>
            <a:r>
              <a:rPr lang="en-US" dirty="0" err="1"/>
              <a:t>sphalerons</a:t>
            </a:r>
            <a:r>
              <a:rPr lang="en-US" dirty="0"/>
              <a:t> are</a:t>
            </a:r>
            <a:r>
              <a:rPr lang="en-US" baseline="0" dirty="0"/>
              <a:t> in thermal equilibrium and restore chiral symmetry converting it into a baryon asymmetry. These baryons are absorbed by the bubble. For </a:t>
            </a:r>
            <a:r>
              <a:rPr lang="en-US" baseline="0" dirty="0" err="1"/>
              <a:t>sphalerons</a:t>
            </a:r>
            <a:r>
              <a:rPr lang="en-US" baseline="0" dirty="0"/>
              <a:t> to be out of equilibrium, need v &gt; 1.1 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5266A-42F1-92CC-5568-07CD6CC82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7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961B5-25DE-12C5-2645-3B4DAAF2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549DF-59DC-EB9B-3EC3-AC46AE192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ACA64-5654-6A3E-61ED-ABCD3654D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A28C8-C83A-E6F3-F85B-A7EDDFC0B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33A9B-2AD9-93ED-0D06-31FBE54D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2D9A7-78B4-D11C-09C4-D609A014E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38AF9-C066-51E6-53E6-2A07853FD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023D1-EA2D-E471-A1A4-1D04A68A6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9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1366-71D2-73D0-2DE2-C31C3ED77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599B5-C07D-DA68-02DB-6A55A6A8E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C3AD2-9EF6-44E4-850C-E62559C4F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FD531-B128-85CF-C1F1-9EC684046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67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EBC0-0561-805C-7508-F33EC23F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9F5D0-B879-F51D-506B-63A0DB3F2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8493D-0367-ED7F-DAC7-D8D6001E1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8A412-31B1-BF08-A27B-D60147FB2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87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E9C6D-D0ED-2939-B795-84CEC2FEB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123B3-2C8C-D92B-1852-143CB1DAB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2FCEB-A406-F78E-875E-4EB75F3D4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942DD-3538-405F-407E-D38E13C9C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63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31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5B14-035F-FB31-684B-7D7411F6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00054-2317-BD66-A721-1BA914F69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79ADA-1F5B-6D28-21FA-63EA9BEC9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Unobservables</a:t>
            </a:r>
            <a:r>
              <a:rPr lang="en-US" dirty="0"/>
              <a:t>:</a:t>
            </a:r>
          </a:p>
          <a:p>
            <a:r>
              <a:rPr lang="en-US" dirty="0"/>
              <a:t>Absolute spatial position or direction: p and angular p, absolute velocity, wave function phase,…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CPT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Lagrangian</a:t>
            </a:r>
            <a:r>
              <a:rPr lang="en-US" dirty="0">
                <a:sym typeface="Wingdings"/>
              </a:rPr>
              <a:t> is Hermitian L(x)=&gt;L-dagger(-x)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1A127-CE46-1E0E-C31A-684232560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D43A3-C05F-498D-E734-C1A66244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AC2CD-C1CB-FD64-17E6-8666C9D00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E8167-7253-B0ED-6413-4BBF5CB09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Unitary </a:t>
            </a:r>
            <a:r>
              <a:rPr lang="en-US" dirty="0" err="1"/>
              <a:t>U^dagger</a:t>
            </a:r>
            <a:r>
              <a:rPr lang="en-US" dirty="0"/>
              <a:t> U = 1 or U ^dagger = U^-1.</a:t>
            </a:r>
          </a:p>
          <a:p>
            <a:r>
              <a:rPr lang="en-US" dirty="0"/>
              <a:t>Eigenvalues of unitary matrices are orthogonal,</a:t>
            </a:r>
            <a:r>
              <a:rPr lang="en-US" baseline="0" dirty="0"/>
              <a:t> but not necessarily real (like </a:t>
            </a:r>
            <a:r>
              <a:rPr lang="en-US" baseline="0" dirty="0" err="1"/>
              <a:t>Hermitean</a:t>
            </a:r>
            <a:r>
              <a:rPr lang="en-US" baseline="0" dirty="0"/>
              <a:t> matrices).</a:t>
            </a:r>
          </a:p>
          <a:p>
            <a:r>
              <a:rPr lang="en-US" baseline="0" dirty="0"/>
              <a:t>P\psi(r) = </a:t>
            </a:r>
            <a:r>
              <a:rPr lang="en-US" baseline="0" dirty="0" err="1"/>
              <a:t>e^iphi</a:t>
            </a:r>
            <a:r>
              <a:rPr lang="en-US" baseline="0" dirty="0"/>
              <a:t>/2 \psi(-r) , since an overall phase is unobservable.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B6DE8-A9A7-115E-FE54-10169FDFF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8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6050-856D-84E0-FF71-1B06C3D84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C4276-5C1F-BE34-6CF5-E0B2C3D55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6E062-2C97-DBD0-0AB8-5286F3B1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Macroscopic</a:t>
            </a:r>
            <a:r>
              <a:rPr lang="nl-NL" dirty="0"/>
              <a:t>: human body,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handed</a:t>
            </a:r>
            <a:r>
              <a:rPr lang="nl-NL" dirty="0"/>
              <a:t> </a:t>
            </a:r>
            <a:r>
              <a:rPr lang="nl-NL" dirty="0" err="1"/>
              <a:t>molecules</a:t>
            </a:r>
            <a:r>
              <a:rPr lang="nl-NL" dirty="0"/>
              <a:t> etc.</a:t>
            </a:r>
          </a:p>
          <a:p>
            <a:r>
              <a:rPr lang="nl-NL" dirty="0"/>
              <a:t>Second </a:t>
            </a:r>
            <a:r>
              <a:rPr lang="nl-NL" dirty="0" err="1"/>
              <a:t>law</a:t>
            </a:r>
            <a:r>
              <a:rPr lang="nl-NL" dirty="0"/>
              <a:t> of </a:t>
            </a:r>
            <a:r>
              <a:rPr lang="nl-NL" dirty="0" err="1"/>
              <a:t>thermodynamics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4D6FE-00A4-19C7-9D7E-BE0FC68B6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9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797C-B034-66F4-D4C2-0AAC9933A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56A01-EFF3-E2FC-7340-3A9FD4334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3B056-40B6-0772-6B8A-EF646E710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60Co -&gt; 60Ni* + e- + v. 60Co has J=5, 60Ni has J=4, so J=1. Temperature 0.01 K, the nuclei are aligned in the magnetic field. Measure the electron intensity along the polarization. Spin of the electron must be in the direction of the B field.</a:t>
            </a:r>
          </a:p>
          <a:p>
            <a:r>
              <a:rPr lang="en-US" dirty="0"/>
              <a:t>The</a:t>
            </a:r>
            <a:r>
              <a:rPr lang="en-US" baseline="0" dirty="0"/>
              <a:t> essence is that </a:t>
            </a:r>
            <a:r>
              <a:rPr lang="en-US" baseline="0" dirty="0" err="1"/>
              <a:t>vec</a:t>
            </a:r>
            <a:r>
              <a:rPr lang="en-US" baseline="0" dirty="0"/>
              <a:t>(J) . </a:t>
            </a:r>
            <a:r>
              <a:rPr lang="en-US" baseline="0" dirty="0" err="1"/>
              <a:t>Vec</a:t>
            </a:r>
            <a:r>
              <a:rPr lang="en-US" baseline="0" dirty="0"/>
              <a:t>(p) is a </a:t>
            </a:r>
            <a:r>
              <a:rPr lang="en-US" baseline="0" dirty="0" err="1"/>
              <a:t>pseudoscalar</a:t>
            </a:r>
            <a:r>
              <a:rPr lang="en-US" baseline="0" dirty="0"/>
              <a:t> (changes sign under Parity) variable has a non-zero expectation value!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9484-B4DD-03A1-EA98-521757B18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8A124-957B-1670-B704-5A8D2ED54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4875F13C-5ABC-D75A-054C-5881568755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18B12450-7B8F-CAAC-E85A-03C79FA93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B4C1288C-AFE8-44E0-1A2D-11FCD5C27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11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3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5C58D-6EAD-C934-D1B6-1A942926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F30A8EF2-BFBE-2251-2CEE-7C30567DB2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A038CF1A-9728-C87D-6CC2-5FCBFE5E9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0B53522D-87AA-2AFF-A232-2BE7A3D6C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4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3" Type="http://schemas.openxmlformats.org/officeDocument/2006/relationships/image" Target="../media/image18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3712.png"/><Relationship Id="rId5" Type="http://schemas.openxmlformats.org/officeDocument/2006/relationships/image" Target="../media/image20.emf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3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31.png"/><Relationship Id="rId7" Type="http://schemas.openxmlformats.org/officeDocument/2006/relationships/image" Target="../media/image493.png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50.png"/><Relationship Id="rId10" Type="http://schemas.openxmlformats.org/officeDocument/2006/relationships/image" Target="../media/image33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31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32.png"/><Relationship Id="rId15" Type="http://schemas.openxmlformats.org/officeDocument/2006/relationships/image" Target="../media/image552.png"/><Relationship Id="rId10" Type="http://schemas.openxmlformats.org/officeDocument/2006/relationships/image" Target="../media/image33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2.png"/><Relationship Id="rId3" Type="http://schemas.openxmlformats.org/officeDocument/2006/relationships/image" Target="../media/image561.png"/><Relationship Id="rId21" Type="http://schemas.openxmlformats.org/officeDocument/2006/relationships/image" Target="../media/image414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58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532.png"/><Relationship Id="rId18" Type="http://schemas.openxmlformats.org/officeDocument/2006/relationships/image" Target="../media/image64.png"/><Relationship Id="rId3" Type="http://schemas.openxmlformats.org/officeDocument/2006/relationships/image" Target="../media/image561.png"/><Relationship Id="rId21" Type="http://schemas.openxmlformats.org/officeDocument/2006/relationships/image" Target="../media/image414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580.png"/><Relationship Id="rId5" Type="http://schemas.openxmlformats.org/officeDocument/2006/relationships/image" Target="../media/image39.emf"/><Relationship Id="rId15" Type="http://schemas.openxmlformats.org/officeDocument/2006/relationships/image" Target="../media/image611.png"/><Relationship Id="rId10" Type="http://schemas.openxmlformats.org/officeDocument/2006/relationships/image" Target="../media/image550.png"/><Relationship Id="rId19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530.png"/><Relationship Id="rId14" Type="http://schemas.openxmlformats.org/officeDocument/2006/relationships/image" Target="../media/image6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5" Type="http://schemas.openxmlformats.org/officeDocument/2006/relationships/image" Target="../media/image43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me.cern/news/press-release/physics/alpha-experiment-cern-observes-influence-gravity-antimatter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1.png"/><Relationship Id="rId13" Type="http://schemas.openxmlformats.org/officeDocument/2006/relationships/image" Target="../media/image2010.png"/><Relationship Id="rId3" Type="http://schemas.openxmlformats.org/officeDocument/2006/relationships/image" Target="../media/image691.png"/><Relationship Id="rId7" Type="http://schemas.openxmlformats.org/officeDocument/2006/relationships/image" Target="../media/image1611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2013.png"/><Relationship Id="rId5" Type="http://schemas.openxmlformats.org/officeDocument/2006/relationships/image" Target="../media/image1410.png"/><Relationship Id="rId15" Type="http://schemas.openxmlformats.org/officeDocument/2006/relationships/image" Target="../media/image2210.png"/><Relationship Id="rId10" Type="http://schemas.openxmlformats.org/officeDocument/2006/relationships/image" Target="../media/image1911.png"/><Relationship Id="rId4" Type="http://schemas.openxmlformats.org/officeDocument/2006/relationships/image" Target="../media/image49.png"/><Relationship Id="rId9" Type="http://schemas.openxmlformats.org/officeDocument/2006/relationships/image" Target="../media/image1811.png"/><Relationship Id="rId14" Type="http://schemas.openxmlformats.org/officeDocument/2006/relationships/image" Target="../media/image21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490.png"/><Relationship Id="rId42" Type="http://schemas.openxmlformats.org/officeDocument/2006/relationships/image" Target="../media/image471.png"/><Relationship Id="rId21" Type="http://schemas.openxmlformats.org/officeDocument/2006/relationships/image" Target="../media/image520.png"/><Relationship Id="rId68" Type="http://schemas.openxmlformats.org/officeDocument/2006/relationships/image" Target="../media/image55.png"/><Relationship Id="rId76" Type="http://schemas.openxmlformats.org/officeDocument/2006/relationships/image" Target="../media/image63.png"/><Relationship Id="rId7" Type="http://schemas.openxmlformats.org/officeDocument/2006/relationships/image" Target="../media/image380.png"/><Relationship Id="rId71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70.png"/><Relationship Id="rId70" Type="http://schemas.openxmlformats.org/officeDocument/2006/relationships/image" Target="../media/image57.png"/><Relationship Id="rId75" Type="http://schemas.openxmlformats.org/officeDocument/2006/relationships/image" Target="../media/image62.png"/><Relationship Id="rId83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2.png"/><Relationship Id="rId45" Type="http://schemas.openxmlformats.org/officeDocument/2006/relationships/image" Target="../media/image52.png"/><Relationship Id="rId6" Type="http://schemas.openxmlformats.org/officeDocument/2006/relationships/image" Target="../media/image370.png"/><Relationship Id="rId66" Type="http://schemas.openxmlformats.org/officeDocument/2006/relationships/image" Target="../media/image53.png"/><Relationship Id="rId74" Type="http://schemas.openxmlformats.org/officeDocument/2006/relationships/image" Target="../media/image61.png"/><Relationship Id="rId79" Type="http://schemas.openxmlformats.org/officeDocument/2006/relationships/image" Target="../media/image69.png"/><Relationship Id="rId5" Type="http://schemas.openxmlformats.org/officeDocument/2006/relationships/image" Target="../media/image360.png"/><Relationship Id="rId15" Type="http://schemas.openxmlformats.org/officeDocument/2006/relationships/image" Target="../media/image460.png"/><Relationship Id="rId23" Type="http://schemas.openxmlformats.org/officeDocument/2006/relationships/image" Target="../media/image540.png"/><Relationship Id="rId82" Type="http://schemas.openxmlformats.org/officeDocument/2006/relationships/image" Target="../media/image72.png"/><Relationship Id="rId44" Type="http://schemas.openxmlformats.org/officeDocument/2006/relationships/image" Target="../media/image491.png"/><Relationship Id="rId65" Type="http://schemas.openxmlformats.org/officeDocument/2006/relationships/image" Target="../media/image49.png"/><Relationship Id="rId10" Type="http://schemas.openxmlformats.org/officeDocument/2006/relationships/image" Target="../media/image410.png"/><Relationship Id="rId19" Type="http://schemas.openxmlformats.org/officeDocument/2006/relationships/image" Target="../media/image500.png"/><Relationship Id="rId73" Type="http://schemas.openxmlformats.org/officeDocument/2006/relationships/image" Target="../media/image60.png"/><Relationship Id="rId78" Type="http://schemas.openxmlformats.org/officeDocument/2006/relationships/image" Target="../media/image68.png"/><Relationship Id="rId81" Type="http://schemas.openxmlformats.org/officeDocument/2006/relationships/image" Target="../media/image71.png"/><Relationship Id="rId43" Type="http://schemas.openxmlformats.org/officeDocument/2006/relationships/image" Target="../media/image48.png"/><Relationship Id="rId64" Type="http://schemas.openxmlformats.org/officeDocument/2006/relationships/image" Target="../media/image74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531.png"/><Relationship Id="rId69" Type="http://schemas.openxmlformats.org/officeDocument/2006/relationships/image" Target="../media/image56.png"/><Relationship Id="rId77" Type="http://schemas.openxmlformats.org/officeDocument/2006/relationships/image" Target="../media/image67.png"/><Relationship Id="rId8" Type="http://schemas.openxmlformats.org/officeDocument/2006/relationships/image" Target="../media/image390.png"/><Relationship Id="rId72" Type="http://schemas.openxmlformats.org/officeDocument/2006/relationships/image" Target="../media/image59.png"/><Relationship Id="rId80" Type="http://schemas.openxmlformats.org/officeDocument/2006/relationships/image" Target="../media/image70.png"/><Relationship Id="rId12" Type="http://schemas.openxmlformats.org/officeDocument/2006/relationships/image" Target="../media/image521.png"/><Relationship Id="rId17" Type="http://schemas.openxmlformats.org/officeDocument/2006/relationships/image" Target="../media/image480.png"/><Relationship Id="rId67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5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65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8.png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26" Type="http://schemas.openxmlformats.org/officeDocument/2006/relationships/image" Target="../media/image77.png"/><Relationship Id="rId3" Type="http://schemas.openxmlformats.org/officeDocument/2006/relationships/image" Target="../media/image72.jpg"/><Relationship Id="rId25" Type="http://schemas.openxmlformats.org/officeDocument/2006/relationships/image" Target="../media/image1270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7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32.png"/><Relationship Id="rId5" Type="http://schemas.openxmlformats.org/officeDocument/2006/relationships/image" Target="../media/image87.png"/><Relationship Id="rId28" Type="http://schemas.openxmlformats.org/officeDocument/2006/relationships/image" Target="../media/image784.png"/><Relationship Id="rId31" Type="http://schemas.openxmlformats.org/officeDocument/2006/relationships/image" Target="../media/image82.png"/><Relationship Id="rId4" Type="http://schemas.openxmlformats.org/officeDocument/2006/relationships/image" Target="../media/image86.png"/><Relationship Id="rId9" Type="http://schemas.openxmlformats.org/officeDocument/2006/relationships/image" Target="../media/image763.png"/><Relationship Id="rId27" Type="http://schemas.openxmlformats.org/officeDocument/2006/relationships/image" Target="../media/image129.png"/><Relationship Id="rId30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0.emf"/><Relationship Id="rId3" Type="http://schemas.openxmlformats.org/officeDocument/2006/relationships/image" Target="../media/image77.emf"/><Relationship Id="rId7" Type="http://schemas.openxmlformats.org/officeDocument/2006/relationships/image" Target="../media/image83.wmf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5.wmf"/><Relationship Id="rId5" Type="http://schemas.openxmlformats.org/officeDocument/2006/relationships/image" Target="../media/image82.gi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1.png"/><Relationship Id="rId9" Type="http://schemas.openxmlformats.org/officeDocument/2006/relationships/image" Target="../media/image84.emf"/><Relationship Id="rId1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emf"/><Relationship Id="rId7" Type="http://schemas.openxmlformats.org/officeDocument/2006/relationships/image" Target="../media/image990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0.emf"/><Relationship Id="rId10" Type="http://schemas.openxmlformats.org/officeDocument/2006/relationships/image" Target="../media/image89.pn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emf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0.emf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tiff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tiff"/><Relationship Id="rId5" Type="http://schemas.openxmlformats.org/officeDocument/2006/relationships/image" Target="../media/image5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03.tif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5.png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68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90.png"/><Relationship Id="rId10" Type="http://schemas.openxmlformats.org/officeDocument/2006/relationships/image" Target="../media/image108.emf"/><Relationship Id="rId4" Type="http://schemas.openxmlformats.org/officeDocument/2006/relationships/image" Target="../media/image1690.png"/><Relationship Id="rId9" Type="http://schemas.openxmlformats.org/officeDocument/2006/relationships/image" Target="../media/image10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2.jpeg"/><Relationship Id="rId5" Type="http://schemas.openxmlformats.org/officeDocument/2006/relationships/image" Target="../media/image22.png"/><Relationship Id="rId10" Type="http://schemas.openxmlformats.org/officeDocument/2006/relationships/image" Target="../media/image11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B9516-A4F5-5C6E-7F6A-6325004BE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1D50-27DF-695D-E05A-66104A9CCB6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D691F-BDFA-D1F8-3420-E8C47CC6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231" y="179380"/>
            <a:ext cx="1656954" cy="745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96D44-3D71-857C-4034-4630E5B3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>
            <a:extLst>
              <a:ext uri="{FF2B5EF4-FFF2-40B4-BE49-F238E27FC236}">
                <a16:creationId xmlns:a16="http://schemas.microsoft.com/office/drawing/2014/main" id="{A12965DD-10EA-68BB-28A6-E51976ED19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96FC7-79EC-6083-6736-09D78E60B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501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3E4BF-6044-79A9-40F4-A8FA41155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E6EA2A-D552-931B-65DA-8ABA14156B83}"/>
              </a:ext>
            </a:extLst>
          </p:cNvPr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three generations of particles?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0069E-ACD4-3D09-63DC-F864F3AA11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73574A-C0C9-5F8F-8BCB-B41F86874365}"/>
              </a:ext>
            </a:extLst>
          </p:cNvPr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there no antimatter?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05307D-F94C-143D-A706-3A8DF24BC9B9}"/>
              </a:ext>
            </a:extLst>
          </p:cNvPr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C5FEA-79D3-76E6-52DC-F0AC9C6C12CF}"/>
              </a:ext>
            </a:extLst>
          </p:cNvPr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0C737-AF45-B654-0973-4E807D0E484B}"/>
              </a:ext>
            </a:extLst>
          </p:cNvPr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97E4E-FCEC-5B68-DFEE-0ADF6D2D9EF6}"/>
              </a:ext>
            </a:extLst>
          </p:cNvPr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A998A2-245F-CC10-330C-C47501588B33}"/>
              </a:ext>
            </a:extLst>
          </p:cNvPr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032630-73D2-5AA8-3455-4E51D25BF73B}"/>
              </a:ext>
            </a:extLst>
          </p:cNvPr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66C16-0EA4-EE69-DE37-E4D52BAC7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9313" r="3140" b="12309"/>
          <a:stretch>
            <a:fillRect/>
          </a:stretch>
        </p:blipFill>
        <p:spPr bwMode="auto">
          <a:xfrm>
            <a:off x="8399973" y="3218409"/>
            <a:ext cx="2838262" cy="3091631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E98AE4-D702-4B10-80FA-CC3C5CE03409}"/>
              </a:ext>
            </a:extLst>
          </p:cNvPr>
          <p:cNvSpPr txBox="1"/>
          <p:nvPr/>
        </p:nvSpPr>
        <p:spPr>
          <a:xfrm>
            <a:off x="8296603" y="6105843"/>
            <a:ext cx="332296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role of EWSB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207F0-AF3C-764B-A9E8-A84EDBC10A43}"/>
              </a:ext>
            </a:extLst>
          </p:cNvPr>
          <p:cNvSpPr txBox="1"/>
          <p:nvPr/>
        </p:nvSpPr>
        <p:spPr>
          <a:xfrm>
            <a:off x="9555946" y="774535"/>
            <a:ext cx="1522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Marcel Merk</a:t>
            </a:r>
          </a:p>
        </p:txBody>
      </p:sp>
    </p:spTree>
    <p:extLst>
      <p:ext uri="{BB962C8B-B14F-4D97-AF65-F5344CB8AC3E}">
        <p14:creationId xmlns:p14="http://schemas.microsoft.com/office/powerpoint/2010/main" val="16736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6A2E-CBC4-9ED6-3C3B-0D55ED0C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2F6804-A84D-348E-D834-757EB74FA0BD}"/>
              </a:ext>
            </a:extLst>
          </p:cNvPr>
          <p:cNvCxnSpPr/>
          <p:nvPr/>
        </p:nvCxnSpPr>
        <p:spPr>
          <a:xfrm>
            <a:off x="8945820" y="849391"/>
            <a:ext cx="22255" cy="2779392"/>
          </a:xfrm>
          <a:prstGeom prst="line">
            <a:avLst/>
          </a:prstGeom>
          <a:ln w="25400">
            <a:solidFill>
              <a:srgbClr val="EC8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F6468E-9575-E565-5DAA-3C5B30C5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Discovery of Parity Violation</a:t>
            </a:r>
          </a:p>
        </p:txBody>
      </p:sp>
      <p:pic>
        <p:nvPicPr>
          <p:cNvPr id="4" name="Picture 3" descr="Wu_experiment.jpg">
            <a:extLst>
              <a:ext uri="{FF2B5EF4-FFF2-40B4-BE49-F238E27FC236}">
                <a16:creationId xmlns:a16="http://schemas.microsoft.com/office/drawing/2014/main" id="{60A2D9A5-9BA2-A9B8-C375-18533DCE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0" y="767171"/>
            <a:ext cx="3085583" cy="3085583"/>
          </a:xfrm>
          <a:prstGeom prst="rect">
            <a:avLst/>
          </a:prstGeom>
        </p:spPr>
      </p:pic>
      <p:pic>
        <p:nvPicPr>
          <p:cNvPr id="6" name="Picture 42" descr="Wu">
            <a:extLst>
              <a:ext uri="{FF2B5EF4-FFF2-40B4-BE49-F238E27FC236}">
                <a16:creationId xmlns:a16="http://schemas.microsoft.com/office/drawing/2014/main" id="{DF737C6D-8232-B39B-A002-6C787695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13" y="822156"/>
            <a:ext cx="1266825" cy="2209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C6522AE-CC4B-1562-62D6-19AAF7529669}"/>
              </a:ext>
            </a:extLst>
          </p:cNvPr>
          <p:cNvSpPr txBox="1"/>
          <p:nvPr/>
        </p:nvSpPr>
        <p:spPr>
          <a:xfrm>
            <a:off x="1008904" y="727997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C.S. Wu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4D03A-ECD8-72E0-000C-826C3F865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07" y="1072235"/>
            <a:ext cx="1926198" cy="241434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0A9EE-49DF-B499-379C-D7BB92C73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151" y="1089231"/>
            <a:ext cx="2022200" cy="24346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400DDF8-107A-C8C2-414C-4D860DCA4816}"/>
              </a:ext>
            </a:extLst>
          </p:cNvPr>
          <p:cNvSpPr txBox="1"/>
          <p:nvPr/>
        </p:nvSpPr>
        <p:spPr>
          <a:xfrm>
            <a:off x="8464671" y="3336679"/>
            <a:ext cx="12941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Symmetric?</a:t>
            </a: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BA2ADA2D-4464-15D6-FA6E-762B946316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5660" y="1892751"/>
            <a:ext cx="0" cy="914400"/>
          </a:xfrm>
          <a:prstGeom prst="line">
            <a:avLst/>
          </a:prstGeom>
          <a:noFill/>
          <a:ln w="25400">
            <a:solidFill>
              <a:srgbClr val="99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93E17-B4CA-AE31-E72F-E982BC945793}"/>
              </a:ext>
            </a:extLst>
          </p:cNvPr>
          <p:cNvSpPr txBox="1"/>
          <p:nvPr/>
        </p:nvSpPr>
        <p:spPr>
          <a:xfrm>
            <a:off x="8567141" y="827519"/>
            <a:ext cx="786818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Parity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F316837-70FC-6432-5989-8B15AEC37CAC}"/>
              </a:ext>
            </a:extLst>
          </p:cNvPr>
          <p:cNvSpPr/>
          <p:nvPr/>
        </p:nvSpPr>
        <p:spPr>
          <a:xfrm>
            <a:off x="8743224" y="1304147"/>
            <a:ext cx="450415" cy="349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A35DB874-CD93-5225-033D-4F1389329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270" y="2765876"/>
            <a:ext cx="94057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90099"/>
                </a:solidFill>
                <a:latin typeface="Verdana" pitchFamily="34" charset="0"/>
              </a:rPr>
              <a:t>B-field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E94FAC-3A4D-5693-114E-A7E35D2D0D78}"/>
                  </a:ext>
                </a:extLst>
              </p:cNvPr>
              <p:cNvSpPr txBox="1"/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Spin is </a:t>
                </a:r>
                <a:r>
                  <a:rPr lang="en-US" dirty="0" err="1">
                    <a:solidFill>
                      <a:srgbClr val="7030A0"/>
                    </a:solidFill>
                  </a:rPr>
                  <a:t>pseudoscalar</a:t>
                </a:r>
                <a:r>
                  <a:rPr lang="en-US" dirty="0">
                    <a:solidFill>
                      <a:srgbClr val="7030A0"/>
                    </a:solidFill>
                  </a:rPr>
                  <a:t>, P: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blipFill rotWithShape="0">
                <a:blip r:embed="rId9"/>
                <a:stretch>
                  <a:fillRect l="-1639" t="-15942" r="-8402" b="-20290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797261-A1CB-F1A3-A29D-FFC32FBBA9D8}"/>
              </a:ext>
            </a:extLst>
          </p:cNvPr>
          <p:cNvSpPr txBox="1"/>
          <p:nvPr/>
        </p:nvSpPr>
        <p:spPr>
          <a:xfrm>
            <a:off x="3974589" y="4324563"/>
            <a:ext cx="2583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Is physics is parity invariant?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Only if electron decay rate is symmetric </a:t>
            </a:r>
            <a:r>
              <a:rPr lang="en-US" sz="2000" dirty="0" err="1">
                <a:solidFill>
                  <a:srgbClr val="7030A0"/>
                </a:solidFill>
              </a:rPr>
              <a:t>wrt</a:t>
            </a:r>
            <a:r>
              <a:rPr lang="en-US" sz="2000" dirty="0">
                <a:solidFill>
                  <a:srgbClr val="7030A0"/>
                </a:solidFill>
              </a:rPr>
              <a:t> spin direction!</a:t>
            </a:r>
          </a:p>
        </p:txBody>
      </p:sp>
      <p:pic>
        <p:nvPicPr>
          <p:cNvPr id="24" name="Picture 3" descr="~AUT0004">
            <a:extLst>
              <a:ext uri="{FF2B5EF4-FFF2-40B4-BE49-F238E27FC236}">
                <a16:creationId xmlns:a16="http://schemas.microsoft.com/office/drawing/2014/main" id="{B14E12D6-BA06-2462-F971-19D224AD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6192" t="77322" r="50859" b="5495"/>
          <a:stretch>
            <a:fillRect/>
          </a:stretch>
        </p:blipFill>
        <p:spPr bwMode="auto">
          <a:xfrm>
            <a:off x="6455001" y="3821074"/>
            <a:ext cx="5491742" cy="28902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33">
                <a:extLst>
                  <a:ext uri="{FF2B5EF4-FFF2-40B4-BE49-F238E27FC236}">
                    <a16:creationId xmlns:a16="http://schemas.microsoft.com/office/drawing/2014/main" id="{5558B068-B1B8-F2CE-6B65-015BF6ADF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More electrons emitted opposite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direction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Not equal 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  <a:sym typeface="Wingdings"/>
                  </a:rPr>
                  <a:t>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 Parity violation!</a:t>
                </a:r>
              </a:p>
            </p:txBody>
          </p:sp>
        </mc:Choice>
        <mc:Fallback xmlns="">
          <p:sp>
            <p:nvSpPr>
              <p:cNvPr id="2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blipFill rotWithShape="0">
                <a:blip r:embed="rId11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E2C2242-343C-E74E-0A3B-FB82244C9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9" y="3863844"/>
            <a:ext cx="3626429" cy="2833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9FF827-C159-AC84-A6E3-5EE847E4984D}"/>
              </a:ext>
            </a:extLst>
          </p:cNvPr>
          <p:cNvGrpSpPr/>
          <p:nvPr/>
        </p:nvGrpSpPr>
        <p:grpSpPr>
          <a:xfrm>
            <a:off x="821954" y="5415588"/>
            <a:ext cx="307890" cy="517821"/>
            <a:chOff x="-221035" y="6158546"/>
            <a:chExt cx="307890" cy="517821"/>
          </a:xfrm>
        </p:grpSpPr>
        <p:sp>
          <p:nvSpPr>
            <p:cNvPr id="27" name="Text Box 40">
              <a:extLst>
                <a:ext uri="{FF2B5EF4-FFF2-40B4-BE49-F238E27FC236}">
                  <a16:creationId xmlns:a16="http://schemas.microsoft.com/office/drawing/2014/main" id="{C93C1BF4-952E-3388-F428-52586A674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1035" y="6311974"/>
              <a:ext cx="307890" cy="30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folHlink"/>
                  </a:solidFill>
                  <a:latin typeface="Tahoma" pitchFamily="34" charset="0"/>
                </a:rPr>
                <a:t>B</a:t>
              </a:r>
              <a:endParaRPr lang="nl-NL" sz="1400" b="1" dirty="0">
                <a:solidFill>
                  <a:schemeClr val="folHlink"/>
                </a:solidFill>
                <a:latin typeface="Tahoma" pitchFamily="34" charset="0"/>
              </a:endParaRPr>
            </a:p>
          </p:txBody>
        </p:sp>
        <p:sp>
          <p:nvSpPr>
            <p:cNvPr id="28" name="Line 41">
              <a:extLst>
                <a:ext uri="{FF2B5EF4-FFF2-40B4-BE49-F238E27FC236}">
                  <a16:creationId xmlns:a16="http://schemas.microsoft.com/office/drawing/2014/main" id="{0B227D6B-34BC-CE38-4B78-A5D31282B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37369" y="6331153"/>
              <a:ext cx="160638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9" name="Line 39">
              <a:extLst>
                <a:ext uri="{FF2B5EF4-FFF2-40B4-BE49-F238E27FC236}">
                  <a16:creationId xmlns:a16="http://schemas.microsoft.com/office/drawing/2014/main" id="{ACF54847-6F82-C538-D6AD-7200C6BF9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60935" y="6158546"/>
              <a:ext cx="0" cy="517821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604BE8-09C0-593B-95E2-676F80CE19A6}"/>
              </a:ext>
            </a:extLst>
          </p:cNvPr>
          <p:cNvSpPr txBox="1"/>
          <p:nvPr/>
        </p:nvSpPr>
        <p:spPr>
          <a:xfrm>
            <a:off x="9732777" y="3094364"/>
            <a:ext cx="10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Preferred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FC3C69-99BD-38C8-96D8-ECB6C315869B}"/>
                  </a:ext>
                </a:extLst>
              </p:cNvPr>
              <p:cNvSpPr txBox="1"/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𝑁𝑖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blipFill>
                <a:blip r:embed="rId13"/>
                <a:stretch>
                  <a:fillRect l="-546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E9C57ECF-98BF-C7E5-3DB4-5F433E8F2FA1}"/>
              </a:ext>
            </a:extLst>
          </p:cNvPr>
          <p:cNvSpPr txBox="1"/>
          <p:nvPr/>
        </p:nvSpPr>
        <p:spPr>
          <a:xfrm>
            <a:off x="447759" y="3469814"/>
            <a:ext cx="23532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/>
              <a:t>S:    5            4         ½       ½</a:t>
            </a:r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7334F6-2CD5-4653-7A0A-3D169C35D938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4F888A-2AE2-260E-CB0D-D0987042DFC2}"/>
              </a:ext>
            </a:extLst>
          </p:cNvPr>
          <p:cNvSpPr/>
          <p:nvPr/>
        </p:nvSpPr>
        <p:spPr>
          <a:xfrm>
            <a:off x="10791687" y="2950542"/>
            <a:ext cx="383031" cy="5131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5A718C-35F5-A1D8-F5D0-95E6B5A09341}"/>
              </a:ext>
            </a:extLst>
          </p:cNvPr>
          <p:cNvSpPr/>
          <p:nvPr/>
        </p:nvSpPr>
        <p:spPr>
          <a:xfrm>
            <a:off x="8169891" y="1243140"/>
            <a:ext cx="383031" cy="5131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11B09-AC0B-2A95-3E9B-56F04BCA45AE}"/>
              </a:ext>
            </a:extLst>
          </p:cNvPr>
          <p:cNvSpPr txBox="1"/>
          <p:nvPr/>
        </p:nvSpPr>
        <p:spPr>
          <a:xfrm>
            <a:off x="8786315" y="4087348"/>
            <a:ext cx="107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  <a:r>
              <a:rPr lang="en-NL" sz="1600" dirty="0"/>
              <a:t>ag down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E2E6C3-FCC0-0F65-BF3A-D200953542B9}"/>
              </a:ext>
            </a:extLst>
          </p:cNvPr>
          <p:cNvSpPr txBox="1"/>
          <p:nvPr/>
        </p:nvSpPr>
        <p:spPr>
          <a:xfrm>
            <a:off x="8848827" y="5047344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  <a:r>
              <a:rPr lang="en-NL" sz="1600" dirty="0"/>
              <a:t>ag up</a:t>
            </a:r>
          </a:p>
        </p:txBody>
      </p:sp>
    </p:spTree>
    <p:extLst>
      <p:ext uri="{BB962C8B-B14F-4D97-AF65-F5344CB8AC3E}">
        <p14:creationId xmlns:p14="http://schemas.microsoft.com/office/powerpoint/2010/main" val="6790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23" grpId="0" animBg="1"/>
      <p:bldP spid="8" grpId="0" animBg="1"/>
      <p:bldP spid="9" grpId="0" animBg="1"/>
      <p:bldP spid="11" grpId="0"/>
      <p:bldP spid="25" grpId="0"/>
      <p:bldP spid="13" grpId="0" build="allAtOnce"/>
      <p:bldP spid="15" grpId="0" animBg="1"/>
      <p:bldP spid="17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B68E-45AB-D8E4-EC35-A8C2EF69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>
            <a:extLst>
              <a:ext uri="{FF2B5EF4-FFF2-40B4-BE49-F238E27FC236}">
                <a16:creationId xmlns:a16="http://schemas.microsoft.com/office/drawing/2014/main" id="{A2E498DD-3D5B-A057-B115-E08A01619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6164"/>
            <a:ext cx="10708640" cy="21989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A66F786A-0BA3-534E-A437-04EF1B372EE6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 in pion decay</a:t>
                </a:r>
              </a:p>
            </p:txBody>
          </p:sp>
        </mc:Choice>
        <mc:Fallback xmlns="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5D4E2A7C-EC26-DC13-74F1-3267A05B2F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AC5D24A-A117-094C-9D9F-0E588F453D52}"/>
              </a:ext>
            </a:extLst>
          </p:cNvPr>
          <p:cNvGrpSpPr/>
          <p:nvPr/>
        </p:nvGrpSpPr>
        <p:grpSpPr>
          <a:xfrm>
            <a:off x="2419401" y="2796001"/>
            <a:ext cx="4648200" cy="762000"/>
            <a:chOff x="2996088" y="3429000"/>
            <a:chExt cx="4648200" cy="762000"/>
          </a:xfrm>
        </p:grpSpPr>
        <p:sp>
          <p:nvSpPr>
            <p:cNvPr id="104452" name="Oval 36">
              <a:extLst>
                <a:ext uri="{FF2B5EF4-FFF2-40B4-BE49-F238E27FC236}">
                  <a16:creationId xmlns:a16="http://schemas.microsoft.com/office/drawing/2014/main" id="{09EFD057-F413-B8F2-8A87-375D8E09B4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3886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3" name="Group 37">
              <a:extLst>
                <a:ext uri="{FF2B5EF4-FFF2-40B4-BE49-F238E27FC236}">
                  <a16:creationId xmlns:a16="http://schemas.microsoft.com/office/drawing/2014/main" id="{982AC5BE-EF45-B49D-5EFF-A0A7DCF3FDC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148488" y="3810000"/>
              <a:ext cx="152400" cy="457200"/>
              <a:chOff x="1488" y="2256"/>
              <a:chExt cx="96" cy="288"/>
            </a:xfrm>
          </p:grpSpPr>
          <p:sp>
            <p:nvSpPr>
              <p:cNvPr id="104474" name="Line 38">
                <a:extLst>
                  <a:ext uri="{FF2B5EF4-FFF2-40B4-BE49-F238E27FC236}">
                    <a16:creationId xmlns:a16="http://schemas.microsoft.com/office/drawing/2014/main" id="{A0D8C092-40E6-0278-9312-611A9FD7D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5" name="Oval 39">
                <a:extLst>
                  <a:ext uri="{FF2B5EF4-FFF2-40B4-BE49-F238E27FC236}">
                    <a16:creationId xmlns:a16="http://schemas.microsoft.com/office/drawing/2014/main" id="{A8C688CC-5172-BBE4-58AC-94B156A58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4" name="Group 40">
              <a:extLst>
                <a:ext uri="{FF2B5EF4-FFF2-40B4-BE49-F238E27FC236}">
                  <a16:creationId xmlns:a16="http://schemas.microsoft.com/office/drawing/2014/main" id="{8FCDC1E5-6002-F45F-F2D4-9FF0FECA290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339488" y="3810000"/>
              <a:ext cx="152400" cy="457200"/>
              <a:chOff x="4128" y="2256"/>
              <a:chExt cx="96" cy="288"/>
            </a:xfrm>
          </p:grpSpPr>
          <p:sp>
            <p:nvSpPr>
              <p:cNvPr id="104472" name="Line 41">
                <a:extLst>
                  <a:ext uri="{FF2B5EF4-FFF2-40B4-BE49-F238E27FC236}">
                    <a16:creationId xmlns:a16="http://schemas.microsoft.com/office/drawing/2014/main" id="{D9F8B065-5518-97E8-5698-F7CC6B84F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3" name="Oval 42">
                <a:extLst>
                  <a:ext uri="{FF2B5EF4-FFF2-40B4-BE49-F238E27FC236}">
                    <a16:creationId xmlns:a16="http://schemas.microsoft.com/office/drawing/2014/main" id="{C7CB6A89-B90B-E7CB-EAFE-DE6E2028B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55" name="AutoShape 43">
              <a:extLst>
                <a:ext uri="{FF2B5EF4-FFF2-40B4-BE49-F238E27FC236}">
                  <a16:creationId xmlns:a16="http://schemas.microsoft.com/office/drawing/2014/main" id="{DCEC9CE1-888C-4832-4699-31C256D29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6" name="AutoShape 44">
              <a:extLst>
                <a:ext uri="{FF2B5EF4-FFF2-40B4-BE49-F238E27FC236}">
                  <a16:creationId xmlns:a16="http://schemas.microsoft.com/office/drawing/2014/main" id="{20D7EE89-731C-5957-9AA2-C30A808187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2" name="Text Box 55">
              <a:extLst>
                <a:ext uri="{FF2B5EF4-FFF2-40B4-BE49-F238E27FC236}">
                  <a16:creationId xmlns:a16="http://schemas.microsoft.com/office/drawing/2014/main" id="{138A1EDB-F928-10A7-E0BC-1F08F038C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3813" y="3436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63" name="Text Box 56">
              <a:extLst>
                <a:ext uri="{FF2B5EF4-FFF2-40B4-BE49-F238E27FC236}">
                  <a16:creationId xmlns:a16="http://schemas.microsoft.com/office/drawing/2014/main" id="{B90708AB-98DF-E3B2-E2BF-3BFF5A6B1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288" y="3429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64" name="Text Box 57">
              <a:extLst>
                <a:ext uri="{FF2B5EF4-FFF2-40B4-BE49-F238E27FC236}">
                  <a16:creationId xmlns:a16="http://schemas.microsoft.com/office/drawing/2014/main" id="{2AF58A73-6DB2-07B7-54DF-866313065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563" y="34290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8A119-1EBD-56F1-63A8-6CDF73DFACAF}"/>
              </a:ext>
            </a:extLst>
          </p:cNvPr>
          <p:cNvGrpSpPr/>
          <p:nvPr/>
        </p:nvGrpSpPr>
        <p:grpSpPr>
          <a:xfrm>
            <a:off x="2452045" y="4401652"/>
            <a:ext cx="4621207" cy="304800"/>
            <a:chOff x="2996074" y="4495800"/>
            <a:chExt cx="4621207" cy="304800"/>
          </a:xfrm>
        </p:grpSpPr>
        <p:sp>
          <p:nvSpPr>
            <p:cNvPr id="104457" name="Oval 46">
              <a:extLst>
                <a:ext uri="{FF2B5EF4-FFF2-40B4-BE49-F238E27FC236}">
                  <a16:creationId xmlns:a16="http://schemas.microsoft.com/office/drawing/2014/main" id="{259F7C91-DF23-A119-CA71-BC657A37D1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4495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4470" name="Line 48">
              <a:extLst>
                <a:ext uri="{FF2B5EF4-FFF2-40B4-BE49-F238E27FC236}">
                  <a16:creationId xmlns:a16="http://schemas.microsoft.com/office/drawing/2014/main" id="{20F8C5F5-E7F7-3F93-BF73-288274664F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224675" y="4419628"/>
              <a:ext cx="0" cy="457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459" name="Group 50">
              <a:extLst>
                <a:ext uri="{FF2B5EF4-FFF2-40B4-BE49-F238E27FC236}">
                  <a16:creationId xmlns:a16="http://schemas.microsoft.com/office/drawing/2014/main" id="{20D8AD15-7512-C731-AA92-3555918A37E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316193" y="2423376"/>
              <a:ext cx="152400" cy="4449776"/>
              <a:chOff x="4128" y="2273"/>
              <a:chExt cx="96" cy="2803"/>
            </a:xfrm>
          </p:grpSpPr>
          <p:sp>
            <p:nvSpPr>
              <p:cNvPr id="104468" name="Line 51">
                <a:extLst>
                  <a:ext uri="{FF2B5EF4-FFF2-40B4-BE49-F238E27FC236}">
                    <a16:creationId xmlns:a16="http://schemas.microsoft.com/office/drawing/2014/main" id="{CDA870E8-EC39-4226-0EDA-AF4CE7149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73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469" name="Oval 52">
                <a:extLst>
                  <a:ext uri="{FF2B5EF4-FFF2-40B4-BE49-F238E27FC236}">
                    <a16:creationId xmlns:a16="http://schemas.microsoft.com/office/drawing/2014/main" id="{4B66062B-E30E-BC6B-962B-4DF7B8825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49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 dirty="0"/>
              </a:p>
            </p:txBody>
          </p:sp>
        </p:grpSp>
        <p:sp>
          <p:nvSpPr>
            <p:cNvPr id="104460" name="AutoShape 53">
              <a:extLst>
                <a:ext uri="{FF2B5EF4-FFF2-40B4-BE49-F238E27FC236}">
                  <a16:creationId xmlns:a16="http://schemas.microsoft.com/office/drawing/2014/main" id="{9593550F-8B8B-8304-6F70-5AA048D9F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1" name="AutoShape 54">
              <a:extLst>
                <a:ext uri="{FF2B5EF4-FFF2-40B4-BE49-F238E27FC236}">
                  <a16:creationId xmlns:a16="http://schemas.microsoft.com/office/drawing/2014/main" id="{2AE8686B-55F6-7F9D-BC24-DD41227450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AC5A9-4242-41A8-BDAE-C1ECA9D0A712}"/>
              </a:ext>
            </a:extLst>
          </p:cNvPr>
          <p:cNvGrpSpPr/>
          <p:nvPr/>
        </p:nvGrpSpPr>
        <p:grpSpPr>
          <a:xfrm>
            <a:off x="2458848" y="4695565"/>
            <a:ext cx="4631802" cy="502261"/>
            <a:chOff x="3035535" y="4381499"/>
            <a:chExt cx="4631802" cy="502261"/>
          </a:xfrm>
        </p:grpSpPr>
        <p:sp>
          <p:nvSpPr>
            <p:cNvPr id="5" name="Text Box 55">
              <a:extLst>
                <a:ext uri="{FF2B5EF4-FFF2-40B4-BE49-F238E27FC236}">
                  <a16:creationId xmlns:a16="http://schemas.microsoft.com/office/drawing/2014/main" id="{AA039EAF-6A27-8B60-B689-82E1B44FE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594" y="4422095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6" name="Text Box 56">
              <a:extLst>
                <a:ext uri="{FF2B5EF4-FFF2-40B4-BE49-F238E27FC236}">
                  <a16:creationId xmlns:a16="http://schemas.microsoft.com/office/drawing/2014/main" id="{685BC28B-FB85-2877-CBAD-91A0917F3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527" y="4381499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7" name="Text Box 57">
              <a:extLst>
                <a:ext uri="{FF2B5EF4-FFF2-40B4-BE49-F238E27FC236}">
                  <a16:creationId xmlns:a16="http://schemas.microsoft.com/office/drawing/2014/main" id="{64119EB1-0ECD-40C6-DDD5-4ECAE4EEE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535" y="438149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sp>
        <p:nvSpPr>
          <p:cNvPr id="9" name="Line 129">
            <a:extLst>
              <a:ext uri="{FF2B5EF4-FFF2-40B4-BE49-F238E27FC236}">
                <a16:creationId xmlns:a16="http://schemas.microsoft.com/office/drawing/2014/main" id="{25E89368-46EA-7A42-79E6-14AB5C3B9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113" y="4018091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44">
            <a:extLst>
              <a:ext uri="{FF2B5EF4-FFF2-40B4-BE49-F238E27FC236}">
                <a16:creationId xmlns:a16="http://schemas.microsoft.com/office/drawing/2014/main" id="{37C81475-B3E1-6862-E43F-E107827E6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72" y="3683160"/>
            <a:ext cx="52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CE36C-FEAA-7277-23B4-D344C8F0E69F}"/>
              </a:ext>
            </a:extLst>
          </p:cNvPr>
          <p:cNvSpPr txBox="1"/>
          <p:nvPr/>
        </p:nvSpPr>
        <p:spPr>
          <a:xfrm>
            <a:off x="9059695" y="3556373"/>
            <a:ext cx="251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Do these happen at the same rate?</a:t>
            </a:r>
          </a:p>
        </p:txBody>
      </p:sp>
      <p:sp>
        <p:nvSpPr>
          <p:cNvPr id="20" name="Oval 39">
            <a:extLst>
              <a:ext uri="{FF2B5EF4-FFF2-40B4-BE49-F238E27FC236}">
                <a16:creationId xmlns:a16="http://schemas.microsoft.com/office/drawing/2014/main" id="{5D7F4DBC-CA97-7ED8-4BB2-2C018497370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22679" y="4477848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847C7C-0A91-C808-1593-6812EF82D436}"/>
                  </a:ext>
                </a:extLst>
              </p:cNvPr>
              <p:cNvSpPr txBox="1"/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35FA-D3E5-89E9-D6E4-AC60859B2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blipFill>
                <a:blip r:embed="rId4"/>
                <a:stretch>
                  <a:fillRect t="-5357" b="-53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C5D157-C681-CF4A-D359-744A40CCEEC5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859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E58EA-12DA-6F94-6263-FE17250F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>
            <a:extLst>
              <a:ext uri="{FF2B5EF4-FFF2-40B4-BE49-F238E27FC236}">
                <a16:creationId xmlns:a16="http://schemas.microsoft.com/office/drawing/2014/main" id="{9ECDC393-8BC5-06BA-67C7-8F2189076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1760"/>
            <a:ext cx="10708640" cy="21989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B43D14FD-6333-6C15-47AA-73C698797AAD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 in pion decay</a:t>
                </a:r>
              </a:p>
            </p:txBody>
          </p:sp>
        </mc:Choice>
        <mc:Fallback xmlns="">
          <p:sp>
            <p:nvSpPr>
              <p:cNvPr id="104450" name="Rectangle 2">
                <a:extLst>
                  <a:ext uri="{FF2B5EF4-FFF2-40B4-BE49-F238E27FC236}">
                    <a16:creationId xmlns:a16="http://schemas.microsoft.com/office/drawing/2014/main" id="{3FE32B66-D8B1-188F-60DF-B6C2E755F2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44">
            <a:extLst>
              <a:ext uri="{FF2B5EF4-FFF2-40B4-BE49-F238E27FC236}">
                <a16:creationId xmlns:a16="http://schemas.microsoft.com/office/drawing/2014/main" id="{5951DAB1-7CA4-D465-FBA5-AFE5C9193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72" y="3683160"/>
            <a:ext cx="52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P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5C13244-6CCE-9835-B00D-757E76CEFBBE}"/>
              </a:ext>
            </a:extLst>
          </p:cNvPr>
          <p:cNvSpPr txBox="1">
            <a:spLocks noChangeArrowheads="1"/>
          </p:cNvSpPr>
          <p:nvPr/>
        </p:nvSpPr>
        <p:spPr>
          <a:xfrm>
            <a:off x="491034" y="4963320"/>
            <a:ext cx="10703849" cy="144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x-none" dirty="0">
              <a:ea typeface="ＭＳ Ｐゴシック" charset="-128"/>
              <a:sym typeface="Wingdings" charset="2"/>
            </a:endParaRPr>
          </a:p>
          <a:p>
            <a:r>
              <a:rPr lang="en-US" altLang="x-none" dirty="0" err="1">
                <a:ea typeface="ＭＳ Ｐゴシック" charset="-128"/>
                <a:sym typeface="Wingdings" charset="2"/>
              </a:rPr>
              <a:t>Ledermans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result: </a:t>
            </a:r>
            <a:r>
              <a:rPr lang="en-US" altLang="x-none" dirty="0">
                <a:solidFill>
                  <a:srgbClr val="339933"/>
                </a:solidFill>
                <a:ea typeface="ＭＳ Ｐゴシック" charset="-128"/>
                <a:sym typeface="Wingdings" charset="2"/>
              </a:rPr>
              <a:t>All neutrinos are left-handed </a:t>
            </a:r>
            <a:endParaRPr lang="en-US" altLang="x-none" dirty="0">
              <a:solidFill>
                <a:srgbClr val="339933"/>
              </a:solidFill>
              <a:ea typeface="ＭＳ Ｐゴシック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F9648-9E6F-CD60-AEF9-8782DEBB7088}"/>
              </a:ext>
            </a:extLst>
          </p:cNvPr>
          <p:cNvSpPr txBox="1"/>
          <p:nvPr/>
        </p:nvSpPr>
        <p:spPr>
          <a:xfrm>
            <a:off x="9261420" y="3210358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</a:t>
            </a:r>
            <a:r>
              <a:rPr lang="en-NL" sz="2400" dirty="0">
                <a:solidFill>
                  <a:srgbClr val="FF0000"/>
                </a:solidFill>
              </a:rPr>
              <a:t>oes not happen!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A06F0-7BE8-E131-4708-11088CBA2DF9}"/>
              </a:ext>
            </a:extLst>
          </p:cNvPr>
          <p:cNvCxnSpPr>
            <a:cxnSpLocks/>
          </p:cNvCxnSpPr>
          <p:nvPr/>
        </p:nvCxnSpPr>
        <p:spPr>
          <a:xfrm>
            <a:off x="8704506" y="3424600"/>
            <a:ext cx="538843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44">
            <a:extLst>
              <a:ext uri="{FF2B5EF4-FFF2-40B4-BE49-F238E27FC236}">
                <a16:creationId xmlns:a16="http://schemas.microsoft.com/office/drawing/2014/main" id="{DF55A65B-D536-4D96-4F9D-743E7308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485" y="6117675"/>
            <a:ext cx="6026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0432FF"/>
                </a:solidFill>
              </a:rPr>
              <a:t>P symmetry is maximally violated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FBE544-25E5-B3A5-DD77-254B94B8FC1B}"/>
              </a:ext>
            </a:extLst>
          </p:cNvPr>
          <p:cNvGrpSpPr/>
          <p:nvPr/>
        </p:nvGrpSpPr>
        <p:grpSpPr>
          <a:xfrm>
            <a:off x="2419401" y="2796001"/>
            <a:ext cx="4648200" cy="762000"/>
            <a:chOff x="2996088" y="3429000"/>
            <a:chExt cx="4648200" cy="762000"/>
          </a:xfrm>
        </p:grpSpPr>
        <p:sp>
          <p:nvSpPr>
            <p:cNvPr id="44" name="Oval 36">
              <a:extLst>
                <a:ext uri="{FF2B5EF4-FFF2-40B4-BE49-F238E27FC236}">
                  <a16:creationId xmlns:a16="http://schemas.microsoft.com/office/drawing/2014/main" id="{E3243C09-0ACD-C861-E1FA-EC6E324983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3886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45" name="Group 37">
              <a:extLst>
                <a:ext uri="{FF2B5EF4-FFF2-40B4-BE49-F238E27FC236}">
                  <a16:creationId xmlns:a16="http://schemas.microsoft.com/office/drawing/2014/main" id="{392D7EE8-2E91-265F-7F8B-DEBF2F87D6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148488" y="3810000"/>
              <a:ext cx="152400" cy="457200"/>
              <a:chOff x="1488" y="2256"/>
              <a:chExt cx="96" cy="288"/>
            </a:xfrm>
          </p:grpSpPr>
          <p:sp>
            <p:nvSpPr>
              <p:cNvPr id="54" name="Line 38">
                <a:extLst>
                  <a:ext uri="{FF2B5EF4-FFF2-40B4-BE49-F238E27FC236}">
                    <a16:creationId xmlns:a16="http://schemas.microsoft.com/office/drawing/2014/main" id="{6DB24EAA-0F33-6DCF-8127-1762F4993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Oval 39">
                <a:extLst>
                  <a:ext uri="{FF2B5EF4-FFF2-40B4-BE49-F238E27FC236}">
                    <a16:creationId xmlns:a16="http://schemas.microsoft.com/office/drawing/2014/main" id="{6A5A299C-78FC-5391-0960-4371F1C05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46" name="Group 40">
              <a:extLst>
                <a:ext uri="{FF2B5EF4-FFF2-40B4-BE49-F238E27FC236}">
                  <a16:creationId xmlns:a16="http://schemas.microsoft.com/office/drawing/2014/main" id="{E93D0D28-AE68-BF36-7596-F603A061A68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339488" y="3810000"/>
              <a:ext cx="152400" cy="457200"/>
              <a:chOff x="4128" y="2256"/>
              <a:chExt cx="96" cy="288"/>
            </a:xfrm>
          </p:grpSpPr>
          <p:sp>
            <p:nvSpPr>
              <p:cNvPr id="52" name="Line 41">
                <a:extLst>
                  <a:ext uri="{FF2B5EF4-FFF2-40B4-BE49-F238E27FC236}">
                    <a16:creationId xmlns:a16="http://schemas.microsoft.com/office/drawing/2014/main" id="{CB7973B7-2206-A96D-3BDD-474E0731F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Oval 42">
                <a:extLst>
                  <a:ext uri="{FF2B5EF4-FFF2-40B4-BE49-F238E27FC236}">
                    <a16:creationId xmlns:a16="http://schemas.microsoft.com/office/drawing/2014/main" id="{30BBB064-1718-0BE5-0469-99FDBC9E0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id="{11D8FB1B-DD70-4230-5B4F-7E55F38E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44">
              <a:extLst>
                <a:ext uri="{FF2B5EF4-FFF2-40B4-BE49-F238E27FC236}">
                  <a16:creationId xmlns:a16="http://schemas.microsoft.com/office/drawing/2014/main" id="{88034F20-9758-5529-64B6-A0D8D9B3B7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3886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55">
              <a:extLst>
                <a:ext uri="{FF2B5EF4-FFF2-40B4-BE49-F238E27FC236}">
                  <a16:creationId xmlns:a16="http://schemas.microsoft.com/office/drawing/2014/main" id="{D54018AE-6BB3-0AF6-E7A0-E7CB9BE56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3813" y="3436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50" name="Text Box 56">
              <a:extLst>
                <a:ext uri="{FF2B5EF4-FFF2-40B4-BE49-F238E27FC236}">
                  <a16:creationId xmlns:a16="http://schemas.microsoft.com/office/drawing/2014/main" id="{7FE90F41-44E2-AB1C-678D-03841331B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288" y="3429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51" name="Text Box 57">
              <a:extLst>
                <a:ext uri="{FF2B5EF4-FFF2-40B4-BE49-F238E27FC236}">
                  <a16:creationId xmlns:a16="http://schemas.microsoft.com/office/drawing/2014/main" id="{14E272B2-4CFA-B5D0-C6FE-D6A98A15F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563" y="34290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F70B14-C517-A4EC-D206-E073AE2A04E9}"/>
              </a:ext>
            </a:extLst>
          </p:cNvPr>
          <p:cNvGrpSpPr/>
          <p:nvPr/>
        </p:nvGrpSpPr>
        <p:grpSpPr>
          <a:xfrm>
            <a:off x="2452045" y="4401652"/>
            <a:ext cx="4621207" cy="304800"/>
            <a:chOff x="2996074" y="4495800"/>
            <a:chExt cx="4621207" cy="304800"/>
          </a:xfrm>
        </p:grpSpPr>
        <p:sp>
          <p:nvSpPr>
            <p:cNvPr id="57" name="Oval 46">
              <a:extLst>
                <a:ext uri="{FF2B5EF4-FFF2-40B4-BE49-F238E27FC236}">
                  <a16:creationId xmlns:a16="http://schemas.microsoft.com/office/drawing/2014/main" id="{0F9C4D54-1801-C172-408F-0B69937D70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9688" y="4495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58" name="Line 48">
              <a:extLst>
                <a:ext uri="{FF2B5EF4-FFF2-40B4-BE49-F238E27FC236}">
                  <a16:creationId xmlns:a16="http://schemas.microsoft.com/office/drawing/2014/main" id="{8878F80A-3634-EC76-7C58-D4FE6A78103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224675" y="4419628"/>
              <a:ext cx="0" cy="457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0">
              <a:extLst>
                <a:ext uri="{FF2B5EF4-FFF2-40B4-BE49-F238E27FC236}">
                  <a16:creationId xmlns:a16="http://schemas.microsoft.com/office/drawing/2014/main" id="{CD3C49BC-A82A-50BD-1FB5-3A37D1520F8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316193" y="2423376"/>
              <a:ext cx="152400" cy="4449776"/>
              <a:chOff x="4128" y="2273"/>
              <a:chExt cx="96" cy="2803"/>
            </a:xfrm>
          </p:grpSpPr>
          <p:sp>
            <p:nvSpPr>
              <p:cNvPr id="62" name="Line 51">
                <a:extLst>
                  <a:ext uri="{FF2B5EF4-FFF2-40B4-BE49-F238E27FC236}">
                    <a16:creationId xmlns:a16="http://schemas.microsoft.com/office/drawing/2014/main" id="{667BA7C9-E0AF-E593-C04D-C712F26FE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273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Oval 52">
                <a:extLst>
                  <a:ext uri="{FF2B5EF4-FFF2-40B4-BE49-F238E27FC236}">
                    <a16:creationId xmlns:a16="http://schemas.microsoft.com/office/drawing/2014/main" id="{EA13831B-430F-0985-79F6-7629A9B3C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49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 dirty="0"/>
              </a:p>
            </p:txBody>
          </p:sp>
        </p:grpSp>
        <p:sp>
          <p:nvSpPr>
            <p:cNvPr id="60" name="AutoShape 53">
              <a:extLst>
                <a:ext uri="{FF2B5EF4-FFF2-40B4-BE49-F238E27FC236}">
                  <a16:creationId xmlns:a16="http://schemas.microsoft.com/office/drawing/2014/main" id="{0418C63B-BEBE-757E-6E3A-7E5B38DAC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0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54">
              <a:extLst>
                <a:ext uri="{FF2B5EF4-FFF2-40B4-BE49-F238E27FC236}">
                  <a16:creationId xmlns:a16="http://schemas.microsoft.com/office/drawing/2014/main" id="{25BE2C3B-CA85-0E76-5470-285A4C04A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53288" y="4495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448" name="Group 104447">
            <a:extLst>
              <a:ext uri="{FF2B5EF4-FFF2-40B4-BE49-F238E27FC236}">
                <a16:creationId xmlns:a16="http://schemas.microsoft.com/office/drawing/2014/main" id="{2F4AAC63-63EE-3C95-75DB-C65F594D7843}"/>
              </a:ext>
            </a:extLst>
          </p:cNvPr>
          <p:cNvGrpSpPr/>
          <p:nvPr/>
        </p:nvGrpSpPr>
        <p:grpSpPr>
          <a:xfrm>
            <a:off x="2458848" y="4695565"/>
            <a:ext cx="4631802" cy="502261"/>
            <a:chOff x="3035535" y="4381499"/>
            <a:chExt cx="4631802" cy="502261"/>
          </a:xfrm>
        </p:grpSpPr>
        <p:sp>
          <p:nvSpPr>
            <p:cNvPr id="104449" name="Text Box 55">
              <a:extLst>
                <a:ext uri="{FF2B5EF4-FFF2-40B4-BE49-F238E27FC236}">
                  <a16:creationId xmlns:a16="http://schemas.microsoft.com/office/drawing/2014/main" id="{67DF0F31-DC71-E0C3-CDD0-051ED5C30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594" y="4422095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76" name="Text Box 56">
              <a:extLst>
                <a:ext uri="{FF2B5EF4-FFF2-40B4-BE49-F238E27FC236}">
                  <a16:creationId xmlns:a16="http://schemas.microsoft.com/office/drawing/2014/main" id="{83575A3A-5A13-CAD0-3109-58EA08A9F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527" y="4381499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77" name="Text Box 57">
              <a:extLst>
                <a:ext uri="{FF2B5EF4-FFF2-40B4-BE49-F238E27FC236}">
                  <a16:creationId xmlns:a16="http://schemas.microsoft.com/office/drawing/2014/main" id="{7E591851-B7FE-9904-BBC1-4A147715B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535" y="438149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</p:grpSp>
      <p:sp>
        <p:nvSpPr>
          <p:cNvPr id="104478" name="Line 129">
            <a:extLst>
              <a:ext uri="{FF2B5EF4-FFF2-40B4-BE49-F238E27FC236}">
                <a16:creationId xmlns:a16="http://schemas.microsoft.com/office/drawing/2014/main" id="{86705093-063E-E914-3405-10BF16442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113" y="4018091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79" name="Oval 39">
            <a:extLst>
              <a:ext uri="{FF2B5EF4-FFF2-40B4-BE49-F238E27FC236}">
                <a16:creationId xmlns:a16="http://schemas.microsoft.com/office/drawing/2014/main" id="{593E3AD2-7AD4-C728-4541-B120A5C65CA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22679" y="4477848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sp>
        <p:nvSpPr>
          <p:cNvPr id="104480" name="Text Box 145">
            <a:extLst>
              <a:ext uri="{FF2B5EF4-FFF2-40B4-BE49-F238E27FC236}">
                <a16:creationId xmlns:a16="http://schemas.microsoft.com/office/drawing/2014/main" id="{6C98343F-2136-3FA0-A14E-4882AB30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860" y="4290527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339933"/>
                </a:solidFill>
              </a:rPr>
              <a:t>OK</a:t>
            </a:r>
          </a:p>
        </p:txBody>
      </p:sp>
      <p:sp>
        <p:nvSpPr>
          <p:cNvPr id="104482" name="Text Box 146">
            <a:extLst>
              <a:ext uri="{FF2B5EF4-FFF2-40B4-BE49-F238E27FC236}">
                <a16:creationId xmlns:a16="http://schemas.microsoft.com/office/drawing/2014/main" id="{1741C6CA-4211-1770-3E34-4BE9F201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202" y="3180176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FF3300"/>
                </a:solidFill>
              </a:rPr>
              <a:t>OK</a:t>
            </a:r>
          </a:p>
        </p:txBody>
      </p:sp>
      <p:sp>
        <p:nvSpPr>
          <p:cNvPr id="104483" name="Line 147">
            <a:extLst>
              <a:ext uri="{FF2B5EF4-FFF2-40B4-BE49-F238E27FC236}">
                <a16:creationId xmlns:a16="http://schemas.microsoft.com/office/drawing/2014/main" id="{7C307C07-D919-A496-ACB4-51B495C62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3401" y="3027776"/>
            <a:ext cx="533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84" name="TextBox 104483">
                <a:extLst>
                  <a:ext uri="{FF2B5EF4-FFF2-40B4-BE49-F238E27FC236}">
                    <a16:creationId xmlns:a16="http://schemas.microsoft.com/office/drawing/2014/main" id="{272628C8-9DB9-AF47-61A2-113783E288F5}"/>
                  </a:ext>
                </a:extLst>
              </p:cNvPr>
              <p:cNvSpPr txBox="1"/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N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484" name="TextBox 104483">
                <a:extLst>
                  <a:ext uri="{FF2B5EF4-FFF2-40B4-BE49-F238E27FC236}">
                    <a16:creationId xmlns:a16="http://schemas.microsoft.com/office/drawing/2014/main" id="{0BC6AF67-AC6C-86B4-A630-BC880076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42" y="4292692"/>
                <a:ext cx="995464" cy="691984"/>
              </a:xfrm>
              <a:prstGeom prst="rect">
                <a:avLst/>
              </a:prstGeom>
              <a:blipFill>
                <a:blip r:embed="rId4"/>
                <a:stretch>
                  <a:fillRect t="-5357" b="-53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80A1FE6-E7BE-33D5-D29A-E6DF57510218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45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04480" grpId="0"/>
      <p:bldP spid="104482" grpId="0"/>
      <p:bldP spid="1044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404F-28EE-FA9E-AC07-3B562AFD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7A9CC4E1-2620-1714-9C3A-BEB03A7A5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   Charge conjugation symmetry?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499" name="Rectangle 3">
                <a:extLst>
                  <a:ext uri="{FF2B5EF4-FFF2-40B4-BE49-F238E27FC236}">
                    <a16:creationId xmlns:a16="http://schemas.microsoft.com/office/drawing/2014/main" id="{06BE084B-3009-0027-BBAA-7CB5253256A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32052" y="899944"/>
                <a:ext cx="11632474" cy="2164771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-symmetry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(</a:t>
                </a:r>
                <a:r>
                  <a:rPr lang="en-US" altLang="x-none" dirty="0" err="1">
                    <a:ea typeface="ＭＳ Ｐゴシック" charset="-128"/>
                  </a:rPr>
                  <a:t>harge</a:t>
                </a:r>
                <a:r>
                  <a:rPr lang="en-US" altLang="x-none" dirty="0">
                    <a:ea typeface="ＭＳ Ｐゴシック" charset="-128"/>
                  </a:rPr>
                  <a:t>) conjugation is the operation that exchanges </a:t>
                </a:r>
                <a:r>
                  <a:rPr lang="en-US" altLang="x-none" b="1" dirty="0">
                    <a:solidFill>
                      <a:srgbClr val="C00000"/>
                    </a:solidFill>
                    <a:ea typeface="ＭＳ Ｐゴシック" charset="-128"/>
                  </a:rPr>
                  <a:t>particles and anti-particles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altLang="x-none" dirty="0">
                    <a:ea typeface="ＭＳ Ｐゴシック" charset="-128"/>
                  </a:rPr>
                  <a:t>(not just electric charge)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It is a discrete symmetry, just like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i.e.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baseline="30000" dirty="0">
                    <a:ea typeface="ＭＳ Ｐゴシック" charset="-128"/>
                  </a:rPr>
                  <a:t>2</a:t>
                </a:r>
                <a:r>
                  <a:rPr lang="en-US" altLang="x-none" dirty="0">
                    <a:ea typeface="ＭＳ Ｐゴシック" charset="-128"/>
                  </a:rPr>
                  <a:t> = 1</a:t>
                </a:r>
              </a:p>
            </p:txBody>
          </p:sp>
        </mc:Choice>
        <mc:Fallback xmlns="">
          <p:sp>
            <p:nvSpPr>
              <p:cNvPr id="106499" name="Rectangle 3">
                <a:extLst>
                  <a:ext uri="{FF2B5EF4-FFF2-40B4-BE49-F238E27FC236}">
                    <a16:creationId xmlns:a16="http://schemas.microsoft.com/office/drawing/2014/main" id="{06BE084B-3009-0027-BBAA-7CB525325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2052" y="899944"/>
                <a:ext cx="11632474" cy="2164771"/>
              </a:xfrm>
              <a:blipFill>
                <a:blip r:embed="rId3"/>
                <a:stretch>
                  <a:fillRect l="-981" t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00" name="Oval 117">
            <a:extLst>
              <a:ext uri="{FF2B5EF4-FFF2-40B4-BE49-F238E27FC236}">
                <a16:creationId xmlns:a16="http://schemas.microsoft.com/office/drawing/2014/main" id="{CDAE58A2-0967-ACC5-07D4-E4716A551F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13400" y="307265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6501" name="Group 118">
            <a:extLst>
              <a:ext uri="{FF2B5EF4-FFF2-40B4-BE49-F238E27FC236}">
                <a16:creationId xmlns:a16="http://schemas.microsoft.com/office/drawing/2014/main" id="{461F3BE1-F4AB-C289-E24F-CF8F7DBD7C1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632200" y="2996453"/>
            <a:ext cx="152400" cy="457200"/>
            <a:chOff x="1488" y="2256"/>
            <a:chExt cx="96" cy="288"/>
          </a:xfrm>
        </p:grpSpPr>
        <p:sp>
          <p:nvSpPr>
            <p:cNvPr id="106528" name="Line 119">
              <a:extLst>
                <a:ext uri="{FF2B5EF4-FFF2-40B4-BE49-F238E27FC236}">
                  <a16:creationId xmlns:a16="http://schemas.microsoft.com/office/drawing/2014/main" id="{F0A34B8C-6451-28D5-5E5A-C99BC2579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9" name="Oval 120">
              <a:extLst>
                <a:ext uri="{FF2B5EF4-FFF2-40B4-BE49-F238E27FC236}">
                  <a16:creationId xmlns:a16="http://schemas.microsoft.com/office/drawing/2014/main" id="{5A5DA01E-ED07-64A2-C8F8-BB6296D64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grpSp>
        <p:nvGrpSpPr>
          <p:cNvPr id="106502" name="Group 121">
            <a:extLst>
              <a:ext uri="{FF2B5EF4-FFF2-40B4-BE49-F238E27FC236}">
                <a16:creationId xmlns:a16="http://schemas.microsoft.com/office/drawing/2014/main" id="{0E23BA50-7CEB-6E89-019D-BC5674CB5C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823200" y="2996453"/>
            <a:ext cx="152400" cy="457200"/>
            <a:chOff x="4128" y="2256"/>
            <a:chExt cx="96" cy="288"/>
          </a:xfrm>
        </p:grpSpPr>
        <p:sp>
          <p:nvSpPr>
            <p:cNvPr id="106526" name="Line 122">
              <a:extLst>
                <a:ext uri="{FF2B5EF4-FFF2-40B4-BE49-F238E27FC236}">
                  <a16:creationId xmlns:a16="http://schemas.microsoft.com/office/drawing/2014/main" id="{CDB00002-980A-A3E9-D709-9007B5EC0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7" name="Oval 123">
              <a:extLst>
                <a:ext uri="{FF2B5EF4-FFF2-40B4-BE49-F238E27FC236}">
                  <a16:creationId xmlns:a16="http://schemas.microsoft.com/office/drawing/2014/main" id="{FEDCC9CD-5295-4F9F-CF0A-2FD0DC084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106503" name="AutoShape 124">
            <a:extLst>
              <a:ext uri="{FF2B5EF4-FFF2-40B4-BE49-F238E27FC236}">
                <a16:creationId xmlns:a16="http://schemas.microsoft.com/office/drawing/2014/main" id="{803BF027-1E81-F64A-A74B-34F4816AA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30726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AutoShape 125">
            <a:extLst>
              <a:ext uri="{FF2B5EF4-FFF2-40B4-BE49-F238E27FC236}">
                <a16:creationId xmlns:a16="http://schemas.microsoft.com/office/drawing/2014/main" id="{B010988C-A7D8-1833-20BB-2998E42165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37000" y="30726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5" name="Text Box 126">
            <a:extLst>
              <a:ext uri="{FF2B5EF4-FFF2-40B4-BE49-F238E27FC236}">
                <a16:creationId xmlns:a16="http://schemas.microsoft.com/office/drawing/2014/main" id="{FD7B66B2-EE72-D058-3D7A-DBFD88BB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2623391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p</a:t>
            </a:r>
            <a:r>
              <a:rPr lang="en-US" altLang="x-none" sz="2400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06506" name="Text Box 127">
            <a:extLst>
              <a:ext uri="{FF2B5EF4-FFF2-40B4-BE49-F238E27FC236}">
                <a16:creationId xmlns:a16="http://schemas.microsoft.com/office/drawing/2014/main" id="{8019732A-1ED8-2FC7-6CB2-B5363F3D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2615453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aseline="30000" dirty="0">
                <a:solidFill>
                  <a:srgbClr val="C00000"/>
                </a:solidFill>
                <a:latin typeface="Symbol" charset="2"/>
              </a:rPr>
              <a:t>+</a:t>
            </a:r>
            <a:endParaRPr lang="en-US" altLang="x-none" sz="2400" baseline="30000" dirty="0">
              <a:solidFill>
                <a:srgbClr val="C00000"/>
              </a:solidFill>
            </a:endParaRPr>
          </a:p>
        </p:txBody>
      </p:sp>
      <p:sp>
        <p:nvSpPr>
          <p:cNvPr id="106507" name="Text Box 128">
            <a:extLst>
              <a:ext uri="{FF2B5EF4-FFF2-40B4-BE49-F238E27FC236}">
                <a16:creationId xmlns:a16="http://schemas.microsoft.com/office/drawing/2014/main" id="{A3D695FA-AE22-99C0-CBD7-3D96112F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6" y="2615453"/>
            <a:ext cx="1144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n</a:t>
            </a:r>
            <a:r>
              <a:rPr lang="en-US" altLang="x-none" sz="2400" baseline="-250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="0" dirty="0">
                <a:solidFill>
                  <a:srgbClr val="C00000"/>
                </a:solidFill>
              </a:rPr>
              <a:t>(LH)</a:t>
            </a:r>
          </a:p>
        </p:txBody>
      </p:sp>
      <p:sp>
        <p:nvSpPr>
          <p:cNvPr id="106508" name="Line 129">
            <a:extLst>
              <a:ext uri="{FF2B5EF4-FFF2-40B4-BE49-F238E27FC236}">
                <a16:creationId xmlns:a16="http://schemas.microsoft.com/office/drawing/2014/main" id="{2B32492E-E6B6-482D-B731-7DC8527E4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6800" y="3834653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9" name="Oval 130">
            <a:extLst>
              <a:ext uri="{FF2B5EF4-FFF2-40B4-BE49-F238E27FC236}">
                <a16:creationId xmlns:a16="http://schemas.microsoft.com/office/drawing/2014/main" id="{CF1EE7BA-E0F1-42E1-0DA4-17659E32D2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13400" y="467285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6510" name="Group 131">
            <a:extLst>
              <a:ext uri="{FF2B5EF4-FFF2-40B4-BE49-F238E27FC236}">
                <a16:creationId xmlns:a16="http://schemas.microsoft.com/office/drawing/2014/main" id="{448F6CB5-C4D6-26E8-763E-A9261306925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632200" y="4596653"/>
            <a:ext cx="152400" cy="457200"/>
            <a:chOff x="1488" y="2256"/>
            <a:chExt cx="96" cy="288"/>
          </a:xfrm>
        </p:grpSpPr>
        <p:sp>
          <p:nvSpPr>
            <p:cNvPr id="106524" name="Line 132">
              <a:extLst>
                <a:ext uri="{FF2B5EF4-FFF2-40B4-BE49-F238E27FC236}">
                  <a16:creationId xmlns:a16="http://schemas.microsoft.com/office/drawing/2014/main" id="{CFEFE3E9-F810-1598-4645-C61C374B8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5" name="Oval 133">
              <a:extLst>
                <a:ext uri="{FF2B5EF4-FFF2-40B4-BE49-F238E27FC236}">
                  <a16:creationId xmlns:a16="http://schemas.microsoft.com/office/drawing/2014/main" id="{871D6207-2687-4B9B-1B87-EBFB458B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35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grpSp>
        <p:nvGrpSpPr>
          <p:cNvPr id="106511" name="Group 134">
            <a:extLst>
              <a:ext uri="{FF2B5EF4-FFF2-40B4-BE49-F238E27FC236}">
                <a16:creationId xmlns:a16="http://schemas.microsoft.com/office/drawing/2014/main" id="{AB23D8C2-B04E-79E1-1D60-841C9F0317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823200" y="4596653"/>
            <a:ext cx="152400" cy="457200"/>
            <a:chOff x="4128" y="2256"/>
            <a:chExt cx="96" cy="288"/>
          </a:xfrm>
        </p:grpSpPr>
        <p:sp>
          <p:nvSpPr>
            <p:cNvPr id="106522" name="Line 135">
              <a:extLst>
                <a:ext uri="{FF2B5EF4-FFF2-40B4-BE49-F238E27FC236}">
                  <a16:creationId xmlns:a16="http://schemas.microsoft.com/office/drawing/2014/main" id="{CE814423-CFB5-12BC-4FF8-9BD7E296B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225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3" name="Oval 136">
              <a:extLst>
                <a:ext uri="{FF2B5EF4-FFF2-40B4-BE49-F238E27FC236}">
                  <a16:creationId xmlns:a16="http://schemas.microsoft.com/office/drawing/2014/main" id="{3F7C5F34-7DD8-854A-095C-25438DA9B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106512" name="AutoShape 137">
            <a:extLst>
              <a:ext uri="{FF2B5EF4-FFF2-40B4-BE49-F238E27FC236}">
                <a16:creationId xmlns:a16="http://schemas.microsoft.com/office/drawing/2014/main" id="{7675902A-1010-8555-8C54-A4382FBB9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46728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AutoShape 138">
            <a:extLst>
              <a:ext uri="{FF2B5EF4-FFF2-40B4-BE49-F238E27FC236}">
                <a16:creationId xmlns:a16="http://schemas.microsoft.com/office/drawing/2014/main" id="{08CC8321-1206-CF59-4959-43516F2573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37000" y="4672853"/>
            <a:ext cx="14478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4" name="Text Box 139">
            <a:extLst>
              <a:ext uri="{FF2B5EF4-FFF2-40B4-BE49-F238E27FC236}">
                <a16:creationId xmlns:a16="http://schemas.microsoft.com/office/drawing/2014/main" id="{BC4C118B-98FE-CCFF-95ED-3B859B1EA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4223591"/>
            <a:ext cx="450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p</a:t>
            </a:r>
            <a:r>
              <a:rPr lang="en-US" altLang="x-none" sz="2400" baseline="30000" dirty="0">
                <a:solidFill>
                  <a:srgbClr val="C00000"/>
                </a:solidFill>
              </a:rPr>
              <a:t>-</a:t>
            </a:r>
          </a:p>
        </p:txBody>
      </p:sp>
      <p:sp>
        <p:nvSpPr>
          <p:cNvPr id="106515" name="Text Box 140">
            <a:extLst>
              <a:ext uri="{FF2B5EF4-FFF2-40B4-BE49-F238E27FC236}">
                <a16:creationId xmlns:a16="http://schemas.microsoft.com/office/drawing/2014/main" id="{AAB2E40E-238A-BD69-1C38-71C0947C7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4215653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aseline="30000" dirty="0">
                <a:solidFill>
                  <a:srgbClr val="C00000"/>
                </a:solidFill>
                <a:latin typeface="Symbol" charset="2"/>
              </a:rPr>
              <a:t>-</a:t>
            </a:r>
            <a:endParaRPr lang="en-US" altLang="x-none" sz="2400" baseline="30000" dirty="0">
              <a:solidFill>
                <a:srgbClr val="C00000"/>
              </a:solidFill>
            </a:endParaRPr>
          </a:p>
        </p:txBody>
      </p:sp>
      <p:sp>
        <p:nvSpPr>
          <p:cNvPr id="106516" name="Text Box 142">
            <a:extLst>
              <a:ext uri="{FF2B5EF4-FFF2-40B4-BE49-F238E27FC236}">
                <a16:creationId xmlns:a16="http://schemas.microsoft.com/office/drawing/2014/main" id="{350C28A9-DA95-B6C2-234C-08C2A63B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801" y="4199778"/>
            <a:ext cx="1144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C00000"/>
                </a:solidFill>
                <a:latin typeface="Symbol" charset="2"/>
              </a:rPr>
              <a:t>n</a:t>
            </a:r>
            <a:r>
              <a:rPr lang="en-US" altLang="x-none" sz="2400" baseline="-25000" dirty="0">
                <a:solidFill>
                  <a:srgbClr val="C00000"/>
                </a:solidFill>
                <a:latin typeface="Symbol" charset="2"/>
              </a:rPr>
              <a:t>m</a:t>
            </a:r>
            <a:r>
              <a:rPr lang="en-US" altLang="x-none" sz="2400" b="0" dirty="0">
                <a:solidFill>
                  <a:srgbClr val="C00000"/>
                </a:solidFill>
              </a:rPr>
              <a:t>(LH)</a:t>
            </a:r>
          </a:p>
        </p:txBody>
      </p:sp>
      <p:sp>
        <p:nvSpPr>
          <p:cNvPr id="106517" name="Line 143">
            <a:extLst>
              <a:ext uri="{FF2B5EF4-FFF2-40B4-BE49-F238E27FC236}">
                <a16:creationId xmlns:a16="http://schemas.microsoft.com/office/drawing/2014/main" id="{16E52300-7E4E-26CE-2DC7-862084605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4291853"/>
            <a:ext cx="3048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8" name="Text Box 144">
            <a:extLst>
              <a:ext uri="{FF2B5EF4-FFF2-40B4-BE49-F238E27FC236}">
                <a16:creationId xmlns:a16="http://schemas.microsoft.com/office/drawing/2014/main" id="{5B1A6A05-D649-CC0A-1E7A-5C751F05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3421903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106519" name="Text Box 145">
            <a:extLst>
              <a:ext uri="{FF2B5EF4-FFF2-40B4-BE49-F238E27FC236}">
                <a16:creationId xmlns:a16="http://schemas.microsoft.com/office/drawing/2014/main" id="{FE368E01-78A0-DE6F-223C-4770D0749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231" y="2980130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339933"/>
                </a:solidFill>
              </a:rPr>
              <a:t>OK</a:t>
            </a:r>
          </a:p>
        </p:txBody>
      </p:sp>
      <p:sp>
        <p:nvSpPr>
          <p:cNvPr id="106520" name="Text Box 146">
            <a:extLst>
              <a:ext uri="{FF2B5EF4-FFF2-40B4-BE49-F238E27FC236}">
                <a16:creationId xmlns:a16="http://schemas.microsoft.com/office/drawing/2014/main" id="{640748BB-725A-763D-9801-121F2142F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4560" y="4525903"/>
            <a:ext cx="67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FF3300"/>
                </a:solidFill>
              </a:rPr>
              <a:t>OK</a:t>
            </a:r>
          </a:p>
        </p:txBody>
      </p:sp>
      <p:sp>
        <p:nvSpPr>
          <p:cNvPr id="106521" name="Line 147">
            <a:extLst>
              <a:ext uri="{FF2B5EF4-FFF2-40B4-BE49-F238E27FC236}">
                <a16:creationId xmlns:a16="http://schemas.microsoft.com/office/drawing/2014/main" id="{B4F1A35A-C962-61FD-D092-B0593E69D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60759" y="4373503"/>
            <a:ext cx="533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6FD7E-FA6C-3A51-0EE7-C41875585F7C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E4A4645-F232-1878-9CD3-31EDFF1A5B4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10902" y="4830668"/>
                <a:ext cx="9747795" cy="14523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5400" lvl="1" indent="0">
                  <a:buNone/>
                </a:pPr>
                <a:endParaRPr lang="en-US" altLang="x-none" dirty="0">
                  <a:ea typeface="ＭＳ Ｐゴシック" charset="-128"/>
                </a:endParaRPr>
              </a:p>
              <a:p>
                <a:r>
                  <a:rPr lang="en-US" altLang="x-none" dirty="0">
                    <a:ea typeface="ＭＳ Ｐゴシック" charset="-128"/>
                  </a:rPr>
                  <a:t>Just like</a:t>
                </a:r>
                <a14:m>
                  <m:oMath xmlns:m="http://schemas.openxmlformats.org/officeDocument/2006/math"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x-none" b="0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symmetry is similarly maximally broken by the weak interaction: </a:t>
                </a:r>
                <a:r>
                  <a:rPr lang="en-US" altLang="x-none" dirty="0">
                    <a:solidFill>
                      <a:srgbClr val="339933"/>
                    </a:solidFill>
                    <a:ea typeface="ＭＳ Ｐゴシック" charset="-128"/>
                    <a:sym typeface="Wingdings" charset="2"/>
                  </a:rPr>
                  <a:t>no left-handed anti-neutrinos</a:t>
                </a:r>
                <a:r>
                  <a:rPr lang="en-US" altLang="x-none" dirty="0">
                    <a:solidFill>
                      <a:srgbClr val="339933"/>
                    </a:solidFill>
                    <a:ea typeface="ＭＳ Ｐゴシック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6E4A4645-F232-1878-9CD3-31EDFF1A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02" y="4830668"/>
                <a:ext cx="9747795" cy="1452336"/>
              </a:xfrm>
              <a:prstGeom prst="rect">
                <a:avLst/>
              </a:prstGeom>
              <a:blipFill>
                <a:blip r:embed="rId4"/>
                <a:stretch>
                  <a:fillRect l="-1172" b="-26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44">
            <a:extLst>
              <a:ext uri="{FF2B5EF4-FFF2-40B4-BE49-F238E27FC236}">
                <a16:creationId xmlns:a16="http://schemas.microsoft.com/office/drawing/2014/main" id="{EE1C3BD3-2BBF-86D3-CBEA-4436EA1B6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485" y="6117675"/>
            <a:ext cx="6248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solidFill>
                  <a:srgbClr val="0432FF"/>
                </a:solidFill>
              </a:rPr>
              <a:t>C symmetry is maximally violated</a:t>
            </a:r>
          </a:p>
        </p:txBody>
      </p:sp>
    </p:spTree>
    <p:extLst>
      <p:ext uri="{BB962C8B-B14F-4D97-AF65-F5344CB8AC3E}">
        <p14:creationId xmlns:p14="http://schemas.microsoft.com/office/powerpoint/2010/main" val="11368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9" grpId="0"/>
      <p:bldP spid="106520" grpId="0"/>
      <p:bldP spid="106521" grpId="0" animBg="1"/>
      <p:bldP spid="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3C06-E825-09C9-3B01-720E7F4C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6" name="Rectangle 2">
                <a:extLst>
                  <a:ext uri="{FF2B5EF4-FFF2-40B4-BE49-F238E27FC236}">
                    <a16:creationId xmlns:a16="http://schemas.microsoft.com/office/drawing/2014/main" id="{C3DD6E74-4FBC-4BB9-72E5-7A530A5FBD52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x-none" dirty="0">
                    <a:ea typeface="ＭＳ Ｐゴシック" charset="-128"/>
                  </a:rPr>
                  <a:t>   The Weak force and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x-none" b="0" i="0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C</m:t>
                    </m:r>
                    <m:r>
                      <a:rPr lang="en-US" altLang="x-none" i="1" dirty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conjugation</a:t>
                </a:r>
              </a:p>
            </p:txBody>
          </p:sp>
        </mc:Choice>
        <mc:Fallback xmlns="">
          <p:sp>
            <p:nvSpPr>
              <p:cNvPr id="108546" name="Rectangle 2">
                <a:extLst>
                  <a:ext uri="{FF2B5EF4-FFF2-40B4-BE49-F238E27FC236}">
                    <a16:creationId xmlns:a16="http://schemas.microsoft.com/office/drawing/2014/main" id="{C3DD6E74-4FBC-4BB9-72E5-7A530A5FBD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4">
                <a:extLst>
                  <a:ext uri="{FF2B5EF4-FFF2-40B4-BE49-F238E27FC236}">
                    <a16:creationId xmlns:a16="http://schemas.microsoft.com/office/drawing/2014/main" id="{ECFA36CC-CA69-DAC5-EE40-B8A1DCAF64AD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80157" y="5034002"/>
                <a:ext cx="5736330" cy="1605338"/>
              </a:xfrm>
            </p:spPr>
            <p:txBody>
              <a:bodyPr>
                <a:normAutofit/>
              </a:bodyPr>
              <a:lstStyle/>
              <a:p>
                <a:r>
                  <a:rPr lang="en-US" sz="2600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sz="2600" dirty="0">
                    <a:ea typeface="ＭＳ Ｐゴシック" charset="-128"/>
                  </a:rPr>
                  <a:t> symmetry is parity conjugation:        </a:t>
                </a:r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𝑥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𝑦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sz="260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𝑧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 </m:t>
                    </m:r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→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−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𝑥</m:t>
                    </m:r>
                    <m:r>
                      <a:rPr lang="en-US" altLang="x-none" sz="2600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𝑦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sz="2600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𝑧</m:t>
                    </m:r>
                  </m:oMath>
                </a14:m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 , </a:t>
                </a:r>
                <a:r>
                  <a:rPr lang="en-US" altLang="x-none" sz="2600" dirty="0">
                    <a:ea typeface="ＭＳ Ｐゴシック" charset="-128"/>
                  </a:rPr>
                  <a:t>followed by charge conjugation: </a:t>
                </a:r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𝜓</m:t>
                    </m:r>
                    <m:r>
                      <a:rPr lang="en-US" altLang="x-none" sz="2600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→</m:t>
                    </m:r>
                    <m:bar>
                      <m:barPr>
                        <m:pos m:val="top"/>
                        <m:ctrlPr>
                          <a:rPr lang="en-US" altLang="x-none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barPr>
                      <m:e>
                        <m:r>
                          <a:rPr lang="en-US" altLang="x-none" sz="26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ＭＳ Ｐゴシック" charset="-128"/>
                          </a:rPr>
                          <m:t>𝜓</m:t>
                        </m:r>
                      </m:e>
                    </m:bar>
                  </m:oMath>
                </a14:m>
                <a:r>
                  <a:rPr lang="en-US" altLang="x-none" sz="2600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</a:t>
                </a:r>
                <a:endParaRPr lang="en-US" altLang="x-none" sz="2600" dirty="0">
                  <a:solidFill>
                    <a:srgbClr val="C00000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8547" name="Rectangle 4">
                <a:extLst>
                  <a:ext uri="{FF2B5EF4-FFF2-40B4-BE49-F238E27FC236}">
                    <a16:creationId xmlns:a16="http://schemas.microsoft.com/office/drawing/2014/main" id="{ECFA36CC-CA69-DAC5-EE40-B8A1DCAF6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0157" y="5034002"/>
                <a:ext cx="5736330" cy="1605338"/>
              </a:xfrm>
              <a:blipFill>
                <a:blip r:embed="rId4"/>
                <a:stretch>
                  <a:fillRect l="-1770" t="-7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6C2DE7E-D28C-5CF4-120B-946B5CCE0022}"/>
              </a:ext>
            </a:extLst>
          </p:cNvPr>
          <p:cNvGrpSpPr/>
          <p:nvPr/>
        </p:nvGrpSpPr>
        <p:grpSpPr>
          <a:xfrm>
            <a:off x="793377" y="625284"/>
            <a:ext cx="4562474" cy="4073526"/>
            <a:chOff x="3048001" y="2403475"/>
            <a:chExt cx="4562474" cy="4073526"/>
          </a:xfrm>
        </p:grpSpPr>
        <p:sp>
          <p:nvSpPr>
            <p:cNvPr id="108548" name="Line 47">
              <a:extLst>
                <a:ext uri="{FF2B5EF4-FFF2-40B4-BE49-F238E27FC236}">
                  <a16:creationId xmlns:a16="http://schemas.microsoft.com/office/drawing/2014/main" id="{E3A04AAA-9E09-C380-9124-199DA9E87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24500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49" name="Line 48">
              <a:extLst>
                <a:ext uri="{FF2B5EF4-FFF2-40B4-BE49-F238E27FC236}">
                  <a16:creationId xmlns:a16="http://schemas.microsoft.com/office/drawing/2014/main" id="{0B5E05DE-89DE-72B9-E145-08E4800D9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4500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0" name="Oval 49">
              <a:extLst>
                <a:ext uri="{FF2B5EF4-FFF2-40B4-BE49-F238E27FC236}">
                  <a16:creationId xmlns:a16="http://schemas.microsoft.com/office/drawing/2014/main" id="{7C52AB4C-7DA4-6DB0-452F-3ACAA5751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400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1" name="AutoShape 50">
              <a:extLst>
                <a:ext uri="{FF2B5EF4-FFF2-40B4-BE49-F238E27FC236}">
                  <a16:creationId xmlns:a16="http://schemas.microsoft.com/office/drawing/2014/main" id="{0479F032-6AFC-76A7-9069-8D973F46A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39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2" name="AutoShape 51">
              <a:extLst>
                <a:ext uri="{FF2B5EF4-FFF2-40B4-BE49-F238E27FC236}">
                  <a16:creationId xmlns:a16="http://schemas.microsoft.com/office/drawing/2014/main" id="{474AD836-A4A1-82A9-F8FC-C6A39F8803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392739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3" name="Text Box 52">
              <a:extLst>
                <a:ext uri="{FF2B5EF4-FFF2-40B4-BE49-F238E27FC236}">
                  <a16:creationId xmlns:a16="http://schemas.microsoft.com/office/drawing/2014/main" id="{30C279F4-B221-7E30-3225-3CC559504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4" name="Text Box 53">
              <a:extLst>
                <a:ext uri="{FF2B5EF4-FFF2-40B4-BE49-F238E27FC236}">
                  <a16:creationId xmlns:a16="http://schemas.microsoft.com/office/drawing/2014/main" id="{1681B701-7E8F-5C28-3ADE-1E17DBDC6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701" y="2403475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5" name="Text Box 54">
              <a:extLst>
                <a:ext uri="{FF2B5EF4-FFF2-40B4-BE49-F238E27FC236}">
                  <a16:creationId xmlns:a16="http://schemas.microsoft.com/office/drawing/2014/main" id="{AD26693F-5EE6-CF05-357D-4AC64CE0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00" y="5570538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6" name="Line 57">
              <a:extLst>
                <a:ext uri="{FF2B5EF4-FFF2-40B4-BE49-F238E27FC236}">
                  <a16:creationId xmlns:a16="http://schemas.microsoft.com/office/drawing/2014/main" id="{D46ED724-8148-4B4E-380C-3C7E0F6245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86175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7" name="Line 58">
              <a:extLst>
                <a:ext uri="{FF2B5EF4-FFF2-40B4-BE49-F238E27FC236}">
                  <a16:creationId xmlns:a16="http://schemas.microsoft.com/office/drawing/2014/main" id="{D112090C-28E8-BE1D-C1B2-4EA000112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6175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8" name="Oval 59">
              <a:extLst>
                <a:ext uri="{FF2B5EF4-FFF2-40B4-BE49-F238E27FC236}">
                  <a16:creationId xmlns:a16="http://schemas.microsoft.com/office/drawing/2014/main" id="{6CC6F582-FC6C-7A4D-DA10-2FFB0907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9" name="AutoShape 60">
              <a:extLst>
                <a:ext uri="{FF2B5EF4-FFF2-40B4-BE49-F238E27FC236}">
                  <a16:creationId xmlns:a16="http://schemas.microsoft.com/office/drawing/2014/main" id="{3EF41C76-3C61-7E89-2DFA-7EECA05571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54414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0" name="AutoShape 61">
              <a:extLst>
                <a:ext uri="{FF2B5EF4-FFF2-40B4-BE49-F238E27FC236}">
                  <a16:creationId xmlns:a16="http://schemas.microsoft.com/office/drawing/2014/main" id="{9680E9A0-F6E2-AD36-65AE-0706D7340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4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1" name="Text Box 62">
              <a:extLst>
                <a:ext uri="{FF2B5EF4-FFF2-40B4-BE49-F238E27FC236}">
                  <a16:creationId xmlns:a16="http://schemas.microsoft.com/office/drawing/2014/main" id="{FD31C2C3-896D-1DD9-C241-E072A3593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2" name="Text Box 63">
              <a:extLst>
                <a:ext uri="{FF2B5EF4-FFF2-40B4-BE49-F238E27FC236}">
                  <a16:creationId xmlns:a16="http://schemas.microsoft.com/office/drawing/2014/main" id="{50B8C172-E1F5-0CC4-B1EE-5B55CA88D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600" y="2466975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3" name="Text Box 64">
              <a:extLst>
                <a:ext uri="{FF2B5EF4-FFF2-40B4-BE49-F238E27FC236}">
                  <a16:creationId xmlns:a16="http://schemas.microsoft.com/office/drawing/2014/main" id="{FCD0E62D-04FA-8683-1F80-E54DCAD8F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076" y="5570538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grpSp>
          <p:nvGrpSpPr>
            <p:cNvPr id="108564" name="Group 65">
              <a:extLst>
                <a:ext uri="{FF2B5EF4-FFF2-40B4-BE49-F238E27FC236}">
                  <a16:creationId xmlns:a16="http://schemas.microsoft.com/office/drawing/2014/main" id="{444BAA41-2C92-E14F-A85C-B8820099D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7464" y="2973389"/>
              <a:ext cx="1049337" cy="661987"/>
              <a:chOff x="528" y="1200"/>
              <a:chExt cx="765" cy="501"/>
            </a:xfrm>
          </p:grpSpPr>
          <p:sp>
            <p:nvSpPr>
              <p:cNvPr id="108585" name="Text Box 66">
                <a:extLst>
                  <a:ext uri="{FF2B5EF4-FFF2-40B4-BE49-F238E27FC236}">
                    <a16:creationId xmlns:a16="http://schemas.microsoft.com/office/drawing/2014/main" id="{15E3A654-5290-1EAE-3A50-DB43483CE6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4" y="1200"/>
                <a:ext cx="65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Intrinsic</a:t>
                </a:r>
              </a:p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spin</a:t>
                </a:r>
                <a:endParaRPr lang="en-GB" altLang="x-none" sz="1600" b="0" i="0" u="sng">
                  <a:solidFill>
                    <a:schemeClr val="tx1"/>
                  </a:solidFill>
                  <a:latin typeface="Tahoma" charset="0"/>
                </a:endParaRPr>
              </a:p>
            </p:txBody>
          </p:sp>
          <p:cxnSp>
            <p:nvCxnSpPr>
              <p:cNvPr id="108586" name="AutoShape 67">
                <a:extLst>
                  <a:ext uri="{FF2B5EF4-FFF2-40B4-BE49-F238E27FC236}">
                    <a16:creationId xmlns:a16="http://schemas.microsoft.com/office/drawing/2014/main" id="{6CC077D7-8FA1-8DCA-743F-15BB1BDAD5B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27" y="1423"/>
                <a:ext cx="279" cy="277"/>
              </a:xfrm>
              <a:prstGeom prst="bentConnector4">
                <a:avLst>
                  <a:gd name="adj1" fmla="val 41218"/>
                  <a:gd name="adj2" fmla="val -36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565" name="Line 71">
              <a:extLst>
                <a:ext uri="{FF2B5EF4-FFF2-40B4-BE49-F238E27FC236}">
                  <a16:creationId xmlns:a16="http://schemas.microsoft.com/office/drawing/2014/main" id="{1880293E-1EE7-2ECD-82E3-3CC477F4F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463" y="4359275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6" name="Text Box 72">
              <a:extLst>
                <a:ext uri="{FF2B5EF4-FFF2-40B4-BE49-F238E27FC236}">
                  <a16:creationId xmlns:a16="http://schemas.microsoft.com/office/drawing/2014/main" id="{2AFF7A21-D1E8-9FFA-F258-0225CB2B6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3733800"/>
              <a:ext cx="407988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P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grpSp>
          <p:nvGrpSpPr>
            <p:cNvPr id="108567" name="Group 74">
              <a:extLst>
                <a:ext uri="{FF2B5EF4-FFF2-40B4-BE49-F238E27FC236}">
                  <a16:creationId xmlns:a16="http://schemas.microsoft.com/office/drawing/2014/main" id="{8772764A-D7FF-A184-4B05-AD1F7462A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6026" y="4503739"/>
              <a:ext cx="1052513" cy="1247775"/>
              <a:chOff x="4272" y="1440"/>
              <a:chExt cx="624" cy="2016"/>
            </a:xfrm>
          </p:grpSpPr>
          <p:sp>
            <p:nvSpPr>
              <p:cNvPr id="108583" name="Line 75">
                <a:extLst>
                  <a:ext uri="{FF2B5EF4-FFF2-40B4-BE49-F238E27FC236}">
                    <a16:creationId xmlns:a16="http://schemas.microsoft.com/office/drawing/2014/main" id="{86886B98-6958-3193-3AB1-87BCE88D2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84" name="Line 76">
                <a:extLst>
                  <a:ext uri="{FF2B5EF4-FFF2-40B4-BE49-F238E27FC236}">
                    <a16:creationId xmlns:a16="http://schemas.microsoft.com/office/drawing/2014/main" id="{5F4D9727-5AC7-C16B-72C7-827D1382B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68" name="Line 79">
              <a:extLst>
                <a:ext uri="{FF2B5EF4-FFF2-40B4-BE49-F238E27FC236}">
                  <a16:creationId xmlns:a16="http://schemas.microsoft.com/office/drawing/2014/main" id="{9C2718F1-25BB-4B33-B6B6-0A98CE38B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5013" y="4313238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9" name="Text Box 80">
              <a:extLst>
                <a:ext uri="{FF2B5EF4-FFF2-40B4-BE49-F238E27FC236}">
                  <a16:creationId xmlns:a16="http://schemas.microsoft.com/office/drawing/2014/main" id="{B001293D-ED6A-CE00-0938-37340A90B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751" y="3733800"/>
              <a:ext cx="4286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C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0" name="Line 81">
              <a:extLst>
                <a:ext uri="{FF2B5EF4-FFF2-40B4-BE49-F238E27FC236}">
                  <a16:creationId xmlns:a16="http://schemas.microsoft.com/office/drawing/2014/main" id="{51A5656B-D10E-AB6C-99BF-7B0BA57F40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73913" y="2921001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1" name="Line 82">
              <a:extLst>
                <a:ext uri="{FF2B5EF4-FFF2-40B4-BE49-F238E27FC236}">
                  <a16:creationId xmlns:a16="http://schemas.microsoft.com/office/drawing/2014/main" id="{DFE3403D-0B71-677D-4BAB-17AEA48E3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3913" y="456723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2" name="Oval 83">
              <a:extLst>
                <a:ext uri="{FF2B5EF4-FFF2-40B4-BE49-F238E27FC236}">
                  <a16:creationId xmlns:a16="http://schemas.microsoft.com/office/drawing/2014/main" id="{85C0731E-E4B3-3480-C52C-E12D6EF8E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1" y="4129386"/>
              <a:ext cx="328613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73" name="Text Box 84">
              <a:extLst>
                <a:ext uri="{FF2B5EF4-FFF2-40B4-BE49-F238E27FC236}">
                  <a16:creationId xmlns:a16="http://schemas.microsoft.com/office/drawing/2014/main" id="{2C9E043C-6E4D-4250-3866-833F1C0A0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7338" y="3870325"/>
              <a:ext cx="6016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4" name="Text Box 85">
              <a:extLst>
                <a:ext uri="{FF2B5EF4-FFF2-40B4-BE49-F238E27FC236}">
                  <a16:creationId xmlns:a16="http://schemas.microsoft.com/office/drawing/2014/main" id="{9D67766D-7D2B-E9AD-F746-4730E007F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6113" y="2414588"/>
              <a:ext cx="6143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5" name="Text Box 86">
              <a:extLst>
                <a:ext uri="{FF2B5EF4-FFF2-40B4-BE49-F238E27FC236}">
                  <a16:creationId xmlns:a16="http://schemas.microsoft.com/office/drawing/2014/main" id="{8F602A3D-8BFE-EBB0-ACFD-554BADD55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5643563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6" name="Line 87">
              <a:extLst>
                <a:ext uri="{FF2B5EF4-FFF2-40B4-BE49-F238E27FC236}">
                  <a16:creationId xmlns:a16="http://schemas.microsoft.com/office/drawing/2014/main" id="{3CBD6063-5342-A507-99DD-60EE40E7E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7875" y="5834063"/>
              <a:ext cx="1984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7" name="Freeform 88">
              <a:extLst>
                <a:ext uri="{FF2B5EF4-FFF2-40B4-BE49-F238E27FC236}">
                  <a16:creationId xmlns:a16="http://schemas.microsoft.com/office/drawing/2014/main" id="{49E55876-4824-93A0-61C6-666A81A95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389" y="6086475"/>
              <a:ext cx="3351211" cy="369332"/>
            </a:xfrm>
            <a:custGeom>
              <a:avLst/>
              <a:gdLst>
                <a:gd name="T0" fmla="*/ 0 w 2448"/>
                <a:gd name="T1" fmla="*/ 0 h 296"/>
                <a:gd name="T2" fmla="*/ 2147483647 w 2448"/>
                <a:gd name="T3" fmla="*/ 2147483647 h 296"/>
                <a:gd name="T4" fmla="*/ 2147483647 w 2448"/>
                <a:gd name="T5" fmla="*/ 2147483647 h 296"/>
                <a:gd name="T6" fmla="*/ 2147483647 w 2448"/>
                <a:gd name="T7" fmla="*/ 2147483647 h 296"/>
                <a:gd name="T8" fmla="*/ 2147483647 w 2448"/>
                <a:gd name="T9" fmla="*/ 2147483647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8"/>
                <a:gd name="T16" fmla="*/ 0 h 296"/>
                <a:gd name="T17" fmla="*/ 2448 w 244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8" h="296">
                  <a:moveTo>
                    <a:pt x="0" y="0"/>
                  </a:moveTo>
                  <a:cubicBezTo>
                    <a:pt x="116" y="72"/>
                    <a:pt x="232" y="144"/>
                    <a:pt x="432" y="192"/>
                  </a:cubicBezTo>
                  <a:cubicBezTo>
                    <a:pt x="632" y="240"/>
                    <a:pt x="920" y="296"/>
                    <a:pt x="1200" y="288"/>
                  </a:cubicBezTo>
                  <a:cubicBezTo>
                    <a:pt x="1480" y="280"/>
                    <a:pt x="1904" y="184"/>
                    <a:pt x="2112" y="144"/>
                  </a:cubicBezTo>
                  <a:cubicBezTo>
                    <a:pt x="2320" y="104"/>
                    <a:pt x="2384" y="76"/>
                    <a:pt x="2448" y="48"/>
                  </a:cubicBezTo>
                </a:path>
              </a:pathLst>
            </a:cu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8578" name="Text Box 89">
              <a:extLst>
                <a:ext uri="{FF2B5EF4-FFF2-40B4-BE49-F238E27FC236}">
                  <a16:creationId xmlns:a16="http://schemas.microsoft.com/office/drawing/2014/main" id="{D896CBA8-EFAB-1AB3-6286-DEA104ADD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1" y="5895976"/>
              <a:ext cx="65246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 dirty="0">
                  <a:solidFill>
                    <a:srgbClr val="0432FF"/>
                  </a:solidFill>
                  <a:latin typeface="Tahoma" charset="0"/>
                </a:rPr>
                <a:t>CP</a:t>
              </a:r>
              <a:endParaRPr lang="en-GB" altLang="x-none" sz="3200" b="0" i="0" dirty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9" name="AutoShape 91">
              <a:extLst>
                <a:ext uri="{FF2B5EF4-FFF2-40B4-BE49-F238E27FC236}">
                  <a16:creationId xmlns:a16="http://schemas.microsoft.com/office/drawing/2014/main" id="{A40DF482-03F6-2F1F-A3D8-E16B23A8A9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043739" y="4911725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80" name="AutoShape 92">
              <a:extLst>
                <a:ext uri="{FF2B5EF4-FFF2-40B4-BE49-F238E27FC236}">
                  <a16:creationId xmlns:a16="http://schemas.microsoft.com/office/drawing/2014/main" id="{64704FC5-684B-9A7E-B2B3-91CCCB887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739" y="3170238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45" name="Rectangle 4">
            <a:extLst>
              <a:ext uri="{FF2B5EF4-FFF2-40B4-BE49-F238E27FC236}">
                <a16:creationId xmlns:a16="http://schemas.microsoft.com/office/drawing/2014/main" id="{DDFAA292-E901-441D-A21A-39548255A10D}"/>
              </a:ext>
            </a:extLst>
          </p:cNvPr>
          <p:cNvSpPr txBox="1">
            <a:spLocks noChangeArrowheads="1"/>
          </p:cNvSpPr>
          <p:nvPr/>
        </p:nvSpPr>
        <p:spPr>
          <a:xfrm>
            <a:off x="6285808" y="5011088"/>
            <a:ext cx="5585512" cy="172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600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altLang="x-none" sz="2600" dirty="0">
                <a:ea typeface="ＭＳ Ｐゴシック" charset="-128"/>
              </a:rPr>
              <a:t> symmetry </a:t>
            </a:r>
            <a:r>
              <a:rPr lang="en-US" altLang="x-none" sz="2600" i="1" dirty="0">
                <a:ea typeface="ＭＳ Ｐゴシック" charset="-128"/>
              </a:rPr>
              <a:t>appears</a:t>
            </a:r>
            <a:r>
              <a:rPr lang="en-US" altLang="x-none" sz="2600" dirty="0">
                <a:ea typeface="ＭＳ Ｐゴシック" charset="-128"/>
              </a:rPr>
              <a:t> to be preserved in the weak interaction</a:t>
            </a:r>
          </a:p>
          <a:p>
            <a:endParaRPr lang="en-US" altLang="x-none" sz="400" dirty="0">
              <a:ea typeface="ＭＳ Ｐゴシック" charset="-128"/>
            </a:endParaRPr>
          </a:p>
          <a:p>
            <a:r>
              <a:rPr lang="en-US" sz="2600" dirty="0"/>
              <a:t>But in 1964 looking at kaons… </a:t>
            </a:r>
            <a:endParaRPr lang="en-US" altLang="x-none" sz="2600" dirty="0">
              <a:ea typeface="ＭＳ Ｐゴシック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BCF28B-F89C-B7C0-E016-3AE24D7ED3F1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09D2ECD-D891-9A9D-6D87-D120BE32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107" y="3137385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FDE29F25-2857-4E04-57CB-23BDC7A84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869" y="1559410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198F8102-648D-780F-51FD-4781F51D4B45}"/>
              </a:ext>
            </a:extLst>
          </p:cNvPr>
          <p:cNvGrpSpPr>
            <a:grpSpLocks/>
          </p:cNvGrpSpPr>
          <p:nvPr/>
        </p:nvGrpSpPr>
        <p:grpSpPr bwMode="auto">
          <a:xfrm>
            <a:off x="7151008" y="1614973"/>
            <a:ext cx="1387475" cy="1222375"/>
            <a:chOff x="1104" y="2880"/>
            <a:chExt cx="874" cy="770"/>
          </a:xfrm>
        </p:grpSpPr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086C8663-141A-0260-1E7D-80A7F98C8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3264"/>
              <a:ext cx="288" cy="0"/>
            </a:xfrm>
            <a:prstGeom prst="line">
              <a:avLst/>
            </a:prstGeom>
            <a:noFill/>
            <a:ln w="19050">
              <a:solidFill>
                <a:srgbClr val="4F81B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030078EB-11FF-C51A-A288-A9BD792C0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302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ABCBECC0-0D3B-50B1-454A-2321F3C716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40" y="326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60DDE207-0CDC-24D3-47E2-C2CF7ACAD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3040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8BC597DC-AE48-358A-DE7E-DF352CE84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880"/>
              <a:ext cx="29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err="1">
                  <a:latin typeface="Times" pitchFamily="18" charset="0"/>
                </a:rPr>
                <a:t>e</a:t>
              </a:r>
              <a:r>
                <a:rPr lang="en-US" baseline="30000" dirty="0" err="1">
                  <a:latin typeface="Times" pitchFamily="18" charset="0"/>
                </a:rPr>
                <a:t>+</a:t>
              </a:r>
              <a:r>
                <a:rPr lang="en-US" baseline="-25000" dirty="0" err="1">
                  <a:latin typeface="Times" pitchFamily="18" charset="0"/>
                </a:rPr>
                <a:t>R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5E1576A2-4168-117C-8032-EB80CBF62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417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50BACF4F-A972-123F-5A8C-020E8BCD504A}"/>
              </a:ext>
            </a:extLst>
          </p:cNvPr>
          <p:cNvGrpSpPr>
            <a:grpSpLocks/>
          </p:cNvGrpSpPr>
          <p:nvPr/>
        </p:nvGrpSpPr>
        <p:grpSpPr bwMode="auto">
          <a:xfrm>
            <a:off x="7151007" y="3138972"/>
            <a:ext cx="1382712" cy="1219200"/>
            <a:chOff x="219" y="2338"/>
            <a:chExt cx="871" cy="768"/>
          </a:xfrm>
        </p:grpSpPr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19077179-30A0-2EA1-0FFA-90721E8FB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" y="272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3FCE7FDB-DC2E-0C86-62B1-C445F639F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" y="248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8620A014-8F60-8C85-A5CE-A286E785C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" y="27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9DFB1D50-9C45-ED9D-2993-CE314DCC0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2514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7C04405D-3937-0BEE-6E72-F36F5103E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" y="2338"/>
              <a:ext cx="29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85461285-AF42-832B-3D17-CD59803C9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9" name="Group 20">
            <a:extLst>
              <a:ext uri="{FF2B5EF4-FFF2-40B4-BE49-F238E27FC236}">
                <a16:creationId xmlns:a16="http://schemas.microsoft.com/office/drawing/2014/main" id="{74A2AAC7-D400-5356-1493-06B0DCBEC915}"/>
              </a:ext>
            </a:extLst>
          </p:cNvPr>
          <p:cNvGrpSpPr>
            <a:grpSpLocks/>
          </p:cNvGrpSpPr>
          <p:nvPr/>
        </p:nvGrpSpPr>
        <p:grpSpPr bwMode="auto">
          <a:xfrm>
            <a:off x="8979808" y="1614973"/>
            <a:ext cx="1385887" cy="1222375"/>
            <a:chOff x="1371" y="1378"/>
            <a:chExt cx="873" cy="770"/>
          </a:xfrm>
        </p:grpSpPr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8EA89484-AACC-BE78-4970-E2187F243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176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781BE70D-6954-6099-05B0-A258D3581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15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B857129E-9D9C-62FC-C0E5-C61927123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07" y="176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8B84F24C-24B7-FD09-33CA-681381988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1554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Symbol" pitchFamily="18" charset="2"/>
                </a:rPr>
                <a:t>-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F032FA7F-3FE6-70B4-FA20-0657CF32B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1378"/>
              <a:ext cx="29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E88209D7-6B81-2338-1018-4FFA095BC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1915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5895B39C-37E2-289F-A733-1DB7EA42B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" y="195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7" name="Group 28">
            <a:extLst>
              <a:ext uri="{FF2B5EF4-FFF2-40B4-BE49-F238E27FC236}">
                <a16:creationId xmlns:a16="http://schemas.microsoft.com/office/drawing/2014/main" id="{8DE05849-6343-6953-3623-BA2E9AAC1774}"/>
              </a:ext>
            </a:extLst>
          </p:cNvPr>
          <p:cNvGrpSpPr>
            <a:grpSpLocks/>
          </p:cNvGrpSpPr>
          <p:nvPr/>
        </p:nvGrpSpPr>
        <p:grpSpPr bwMode="auto">
          <a:xfrm>
            <a:off x="8979808" y="3138972"/>
            <a:ext cx="1381125" cy="1219200"/>
            <a:chOff x="1371" y="2338"/>
            <a:chExt cx="870" cy="768"/>
          </a:xfrm>
        </p:grpSpPr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F806DAE2-983D-C3FB-52BD-A867151F2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2722"/>
              <a:ext cx="28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BDE1BC79-44E3-68A7-AF9D-04C5F4BAA4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248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2D6C8540-B0AF-CE2C-6800-3847D8AE1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07" y="272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1C6E0C9F-E0E0-C10C-E928-5553A23EA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2530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W</a:t>
              </a:r>
              <a:r>
                <a:rPr lang="en-US" baseline="30000">
                  <a:latin typeface="Symbol" pitchFamily="18" charset="2"/>
                </a:rPr>
                <a:t>-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2" name="Text Box 33">
              <a:extLst>
                <a:ext uri="{FF2B5EF4-FFF2-40B4-BE49-F238E27FC236}">
                  <a16:creationId xmlns:a16="http://schemas.microsoft.com/office/drawing/2014/main" id="{DA79714C-BE23-722D-5E0C-0391603BD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2338"/>
              <a:ext cx="29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3" name="Text Box 34">
              <a:extLst>
                <a:ext uri="{FF2B5EF4-FFF2-40B4-BE49-F238E27FC236}">
                  <a16:creationId xmlns:a16="http://schemas.microsoft.com/office/drawing/2014/main" id="{6F147F55-6193-7F77-C3E4-035EBA7EB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43D9B79E-D034-42F5-76B3-AE22F1007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" y="291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5" name="AutoShape 36">
            <a:extLst>
              <a:ext uri="{FF2B5EF4-FFF2-40B4-BE49-F238E27FC236}">
                <a16:creationId xmlns:a16="http://schemas.microsoft.com/office/drawing/2014/main" id="{B825629B-0427-4E3C-CA02-35983B3F8F86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901894" y="3656497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6" name="Group 37">
            <a:extLst>
              <a:ext uri="{FF2B5EF4-FFF2-40B4-BE49-F238E27FC236}">
                <a16:creationId xmlns:a16="http://schemas.microsoft.com/office/drawing/2014/main" id="{5866568A-1295-F595-59C1-77366D05EF1E}"/>
              </a:ext>
            </a:extLst>
          </p:cNvPr>
          <p:cNvGrpSpPr>
            <a:grpSpLocks/>
          </p:cNvGrpSpPr>
          <p:nvPr/>
        </p:nvGrpSpPr>
        <p:grpSpPr bwMode="auto">
          <a:xfrm>
            <a:off x="10722882" y="2554772"/>
            <a:ext cx="552450" cy="1466850"/>
            <a:chOff x="2469" y="1970"/>
            <a:chExt cx="348" cy="924"/>
          </a:xfrm>
        </p:grpSpPr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id="{4BDC8AA8-1198-D620-C94D-548F98AA5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268"/>
              <a:ext cx="205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P</a:t>
              </a:r>
            </a:p>
          </p:txBody>
        </p:sp>
        <p:sp>
          <p:nvSpPr>
            <p:cNvPr id="38" name="AutoShape 39">
              <a:extLst>
                <a:ext uri="{FF2B5EF4-FFF2-40B4-BE49-F238E27FC236}">
                  <a16:creationId xmlns:a16="http://schemas.microsoft.com/office/drawing/2014/main" id="{3B09DD7F-B97B-1D66-B65E-9588E54ED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9" y="1970"/>
              <a:ext cx="348" cy="924"/>
            </a:xfrm>
            <a:prstGeom prst="curvedLeftArrow">
              <a:avLst>
                <a:gd name="adj1" fmla="val 53103"/>
                <a:gd name="adj2" fmla="val 106207"/>
                <a:gd name="adj3" fmla="val 33333"/>
              </a:avLst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9" name="Group 40">
            <a:extLst>
              <a:ext uri="{FF2B5EF4-FFF2-40B4-BE49-F238E27FC236}">
                <a16:creationId xmlns:a16="http://schemas.microsoft.com/office/drawing/2014/main" id="{BEBB15F1-8DAB-B36C-2717-E4ACB64C1BBE}"/>
              </a:ext>
            </a:extLst>
          </p:cNvPr>
          <p:cNvGrpSpPr>
            <a:grpSpLocks/>
          </p:cNvGrpSpPr>
          <p:nvPr/>
        </p:nvGrpSpPr>
        <p:grpSpPr bwMode="auto">
          <a:xfrm>
            <a:off x="8065408" y="899010"/>
            <a:ext cx="1531937" cy="577850"/>
            <a:chOff x="795" y="927"/>
            <a:chExt cx="965" cy="364"/>
          </a:xfrm>
        </p:grpSpPr>
        <p:sp>
          <p:nvSpPr>
            <p:cNvPr id="40" name="AutoShape 41">
              <a:extLst>
                <a:ext uri="{FF2B5EF4-FFF2-40B4-BE49-F238E27FC236}">
                  <a16:creationId xmlns:a16="http://schemas.microsoft.com/office/drawing/2014/main" id="{B3237612-1A67-45EF-D570-69701F0FC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927"/>
              <a:ext cx="965" cy="312"/>
            </a:xfrm>
            <a:prstGeom prst="curvedDownArrow">
              <a:avLst>
                <a:gd name="adj1" fmla="val 61859"/>
                <a:gd name="adj2" fmla="val 123718"/>
                <a:gd name="adj3" fmla="val 33333"/>
              </a:avLst>
            </a:prstGeom>
            <a:solidFill>
              <a:schemeClr val="accent1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588ED47E-9DFE-D3CF-CA4F-91573EECE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1041"/>
              <a:ext cx="22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C</a:t>
              </a:r>
            </a:p>
          </p:txBody>
        </p:sp>
      </p:grpSp>
      <p:sp>
        <p:nvSpPr>
          <p:cNvPr id="42" name="AutoShape 43">
            <a:extLst>
              <a:ext uri="{FF2B5EF4-FFF2-40B4-BE49-F238E27FC236}">
                <a16:creationId xmlns:a16="http://schemas.microsoft.com/office/drawing/2014/main" id="{E099B988-8C8A-B15B-91B4-D2C099F0E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207" y="2931010"/>
            <a:ext cx="3048000" cy="144462"/>
          </a:xfrm>
          <a:prstGeom prst="parallelogram">
            <a:avLst>
              <a:gd name="adj" fmla="val 12669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4" name="AutoShape 44">
            <a:extLst>
              <a:ext uri="{FF2B5EF4-FFF2-40B4-BE49-F238E27FC236}">
                <a16:creationId xmlns:a16="http://schemas.microsoft.com/office/drawing/2014/main" id="{C197AE4A-98E8-E736-C1B9-D8C04758D417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897132" y="2175360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5" grpId="0" animBg="1"/>
      <p:bldP spid="42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AAA02-D502-512B-AD45-7C0A6AF84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B079610-721D-A35C-5316-2F782AD5E58C}"/>
              </a:ext>
            </a:extLst>
          </p:cNvPr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57B076C1-F7FC-677F-B571-CA12F9DBC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>
                <a:extLst>
                  <a:ext uri="{FF2B5EF4-FFF2-40B4-BE49-F238E27FC236}">
                    <a16:creationId xmlns:a16="http://schemas.microsoft.com/office/drawing/2014/main" id="{F12A31C6-1E9E-2997-94FA-36D66C3CD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>
                  <a:extLst>
                    <a:ext uri="{FF2B5EF4-FFF2-40B4-BE49-F238E27FC236}">
                      <a16:creationId xmlns:a16="http://schemas.microsoft.com/office/drawing/2014/main" id="{AB74CF35-6CF2-D65E-2804-207FC54318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>
                  <a:extLst>
                    <a:ext uri="{FF2B5EF4-FFF2-40B4-BE49-F238E27FC236}">
                      <a16:creationId xmlns:a16="http://schemas.microsoft.com/office/drawing/2014/main" id="{9340C431-BEE0-8EA2-7EA5-B8E3F4DF5C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>
                    <a:extLst>
                      <a:ext uri="{FF2B5EF4-FFF2-40B4-BE49-F238E27FC236}">
                        <a16:creationId xmlns:a16="http://schemas.microsoft.com/office/drawing/2014/main" id="{F056E7A6-BA18-3C78-D676-85A74F6FCF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>
                    <a:extLst>
                      <a:ext uri="{FF2B5EF4-FFF2-40B4-BE49-F238E27FC236}">
                        <a16:creationId xmlns:a16="http://schemas.microsoft.com/office/drawing/2014/main" id="{3B692619-5DB0-36E6-0DCF-BFDB0C1F8C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>
                    <a:extLst>
                      <a:ext uri="{FF2B5EF4-FFF2-40B4-BE49-F238E27FC236}">
                        <a16:creationId xmlns:a16="http://schemas.microsoft.com/office/drawing/2014/main" id="{83D66A68-8E5C-4EBC-2399-FF2B3DC4CD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>
                    <a:extLst>
                      <a:ext uri="{FF2B5EF4-FFF2-40B4-BE49-F238E27FC236}">
                        <a16:creationId xmlns:a16="http://schemas.microsoft.com/office/drawing/2014/main" id="{788699F6-88A0-DB06-B065-E7873C8AB8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>
                <a:extLst>
                  <a:ext uri="{FF2B5EF4-FFF2-40B4-BE49-F238E27FC236}">
                    <a16:creationId xmlns:a16="http://schemas.microsoft.com/office/drawing/2014/main" id="{C0069D63-8EBD-6E01-0608-DC2F7E80F1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6BEA9D-08AC-A97E-940B-68A2212ABF29}"/>
                </a:ext>
              </a:extLst>
            </p:cNvPr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>
            <a:extLst>
              <a:ext uri="{FF2B5EF4-FFF2-40B4-BE49-F238E27FC236}">
                <a16:creationId xmlns:a16="http://schemas.microsoft.com/office/drawing/2014/main" id="{6A44C36D-84E9-AE8E-3A66-C685407A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67DFFC-62B3-EFBC-AA5F-7118881A1D9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CE41D-71A1-8811-BA5D-156A4BA4B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>
            <a:extLst>
              <a:ext uri="{FF2B5EF4-FFF2-40B4-BE49-F238E27FC236}">
                <a16:creationId xmlns:a16="http://schemas.microsoft.com/office/drawing/2014/main" id="{AE553E82-8B5D-35BD-D0CE-85D9D194B76D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F88615D-16D2-39B4-E3B1-641B539E5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C340366-E497-169C-5131-576BE56DE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F2F1D41D-FF1F-60DD-519D-DBD7996C9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BF4C821D-6969-AA75-3764-2160B27EE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9276A8DE-5199-630D-D93D-98B698ECA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292027CF-E230-E231-94C9-CC7288D89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73AD9C55-42D6-F8A3-A075-6002020B0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0735B6DB-21E1-707C-0160-B30272CB7DE5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A41903C9-E2FA-7F74-3181-B7015A873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AABDCD90-2D16-6524-BBAA-C6D625810F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CD79E3C1-D8F2-96AA-6E2B-05FE18CDB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324C80AB-AFB3-D5BF-6527-1B0CDF039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F848B4B4-9DF1-1313-39DA-D4F07AB9D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>
                <a:extLst>
                  <a:ext uri="{FF2B5EF4-FFF2-40B4-BE49-F238E27FC236}">
                    <a16:creationId xmlns:a16="http://schemas.microsoft.com/office/drawing/2014/main" id="{AB5D04C8-255E-DB2E-A996-2C2BFC294D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E9CA69AB-764A-27EA-EFDA-5D9A7D9BF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>
            <a:extLst>
              <a:ext uri="{FF2B5EF4-FFF2-40B4-BE49-F238E27FC236}">
                <a16:creationId xmlns:a16="http://schemas.microsoft.com/office/drawing/2014/main" id="{3FBBB561-946E-D4E7-FD29-0A4834291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>
            <a:extLst>
              <a:ext uri="{FF2B5EF4-FFF2-40B4-BE49-F238E27FC236}">
                <a16:creationId xmlns:a16="http://schemas.microsoft.com/office/drawing/2014/main" id="{E6010BA6-DE1F-CB10-7F9C-85B31E0B7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7FD37F-B4F6-AA28-4D77-2275E1A0544E}"/>
              </a:ext>
            </a:extLst>
          </p:cNvPr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F13021-A8F6-CAF7-5DB4-DD3E33C206CD}"/>
              </a:ext>
            </a:extLst>
          </p:cNvPr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74825-326C-49CB-AD3B-B28026F3CB81}"/>
              </a:ext>
            </a:extLst>
          </p:cNvPr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821522-6335-F278-62E3-3451656DD307}"/>
              </a:ext>
            </a:extLst>
          </p:cNvPr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4E1CD5-50D9-DFF9-F503-DDF60ADB858C}"/>
              </a:ext>
            </a:extLst>
          </p:cNvPr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F41F3F-6DFD-77F7-717E-FE1EB576DD24}"/>
              </a:ext>
            </a:extLst>
          </p:cNvPr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398A7A9-3D65-7367-9BB2-DE965E8C6A1A}"/>
                  </a:ext>
                </a:extLst>
              </p:cNvPr>
              <p:cNvSpPr txBox="1"/>
              <p:nvPr/>
            </p:nvSpPr>
            <p:spPr>
              <a:xfrm>
                <a:off x="3435097" y="2255154"/>
                <a:ext cx="501227" cy="3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398A7A9-3D65-7367-9BB2-DE965E8C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7" cy="374911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B057CAE1-295F-0291-9BDF-2241DF1636F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CA6064-3E53-3147-33AA-310309BF135A}"/>
                  </a:ext>
                </a:extLst>
              </p:cNvPr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</a:t>
                </a:r>
                <a:r>
                  <a:rPr lang="en-US" sz="2200" u="sng" dirty="0">
                    <a:solidFill>
                      <a:schemeClr val="tx1"/>
                    </a:solidFill>
                  </a:rPr>
                  <a:t>Short</a:t>
                </a:r>
                <a:r>
                  <a:rPr lang="en-US" sz="2200" dirty="0">
                    <a:solidFill>
                      <a:schemeClr val="tx1"/>
                    </a:solidFill>
                  </a:rPr>
                  <a:t>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</a:t>
                </a:r>
                <a:r>
                  <a:rPr lang="en-US" sz="2200" u="sng" dirty="0">
                    <a:solidFill>
                      <a:schemeClr val="tx1"/>
                    </a:solidFill>
                    <a:sym typeface="Wingdings"/>
                  </a:rPr>
                  <a:t>Long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CA6064-3E53-3147-33AA-310309BF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>
                <a:blip r:embed="rId12"/>
                <a:stretch>
                  <a:fillRect t="-1695" b="-6780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1A9AD8C-1FB4-8D82-7A0C-739E2BE96099}"/>
              </a:ext>
            </a:extLst>
          </p:cNvPr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60A3B4-739E-9CB9-C330-E1C174C5D4A1}"/>
              </a:ext>
            </a:extLst>
          </p:cNvPr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175541-4E35-02AD-920C-B24F5CB6AD2F}"/>
              </a:ext>
            </a:extLst>
          </p:cNvPr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7D27ED-F891-FF5C-6D72-C20C9145BAE2}"/>
                  </a:ext>
                </a:extLst>
              </p:cNvPr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6023467-9DDE-7B94-42EC-EF1FE639ABF5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C17A2A-1475-5B3F-F7F9-CA727C21FEB3}"/>
                  </a:ext>
                </a:extLst>
              </p:cNvPr>
              <p:cNvSpPr txBox="1"/>
              <p:nvPr/>
            </p:nvSpPr>
            <p:spPr>
              <a:xfrm>
                <a:off x="2321073" y="6329025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C17A2A-1475-5B3F-F7F9-CA727C21F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3" y="6329025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6667" r="-529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BC60B0E0-60AC-461E-4422-27B9FDD8478D}"/>
              </a:ext>
            </a:extLst>
          </p:cNvPr>
          <p:cNvSpPr txBox="1"/>
          <p:nvPr/>
        </p:nvSpPr>
        <p:spPr>
          <a:xfrm>
            <a:off x="2321073" y="4177590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CP:   -1             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9EE8E-7882-7907-B468-FAE9EF464E03}"/>
              </a:ext>
            </a:extLst>
          </p:cNvPr>
          <p:cNvSpPr txBox="1"/>
          <p:nvPr/>
        </p:nvSpPr>
        <p:spPr>
          <a:xfrm>
            <a:off x="2365698" y="524497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CP:   -1             -1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A9233254-1BEE-3253-131F-7D3D36AC942D}"/>
              </a:ext>
            </a:extLst>
          </p:cNvPr>
          <p:cNvSpPr/>
          <p:nvPr/>
        </p:nvSpPr>
        <p:spPr>
          <a:xfrm rot="16200000">
            <a:off x="3781239" y="4242413"/>
            <a:ext cx="133052" cy="583081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7E7C7F0E-D4F9-AEA4-C738-50870655350B}"/>
              </a:ext>
            </a:extLst>
          </p:cNvPr>
          <p:cNvSpPr/>
          <p:nvPr/>
        </p:nvSpPr>
        <p:spPr>
          <a:xfrm rot="16200000">
            <a:off x="2945507" y="4383873"/>
            <a:ext cx="138696" cy="305804"/>
          </a:xfrm>
          <a:prstGeom prst="righ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500B033C-A1BD-BF82-35B0-CAB23A6BD88C}"/>
              </a:ext>
            </a:extLst>
          </p:cNvPr>
          <p:cNvSpPr/>
          <p:nvPr/>
        </p:nvSpPr>
        <p:spPr>
          <a:xfrm rot="16200000">
            <a:off x="3883655" y="5189684"/>
            <a:ext cx="144522" cy="968719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5EC71101-E558-A60F-CC3A-D7EC1F7AE70B}"/>
              </a:ext>
            </a:extLst>
          </p:cNvPr>
          <p:cNvSpPr/>
          <p:nvPr/>
        </p:nvSpPr>
        <p:spPr>
          <a:xfrm rot="16200000">
            <a:off x="2917283" y="5518409"/>
            <a:ext cx="138696" cy="305804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9783CF-EBA0-F698-1D73-9A1E4D0E059E}"/>
                  </a:ext>
                </a:extLst>
              </p:cNvPr>
              <p:cNvSpPr txBox="1"/>
              <p:nvPr/>
            </p:nvSpPr>
            <p:spPr>
              <a:xfrm>
                <a:off x="7199622" y="2012597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9783CF-EBA0-F698-1D73-9A1E4D0E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622" y="2012597"/>
                <a:ext cx="51802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36FAA1-E215-6C00-40CE-A9332B8AE226}"/>
                  </a:ext>
                </a:extLst>
              </p:cNvPr>
              <p:cNvSpPr txBox="1"/>
              <p:nvPr/>
            </p:nvSpPr>
            <p:spPr>
              <a:xfrm>
                <a:off x="7177755" y="2864452"/>
                <a:ext cx="518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36FAA1-E215-6C00-40CE-A9332B8AE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755" y="2864452"/>
                <a:ext cx="51802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F1368AB4-21E7-BC6F-94D8-C15C22628DA7}"/>
              </a:ext>
            </a:extLst>
          </p:cNvPr>
          <p:cNvSpPr/>
          <p:nvPr/>
        </p:nvSpPr>
        <p:spPr>
          <a:xfrm>
            <a:off x="10828024" y="3239269"/>
            <a:ext cx="541508" cy="17084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44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53" grpId="0"/>
      <p:bldP spid="4" grpId="0" animBg="1"/>
      <p:bldP spid="44" grpId="0" animBg="1"/>
      <p:bldP spid="45" grpId="0" animBg="1"/>
      <p:bldP spid="28" grpId="0" animBg="1"/>
      <p:bldP spid="40" grpId="1"/>
      <p:bldP spid="41" grpId="0"/>
      <p:bldP spid="43" grpId="0"/>
      <p:bldP spid="49" grpId="0"/>
      <p:bldP spid="50" grpId="0" animBg="1"/>
      <p:bldP spid="51" grpId="0" animBg="1"/>
      <p:bldP spid="52" grpId="0" animBg="1"/>
      <p:bldP spid="54" grpId="0" animBg="1"/>
      <p:bldP spid="55" grpId="0"/>
      <p:bldP spid="56" grpId="0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9DF66-BEDA-F706-66AE-A2C0030D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6401E67-BE44-3D1F-E944-C3DF6F607127}"/>
              </a:ext>
            </a:extLst>
          </p:cNvPr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929A1321-8B4F-59FE-FF93-F90D04280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>
                <a:extLst>
                  <a:ext uri="{FF2B5EF4-FFF2-40B4-BE49-F238E27FC236}">
                    <a16:creationId xmlns:a16="http://schemas.microsoft.com/office/drawing/2014/main" id="{BB0F2A3D-1B2C-CD6B-3FEA-2057AD8336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>
                  <a:extLst>
                    <a:ext uri="{FF2B5EF4-FFF2-40B4-BE49-F238E27FC236}">
                      <a16:creationId xmlns:a16="http://schemas.microsoft.com/office/drawing/2014/main" id="{9DFFBCCC-0824-CFD3-DCD0-6AAD9DC5FE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>
                  <a:extLst>
                    <a:ext uri="{FF2B5EF4-FFF2-40B4-BE49-F238E27FC236}">
                      <a16:creationId xmlns:a16="http://schemas.microsoft.com/office/drawing/2014/main" id="{2C5E0543-F5A3-7B97-E6CC-7E5FFE21FA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>
                    <a:extLst>
                      <a:ext uri="{FF2B5EF4-FFF2-40B4-BE49-F238E27FC236}">
                        <a16:creationId xmlns:a16="http://schemas.microsoft.com/office/drawing/2014/main" id="{29C3D465-791F-61AE-44F5-52F00B8CF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>
                    <a:extLst>
                      <a:ext uri="{FF2B5EF4-FFF2-40B4-BE49-F238E27FC236}">
                        <a16:creationId xmlns:a16="http://schemas.microsoft.com/office/drawing/2014/main" id="{68674EAD-06B6-E1FE-6A18-3D7861B75B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>
                    <a:extLst>
                      <a:ext uri="{FF2B5EF4-FFF2-40B4-BE49-F238E27FC236}">
                        <a16:creationId xmlns:a16="http://schemas.microsoft.com/office/drawing/2014/main" id="{B0B53411-4EF5-D41B-FEA7-E3798B62C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>
                    <a:extLst>
                      <a:ext uri="{FF2B5EF4-FFF2-40B4-BE49-F238E27FC236}">
                        <a16:creationId xmlns:a16="http://schemas.microsoft.com/office/drawing/2014/main" id="{260F4E34-4B19-04F4-DD33-024278C767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>
                <a:extLst>
                  <a:ext uri="{FF2B5EF4-FFF2-40B4-BE49-F238E27FC236}">
                    <a16:creationId xmlns:a16="http://schemas.microsoft.com/office/drawing/2014/main" id="{AC0DBBDA-0307-0782-FCBD-C6C7B2B672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C17EAA-4728-9DDB-8607-E05F673ECF71}"/>
                </a:ext>
              </a:extLst>
            </p:cNvPr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>
            <a:extLst>
              <a:ext uri="{FF2B5EF4-FFF2-40B4-BE49-F238E27FC236}">
                <a16:creationId xmlns:a16="http://schemas.microsoft.com/office/drawing/2014/main" id="{B601FC8D-852F-6556-ABDB-F96649FE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2A12CD-C500-786B-EEB9-0BF8EE737E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0ABE7D-3FBB-A8DD-AB7E-A153F9DAE0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>
            <a:extLst>
              <a:ext uri="{FF2B5EF4-FFF2-40B4-BE49-F238E27FC236}">
                <a16:creationId xmlns:a16="http://schemas.microsoft.com/office/drawing/2014/main" id="{E0699B0F-73E2-3E20-8964-1AAB4B8C27DF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8D6161AC-3E49-53C2-A3B2-D8C9A075A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0B16D1A4-6379-001A-051D-847E600DB4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9356232B-3EA2-C103-F189-3C7F45556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0CDF9AB6-049A-7644-A1BE-FEF5A83650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C8BD1500-69E2-2CCB-7881-E184F0891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390E6C4D-A714-FA78-6ECD-CC494042D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EDF1DFCC-18C9-D523-0604-BF26DAE00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D6687A8D-98DD-A9C1-C2AB-4A416DE1DA8C}"/>
              </a:ext>
            </a:extLst>
          </p:cNvPr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>
              <a:extLst>
                <a:ext uri="{FF2B5EF4-FFF2-40B4-BE49-F238E27FC236}">
                  <a16:creationId xmlns:a16="http://schemas.microsoft.com/office/drawing/2014/main" id="{09222932-E829-9A29-B357-CFDD31968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6EE39205-BCEB-85D6-930A-CBD230A55F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C2B96DB6-19F5-64A9-5933-8FF4BF153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3779F4EE-F53D-6715-4C98-5672D5474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DE5197F1-09F0-27C1-6A99-2217F19DC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>
                <a:extLst>
                  <a:ext uri="{FF2B5EF4-FFF2-40B4-BE49-F238E27FC236}">
                    <a16:creationId xmlns:a16="http://schemas.microsoft.com/office/drawing/2014/main" id="{CDB2C5F0-A08C-CEFE-AE79-237054E8FE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>
                <a:extLst>
                  <a:ext uri="{FF2B5EF4-FFF2-40B4-BE49-F238E27FC236}">
                    <a16:creationId xmlns:a16="http://schemas.microsoft.com/office/drawing/2014/main" id="{B380A482-8424-D2EE-94D4-5CF4DFD883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>
            <a:extLst>
              <a:ext uri="{FF2B5EF4-FFF2-40B4-BE49-F238E27FC236}">
                <a16:creationId xmlns:a16="http://schemas.microsoft.com/office/drawing/2014/main" id="{574A9EF1-4BB4-C72D-3E3A-C7208D28E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>
            <a:extLst>
              <a:ext uri="{FF2B5EF4-FFF2-40B4-BE49-F238E27FC236}">
                <a16:creationId xmlns:a16="http://schemas.microsoft.com/office/drawing/2014/main" id="{63AA82E8-FAD3-009A-E7CB-7DCAD9F3B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94A5FF-5F13-C63A-4A51-5E9CC8F69CAF}"/>
              </a:ext>
            </a:extLst>
          </p:cNvPr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45CBAB-CAA0-1738-B552-BC0BB0EEEEDB}"/>
              </a:ext>
            </a:extLst>
          </p:cNvPr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512106-9FFB-6860-7CE0-3C8126B82BA1}"/>
              </a:ext>
            </a:extLst>
          </p:cNvPr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F303D0F-42AE-59FC-AC98-FC8DF4709011}"/>
              </a:ext>
            </a:extLst>
          </p:cNvPr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F07E8D-D9AE-0F45-3997-9B090A9BA3DF}"/>
              </a:ext>
            </a:extLst>
          </p:cNvPr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72FBF0-F402-CFB1-53E7-9317B49C3764}"/>
              </a:ext>
            </a:extLst>
          </p:cNvPr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63FC7D8-67E2-E45C-BE4B-07379E6BD207}"/>
                  </a:ext>
                </a:extLst>
              </p:cNvPr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3A76A8F-15C8-2E5F-B438-78B1751705E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FBF7E8-41BB-015B-2DE6-B12B6AC3C964}"/>
                  </a:ext>
                </a:extLst>
              </p:cNvPr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BE4D221-2505-3BD4-C57F-65B757D4B14E}"/>
              </a:ext>
            </a:extLst>
          </p:cNvPr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852E63-983C-5FBC-B1D9-4B74F8B292C8}"/>
              </a:ext>
            </a:extLst>
          </p:cNvPr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69CD03-D544-BCE4-E7A2-795AED141827}"/>
              </a:ext>
            </a:extLst>
          </p:cNvPr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51B7B5-F414-ECA6-883B-BD2B22B3ACCD}"/>
                  </a:ext>
                </a:extLst>
              </p:cNvPr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F255FC-F8E1-384F-0BB2-5614D5A2200A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EEF2EE8-2B55-FF25-23EC-060B0AC9BC75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36" descr="CartoonCP">
            <a:extLst>
              <a:ext uri="{FF2B5EF4-FFF2-40B4-BE49-F238E27FC236}">
                <a16:creationId xmlns:a16="http://schemas.microsoft.com/office/drawing/2014/main" id="{F298235A-F4B8-C62E-D42F-BC5B7A81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933472"/>
            <a:ext cx="5638800" cy="5495925"/>
          </a:xfrm>
          <a:prstGeom prst="rect">
            <a:avLst/>
          </a:prstGeom>
          <a:noFill/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D19C9C6-2407-D9A5-D681-A318D9055898}"/>
              </a:ext>
            </a:extLst>
          </p:cNvPr>
          <p:cNvSpPr/>
          <p:nvPr/>
        </p:nvSpPr>
        <p:spPr>
          <a:xfrm>
            <a:off x="10828024" y="3239269"/>
            <a:ext cx="541508" cy="17084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7844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584D-5893-E950-B748-A7CD65599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7F5F9E-BDB0-5337-6BD1-5AC8596849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6D452FA-C438-ACFC-6F0A-76EEA90D963A}"/>
              </a:ext>
            </a:extLst>
          </p:cNvPr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0A5DE2-44AB-A517-60B5-9868CDD6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6956AE9-A93B-69A3-8C41-2D5EFBFCBFE9}"/>
                </a:ext>
              </a:extLst>
            </p:cNvPr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801092-98A3-55B3-1ECA-ED7BA718DF99}"/>
                </a:ext>
              </a:extLst>
            </p:cNvPr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6D2B64EA-E4AE-7BA8-889B-C07E2917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48B1A4-809C-5808-3A32-9BD91996DB4E}"/>
                </a:ext>
              </a:extLst>
            </p:cNvPr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B4A79D3-5ED4-C164-9DBF-423E1D8DE58F}"/>
                </a:ext>
              </a:extLst>
            </p:cNvPr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A4C79EE-E99E-D56B-0037-38D30F0EA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63A9D7-51C5-7034-D73B-8B4EEF8DCB89}"/>
                  </a:ext>
                </a:extLst>
              </p:cNvPr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705DE00-FD8F-33F4-2062-E1F7E76150C2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92A397-ECCE-97E2-3F93-E34141073653}"/>
                  </a:ext>
                </a:extLst>
              </p:cNvPr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490D69-9745-98BA-1B3B-449F184033D1}"/>
                  </a:ext>
                </a:extLst>
              </p:cNvPr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4D0E241C-C073-0065-003F-34539B6854FF}"/>
              </a:ext>
            </a:extLst>
          </p:cNvPr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0F7EB2D8-B638-94D5-7074-33D86980DAAC}"/>
              </a:ext>
            </a:extLst>
          </p:cNvPr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5FA5F7-EB42-9251-8DA0-4274C39C23F7}"/>
                  </a:ext>
                </a:extLst>
              </p:cNvPr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29ADA50-DBF6-A075-5F69-C6EAC7FD9DAD}"/>
              </a:ext>
            </a:extLst>
          </p:cNvPr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meson mixing.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E036F-8870-88F1-EFF3-F598D9F86029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/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decays with long lifetime decay slightly more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than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blipFill>
                <a:blip r:embed="rId21"/>
                <a:stretch>
                  <a:fillRect t="-5882" b="-20588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9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6AF3-7EC6-F47D-C2B0-3128AE05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007F02-C53C-9A11-A813-A7BDB0C428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2191AA9-82C2-AAAE-7B7A-7EE385C5C4D7}"/>
              </a:ext>
            </a:extLst>
          </p:cNvPr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32AC1E-962A-35CF-68A2-1A88885C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49B056-B411-0D67-9C40-0D534F66E1EE}"/>
                </a:ext>
              </a:extLst>
            </p:cNvPr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044F24-98F1-3AC0-E949-38913407746C}"/>
                </a:ext>
              </a:extLst>
            </p:cNvPr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83DAA15C-B14D-0084-060F-89715B8E7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E67103-48DA-8B0D-43CD-56EEFDE1211D}"/>
                </a:ext>
              </a:extLst>
            </p:cNvPr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1F7CFF-8266-0107-97BA-689FDD33F14E}"/>
                </a:ext>
              </a:extLst>
            </p:cNvPr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D491770-8922-7011-1BA1-01CCE940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1D3F1C-00D3-416A-DF3C-F98BC053F5DB}"/>
                  </a:ext>
                </a:extLst>
              </p:cNvPr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215AA9-D530-75E1-F614-C9364F334A1D}"/>
                  </a:ext>
                </a:extLst>
              </p:cNvPr>
              <p:cNvSpPr txBox="1"/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B88700-9D86-C185-9190-E75A5CE72351}"/>
                  </a:ext>
                </a:extLst>
              </p:cNvPr>
              <p:cNvSpPr txBox="1"/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28929A-9DF6-57B3-ABBE-FFC4949FA250}"/>
                  </a:ext>
                </a:extLst>
              </p:cNvPr>
              <p:cNvSpPr txBox="1"/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125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5EAD0-D295-5186-570C-CB0EAF1E9857}"/>
              </a:ext>
            </a:extLst>
          </p:cNvPr>
          <p:cNvCxnSpPr/>
          <p:nvPr/>
        </p:nvCxnSpPr>
        <p:spPr>
          <a:xfrm>
            <a:off x="7418504" y="5467277"/>
            <a:ext cx="0" cy="27699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CCB221-9C61-4AA1-5800-9E792619695D}"/>
              </a:ext>
            </a:extLst>
          </p:cNvPr>
          <p:cNvCxnSpPr/>
          <p:nvPr/>
        </p:nvCxnSpPr>
        <p:spPr>
          <a:xfrm>
            <a:off x="8887640" y="5473373"/>
            <a:ext cx="328" cy="4544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A28654-A082-B6A1-2D0F-13140119CF4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0D1E57-4AD4-52C1-D1AF-C7AAC6C0049A}"/>
                  </a:ext>
                </a:extLst>
              </p:cNvPr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81DCFF-4166-956A-5165-BF147D2F1760}"/>
                  </a:ext>
                </a:extLst>
              </p:cNvPr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F59250F0-A191-B746-E58D-0D69D4948B41}"/>
              </a:ext>
            </a:extLst>
          </p:cNvPr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D2706A53-E9ED-3743-D725-9D01D8722555}"/>
              </a:ext>
            </a:extLst>
          </p:cNvPr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96CC65-4C5A-96CE-BDC5-BA28FCF200BE}"/>
                  </a:ext>
                </a:extLst>
              </p:cNvPr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53F94EC-FC0D-926F-E52E-44183257F428}"/>
              </a:ext>
            </a:extLst>
          </p:cNvPr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</a:t>
            </a:r>
            <a:r>
              <a:rPr lang="en-US" sz="2200">
                <a:solidFill>
                  <a:srgbClr val="C00000"/>
                </a:solidFill>
              </a:rPr>
              <a:t>meson mixing.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DD6A9-7BE1-E76D-9E71-AA866021032E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047C34-9BAA-DDC9-306A-C8849D4B7B66}"/>
                  </a:ext>
                </a:extLst>
              </p:cNvPr>
              <p:cNvSpPr txBox="1"/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blipFill>
                <a:blip r:embed="rId14"/>
                <a:stretch>
                  <a:fillRect l="-3646" t="-178261" r="-28125" b="-25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D301BF-CEA1-FDFE-CD75-4990B202B935}"/>
                  </a:ext>
                </a:extLst>
              </p:cNvPr>
              <p:cNvSpPr txBox="1"/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blipFill>
                <a:blip r:embed="rId15"/>
                <a:stretch>
                  <a:fillRect l="-3109" t="-178261" r="-27979" b="-25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ED6CC70-35AB-FA1A-6BEB-CEC47052F267}"/>
              </a:ext>
            </a:extLst>
          </p:cNvPr>
          <p:cNvSpPr txBox="1"/>
          <p:nvPr/>
        </p:nvSpPr>
        <p:spPr>
          <a:xfrm>
            <a:off x="122183" y="3059700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Two CP states: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103C08-99E3-4CE3-91AF-F3A064BAE626}"/>
              </a:ext>
            </a:extLst>
          </p:cNvPr>
          <p:cNvSpPr txBox="1"/>
          <p:nvPr/>
        </p:nvSpPr>
        <p:spPr>
          <a:xfrm>
            <a:off x="183199" y="5037627"/>
            <a:ext cx="14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/>
              <a:t>Two particles</a:t>
            </a:r>
            <a:r>
              <a:rPr lang="en-NL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EA79E2-305C-292F-8A24-48BC2BAB4125}"/>
                  </a:ext>
                </a:extLst>
              </p:cNvPr>
              <p:cNvSpPr txBox="1"/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blipFill>
                <a:blip r:embed="rId16"/>
                <a:stretch>
                  <a:fillRect l="-3727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9A3FF9-899A-36AD-56DA-CC6FCFFB0A5A}"/>
                  </a:ext>
                </a:extLst>
              </p:cNvPr>
              <p:cNvSpPr txBox="1"/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blipFill>
                <a:blip r:embed="rId17"/>
                <a:stretch>
                  <a:fillRect l="-2424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D15A4D-BE22-F58D-A9E3-9A4F71BF2F31}"/>
                  </a:ext>
                </a:extLst>
              </p:cNvPr>
              <p:cNvSpPr txBox="1"/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blipFill>
                <a:blip r:embed="rId18"/>
                <a:stretch>
                  <a:fillRect l="-3252" t="-160870" r="-18699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B073931-D9AA-4D2A-F9C0-CD39AD3ECA1B}"/>
              </a:ext>
            </a:extLst>
          </p:cNvPr>
          <p:cNvGrpSpPr/>
          <p:nvPr/>
        </p:nvGrpSpPr>
        <p:grpSpPr>
          <a:xfrm>
            <a:off x="10038801" y="2397257"/>
            <a:ext cx="1551707" cy="279345"/>
            <a:chOff x="10072254" y="2263445"/>
            <a:chExt cx="1551707" cy="279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C0D06A4-D2D5-2555-D4E8-7E097C3FA0DF}"/>
                    </a:ext>
                  </a:extLst>
                </p:cNvPr>
                <p:cNvSpPr txBox="1"/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252" t="-168182" r="-19512" b="-24545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B39BD2B-A7D8-332E-8871-E4FBDA40FA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93072" y="2265791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A6F7FB-5589-F375-6C8F-6CAE28933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4465" y="2263445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EED5F46-7AE1-78FC-C7A7-9300E536E5A2}"/>
                  </a:ext>
                </a:extLst>
              </p:cNvPr>
              <p:cNvSpPr txBox="1"/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Kaon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: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blipFill>
                <a:blip r:embed="rId20"/>
                <a:stretch>
                  <a:fillRect l="-2614" t="-10345" r="-130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2394D0-D8EE-A0E4-9A3E-B9A715CDC81F}"/>
                  </a:ext>
                </a:extLst>
              </p:cNvPr>
              <p:cNvSpPr txBox="1"/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decays with long lifetime decay slightly more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sz="2000" dirty="0">
                    <a:solidFill>
                      <a:srgbClr val="C00000"/>
                    </a:solidFill>
                  </a:rPr>
                  <a:t> than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L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4437A0-3BE7-15C4-F42F-359E832A1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16" y="6236465"/>
                <a:ext cx="7175169" cy="406330"/>
              </a:xfrm>
              <a:prstGeom prst="rect">
                <a:avLst/>
              </a:prstGeom>
              <a:blipFill>
                <a:blip r:embed="rId21"/>
                <a:stretch>
                  <a:fillRect t="-5882" b="-20588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91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BC72-292D-F77F-CFBA-7DDD8B0BB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A00846A1-4101-8A1E-39CE-DD6F3D937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>
            <a:extLst>
              <a:ext uri="{FF2B5EF4-FFF2-40B4-BE49-F238E27FC236}">
                <a16:creationId xmlns:a16="http://schemas.microsoft.com/office/drawing/2014/main" id="{7A32E614-D6CF-E515-A14B-8490378D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>
            <a:extLst>
              <a:ext uri="{FF2B5EF4-FFF2-40B4-BE49-F238E27FC236}">
                <a16:creationId xmlns:a16="http://schemas.microsoft.com/office/drawing/2014/main" id="{E80BA3A6-9105-E9BA-B6B4-75D16E1B1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122EA-8C23-F3BE-A41A-3BABF43C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54" y="876682"/>
            <a:ext cx="4192800" cy="27901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C6386D-9588-F773-0E50-AE22C4F49D3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802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2D3F5-1837-E4BB-397E-F6618AB6C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1259-B763-0A06-EF33-DAB20707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4240B-8162-6F5B-CD97-15FAF7F3E9DB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36" descr="CartoonCP">
            <a:extLst>
              <a:ext uri="{FF2B5EF4-FFF2-40B4-BE49-F238E27FC236}">
                <a16:creationId xmlns:a16="http://schemas.microsoft.com/office/drawing/2014/main" id="{F0D70F36-C3A3-7B5F-70F3-3131E276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44" y="1065630"/>
            <a:ext cx="5638800" cy="5495925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94EFF7-D644-FAAE-27E7-B246673C7CC7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3336097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5A062-BC25-3DBB-9947-789B488A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2B2499CC-354A-93F6-2D49-135FAAF51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>
            <a:extLst>
              <a:ext uri="{FF2B5EF4-FFF2-40B4-BE49-F238E27FC236}">
                <a16:creationId xmlns:a16="http://schemas.microsoft.com/office/drawing/2014/main" id="{A8F0EA10-8A4D-BC23-CE26-F66E8F61D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>
            <a:extLst>
              <a:ext uri="{FF2B5EF4-FFF2-40B4-BE49-F238E27FC236}">
                <a16:creationId xmlns:a16="http://schemas.microsoft.com/office/drawing/2014/main" id="{B05B2D1E-BFF5-CEDA-F8B8-26D98E3C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6BE4B3AB-3B19-8691-D081-153782628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56" y="5562600"/>
            <a:ext cx="7391400" cy="1016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algn="ctr">
            <a:solidFill>
              <a:schemeClr val="tx1">
                <a:alpha val="6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Compare the charge of the most abundantly produced electron with that of the electrons in your body: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If opposite: </a:t>
            </a:r>
            <a:r>
              <a:rPr lang="en-US" sz="2000" dirty="0">
                <a:solidFill>
                  <a:srgbClr val="00B0F0"/>
                </a:solidFill>
              </a:rPr>
              <a:t>matter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			</a:t>
            </a:r>
            <a:r>
              <a:rPr lang="en-US" sz="2000" dirty="0">
                <a:solidFill>
                  <a:schemeClr val="bg1"/>
                </a:solidFill>
              </a:rPr>
              <a:t>If equal: </a:t>
            </a:r>
            <a:r>
              <a:rPr lang="en-US" sz="2000" dirty="0">
                <a:solidFill>
                  <a:srgbClr val="FFC000"/>
                </a:solidFill>
              </a:rPr>
              <a:t>anti-matter</a:t>
            </a:r>
          </a:p>
        </p:txBody>
      </p:sp>
      <p:pic>
        <p:nvPicPr>
          <p:cNvPr id="12" name="Picture 4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2EA1AE6-92D1-6D32-7492-7DB21D50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77" y="3783302"/>
            <a:ext cx="3473280" cy="2929792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9F3B6E-6F86-52A1-4F86-B082A2CADF92}"/>
                  </a:ext>
                </a:extLst>
              </p:cNvPr>
              <p:cNvSpPr txBox="1"/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Compare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to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blipFill rotWithShape="0">
                <a:blip r:embed="rId6"/>
                <a:stretch>
                  <a:fillRect l="-122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CEDAC3-EA8C-4145-CDF5-A33D83879CAB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15" name="Picture 14" descr="A person shaking hands with a alien head&#10;&#10;AI-generated content may be incorrect.">
            <a:extLst>
              <a:ext uri="{FF2B5EF4-FFF2-40B4-BE49-F238E27FC236}">
                <a16:creationId xmlns:a16="http://schemas.microsoft.com/office/drawing/2014/main" id="{70F57AA8-42F4-0D1E-7396-D603AC6E4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580" y="141305"/>
            <a:ext cx="3509377" cy="350937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20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2002-2C7E-A557-6255-5FB04509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Alpha experiment: does antimatter fall down?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85A0-11C5-568C-F8F1-14BDFF9F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60" y="4987454"/>
            <a:ext cx="11556796" cy="1458317"/>
          </a:xfrm>
        </p:spPr>
        <p:txBody>
          <a:bodyPr/>
          <a:lstStyle/>
          <a:p>
            <a:r>
              <a:rPr lang="en-NL" dirty="0"/>
              <a:t>News on 27 Sept 2023: </a:t>
            </a:r>
          </a:p>
          <a:p>
            <a:pPr lvl="1"/>
            <a:r>
              <a:rPr lang="en-NL" dirty="0">
                <a:solidFill>
                  <a:schemeClr val="tx1"/>
                </a:solidFill>
              </a:rPr>
              <a:t>Several thousands of antimatter hydrogen atoms were dropped in the gravitational field</a:t>
            </a:r>
          </a:p>
          <a:p>
            <a:pPr lvl="1"/>
            <a:r>
              <a:rPr lang="en-NL" dirty="0">
                <a:solidFill>
                  <a:schemeClr val="tx1"/>
                </a:solidFill>
              </a:rPr>
              <a:t>Antimatter falls “down” to earth in the same way as matter does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DA5173-10E0-45B0-34D6-9A9B6A3B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" y="829008"/>
            <a:ext cx="5879183" cy="38665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D4CF88-B7F6-91B6-0D3B-A689E36D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88690" y="829007"/>
            <a:ext cx="5799882" cy="38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E1F91-4FBF-9B8D-F615-EA8160102E41}"/>
              </a:ext>
            </a:extLst>
          </p:cNvPr>
          <p:cNvSpPr txBox="1"/>
          <p:nvPr/>
        </p:nvSpPr>
        <p:spPr>
          <a:xfrm>
            <a:off x="7412182" y="487680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See:  </a:t>
            </a:r>
            <a:r>
              <a:rPr lang="en-NL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 news 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79218-FB27-B1B4-59F2-0E442703E01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545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8D7D1-BFCF-B485-9591-0C20C18FD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79C8-E84A-A6FB-7E69-15FD80423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</a:t>
            </a:r>
            <a:r>
              <a:rPr lang="nl-NL" dirty="0" err="1"/>
              <a:t>Violation</a:t>
            </a:r>
            <a:r>
              <a:rPr lang="nl-NL" dirty="0"/>
              <a:t>…</a:t>
            </a:r>
          </a:p>
        </p:txBody>
      </p:sp>
      <p:pic>
        <p:nvPicPr>
          <p:cNvPr id="6" name="Picture 3" descr="C:\Users\Marcel\Documents\Fun\Pictures\dog.jpg">
            <a:extLst>
              <a:ext uri="{FF2B5EF4-FFF2-40B4-BE49-F238E27FC236}">
                <a16:creationId xmlns:a16="http://schemas.microsoft.com/office/drawing/2014/main" id="{EFFEA7C0-828B-57AB-2E34-163DDFC9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5" y="776555"/>
            <a:ext cx="3290897" cy="48958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ABDD51-7B6F-1184-D380-ADDA8B3AD3D7}"/>
              </a:ext>
            </a:extLst>
          </p:cNvPr>
          <p:cNvSpPr txBox="1">
            <a:spLocks/>
          </p:cNvSpPr>
          <p:nvPr/>
        </p:nvSpPr>
        <p:spPr>
          <a:xfrm>
            <a:off x="2536022" y="5900126"/>
            <a:ext cx="7267581" cy="739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CPT</a:t>
            </a:r>
            <a:r>
              <a:rPr lang="en-US" dirty="0"/>
              <a:t> symmetry implies that an antiparticle is </a:t>
            </a:r>
            <a:r>
              <a:rPr lang="en-US" b="1" i="1" dirty="0"/>
              <a:t>identical </a:t>
            </a:r>
            <a:r>
              <a:rPr lang="en-US" dirty="0"/>
              <a:t>to a particle travelling backwards in time.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C09A7-7E1D-4996-0EAA-3C62FD10ACD8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754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6A1B8-0C41-DC19-5AA9-1F613B88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8935-38EF-B916-8E35-C705B53D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000159B-19DD-3E53-8346-85E863C1C462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5022CF-89B3-369A-49EA-03880875E82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DFF12-E535-91F1-0E1B-56688D734665}"/>
              </a:ext>
            </a:extLst>
          </p:cNvPr>
          <p:cNvSpPr/>
          <p:nvPr/>
        </p:nvSpPr>
        <p:spPr>
          <a:xfrm>
            <a:off x="616945" y="3524131"/>
            <a:ext cx="5210978" cy="14226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24121-E0BB-E93F-947C-570C318DA016}"/>
              </a:ext>
            </a:extLst>
          </p:cNvPr>
          <p:cNvSpPr/>
          <p:nvPr/>
        </p:nvSpPr>
        <p:spPr>
          <a:xfrm>
            <a:off x="637912" y="2360035"/>
            <a:ext cx="5210978" cy="6354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55122-C961-25F4-9E18-40C4836E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38" y="2006975"/>
            <a:ext cx="5749012" cy="281985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310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4B589-2450-58DB-0630-AEFE58E0E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D97C-243E-A790-E51D-DD70A521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Weak interaction in three </a:t>
            </a:r>
            <a:r>
              <a:rPr lang="en-US" dirty="0" err="1"/>
              <a:t>Flavour</a:t>
            </a:r>
            <a:r>
              <a:rPr lang="en-US" dirty="0"/>
              <a:t> Generations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A24F50-5A05-A642-12EC-27AF78F90514}"/>
                  </a:ext>
                </a:extLst>
              </p:cNvPr>
              <p:cNvSpPr txBox="1"/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       x3 !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blipFill>
                <a:blip r:embed="rId3"/>
                <a:stretch>
                  <a:fillRect l="-98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161CEBD-52C0-A5C3-B6C7-9980EC325A59}"/>
              </a:ext>
            </a:extLst>
          </p:cNvPr>
          <p:cNvGrpSpPr/>
          <p:nvPr/>
        </p:nvGrpSpPr>
        <p:grpSpPr>
          <a:xfrm>
            <a:off x="986181" y="4128043"/>
            <a:ext cx="2899634" cy="1337965"/>
            <a:chOff x="5146819" y="1260767"/>
            <a:chExt cx="2899634" cy="13379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3BD24D-638A-8100-11CE-DDB21F6A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CE53048-AB4D-8E6C-0BC7-DB43E49610F9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36EE4F2-1B31-5DDC-287E-EC905BF763ED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821D65D-D1FF-EC17-9D14-513D9B06DBCD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A1F71-8DE1-5A3D-01F4-4437EDD14554}"/>
              </a:ext>
            </a:extLst>
          </p:cNvPr>
          <p:cNvGrpSpPr/>
          <p:nvPr/>
        </p:nvGrpSpPr>
        <p:grpSpPr>
          <a:xfrm>
            <a:off x="4792231" y="4157667"/>
            <a:ext cx="2899634" cy="1337965"/>
            <a:chOff x="5146819" y="1260767"/>
            <a:chExt cx="2899634" cy="13379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CD38B5-DE71-1FDA-52FD-89D435AC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828D17E-A42D-6DF8-03AE-2E77E764D67E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83750D4-41CA-8E67-4669-60EDB85C4481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55CB5E-535F-78E4-FEDF-CE5311EDEEA9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352DC0B-E928-D3EE-F6D8-664D1BB6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09" y="807181"/>
            <a:ext cx="8942124" cy="1059234"/>
          </a:xfrm>
        </p:spPr>
        <p:txBody>
          <a:bodyPr/>
          <a:lstStyle/>
          <a:p>
            <a:r>
              <a:rPr lang="en-US" sz="2600" dirty="0"/>
              <a:t>Weak Interaction is 100% parity violating.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Wolfgang Pauli: </a:t>
            </a:r>
            <a:r>
              <a:rPr lang="en-US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BBEA21B-BCFF-70B5-8771-55B87ABDDC0B}"/>
              </a:ext>
            </a:extLst>
          </p:cNvPr>
          <p:cNvSpPr txBox="1">
            <a:spLocks/>
          </p:cNvSpPr>
          <p:nvPr/>
        </p:nvSpPr>
        <p:spPr>
          <a:xfrm>
            <a:off x="185130" y="2107716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Implement an SU(2)</a:t>
            </a:r>
            <a:r>
              <a:rPr lang="en-US" sz="2600" baseline="-25000" dirty="0">
                <a:solidFill>
                  <a:srgbClr val="0070C0"/>
                </a:solidFill>
              </a:rPr>
              <a:t>L</a:t>
            </a:r>
            <a:r>
              <a:rPr lang="en-US" sz="2600" dirty="0">
                <a:solidFill>
                  <a:srgbClr val="0070C0"/>
                </a:solidFill>
              </a:rPr>
              <a:t> symmetry for </a:t>
            </a:r>
            <a:r>
              <a:rPr lang="en-US" sz="2600" i="1" dirty="0">
                <a:solidFill>
                  <a:srgbClr val="0070C0"/>
                </a:solidFill>
              </a:rPr>
              <a:t>massless</a:t>
            </a:r>
            <a:r>
              <a:rPr lang="en-US" sz="2600" dirty="0">
                <a:solidFill>
                  <a:srgbClr val="0070C0"/>
                </a:solidFill>
              </a:rPr>
              <a:t>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14E95D04-883C-426D-4963-ECEB425500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Flavour universality: </a:t>
                </a:r>
                <a:r>
                  <a:rPr lang="en-US" sz="2600" i="1" dirty="0">
                    <a:solidFill>
                      <a:srgbClr val="0070C0"/>
                    </a:solidFill>
                  </a:rPr>
                  <a:t>identical interactions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 three generations.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fact: </a:t>
                </a:r>
                <a:r>
                  <a:rPr lang="en-US" i="1" dirty="0">
                    <a:solidFill>
                      <a:srgbClr val="7030A0"/>
                    </a:solidFill>
                  </a:rPr>
                  <a:t>how to distinguish a massless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quark? </a:t>
                </a: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  <a:blipFill rotWithShape="0">
                <a:blip r:embed="rId11"/>
                <a:stretch>
                  <a:fillRect l="-793" t="-8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B543C59-3D41-3176-472D-0FB55DA9809F}"/>
              </a:ext>
            </a:extLst>
          </p:cNvPr>
          <p:cNvSpPr txBox="1">
            <a:spLocks/>
          </p:cNvSpPr>
          <p:nvPr/>
        </p:nvSpPr>
        <p:spPr>
          <a:xfrm>
            <a:off x="533487" y="5681445"/>
            <a:ext cx="8942124" cy="878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There is </a:t>
            </a:r>
            <a:r>
              <a:rPr lang="en-US" sz="2600" i="1" dirty="0">
                <a:solidFill>
                  <a:srgbClr val="0070C0"/>
                </a:solidFill>
              </a:rPr>
              <a:t>no CP violation </a:t>
            </a:r>
            <a:r>
              <a:rPr lang="en-US" sz="2600" dirty="0">
                <a:solidFill>
                  <a:srgbClr val="0070C0"/>
                </a:solidFill>
              </a:rPr>
              <a:t>in these massless interactions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What happens when particles acquire mass after symmetry breaking?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CD609-4667-3213-C6C2-8480299F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0" y="209050"/>
            <a:ext cx="2073024" cy="293050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89687-C532-B4BE-784E-A639E062A5F1}"/>
              </a:ext>
            </a:extLst>
          </p:cNvPr>
          <p:cNvSpPr txBox="1"/>
          <p:nvPr/>
        </p:nvSpPr>
        <p:spPr>
          <a:xfrm>
            <a:off x="9574308" y="2766581"/>
            <a:ext cx="1570110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Wolfgang Pauli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26113-C5AC-DF76-1E46-FE2569C88B5D}"/>
              </a:ext>
            </a:extLst>
          </p:cNvPr>
          <p:cNvGrpSpPr/>
          <p:nvPr/>
        </p:nvGrpSpPr>
        <p:grpSpPr>
          <a:xfrm>
            <a:off x="8734518" y="4249066"/>
            <a:ext cx="2899634" cy="1337965"/>
            <a:chOff x="5146819" y="1260767"/>
            <a:chExt cx="2899634" cy="133796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790806-B52D-0C57-267B-30FF52F8D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E020215-A8AD-7D89-3B24-69633E24DA42}"/>
                    </a:ext>
                  </a:extLst>
                </p:cNvPr>
                <p:cNvSpPr txBox="1"/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A10CF64-833C-8271-0B9E-5EA3FD7E3173}"/>
                    </a:ext>
                  </a:extLst>
                </p:cNvPr>
                <p:cNvSpPr txBox="1"/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31EAED-9DE5-F645-1670-A0D89655510C}"/>
                    </a:ext>
                  </a:extLst>
                </p:cNvPr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FED9365-E9D8-F77D-ACBF-7CC4C5599D7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5EF2E-7BD9-2E31-4475-8A026207EBBC}"/>
                  </a:ext>
                </a:extLst>
              </p:cNvPr>
              <p:cNvSpPr txBox="1"/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blipFill>
                <a:blip r:embed="rId1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1B7F119-64D5-08A1-F3DF-3658835198A3}"/>
              </a:ext>
            </a:extLst>
          </p:cNvPr>
          <p:cNvSpPr/>
          <p:nvPr/>
        </p:nvSpPr>
        <p:spPr>
          <a:xfrm>
            <a:off x="7265630" y="2469563"/>
            <a:ext cx="1962971" cy="864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52B31-381C-C683-E00E-1F733BD05282}"/>
              </a:ext>
            </a:extLst>
          </p:cNvPr>
          <p:cNvSpPr txBox="1"/>
          <p:nvPr/>
        </p:nvSpPr>
        <p:spPr>
          <a:xfrm>
            <a:off x="7260473" y="2495087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Note</a:t>
            </a:r>
            <a:r>
              <a:rPr lang="en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66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0" grpId="0"/>
      <p:bldP spid="31" grpId="0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EAB32-FD8E-9DA1-BBA1-03F64719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3F85-6DC6-05AA-B380-118407FA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Charged current after symmetry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6B4461-32EB-39E1-192E-240074FA60A4}"/>
                  </a:ext>
                </a:extLst>
              </p:cNvPr>
              <p:cNvSpPr txBox="1"/>
              <p:nvPr/>
            </p:nvSpPr>
            <p:spPr>
              <a:xfrm>
                <a:off x="6725467" y="1804286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E62CB5-F81C-1E4D-B126-ABA0465B0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467" y="1804286"/>
                <a:ext cx="4884671" cy="735842"/>
              </a:xfrm>
              <a:prstGeom prst="rect">
                <a:avLst/>
              </a:prstGeom>
              <a:blipFill>
                <a:blip r:embed="rId11"/>
                <a:stretch>
                  <a:fillRect l="-777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067398-3BFC-413E-0CF9-02AB61272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71" y="799316"/>
            <a:ext cx="10378333" cy="562122"/>
          </a:xfrm>
        </p:spPr>
        <p:txBody>
          <a:bodyPr>
            <a:normAutofit/>
          </a:bodyPr>
          <a:lstStyle/>
          <a:p>
            <a:r>
              <a:rPr lang="en-NL" sz="2400" dirty="0"/>
              <a:t>After symmetry breaking the massless flavour states mix into mass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5B5A27-4E11-BC80-D9C8-F0937C232840}"/>
                  </a:ext>
                </a:extLst>
              </p:cNvPr>
              <p:cNvSpPr txBox="1"/>
              <p:nvPr/>
            </p:nvSpPr>
            <p:spPr>
              <a:xfrm>
                <a:off x="801272" y="1818939"/>
                <a:ext cx="414831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DF3BAC-9EAF-54E8-A02B-18AC20CA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72" y="1818939"/>
                <a:ext cx="4148315" cy="735842"/>
              </a:xfrm>
              <a:prstGeom prst="rect">
                <a:avLst/>
              </a:prstGeom>
              <a:blipFill>
                <a:blip r:embed="rId42"/>
                <a:stretch>
                  <a:fillRect l="-61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389010-1A57-E76A-BB48-FA83A90F2C02}"/>
                  </a:ext>
                </a:extLst>
              </p:cNvPr>
              <p:cNvSpPr txBox="1"/>
              <p:nvPr/>
            </p:nvSpPr>
            <p:spPr>
              <a:xfrm>
                <a:off x="993535" y="1318050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088390-66AE-EF5B-FB50-73979AE65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35" y="1318050"/>
                <a:ext cx="1920910" cy="411395"/>
              </a:xfrm>
              <a:prstGeom prst="rect">
                <a:avLst/>
              </a:prstGeom>
              <a:blipFill>
                <a:blip r:embed="rId43"/>
                <a:stretch>
                  <a:fillRect l="-3947" t="-5882" b="-235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271B16-2943-5525-BDA5-4D44CC4DB8A4}"/>
                  </a:ext>
                </a:extLst>
              </p:cNvPr>
              <p:cNvSpPr txBox="1"/>
              <p:nvPr/>
            </p:nvSpPr>
            <p:spPr>
              <a:xfrm>
                <a:off x="4188930" y="1319170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CE4ABD-3E24-FC28-43EB-0341CCD2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930" y="1319170"/>
                <a:ext cx="1948739" cy="508729"/>
              </a:xfrm>
              <a:prstGeom prst="rect">
                <a:avLst/>
              </a:prstGeom>
              <a:blipFill>
                <a:blip r:embed="rId44"/>
                <a:stretch>
                  <a:fillRect l="-5161" b="-195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5CEB42A-A3D3-8FFC-5F06-DACBD9E4C9F5}"/>
              </a:ext>
            </a:extLst>
          </p:cNvPr>
          <p:cNvSpPr txBox="1"/>
          <p:nvPr/>
        </p:nvSpPr>
        <p:spPr>
          <a:xfrm>
            <a:off x="3221097" y="131805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00B0CE-4674-F94F-841C-FB7000E20C45}"/>
                  </a:ext>
                </a:extLst>
              </p:cNvPr>
              <p:cNvSpPr txBox="1"/>
              <p:nvPr/>
            </p:nvSpPr>
            <p:spPr>
              <a:xfrm>
                <a:off x="9126030" y="1333826"/>
                <a:ext cx="2078261" cy="378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𝐶𝐾𝑀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†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ECA81B-FD5A-AD5A-7BFF-92C17C3CB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030" y="1333826"/>
                <a:ext cx="2078261" cy="378886"/>
              </a:xfrm>
              <a:prstGeom prst="rect">
                <a:avLst/>
              </a:prstGeom>
              <a:blipFill>
                <a:blip r:embed="rId45"/>
                <a:stretch>
                  <a:fillRect l="-3030" t="-6667" r="-606" b="-3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3FAE6159-1709-E5B4-B19E-3D505D21C4D7}"/>
              </a:ext>
            </a:extLst>
          </p:cNvPr>
          <p:cNvSpPr/>
          <p:nvPr/>
        </p:nvSpPr>
        <p:spPr>
          <a:xfrm>
            <a:off x="5146262" y="2079988"/>
            <a:ext cx="1002824" cy="168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56187-3D98-79E6-0BC3-1593E8E8ECA3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0416BA3-48D5-0AE1-AF28-406B06C89AE6}"/>
                  </a:ext>
                </a:extLst>
              </p:cNvPr>
              <p:cNvSpPr txBox="1"/>
              <p:nvPr/>
            </p:nvSpPr>
            <p:spPr>
              <a:xfrm>
                <a:off x="6645026" y="1376908"/>
                <a:ext cx="12092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=1,2,3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D950DC5-9EC1-FDCD-5D49-639DD4AD9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26" y="1376908"/>
                <a:ext cx="1209242" cy="307777"/>
              </a:xfrm>
              <a:prstGeom prst="rect">
                <a:avLst/>
              </a:prstGeom>
              <a:blipFill>
                <a:blip r:embed="rId64"/>
                <a:stretch>
                  <a:fillRect l="-4167" r="-4167" b="-3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18892F3-E229-E851-5983-59B321244191}"/>
              </a:ext>
            </a:extLst>
          </p:cNvPr>
          <p:cNvGrpSpPr/>
          <p:nvPr/>
        </p:nvGrpSpPr>
        <p:grpSpPr>
          <a:xfrm>
            <a:off x="739588" y="2633537"/>
            <a:ext cx="10676965" cy="4051503"/>
            <a:chOff x="739588" y="2633537"/>
            <a:chExt cx="10676965" cy="40515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B29BB12-BFBF-BBD5-9ED5-553BF1277DB1}"/>
                </a:ext>
              </a:extLst>
            </p:cNvPr>
            <p:cNvGrpSpPr/>
            <p:nvPr/>
          </p:nvGrpSpPr>
          <p:grpSpPr>
            <a:xfrm>
              <a:off x="986181" y="2785843"/>
              <a:ext cx="2593761" cy="1275222"/>
              <a:chOff x="5146819" y="1260767"/>
              <a:chExt cx="2899634" cy="133796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C03B1F9-6732-1B2B-BB7A-F861CBED3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D0B64E5-19A7-B54E-52D3-C2A1CCE4C9F4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37067"/>
                    <a:ext cx="317523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317523" cy="4616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9F166C2-4898-75EF-974D-B235D441881D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19" y="1260767"/>
                    <a:ext cx="321563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321563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A36B7EA-303B-47D1-A27C-26C995A3E010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A54B0C-7239-45A5-9620-BA8795FFB141}"/>
                </a:ext>
              </a:extLst>
            </p:cNvPr>
            <p:cNvGrpSpPr/>
            <p:nvPr/>
          </p:nvGrpSpPr>
          <p:grpSpPr>
            <a:xfrm>
              <a:off x="993535" y="4121842"/>
              <a:ext cx="2544981" cy="1123310"/>
              <a:chOff x="5162861" y="1260767"/>
              <a:chExt cx="2883592" cy="125574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977AD2-2210-2A6A-6F53-C3C72EF92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48F4874-0D6D-8A09-6A21-90F503C13B91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61" y="1260767"/>
                    <a:ext cx="321562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2861" y="1260767"/>
                    <a:ext cx="321562" cy="461665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C3E8B52-AA2D-B84B-5891-E31C740B6C17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B7EBBDA-D181-9A42-4F5A-505A34BA96F3}"/>
                </a:ext>
              </a:extLst>
            </p:cNvPr>
            <p:cNvGrpSpPr/>
            <p:nvPr/>
          </p:nvGrpSpPr>
          <p:grpSpPr>
            <a:xfrm>
              <a:off x="8922998" y="2873432"/>
              <a:ext cx="2053029" cy="1026818"/>
              <a:chOff x="5544553" y="1507777"/>
              <a:chExt cx="2501900" cy="100873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AAEA1F3-6877-32B2-E9CA-1243A5209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9AA3861-F09A-D10B-9EA0-A067D2A2C989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6F422E-EDDF-D791-B1C7-C8CD58ECBCD1}"/>
                </a:ext>
              </a:extLst>
            </p:cNvPr>
            <p:cNvGrpSpPr/>
            <p:nvPr/>
          </p:nvGrpSpPr>
          <p:grpSpPr>
            <a:xfrm>
              <a:off x="4817528" y="2953157"/>
              <a:ext cx="2411943" cy="1015867"/>
              <a:chOff x="5146820" y="1507777"/>
              <a:chExt cx="2899633" cy="10628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C2AB450-6E41-8CC4-061A-2117C07EE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5C55A09-208B-3754-7E57-E0DAAEBAC33C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08930"/>
                    <a:ext cx="317523" cy="461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08930"/>
                    <a:ext cx="317523" cy="461664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6C71B1F6-94AD-2C68-1A44-298B90049800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EBB1F4B-66CE-4961-2F38-E92D24B115D5}"/>
                </a:ext>
              </a:extLst>
            </p:cNvPr>
            <p:cNvGrpSpPr/>
            <p:nvPr/>
          </p:nvGrpSpPr>
          <p:grpSpPr>
            <a:xfrm>
              <a:off x="5146262" y="4262155"/>
              <a:ext cx="2119494" cy="976430"/>
              <a:chOff x="5544553" y="1507777"/>
              <a:chExt cx="2501900" cy="100873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1A3DF8F-2149-D1C4-3526-43B8CAC66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A632CF8-A5F8-BE7A-5947-AF82E1D961AD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A55DC0E-7863-82AF-F5CE-60F67C0C007C}"/>
                </a:ext>
              </a:extLst>
            </p:cNvPr>
            <p:cNvGrpSpPr/>
            <p:nvPr/>
          </p:nvGrpSpPr>
          <p:grpSpPr>
            <a:xfrm>
              <a:off x="8986193" y="4255083"/>
              <a:ext cx="2030175" cy="1008694"/>
              <a:chOff x="5544553" y="1507777"/>
              <a:chExt cx="2501900" cy="100873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CF1D05A-59DA-9016-1BF5-63CD15FBD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8BCF24AF-0AB2-F1EF-8FF5-C71820A9A3AA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DF48D3-D8A9-495A-56E0-B97D868CB9E2}"/>
                </a:ext>
              </a:extLst>
            </p:cNvPr>
            <p:cNvGrpSpPr/>
            <p:nvPr/>
          </p:nvGrpSpPr>
          <p:grpSpPr>
            <a:xfrm>
              <a:off x="8989594" y="5468097"/>
              <a:ext cx="2070194" cy="1077377"/>
              <a:chOff x="5544553" y="1507777"/>
              <a:chExt cx="2501900" cy="100873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4642385-A398-C126-EC20-4AD6BDAD7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ABE0242-0A57-A4A9-DFA4-CA57C947B26D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5B8710-D2A2-3359-D377-DEE5CC23ADA0}"/>
                </a:ext>
              </a:extLst>
            </p:cNvPr>
            <p:cNvGrpSpPr/>
            <p:nvPr/>
          </p:nvGrpSpPr>
          <p:grpSpPr>
            <a:xfrm>
              <a:off x="999628" y="5247613"/>
              <a:ext cx="2580314" cy="1397086"/>
              <a:chOff x="5146819" y="1260767"/>
              <a:chExt cx="2899634" cy="133796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0D9BA23-D4A1-4717-7332-4CFC6B71A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25FB8AC4-1F72-4B1F-02E2-187EC2321A13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37067"/>
                    <a:ext cx="24820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248209" cy="461665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9030FCF0-AA06-9081-38D8-4C7C0CD9DA70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19" y="1260767"/>
                    <a:ext cx="321563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321563" cy="461665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1D070DC9-A893-1165-D745-E38862B1CE9B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040B8D-DDDD-5BEF-6160-6C0A6EED09A5}"/>
                    </a:ext>
                  </a:extLst>
                </p:cNvPr>
                <p:cNvSpPr txBox="1"/>
                <p:nvPr/>
              </p:nvSpPr>
              <p:spPr>
                <a:xfrm>
                  <a:off x="4798937" y="2700694"/>
                  <a:ext cx="2723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040B8D-DDDD-5BEF-6160-6C0A6EED0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937" y="2700694"/>
                  <a:ext cx="272382" cy="461665"/>
                </a:xfrm>
                <a:prstGeom prst="rect">
                  <a:avLst/>
                </a:prstGeom>
                <a:blipFill>
                  <a:blip r:embed="rId66"/>
                  <a:stretch>
                    <a:fillRect l="-17391" r="-1304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5B65C0D-D9BC-3550-1FAB-6FFBC6B68FB0}"/>
                </a:ext>
              </a:extLst>
            </p:cNvPr>
            <p:cNvGrpSpPr/>
            <p:nvPr/>
          </p:nvGrpSpPr>
          <p:grpSpPr>
            <a:xfrm>
              <a:off x="4875292" y="5259170"/>
              <a:ext cx="2390464" cy="1337743"/>
              <a:chOff x="5146819" y="1260767"/>
              <a:chExt cx="2899634" cy="1337965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8AE68BA-B438-7AC3-B1A2-4A058567D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62DC5944-3B87-6ECC-72B0-A66014386861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37067"/>
                    <a:ext cx="248208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248208" cy="461665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631BD787-F652-0B71-1856-1F2D4E320D26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19" y="1260767"/>
                    <a:ext cx="272382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Box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272382" cy="461665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826BFE3-49C2-2139-9B9C-AEFD3845342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B94D378-B5CE-C8AC-5C21-BF48951C5644}"/>
                    </a:ext>
                  </a:extLst>
                </p:cNvPr>
                <p:cNvSpPr txBox="1"/>
                <p:nvPr/>
              </p:nvSpPr>
              <p:spPr>
                <a:xfrm>
                  <a:off x="8583890" y="2633537"/>
                  <a:ext cx="301814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B94D378-B5CE-C8AC-5C21-BF48951C5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3890" y="2633537"/>
                  <a:ext cx="301814" cy="461665"/>
                </a:xfrm>
                <a:prstGeom prst="rect">
                  <a:avLst/>
                </a:prstGeom>
                <a:blipFill>
                  <a:blip r:embed="rId67"/>
                  <a:stretch>
                    <a:fillRect l="-28000" r="-28000" b="-810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50A2FA4-A87F-ED89-1DCC-41B1AEA6956D}"/>
                    </a:ext>
                  </a:extLst>
                </p:cNvPr>
                <p:cNvSpPr txBox="1"/>
                <p:nvPr/>
              </p:nvSpPr>
              <p:spPr>
                <a:xfrm>
                  <a:off x="986181" y="4783487"/>
                  <a:ext cx="27507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50A2FA4-A87F-ED89-1DCC-41B1AEA69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181" y="4783487"/>
                  <a:ext cx="275075" cy="461665"/>
                </a:xfrm>
                <a:prstGeom prst="rect">
                  <a:avLst/>
                </a:prstGeom>
                <a:blipFill>
                  <a:blip r:embed="rId68"/>
                  <a:stretch>
                    <a:fillRect l="-17391" r="-1304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D44AFA7-076D-EF23-8546-932512DF776B}"/>
                    </a:ext>
                  </a:extLst>
                </p:cNvPr>
                <p:cNvSpPr txBox="1"/>
                <p:nvPr/>
              </p:nvSpPr>
              <p:spPr>
                <a:xfrm>
                  <a:off x="8631974" y="6114725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D44AFA7-076D-EF23-8546-932512DF77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1974" y="6114725"/>
                  <a:ext cx="248208" cy="461665"/>
                </a:xfrm>
                <a:prstGeom prst="rect">
                  <a:avLst/>
                </a:prstGeom>
                <a:blipFill>
                  <a:blip r:embed="rId69"/>
                  <a:stretch>
                    <a:fillRect l="-28571" r="-23810" b="-270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E59C760-1B03-2314-3CB1-C966E086DB9B}"/>
                    </a:ext>
                  </a:extLst>
                </p:cNvPr>
                <p:cNvSpPr txBox="1"/>
                <p:nvPr/>
              </p:nvSpPr>
              <p:spPr>
                <a:xfrm>
                  <a:off x="8605079" y="5305660"/>
                  <a:ext cx="301814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E59C760-1B03-2314-3CB1-C966E086D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079" y="5305660"/>
                  <a:ext cx="301814" cy="461665"/>
                </a:xfrm>
                <a:prstGeom prst="rect">
                  <a:avLst/>
                </a:prstGeom>
                <a:blipFill>
                  <a:blip r:embed="rId70"/>
                  <a:stretch>
                    <a:fillRect l="-28000" r="-24000" b="-526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68B4486-3798-4AE1-AB09-AC48F30A1F49}"/>
                    </a:ext>
                  </a:extLst>
                </p:cNvPr>
                <p:cNvSpPr txBox="1"/>
                <p:nvPr/>
              </p:nvSpPr>
              <p:spPr>
                <a:xfrm>
                  <a:off x="8549068" y="3409604"/>
                  <a:ext cx="31752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68B4486-3798-4AE1-AB09-AC48F30A1F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9068" y="3409604"/>
                  <a:ext cx="317523" cy="461665"/>
                </a:xfrm>
                <a:prstGeom prst="rect">
                  <a:avLst/>
                </a:prstGeom>
                <a:blipFill>
                  <a:blip r:embed="rId71"/>
                  <a:stretch>
                    <a:fillRect l="-11538" r="-1538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69FEB32-E70A-F259-576D-0641F81D564C}"/>
                    </a:ext>
                  </a:extLst>
                </p:cNvPr>
                <p:cNvSpPr txBox="1"/>
                <p:nvPr/>
              </p:nvSpPr>
              <p:spPr>
                <a:xfrm>
                  <a:off x="8592973" y="4017937"/>
                  <a:ext cx="301814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69FEB32-E70A-F259-576D-0641F81D56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2973" y="4017937"/>
                  <a:ext cx="301814" cy="461665"/>
                </a:xfrm>
                <a:prstGeom prst="rect">
                  <a:avLst/>
                </a:prstGeom>
                <a:blipFill>
                  <a:blip r:embed="rId67"/>
                  <a:stretch>
                    <a:fillRect l="-28000" r="-28000" b="-810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645A8C5-FC65-3313-53CE-2E0D10CC1929}"/>
                    </a:ext>
                  </a:extLst>
                </p:cNvPr>
                <p:cNvSpPr txBox="1"/>
                <p:nvPr/>
              </p:nvSpPr>
              <p:spPr>
                <a:xfrm flipH="1">
                  <a:off x="4526925" y="4791905"/>
                  <a:ext cx="799840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645A8C5-FC65-3313-53CE-2E0D10CC19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526925" y="4791905"/>
                  <a:ext cx="799840" cy="461665"/>
                </a:xfrm>
                <a:prstGeom prst="rect">
                  <a:avLst/>
                </a:prstGeom>
                <a:blipFill>
                  <a:blip r:embed="rId7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5AC7B3C-4DFE-B767-A190-62FF67A4D79B}"/>
                    </a:ext>
                  </a:extLst>
                </p:cNvPr>
                <p:cNvSpPr txBox="1"/>
                <p:nvPr/>
              </p:nvSpPr>
              <p:spPr>
                <a:xfrm>
                  <a:off x="8584883" y="4798969"/>
                  <a:ext cx="27507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5AC7B3C-4DFE-B767-A190-62FF67A4D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883" y="4798969"/>
                  <a:ext cx="275075" cy="461665"/>
                </a:xfrm>
                <a:prstGeom prst="rect">
                  <a:avLst/>
                </a:prstGeom>
                <a:blipFill>
                  <a:blip r:embed="rId73"/>
                  <a:stretch>
                    <a:fillRect l="-13043" r="-1304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E3CF0DD-44D9-789F-B671-FF8244ABE3CD}"/>
                    </a:ext>
                  </a:extLst>
                </p:cNvPr>
                <p:cNvSpPr txBox="1"/>
                <p:nvPr/>
              </p:nvSpPr>
              <p:spPr>
                <a:xfrm>
                  <a:off x="5957276" y="2790755"/>
                  <a:ext cx="46140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𝑢𝑠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E3CF0DD-44D9-789F-B671-FF8244ABE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276" y="2790755"/>
                  <a:ext cx="461408" cy="369332"/>
                </a:xfrm>
                <a:prstGeom prst="rect">
                  <a:avLst/>
                </a:prstGeom>
                <a:blipFill>
                  <a:blip r:embed="rId74"/>
                  <a:stretch>
                    <a:fillRect l="-13158" b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9DAE05EE-A9EF-C5A8-831A-3CEE153D192F}"/>
                    </a:ext>
                  </a:extLst>
                </p:cNvPr>
                <p:cNvSpPr txBox="1"/>
                <p:nvPr/>
              </p:nvSpPr>
              <p:spPr>
                <a:xfrm>
                  <a:off x="2158343" y="2888790"/>
                  <a:ext cx="5304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𝑢𝑑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9DAE05EE-A9EF-C5A8-831A-3CEE153D19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8343" y="2888790"/>
                  <a:ext cx="530466" cy="369332"/>
                </a:xfrm>
                <a:prstGeom prst="rect">
                  <a:avLst/>
                </a:prstGeom>
                <a:blipFill>
                  <a:blip r:embed="rId75"/>
                  <a:stretch>
                    <a:fillRect l="-11628" r="-4651" b="-1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81E050E-C226-9504-5985-1B43D314CC1F}"/>
                    </a:ext>
                  </a:extLst>
                </p:cNvPr>
                <p:cNvSpPr txBox="1"/>
                <p:nvPr/>
              </p:nvSpPr>
              <p:spPr>
                <a:xfrm>
                  <a:off x="2187479" y="4154640"/>
                  <a:ext cx="49840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𝑐𝑑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81E050E-C226-9504-5985-1B43D314C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7479" y="4154640"/>
                  <a:ext cx="498406" cy="369332"/>
                </a:xfrm>
                <a:prstGeom prst="rect">
                  <a:avLst/>
                </a:prstGeom>
                <a:blipFill>
                  <a:blip r:embed="rId76"/>
                  <a:stretch>
                    <a:fillRect l="-12500" r="-5000" b="-1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AE12812-E7ED-E314-EFFA-7B7021744A97}"/>
                    </a:ext>
                  </a:extLst>
                </p:cNvPr>
                <p:cNvSpPr txBox="1"/>
                <p:nvPr/>
              </p:nvSpPr>
              <p:spPr>
                <a:xfrm>
                  <a:off x="2267742" y="5427172"/>
                  <a:ext cx="4839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𝑡𝑑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AE12812-E7ED-E314-EFFA-7B7021744A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7742" y="5427172"/>
                  <a:ext cx="483979" cy="369332"/>
                </a:xfrm>
                <a:prstGeom prst="rect">
                  <a:avLst/>
                </a:prstGeom>
                <a:blipFill>
                  <a:blip r:embed="rId77"/>
                  <a:stretch>
                    <a:fillRect l="-12821" r="-5128" b="-1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15A579A-9F6F-48E9-0A7D-62E8B742B9B5}"/>
                    </a:ext>
                  </a:extLst>
                </p:cNvPr>
                <p:cNvSpPr txBox="1"/>
                <p:nvPr/>
              </p:nvSpPr>
              <p:spPr>
                <a:xfrm>
                  <a:off x="6022135" y="5377892"/>
                  <a:ext cx="44621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𝑡𝑠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15A579A-9F6F-48E9-0A7D-62E8B742B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135" y="5377892"/>
                  <a:ext cx="446212" cy="369332"/>
                </a:xfrm>
                <a:prstGeom prst="rect">
                  <a:avLst/>
                </a:prstGeom>
                <a:blipFill>
                  <a:blip r:embed="rId78"/>
                  <a:stretch>
                    <a:fillRect l="-16667" r="-2778" b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8ECD69E-39A0-8707-246E-6F18B42D3BC7}"/>
                    </a:ext>
                  </a:extLst>
                </p:cNvPr>
                <p:cNvSpPr txBox="1"/>
                <p:nvPr/>
              </p:nvSpPr>
              <p:spPr>
                <a:xfrm>
                  <a:off x="6055559" y="4099235"/>
                  <a:ext cx="3939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𝑐𝑠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8ECD69E-39A0-8707-246E-6F18B42D3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559" y="4099235"/>
                  <a:ext cx="393986" cy="369332"/>
                </a:xfrm>
                <a:prstGeom prst="rect">
                  <a:avLst/>
                </a:prstGeom>
                <a:blipFill>
                  <a:blip r:embed="rId79"/>
                  <a:stretch>
                    <a:fillRect l="-21875" r="-6250" b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18340CD-DA34-B954-565D-F338D5C06477}"/>
                    </a:ext>
                  </a:extLst>
                </p:cNvPr>
                <p:cNvSpPr txBox="1"/>
                <p:nvPr/>
              </p:nvSpPr>
              <p:spPr>
                <a:xfrm>
                  <a:off x="9681068" y="2728695"/>
                  <a:ext cx="51975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𝑢𝑏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18340CD-DA34-B954-565D-F338D5C06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1068" y="2728695"/>
                  <a:ext cx="519758" cy="369332"/>
                </a:xfrm>
                <a:prstGeom prst="rect">
                  <a:avLst/>
                </a:prstGeom>
                <a:blipFill>
                  <a:blip r:embed="rId80"/>
                  <a:stretch>
                    <a:fillRect l="-14286" r="-2381" b="-2069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7963A47-32BB-41F7-9B40-7B54B2AB14EA}"/>
                    </a:ext>
                  </a:extLst>
                </p:cNvPr>
                <p:cNvSpPr txBox="1"/>
                <p:nvPr/>
              </p:nvSpPr>
              <p:spPr>
                <a:xfrm>
                  <a:off x="9758112" y="4094564"/>
                  <a:ext cx="48769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𝑐𝑏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7963A47-32BB-41F7-9B40-7B54B2AB1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8112" y="4094564"/>
                  <a:ext cx="487698" cy="369332"/>
                </a:xfrm>
                <a:prstGeom prst="rect">
                  <a:avLst/>
                </a:prstGeom>
                <a:blipFill>
                  <a:blip r:embed="rId81"/>
                  <a:stretch>
                    <a:fillRect l="-12821" r="-5128" b="-1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836E5BC-6ADA-A175-127F-2B52B53D23E0}"/>
                    </a:ext>
                  </a:extLst>
                </p:cNvPr>
                <p:cNvSpPr txBox="1"/>
                <p:nvPr/>
              </p:nvSpPr>
              <p:spPr>
                <a:xfrm>
                  <a:off x="9795327" y="5338218"/>
                  <a:ext cx="47327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𝑡𝑏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836E5BC-6ADA-A175-127F-2B52B53D2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5327" y="5338218"/>
                  <a:ext cx="473271" cy="369332"/>
                </a:xfrm>
                <a:prstGeom prst="rect">
                  <a:avLst/>
                </a:prstGeom>
                <a:blipFill>
                  <a:blip r:embed="rId82"/>
                  <a:stretch>
                    <a:fillRect l="-13158" r="-5263" b="-1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12DB0F7-F14E-D439-0F12-E74F2677A86E}"/>
                    </a:ext>
                  </a:extLst>
                </p:cNvPr>
                <p:cNvSpPr txBox="1"/>
                <p:nvPr/>
              </p:nvSpPr>
              <p:spPr>
                <a:xfrm flipH="1">
                  <a:off x="4561277" y="4013986"/>
                  <a:ext cx="799840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12DB0F7-F14E-D439-0F12-E74F2677A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561277" y="4013986"/>
                  <a:ext cx="799840" cy="461665"/>
                </a:xfrm>
                <a:prstGeom prst="rect">
                  <a:avLst/>
                </a:prstGeom>
                <a:blipFill>
                  <a:blip r:embed="rId8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2F00DAF-041D-653E-4B93-AF899767DDBC}"/>
                </a:ext>
              </a:extLst>
            </p:cNvPr>
            <p:cNvSpPr/>
            <p:nvPr/>
          </p:nvSpPr>
          <p:spPr>
            <a:xfrm>
              <a:off x="739588" y="2635623"/>
              <a:ext cx="10676965" cy="4049417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0BD3-93DA-A247-CDB0-16448DF4E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CE03-510E-A90B-155F-93C956EC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3D038-CA1A-09C3-D46B-A93CCC46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3" y="5257801"/>
            <a:ext cx="4191497" cy="128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21109-7E21-87CC-81AB-F1483996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D8278-1305-C32D-91C8-1B4B54AA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0" y="753310"/>
            <a:ext cx="4787900" cy="4464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96F75A-031D-4A55-3BB3-04085B7511D0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9432F5-2556-8C6F-4E39-F5E72B25BED0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E6C1F4-E8CD-640D-468C-4FFC7E6A0F0F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837C85-1798-E6B1-9A36-D0C35C4EF48D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17FC3126-7BDD-5136-856C-44A82594E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0" y="1797050"/>
            <a:ext cx="8636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CF9787F5-A552-68BB-00B2-10AC167DD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39" y="1574800"/>
            <a:ext cx="406400" cy="4699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CE0B1E52-591D-5A23-1E16-DDFE5F5CE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400300"/>
            <a:ext cx="406400" cy="39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78CC6D-B1D9-CBE9-37DF-062607730335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F836BB-F789-B058-0E90-57E18072823E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4DFB1-E2FF-CF5B-F882-B4DCFA44E256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ECAF2-7DC7-0ABF-138C-715F61E5BE9C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19724-33C7-9699-3B56-C87291D2E0E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65598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54D1-8579-CE66-71FD-D9A3A956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97FF-A55A-48A2-BFA8-2F62E7BC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B38D5-F736-6DAB-70C2-5428E8CB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0" y="5257800"/>
            <a:ext cx="4191501" cy="128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A552-3355-9C69-382C-5A93E4C5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" y="766010"/>
            <a:ext cx="4951819" cy="438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1183D-BF77-A054-5A08-3B421747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297431-59B8-CE29-6441-11F9F032FCC7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76658F-1219-0840-8024-095F3CF0F6B3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9B7AA9-EFA5-ADBF-4AB1-85468DD094F1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2C6443-AC1C-712F-EE02-F25DF8B2A9A3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4391078A-2498-B9EA-942D-52D6D754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0" y="1803400"/>
            <a:ext cx="8382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A9D1C783-039D-905F-9DE2-3C7398F55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9" y="1644650"/>
            <a:ext cx="368300" cy="3937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119DE52A-C3AE-AEC1-AE0E-70E50918C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387600"/>
            <a:ext cx="406400" cy="39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61F455-BB4B-4ECF-2A4C-AEFEA06C8F29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8FA8B-AC72-3FB8-928C-C5F6F01B8B24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AEEC5-E0F7-9BF9-D906-46A65341B375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3D8390-870E-8A02-1B27-C5ABD89AEFA4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5C52A2-CD3E-96B8-30AA-8D1854ACC346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60409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7ECFE-A9C3-9193-D2A2-A24979B1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C055-44B5-18E7-F199-EDE1677C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D0F0B-4210-BD96-DF43-4E663DF0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31822"/>
            <a:ext cx="4076701" cy="1561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6EDC4D-496C-D94B-DA80-74E253ED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55475-8661-BA50-C6D9-7CB786AFF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0" y="753310"/>
            <a:ext cx="4912858" cy="4394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89C1B0-0F63-B412-F14A-FB50760FB1E0}"/>
              </a:ext>
            </a:extLst>
          </p:cNvPr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FCCD9E-E2E2-A52F-F1B1-103815435028}"/>
                </a:ext>
              </a:extLst>
            </p:cNvPr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3AA235-4CC5-ED40-BE06-A092D81DD452}"/>
                </a:ext>
              </a:extLst>
            </p:cNvPr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858D0-EF22-4717-C65C-7CAEA1D7D41B}"/>
                </a:ext>
              </a:extLst>
            </p:cNvPr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865798AF-39EA-B2D9-6F0C-E8AB13E77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40" y="1809750"/>
            <a:ext cx="800100" cy="520700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7D41C706-6B2D-61CF-C3C3-42015323C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39" y="2387600"/>
            <a:ext cx="381000" cy="393700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0C991B84-2F0C-6BD2-8122-152F9B222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89" y="1574800"/>
            <a:ext cx="368300" cy="46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C10539-E5B5-F5BF-A094-66BCE95B43E4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718A9-EC3F-39DA-F540-DF45827BBC9F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63677-5C3F-8B1D-B643-0C1B51EA32F8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E051B6-9321-0532-CE68-CFAB95CCDECC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EC1B5F-A131-3FA5-D85B-648D8BA31E8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6906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20B8-6B84-259B-FB39-FD174532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F6E6-C18E-9F93-6929-565DE1F9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3D01-1DE8-91C0-F3FC-0EF9E3E0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41548"/>
            <a:ext cx="4051300" cy="155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D20C4-1FB9-66AF-60AD-4FC7EEAC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2750A-7E80-F621-6C06-488D1C35A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C630-9ADF-1DFB-6079-28862BC56239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755D1-E3B6-84CB-22A3-7BD9001E72B7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67882-7D11-C4C2-060F-EEA943C4B73D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41C43F-0215-686B-850D-0290C4862570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3E0C8-C67B-8E5C-EC03-775ACF4CFD50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45301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9301D-4951-F3B0-4355-E984D9A70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089A-5FAC-5677-82D8-124DB3995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3E5E-D920-FBB6-6B34-4622EFB90DB5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36" descr="CartoonCP">
            <a:extLst>
              <a:ext uri="{FF2B5EF4-FFF2-40B4-BE49-F238E27FC236}">
                <a16:creationId xmlns:a16="http://schemas.microsoft.com/office/drawing/2014/main" id="{250799B4-B1A4-61BA-6E66-4FE7A6CB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44" y="1065630"/>
            <a:ext cx="5638800" cy="5495925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AE7DBD-C2A8-2B25-1F6F-7FD9F18184DA}"/>
              </a:ext>
            </a:extLst>
          </p:cNvPr>
          <p:cNvSpPr txBox="1">
            <a:spLocks/>
          </p:cNvSpPr>
          <p:nvPr/>
        </p:nvSpPr>
        <p:spPr>
          <a:xfrm>
            <a:off x="537626" y="1866429"/>
            <a:ext cx="5469886" cy="3894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7EFEDF-5719-6480-B9A3-3D9E3358B4D0}"/>
              </a:ext>
            </a:extLst>
          </p:cNvPr>
          <p:cNvSpPr/>
          <p:nvPr/>
        </p:nvSpPr>
        <p:spPr>
          <a:xfrm>
            <a:off x="616945" y="2969496"/>
            <a:ext cx="5210978" cy="199224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9962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10E77-C6CF-B28D-F28A-A394E2A76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6A5B-CDC6-3D70-7313-D978ACD6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"/>
            <a:ext cx="12190707" cy="672352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 </a:t>
            </a:r>
            <a:r>
              <a:rPr lang="mr-IN" dirty="0"/>
              <a:t>–</a:t>
            </a:r>
            <a:r>
              <a:rPr lang="en-US" dirty="0"/>
              <a:t> CP Violation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0AE88-B1BB-E4EF-EAAD-53CC2396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41" y="673100"/>
            <a:ext cx="3848100" cy="4409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98EED-824E-AB1A-93F4-FB7A83C12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40" y="5126959"/>
            <a:ext cx="4089400" cy="1565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121B9-4F2D-2BDA-C423-743E1C4B8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CCE18F-8896-ABA4-7401-11B37E6F5B38}"/>
              </a:ext>
            </a:extLst>
          </p:cNvPr>
          <p:cNvSpPr/>
          <p:nvPr/>
        </p:nvSpPr>
        <p:spPr>
          <a:xfrm>
            <a:off x="827104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605F2-4194-F08F-AE24-5476C40492E0}"/>
              </a:ext>
            </a:extLst>
          </p:cNvPr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73D55-4E86-0809-3184-399AA11BA615}"/>
              </a:ext>
            </a:extLst>
          </p:cNvPr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439F2-2BE2-D380-9FB3-502BF29F1024}"/>
              </a:ext>
            </a:extLst>
          </p:cNvPr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A413F-5896-1694-F38D-6648C46147A5}"/>
              </a:ext>
            </a:extLst>
          </p:cNvPr>
          <p:cNvSpPr txBox="1"/>
          <p:nvPr/>
        </p:nvSpPr>
        <p:spPr>
          <a:xfrm>
            <a:off x="9911680" y="3631179"/>
            <a:ext cx="207577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Complex coupling constants are the source of CP viol.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FADEC0-4083-BD3F-E081-BF10008D3280}"/>
              </a:ext>
            </a:extLst>
          </p:cNvPr>
          <p:cNvSpPr txBox="1">
            <a:spLocks/>
          </p:cNvSpPr>
          <p:nvPr/>
        </p:nvSpPr>
        <p:spPr>
          <a:xfrm>
            <a:off x="464429" y="5289926"/>
            <a:ext cx="5790597" cy="1334794"/>
          </a:xfrm>
          <a:prstGeom prst="rect">
            <a:avLst/>
          </a:prstGeom>
          <a:ln w="25400">
            <a:solidFill>
              <a:srgbClr val="CC00FF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</a:rPr>
              <a:t>Particle and antiparticle interactions have complex conjugated coupling constants</a:t>
            </a:r>
          </a:p>
          <a:p>
            <a:r>
              <a:rPr lang="en-US" sz="2600" dirty="0">
                <a:solidFill>
                  <a:srgbClr val="C00000"/>
                </a:solidFill>
              </a:rPr>
              <a:t>The complex coupling is a requirement to observe CP violation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A067B-29FE-301A-7BC9-97259264D37D}"/>
              </a:ext>
            </a:extLst>
          </p:cNvPr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54347-42BD-DCE4-28DE-52E8BAECDBC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5539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939EB-83D6-AF43-4858-89CF6C5D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4001-209B-DA7C-0F3D-EC0DD984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B47901-D0C8-4756-4AA3-ECD76B8E5641}"/>
              </a:ext>
            </a:extLst>
          </p:cNvPr>
          <p:cNvGrpSpPr/>
          <p:nvPr/>
        </p:nvGrpSpPr>
        <p:grpSpPr>
          <a:xfrm>
            <a:off x="5869857" y="1453474"/>
            <a:ext cx="6198586" cy="4817652"/>
            <a:chOff x="5869857" y="1453474"/>
            <a:chExt cx="6198586" cy="4817652"/>
          </a:xfrm>
        </p:grpSpPr>
        <p:pic>
          <p:nvPicPr>
            <p:cNvPr id="13" name="Picture 12" descr="CPVAgasi2.jpg">
              <a:extLst>
                <a:ext uri="{FF2B5EF4-FFF2-40B4-BE49-F238E27FC236}">
                  <a16:creationId xmlns:a16="http://schemas.microsoft.com/office/drawing/2014/main" id="{AE3B771A-0232-A489-3243-8CA32C61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857" y="1453474"/>
              <a:ext cx="6198586" cy="4817652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B0E53B-65C6-7F45-BD4A-200366BA74D9}"/>
                </a:ext>
              </a:extLst>
            </p:cNvPr>
            <p:cNvSpPr/>
            <p:nvPr/>
          </p:nvSpPr>
          <p:spPr>
            <a:xfrm>
              <a:off x="8927079" y="1453474"/>
              <a:ext cx="3141364" cy="1100867"/>
            </a:xfrm>
            <a:prstGeom prst="rect">
              <a:avLst/>
            </a:prstGeom>
            <a:solidFill>
              <a:srgbClr val="AA9F94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E9020E3-94E3-03EC-2480-A6012B718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26" y="1866429"/>
            <a:ext cx="5469886" cy="3894328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8642A-97DF-C8E9-B1E0-252EE0897159}"/>
              </a:ext>
            </a:extLst>
          </p:cNvPr>
          <p:cNvSpPr txBox="1"/>
          <p:nvPr/>
        </p:nvSpPr>
        <p:spPr>
          <a:xfrm>
            <a:off x="9241714" y="1650985"/>
            <a:ext cx="2589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latin typeface="Bradley Hand" pitchFamily="2" charset="77"/>
              </a:rPr>
              <a:t>Measurement of CP Violation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DD68-58B6-12F6-A7BE-03EA06CD7F6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1057-F4C0-48CB-EF86-DE89D7109CF3}"/>
              </a:ext>
            </a:extLst>
          </p:cNvPr>
          <p:cNvSpPr/>
          <p:nvPr/>
        </p:nvSpPr>
        <p:spPr>
          <a:xfrm>
            <a:off x="616945" y="4032354"/>
            <a:ext cx="5210978" cy="914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C3FE00-F950-F5F8-1AD8-C1FE4FAD5EE7}"/>
              </a:ext>
            </a:extLst>
          </p:cNvPr>
          <p:cNvSpPr/>
          <p:nvPr/>
        </p:nvSpPr>
        <p:spPr>
          <a:xfrm>
            <a:off x="598253" y="2454277"/>
            <a:ext cx="5210978" cy="10677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415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372E-A83B-0B7A-9D5A-305DFC61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5110-D4EA-9CBD-BFC4-2F639575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How to observe CP violation?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C85D5-49F8-E761-6634-75B1B17504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244" y="910967"/>
                <a:ext cx="5299129" cy="1983784"/>
              </a:xfrm>
            </p:spPr>
            <p:txBody>
              <a:bodyPr/>
              <a:lstStyle/>
              <a:p>
                <a:r>
                  <a:rPr lang="en-NL" dirty="0"/>
                  <a:t>Consider a “matter process”: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C85D5-49F8-E761-6634-75B1B17504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10967"/>
                <a:ext cx="5299129" cy="1983784"/>
              </a:xfrm>
              <a:blipFill>
                <a:blip r:embed="rId3"/>
                <a:stretch>
                  <a:fillRect l="-2153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0545DB2-31F6-9762-E60F-56F71575504D}"/>
              </a:ext>
            </a:extLst>
          </p:cNvPr>
          <p:cNvGrpSpPr/>
          <p:nvPr/>
        </p:nvGrpSpPr>
        <p:grpSpPr>
          <a:xfrm>
            <a:off x="1061355" y="1828792"/>
            <a:ext cx="3673931" cy="3151415"/>
            <a:chOff x="1061355" y="1845128"/>
            <a:chExt cx="2640107" cy="2302329"/>
          </a:xfrm>
        </p:grpSpPr>
        <p:pic>
          <p:nvPicPr>
            <p:cNvPr id="5" name="Picture 4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609225A4-2A3E-11BC-A384-CDBAB9A6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8" t="15090" r="79810" b="56601"/>
            <a:stretch>
              <a:fillRect/>
            </a:stretch>
          </p:blipFill>
          <p:spPr>
            <a:xfrm>
              <a:off x="1061355" y="1845128"/>
              <a:ext cx="2640107" cy="21717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C77A7E-035B-A1E1-E59D-44F060743FEB}"/>
                </a:ext>
              </a:extLst>
            </p:cNvPr>
            <p:cNvSpPr/>
            <p:nvPr/>
          </p:nvSpPr>
          <p:spPr>
            <a:xfrm>
              <a:off x="1926771" y="3673929"/>
              <a:ext cx="454637" cy="47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B180C5-C905-C5F6-40AD-4E99E788D8A3}"/>
              </a:ext>
            </a:extLst>
          </p:cNvPr>
          <p:cNvGrpSpPr/>
          <p:nvPr/>
        </p:nvGrpSpPr>
        <p:grpSpPr>
          <a:xfrm>
            <a:off x="7168243" y="1768925"/>
            <a:ext cx="3423875" cy="2966359"/>
            <a:chOff x="7820091" y="2030184"/>
            <a:chExt cx="2772027" cy="2302575"/>
          </a:xfrm>
        </p:grpSpPr>
        <p:pic>
          <p:nvPicPr>
            <p:cNvPr id="6" name="Picture 5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60D889C9-5096-9083-CFDA-8FCACFDA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8" t="48302" r="79810" b="23389"/>
            <a:stretch>
              <a:fillRect/>
            </a:stretch>
          </p:blipFill>
          <p:spPr>
            <a:xfrm>
              <a:off x="7820091" y="2052544"/>
              <a:ext cx="2772027" cy="22802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1B025E-4CEA-ABF8-FBA3-B2CC69AA9E9E}"/>
                </a:ext>
              </a:extLst>
            </p:cNvPr>
            <p:cNvSpPr/>
            <p:nvPr/>
          </p:nvSpPr>
          <p:spPr>
            <a:xfrm>
              <a:off x="8610610" y="2030184"/>
              <a:ext cx="454637" cy="473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40CDC95-8E2C-18A2-6322-B18F77F7E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7629" y="939773"/>
                <a:ext cx="5299129" cy="19837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NL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the “antimatter process”: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b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40CDC95-8E2C-18A2-6322-B18F77F7E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629" y="939773"/>
                <a:ext cx="5299129" cy="1983784"/>
              </a:xfrm>
              <a:prstGeom prst="rect">
                <a:avLst/>
              </a:prstGeom>
              <a:blipFill>
                <a:blip r:embed="rId5"/>
                <a:stretch>
                  <a:fillRect l="-1914" t="-50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08E107-408C-9C2D-E1EF-00EB8927FC5E}"/>
                  </a:ext>
                </a:extLst>
              </p:cNvPr>
              <p:cNvSpPr txBox="1"/>
              <p:nvPr/>
            </p:nvSpPr>
            <p:spPr>
              <a:xfrm>
                <a:off x="765235" y="4957200"/>
                <a:ext cx="4639148" cy="541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𝑃𝑟𝑜𝑏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0EC260-3E0E-1C49-CF5C-D9D5FA0E5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35" y="4957200"/>
                <a:ext cx="4639148" cy="5413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94762D-4353-3F61-994F-A35E84EBDBD1}"/>
                  </a:ext>
                </a:extLst>
              </p:cNvPr>
              <p:cNvSpPr txBox="1"/>
              <p:nvPr/>
            </p:nvSpPr>
            <p:spPr>
              <a:xfrm>
                <a:off x="6787618" y="4924550"/>
                <a:ext cx="4969139" cy="541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𝑃𝑟𝑜𝑏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2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C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𝑖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ABD292-A435-B504-E1F8-61E24221C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618" y="4924550"/>
                <a:ext cx="4969139" cy="5413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6BD73D-4B0C-C70A-7F66-A93DF6E60868}"/>
              </a:ext>
            </a:extLst>
          </p:cNvPr>
          <p:cNvSpPr txBox="1">
            <a:spLocks/>
          </p:cNvSpPr>
          <p:nvPr/>
        </p:nvSpPr>
        <p:spPr>
          <a:xfrm>
            <a:off x="435244" y="5866107"/>
            <a:ext cx="10864127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with complex clouplings the decay rates are expected the same?!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NL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57DF02-8C5B-335F-898E-A454394EDC44}"/>
              </a:ext>
            </a:extLst>
          </p:cNvPr>
          <p:cNvSpPr txBox="1"/>
          <p:nvPr/>
        </p:nvSpPr>
        <p:spPr>
          <a:xfrm>
            <a:off x="435242" y="2176590"/>
            <a:ext cx="1367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299D3-6B60-FF6A-7C67-46C05C7CB023}"/>
              </a:ext>
            </a:extLst>
          </p:cNvPr>
          <p:cNvSpPr txBox="1"/>
          <p:nvPr/>
        </p:nvSpPr>
        <p:spPr>
          <a:xfrm>
            <a:off x="6036329" y="2188862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F0BE54-76F1-7902-C1BA-2613C251A537}"/>
              </a:ext>
            </a:extLst>
          </p:cNvPr>
          <p:cNvSpPr/>
          <p:nvPr/>
        </p:nvSpPr>
        <p:spPr>
          <a:xfrm>
            <a:off x="2121624" y="2399693"/>
            <a:ext cx="864644" cy="804723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18905A-A54E-F34F-ED13-2575E1D5F239}"/>
              </a:ext>
            </a:extLst>
          </p:cNvPr>
          <p:cNvSpPr/>
          <p:nvPr/>
        </p:nvSpPr>
        <p:spPr>
          <a:xfrm>
            <a:off x="8166188" y="2378961"/>
            <a:ext cx="864644" cy="804723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964F51-C7E8-EFF3-8A16-F2E77661441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CE48C-56B0-FC44-83D4-67939C0DCAEA}"/>
              </a:ext>
            </a:extLst>
          </p:cNvPr>
          <p:cNvSpPr txBox="1"/>
          <p:nvPr/>
        </p:nvSpPr>
        <p:spPr>
          <a:xfrm>
            <a:off x="5774714" y="480140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800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3CB756-13A6-1B7D-5595-081C57F5E2AD}"/>
              </a:ext>
            </a:extLst>
          </p:cNvPr>
          <p:cNvSpPr/>
          <p:nvPr/>
        </p:nvSpPr>
        <p:spPr>
          <a:xfrm>
            <a:off x="5734069" y="4238252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62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4" grpId="0" animBg="1"/>
      <p:bldP spid="20" grpId="0" animBg="1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47911-0177-CE47-7A3C-0C0A1FF52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A9AA8A46-BFFC-F540-FA56-3991C627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9" y="585412"/>
            <a:ext cx="11838814" cy="588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5FF6B-D3C2-4A7C-AB39-6702753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How to observe CP violation? A quantum interference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F7E7E4-8F42-B423-206C-B1E47FCD62AE}"/>
                  </a:ext>
                </a:extLst>
              </p:cNvPr>
              <p:cNvSpPr txBox="1"/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4ED3EF-92F5-1F6B-B4A8-784AC214B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blipFill>
                <a:blip r:embed="rId3"/>
                <a:stretch>
                  <a:fillRect b="-1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05D439-E299-3906-0AB6-512708970344}"/>
                  </a:ext>
                </a:extLst>
              </p:cNvPr>
              <p:cNvSpPr txBox="1"/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A9A116-89B3-FEDC-B4EC-8093A180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DD6616-B3A8-E75D-61DC-28EF49613F19}"/>
                  </a:ext>
                </a:extLst>
              </p:cNvPr>
              <p:cNvSpPr txBox="1"/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07AD20-BF8C-F9AF-9387-A86F8E3B2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70C7CAB-0535-83ED-6A17-B184B751DDCA}"/>
              </a:ext>
            </a:extLst>
          </p:cNvPr>
          <p:cNvSpPr txBox="1"/>
          <p:nvPr/>
        </p:nvSpPr>
        <p:spPr>
          <a:xfrm>
            <a:off x="222309" y="796792"/>
            <a:ext cx="1303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EB0B4-F822-586F-928F-1CF765C2A203}"/>
              </a:ext>
            </a:extLst>
          </p:cNvPr>
          <p:cNvSpPr txBox="1"/>
          <p:nvPr/>
        </p:nvSpPr>
        <p:spPr>
          <a:xfrm>
            <a:off x="383856" y="4853201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8F58C-DC37-FD47-A87B-647A4BEEB2DB}"/>
              </a:ext>
            </a:extLst>
          </p:cNvPr>
          <p:cNvSpPr/>
          <p:nvPr/>
        </p:nvSpPr>
        <p:spPr>
          <a:xfrm>
            <a:off x="5375020" y="1730536"/>
            <a:ext cx="3191627" cy="327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BCAE5E-BB4F-801C-123D-4B13B4E981B6}"/>
              </a:ext>
            </a:extLst>
          </p:cNvPr>
          <p:cNvSpPr/>
          <p:nvPr/>
        </p:nvSpPr>
        <p:spPr>
          <a:xfrm>
            <a:off x="3902526" y="525143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14B2D2-9FB3-20AC-8E7E-ACB3933718E6}"/>
              </a:ext>
            </a:extLst>
          </p:cNvPr>
          <p:cNvSpPr/>
          <p:nvPr/>
        </p:nvSpPr>
        <p:spPr>
          <a:xfrm>
            <a:off x="7810500" y="3526052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0386F0-34E1-DAD6-FA6A-BC04A9C2895C}"/>
              </a:ext>
            </a:extLst>
          </p:cNvPr>
          <p:cNvSpPr/>
          <p:nvPr/>
        </p:nvSpPr>
        <p:spPr>
          <a:xfrm>
            <a:off x="7424048" y="1327141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1D904-E3E1-DE91-78A0-77F078B37A79}"/>
              </a:ext>
            </a:extLst>
          </p:cNvPr>
          <p:cNvSpPr/>
          <p:nvPr/>
        </p:nvSpPr>
        <p:spPr>
          <a:xfrm>
            <a:off x="8882743" y="764134"/>
            <a:ext cx="3178380" cy="595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10F6F0-FDE1-69B7-14FD-5EACCA14B144}"/>
              </a:ext>
            </a:extLst>
          </p:cNvPr>
          <p:cNvCxnSpPr/>
          <p:nvPr/>
        </p:nvCxnSpPr>
        <p:spPr>
          <a:xfrm flipH="1">
            <a:off x="9682843" y="1427404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1D2268-BE92-F52E-5B3E-76506AADA021}"/>
              </a:ext>
            </a:extLst>
          </p:cNvPr>
          <p:cNvCxnSpPr/>
          <p:nvPr/>
        </p:nvCxnSpPr>
        <p:spPr>
          <a:xfrm flipH="1">
            <a:off x="9688284" y="3931115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17B70C5-0F90-B771-AB95-961F266DC8FA}"/>
              </a:ext>
            </a:extLst>
          </p:cNvPr>
          <p:cNvSpPr/>
          <p:nvPr/>
        </p:nvSpPr>
        <p:spPr>
          <a:xfrm>
            <a:off x="9111343" y="1273621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438479-B23F-38E4-EC03-C4104A3A66FE}"/>
              </a:ext>
            </a:extLst>
          </p:cNvPr>
          <p:cNvSpPr/>
          <p:nvPr/>
        </p:nvSpPr>
        <p:spPr>
          <a:xfrm>
            <a:off x="9133111" y="3777335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41AB00-0DD5-3029-468D-3EE71C52D27F}"/>
              </a:ext>
            </a:extLst>
          </p:cNvPr>
          <p:cNvSpPr/>
          <p:nvPr/>
        </p:nvSpPr>
        <p:spPr>
          <a:xfrm>
            <a:off x="1219188" y="1751679"/>
            <a:ext cx="332024" cy="391768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7404F1C-A555-7977-1388-E0D6DFD53EF9}"/>
              </a:ext>
            </a:extLst>
          </p:cNvPr>
          <p:cNvSpPr/>
          <p:nvPr/>
        </p:nvSpPr>
        <p:spPr>
          <a:xfrm>
            <a:off x="1224627" y="3732878"/>
            <a:ext cx="332024" cy="391768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D94D05-EA90-B947-5DFD-387DEE2CCDA0}"/>
              </a:ext>
            </a:extLst>
          </p:cNvPr>
          <p:cNvSpPr/>
          <p:nvPr/>
        </p:nvSpPr>
        <p:spPr>
          <a:xfrm>
            <a:off x="3951498" y="1936737"/>
            <a:ext cx="562057" cy="5941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9F5A7F-6E14-C3EB-125E-F8F1E9165E76}"/>
              </a:ext>
            </a:extLst>
          </p:cNvPr>
          <p:cNvSpPr/>
          <p:nvPr/>
        </p:nvSpPr>
        <p:spPr>
          <a:xfrm>
            <a:off x="3907951" y="3885278"/>
            <a:ext cx="562057" cy="59419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EF03CF-6BE2-8E34-C1A2-509229BEEDA8}"/>
                  </a:ext>
                </a:extLst>
              </p:cNvPr>
              <p:cNvSpPr txBox="1"/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CP Asymmetry: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=4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</m:func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EF03CF-6BE2-8E34-C1A2-509229BEE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blipFill>
                <a:blip r:embed="rId6"/>
                <a:stretch>
                  <a:fillRect l="-1264" t="-5128" b="-25641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D99320-C4D5-F610-2C8E-662946774710}"/>
                  </a:ext>
                </a:extLst>
              </p:cNvPr>
              <p:cNvSpPr txBox="1"/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</m:oMath>
                  </m:oMathPara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4372A5-9AF3-2B34-DF48-E25F3D75D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blipFill>
                <a:blip r:embed="rId7"/>
                <a:stretch>
                  <a:fillRect b="-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76F95398-EE50-590B-AB2F-3454EBECFB65}"/>
              </a:ext>
            </a:extLst>
          </p:cNvPr>
          <p:cNvSpPr/>
          <p:nvPr/>
        </p:nvSpPr>
        <p:spPr>
          <a:xfrm>
            <a:off x="6547747" y="556169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62283-B03E-26E8-AA6B-6527D1AA259F}"/>
              </a:ext>
            </a:extLst>
          </p:cNvPr>
          <p:cNvSpPr txBox="1"/>
          <p:nvPr/>
        </p:nvSpPr>
        <p:spPr>
          <a:xfrm>
            <a:off x="9932523" y="6272588"/>
            <a:ext cx="176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CP violation!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FADE8-785E-4FAC-552D-442829B575CE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9256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1" grpId="0" animBg="1"/>
      <p:bldP spid="22" grpId="0" animBg="1"/>
      <p:bldP spid="23" grpId="0" animBg="1"/>
      <p:bldP spid="7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12" grpId="0" animBg="1"/>
      <p:bldP spid="10" grpId="0" animBg="1"/>
      <p:bldP spid="24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4B32-0F72-966E-22F0-37081BF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51635C80-D14F-532E-CE00-2C7F3BDA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9" y="585412"/>
            <a:ext cx="11838814" cy="588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DAB40-B8F1-3DB1-4598-DE80449B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How to measure CP violation? A quantum interference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AE119A-8403-550C-BB13-1FFFE614FBE8}"/>
                  </a:ext>
                </a:extLst>
              </p:cNvPr>
              <p:cNvSpPr txBox="1"/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1EA997-700C-F118-E4E6-810ED0476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15" y="1110926"/>
                <a:ext cx="4056944" cy="447110"/>
              </a:xfrm>
              <a:prstGeom prst="rect">
                <a:avLst/>
              </a:prstGeom>
              <a:blipFill>
                <a:blip r:embed="rId4"/>
                <a:stretch>
                  <a:fillRect b="-1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18283F-4D11-CDE8-C64B-A0A2A9939779}"/>
                  </a:ext>
                </a:extLst>
              </p:cNvPr>
              <p:cNvSpPr txBox="1"/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33249-24CD-ADDD-9B39-133D01908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94" y="5183443"/>
                <a:ext cx="4473339" cy="447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BB3FB3-7E57-8712-1F9B-48584CA92327}"/>
                  </a:ext>
                </a:extLst>
              </p:cNvPr>
              <p:cNvSpPr txBox="1"/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mr-IN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0E4D3B-D199-4F53-8BA7-4BDE6D8A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202" y="906129"/>
                <a:ext cx="4056945" cy="8130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8FE7AD8-4B28-312C-AE7E-3BBD6A3112B0}"/>
              </a:ext>
            </a:extLst>
          </p:cNvPr>
          <p:cNvSpPr txBox="1"/>
          <p:nvPr/>
        </p:nvSpPr>
        <p:spPr>
          <a:xfrm>
            <a:off x="222309" y="796792"/>
            <a:ext cx="1303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”Matter”: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FB78F5-9C13-930E-65A2-F4BEF0D052BB}"/>
              </a:ext>
            </a:extLst>
          </p:cNvPr>
          <p:cNvSpPr/>
          <p:nvPr/>
        </p:nvSpPr>
        <p:spPr>
          <a:xfrm>
            <a:off x="3902526" y="525143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06C9F6-22D8-820D-2265-CBD628F44AB9}"/>
              </a:ext>
            </a:extLst>
          </p:cNvPr>
          <p:cNvSpPr/>
          <p:nvPr/>
        </p:nvSpPr>
        <p:spPr>
          <a:xfrm>
            <a:off x="7810500" y="3526052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C1822B-3CFE-9167-5365-03C65BDD26C0}"/>
              </a:ext>
            </a:extLst>
          </p:cNvPr>
          <p:cNvSpPr/>
          <p:nvPr/>
        </p:nvSpPr>
        <p:spPr>
          <a:xfrm>
            <a:off x="7424048" y="1327141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DC2011-0104-1497-56AD-3DCB601B42BD}"/>
              </a:ext>
            </a:extLst>
          </p:cNvPr>
          <p:cNvCxnSpPr/>
          <p:nvPr/>
        </p:nvCxnSpPr>
        <p:spPr>
          <a:xfrm flipH="1">
            <a:off x="9682843" y="1427404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6A6CE1-E453-7A01-AE2F-4CF6D75EC999}"/>
              </a:ext>
            </a:extLst>
          </p:cNvPr>
          <p:cNvCxnSpPr/>
          <p:nvPr/>
        </p:nvCxnSpPr>
        <p:spPr>
          <a:xfrm flipH="1">
            <a:off x="9688284" y="3931115"/>
            <a:ext cx="2939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F5A9DC3-7F53-9173-A741-9CAC7FCBEBD7}"/>
              </a:ext>
            </a:extLst>
          </p:cNvPr>
          <p:cNvSpPr/>
          <p:nvPr/>
        </p:nvSpPr>
        <p:spPr>
          <a:xfrm>
            <a:off x="9111343" y="1273621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839286-4BA2-4953-D982-0A672E5BAA50}"/>
              </a:ext>
            </a:extLst>
          </p:cNvPr>
          <p:cNvSpPr/>
          <p:nvPr/>
        </p:nvSpPr>
        <p:spPr>
          <a:xfrm>
            <a:off x="9133111" y="3777335"/>
            <a:ext cx="587830" cy="28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43F1E2-33EB-7A81-1D54-9FCA3410270B}"/>
                  </a:ext>
                </a:extLst>
              </p:cNvPr>
              <p:cNvSpPr txBox="1"/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hr-HR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</m:t>
                      </m:r>
                    </m:oMath>
                  </m:oMathPara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C00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𝛿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E15C6F-0A9F-ABEF-B6FE-01451E3F4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778" y="5146411"/>
                <a:ext cx="4285789" cy="813813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D77F85BD-3D9E-D8C7-5B96-F8F4EC08F002}"/>
              </a:ext>
            </a:extLst>
          </p:cNvPr>
          <p:cNvSpPr/>
          <p:nvPr/>
        </p:nvSpPr>
        <p:spPr>
          <a:xfrm>
            <a:off x="6547747" y="5561690"/>
            <a:ext cx="179614" cy="169655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43884-E84B-874A-C52D-38791D28C6FB}"/>
              </a:ext>
            </a:extLst>
          </p:cNvPr>
          <p:cNvSpPr/>
          <p:nvPr/>
        </p:nvSpPr>
        <p:spPr>
          <a:xfrm>
            <a:off x="602933" y="1524529"/>
            <a:ext cx="4473339" cy="1576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402977-FA7E-0131-3D2E-2AF2FBA2B613}"/>
              </a:ext>
            </a:extLst>
          </p:cNvPr>
          <p:cNvSpPr/>
          <p:nvPr/>
        </p:nvSpPr>
        <p:spPr>
          <a:xfrm>
            <a:off x="547352" y="3460297"/>
            <a:ext cx="4473339" cy="160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48E6B-D8D8-818D-75F0-E262B164308D}"/>
              </a:ext>
            </a:extLst>
          </p:cNvPr>
          <p:cNvSpPr txBox="1"/>
          <p:nvPr/>
        </p:nvSpPr>
        <p:spPr>
          <a:xfrm>
            <a:off x="383856" y="4853201"/>
            <a:ext cx="178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”Antimatter”: 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E0194C2-6D65-CAC6-AE96-1D651AB22506}"/>
              </a:ext>
            </a:extLst>
          </p:cNvPr>
          <p:cNvGrpSpPr/>
          <p:nvPr/>
        </p:nvGrpSpPr>
        <p:grpSpPr>
          <a:xfrm>
            <a:off x="835032" y="1691683"/>
            <a:ext cx="3865848" cy="3184615"/>
            <a:chOff x="835032" y="1691683"/>
            <a:chExt cx="3865848" cy="31846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845108-709E-1984-D862-47061DB30510}"/>
                </a:ext>
              </a:extLst>
            </p:cNvPr>
            <p:cNvGrpSpPr/>
            <p:nvPr/>
          </p:nvGrpSpPr>
          <p:grpSpPr>
            <a:xfrm>
              <a:off x="835032" y="1691683"/>
              <a:ext cx="3851537" cy="1378525"/>
              <a:chOff x="42034" y="1967949"/>
              <a:chExt cx="3851537" cy="1378525"/>
            </a:xfrm>
          </p:grpSpPr>
          <p:grpSp>
            <p:nvGrpSpPr>
              <p:cNvPr id="13" name="Group 15">
                <a:extLst>
                  <a:ext uri="{FF2B5EF4-FFF2-40B4-BE49-F238E27FC236}">
                    <a16:creationId xmlns:a16="http://schemas.microsoft.com/office/drawing/2014/main" id="{80245017-A8BD-1EAC-F002-C57D95A787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417" y="2095982"/>
                <a:ext cx="2596824" cy="1168081"/>
                <a:chOff x="1356" y="3936"/>
                <a:chExt cx="3171" cy="1536"/>
              </a:xfrm>
            </p:grpSpPr>
            <p:grpSp>
              <p:nvGrpSpPr>
                <p:cNvPr id="32" name="Group 16">
                  <a:extLst>
                    <a:ext uri="{FF2B5EF4-FFF2-40B4-BE49-F238E27FC236}">
                      <a16:creationId xmlns:a16="http://schemas.microsoft.com/office/drawing/2014/main" id="{295B565F-388E-2C99-27F0-90F7A11389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6" y="4330"/>
                  <a:ext cx="3171" cy="791"/>
                  <a:chOff x="1207" y="2567"/>
                  <a:chExt cx="3171" cy="791"/>
                </a:xfrm>
              </p:grpSpPr>
              <p:grpSp>
                <p:nvGrpSpPr>
                  <p:cNvPr id="36" name="Group 17">
                    <a:extLst>
                      <a:ext uri="{FF2B5EF4-FFF2-40B4-BE49-F238E27FC236}">
                        <a16:creationId xmlns:a16="http://schemas.microsoft.com/office/drawing/2014/main" id="{0E71B3C8-BB19-E4F0-2750-15302DCD30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7" y="2904"/>
                    <a:ext cx="237" cy="189"/>
                    <a:chOff x="480" y="2544"/>
                    <a:chExt cx="288" cy="288"/>
                  </a:xfrm>
                </p:grpSpPr>
                <p:sp>
                  <p:nvSpPr>
                    <p:cNvPr id="49" name="Oval 18">
                      <a:extLst>
                        <a:ext uri="{FF2B5EF4-FFF2-40B4-BE49-F238E27FC236}">
                          <a16:creationId xmlns:a16="http://schemas.microsoft.com/office/drawing/2014/main" id="{0B304B8B-B757-5055-DCC0-656DAE91D0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592"/>
                      <a:ext cx="96" cy="9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" name="Oval 19">
                      <a:extLst>
                        <a:ext uri="{FF2B5EF4-FFF2-40B4-BE49-F238E27FC236}">
                          <a16:creationId xmlns:a16="http://schemas.microsoft.com/office/drawing/2014/main" id="{7AB86730-883C-4EC7-BBEF-29507B25BF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8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Oval 20">
                      <a:extLst>
                        <a:ext uri="{FF2B5EF4-FFF2-40B4-BE49-F238E27FC236}">
                          <a16:creationId xmlns:a16="http://schemas.microsoft.com/office/drawing/2014/main" id="{E07AB054-3FF5-11ED-F770-54589B138C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2544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21">
                    <a:extLst>
                      <a:ext uri="{FF2B5EF4-FFF2-40B4-BE49-F238E27FC236}">
                        <a16:creationId xmlns:a16="http://schemas.microsoft.com/office/drawing/2014/main" id="{47FC1681-619A-7310-F7CF-3E7AB1BC901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8" y="2978"/>
                    <a:ext cx="237" cy="186"/>
                    <a:chOff x="3504" y="3360"/>
                    <a:chExt cx="288" cy="288"/>
                  </a:xfrm>
                </p:grpSpPr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686913A8-6914-D625-4E1D-97C5B7C8DA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96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B3244181-231C-C841-B1C9-2693659441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40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FA0AB00F-5754-6FBA-20EF-73A56B1A1F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3360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8" name="Group 25">
                    <a:extLst>
                      <a:ext uri="{FF2B5EF4-FFF2-40B4-BE49-F238E27FC236}">
                        <a16:creationId xmlns:a16="http://schemas.microsoft.com/office/drawing/2014/main" id="{FB6AD487-1523-FB46-BAA3-E0E39FD27A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6" y="2841"/>
                    <a:ext cx="237" cy="189"/>
                    <a:chOff x="3744" y="2688"/>
                    <a:chExt cx="288" cy="288"/>
                  </a:xfrm>
                </p:grpSpPr>
                <p:sp>
                  <p:nvSpPr>
                    <p:cNvPr id="43" name="Oval 26">
                      <a:extLst>
                        <a:ext uri="{FF2B5EF4-FFF2-40B4-BE49-F238E27FC236}">
                          <a16:creationId xmlns:a16="http://schemas.microsoft.com/office/drawing/2014/main" id="{5E8030DE-CA57-8A2D-2116-5747EB3BBD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8" y="2832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27">
                      <a:extLst>
                        <a:ext uri="{FF2B5EF4-FFF2-40B4-BE49-F238E27FC236}">
                          <a16:creationId xmlns:a16="http://schemas.microsoft.com/office/drawing/2014/main" id="{E6ABEAAF-F4E8-2A7F-6FDD-2A8477ABFD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736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Oval 28">
                      <a:extLst>
                        <a:ext uri="{FF2B5EF4-FFF2-40B4-BE49-F238E27FC236}">
                          <a16:creationId xmlns:a16="http://schemas.microsoft.com/office/drawing/2014/main" id="{40A604EB-E3CF-18EA-E6DD-6B853A21C0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4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9" name="Line 29">
                    <a:extLst>
                      <a:ext uri="{FF2B5EF4-FFF2-40B4-BE49-F238E27FC236}">
                        <a16:creationId xmlns:a16="http://schemas.microsoft.com/office/drawing/2014/main" id="{B2DE1A1B-B48B-D15E-0CB4-2097371F03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2672"/>
                    <a:ext cx="634" cy="21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Line 30">
                    <a:extLst>
                      <a:ext uri="{FF2B5EF4-FFF2-40B4-BE49-F238E27FC236}">
                        <a16:creationId xmlns:a16="http://schemas.microsoft.com/office/drawing/2014/main" id="{CB1D6062-629F-D4CC-2036-9FE721D640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83" y="3116"/>
                    <a:ext cx="595" cy="125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34">
                    <a:extLst>
                      <a:ext uri="{FF2B5EF4-FFF2-40B4-BE49-F238E27FC236}">
                        <a16:creationId xmlns:a16="http://schemas.microsoft.com/office/drawing/2014/main" id="{957122F9-E9C1-D4CC-16E7-4EA30933E0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5" y="2567"/>
                    <a:ext cx="1823" cy="323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35">
                    <a:extLst>
                      <a:ext uri="{FF2B5EF4-FFF2-40B4-BE49-F238E27FC236}">
                        <a16:creationId xmlns:a16="http://schemas.microsoft.com/office/drawing/2014/main" id="{4110A517-ECCB-1718-3445-3936C5930B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5" y="3056"/>
                    <a:ext cx="1823" cy="302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" name="Line 36">
                  <a:extLst>
                    <a:ext uri="{FF2B5EF4-FFF2-40B4-BE49-F238E27FC236}">
                      <a16:creationId xmlns:a16="http://schemas.microsoft.com/office/drawing/2014/main" id="{AA4AF025-09DD-11BB-C098-9CA417A33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3936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Line 37">
                  <a:extLst>
                    <a:ext uri="{FF2B5EF4-FFF2-40B4-BE49-F238E27FC236}">
                      <a16:creationId xmlns:a16="http://schemas.microsoft.com/office/drawing/2014/main" id="{CE14165A-C624-6B64-BB7E-498D7790A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44" y="441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ine 38">
                  <a:extLst>
                    <a:ext uri="{FF2B5EF4-FFF2-40B4-BE49-F238E27FC236}">
                      <a16:creationId xmlns:a16="http://schemas.microsoft.com/office/drawing/2014/main" id="{CBD783E6-6227-5B81-1EB4-DC969116A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518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6DD184B-97D7-610F-9E7C-3471FD76C2D2}"/>
                      </a:ext>
                    </a:extLst>
                  </p:cNvPr>
                  <p:cNvSpPr txBox="1"/>
                  <p:nvPr/>
                </p:nvSpPr>
                <p:spPr>
                  <a:xfrm>
                    <a:off x="3272055" y="2789775"/>
                    <a:ext cx="62151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6DD184B-97D7-610F-9E7C-3471FD76C2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2055" y="2789775"/>
                    <a:ext cx="621516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5B44072-6AA2-1A1A-10F5-EC1D555DDB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ED958E2-F9F0-B629-57FB-8E1CC8736D50}"/>
                      </a:ext>
                    </a:extLst>
                  </p:cNvPr>
                  <p:cNvSpPr txBox="1"/>
                  <p:nvPr/>
                </p:nvSpPr>
                <p:spPr>
                  <a:xfrm>
                    <a:off x="42034" y="2477110"/>
                    <a:ext cx="57265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ED958E2-F9F0-B629-57FB-8E1CC8736D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34" y="2477110"/>
                    <a:ext cx="572656" cy="430887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DAF804B-BE38-EE28-E4C1-BED1B478E8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E1F4A4D-0AE9-ECCC-B0BE-C49EE1EB831C}"/>
                </a:ext>
              </a:extLst>
            </p:cNvPr>
            <p:cNvGrpSpPr/>
            <p:nvPr/>
          </p:nvGrpSpPr>
          <p:grpSpPr>
            <a:xfrm>
              <a:off x="917926" y="3462835"/>
              <a:ext cx="3782954" cy="1413463"/>
              <a:chOff x="3854561" y="1851959"/>
              <a:chExt cx="3782954" cy="14134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30ADA03-742A-160C-D43F-F959E0CF6FAC}"/>
                      </a:ext>
                    </a:extLst>
                  </p:cNvPr>
                  <p:cNvSpPr txBox="1"/>
                  <p:nvPr/>
                </p:nvSpPr>
                <p:spPr>
                  <a:xfrm>
                    <a:off x="6943420" y="2026974"/>
                    <a:ext cx="592021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30ADA03-742A-160C-D43F-F959E0CF6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43420" y="2026974"/>
                    <a:ext cx="592021" cy="430887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6FB342E8-F49A-20DB-CBFC-F7A40331D47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999" y="2644588"/>
                    <a:ext cx="62151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6FB342E8-F49A-20DB-CBFC-F7A40331D4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5999" y="2644588"/>
                    <a:ext cx="621516" cy="430887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7B0C5166-3B35-FD25-AE8B-85B6069C465D}"/>
                      </a:ext>
                    </a:extLst>
                  </p:cNvPr>
                  <p:cNvSpPr txBox="1"/>
                  <p:nvPr/>
                </p:nvSpPr>
                <p:spPr>
                  <a:xfrm>
                    <a:off x="3854561" y="2442357"/>
                    <a:ext cx="57265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7B0C5166-3B35-FD25-AE8B-85B6069C46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4561" y="2442357"/>
                    <a:ext cx="572656" cy="430887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BB7C5F2-BFD0-632C-9FCB-1FECAFE7292D}"/>
                  </a:ext>
                </a:extLst>
              </p:cNvPr>
              <p:cNvGrpSpPr/>
              <p:nvPr/>
            </p:nvGrpSpPr>
            <p:grpSpPr>
              <a:xfrm>
                <a:off x="4451243" y="1851959"/>
                <a:ext cx="2596824" cy="1413463"/>
                <a:chOff x="4451243" y="1851959"/>
                <a:chExt cx="2596824" cy="1413463"/>
              </a:xfrm>
            </p:grpSpPr>
            <p:grpSp>
              <p:nvGrpSpPr>
                <p:cNvPr id="57" name="Group 15">
                  <a:extLst>
                    <a:ext uri="{FF2B5EF4-FFF2-40B4-BE49-F238E27FC236}">
                      <a16:creationId xmlns:a16="http://schemas.microsoft.com/office/drawing/2014/main" id="{83679392-81BF-9795-6CDC-A6F69BF5A9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243" y="1979992"/>
                  <a:ext cx="2596824" cy="1168081"/>
                  <a:chOff x="1356" y="3936"/>
                  <a:chExt cx="3171" cy="1536"/>
                </a:xfrm>
              </p:grpSpPr>
              <p:grpSp>
                <p:nvGrpSpPr>
                  <p:cNvPr id="60" name="Group 16">
                    <a:extLst>
                      <a:ext uri="{FF2B5EF4-FFF2-40B4-BE49-F238E27FC236}">
                        <a16:creationId xmlns:a16="http://schemas.microsoft.com/office/drawing/2014/main" id="{EA639DD8-9625-D247-599A-A5FD94F2EF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6" y="4330"/>
                    <a:ext cx="3171" cy="791"/>
                    <a:chOff x="1207" y="2567"/>
                    <a:chExt cx="3171" cy="791"/>
                  </a:xfrm>
                </p:grpSpPr>
                <p:grpSp>
                  <p:nvGrpSpPr>
                    <p:cNvPr id="64" name="Group 17">
                      <a:extLst>
                        <a:ext uri="{FF2B5EF4-FFF2-40B4-BE49-F238E27FC236}">
                          <a16:creationId xmlns:a16="http://schemas.microsoft.com/office/drawing/2014/main" id="{F5E4F7C4-9911-1650-F4B9-6FA12F4692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07" y="2904"/>
                      <a:ext cx="237" cy="189"/>
                      <a:chOff x="480" y="2544"/>
                      <a:chExt cx="288" cy="288"/>
                    </a:xfrm>
                  </p:grpSpPr>
                  <p:sp>
                    <p:nvSpPr>
                      <p:cNvPr id="77" name="Oval 18">
                        <a:extLst>
                          <a:ext uri="{FF2B5EF4-FFF2-40B4-BE49-F238E27FC236}">
                            <a16:creationId xmlns:a16="http://schemas.microsoft.com/office/drawing/2014/main" id="{18C23001-95D3-6000-BB20-BD9D852787F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59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" name="Oval 19">
                        <a:extLst>
                          <a:ext uri="{FF2B5EF4-FFF2-40B4-BE49-F238E27FC236}">
                            <a16:creationId xmlns:a16="http://schemas.microsoft.com/office/drawing/2014/main" id="{75D9A57E-D425-ABD6-F7D1-791C08C76CC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4" y="268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" name="Oval 20">
                        <a:extLst>
                          <a:ext uri="{FF2B5EF4-FFF2-40B4-BE49-F238E27FC236}">
                            <a16:creationId xmlns:a16="http://schemas.microsoft.com/office/drawing/2014/main" id="{BC9B613C-7F2C-957B-7F88-0F298EC5D8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544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" name="Group 21">
                      <a:extLst>
                        <a:ext uri="{FF2B5EF4-FFF2-40B4-BE49-F238E27FC236}">
                          <a16:creationId xmlns:a16="http://schemas.microsoft.com/office/drawing/2014/main" id="{4B7E7FCD-D893-63FD-7A36-1702016721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48" y="2978"/>
                      <a:ext cx="237" cy="186"/>
                      <a:chOff x="3504" y="3360"/>
                      <a:chExt cx="288" cy="288"/>
                    </a:xfrm>
                  </p:grpSpPr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5103B43B-D597-F0CB-6D7A-EB2026823DA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3504"/>
                        <a:ext cx="96" cy="9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A08956E2-384D-DC75-FE31-CA88C187B84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52" y="340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64A42446-04E7-E260-2B06-8E49BEA4F7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4" y="3360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" name="Group 25">
                      <a:extLst>
                        <a:ext uri="{FF2B5EF4-FFF2-40B4-BE49-F238E27FC236}">
                          <a16:creationId xmlns:a16="http://schemas.microsoft.com/office/drawing/2014/main" id="{50C5416A-EE42-F23D-D088-9CC9DBFE8D1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36" y="2841"/>
                      <a:ext cx="237" cy="189"/>
                      <a:chOff x="3744" y="2688"/>
                      <a:chExt cx="288" cy="288"/>
                    </a:xfrm>
                  </p:grpSpPr>
                  <p:sp>
                    <p:nvSpPr>
                      <p:cNvPr id="71" name="Oval 26">
                        <a:extLst>
                          <a:ext uri="{FF2B5EF4-FFF2-40B4-BE49-F238E27FC236}">
                            <a16:creationId xmlns:a16="http://schemas.microsoft.com/office/drawing/2014/main" id="{F4E93F11-1D66-AAB1-071A-43AA92CE459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88" y="283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Oval 27">
                        <a:extLst>
                          <a:ext uri="{FF2B5EF4-FFF2-40B4-BE49-F238E27FC236}">
                            <a16:creationId xmlns:a16="http://schemas.microsoft.com/office/drawing/2014/main" id="{75D8A20C-9BC7-1694-803F-D93554BF2B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3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" name="Oval 28">
                        <a:extLst>
                          <a:ext uri="{FF2B5EF4-FFF2-40B4-BE49-F238E27FC236}">
                            <a16:creationId xmlns:a16="http://schemas.microsoft.com/office/drawing/2014/main" id="{3E313251-BAA6-51C8-83BF-27D7A0A5B4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44" y="2688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nl-NL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7" name="Line 29">
                      <a:extLst>
                        <a:ext uri="{FF2B5EF4-FFF2-40B4-BE49-F238E27FC236}">
                          <a16:creationId xmlns:a16="http://schemas.microsoft.com/office/drawing/2014/main" id="{99F05E8F-E8C6-DFF3-E6B0-0016D48846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85" y="2672"/>
                      <a:ext cx="634" cy="218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Line 30">
                      <a:extLst>
                        <a:ext uri="{FF2B5EF4-FFF2-40B4-BE49-F238E27FC236}">
                          <a16:creationId xmlns:a16="http://schemas.microsoft.com/office/drawing/2014/main" id="{7365A71A-E25E-0B4F-067C-7658CE0F0F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3" y="3116"/>
                      <a:ext cx="595" cy="125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Freeform 34">
                      <a:extLst>
                        <a:ext uri="{FF2B5EF4-FFF2-40B4-BE49-F238E27FC236}">
                          <a16:creationId xmlns:a16="http://schemas.microsoft.com/office/drawing/2014/main" id="{C6A54C75-4EC3-6312-75F3-52AC0221E4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5" y="2567"/>
                      <a:ext cx="1823" cy="32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1275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 35">
                      <a:extLst>
                        <a:ext uri="{FF2B5EF4-FFF2-40B4-BE49-F238E27FC236}">
                          <a16:creationId xmlns:a16="http://schemas.microsoft.com/office/drawing/2014/main" id="{47A38557-465C-C467-9D9B-0AAC5DD8C1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485" y="3056"/>
                      <a:ext cx="1823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" name="Line 36">
                    <a:extLst>
                      <a:ext uri="{FF2B5EF4-FFF2-40B4-BE49-F238E27FC236}">
                        <a16:creationId xmlns:a16="http://schemas.microsoft.com/office/drawing/2014/main" id="{F470113F-4A28-6331-7881-5B092F85D1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3936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Line 37">
                    <a:extLst>
                      <a:ext uri="{FF2B5EF4-FFF2-40B4-BE49-F238E27FC236}">
                        <a16:creationId xmlns:a16="http://schemas.microsoft.com/office/drawing/2014/main" id="{AE4F6B5C-CB09-0340-19DA-B13FF26212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44" y="4416"/>
                    <a:ext cx="0" cy="62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Line 38">
                    <a:extLst>
                      <a:ext uri="{FF2B5EF4-FFF2-40B4-BE49-F238E27FC236}">
                        <a16:creationId xmlns:a16="http://schemas.microsoft.com/office/drawing/2014/main" id="{65F0940E-8022-D14C-443C-0C13827B07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5184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39A9A1B9-5212-06D0-F1EF-8C9CBD2299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09CE1458-3723-ADFE-CE73-40740FE6F7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kumimoji="0" lang="en-US" sz="2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TextBox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D45BE1A-9B08-77D3-7CCF-4AA9B9BDA7C3}"/>
                    </a:ext>
                  </a:extLst>
                </p:cNvPr>
                <p:cNvSpPr txBox="1"/>
                <p:nvPr/>
              </p:nvSpPr>
              <p:spPr>
                <a:xfrm>
                  <a:off x="4035838" y="1873154"/>
                  <a:ext cx="59202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D45BE1A-9B08-77D3-7CCF-4AA9B9BDA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838" y="1873154"/>
                  <a:ext cx="592021" cy="430887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94F8F0C-ED9A-B506-EF10-94C5E29F273F}"/>
              </a:ext>
            </a:extLst>
          </p:cNvPr>
          <p:cNvSpPr txBox="1"/>
          <p:nvPr/>
        </p:nvSpPr>
        <p:spPr>
          <a:xfrm>
            <a:off x="9932523" y="6272588"/>
            <a:ext cx="176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CP violation!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60604C-2675-2BB4-A041-23B235DFB53A}"/>
                  </a:ext>
                </a:extLst>
              </p:cNvPr>
              <p:cNvSpPr txBox="1"/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CP Asymmetry: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hr-HR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=4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</m:func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60604C-2675-2BB4-A041-23B235DFB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785" y="6150983"/>
                <a:ext cx="6999362" cy="462434"/>
              </a:xfrm>
              <a:prstGeom prst="rect">
                <a:avLst/>
              </a:prstGeom>
              <a:blipFill>
                <a:blip r:embed="rId29"/>
                <a:stretch>
                  <a:fillRect l="-1264" t="-5128" b="-25641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B1E96F-8ACE-2DE2-3FBC-02737CCB3618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489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8DA71-5AFE-DD63-2B5C-8F5B3B017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3394-6723-FD52-AC4D-E95D8154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   CP</a:t>
            </a:r>
            <a:r>
              <a:rPr lang="en-US"/>
              <a:t> </a:t>
            </a:r>
            <a:r>
              <a:rPr lang="en-US" dirty="0"/>
              <a:t>violation and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C5E0D-C5A4-82E8-B4B8-3B4A5452A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20" y="783622"/>
            <a:ext cx="8504968" cy="870821"/>
          </a:xfrm>
        </p:spPr>
        <p:txBody>
          <a:bodyPr>
            <a:normAutofit/>
          </a:bodyPr>
          <a:lstStyle/>
          <a:p>
            <a:r>
              <a:rPr lang="en-US" dirty="0"/>
              <a:t>Feynman: “In the end all quantum phenomena are manifestations of the double slit experiment.”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DD111-176B-D3CD-9B96-D3B81D4B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11596"/>
            <a:ext cx="7119079" cy="36219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158D0-CC19-5AC1-8447-7562B385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4" y="328568"/>
            <a:ext cx="1639824" cy="19019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A9CBEB-570D-4AAC-16E6-0BD1035DAE5E}"/>
              </a:ext>
            </a:extLst>
          </p:cNvPr>
          <p:cNvSpPr txBox="1">
            <a:spLocks/>
          </p:cNvSpPr>
          <p:nvPr/>
        </p:nvSpPr>
        <p:spPr>
          <a:xfrm>
            <a:off x="539020" y="5640272"/>
            <a:ext cx="11358275" cy="972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Thought: Assuming CPT symmetry, CP violation implies a quantum arrow of time </a:t>
            </a:r>
          </a:p>
          <a:p>
            <a:pPr marL="5040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interference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 arrow of time?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2BEA8-12FF-3A7D-2D06-49E5DCBE9F95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0D35F-5DF5-025F-2033-869317E10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8BEE-C298-1698-764C-C2366AB3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1924D9F-FCA3-EC95-2B1C-63C2173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26" y="1866429"/>
            <a:ext cx="5469886" cy="3894328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ea typeface="Times New Roman" charset="0"/>
                <a:cs typeface="Times New Roman" charset="0"/>
              </a:rPr>
              <a:t>Discrete Symmetries C, P and CP </a:t>
            </a:r>
            <a:endParaRPr lang="en-US" dirty="0">
              <a:solidFill>
                <a:srgbClr val="7030A0"/>
              </a:solidFill>
            </a:endParaRP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CP violation in the weak force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How can we measure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The matter – antimatter asymmetry</a:t>
            </a:r>
          </a:p>
        </p:txBody>
      </p:sp>
      <p:pic>
        <p:nvPicPr>
          <p:cNvPr id="3" name="Picture 2" descr="C:\Users\Marcel\Documents\Fun\Pictures\size-of-big-bang.gif">
            <a:extLst>
              <a:ext uri="{FF2B5EF4-FFF2-40B4-BE49-F238E27FC236}">
                <a16:creationId xmlns:a16="http://schemas.microsoft.com/office/drawing/2014/main" id="{3D8F1DEF-B2E0-9757-0A60-904BDAC2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8857" y="2470527"/>
            <a:ext cx="2868126" cy="426136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30A5F-0669-A2E2-FA5A-50028745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854" y="827959"/>
            <a:ext cx="3962101" cy="26305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B7D9A-9B8A-998C-9391-3C60ED286A8A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24993-A1A9-813C-C8C5-649F7728F928}"/>
              </a:ext>
            </a:extLst>
          </p:cNvPr>
          <p:cNvSpPr/>
          <p:nvPr/>
        </p:nvSpPr>
        <p:spPr>
          <a:xfrm>
            <a:off x="598253" y="2454276"/>
            <a:ext cx="5210978" cy="154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8800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3BBF-B6CC-ECF2-F2DB-FA81C779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A70-2888-469B-A2C7-9D994E6C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C5CA4D-AC3D-802A-B4FF-1A7CBE4B325F}"/>
              </a:ext>
            </a:extLst>
          </p:cNvPr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D7C07B74-815F-63CE-36D1-FA60992EB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DA434-A64F-6E9A-D440-23612B1D170E}"/>
                </a:ext>
              </a:extLst>
            </p:cNvPr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C96C21-2E33-DFDF-CBF2-25CD55F40358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1FFAAE-B454-640F-22D7-CBCB9E6F15D0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65C7FDD-8E5E-C9FB-B4B4-E20A4FEE6FD0}"/>
              </a:ext>
            </a:extLst>
          </p:cNvPr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785EB0-3BBF-8615-E554-E8076028DA96}"/>
                </a:ext>
              </a:extLst>
            </p:cNvPr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2D843E9-D12D-7673-A664-FF97E8080FB9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FC9FA97-686C-CC97-F93A-1C0687B28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F3E3E62-EE25-AB9F-7B66-41F705D27ABD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F74336-7489-B70B-E1D1-F6B3422AF3F6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6F6F81-FBBE-354D-221A-03002F7573C0}"/>
                </a:ext>
              </a:extLst>
            </p:cNvPr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DD2131A-5621-50D6-E8FC-1626AC63E86C}"/>
                </a:ext>
              </a:extLst>
            </p:cNvPr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7B79DB-3276-6C92-9167-5805F05BFDCE}"/>
                </a:ext>
              </a:extLst>
            </p:cNvPr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CA43-E79C-1436-C7FF-B63616ABA26B}"/>
                </a:ext>
              </a:extLst>
            </p:cNvPr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E96CBA-5B5F-65F3-9E0E-F9FAE72803F1}"/>
                </a:ext>
              </a:extLst>
            </p:cNvPr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D69DBF-9FB0-4992-98E9-C0A698446907}"/>
                </a:ext>
              </a:extLst>
            </p:cNvPr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2783D5-CBD1-E026-E059-677C00A43C0D}"/>
                </a:ext>
              </a:extLst>
            </p:cNvPr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A06FC6-1CCC-C59E-19BD-EE8BF9DD0171}"/>
                </a:ext>
              </a:extLst>
            </p:cNvPr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pic>
        <p:nvPicPr>
          <p:cNvPr id="64" name="Picture 63" descr="higgs-potential.gif">
            <a:extLst>
              <a:ext uri="{FF2B5EF4-FFF2-40B4-BE49-F238E27FC236}">
                <a16:creationId xmlns:a16="http://schemas.microsoft.com/office/drawing/2014/main" id="{8FE56C35-B053-0361-3065-74D1B47E6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924" y="3926925"/>
            <a:ext cx="2253808" cy="1461184"/>
          </a:xfrm>
          <a:prstGeom prst="rect">
            <a:avLst/>
          </a:prstGeom>
        </p:spPr>
      </p:pic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339205C7-1B10-EC94-AD97-28F0566EB67F}"/>
              </a:ext>
            </a:extLst>
          </p:cNvPr>
          <p:cNvSpPr txBox="1">
            <a:spLocks/>
          </p:cNvSpPr>
          <p:nvPr/>
        </p:nvSpPr>
        <p:spPr>
          <a:xfrm>
            <a:off x="304419" y="3743417"/>
            <a:ext cx="6903953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0070C0"/>
                </a:solidFill>
              </a:rPr>
              <a:t>Baryogenesis</a:t>
            </a:r>
            <a:r>
              <a:rPr lang="en-US" sz="2600" dirty="0">
                <a:solidFill>
                  <a:srgbClr val="0070C0"/>
                </a:solidFill>
              </a:rPr>
              <a:t> from Higgs symmetry breaking?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45767C3-8C4F-8F1B-90C2-3D6CC5E6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4A3AFA9-0C5F-2007-14C5-53E90787D96A}"/>
              </a:ext>
            </a:extLst>
          </p:cNvPr>
          <p:cNvGrpSpPr/>
          <p:nvPr/>
        </p:nvGrpSpPr>
        <p:grpSpPr>
          <a:xfrm>
            <a:off x="2723709" y="4235407"/>
            <a:ext cx="6307077" cy="2373142"/>
            <a:chOff x="410818" y="4182399"/>
            <a:chExt cx="6307077" cy="2373142"/>
          </a:xfrm>
        </p:grpSpPr>
        <p:grpSp>
          <p:nvGrpSpPr>
            <p:cNvPr id="125" name="Grouper 31">
              <a:extLst>
                <a:ext uri="{FF2B5EF4-FFF2-40B4-BE49-F238E27FC236}">
                  <a16:creationId xmlns:a16="http://schemas.microsoft.com/office/drawing/2014/main" id="{BF45A262-5BF6-E7B3-0922-7B02C2B9A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718" y="4218837"/>
              <a:ext cx="6091626" cy="2214035"/>
              <a:chOff x="1389072" y="4095751"/>
              <a:chExt cx="6751628" cy="2168524"/>
            </a:xfrm>
          </p:grpSpPr>
          <p:sp>
            <p:nvSpPr>
              <p:cNvPr id="127" name="AutoShape 26">
                <a:extLst>
                  <a:ext uri="{FF2B5EF4-FFF2-40B4-BE49-F238E27FC236}">
                    <a16:creationId xmlns:a16="http://schemas.microsoft.com/office/drawing/2014/main" id="{43A47893-3C21-8C74-87E1-7A4E1F086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226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AutoShape 28">
                <a:extLst>
                  <a:ext uri="{FF2B5EF4-FFF2-40B4-BE49-F238E27FC236}">
                    <a16:creationId xmlns:a16="http://schemas.microsoft.com/office/drawing/2014/main" id="{01223E13-21B8-D406-819B-1078767FC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9125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29" name="Group 94">
                <a:extLst>
                  <a:ext uri="{FF2B5EF4-FFF2-40B4-BE49-F238E27FC236}">
                    <a16:creationId xmlns:a16="http://schemas.microsoft.com/office/drawing/2014/main" id="{E85D5FDC-AFAD-3477-8C7D-2B607D81A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75387" y="4095751"/>
                <a:ext cx="1865313" cy="1573213"/>
                <a:chOff x="4240" y="2482"/>
                <a:chExt cx="1175" cy="991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C5A81ED-2057-E69F-C5E6-245BD24F1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0" y="2738"/>
                  <a:ext cx="1044" cy="609"/>
                </a:xfrm>
                <a:prstGeom prst="rect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Text Box 33">
                  <a:extLst>
                    <a:ext uri="{FF2B5EF4-FFF2-40B4-BE49-F238E27FC236}">
                      <a16:creationId xmlns:a16="http://schemas.microsoft.com/office/drawing/2014/main" id="{8BB56938-F82F-3114-0A6A-ABD15E7167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1" y="2482"/>
                  <a:ext cx="1044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broken phase</a:t>
                  </a:r>
                </a:p>
              </p:txBody>
            </p:sp>
            <p:graphicFrame>
              <p:nvGraphicFramePr>
                <p:cNvPr id="150" name="Object 36">
                  <a:extLst>
                    <a:ext uri="{FF2B5EF4-FFF2-40B4-BE49-F238E27FC236}">
                      <a16:creationId xmlns:a16="http://schemas.microsoft.com/office/drawing/2014/main" id="{2C7371B2-8D79-DA0B-8AD2-A0938E9273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007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431613" imgH="228501" progId="Equation.3">
                        <p:embed/>
                      </p:oleObj>
                    </mc:Choice>
                    <mc:Fallback>
                      <p:oleObj name="Equation" r:id="rId6" imgW="431613" imgH="228501" progId="Equation.3">
                        <p:embed/>
                        <p:pic>
                          <p:nvPicPr>
                            <p:cNvPr id="150" name="Object 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07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0" name="Group 92">
                <a:extLst>
                  <a:ext uri="{FF2B5EF4-FFF2-40B4-BE49-F238E27FC236}">
                    <a16:creationId xmlns:a16="http://schemas.microsoft.com/office/drawing/2014/main" id="{F1ADC9AB-5388-DC50-C445-865D691C8B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9072" y="4114802"/>
                <a:ext cx="2000259" cy="1577976"/>
                <a:chOff x="1162" y="2494"/>
                <a:chExt cx="1260" cy="994"/>
              </a:xfrm>
            </p:grpSpPr>
            <p:sp>
              <p:nvSpPr>
                <p:cNvPr id="145" name="Rectangle 14">
                  <a:extLst>
                    <a:ext uri="{FF2B5EF4-FFF2-40B4-BE49-F238E27FC236}">
                      <a16:creationId xmlns:a16="http://schemas.microsoft.com/office/drawing/2014/main" id="{DBA616F5-1E46-8559-E9E5-C857FBC4F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7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6" name="Text Box 30">
                  <a:extLst>
                    <a:ext uri="{FF2B5EF4-FFF2-40B4-BE49-F238E27FC236}">
                      <a16:creationId xmlns:a16="http://schemas.microsoft.com/office/drawing/2014/main" id="{3577E639-AC7C-484A-BFB6-EBF402EC94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2" y="2494"/>
                  <a:ext cx="1260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000000"/>
                      </a:solidFill>
                      <a:latin typeface="+mn-lt"/>
                      <a:cs typeface="Comic Sans MS"/>
                    </a:rPr>
                    <a:t>symmetric phase</a:t>
                  </a:r>
                </a:p>
              </p:txBody>
            </p:sp>
            <p:graphicFrame>
              <p:nvGraphicFramePr>
                <p:cNvPr id="147" name="Object 37">
                  <a:extLst>
                    <a:ext uri="{FF2B5EF4-FFF2-40B4-BE49-F238E27FC236}">
                      <a16:creationId xmlns:a16="http://schemas.microsoft.com/office/drawing/2014/main" id="{DE8130D1-2073-92B6-D6BC-C22F1E497FB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14" y="3248"/>
                <a:ext cx="408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" imgW="431800" imgH="254000" progId="Equation.3">
                        <p:embed/>
                      </p:oleObj>
                    </mc:Choice>
                    <mc:Fallback>
                      <p:oleObj name="Equation" r:id="rId8" imgW="431800" imgH="254000" progId="Equation.3">
                        <p:embed/>
                        <p:pic>
                          <p:nvPicPr>
                            <p:cNvPr id="147" name="Object 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4" y="3248"/>
                              <a:ext cx="408" cy="24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1" name="Group 93">
                <a:extLst>
                  <a:ext uri="{FF2B5EF4-FFF2-40B4-BE49-F238E27FC236}">
                    <a16:creationId xmlns:a16="http://schemas.microsoft.com/office/drawing/2014/main" id="{AF420411-38D6-2F78-070D-C8DFB7A035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6049" y="4502150"/>
                <a:ext cx="5114924" cy="1762125"/>
                <a:chOff x="1979" y="2738"/>
                <a:chExt cx="3222" cy="1110"/>
              </a:xfrm>
            </p:grpSpPr>
            <p:sp>
              <p:nvSpPr>
                <p:cNvPr id="132" name="Rectangle 15">
                  <a:extLst>
                    <a:ext uri="{FF2B5EF4-FFF2-40B4-BE49-F238E27FC236}">
                      <a16:creationId xmlns:a16="http://schemas.microsoft.com/office/drawing/2014/main" id="{1C2E34EF-4CC1-E69A-3E44-F3C1DE67A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5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17">
                  <a:extLst>
                    <a:ext uri="{FF2B5EF4-FFF2-40B4-BE49-F238E27FC236}">
                      <a16:creationId xmlns:a16="http://schemas.microsoft.com/office/drawing/2014/main" id="{3F686580-0118-B007-A9C8-22D722EF9A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5" y="2828"/>
                  <a:ext cx="136" cy="136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4" name="Oval 18">
                  <a:extLst>
                    <a:ext uri="{FF2B5EF4-FFF2-40B4-BE49-F238E27FC236}">
                      <a16:creationId xmlns:a16="http://schemas.microsoft.com/office/drawing/2014/main" id="{D3C8B393-6148-77FF-23B1-CC4A9953F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7" y="2919"/>
                  <a:ext cx="90" cy="90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Oval 21">
                  <a:extLst>
                    <a:ext uri="{FF2B5EF4-FFF2-40B4-BE49-F238E27FC236}">
                      <a16:creationId xmlns:a16="http://schemas.microsoft.com/office/drawing/2014/main" id="{472A1725-8AB0-9970-2A96-EF201EAD13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8" y="2782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Oval 23">
                  <a:extLst>
                    <a:ext uri="{FF2B5EF4-FFF2-40B4-BE49-F238E27FC236}">
                      <a16:creationId xmlns:a16="http://schemas.microsoft.com/office/drawing/2014/main" id="{B35D351C-E3E3-D3CD-F9B7-C92F13961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2" y="2782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7" name="Oval 24">
                  <a:extLst>
                    <a:ext uri="{FF2B5EF4-FFF2-40B4-BE49-F238E27FC236}">
                      <a16:creationId xmlns:a16="http://schemas.microsoft.com/office/drawing/2014/main" id="{CF9B0092-EA8C-B37F-E3DB-A5AFA9AE8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" y="2894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aphicFrame>
              <p:nvGraphicFramePr>
                <p:cNvPr id="138" name="Object 35">
                  <a:extLst>
                    <a:ext uri="{FF2B5EF4-FFF2-40B4-BE49-F238E27FC236}">
                      <a16:creationId xmlns:a16="http://schemas.microsoft.com/office/drawing/2014/main" id="{C37641A5-AFEB-2015-4F90-4EA9ECC9E50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528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431613" imgH="228501" progId="Equation.3">
                        <p:embed/>
                      </p:oleObj>
                    </mc:Choice>
                    <mc:Fallback>
                      <p:oleObj name="Equation" r:id="rId10" imgW="431613" imgH="228501" progId="Equation.3">
                        <p:embed/>
                        <p:pic>
                          <p:nvPicPr>
                            <p:cNvPr id="138" name="Object 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8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" name="Oval 86">
                  <a:extLst>
                    <a:ext uri="{FF2B5EF4-FFF2-40B4-BE49-F238E27FC236}">
                      <a16:creationId xmlns:a16="http://schemas.microsoft.com/office/drawing/2014/main" id="{1C98959B-E6CB-5049-09A9-130408EEC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3075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Oval 87">
                  <a:extLst>
                    <a:ext uri="{FF2B5EF4-FFF2-40B4-BE49-F238E27FC236}">
                      <a16:creationId xmlns:a16="http://schemas.microsoft.com/office/drawing/2014/main" id="{745E3240-8376-2FC6-876F-52112B55A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8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" name="Oval 88">
                  <a:extLst>
                    <a:ext uri="{FF2B5EF4-FFF2-40B4-BE49-F238E27FC236}">
                      <a16:creationId xmlns:a16="http://schemas.microsoft.com/office/drawing/2014/main" id="{5052FB9E-805C-DECA-E5F8-827A36E02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6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" name="Oval 89">
                  <a:extLst>
                    <a:ext uri="{FF2B5EF4-FFF2-40B4-BE49-F238E27FC236}">
                      <a16:creationId xmlns:a16="http://schemas.microsoft.com/office/drawing/2014/main" id="{75842383-1A1D-8C03-3A71-D9390C51D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4" y="3120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" name="Line 90">
                  <a:extLst>
                    <a:ext uri="{FF2B5EF4-FFF2-40B4-BE49-F238E27FC236}">
                      <a16:creationId xmlns:a16="http://schemas.microsoft.com/office/drawing/2014/main" id="{E6AEA5BC-CFC7-396F-9353-C76976375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86" y="3268"/>
                  <a:ext cx="75" cy="397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4" name="Text Box 91">
                  <a:extLst>
                    <a:ext uri="{FF2B5EF4-FFF2-40B4-BE49-F238E27FC236}">
                      <a16:creationId xmlns:a16="http://schemas.microsoft.com/office/drawing/2014/main" id="{1AF3AC24-0372-3FEB-8CF7-ABE39875D8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9" y="3601"/>
                  <a:ext cx="322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0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expanding bubble (Higgs condensates)</a:t>
                  </a:r>
                </a:p>
              </p:txBody>
            </p:sp>
          </p:grp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1FDB939-8C9B-5B81-68C0-FB90C5B83CAA}"/>
                </a:ext>
              </a:extLst>
            </p:cNvPr>
            <p:cNvSpPr/>
            <p:nvPr/>
          </p:nvSpPr>
          <p:spPr>
            <a:xfrm>
              <a:off x="410818" y="4182399"/>
              <a:ext cx="6307077" cy="237314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4F1D214-9CF3-E81C-56D5-CCDD804AFCD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DFD67A-3201-2157-52B7-C68E8CCAD9E9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A06C2E-ECFB-638A-0392-A8E0D00AD55A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2FADDC2-30DA-7EF1-6780-A9CDA6B2557E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F5BBB9-F1BA-5403-042F-10020ECB9062}"/>
              </a:ext>
            </a:extLst>
          </p:cNvPr>
          <p:cNvGrpSpPr/>
          <p:nvPr/>
        </p:nvGrpSpPr>
        <p:grpSpPr>
          <a:xfrm>
            <a:off x="2574209" y="878664"/>
            <a:ext cx="2711231" cy="2756729"/>
            <a:chOff x="651266" y="1183464"/>
            <a:chExt cx="2711231" cy="2756729"/>
          </a:xfrm>
        </p:grpSpPr>
        <p:pic>
          <p:nvPicPr>
            <p:cNvPr id="24" name="Picture 23" descr="TriangleAnomaly.png">
              <a:extLst>
                <a:ext uri="{FF2B5EF4-FFF2-40B4-BE49-F238E27FC236}">
                  <a16:creationId xmlns:a16="http://schemas.microsoft.com/office/drawing/2014/main" id="{C001A818-8032-6066-2643-BB5CB3B7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31" name="Picture 30" descr="latex-image-1.pdf">
              <a:extLst>
                <a:ext uri="{FF2B5EF4-FFF2-40B4-BE49-F238E27FC236}">
                  <a16:creationId xmlns:a16="http://schemas.microsoft.com/office/drawing/2014/main" id="{4A9DDFD2-858E-7A64-FF65-42051360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E4EE0D-546F-9179-9D62-27168E68C271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7BD118-08D0-665A-86F8-720A3D1F543C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2A809-A96E-4107-A752-CB50FCEC5640}"/>
                </a:ext>
              </a:extLst>
            </p:cNvPr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B50051-797D-40BB-C6B8-36BCCA398B07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45405B-E1FD-037C-CF4E-B43BB6B2AF2C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86B1BA-07FD-C7E8-B95A-2050F4B406D8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CBA56D-B59C-78F1-01B5-5E498CDEC2C1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0C652E-A272-A263-1A6D-009EC820EAD7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70A91B0-E0D7-40B4-BD49-1FEE311AD22D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70A91B0-E0D7-40B4-BD49-1FEE311A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719FDCB9-B0B0-23BE-4BE7-3E7862E5582C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</p:spTree>
    <p:extLst>
      <p:ext uri="{BB962C8B-B14F-4D97-AF65-F5344CB8AC3E}">
        <p14:creationId xmlns:p14="http://schemas.microsoft.com/office/powerpoint/2010/main" val="37029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66" grpId="0"/>
      <p:bldP spid="67" grpId="0"/>
      <p:bldP spid="68" grpId="0"/>
      <p:bldP spid="55" grpId="0"/>
      <p:bldP spid="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44392-6C90-ED2F-AB0F-599175135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58DC-29C4-9AC5-3062-A7F4F1D6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02B4-A8A4-D048-C5EA-38C1B82A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621459"/>
            <a:ext cx="5222235" cy="3318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72785-10BF-892B-517B-40511B41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676" y="1584296"/>
            <a:ext cx="3971646" cy="33936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B6780-BCB1-F96B-D6E4-16800621998D}"/>
              </a:ext>
            </a:extLst>
          </p:cNvPr>
          <p:cNvSpPr txBox="1"/>
          <p:nvPr/>
        </p:nvSpPr>
        <p:spPr>
          <a:xfrm>
            <a:off x="1113292" y="750542"/>
            <a:ext cx="461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Expanding bubbles of broken phase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a medium of symmetric phase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489BC-AF0E-2C83-1517-985C962D14B7}"/>
              </a:ext>
            </a:extLst>
          </p:cNvPr>
          <p:cNvSpPr txBox="1"/>
          <p:nvPr/>
        </p:nvSpPr>
        <p:spPr>
          <a:xfrm>
            <a:off x="7591616" y="721761"/>
            <a:ext cx="329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Baryon production in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front of bubble wall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F66F2-602E-D60F-803F-1C3F12C3F251}"/>
              </a:ext>
            </a:extLst>
          </p:cNvPr>
          <p:cNvSpPr txBox="1"/>
          <p:nvPr/>
        </p:nvSpPr>
        <p:spPr>
          <a:xfrm>
            <a:off x="763793" y="5276405"/>
            <a:ext cx="5287384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i="1" dirty="0">
                <a:solidFill>
                  <a:srgbClr val="7030A0"/>
                </a:solidFill>
              </a:rPr>
              <a:t>Was the phase transition in the early universe of 1</a:t>
            </a:r>
            <a:r>
              <a:rPr lang="en-US" sz="2400" i="1" baseline="30000" dirty="0">
                <a:solidFill>
                  <a:srgbClr val="7030A0"/>
                </a:solidFill>
              </a:rPr>
              <a:t>st</a:t>
            </a:r>
            <a:r>
              <a:rPr lang="en-US" sz="2400" i="1" dirty="0">
                <a:solidFill>
                  <a:srgbClr val="7030A0"/>
                </a:solidFill>
              </a:rPr>
              <a:t> order?</a:t>
            </a:r>
          </a:p>
          <a:p>
            <a:pPr marL="800100" lvl="1" indent="-342900">
              <a:buFont typeface="Wingdings" charset="2"/>
              <a:buChar char="è"/>
            </a:pPr>
            <a:r>
              <a:rPr lang="en-US" sz="2400" i="1" dirty="0">
                <a:solidFill>
                  <a:srgbClr val="C00000"/>
                </a:solidFill>
              </a:rPr>
              <a:t>Higgs potential?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EED41-FF9A-EA72-D156-1981922AA083}"/>
              </a:ext>
            </a:extLst>
          </p:cNvPr>
          <p:cNvSpPr txBox="1"/>
          <p:nvPr/>
        </p:nvSpPr>
        <p:spPr>
          <a:xfrm>
            <a:off x="6585192" y="5330477"/>
            <a:ext cx="4709130" cy="110799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200" i="1" dirty="0">
                <a:solidFill>
                  <a:srgbClr val="7030A0"/>
                </a:solidFill>
              </a:rPr>
              <a:t>If new physics is abundant in thermal plasma of early universe: </a:t>
            </a:r>
          </a:p>
          <a:p>
            <a:r>
              <a:rPr lang="en-US" sz="2200" i="1" dirty="0">
                <a:solidFill>
                  <a:srgbClr val="C00000"/>
                </a:solidFill>
                <a:sym typeface="Wingdings"/>
              </a:rPr>
              <a:t>       L</a:t>
            </a:r>
            <a:r>
              <a:rPr lang="en-US" sz="2200" i="1" dirty="0">
                <a:solidFill>
                  <a:srgbClr val="C00000"/>
                </a:solidFill>
              </a:rPr>
              <a:t>ikely to be of </a:t>
            </a:r>
            <a:r>
              <a:rPr lang="en-US" sz="2200" i="1" dirty="0" err="1">
                <a:solidFill>
                  <a:srgbClr val="C00000"/>
                </a:solidFill>
              </a:rPr>
              <a:t>TeV</a:t>
            </a:r>
            <a:r>
              <a:rPr lang="en-US" sz="2200" i="1" dirty="0">
                <a:solidFill>
                  <a:srgbClr val="C00000"/>
                </a:solidFill>
              </a:rPr>
              <a:t> energy scale.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93F47-E120-8B5D-BB0C-6832F79EFB68}"/>
              </a:ext>
            </a:extLst>
          </p:cNvPr>
          <p:cNvSpPr/>
          <p:nvPr/>
        </p:nvSpPr>
        <p:spPr>
          <a:xfrm>
            <a:off x="748259" y="5217459"/>
            <a:ext cx="10572956" cy="12996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A472E-8E66-5C84-89DB-1EA16D7CB98F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212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E3E8-5BD6-D609-7EFC-0D7AD2C1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CDB-A1BF-370C-38D6-855D2444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157B2D3-D907-1FB6-F310-8642F874DD9A}"/>
              </a:ext>
            </a:extLst>
          </p:cNvPr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44A463BC-A3D2-B348-EF7C-3FF662CF8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39875C-7E87-EF91-B474-0CD62E03F8B3}"/>
                </a:ext>
              </a:extLst>
            </p:cNvPr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7BBDE1-D4DC-CAB1-A045-8E1DF61AA89A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346EE1-1438-5E17-81E1-E57020BF0AB0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A58A3D4-BEE3-B271-347E-54BB5170D3EF}"/>
              </a:ext>
            </a:extLst>
          </p:cNvPr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8935D9-58C7-5C98-2F79-2191E7B5837D}"/>
                </a:ext>
              </a:extLst>
            </p:cNvPr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5D6867-5DB3-0B07-7B8F-1367A486A8E7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171BCD1-9D87-3F59-C94E-286DA1B6B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EEED882-9647-6CD7-99C1-882974C8FF4D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2F69A8-70F7-C189-59C7-EB4521052737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E7A5E1-4119-74D2-1762-2AAF2548A889}"/>
                </a:ext>
              </a:extLst>
            </p:cNvPr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C11A0A-A475-4970-A74B-1FFE77C25419}"/>
                </a:ext>
              </a:extLst>
            </p:cNvPr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BB58B4-F6EF-7E0E-3DF3-E4C3AB776715}"/>
                </a:ext>
              </a:extLst>
            </p:cNvPr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81E4EA-3020-0FB9-78CD-77E25E21243A}"/>
                </a:ext>
              </a:extLst>
            </p:cNvPr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E0DAF4-CCFB-C9C4-4246-345BC2CD070D}"/>
                </a:ext>
              </a:extLst>
            </p:cNvPr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874B1E-D84A-8A7F-48EB-9B4CBBC45C4C}"/>
                </a:ext>
              </a:extLst>
            </p:cNvPr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1D2174-850B-9E01-C0A6-AC9A7DDABAC9}"/>
                </a:ext>
              </a:extLst>
            </p:cNvPr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C625E9-1474-B9AE-5F69-723F5BD0E6FE}"/>
                </a:ext>
              </a:extLst>
            </p:cNvPr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B9858D-3617-F1DD-15D5-0E1A1F82BF3E}"/>
              </a:ext>
            </a:extLst>
          </p:cNvPr>
          <p:cNvGrpSpPr/>
          <p:nvPr/>
        </p:nvGrpSpPr>
        <p:grpSpPr>
          <a:xfrm>
            <a:off x="2574209" y="878664"/>
            <a:ext cx="2711231" cy="2756729"/>
            <a:chOff x="651266" y="1183464"/>
            <a:chExt cx="2711231" cy="2756729"/>
          </a:xfrm>
        </p:grpSpPr>
        <p:pic>
          <p:nvPicPr>
            <p:cNvPr id="25" name="Picture 24" descr="TriangleAnomaly.png">
              <a:extLst>
                <a:ext uri="{FF2B5EF4-FFF2-40B4-BE49-F238E27FC236}">
                  <a16:creationId xmlns:a16="http://schemas.microsoft.com/office/drawing/2014/main" id="{83863B3A-54D7-4512-1CFD-A47E2D0CF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>
              <a:extLst>
                <a:ext uri="{FF2B5EF4-FFF2-40B4-BE49-F238E27FC236}">
                  <a16:creationId xmlns:a16="http://schemas.microsoft.com/office/drawing/2014/main" id="{59645FCB-AD7D-A6ED-D978-17409D895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3C90D9-7371-2C77-A5B4-AD059F6B0674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3E7CFD-2EE2-F161-125F-B903F4BF437C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9E69F2-6552-3EEF-DEF4-62A8F1D5BBD3}"/>
                </a:ext>
              </a:extLst>
            </p:cNvPr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BEB338-E466-B56C-A8E8-AC7520EC5B91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7515EF-515E-BE90-9757-E471FFCB1BFC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39BB11-33CB-510E-BF78-BAD13B5F38CF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C82C79-B7A8-6006-B0C0-7897CF66437F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95612A-C081-F617-6059-CCDB532FEA4B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3E5FC176-36BC-7AEE-7066-89C4CBAE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6709AB-1A00-DB10-4CA9-CBEDDA6557E7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165568E-D5FC-6719-C29F-6132FDE6DA73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E541D4-732F-F5C3-73AA-D7B6319B6874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3F9E05-CA16-5183-251F-54E7B94DE5DB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59FF0-801B-E21E-89C3-862FE5F54A7C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67E55-861C-ECC0-56AB-8BF6D0C34DB7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67E55-861C-ECC0-56AB-8BF6D0C34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06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BDE2-6F9D-4CA6-BBEF-6997A6E3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49F2DE1D-B722-F587-A00E-A1430EBE8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 Discrete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691" name="Rectangle 3">
                <a:extLst>
                  <a:ext uri="{FF2B5EF4-FFF2-40B4-BE49-F238E27FC236}">
                    <a16:creationId xmlns:a16="http://schemas.microsoft.com/office/drawing/2014/main" id="{ECF0092B-84A8-F034-D2A5-007E60C0C99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12639" y="1678329"/>
                <a:ext cx="9555164" cy="5023096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600" u="sng" dirty="0"/>
                  <a:t>Parity,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sz="2600" u="sng" dirty="0"/>
                  <a:t>:</a:t>
                </a:r>
                <a:r>
                  <a:rPr lang="en-US" sz="2600" i="1" dirty="0"/>
                  <a:t>        </a:t>
                </a:r>
                <a:r>
                  <a:rPr lang="en-US" i="1" dirty="0"/>
                  <a:t>	</a:t>
                </a:r>
                <a:r>
                  <a:rPr lang="en-US" sz="2000" i="1" dirty="0"/>
                  <a:t>	unobservable: (absolute handedness)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Reflects a system through the origin.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Converts right-handed to left-handed.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 charset="0"/>
                  </a:rPr>
                  <a:t>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(vectors) but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×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(axial vectors)</a:t>
                </a:r>
                <a:endParaRPr lang="en-US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u="sng" dirty="0"/>
                  <a:t>Charge Conjugation,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sz="2600" u="sng" dirty="0"/>
                  <a:t>:</a:t>
                </a:r>
                <a:r>
                  <a:rPr lang="en-US" sz="2600" i="1" dirty="0"/>
                  <a:t>  </a:t>
                </a:r>
                <a:r>
                  <a:rPr lang="en-US" sz="2000" i="1" dirty="0"/>
                  <a:t>	unobservable: (absolute charge)</a:t>
                </a:r>
                <a:endParaRPr lang="en-US" sz="2000" u="sng" dirty="0"/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Turns internal charges to opposite sign.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,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 </m:t>
                        </m:r>
                      </m:sup>
                    </m:sSup>
                  </m:oMath>
                </a14:m>
                <a:endParaRPr lang="en-US" b="1" dirty="0">
                  <a:latin typeface="Symbol" charset="0"/>
                </a:endParaRP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u="sng" dirty="0"/>
                  <a:t>Time Reversal, </a:t>
                </a: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2600" u="sng" dirty="0"/>
                  <a:t>:</a:t>
                </a:r>
                <a:r>
                  <a:rPr lang="en-US" sz="2600" dirty="0"/>
                  <a:t>   </a:t>
                </a:r>
                <a:r>
                  <a:rPr lang="en-US" dirty="0"/>
                  <a:t>     </a:t>
                </a:r>
                <a:r>
                  <a:rPr lang="en-US" sz="2000" dirty="0"/>
                  <a:t>	</a:t>
                </a:r>
                <a:r>
                  <a:rPr lang="en-US" sz="2000" i="1" dirty="0"/>
                  <a:t>unobservable: (direction of time)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Changes direction of motion of particles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  <a:sym typeface="Symbol" charset="0"/>
                </a:endParaRPr>
              </a:p>
              <a:p>
                <a:pPr lvl="2">
                  <a:lnSpc>
                    <a:spcPct val="90000"/>
                  </a:lnSpc>
                </a:pPr>
                <a:endParaRPr lang="en-US" sz="400" b="1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sz="2600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CPT</a:t>
                </a:r>
                <a:r>
                  <a:rPr lang="en-US" sz="2600" u="sng" dirty="0"/>
                  <a:t>  Theorem: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All interactions are invariant under combined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dirty="0"/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dirty="0"/>
                  <a:t> and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operation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 particle</a:t>
                </a:r>
                <a:r>
                  <a:rPr lang="en-US" b="1" i="1" dirty="0"/>
                  <a:t> is </a:t>
                </a:r>
                <a:r>
                  <a:rPr lang="en-US" dirty="0"/>
                  <a:t>an antiparticle travelling backward in time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Implies e.g. </a:t>
                </a:r>
                <a:r>
                  <a:rPr lang="en-US" dirty="0">
                    <a:solidFill>
                      <a:srgbClr val="CC0000"/>
                    </a:solidFill>
                  </a:rPr>
                  <a:t>particle and anti-particle have equal masses and lifetimes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42691" name="Rectangle 3">
                <a:extLst>
                  <a:ext uri="{FF2B5EF4-FFF2-40B4-BE49-F238E27FC236}">
                    <a16:creationId xmlns:a16="http://schemas.microsoft.com/office/drawing/2014/main" id="{ECF0092B-84A8-F034-D2A5-007E60C0C9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2639" y="1678329"/>
                <a:ext cx="9555164" cy="5023096"/>
              </a:xfrm>
              <a:blipFill>
                <a:blip r:embed="rId3"/>
                <a:stretch>
                  <a:fillRect l="-797" t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2694" name="Group 6">
            <a:extLst>
              <a:ext uri="{FF2B5EF4-FFF2-40B4-BE49-F238E27FC236}">
                <a16:creationId xmlns:a16="http://schemas.microsoft.com/office/drawing/2014/main" id="{8264F255-DD5C-6B14-5F06-C2BEAE0DB42E}"/>
              </a:ext>
            </a:extLst>
          </p:cNvPr>
          <p:cNvGrpSpPr>
            <a:grpSpLocks/>
          </p:cNvGrpSpPr>
          <p:nvPr/>
        </p:nvGrpSpPr>
        <p:grpSpPr bwMode="auto">
          <a:xfrm>
            <a:off x="8240852" y="1746817"/>
            <a:ext cx="1524000" cy="838200"/>
            <a:chOff x="4368" y="1104"/>
            <a:chExt cx="960" cy="528"/>
          </a:xfrm>
        </p:grpSpPr>
        <p:sp>
          <p:nvSpPr>
            <p:cNvPr id="242695" name="AutoShape 7">
              <a:extLst>
                <a:ext uri="{FF2B5EF4-FFF2-40B4-BE49-F238E27FC236}">
                  <a16:creationId xmlns:a16="http://schemas.microsoft.com/office/drawing/2014/main" id="{64D9770F-C272-57AD-0A48-16021A316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Lef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6" name="AutoShape 8">
              <a:extLst>
                <a:ext uri="{FF2B5EF4-FFF2-40B4-BE49-F238E27FC236}">
                  <a16:creationId xmlns:a16="http://schemas.microsoft.com/office/drawing/2014/main" id="{3B7C93FB-629F-93EF-E8FE-82DD7F2234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6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Righ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7" name="Line 9">
              <a:extLst>
                <a:ext uri="{FF2B5EF4-FFF2-40B4-BE49-F238E27FC236}">
                  <a16:creationId xmlns:a16="http://schemas.microsoft.com/office/drawing/2014/main" id="{610C3F5B-7AE1-1E88-82B1-9C7C58508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1104"/>
              <a:ext cx="0" cy="5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698" name="Group 10">
            <a:extLst>
              <a:ext uri="{FF2B5EF4-FFF2-40B4-BE49-F238E27FC236}">
                <a16:creationId xmlns:a16="http://schemas.microsoft.com/office/drawing/2014/main" id="{F276FCA3-748A-ED84-1924-34B02014C8F2}"/>
              </a:ext>
            </a:extLst>
          </p:cNvPr>
          <p:cNvGrpSpPr>
            <a:grpSpLocks/>
          </p:cNvGrpSpPr>
          <p:nvPr/>
        </p:nvGrpSpPr>
        <p:grpSpPr bwMode="auto">
          <a:xfrm>
            <a:off x="8404828" y="3347017"/>
            <a:ext cx="1177925" cy="509588"/>
            <a:chOff x="4477" y="1839"/>
            <a:chExt cx="742" cy="321"/>
          </a:xfrm>
        </p:grpSpPr>
        <p:grpSp>
          <p:nvGrpSpPr>
            <p:cNvPr id="242699" name="Group 11">
              <a:extLst>
                <a:ext uri="{FF2B5EF4-FFF2-40B4-BE49-F238E27FC236}">
                  <a16:creationId xmlns:a16="http://schemas.microsoft.com/office/drawing/2014/main" id="{6DBD67D5-6B10-5D35-CD9A-72198788E4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7" y="1839"/>
              <a:ext cx="742" cy="289"/>
              <a:chOff x="4490" y="1839"/>
              <a:chExt cx="742" cy="289"/>
            </a:xfrm>
          </p:grpSpPr>
          <p:grpSp>
            <p:nvGrpSpPr>
              <p:cNvPr id="242700" name="Group 12">
                <a:extLst>
                  <a:ext uri="{FF2B5EF4-FFF2-40B4-BE49-F238E27FC236}">
                    <a16:creationId xmlns:a16="http://schemas.microsoft.com/office/drawing/2014/main" id="{0E96A845-748B-E169-9973-2CE3CC86E0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0" y="1840"/>
                <a:ext cx="240" cy="288"/>
                <a:chOff x="4368" y="1896"/>
                <a:chExt cx="240" cy="288"/>
              </a:xfrm>
            </p:grpSpPr>
            <p:sp>
              <p:nvSpPr>
                <p:cNvPr id="242701" name="Oval 13">
                  <a:extLst>
                    <a:ext uri="{FF2B5EF4-FFF2-40B4-BE49-F238E27FC236}">
                      <a16:creationId xmlns:a16="http://schemas.microsoft.com/office/drawing/2014/main" id="{319B48A2-625D-C39A-8F6D-DDADDF85B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8" y="1944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2" name="Text Box 14">
                  <a:extLst>
                    <a:ext uri="{FF2B5EF4-FFF2-40B4-BE49-F238E27FC236}">
                      <a16:creationId xmlns:a16="http://schemas.microsoft.com/office/drawing/2014/main" id="{821EB8D7-2FE9-06AA-AB23-24C8301A71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7" y="1896"/>
                  <a:ext cx="22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Symbol" charset="0"/>
                    </a:rPr>
                    <a:t>+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242703" name="Group 15">
                <a:extLst>
                  <a:ext uri="{FF2B5EF4-FFF2-40B4-BE49-F238E27FC236}">
                    <a16:creationId xmlns:a16="http://schemas.microsoft.com/office/drawing/2014/main" id="{E44E199E-FB1A-5550-298C-7FF7277BA3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2" y="1839"/>
                <a:ext cx="240" cy="288"/>
                <a:chOff x="5016" y="1905"/>
                <a:chExt cx="240" cy="288"/>
              </a:xfrm>
            </p:grpSpPr>
            <p:sp>
              <p:nvSpPr>
                <p:cNvPr id="242704" name="Oval 16">
                  <a:extLst>
                    <a:ext uri="{FF2B5EF4-FFF2-40B4-BE49-F238E27FC236}">
                      <a16:creationId xmlns:a16="http://schemas.microsoft.com/office/drawing/2014/main" id="{92F76D25-D79D-FA9F-F5B3-4F6D2D536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6" y="1953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5" name="Text Box 17">
                  <a:extLst>
                    <a:ext uri="{FF2B5EF4-FFF2-40B4-BE49-F238E27FC236}">
                      <a16:creationId xmlns:a16="http://schemas.microsoft.com/office/drawing/2014/main" id="{B38D3EE7-C5ED-1C6B-DCD0-25F6C4675B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44" y="1905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Times New Roman" charset="0"/>
                      <a:sym typeface="Symbol" charset="0"/>
                    </a:rPr>
                    <a:t>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</p:grpSp>
        <p:sp>
          <p:nvSpPr>
            <p:cNvPr id="242706" name="Line 18">
              <a:extLst>
                <a:ext uri="{FF2B5EF4-FFF2-40B4-BE49-F238E27FC236}">
                  <a16:creationId xmlns:a16="http://schemas.microsoft.com/office/drawing/2014/main" id="{C28F6889-A610-3EB9-52B6-BCDA29491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1872"/>
              <a:ext cx="0" cy="2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2AAB718-5A48-BDC4-2483-CBEF302BD600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BFD86EE-85B7-8D25-7651-38D5F6BD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07" y="709701"/>
            <a:ext cx="1000716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rgbClr val="0070C0"/>
                </a:solidFill>
              </a:rPr>
              <a:t>T.D.Lee</a:t>
            </a:r>
            <a:r>
              <a:rPr lang="en-US" sz="2400" dirty="0">
                <a:solidFill>
                  <a:srgbClr val="0070C0"/>
                </a:solidFill>
              </a:rPr>
              <a:t>:  “The root to all </a:t>
            </a:r>
            <a:r>
              <a:rPr lang="en-US" sz="2400" i="1" dirty="0">
                <a:solidFill>
                  <a:srgbClr val="0070C0"/>
                </a:solidFill>
              </a:rPr>
              <a:t>symmetry</a:t>
            </a:r>
            <a:r>
              <a:rPr lang="en-US" sz="2400" dirty="0">
                <a:solidFill>
                  <a:srgbClr val="0070C0"/>
                </a:solidFill>
              </a:rPr>
              <a:t> principles lies in the assumption that it is 	    impossible to observe certain basic quantities; the </a:t>
            </a:r>
            <a:r>
              <a:rPr lang="en-US" sz="2400" i="1" dirty="0">
                <a:solidFill>
                  <a:srgbClr val="0070C0"/>
                </a:solidFill>
              </a:rPr>
              <a:t>non-observables</a:t>
            </a:r>
            <a:r>
              <a:rPr lang="en-US" sz="2400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4" name="Picture 12" descr="lee2">
            <a:extLst>
              <a:ext uri="{FF2B5EF4-FFF2-40B4-BE49-F238E27FC236}">
                <a16:creationId xmlns:a16="http://schemas.microsoft.com/office/drawing/2014/main" id="{7C4EC52F-F96E-02F7-6054-D9018F47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47262" y="126111"/>
            <a:ext cx="1976937" cy="253556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 descr="BirdMirror">
            <a:extLst>
              <a:ext uri="{FF2B5EF4-FFF2-40B4-BE49-F238E27FC236}">
                <a16:creationId xmlns:a16="http://schemas.microsoft.com/office/drawing/2014/main" id="{E12B4EC2-5A81-9A22-F259-FB7CEC0E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1020" y="4872708"/>
            <a:ext cx="2983179" cy="190387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4680D5-03AC-FA79-C050-0144ED949E37}"/>
              </a:ext>
            </a:extLst>
          </p:cNvPr>
          <p:cNvGrpSpPr/>
          <p:nvPr/>
        </p:nvGrpSpPr>
        <p:grpSpPr>
          <a:xfrm>
            <a:off x="8469452" y="4190042"/>
            <a:ext cx="1066800" cy="533400"/>
            <a:chOff x="8469452" y="4190042"/>
            <a:chExt cx="1066800" cy="533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98C7D3-FD50-F682-ED23-A50F267048A2}"/>
                </a:ext>
              </a:extLst>
            </p:cNvPr>
            <p:cNvGrpSpPr/>
            <p:nvPr/>
          </p:nvGrpSpPr>
          <p:grpSpPr>
            <a:xfrm>
              <a:off x="8469452" y="4190042"/>
              <a:ext cx="1066800" cy="533400"/>
              <a:chOff x="9499600" y="3657600"/>
              <a:chExt cx="1066800" cy="533400"/>
            </a:xfrm>
          </p:grpSpPr>
          <p:grpSp>
            <p:nvGrpSpPr>
              <p:cNvPr id="242707" name="Group 19">
                <a:extLst>
                  <a:ext uri="{FF2B5EF4-FFF2-40B4-BE49-F238E27FC236}">
                    <a16:creationId xmlns:a16="http://schemas.microsoft.com/office/drawing/2014/main" id="{EDA27838-C16A-3C62-9C2B-E82D575D4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99600" y="3657600"/>
                <a:ext cx="304800" cy="533400"/>
                <a:chOff x="4368" y="2400"/>
                <a:chExt cx="192" cy="336"/>
              </a:xfrm>
            </p:grpSpPr>
            <p:sp>
              <p:nvSpPr>
                <p:cNvPr id="242708" name="Line 20">
                  <a:extLst>
                    <a:ext uri="{FF2B5EF4-FFF2-40B4-BE49-F238E27FC236}">
                      <a16:creationId xmlns:a16="http://schemas.microsoft.com/office/drawing/2014/main" id="{6DBFD348-E173-3B38-C941-0DE678472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0" y="2448"/>
                  <a:ext cx="0" cy="28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2709" name="Group 21">
                  <a:extLst>
                    <a:ext uri="{FF2B5EF4-FFF2-40B4-BE49-F238E27FC236}">
                      <a16:creationId xmlns:a16="http://schemas.microsoft.com/office/drawing/2014/main" id="{183A640D-81ED-1476-3626-D586842FDF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2400"/>
                  <a:ext cx="144" cy="336"/>
                  <a:chOff x="4368" y="2400"/>
                  <a:chExt cx="144" cy="336"/>
                </a:xfrm>
              </p:grpSpPr>
              <p:sp>
                <p:nvSpPr>
                  <p:cNvPr id="242710" name="Oval 22">
                    <a:extLst>
                      <a:ext uri="{FF2B5EF4-FFF2-40B4-BE49-F238E27FC236}">
                        <a16:creationId xmlns:a16="http://schemas.microsoft.com/office/drawing/2014/main" id="{8D3E8535-10B3-9464-3483-CC57341735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00"/>
                    <a:ext cx="144" cy="144"/>
                  </a:xfrm>
                  <a:prstGeom prst="ellipse">
                    <a:avLst/>
                  </a:prstGeom>
                  <a:solidFill>
                    <a:srgbClr val="EAEAEA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1" name="Oval 23">
                    <a:extLst>
                      <a:ext uri="{FF2B5EF4-FFF2-40B4-BE49-F238E27FC236}">
                        <a16:creationId xmlns:a16="http://schemas.microsoft.com/office/drawing/2014/main" id="{104D43CF-18EC-AA8A-3C5E-B8274B6EFC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48"/>
                    <a:ext cx="144" cy="144"/>
                  </a:xfrm>
                  <a:prstGeom prst="ellipse">
                    <a:avLst/>
                  </a:prstGeom>
                  <a:solidFill>
                    <a:srgbClr val="DDDDDD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2" name="Oval 24">
                    <a:extLst>
                      <a:ext uri="{FF2B5EF4-FFF2-40B4-BE49-F238E27FC236}">
                        <a16:creationId xmlns:a16="http://schemas.microsoft.com/office/drawing/2014/main" id="{E102AEF8-AAFA-E63D-07CB-24DDAC868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96"/>
                    <a:ext cx="144" cy="144"/>
                  </a:xfrm>
                  <a:prstGeom prst="ellipse">
                    <a:avLst/>
                  </a:prstGeom>
                  <a:solidFill>
                    <a:srgbClr val="C0C0C0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3" name="Oval 25">
                    <a:extLst>
                      <a:ext uri="{FF2B5EF4-FFF2-40B4-BE49-F238E27FC236}">
                        <a16:creationId xmlns:a16="http://schemas.microsoft.com/office/drawing/2014/main" id="{7E2E06C1-FA93-A15D-7704-2B1C7419C3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44"/>
                    <a:ext cx="144" cy="144"/>
                  </a:xfrm>
                  <a:prstGeom prst="ellipse">
                    <a:avLst/>
                  </a:prstGeom>
                  <a:solidFill>
                    <a:srgbClr val="B2B2B2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969696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4" name="Oval 26">
                    <a:extLst>
                      <a:ext uri="{FF2B5EF4-FFF2-40B4-BE49-F238E27FC236}">
                        <a16:creationId xmlns:a16="http://schemas.microsoft.com/office/drawing/2014/main" id="{C9F11271-0AB4-3399-FF13-ED8CF1F088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92"/>
                    <a:ext cx="144" cy="14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>
                          <a:gamma/>
                          <a:tint val="36471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2715" name="Group 27">
                <a:extLst>
                  <a:ext uri="{FF2B5EF4-FFF2-40B4-BE49-F238E27FC236}">
                    <a16:creationId xmlns:a16="http://schemas.microsoft.com/office/drawing/2014/main" id="{242D44D8-205E-F294-326D-9F3DF81A3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0261600" y="3657600"/>
                <a:ext cx="304800" cy="533400"/>
                <a:chOff x="4368" y="2400"/>
                <a:chExt cx="192" cy="336"/>
              </a:xfrm>
            </p:grpSpPr>
            <p:sp>
              <p:nvSpPr>
                <p:cNvPr id="242716" name="Line 28">
                  <a:extLst>
                    <a:ext uri="{FF2B5EF4-FFF2-40B4-BE49-F238E27FC236}">
                      <a16:creationId xmlns:a16="http://schemas.microsoft.com/office/drawing/2014/main" id="{3DC5E077-2F72-667A-F3E9-9EC9E73A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0" y="2448"/>
                  <a:ext cx="0" cy="28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2717" name="Group 29">
                  <a:extLst>
                    <a:ext uri="{FF2B5EF4-FFF2-40B4-BE49-F238E27FC236}">
                      <a16:creationId xmlns:a16="http://schemas.microsoft.com/office/drawing/2014/main" id="{BEAB3D2D-EA82-9537-3F8B-F302FF11D4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68" y="2400"/>
                  <a:ext cx="144" cy="336"/>
                  <a:chOff x="4368" y="2400"/>
                  <a:chExt cx="144" cy="336"/>
                </a:xfrm>
              </p:grpSpPr>
              <p:sp>
                <p:nvSpPr>
                  <p:cNvPr id="242718" name="Oval 30">
                    <a:extLst>
                      <a:ext uri="{FF2B5EF4-FFF2-40B4-BE49-F238E27FC236}">
                        <a16:creationId xmlns:a16="http://schemas.microsoft.com/office/drawing/2014/main" id="{2D93A46F-E298-7FFE-E2FE-CBEB49BBD8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00"/>
                    <a:ext cx="144" cy="144"/>
                  </a:xfrm>
                  <a:prstGeom prst="ellipse">
                    <a:avLst/>
                  </a:prstGeom>
                  <a:solidFill>
                    <a:srgbClr val="EAEAEA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9" name="Oval 31">
                    <a:extLst>
                      <a:ext uri="{FF2B5EF4-FFF2-40B4-BE49-F238E27FC236}">
                        <a16:creationId xmlns:a16="http://schemas.microsoft.com/office/drawing/2014/main" id="{AF64DF47-F2DB-1BA5-6AF5-9C1AFE1841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48"/>
                    <a:ext cx="144" cy="144"/>
                  </a:xfrm>
                  <a:prstGeom prst="ellipse">
                    <a:avLst/>
                  </a:prstGeom>
                  <a:solidFill>
                    <a:srgbClr val="DDDDDD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0" name="Oval 32">
                    <a:extLst>
                      <a:ext uri="{FF2B5EF4-FFF2-40B4-BE49-F238E27FC236}">
                        <a16:creationId xmlns:a16="http://schemas.microsoft.com/office/drawing/2014/main" id="{9BC8415F-B019-43E3-11BF-77AE8A8A77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496"/>
                    <a:ext cx="144" cy="144"/>
                  </a:xfrm>
                  <a:prstGeom prst="ellipse">
                    <a:avLst/>
                  </a:prstGeom>
                  <a:solidFill>
                    <a:srgbClr val="C0C0C0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1" name="Oval 33">
                    <a:extLst>
                      <a:ext uri="{FF2B5EF4-FFF2-40B4-BE49-F238E27FC236}">
                        <a16:creationId xmlns:a16="http://schemas.microsoft.com/office/drawing/2014/main" id="{4E86DEBE-5D48-047F-1633-BF5B069BF3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44"/>
                    <a:ext cx="144" cy="144"/>
                  </a:xfrm>
                  <a:prstGeom prst="ellipse">
                    <a:avLst/>
                  </a:prstGeom>
                  <a:solidFill>
                    <a:srgbClr val="B2B2B2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969696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2" name="Oval 34">
                    <a:extLst>
                      <a:ext uri="{FF2B5EF4-FFF2-40B4-BE49-F238E27FC236}">
                        <a16:creationId xmlns:a16="http://schemas.microsoft.com/office/drawing/2014/main" id="{7CE0B381-50CD-9701-1F71-18017A84E3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592"/>
                    <a:ext cx="144" cy="14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>
                          <a:gamma/>
                          <a:tint val="36471"/>
                          <a:invGamma/>
                        </a:schemeClr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2723" name="Line 35">
                <a:extLst>
                  <a:ext uri="{FF2B5EF4-FFF2-40B4-BE49-F238E27FC236}">
                    <a16:creationId xmlns:a16="http://schemas.microsoft.com/office/drawing/2014/main" id="{868D5CA4-3646-6CBC-5B74-F027CADB9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33000" y="3733800"/>
                <a:ext cx="0" cy="45720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F669FCF2-EAAC-D3E6-3B9F-84A42ABC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38" y="4234292"/>
              <a:ext cx="228600" cy="228600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1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1C28D-AEE5-EC74-0123-A63802A36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4B50-92CA-705B-BC90-4540086F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FF1E530-CA80-9A64-7ABE-58017DB2C112}"/>
              </a:ext>
            </a:extLst>
          </p:cNvPr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C2F9A1FA-D3D2-BD13-50DC-4FA506CD8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8EC503-08F5-F6C1-88A5-2E8198D36340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E8D7C-6809-4645-F234-414CF2B9FF97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pic>
        <p:nvPicPr>
          <p:cNvPr id="65" name="Image 5">
            <a:extLst>
              <a:ext uri="{FF2B5EF4-FFF2-40B4-BE49-F238E27FC236}">
                <a16:creationId xmlns:a16="http://schemas.microsoft.com/office/drawing/2014/main" id="{9AA51F05-708F-8D78-6747-4F1523AAF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60BACA6-8288-6CAD-89FA-1B19C3585B5A}"/>
                  </a:ext>
                </a:extLst>
              </p:cNvPr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954891EA-C50F-C309-18D6-BBFAC8D9FC5B}"/>
              </a:ext>
            </a:extLst>
          </p:cNvPr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65B18-A821-625C-54B6-CE1636E55FFB}"/>
              </a:ext>
            </a:extLst>
          </p:cNvPr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5263F5D0-DB49-C6C9-9121-374DE4E0D747}"/>
              </a:ext>
            </a:extLst>
          </p:cNvPr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3EA77900-820C-D2E2-4045-1BE26708B879}"/>
              </a:ext>
            </a:extLst>
          </p:cNvPr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B75F0E52-8BE8-F460-09CE-B18FCF64A8E7}"/>
              </a:ext>
            </a:extLst>
          </p:cNvPr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216F8-6C11-7024-B13D-1E61CAC27B16}"/>
              </a:ext>
            </a:extLst>
          </p:cNvPr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EF8D60E-43F6-EF3A-73DD-88757EE922A3}"/>
                </a:ext>
              </a:extLst>
            </p:cNvPr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0321EEE-767E-1520-4B69-F7A08D1B06FD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73EF4932-C459-FBEE-1C6D-48F3494ED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5F296E5-3017-3A89-81D2-B2914E7DED31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DC227DA-C5CF-F03D-52D9-C8F4544AC059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7A7595-8564-7C76-F304-BDAEBC3D50E3}"/>
                </a:ext>
              </a:extLst>
            </p:cNvPr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D228D19-D7A8-AF95-A335-29049E49B2DF}"/>
                </a:ext>
              </a:extLst>
            </p:cNvPr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193C59F-D8A7-A022-5DD1-522469A205C5}"/>
                </a:ext>
              </a:extLst>
            </p:cNvPr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EA16199-7CD7-C2AD-94EB-85F8DBF18FD5}"/>
                </a:ext>
              </a:extLst>
            </p:cNvPr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0576DD1-DDB6-3122-B1BD-0571234A944E}"/>
                </a:ext>
              </a:extLst>
            </p:cNvPr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43940A-F37C-C613-2AAE-1E509B12F48F}"/>
                </a:ext>
              </a:extLst>
            </p:cNvPr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CBAC051-3BE1-8AD8-6204-4E90724FF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5A9143E-4068-FBE3-E971-52922197DF0D}"/>
                </a:ext>
              </a:extLst>
            </p:cNvPr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89E76A7-05A9-33C9-D04F-A0F34881F788}"/>
                </a:ext>
              </a:extLst>
            </p:cNvPr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13B76F-7A51-00DF-AC5B-02953619CF59}"/>
                </a:ext>
              </a:extLst>
            </p:cNvPr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33C42D48-6FBE-DFA9-C3ED-EA31CD59A46C}"/>
              </a:ext>
            </a:extLst>
          </p:cNvPr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157E87-6F82-3595-886C-7AAE8C6260D3}"/>
              </a:ext>
            </a:extLst>
          </p:cNvPr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B59A8D-E9D4-CE3F-7592-FA83CF0BA0A4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BC78D-A5CD-DD3A-B41B-4DCC3F90201A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E7F60-F9A7-EFFD-DC36-129D91E89EF3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AA6E4-AE4F-96F3-7580-EE4FBC32AC3E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9F2B9738-B8A7-D778-2D4E-B5BB9671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F69B6B-061E-247C-B05C-A74968AF0582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550E0B-65EB-FB77-E6F8-98AA388CF3C2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8405E2-F040-4516-52B0-413B72CC388B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8CB4D-F4C5-D4F4-ED3A-70494AE1267B}"/>
              </a:ext>
            </a:extLst>
          </p:cNvPr>
          <p:cNvGrpSpPr/>
          <p:nvPr/>
        </p:nvGrpSpPr>
        <p:grpSpPr>
          <a:xfrm>
            <a:off x="2574209" y="939623"/>
            <a:ext cx="2623126" cy="2695770"/>
            <a:chOff x="651266" y="1244423"/>
            <a:chExt cx="2623126" cy="2695770"/>
          </a:xfrm>
        </p:grpSpPr>
        <p:pic>
          <p:nvPicPr>
            <p:cNvPr id="10" name="Picture 9" descr="TriangleAnomaly.png">
              <a:extLst>
                <a:ext uri="{FF2B5EF4-FFF2-40B4-BE49-F238E27FC236}">
                  <a16:creationId xmlns:a16="http://schemas.microsoft.com/office/drawing/2014/main" id="{A1044BF2-7784-760A-DD12-39EDDE347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77" y="1804255"/>
              <a:ext cx="2057400" cy="1854200"/>
            </a:xfrm>
            <a:prstGeom prst="rect">
              <a:avLst/>
            </a:prstGeom>
          </p:spPr>
        </p:pic>
        <p:pic>
          <p:nvPicPr>
            <p:cNvPr id="11" name="Picture 10" descr="latex-image-1.pdf">
              <a:extLst>
                <a:ext uri="{FF2B5EF4-FFF2-40B4-BE49-F238E27FC236}">
                  <a16:creationId xmlns:a16="http://schemas.microsoft.com/office/drawing/2014/main" id="{C128BC97-1E60-4C97-3617-2905B38A5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6" y="2329528"/>
              <a:ext cx="1295400" cy="50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9CA18-A067-FECB-9F1F-20BFDF5655E6}"/>
                </a:ext>
              </a:extLst>
            </p:cNvPr>
            <p:cNvSpPr txBox="1"/>
            <p:nvPr/>
          </p:nvSpPr>
          <p:spPr>
            <a:xfrm>
              <a:off x="674691" y="2156188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A6E2B-EE6D-9408-ABF9-ACB5EF92591E}"/>
                </a:ext>
              </a:extLst>
            </p:cNvPr>
            <p:cNvSpPr txBox="1"/>
            <p:nvPr/>
          </p:nvSpPr>
          <p:spPr>
            <a:xfrm>
              <a:off x="2132414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24D1F-3A0C-397A-A494-68F8E11755EC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65484E-49CF-EB15-D1F2-CFCE413E4B99}"/>
                </a:ext>
              </a:extLst>
            </p:cNvPr>
            <p:cNvSpPr txBox="1"/>
            <p:nvPr/>
          </p:nvSpPr>
          <p:spPr>
            <a:xfrm>
              <a:off x="1490628" y="274707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1749C4-8AC6-9CCE-478B-E66DD2B9E461}"/>
                </a:ext>
              </a:extLst>
            </p:cNvPr>
            <p:cNvSpPr txBox="1"/>
            <p:nvPr/>
          </p:nvSpPr>
          <p:spPr>
            <a:xfrm>
              <a:off x="1885790" y="32434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D5AEE7-9880-CD4A-912C-161BE2014C77}"/>
                </a:ext>
              </a:extLst>
            </p:cNvPr>
            <p:cNvSpPr txBox="1"/>
            <p:nvPr/>
          </p:nvSpPr>
          <p:spPr>
            <a:xfrm>
              <a:off x="2208108" y="27608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7FA58C-A780-8FAD-F976-E25C5811EDB8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B2C0C4-0788-8D9B-91C6-68E9CE3A817F}"/>
              </a:ext>
            </a:extLst>
          </p:cNvPr>
          <p:cNvSpPr txBox="1"/>
          <p:nvPr/>
        </p:nvSpPr>
        <p:spPr>
          <a:xfrm>
            <a:off x="2911282" y="3256841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Quantum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3A5E7F-09EC-0520-45C5-4CA625001D6A}"/>
                  </a:ext>
                </a:extLst>
              </p:cNvPr>
              <p:cNvSpPr txBox="1"/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/>
              </a:p>
              <a:p>
                <a:r>
                  <a:rPr lang="en-US" sz="12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="0" i="0" dirty="0">
                  <a:latin typeface="Cambria Math" panose="02040503050406030204" pitchFamily="18" charset="0"/>
                </a:endParaRPr>
              </a:p>
              <a:p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3A5E7F-09EC-0520-45C5-4CA625001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33" y="1961554"/>
                <a:ext cx="101568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0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FEF72-7A02-9C1F-1933-60809173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ED06-282E-E55A-0F4F-E147DAB5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ED360E6-9BB0-81FF-EDF0-CA94F0E91FC0}"/>
              </a:ext>
            </a:extLst>
          </p:cNvPr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>
              <a:extLst>
                <a:ext uri="{FF2B5EF4-FFF2-40B4-BE49-F238E27FC236}">
                  <a16:creationId xmlns:a16="http://schemas.microsoft.com/office/drawing/2014/main" id="{16C9C2CB-49AD-0F50-5975-A8428DA3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8C3149-133C-3942-9DBB-4AD11F82D56A}"/>
                </a:ext>
              </a:extLst>
            </p:cNvPr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963A7-D371-D9FE-BE82-CA8F346EBB42}"/>
                </a:ext>
              </a:extLst>
            </p:cNvPr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D17C1EE-E434-29E8-C385-510A3B132840}"/>
              </a:ext>
            </a:extLst>
          </p:cNvPr>
          <p:cNvGrpSpPr/>
          <p:nvPr/>
        </p:nvGrpSpPr>
        <p:grpSpPr>
          <a:xfrm>
            <a:off x="2686725" y="939623"/>
            <a:ext cx="2592574" cy="2695770"/>
            <a:chOff x="751907" y="1244423"/>
            <a:chExt cx="2592574" cy="2695770"/>
          </a:xfrm>
        </p:grpSpPr>
        <p:pic>
          <p:nvPicPr>
            <p:cNvPr id="25" name="Picture 24" descr="TriangleAnomaly.png">
              <a:extLst>
                <a:ext uri="{FF2B5EF4-FFF2-40B4-BE49-F238E27FC236}">
                  <a16:creationId xmlns:a16="http://schemas.microsoft.com/office/drawing/2014/main" id="{E765D2B9-1332-3E6A-D100-B7634B7C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>
              <a:extLst>
                <a:ext uri="{FF2B5EF4-FFF2-40B4-BE49-F238E27FC236}">
                  <a16:creationId xmlns:a16="http://schemas.microsoft.com/office/drawing/2014/main" id="{B81C740F-C130-43C3-0238-0F23D152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C3A262-6857-BB67-01C6-51BFC1910AE2}"/>
                </a:ext>
              </a:extLst>
            </p:cNvPr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8DAD6B-542B-CF8B-7671-16507C8E4443}"/>
                </a:ext>
              </a:extLst>
            </p:cNvPr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F4EF1B-98AC-E8F2-B2A5-7294C266462E}"/>
                </a:ext>
              </a:extLst>
            </p:cNvPr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324188-1A09-CB10-87A3-1422D576101B}"/>
                </a:ext>
              </a:extLst>
            </p:cNvPr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290E40-FE2F-FFE3-D809-AA40D349108D}"/>
                </a:ext>
              </a:extLst>
            </p:cNvPr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707D7C-5A21-55FD-D8F4-BCC293C4EE68}"/>
                </a:ext>
              </a:extLst>
            </p:cNvPr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3C466-956B-3BDA-64E9-51C08F8AE785}"/>
                </a:ext>
              </a:extLst>
            </p:cNvPr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DA102E-9CDF-DF14-5FC9-DCD4C104A379}"/>
                </a:ext>
              </a:extLst>
            </p:cNvPr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5" name="Image 5">
            <a:extLst>
              <a:ext uri="{FF2B5EF4-FFF2-40B4-BE49-F238E27FC236}">
                <a16:creationId xmlns:a16="http://schemas.microsoft.com/office/drawing/2014/main" id="{6DCDEE92-C1A2-FCD6-96FC-CA6064749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5382FF2-B92F-47EA-7B85-4B8F69BA6318}"/>
                  </a:ext>
                </a:extLst>
              </p:cNvPr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AF16CB1-9D6A-8D4E-978F-4DB7ED5D4F84}"/>
              </a:ext>
            </a:extLst>
          </p:cNvPr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7F655-6C46-94DA-A61B-4535294E36EA}"/>
              </a:ext>
            </a:extLst>
          </p:cNvPr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63747725-D410-E375-B1D8-ABCA84BB70E1}"/>
              </a:ext>
            </a:extLst>
          </p:cNvPr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6D1B9C6D-0E98-C119-1AE2-61DA502A56FE}"/>
              </a:ext>
            </a:extLst>
          </p:cNvPr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>
            <a:extLst>
              <a:ext uri="{FF2B5EF4-FFF2-40B4-BE49-F238E27FC236}">
                <a16:creationId xmlns:a16="http://schemas.microsoft.com/office/drawing/2014/main" id="{8C4D59AF-EA3D-DB8C-3C41-7C83FF6AB047}"/>
              </a:ext>
            </a:extLst>
          </p:cNvPr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A62EC7-65A6-F4E0-00D7-8F68A0C8E07C}"/>
              </a:ext>
            </a:extLst>
          </p:cNvPr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273C465-78B8-80A7-5F73-8A5385824EEB}"/>
                </a:ext>
              </a:extLst>
            </p:cNvPr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D0EC76E-E703-1603-5A72-387C128025F3}"/>
                  </a:ext>
                </a:extLst>
              </p:cNvPr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2695FBFC-30F4-EAC7-94CF-415B2D888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9A420A0-740B-B2D8-A76A-E507CC865FBB}"/>
                    </a:ext>
                  </a:extLst>
                </p:cNvPr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D0913E1-88DE-EE4B-023D-1E9BCE8203FE}"/>
                  </a:ext>
                </a:extLst>
              </p:cNvPr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8E835A-7FED-B159-ED08-8A3EE6EC7A5C}"/>
                </a:ext>
              </a:extLst>
            </p:cNvPr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9246BE8-F4B5-3F91-6523-9409C49AE361}"/>
                </a:ext>
              </a:extLst>
            </p:cNvPr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C9B36EB-8397-DF0C-D5A1-4A97E573E29C}"/>
                </a:ext>
              </a:extLst>
            </p:cNvPr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E974CF7-C777-9204-6C6E-DA456F04E3B7}"/>
                </a:ext>
              </a:extLst>
            </p:cNvPr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D28F5C0-CF88-4A53-1D63-794F30552C5C}"/>
                </a:ext>
              </a:extLst>
            </p:cNvPr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557BF7C-AC4C-92C6-9038-C2666BEB602E}"/>
                </a:ext>
              </a:extLst>
            </p:cNvPr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6DDFD15-4487-4F51-0F24-85730BEF9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CBCF2F-AFDD-38B0-B6BE-CFE8F1F0DAE6}"/>
                </a:ext>
              </a:extLst>
            </p:cNvPr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016D7BF-3165-1EB4-682E-A935DFB7FAD8}"/>
                </a:ext>
              </a:extLst>
            </p:cNvPr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65C157D-0E88-750B-D085-D2E18A010061}"/>
                </a:ext>
              </a:extLst>
            </p:cNvPr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FF3133A-63CD-B277-48CC-8399735177D0}"/>
              </a:ext>
            </a:extLst>
          </p:cNvPr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B22886-ACFA-F32F-24E8-B9C05599B44E}"/>
              </a:ext>
            </a:extLst>
          </p:cNvPr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7D582E-0165-AEB1-8EB5-9CB8C243BA7D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3390A-11BB-2AFE-B5DF-185B28308736}"/>
              </a:ext>
            </a:extLst>
          </p:cNvPr>
          <p:cNvSpPr txBox="1"/>
          <p:nvPr/>
        </p:nvSpPr>
        <p:spPr>
          <a:xfrm>
            <a:off x="2891941" y="62174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1. 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F55BC4-D914-46CE-CAA1-B79E1B85BABC}"/>
              </a:ext>
            </a:extLst>
          </p:cNvPr>
          <p:cNvSpPr txBox="1"/>
          <p:nvPr/>
        </p:nvSpPr>
        <p:spPr>
          <a:xfrm>
            <a:off x="5653363" y="631906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2. 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DC0ACB-1E71-549C-1330-E630584EE22A}"/>
              </a:ext>
            </a:extLst>
          </p:cNvPr>
          <p:cNvSpPr txBox="1"/>
          <p:nvPr/>
        </p:nvSpPr>
        <p:spPr>
          <a:xfrm>
            <a:off x="9678586" y="621262"/>
            <a:ext cx="171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3. 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C5BD933-A6CC-DA08-5391-0C37FAFB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F336DB-405C-C89E-B395-873F866C8F53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247383-389D-2DD6-96E2-CF09437CB53C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C11920-9092-B16F-E12D-A722D327F020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907DF-5659-7ABB-8FCC-2C3CD736F417}"/>
              </a:ext>
            </a:extLst>
          </p:cNvPr>
          <p:cNvSpPr txBox="1"/>
          <p:nvPr/>
        </p:nvSpPr>
        <p:spPr>
          <a:xfrm>
            <a:off x="535322" y="2789462"/>
            <a:ext cx="10987921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381000">
              <a:srgbClr val="DEEBF6"/>
            </a:glow>
          </a:effectLst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rgbClr val="CC00FF"/>
                </a:solidFill>
              </a:rPr>
              <a:t>Electroweak Baryogenesis:</a:t>
            </a:r>
          </a:p>
          <a:p>
            <a:r>
              <a:rPr lang="en-NL" sz="4000" dirty="0">
                <a:solidFill>
                  <a:srgbClr val="CC00FF"/>
                </a:solidFill>
              </a:rPr>
              <a:t>Search for manifestations of CP violation from physics beyond the Standard Model at the TeV scale</a:t>
            </a:r>
          </a:p>
        </p:txBody>
      </p:sp>
    </p:spTree>
    <p:extLst>
      <p:ext uri="{BB962C8B-B14F-4D97-AF65-F5344CB8AC3E}">
        <p14:creationId xmlns:p14="http://schemas.microsoft.com/office/powerpoint/2010/main" val="1962116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896C4-8749-1FED-D09F-80625741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B24D-8C5D-3130-CA15-07AE3061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 descr="FunBeforeBigBang.jpg">
            <a:extLst>
              <a:ext uri="{FF2B5EF4-FFF2-40B4-BE49-F238E27FC236}">
                <a16:creationId xmlns:a16="http://schemas.microsoft.com/office/drawing/2014/main" id="{C9095322-4243-6278-7159-95FC776E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7" y="1066799"/>
            <a:ext cx="4628133" cy="5198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C3046-5436-CD0A-995D-6E37CF8D3A92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65940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F864-71A0-7416-1293-E5322A701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ADE6-CC04-0F4A-E57A-367A9308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Introduction to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8" descr="http://rc003.k12.sd.us/calvin_hobbes_thesis.jpg">
            <a:extLst>
              <a:ext uri="{FF2B5EF4-FFF2-40B4-BE49-F238E27FC236}">
                <a16:creationId xmlns:a16="http://schemas.microsoft.com/office/drawing/2014/main" id="{87DF1B63-2C18-8D60-0CF1-DA8F7B12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567" y="1085844"/>
            <a:ext cx="8745793" cy="543159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2728F-C02F-5605-5F7C-9BB46DAFF57C}"/>
              </a:ext>
            </a:extLst>
          </p:cNvPr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28620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8C1-AA71-1674-E4CE-A83BEFCD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CE1B-859A-9A9A-D8C6-857B851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779" y="2934430"/>
            <a:ext cx="5299129" cy="1983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6400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476461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1295996"/>
            <a:ext cx="6902115" cy="47486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3 Generations of particles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994" y="1295996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LEP @ CERN: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1989-2000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010648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8808" y="1296357"/>
            <a:ext cx="6902115" cy="4758016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>
                      <a:solidFill>
                        <a:srgbClr val="FF0000"/>
                      </a:solidFill>
                    </a:rPr>
                    <a:t>measurements</a:t>
                  </a: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Collision Energy 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Number of events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LEP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3746" y="5027481"/>
            <a:ext cx="1246420" cy="36234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128" y="5005813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=3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0282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89" y="798463"/>
            <a:ext cx="6439040" cy="32901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6" y="4214697"/>
            <a:ext cx="2464415" cy="223567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06072" y="802129"/>
            <a:ext cx="4934024" cy="221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</a:rPr>
              <a:t>LHC: </a:t>
            </a:r>
            <a:r>
              <a:rPr lang="en-US" dirty="0"/>
              <a:t>Higgs production: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2400" i="1" dirty="0">
                <a:solidFill>
                  <a:srgbClr val="7030A0"/>
                </a:solidFill>
              </a:rPr>
              <a:t>Loop</a:t>
            </a:r>
            <a:r>
              <a:rPr lang="en-US" sz="2400" dirty="0">
                <a:solidFill>
                  <a:srgbClr val="7030A0"/>
                </a:solidFill>
              </a:rPr>
              <a:t> diagram is proportional to the mass of the heaviest fermion.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6" y="2013614"/>
            <a:ext cx="3332371" cy="1764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571" y="3238220"/>
            <a:ext cx="2265892" cy="35021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99049" y="5341938"/>
            <a:ext cx="5521454" cy="88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Top is the </a:t>
            </a:r>
            <a:r>
              <a:rPr lang="en-US" sz="2600" b="1" i="1" dirty="0"/>
              <a:t>heaviest fermion </a:t>
            </a:r>
            <a:r>
              <a:rPr lang="en-US" sz="2600" i="1" dirty="0" err="1"/>
              <a:t>flavour</a:t>
            </a:r>
            <a:r>
              <a:rPr lang="en-US" sz="2600" i="1" dirty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600" i="1" dirty="0">
                <a:solidFill>
                  <a:srgbClr val="CC00FF"/>
                </a:solidFill>
              </a:rPr>
              <a:t>3 </a:t>
            </a:r>
            <a:r>
              <a:rPr lang="en-US" sz="2600" i="1" dirty="0" err="1">
                <a:solidFill>
                  <a:srgbClr val="CC00FF"/>
                </a:solidFill>
              </a:rPr>
              <a:t>Flavour</a:t>
            </a:r>
            <a:r>
              <a:rPr lang="en-US" sz="2600" i="1" dirty="0">
                <a:solidFill>
                  <a:srgbClr val="CC00FF"/>
                </a:solidFill>
              </a:rPr>
              <a:t> generations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9322" y="448209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C00FF"/>
                </a:solidFill>
              </a:rPr>
              <a:t>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613507" y="4684732"/>
            <a:ext cx="268941" cy="0"/>
          </a:xfrm>
          <a:prstGeom prst="line">
            <a:avLst/>
          </a:prstGeom>
          <a:ln w="25400">
            <a:solidFill>
              <a:srgbClr val="CC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967219" y="2702859"/>
            <a:ext cx="520352" cy="50642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260105" y="4482099"/>
            <a:ext cx="394291" cy="400110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14600" y="2985247"/>
            <a:ext cx="7853082" cy="1506071"/>
          </a:xfrm>
          <a:custGeom>
            <a:avLst/>
            <a:gdLst>
              <a:gd name="connsiteX0" fmla="*/ 0 w 7853082"/>
              <a:gd name="connsiteY0" fmla="*/ 0 h 1506071"/>
              <a:gd name="connsiteX1" fmla="*/ 5056094 w 7853082"/>
              <a:gd name="connsiteY1" fmla="*/ 605118 h 1506071"/>
              <a:gd name="connsiteX2" fmla="*/ 7853082 w 7853082"/>
              <a:gd name="connsiteY2" fmla="*/ 1506071 h 150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3082" h="1506071">
                <a:moveTo>
                  <a:pt x="0" y="0"/>
                </a:moveTo>
                <a:cubicBezTo>
                  <a:pt x="1873623" y="177053"/>
                  <a:pt x="3747247" y="354106"/>
                  <a:pt x="5056094" y="605118"/>
                </a:cubicBezTo>
                <a:cubicBezTo>
                  <a:pt x="6364941" y="856130"/>
                  <a:pt x="7853082" y="1506071"/>
                  <a:pt x="7853082" y="1506071"/>
                </a:cubicBezTo>
              </a:path>
            </a:pathLst>
          </a:custGeom>
          <a:noFill/>
          <a:ln w="25400">
            <a:solidFill>
              <a:srgbClr val="CC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956" y="5105404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00FF"/>
                </a:solidFill>
              </a:rPr>
              <a:t>i</a:t>
            </a:r>
            <a:r>
              <a:rPr lang="en-US" sz="2200" dirty="0">
                <a:solidFill>
                  <a:srgbClr val="CC00FF"/>
                </a:solidFill>
              </a:rPr>
              <a:t> = 1, 2,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2637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  <p:bldP spid="15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</p:spPr>
            <p:txBody>
              <a:bodyPr/>
              <a:lstStyle/>
              <a:p>
                <a:r>
                  <a:rPr lang="en-US" dirty="0"/>
                  <a:t>Equivalent of CKM-Matrix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for leptons is PMNS-Matrix</a:t>
                </a:r>
              </a:p>
              <a:p>
                <a:pPr lvl="1"/>
                <a:r>
                  <a:rPr lang="en-US" dirty="0" err="1"/>
                  <a:t>Pontecorvo</a:t>
                </a:r>
                <a:r>
                  <a:rPr lang="en-US" dirty="0"/>
                  <a:t>-Maki-Nakagawa-Sakata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sz="400" dirty="0"/>
              </a:p>
              <a:p>
                <a:r>
                  <a:rPr lang="en-US" b="0" u="sng" dirty="0"/>
                  <a:t>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r>
                  <a:rPr lang="en-US" b="0" dirty="0"/>
                  <a:t>                                           • </a:t>
                </a:r>
                <a:r>
                  <a:rPr lang="en-US" b="0" u="sng" dirty="0"/>
                  <a:t>Quarks: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  <a:blipFill rotWithShape="0">
                <a:blip r:embed="rId3"/>
                <a:stretch>
                  <a:fillRect l="-985" t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blipFill>
                <a:blip r:embed="rId5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34049" y="3477578"/>
            <a:ext cx="4148137" cy="1365250"/>
            <a:chOff x="0" y="4580367"/>
            <a:chExt cx="4149545" cy="145939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95"/>
            <a:stretch>
              <a:fillRect/>
            </a:stretch>
          </p:blipFill>
          <p:spPr bwMode="auto">
            <a:xfrm>
              <a:off x="1805" y="4584690"/>
              <a:ext cx="10300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4580367"/>
              <a:ext cx="4149545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100253" y="3489324"/>
            <a:ext cx="4572000" cy="13573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681" y="4938713"/>
            <a:ext cx="4379913" cy="1638300"/>
            <a:chOff x="75887" y="4787030"/>
            <a:chExt cx="4380898" cy="163756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b="-2838"/>
            <a:stretch>
              <a:fillRect/>
            </a:stretch>
          </p:blipFill>
          <p:spPr bwMode="auto">
            <a:xfrm>
              <a:off x="78615" y="4965200"/>
              <a:ext cx="437817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5887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1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1499600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2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2917857" y="478703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3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7122796" y="5002213"/>
            <a:ext cx="4143375" cy="1574800"/>
            <a:chOff x="4917645" y="4849985"/>
            <a:chExt cx="4143228" cy="157460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-7111" r="3499"/>
            <a:stretch>
              <a:fillRect/>
            </a:stretch>
          </p:blipFill>
          <p:spPr bwMode="auto">
            <a:xfrm>
              <a:off x="4917645" y="4965200"/>
              <a:ext cx="4143228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3286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d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396883" y="4849985"/>
              <a:ext cx="3241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s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779802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6" y="3558601"/>
            <a:ext cx="46085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3" y="3509645"/>
            <a:ext cx="2855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90465" y="5321975"/>
            <a:ext cx="1621816" cy="1107996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030A0"/>
                </a:solidFill>
              </a:rPr>
              <a:t>Completely different </a:t>
            </a:r>
            <a:r>
              <a:rPr lang="en-US" sz="2200" dirty="0" err="1">
                <a:solidFill>
                  <a:srgbClr val="7030A0"/>
                </a:solidFill>
              </a:rPr>
              <a:t>hiearchy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38107" y="560467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4775176" y="564531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17962" y="3569225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6078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661A-D964-10C3-CDB8-D6D0B3FC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2101-91FD-C760-EAA4-5C85046C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Classical Mirror Worlds </a:t>
            </a:r>
            <a:endParaRPr lang="en-US" i="1" dirty="0"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719BFB1-4E9A-5F30-124A-72521DF9F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Parity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			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 				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7030A0"/>
                    </a:solidFill>
                  </a:rPr>
                  <a:t>“scalar”</a:t>
                </a:r>
              </a:p>
              <a:p>
                <a:pPr lvl="1"/>
                <a:r>
                  <a:rPr lang="en-US" dirty="0"/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𝑑𝑡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𝑚𝑑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charset="0"/>
                      </a:rPr>
                      <m:t>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=−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dirty="0"/>
                  <a:t>     :</a:t>
                </a:r>
                <a:r>
                  <a:rPr lang="en-US" i="1" dirty="0"/>
                  <a:t> </a:t>
                </a:r>
                <a:r>
                  <a:rPr lang="en-US" i="1" dirty="0">
                    <a:solidFill>
                      <a:srgbClr val="7030A0"/>
                    </a:solidFill>
                  </a:rPr>
                  <a:t>”</a:t>
                </a:r>
                <a:r>
                  <a:rPr lang="en-US" dirty="0">
                    <a:solidFill>
                      <a:srgbClr val="7030A0"/>
                    </a:solidFill>
                  </a:rPr>
                  <a:t>vector”</a:t>
                </a:r>
              </a:p>
              <a:p>
                <a:pPr lvl="1"/>
                <a:r>
                  <a:rPr lang="en-US" dirty="0"/>
                  <a:t>Acceleration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i="1" dirty="0"/>
                  <a:t> 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 	        	: </a:t>
                </a:r>
                <a:r>
                  <a:rPr lang="en-US" dirty="0">
                    <a:solidFill>
                      <a:srgbClr val="7030A0"/>
                    </a:solidFill>
                  </a:rPr>
                  <a:t>“vector”</a:t>
                </a:r>
              </a:p>
              <a:p>
                <a:pPr lvl="1"/>
                <a:r>
                  <a:rPr lang="en-US" dirty="0"/>
                  <a:t>Angular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 × 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		: </a:t>
                </a:r>
                <a:r>
                  <a:rPr lang="en-US" dirty="0">
                    <a:solidFill>
                      <a:srgbClr val="7030A0"/>
                    </a:solidFill>
                  </a:rPr>
                  <a:t>“axial vector”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719BFB1-4E9A-5F30-124A-72521DF9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  <a:blipFill>
                <a:blip r:embed="rId3"/>
                <a:stretch>
                  <a:fillRect l="-540" t="-7519" b="-218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D3F0E2-5248-79C8-9DB7-6BF10D77A0CF}"/>
              </a:ext>
            </a:extLst>
          </p:cNvPr>
          <p:cNvSpPr txBox="1">
            <a:spLocks/>
          </p:cNvSpPr>
          <p:nvPr/>
        </p:nvSpPr>
        <p:spPr>
          <a:xfrm>
            <a:off x="241300" y="2475552"/>
            <a:ext cx="11706442" cy="91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Parity</a:t>
            </a:r>
            <a:r>
              <a:rPr lang="en-US" dirty="0"/>
              <a:t>: Newton’s law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b="1" i="1" dirty="0"/>
              <a:t> </a:t>
            </a:r>
            <a:r>
              <a:rPr lang="en-US" dirty="0"/>
              <a:t>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-operation (i.e. the same in the mirror world):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9D49E425-A869-D01D-4E0C-75D95811F1D0}"/>
              </a:ext>
            </a:extLst>
          </p:cNvPr>
          <p:cNvSpPr txBox="1">
            <a:spLocks/>
          </p:cNvSpPr>
          <p:nvPr/>
        </p:nvSpPr>
        <p:spPr>
          <a:xfrm>
            <a:off x="208131" y="3457788"/>
            <a:ext cx="9451340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Charge</a:t>
            </a:r>
            <a:r>
              <a:rPr lang="en-US" dirty="0"/>
              <a:t>: Lorentz Force in the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-mirror world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dirty="0"/>
              <a:t>:</a:t>
            </a:r>
          </a:p>
        </p:txBody>
      </p:sp>
      <p:sp>
        <p:nvSpPr>
          <p:cNvPr id="43" name="Content Placeholder 5">
            <a:extLst>
              <a:ext uri="{FF2B5EF4-FFF2-40B4-BE49-F238E27FC236}">
                <a16:creationId xmlns:a16="http://schemas.microsoft.com/office/drawing/2014/main" id="{1F46C7AF-BF28-CE8E-F9B9-7147999C1A38}"/>
              </a:ext>
            </a:extLst>
          </p:cNvPr>
          <p:cNvSpPr txBox="1">
            <a:spLocks/>
          </p:cNvSpPr>
          <p:nvPr/>
        </p:nvSpPr>
        <p:spPr>
          <a:xfrm>
            <a:off x="245398" y="4446106"/>
            <a:ext cx="11197302" cy="118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Time</a:t>
            </a:r>
            <a:r>
              <a:rPr lang="en-US" dirty="0"/>
              <a:t>: laws of physics are also</a:t>
            </a:r>
            <a:r>
              <a:rPr lang="en-US" i="1" dirty="0">
                <a:solidFill>
                  <a:srgbClr val="C00000"/>
                </a:solidFill>
              </a:rPr>
              <a:t> invariant </a:t>
            </a:r>
            <a:r>
              <a:rPr lang="en-US" dirty="0"/>
              <a:t>unchanged 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-reversal, since: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5">
                <a:extLst>
                  <a:ext uri="{FF2B5EF4-FFF2-40B4-BE49-F238E27FC236}">
                    <a16:creationId xmlns:a16="http://schemas.microsoft.com/office/drawing/2014/main" id="{FF7427E6-D779-A8EC-9D0E-E6621D44A2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QM: Consider Schrodinger’s equation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 :</a:t>
                </a:r>
              </a:p>
            </p:txBody>
          </p:sp>
        </mc:Choice>
        <mc:Fallback xmlns="">
          <p:sp>
            <p:nvSpPr>
              <p:cNvPr id="46" name="Content Placeholder 5">
                <a:extLst>
                  <a:ext uri="{FF2B5EF4-FFF2-40B4-BE49-F238E27FC236}">
                    <a16:creationId xmlns:a16="http://schemas.microsoft.com/office/drawing/2014/main" id="{FF7427E6-D779-A8EC-9D0E-E6621D44A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  <a:blipFill>
                <a:blip r:embed="rId4"/>
                <a:stretch>
                  <a:fillRect l="-1018" t="-1395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D575934C-59DA-B0C9-8190-0E35C90A6C35}"/>
              </a:ext>
            </a:extLst>
          </p:cNvPr>
          <p:cNvSpPr txBox="1"/>
          <p:nvPr/>
        </p:nvSpPr>
        <p:spPr>
          <a:xfrm>
            <a:off x="1193869" y="6214863"/>
            <a:ext cx="76408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C00000"/>
                </a:solidFill>
              </a:rPr>
              <a:t>Complex </a:t>
            </a:r>
            <a:r>
              <a:rPr lang="nl-NL" sz="2200" dirty="0" err="1">
                <a:solidFill>
                  <a:srgbClr val="C00000"/>
                </a:solidFill>
              </a:rPr>
              <a:t>conjugation</a:t>
            </a:r>
            <a:r>
              <a:rPr lang="nl-NL" sz="2200" dirty="0">
                <a:solidFill>
                  <a:srgbClr val="C00000"/>
                </a:solidFill>
              </a:rPr>
              <a:t> of </a:t>
            </a:r>
            <a:r>
              <a:rPr lang="nl-NL" sz="2200" dirty="0" err="1">
                <a:solidFill>
                  <a:srgbClr val="C00000"/>
                </a:solidFill>
              </a:rPr>
              <a:t>the</a:t>
            </a:r>
            <a:r>
              <a:rPr lang="nl-NL" sz="2200" dirty="0">
                <a:solidFill>
                  <a:srgbClr val="C00000"/>
                </a:solidFill>
              </a:rPr>
              <a:t> </a:t>
            </a:r>
            <a:r>
              <a:rPr lang="nl-NL" sz="2200" dirty="0" err="1">
                <a:solidFill>
                  <a:srgbClr val="C00000"/>
                </a:solidFill>
              </a:rPr>
              <a:t>equation</a:t>
            </a:r>
            <a:r>
              <a:rPr lang="nl-NL" sz="2200" dirty="0">
                <a:solidFill>
                  <a:srgbClr val="C00000"/>
                </a:solidFill>
              </a:rPr>
              <a:t> is </a:t>
            </a:r>
            <a:r>
              <a:rPr lang="nl-NL" sz="2200" dirty="0" err="1">
                <a:solidFill>
                  <a:srgbClr val="C00000"/>
                </a:solidFill>
              </a:rPr>
              <a:t>required</a:t>
            </a:r>
            <a:r>
              <a:rPr lang="nl-NL" sz="2200" dirty="0">
                <a:solidFill>
                  <a:srgbClr val="C00000"/>
                </a:solidFill>
              </a:rPr>
              <a:t> to </a:t>
            </a:r>
            <a:r>
              <a:rPr lang="nl-NL" sz="2200" dirty="0" err="1">
                <a:solidFill>
                  <a:srgbClr val="C00000"/>
                </a:solidFill>
              </a:rPr>
              <a:t>stay</a:t>
            </a:r>
            <a:r>
              <a:rPr lang="nl-NL" sz="2200" dirty="0">
                <a:solidFill>
                  <a:srgbClr val="C00000"/>
                </a:solidFill>
              </a:rPr>
              <a:t> invariant: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089307-5CE6-D229-55D4-352CC8AB5DD8}"/>
                  </a:ext>
                </a:extLst>
              </p:cNvPr>
              <p:cNvSpPr txBox="1"/>
              <p:nvPr/>
            </p:nvSpPr>
            <p:spPr>
              <a:xfrm>
                <a:off x="1469342" y="2781300"/>
                <a:ext cx="6288773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=−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089307-5CE6-D229-55D4-352CC8AB5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342" y="2781300"/>
                <a:ext cx="6288773" cy="595932"/>
              </a:xfrm>
              <a:prstGeom prst="rect">
                <a:avLst/>
              </a:prstGeom>
              <a:blipFill>
                <a:blip r:embed="rId5"/>
                <a:stretch>
                  <a:fillRect l="-201" t="-4167"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5FAAF4-43CD-BC42-C279-565089BA8955}"/>
                  </a:ext>
                </a:extLst>
              </p:cNvPr>
              <p:cNvSpPr txBox="1"/>
              <p:nvPr/>
            </p:nvSpPr>
            <p:spPr>
              <a:xfrm>
                <a:off x="1405842" y="3733807"/>
                <a:ext cx="6259854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is-IS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 </m:t>
                          </m:r>
                        </m:e>
                      </m:groupChr>
                      <m:r>
                        <a:rPr lang="en-US" sz="2400" b="0" i="1" smtClean="0">
                          <a:latin typeface="Cambria Math" charset="0"/>
                        </a:rPr>
                        <m:t>   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5FAAF4-43CD-BC42-C279-565089BA8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42" y="3733807"/>
                <a:ext cx="6259854" cy="620234"/>
              </a:xfrm>
              <a:prstGeom prst="rect">
                <a:avLst/>
              </a:prstGeom>
              <a:blipFill>
                <a:blip r:embed="rId6"/>
                <a:stretch>
                  <a:fillRect t="-4082" b="-1224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B8D0A2-B794-B6A4-E6C8-E2E28CD7A33E}"/>
                  </a:ext>
                </a:extLst>
              </p:cNvPr>
              <p:cNvSpPr txBox="1"/>
              <p:nvPr/>
            </p:nvSpPr>
            <p:spPr>
              <a:xfrm>
                <a:off x="1463102" y="4734788"/>
                <a:ext cx="7433125" cy="714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B8D0A2-B794-B6A4-E6C8-E2E28CD7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2" y="4734788"/>
                <a:ext cx="7433125" cy="714876"/>
              </a:xfrm>
              <a:prstGeom prst="rect">
                <a:avLst/>
              </a:prstGeom>
              <a:blipFill>
                <a:blip r:embed="rId7"/>
                <a:stretch>
                  <a:fillRect l="-171" t="-34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E2D852-1414-EEA1-3E79-BD96D60BD752}"/>
                  </a:ext>
                </a:extLst>
              </p:cNvPr>
              <p:cNvSpPr txBox="1"/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𝑖h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0" smtClean="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E2D852-1414-EEA1-3E79-BD96D60BD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blipFill>
                <a:blip r:embed="rId8"/>
                <a:stretch>
                  <a:fillRect l="-4403" r="-5031" b="-126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B8785-2233-593F-C876-672C747920AD}"/>
                  </a:ext>
                </a:extLst>
              </p:cNvPr>
              <p:cNvSpPr txBox="1"/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charset="0"/>
                            </a:rPr>
                            <m:t>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B8785-2233-593F-C876-672C74792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blipFill>
                <a:blip r:embed="rId9"/>
                <a:stretch>
                  <a:fillRect l="-5319" t="-27500" b="-2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84E26DF-9C7E-CDC7-0546-64BE955A16A7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CE3CC-800B-1834-74B0-909E6BC1DAF1}"/>
              </a:ext>
            </a:extLst>
          </p:cNvPr>
          <p:cNvSpPr txBox="1"/>
          <p:nvPr/>
        </p:nvSpPr>
        <p:spPr>
          <a:xfrm>
            <a:off x="5529253" y="11807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3600" dirty="0">
                <a:solidFill>
                  <a:schemeClr val="bg1"/>
                </a:solidFill>
              </a:rPr>
              <a:t>Invariant!</a:t>
            </a:r>
          </a:p>
        </p:txBody>
      </p:sp>
      <p:pic>
        <p:nvPicPr>
          <p:cNvPr id="1026" name="Picture 2" descr="Sir Isaac Newton biography — Inventions, laws and quotes | Space">
            <a:extLst>
              <a:ext uri="{FF2B5EF4-FFF2-40B4-BE49-F238E27FC236}">
                <a16:creationId xmlns:a16="http://schemas.microsoft.com/office/drawing/2014/main" id="{455B0E40-3248-5259-4FE6-58229741A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1055" r="20931" b="33961"/>
          <a:stretch>
            <a:fillRect/>
          </a:stretch>
        </p:blipFill>
        <p:spPr bwMode="auto">
          <a:xfrm>
            <a:off x="8750343" y="2839918"/>
            <a:ext cx="1563650" cy="16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mes Clerk Maxwell - Wikipedia">
            <a:extLst>
              <a:ext uri="{FF2B5EF4-FFF2-40B4-BE49-F238E27FC236}">
                <a16:creationId xmlns:a16="http://schemas.microsoft.com/office/drawing/2014/main" id="{2DAA41F9-3C1A-B535-8E28-598F71A4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8071" r="10099" b="9780"/>
          <a:stretch>
            <a:fillRect/>
          </a:stretch>
        </p:blipFill>
        <p:spPr bwMode="auto">
          <a:xfrm>
            <a:off x="10543769" y="2840061"/>
            <a:ext cx="1295363" cy="16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rwin Schrödinger - Wikipedia">
            <a:extLst>
              <a:ext uri="{FF2B5EF4-FFF2-40B4-BE49-F238E27FC236}">
                <a16:creationId xmlns:a16="http://schemas.microsoft.com/office/drawing/2014/main" id="{E023097A-5DB5-2695-64FC-ECA2D9DA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06" y="4723392"/>
            <a:ext cx="1439511" cy="19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41085-CF4C-0955-610B-1C428619B128}"/>
              </a:ext>
            </a:extLst>
          </p:cNvPr>
          <p:cNvSpPr txBox="1"/>
          <p:nvPr/>
        </p:nvSpPr>
        <p:spPr>
          <a:xfrm>
            <a:off x="9604150" y="4013410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00FA0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EB6DB-13F9-1952-FA06-8CFD64549C1B}"/>
              </a:ext>
            </a:extLst>
          </p:cNvPr>
          <p:cNvSpPr txBox="1"/>
          <p:nvPr/>
        </p:nvSpPr>
        <p:spPr>
          <a:xfrm>
            <a:off x="11187145" y="4033078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00FA0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0D2B-7BD8-8706-BD41-F4C5B3840270}"/>
              </a:ext>
            </a:extLst>
          </p:cNvPr>
          <p:cNvSpPr txBox="1"/>
          <p:nvPr/>
        </p:nvSpPr>
        <p:spPr>
          <a:xfrm>
            <a:off x="10499525" y="5847962"/>
            <a:ext cx="34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99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39" grpId="0"/>
      <p:bldP spid="43" grpId="0"/>
      <p:bldP spid="46" grpId="0"/>
      <p:bldP spid="47" grpId="0"/>
      <p:bldP spid="3" grpId="0"/>
      <p:bldP spid="35" grpId="0"/>
      <p:bldP spid="36" grpId="0"/>
      <p:bldP spid="4" grpId="0"/>
      <p:bldP spid="5" grpId="0"/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1AC9F-3C26-C583-A078-72A6E3F7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FA38-9F73-A798-E538-8F70ACE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9CDC3-9407-5BB6-488E-FB4CA708C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86" y="995083"/>
            <a:ext cx="11061700" cy="5418417"/>
          </a:xfrm>
        </p:spPr>
        <p:txBody>
          <a:bodyPr>
            <a:normAutofit/>
          </a:bodyPr>
          <a:lstStyle/>
          <a:p>
            <a:r>
              <a:rPr lang="en-US" dirty="0"/>
              <a:t>Classical Theory is invariant under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operations; i.e. they conserve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symmetry</a:t>
            </a:r>
          </a:p>
          <a:p>
            <a:pPr lvl="1"/>
            <a:r>
              <a:rPr lang="en-US" dirty="0"/>
              <a:t>Newton mechanics, Maxwell electrodynamics.</a:t>
            </a:r>
          </a:p>
          <a:p>
            <a:pPr lvl="1"/>
            <a:endParaRPr lang="en-US" sz="1200" dirty="0"/>
          </a:p>
          <a:p>
            <a:r>
              <a:rPr lang="en-US" dirty="0"/>
              <a:t>Suppose we watch some physical event. Can we determine unambiguously whether: </a:t>
            </a:r>
          </a:p>
          <a:p>
            <a:pPr lvl="1"/>
            <a:r>
              <a:rPr lang="en-US" dirty="0"/>
              <a:t>We are watching the event where all </a:t>
            </a:r>
            <a:r>
              <a:rPr lang="en-US" b="1" i="1" dirty="0"/>
              <a:t>charges are reversed </a:t>
            </a:r>
            <a:r>
              <a:rPr lang="en-US" dirty="0"/>
              <a:t>or not?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We are watching the event </a:t>
            </a:r>
            <a:r>
              <a:rPr lang="en-US" b="1" i="1" dirty="0"/>
              <a:t>in a mirror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Macroscopic biological asymmetries are considered </a:t>
            </a:r>
            <a:r>
              <a:rPr lang="en-US" sz="2200" i="1" dirty="0"/>
              <a:t>accidents of                                  evolution</a:t>
            </a:r>
            <a:r>
              <a:rPr lang="en-US" sz="2200" dirty="0"/>
              <a:t> rather than fundamental asymmetry in the laws of physics.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We are watching the event in a </a:t>
            </a:r>
            <a:r>
              <a:rPr lang="en-US" b="1" i="1" dirty="0"/>
              <a:t>film running backwards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The arrow of time is due to thermodynamics: i.e. the realization of a                   macroscopic final state is </a:t>
            </a:r>
            <a:r>
              <a:rPr lang="en-US" sz="2200" i="1" dirty="0"/>
              <a:t>statistically more probable </a:t>
            </a:r>
            <a:r>
              <a:rPr lang="en-US" sz="2200" dirty="0"/>
              <a:t>than the initial state.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2913B-2072-6F14-4823-FD4C8EE5018C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" name="Picture 3" descr="A person playing pool in a room&#10;&#10;AI-generated content may be incorrect.">
            <a:extLst>
              <a:ext uri="{FF2B5EF4-FFF2-40B4-BE49-F238E27FC236}">
                <a16:creationId xmlns:a16="http://schemas.microsoft.com/office/drawing/2014/main" id="{C2B67F36-F75B-F45C-D860-5EC3636C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013" y="1723220"/>
            <a:ext cx="2759798" cy="4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CBD4F-CC55-8E8C-D6C8-FDD073ECB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6B82-BF89-233B-FB04-80B42252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47789CDA-961F-90C2-AF52-FFE21750A90E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2233856"/>
            <a:ext cx="1524000" cy="2667000"/>
            <a:chOff x="672" y="1584"/>
            <a:chExt cx="960" cy="1680"/>
          </a:xfrm>
        </p:grpSpPr>
        <p:sp>
          <p:nvSpPr>
            <p:cNvPr id="5" name="Line 41">
              <a:extLst>
                <a:ext uri="{FF2B5EF4-FFF2-40B4-BE49-F238E27FC236}">
                  <a16:creationId xmlns:a16="http://schemas.microsoft.com/office/drawing/2014/main" id="{798544D6-559C-710F-43E7-9BA37D951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65FB5D2-1BA2-1143-A0D6-F80000458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6E98CC9-CE0B-2EE2-BB76-1287F23CF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CC08136-C959-871A-E1B5-96CE8B178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96512D69-0AD1-835E-1047-4AB624642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D9092F02-9F4A-D2F6-3FED-421252C8C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CDCA5A71-B519-EAE5-EC37-677B03F8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156C77F7-8E30-A1B7-ED78-F7C4A87CDC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05E54737-5251-C881-E8AD-02AFEBFE3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9ADABD62-E68A-13B6-FBD8-76BF65991A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5F998698-25FF-6437-DB80-8FBC04410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EE4B6DA3-BAC9-7B3D-3017-E0088C00C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1DC8E840-A02E-6427-ECAE-C35715817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39">
              <a:extLst>
                <a:ext uri="{FF2B5EF4-FFF2-40B4-BE49-F238E27FC236}">
                  <a16:creationId xmlns:a16="http://schemas.microsoft.com/office/drawing/2014/main" id="{DC7DC977-059F-CC3C-5B3A-232DED0B2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40">
              <a:extLst>
                <a:ext uri="{FF2B5EF4-FFF2-40B4-BE49-F238E27FC236}">
                  <a16:creationId xmlns:a16="http://schemas.microsoft.com/office/drawing/2014/main" id="{C0FE0BCB-4F3C-4190-E18B-419ACD72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42">
              <a:extLst>
                <a:ext uri="{FF2B5EF4-FFF2-40B4-BE49-F238E27FC236}">
                  <a16:creationId xmlns:a16="http://schemas.microsoft.com/office/drawing/2014/main" id="{7A7ADB8D-F984-0C7D-F425-86506A624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ine 43">
              <a:extLst>
                <a:ext uri="{FF2B5EF4-FFF2-40B4-BE49-F238E27FC236}">
                  <a16:creationId xmlns:a16="http://schemas.microsoft.com/office/drawing/2014/main" id="{1D3CC7A2-3027-F1FA-CEE5-9C82CD2B0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44">
              <a:extLst>
                <a:ext uri="{FF2B5EF4-FFF2-40B4-BE49-F238E27FC236}">
                  <a16:creationId xmlns:a16="http://schemas.microsoft.com/office/drawing/2014/main" id="{F83B624D-12CB-8C80-6282-4F5FA8CD9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45">
              <a:extLst>
                <a:ext uri="{FF2B5EF4-FFF2-40B4-BE49-F238E27FC236}">
                  <a16:creationId xmlns:a16="http://schemas.microsoft.com/office/drawing/2014/main" id="{3FFE5F7A-F548-BCE5-3351-54388C96C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782A62B4-985D-E629-38E9-81754F96F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77">
            <a:extLst>
              <a:ext uri="{FF2B5EF4-FFF2-40B4-BE49-F238E27FC236}">
                <a16:creationId xmlns:a16="http://schemas.microsoft.com/office/drawing/2014/main" id="{11E78DAB-E8EF-C49F-7E04-5C012E78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78">
            <a:extLst>
              <a:ext uri="{FF2B5EF4-FFF2-40B4-BE49-F238E27FC236}">
                <a16:creationId xmlns:a16="http://schemas.microsoft.com/office/drawing/2014/main" id="{532EE94B-9A24-064B-511C-C4B21CE0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9">
            <a:extLst>
              <a:ext uri="{FF2B5EF4-FFF2-40B4-BE49-F238E27FC236}">
                <a16:creationId xmlns:a16="http://schemas.microsoft.com/office/drawing/2014/main" id="{E48CCAB0-C817-9187-73F6-D72ED85C2871}"/>
              </a:ext>
            </a:extLst>
          </p:cNvPr>
          <p:cNvSpPr>
            <a:spLocks/>
          </p:cNvSpPr>
          <p:nvPr/>
        </p:nvSpPr>
        <p:spPr bwMode="auto">
          <a:xfrm>
            <a:off x="14351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80">
            <a:extLst>
              <a:ext uri="{FF2B5EF4-FFF2-40B4-BE49-F238E27FC236}">
                <a16:creationId xmlns:a16="http://schemas.microsoft.com/office/drawing/2014/main" id="{4640F48A-9115-64A1-4CAA-79F00B135342}"/>
              </a:ext>
            </a:extLst>
          </p:cNvPr>
          <p:cNvSpPr>
            <a:spLocks/>
          </p:cNvSpPr>
          <p:nvPr/>
        </p:nvSpPr>
        <p:spPr bwMode="auto">
          <a:xfrm>
            <a:off x="14351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23D0FBBE-3628-EEC9-744B-6477216D2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260969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</a:t>
            </a:r>
          </a:p>
        </p:txBody>
      </p:sp>
      <p:sp>
        <p:nvSpPr>
          <p:cNvPr id="30" name="Line 87">
            <a:extLst>
              <a:ext uri="{FF2B5EF4-FFF2-40B4-BE49-F238E27FC236}">
                <a16:creationId xmlns:a16="http://schemas.microsoft.com/office/drawing/2014/main" id="{74184641-5F58-3A39-2C2F-87487F9B2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51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ine 89">
            <a:extLst>
              <a:ext uri="{FF2B5EF4-FFF2-40B4-BE49-F238E27FC236}">
                <a16:creationId xmlns:a16="http://schemas.microsoft.com/office/drawing/2014/main" id="{E5B8ED9E-8B2B-9B1C-B74A-80597A87CE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9900" y="2462456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93">
            <a:extLst>
              <a:ext uri="{FF2B5EF4-FFF2-40B4-BE49-F238E27FC236}">
                <a16:creationId xmlns:a16="http://schemas.microsoft.com/office/drawing/2014/main" id="{AC3BFCE6-3800-70DC-EF7D-B5D3753D2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300" y="26148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Box 94">
            <a:extLst>
              <a:ext uri="{FF2B5EF4-FFF2-40B4-BE49-F238E27FC236}">
                <a16:creationId xmlns:a16="http://schemas.microsoft.com/office/drawing/2014/main" id="{E0D9C527-15D2-BBCE-4956-E561B9326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3862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34" name="Text Box 95">
            <a:extLst>
              <a:ext uri="{FF2B5EF4-FFF2-40B4-BE49-F238E27FC236}">
                <a16:creationId xmlns:a16="http://schemas.microsoft.com/office/drawing/2014/main" id="{B31B41BC-D471-F36C-3B10-EEE158CC2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grpSp>
        <p:nvGrpSpPr>
          <p:cNvPr id="35" name="Group 49">
            <a:extLst>
              <a:ext uri="{FF2B5EF4-FFF2-40B4-BE49-F238E27FC236}">
                <a16:creationId xmlns:a16="http://schemas.microsoft.com/office/drawing/2014/main" id="{4AB96B30-AA14-8264-07EA-0ED9F25FE3D7}"/>
              </a:ext>
            </a:extLst>
          </p:cNvPr>
          <p:cNvGrpSpPr>
            <a:grpSpLocks/>
          </p:cNvGrpSpPr>
          <p:nvPr/>
        </p:nvGrpSpPr>
        <p:grpSpPr bwMode="auto">
          <a:xfrm>
            <a:off x="8864600" y="2233856"/>
            <a:ext cx="1524000" cy="2667000"/>
            <a:chOff x="672" y="1584"/>
            <a:chExt cx="960" cy="1680"/>
          </a:xfrm>
        </p:grpSpPr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226FBB28-DA15-186E-AEB3-3DF4CE100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39AE2E4C-24C4-C07A-6AE0-0F83ABAA1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utoShape 52">
              <a:extLst>
                <a:ext uri="{FF2B5EF4-FFF2-40B4-BE49-F238E27FC236}">
                  <a16:creationId xmlns:a16="http://schemas.microsoft.com/office/drawing/2014/main" id="{38EBB224-F614-AE1D-8EAF-1DF9F75F8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utoShape 53">
              <a:extLst>
                <a:ext uri="{FF2B5EF4-FFF2-40B4-BE49-F238E27FC236}">
                  <a16:creationId xmlns:a16="http://schemas.microsoft.com/office/drawing/2014/main" id="{770EA090-12B0-4F71-0486-C84DE4050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AutoShape 54">
              <a:extLst>
                <a:ext uri="{FF2B5EF4-FFF2-40B4-BE49-F238E27FC236}">
                  <a16:creationId xmlns:a16="http://schemas.microsoft.com/office/drawing/2014/main" id="{B55EF116-0DE8-60E8-92A2-18353E9AF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utoShape 55">
              <a:extLst>
                <a:ext uri="{FF2B5EF4-FFF2-40B4-BE49-F238E27FC236}">
                  <a16:creationId xmlns:a16="http://schemas.microsoft.com/office/drawing/2014/main" id="{B83DD325-350E-5016-8EFC-45D1E6277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ine 56">
              <a:extLst>
                <a:ext uri="{FF2B5EF4-FFF2-40B4-BE49-F238E27FC236}">
                  <a16:creationId xmlns:a16="http://schemas.microsoft.com/office/drawing/2014/main" id="{C2F7C665-637F-743E-5E56-D87964328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57">
              <a:extLst>
                <a:ext uri="{FF2B5EF4-FFF2-40B4-BE49-F238E27FC236}">
                  <a16:creationId xmlns:a16="http://schemas.microsoft.com/office/drawing/2014/main" id="{DE359216-6346-E4B3-72FA-B5C8D22C5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58">
              <a:extLst>
                <a:ext uri="{FF2B5EF4-FFF2-40B4-BE49-F238E27FC236}">
                  <a16:creationId xmlns:a16="http://schemas.microsoft.com/office/drawing/2014/main" id="{5AA7A8EA-DAB3-4AAE-687D-81881727E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59">
              <a:extLst>
                <a:ext uri="{FF2B5EF4-FFF2-40B4-BE49-F238E27FC236}">
                  <a16:creationId xmlns:a16="http://schemas.microsoft.com/office/drawing/2014/main" id="{0668C74A-6A67-34B6-B1E3-CF19F3CBF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60">
              <a:extLst>
                <a:ext uri="{FF2B5EF4-FFF2-40B4-BE49-F238E27FC236}">
                  <a16:creationId xmlns:a16="http://schemas.microsoft.com/office/drawing/2014/main" id="{5BDFE403-08D4-C89F-CC79-07D99330B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61">
              <a:extLst>
                <a:ext uri="{FF2B5EF4-FFF2-40B4-BE49-F238E27FC236}">
                  <a16:creationId xmlns:a16="http://schemas.microsoft.com/office/drawing/2014/main" id="{7118B2C0-ADCB-57F4-6468-D826AE8DA8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62">
              <a:extLst>
                <a:ext uri="{FF2B5EF4-FFF2-40B4-BE49-F238E27FC236}">
                  <a16:creationId xmlns:a16="http://schemas.microsoft.com/office/drawing/2014/main" id="{7FC5BB80-637E-BD1D-4A5F-549CD7FA0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63">
              <a:extLst>
                <a:ext uri="{FF2B5EF4-FFF2-40B4-BE49-F238E27FC236}">
                  <a16:creationId xmlns:a16="http://schemas.microsoft.com/office/drawing/2014/main" id="{A0BB6DB7-414C-D53C-8713-7E32AF059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64">
              <a:extLst>
                <a:ext uri="{FF2B5EF4-FFF2-40B4-BE49-F238E27FC236}">
                  <a16:creationId xmlns:a16="http://schemas.microsoft.com/office/drawing/2014/main" id="{6B31BC87-A2D8-E4DD-1023-1F172A1A1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65">
              <a:extLst>
                <a:ext uri="{FF2B5EF4-FFF2-40B4-BE49-F238E27FC236}">
                  <a16:creationId xmlns:a16="http://schemas.microsoft.com/office/drawing/2014/main" id="{B4E29842-FBF4-2FBA-5DF6-003760547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66">
              <a:extLst>
                <a:ext uri="{FF2B5EF4-FFF2-40B4-BE49-F238E27FC236}">
                  <a16:creationId xmlns:a16="http://schemas.microsoft.com/office/drawing/2014/main" id="{CCDB72DE-44C4-206A-D4D2-1B4A43DFD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67">
              <a:extLst>
                <a:ext uri="{FF2B5EF4-FFF2-40B4-BE49-F238E27FC236}">
                  <a16:creationId xmlns:a16="http://schemas.microsoft.com/office/drawing/2014/main" id="{258F7B9A-2E75-B6BE-B9B9-557069369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68">
              <a:extLst>
                <a:ext uri="{FF2B5EF4-FFF2-40B4-BE49-F238E27FC236}">
                  <a16:creationId xmlns:a16="http://schemas.microsoft.com/office/drawing/2014/main" id="{E7DEB42C-FE44-2D28-E5D9-BFAE71A94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69">
              <a:extLst>
                <a:ext uri="{FF2B5EF4-FFF2-40B4-BE49-F238E27FC236}">
                  <a16:creationId xmlns:a16="http://schemas.microsoft.com/office/drawing/2014/main" id="{F0580223-71CE-9FA5-9241-D6C626858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Freeform 81">
            <a:extLst>
              <a:ext uri="{FF2B5EF4-FFF2-40B4-BE49-F238E27FC236}">
                <a16:creationId xmlns:a16="http://schemas.microsoft.com/office/drawing/2014/main" id="{AFBE8F35-F0F4-DA3F-E932-D395280E945A}"/>
              </a:ext>
            </a:extLst>
          </p:cNvPr>
          <p:cNvSpPr>
            <a:spLocks/>
          </p:cNvSpPr>
          <p:nvPr/>
        </p:nvSpPr>
        <p:spPr bwMode="auto">
          <a:xfrm>
            <a:off x="97790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82">
            <a:extLst>
              <a:ext uri="{FF2B5EF4-FFF2-40B4-BE49-F238E27FC236}">
                <a16:creationId xmlns:a16="http://schemas.microsoft.com/office/drawing/2014/main" id="{3388DD76-F633-DA48-F9F0-84F1FB66CC54}"/>
              </a:ext>
            </a:extLst>
          </p:cNvPr>
          <p:cNvSpPr>
            <a:spLocks/>
          </p:cNvSpPr>
          <p:nvPr/>
        </p:nvSpPr>
        <p:spPr bwMode="auto">
          <a:xfrm>
            <a:off x="97790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83">
            <a:extLst>
              <a:ext uri="{FF2B5EF4-FFF2-40B4-BE49-F238E27FC236}">
                <a16:creationId xmlns:a16="http://schemas.microsoft.com/office/drawing/2014/main" id="{75363384-3D08-468C-A372-24705F588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84">
            <a:extLst>
              <a:ext uri="{FF2B5EF4-FFF2-40B4-BE49-F238E27FC236}">
                <a16:creationId xmlns:a16="http://schemas.microsoft.com/office/drawing/2014/main" id="{6166FE92-CAC6-1BA7-4890-28067222C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86">
            <a:extLst>
              <a:ext uri="{FF2B5EF4-FFF2-40B4-BE49-F238E27FC236}">
                <a16:creationId xmlns:a16="http://schemas.microsoft.com/office/drawing/2014/main" id="{0855CB66-7A1B-59A2-B32B-D68E7C71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925" y="3184769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“R”</a:t>
            </a:r>
          </a:p>
        </p:txBody>
      </p:sp>
      <p:sp>
        <p:nvSpPr>
          <p:cNvPr id="61" name="Line 88">
            <a:extLst>
              <a:ext uri="{FF2B5EF4-FFF2-40B4-BE49-F238E27FC236}">
                <a16:creationId xmlns:a16="http://schemas.microsoft.com/office/drawing/2014/main" id="{DC01FBD0-A6A4-2BE0-6568-22A4F33C2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90">
            <a:extLst>
              <a:ext uri="{FF2B5EF4-FFF2-40B4-BE49-F238E27FC236}">
                <a16:creationId xmlns:a16="http://schemas.microsoft.com/office/drawing/2014/main" id="{2D4A21BA-4897-ECFC-48BD-B3AEDDC0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sp>
        <p:nvSpPr>
          <p:cNvPr id="63" name="Line 91">
            <a:extLst>
              <a:ext uri="{FF2B5EF4-FFF2-40B4-BE49-F238E27FC236}">
                <a16:creationId xmlns:a16="http://schemas.microsoft.com/office/drawing/2014/main" id="{21790396-9D90-68F1-E127-BC1A6BCF3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0" y="2462456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 Box 96">
            <a:extLst>
              <a:ext uri="{FF2B5EF4-FFF2-40B4-BE49-F238E27FC236}">
                <a16:creationId xmlns:a16="http://schemas.microsoft.com/office/drawing/2014/main" id="{1AA8CA52-BC37-388A-8E04-6F4A68129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200" y="22338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65" name="Line 97">
            <a:extLst>
              <a:ext uri="{FF2B5EF4-FFF2-40B4-BE49-F238E27FC236}">
                <a16:creationId xmlns:a16="http://schemas.microsoft.com/office/drawing/2014/main" id="{649A4652-979C-54F9-F1F9-EB00B66DC3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538656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E5C10E41-B146-0899-F33A-3EB106C33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1956 physicists were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convinced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the laws of nature were left-right symmetric. Strange?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1AA233DD-84DB-C57C-9232-58547F77F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471856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gedanken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experiment:  consider two perfectly mirror symmetric cars:</a:t>
            </a:r>
          </a:p>
        </p:txBody>
      </p:sp>
      <p:sp>
        <p:nvSpPr>
          <p:cNvPr id="68" name="Text Box 73">
            <a:extLst>
              <a:ext uri="{FF2B5EF4-FFF2-40B4-BE49-F238E27FC236}">
                <a16:creationId xmlns:a16="http://schemas.microsoft.com/office/drawing/2014/main" id="{027F676C-AA22-64E7-A110-83EF611A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198" y="2867266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 and “R” are fully symmetric,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nut, bolt, molecule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 the engine is a black box</a:t>
            </a:r>
          </a:p>
        </p:txBody>
      </p:sp>
      <p:sp>
        <p:nvSpPr>
          <p:cNvPr id="69" name="Text Box 74">
            <a:extLst>
              <a:ext uri="{FF2B5EF4-FFF2-40B4-BE49-F238E27FC236}">
                <a16:creationId xmlns:a16="http://schemas.microsoft.com/office/drawing/2014/main" id="{64C9BCAC-EC3F-81BB-D088-2F6B0351C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038792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“L” gets in, starts, ….. 60 km/h</a:t>
            </a:r>
          </a:p>
        </p:txBody>
      </p:sp>
      <p:sp>
        <p:nvSpPr>
          <p:cNvPr id="70" name="Text Box 75">
            <a:extLst>
              <a:ext uri="{FF2B5EF4-FFF2-40B4-BE49-F238E27FC236}">
                <a16:creationId xmlns:a16="http://schemas.microsoft.com/office/drawing/2014/main" id="{6F33446F-911C-3B51-9B59-5E9937F85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395982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“R” gets in, starts, ….. What happens?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59E66F-491E-F8A0-73B6-FD897291E10E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2" name="Picture 71" descr="lee2">
            <a:extLst>
              <a:ext uri="{FF2B5EF4-FFF2-40B4-BE49-F238E27FC236}">
                <a16:creationId xmlns:a16="http://schemas.microsoft.com/office/drawing/2014/main" id="{9D48CC20-B63C-2E2F-6687-5B7220EC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3" name="Text Box 76">
            <a:extLst>
              <a:ext uri="{FF2B5EF4-FFF2-40B4-BE49-F238E27FC236}">
                <a16:creationId xmlns:a16="http://schemas.microsoft.com/office/drawing/2014/main" id="{2558CC2B-C4E3-1457-4228-5E39687A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295" y="5400114"/>
            <a:ext cx="10154896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Phrased in another way: 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 or via a mirror?</a:t>
            </a:r>
          </a:p>
        </p:txBody>
      </p:sp>
    </p:spTree>
    <p:extLst>
      <p:ext uri="{BB962C8B-B14F-4D97-AF65-F5344CB8AC3E}">
        <p14:creationId xmlns:p14="http://schemas.microsoft.com/office/powerpoint/2010/main" val="131856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94BD-80FA-E1A7-B20B-100D3021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Parity Violation</a:t>
            </a:r>
            <a:endParaRPr lang="en-N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3B7DC9-DC18-89D9-8371-1E3D6699D883}"/>
              </a:ext>
            </a:extLst>
          </p:cNvPr>
          <p:cNvGrpSpPr/>
          <p:nvPr/>
        </p:nvGrpSpPr>
        <p:grpSpPr>
          <a:xfrm>
            <a:off x="6261918" y="1725563"/>
            <a:ext cx="5715001" cy="4144297"/>
            <a:chOff x="6261918" y="1646901"/>
            <a:chExt cx="5168083" cy="3677267"/>
          </a:xfrm>
        </p:grpSpPr>
        <p:pic>
          <p:nvPicPr>
            <p:cNvPr id="6" name="Picture 5" descr="A car seen in a mirror&#10;&#10;AI-generated content may be incorrect.">
              <a:extLst>
                <a:ext uri="{FF2B5EF4-FFF2-40B4-BE49-F238E27FC236}">
                  <a16:creationId xmlns:a16="http://schemas.microsoft.com/office/drawing/2014/main" id="{D2B108F6-2450-3D49-BC4B-9D3533049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414" t="26099" r="3618" b="30177"/>
            <a:stretch>
              <a:fillRect/>
            </a:stretch>
          </p:blipFill>
          <p:spPr>
            <a:xfrm>
              <a:off x="6261919" y="1646901"/>
              <a:ext cx="5168082" cy="3677267"/>
            </a:xfrm>
            <a:prstGeom prst="ellipse">
              <a:avLst/>
            </a:prstGeom>
            <a:noFill/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203BE9-5B76-B04C-F7E2-1DC0AA6FD88A}"/>
                </a:ext>
              </a:extLst>
            </p:cNvPr>
            <p:cNvSpPr/>
            <p:nvPr/>
          </p:nvSpPr>
          <p:spPr>
            <a:xfrm>
              <a:off x="6261918" y="1991031"/>
              <a:ext cx="5168083" cy="3333137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5" name="Picture 4" descr="A car seen in a mirror&#10;&#10;AI-generated content may be incorrect.">
            <a:extLst>
              <a:ext uri="{FF2B5EF4-FFF2-40B4-BE49-F238E27FC236}">
                <a16:creationId xmlns:a16="http://schemas.microsoft.com/office/drawing/2014/main" id="{51085C97-BA8F-A641-1146-62C85864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81" y="1828804"/>
            <a:ext cx="5715003" cy="38100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89BF3A-CD8B-9F03-655D-E40559897BE3}"/>
              </a:ext>
            </a:extLst>
          </p:cNvPr>
          <p:cNvSpPr/>
          <p:nvPr/>
        </p:nvSpPr>
        <p:spPr>
          <a:xfrm>
            <a:off x="3406876" y="2934933"/>
            <a:ext cx="2300749" cy="1519084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C301B0-C981-93A4-EEDC-263472F08B29}"/>
              </a:ext>
            </a:extLst>
          </p:cNvPr>
          <p:cNvCxnSpPr>
            <a:cxnSpLocks/>
          </p:cNvCxnSpPr>
          <p:nvPr/>
        </p:nvCxnSpPr>
        <p:spPr>
          <a:xfrm flipV="1">
            <a:off x="4306529" y="2227006"/>
            <a:ext cx="3819832" cy="707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2F8D9B-6401-74EA-BA7C-D561370EF332}"/>
              </a:ext>
            </a:extLst>
          </p:cNvPr>
          <p:cNvCxnSpPr>
            <a:cxnSpLocks/>
          </p:cNvCxnSpPr>
          <p:nvPr/>
        </p:nvCxnSpPr>
        <p:spPr>
          <a:xfrm>
            <a:off x="4055806" y="4375979"/>
            <a:ext cx="3672349" cy="12628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76">
            <a:extLst>
              <a:ext uri="{FF2B5EF4-FFF2-40B4-BE49-F238E27FC236}">
                <a16:creationId xmlns:a16="http://schemas.microsoft.com/office/drawing/2014/main" id="{A3F4D6FF-2FDA-0802-FD19-6936055E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537" y="988140"/>
            <a:ext cx="8587094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right-side car or via a mirror?</a:t>
            </a:r>
          </a:p>
        </p:txBody>
      </p:sp>
      <p:sp>
        <p:nvSpPr>
          <p:cNvPr id="25" name="Text Box 76">
            <a:extLst>
              <a:ext uri="{FF2B5EF4-FFF2-40B4-BE49-F238E27FC236}">
                <a16:creationId xmlns:a16="http://schemas.microsoft.com/office/drawing/2014/main" id="{FE4D7786-8688-D4C6-4AEE-E2BFAB7B8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65" y="6026642"/>
            <a:ext cx="5307030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C00000"/>
                </a:solidFill>
              </a:rPr>
              <a:t>If </a:t>
            </a:r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:Parity conservation, if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Parity violation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63E71B-F7D0-802B-D0DA-FE5DF628E756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979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65782-DCBF-D0A1-87DD-A2B40A3E6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0A53-0113-C724-1140-F2C51116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42E45562-7079-761F-12A9-D3170ECCEE40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2233856"/>
            <a:ext cx="1524000" cy="2667000"/>
            <a:chOff x="672" y="1584"/>
            <a:chExt cx="960" cy="1680"/>
          </a:xfrm>
        </p:grpSpPr>
        <p:sp>
          <p:nvSpPr>
            <p:cNvPr id="5" name="Line 41">
              <a:extLst>
                <a:ext uri="{FF2B5EF4-FFF2-40B4-BE49-F238E27FC236}">
                  <a16:creationId xmlns:a16="http://schemas.microsoft.com/office/drawing/2014/main" id="{3BC550A0-CBBF-195E-F216-32606FF2F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D37E5E8-761E-88B5-B4CC-C3B99378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92E6B5C5-7A30-CA22-EDAA-A5DDBBAF5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2A08D8CB-318A-2CE4-604B-499F7C395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E61D62EF-AA7C-8C24-FE38-074DE879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B9C50EF0-E33B-2F29-1471-ED903D4F4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D67BB936-B0A4-69D3-4C49-CD839C7CB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36E14F80-84FC-356E-298A-DF4BB9F08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5527CA6F-4756-020C-9454-EE10068E5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E15B975E-9CE3-3B9D-4A11-F3B672357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DA834466-B23B-5088-109C-42F80D6ED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91058982-B06A-A17E-1C7C-14B696C0ED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4266FC02-2182-8593-1EA4-476023FDD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39">
              <a:extLst>
                <a:ext uri="{FF2B5EF4-FFF2-40B4-BE49-F238E27FC236}">
                  <a16:creationId xmlns:a16="http://schemas.microsoft.com/office/drawing/2014/main" id="{1BC296CB-7880-2BF8-F20D-D690EE76F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40">
              <a:extLst>
                <a:ext uri="{FF2B5EF4-FFF2-40B4-BE49-F238E27FC236}">
                  <a16:creationId xmlns:a16="http://schemas.microsoft.com/office/drawing/2014/main" id="{66E29A17-166B-5EB3-7337-77B5D0EB8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42">
              <a:extLst>
                <a:ext uri="{FF2B5EF4-FFF2-40B4-BE49-F238E27FC236}">
                  <a16:creationId xmlns:a16="http://schemas.microsoft.com/office/drawing/2014/main" id="{22E41643-F2A3-B18A-B6CC-C51CF3610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ine 43">
              <a:extLst>
                <a:ext uri="{FF2B5EF4-FFF2-40B4-BE49-F238E27FC236}">
                  <a16:creationId xmlns:a16="http://schemas.microsoft.com/office/drawing/2014/main" id="{C3E975D2-B5CC-62ED-14BD-4FEA4D0692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44">
              <a:extLst>
                <a:ext uri="{FF2B5EF4-FFF2-40B4-BE49-F238E27FC236}">
                  <a16:creationId xmlns:a16="http://schemas.microsoft.com/office/drawing/2014/main" id="{AB770147-0067-CBD8-59B2-1ACAAB75F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45">
              <a:extLst>
                <a:ext uri="{FF2B5EF4-FFF2-40B4-BE49-F238E27FC236}">
                  <a16:creationId xmlns:a16="http://schemas.microsoft.com/office/drawing/2014/main" id="{72A77E61-769D-6703-0210-13964CA7C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9A917EE7-A513-FAA3-5613-C4B436634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77">
            <a:extLst>
              <a:ext uri="{FF2B5EF4-FFF2-40B4-BE49-F238E27FC236}">
                <a16:creationId xmlns:a16="http://schemas.microsoft.com/office/drawing/2014/main" id="{684CA5D3-0B61-2F5E-3A7D-2FD06B4A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78">
            <a:extLst>
              <a:ext uri="{FF2B5EF4-FFF2-40B4-BE49-F238E27FC236}">
                <a16:creationId xmlns:a16="http://schemas.microsoft.com/office/drawing/2014/main" id="{D8FA3B1D-8B65-60B5-F8C9-BDEEC709E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9">
            <a:extLst>
              <a:ext uri="{FF2B5EF4-FFF2-40B4-BE49-F238E27FC236}">
                <a16:creationId xmlns:a16="http://schemas.microsoft.com/office/drawing/2014/main" id="{DBABB0C4-CEA5-B62A-A3ED-20DEDD8856BB}"/>
              </a:ext>
            </a:extLst>
          </p:cNvPr>
          <p:cNvSpPr>
            <a:spLocks/>
          </p:cNvSpPr>
          <p:nvPr/>
        </p:nvSpPr>
        <p:spPr bwMode="auto">
          <a:xfrm>
            <a:off x="14351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80">
            <a:extLst>
              <a:ext uri="{FF2B5EF4-FFF2-40B4-BE49-F238E27FC236}">
                <a16:creationId xmlns:a16="http://schemas.microsoft.com/office/drawing/2014/main" id="{59B3BA06-CB34-E669-28B3-94138590A7C1}"/>
              </a:ext>
            </a:extLst>
          </p:cNvPr>
          <p:cNvSpPr>
            <a:spLocks/>
          </p:cNvSpPr>
          <p:nvPr/>
        </p:nvSpPr>
        <p:spPr bwMode="auto">
          <a:xfrm>
            <a:off x="14351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0D5DCDBD-7E1D-96E4-6B97-4DC14CA2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3260969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</a:t>
            </a:r>
          </a:p>
        </p:txBody>
      </p:sp>
      <p:sp>
        <p:nvSpPr>
          <p:cNvPr id="30" name="Line 87">
            <a:extLst>
              <a:ext uri="{FF2B5EF4-FFF2-40B4-BE49-F238E27FC236}">
                <a16:creationId xmlns:a16="http://schemas.microsoft.com/office/drawing/2014/main" id="{2C7F01FC-248E-0544-183D-D470CFF7EE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351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ine 89">
            <a:extLst>
              <a:ext uri="{FF2B5EF4-FFF2-40B4-BE49-F238E27FC236}">
                <a16:creationId xmlns:a16="http://schemas.microsoft.com/office/drawing/2014/main" id="{C0C46AE1-5633-34D4-083C-1B564D17B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9900" y="2462456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93">
            <a:extLst>
              <a:ext uri="{FF2B5EF4-FFF2-40B4-BE49-F238E27FC236}">
                <a16:creationId xmlns:a16="http://schemas.microsoft.com/office/drawing/2014/main" id="{17BB0F1D-4288-6A28-9DCF-FBEF31C1B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300" y="26148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Box 94">
            <a:extLst>
              <a:ext uri="{FF2B5EF4-FFF2-40B4-BE49-F238E27FC236}">
                <a16:creationId xmlns:a16="http://schemas.microsoft.com/office/drawing/2014/main" id="{52867024-FE38-F0F5-A10A-401054FC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23862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34" name="Text Box 95">
            <a:extLst>
              <a:ext uri="{FF2B5EF4-FFF2-40B4-BE49-F238E27FC236}">
                <a16:creationId xmlns:a16="http://schemas.microsoft.com/office/drawing/2014/main" id="{BFC5529A-20E8-9580-3187-03BC9EA72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grpSp>
        <p:nvGrpSpPr>
          <p:cNvPr id="35" name="Group 49">
            <a:extLst>
              <a:ext uri="{FF2B5EF4-FFF2-40B4-BE49-F238E27FC236}">
                <a16:creationId xmlns:a16="http://schemas.microsoft.com/office/drawing/2014/main" id="{B50DB44E-4B68-9233-AF32-354796D96B2D}"/>
              </a:ext>
            </a:extLst>
          </p:cNvPr>
          <p:cNvGrpSpPr>
            <a:grpSpLocks/>
          </p:cNvGrpSpPr>
          <p:nvPr/>
        </p:nvGrpSpPr>
        <p:grpSpPr bwMode="auto">
          <a:xfrm>
            <a:off x="8864600" y="2233856"/>
            <a:ext cx="1524000" cy="2667000"/>
            <a:chOff x="672" y="1584"/>
            <a:chExt cx="960" cy="1680"/>
          </a:xfrm>
        </p:grpSpPr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997FC928-5F2A-BD89-D954-4D3A113A23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51">
              <a:extLst>
                <a:ext uri="{FF2B5EF4-FFF2-40B4-BE49-F238E27FC236}">
                  <a16:creationId xmlns:a16="http://schemas.microsoft.com/office/drawing/2014/main" id="{87FDB6A2-4A8E-59E6-39EA-52CFC82EC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utoShape 52">
              <a:extLst>
                <a:ext uri="{FF2B5EF4-FFF2-40B4-BE49-F238E27FC236}">
                  <a16:creationId xmlns:a16="http://schemas.microsoft.com/office/drawing/2014/main" id="{EA309765-2D4A-5188-C44A-DDFF10E02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utoShape 53">
              <a:extLst>
                <a:ext uri="{FF2B5EF4-FFF2-40B4-BE49-F238E27FC236}">
                  <a16:creationId xmlns:a16="http://schemas.microsoft.com/office/drawing/2014/main" id="{8C3372F1-4383-9057-37A9-B93234A4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AutoShape 54">
              <a:extLst>
                <a:ext uri="{FF2B5EF4-FFF2-40B4-BE49-F238E27FC236}">
                  <a16:creationId xmlns:a16="http://schemas.microsoft.com/office/drawing/2014/main" id="{ECFAC2D8-F529-F8C0-CC2F-F487F2607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utoShape 55">
              <a:extLst>
                <a:ext uri="{FF2B5EF4-FFF2-40B4-BE49-F238E27FC236}">
                  <a16:creationId xmlns:a16="http://schemas.microsoft.com/office/drawing/2014/main" id="{B4C27EB4-AF92-D89D-CAAB-DE1E26D53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Line 56">
              <a:extLst>
                <a:ext uri="{FF2B5EF4-FFF2-40B4-BE49-F238E27FC236}">
                  <a16:creationId xmlns:a16="http://schemas.microsoft.com/office/drawing/2014/main" id="{AF96BD5A-5241-222B-6220-502E3665F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57">
              <a:extLst>
                <a:ext uri="{FF2B5EF4-FFF2-40B4-BE49-F238E27FC236}">
                  <a16:creationId xmlns:a16="http://schemas.microsoft.com/office/drawing/2014/main" id="{110E0314-CB74-097B-290C-9F88F3829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58">
              <a:extLst>
                <a:ext uri="{FF2B5EF4-FFF2-40B4-BE49-F238E27FC236}">
                  <a16:creationId xmlns:a16="http://schemas.microsoft.com/office/drawing/2014/main" id="{2F5CCEFE-FE03-A663-F980-9CCC5A76D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59">
              <a:extLst>
                <a:ext uri="{FF2B5EF4-FFF2-40B4-BE49-F238E27FC236}">
                  <a16:creationId xmlns:a16="http://schemas.microsoft.com/office/drawing/2014/main" id="{AB31A1E8-5FD0-81D7-9B11-95317DFD1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60">
              <a:extLst>
                <a:ext uri="{FF2B5EF4-FFF2-40B4-BE49-F238E27FC236}">
                  <a16:creationId xmlns:a16="http://schemas.microsoft.com/office/drawing/2014/main" id="{2D4E56D4-83B2-A3A7-3378-7EE41497A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61">
              <a:extLst>
                <a:ext uri="{FF2B5EF4-FFF2-40B4-BE49-F238E27FC236}">
                  <a16:creationId xmlns:a16="http://schemas.microsoft.com/office/drawing/2014/main" id="{A2828D31-892C-CEED-3022-9D81AC39F8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62">
              <a:extLst>
                <a:ext uri="{FF2B5EF4-FFF2-40B4-BE49-F238E27FC236}">
                  <a16:creationId xmlns:a16="http://schemas.microsoft.com/office/drawing/2014/main" id="{B353572B-A839-66AE-F8AC-D60D758F6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63">
              <a:extLst>
                <a:ext uri="{FF2B5EF4-FFF2-40B4-BE49-F238E27FC236}">
                  <a16:creationId xmlns:a16="http://schemas.microsoft.com/office/drawing/2014/main" id="{D2F53AF1-1D61-480B-7D21-EB5343FBE8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64">
              <a:extLst>
                <a:ext uri="{FF2B5EF4-FFF2-40B4-BE49-F238E27FC236}">
                  <a16:creationId xmlns:a16="http://schemas.microsoft.com/office/drawing/2014/main" id="{4CEF791D-4C6F-3AD1-F1D8-DF032795E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65">
              <a:extLst>
                <a:ext uri="{FF2B5EF4-FFF2-40B4-BE49-F238E27FC236}">
                  <a16:creationId xmlns:a16="http://schemas.microsoft.com/office/drawing/2014/main" id="{17C0E1BE-11AF-4847-CA31-D717551F5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66">
              <a:extLst>
                <a:ext uri="{FF2B5EF4-FFF2-40B4-BE49-F238E27FC236}">
                  <a16:creationId xmlns:a16="http://schemas.microsoft.com/office/drawing/2014/main" id="{8F68B5DD-E69A-E267-A8EC-306BC874D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67">
              <a:extLst>
                <a:ext uri="{FF2B5EF4-FFF2-40B4-BE49-F238E27FC236}">
                  <a16:creationId xmlns:a16="http://schemas.microsoft.com/office/drawing/2014/main" id="{5732230E-829B-651C-AC49-6C05B9BD1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68">
              <a:extLst>
                <a:ext uri="{FF2B5EF4-FFF2-40B4-BE49-F238E27FC236}">
                  <a16:creationId xmlns:a16="http://schemas.microsoft.com/office/drawing/2014/main" id="{4837C8EA-2D92-C5F1-664F-28DCF847D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69">
              <a:extLst>
                <a:ext uri="{FF2B5EF4-FFF2-40B4-BE49-F238E27FC236}">
                  <a16:creationId xmlns:a16="http://schemas.microsoft.com/office/drawing/2014/main" id="{8273DCC4-DC1B-2649-2EC9-FA0F5565D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Freeform 81">
            <a:extLst>
              <a:ext uri="{FF2B5EF4-FFF2-40B4-BE49-F238E27FC236}">
                <a16:creationId xmlns:a16="http://schemas.microsoft.com/office/drawing/2014/main" id="{B991F0F3-EE2C-29DB-11AA-47A5B80ADE02}"/>
              </a:ext>
            </a:extLst>
          </p:cNvPr>
          <p:cNvSpPr>
            <a:spLocks/>
          </p:cNvSpPr>
          <p:nvPr/>
        </p:nvSpPr>
        <p:spPr bwMode="auto">
          <a:xfrm>
            <a:off x="9779000" y="26148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82">
            <a:extLst>
              <a:ext uri="{FF2B5EF4-FFF2-40B4-BE49-F238E27FC236}">
                <a16:creationId xmlns:a16="http://schemas.microsoft.com/office/drawing/2014/main" id="{1226E109-64AA-0B70-E456-227D0836F5B9}"/>
              </a:ext>
            </a:extLst>
          </p:cNvPr>
          <p:cNvSpPr>
            <a:spLocks/>
          </p:cNvSpPr>
          <p:nvPr/>
        </p:nvSpPr>
        <p:spPr bwMode="auto">
          <a:xfrm>
            <a:off x="9779000" y="2691056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83">
            <a:extLst>
              <a:ext uri="{FF2B5EF4-FFF2-40B4-BE49-F238E27FC236}">
                <a16:creationId xmlns:a16="http://schemas.microsoft.com/office/drawing/2014/main" id="{C9F99EDC-CA61-27FA-1AB8-C70ADBB5A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843456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84">
            <a:extLst>
              <a:ext uri="{FF2B5EF4-FFF2-40B4-BE49-F238E27FC236}">
                <a16:creationId xmlns:a16="http://schemas.microsoft.com/office/drawing/2014/main" id="{EE625A2C-8461-AF07-1483-95543CEC8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3072056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86">
            <a:extLst>
              <a:ext uri="{FF2B5EF4-FFF2-40B4-BE49-F238E27FC236}">
                <a16:creationId xmlns:a16="http://schemas.microsoft.com/office/drawing/2014/main" id="{14E44108-5016-2761-1DDF-19435F9D5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925" y="3184769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“R”</a:t>
            </a:r>
          </a:p>
        </p:txBody>
      </p:sp>
      <p:sp>
        <p:nvSpPr>
          <p:cNvPr id="61" name="Line 88">
            <a:extLst>
              <a:ext uri="{FF2B5EF4-FFF2-40B4-BE49-F238E27FC236}">
                <a16:creationId xmlns:a16="http://schemas.microsoft.com/office/drawing/2014/main" id="{9F194909-C091-F184-C1E6-40067B12F6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691056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90">
            <a:extLst>
              <a:ext uri="{FF2B5EF4-FFF2-40B4-BE49-F238E27FC236}">
                <a16:creationId xmlns:a16="http://schemas.microsoft.com/office/drawing/2014/main" id="{8C977CC2-A833-492C-8961-9AB211DE2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2157656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pedal</a:t>
            </a:r>
          </a:p>
        </p:txBody>
      </p:sp>
      <p:sp>
        <p:nvSpPr>
          <p:cNvPr id="63" name="Line 91">
            <a:extLst>
              <a:ext uri="{FF2B5EF4-FFF2-40B4-BE49-F238E27FC236}">
                <a16:creationId xmlns:a16="http://schemas.microsoft.com/office/drawing/2014/main" id="{C636A2CB-6FBC-72EF-6CC4-762693498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0" y="2462456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 Box 96">
            <a:extLst>
              <a:ext uri="{FF2B5EF4-FFF2-40B4-BE49-F238E27FC236}">
                <a16:creationId xmlns:a16="http://schemas.microsoft.com/office/drawing/2014/main" id="{3F7EE53C-99B7-2538-564B-5487FD20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6200" y="2233856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</a:t>
            </a:r>
          </a:p>
        </p:txBody>
      </p:sp>
      <p:sp>
        <p:nvSpPr>
          <p:cNvPr id="65" name="Line 97">
            <a:extLst>
              <a:ext uri="{FF2B5EF4-FFF2-40B4-BE49-F238E27FC236}">
                <a16:creationId xmlns:a16="http://schemas.microsoft.com/office/drawing/2014/main" id="{103C0F21-CD16-8CB8-CCA4-6C9539E70C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07600" y="2538656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F110FC0-07FA-CA36-38FA-AABB0573E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1956 physicists were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convinced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the laws of nature were left-right symmetric. Strange?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6EEB57CD-879E-B758-6EAB-7536A10C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1471856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gedanken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experiment:  consider two perfectly mirror symmetric cars:</a:t>
            </a:r>
          </a:p>
        </p:txBody>
      </p:sp>
      <p:sp>
        <p:nvSpPr>
          <p:cNvPr id="68" name="Text Box 73">
            <a:extLst>
              <a:ext uri="{FF2B5EF4-FFF2-40B4-BE49-F238E27FC236}">
                <a16:creationId xmlns:a16="http://schemas.microsoft.com/office/drawing/2014/main" id="{5632A8D5-CBF0-D2D9-4DB4-D4CBBD2F1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198" y="2867266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“L” and “R” are fully symmetric,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nut, bolt, molecule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 the engine is a black box</a:t>
            </a:r>
          </a:p>
        </p:txBody>
      </p:sp>
      <p:sp>
        <p:nvSpPr>
          <p:cNvPr id="69" name="Text Box 74">
            <a:extLst>
              <a:ext uri="{FF2B5EF4-FFF2-40B4-BE49-F238E27FC236}">
                <a16:creationId xmlns:a16="http://schemas.microsoft.com/office/drawing/2014/main" id="{F9D7ABF8-AEEA-F864-FD00-B12D67789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038792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“L” gets in, starts, ….. 60 km/h</a:t>
            </a:r>
          </a:p>
        </p:txBody>
      </p:sp>
      <p:sp>
        <p:nvSpPr>
          <p:cNvPr id="70" name="Text Box 75">
            <a:extLst>
              <a:ext uri="{FF2B5EF4-FFF2-40B4-BE49-F238E27FC236}">
                <a16:creationId xmlns:a16="http://schemas.microsoft.com/office/drawing/2014/main" id="{BA66C729-3BB3-042C-3EE3-E2697823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884" y="4395982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 “R” gets in, starts, ….. What happens?</a:t>
            </a:r>
          </a:p>
        </p:txBody>
      </p:sp>
      <p:sp>
        <p:nvSpPr>
          <p:cNvPr id="71" name="Text Box 76">
            <a:extLst>
              <a:ext uri="{FF2B5EF4-FFF2-40B4-BE49-F238E27FC236}">
                <a16:creationId xmlns:a16="http://schemas.microsoft.com/office/drawing/2014/main" id="{EE425724-4929-FD6D-A7D6-1CFFCD3C6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6108427"/>
            <a:ext cx="7490448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happens in case the ignition mechanism uses, say, Co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decay?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57BBB5-FFBD-430E-37E9-BF3F0179818A}"/>
              </a:ext>
            </a:extLst>
          </p:cNvPr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2" name="Picture 71" descr="lee2">
            <a:extLst>
              <a:ext uri="{FF2B5EF4-FFF2-40B4-BE49-F238E27FC236}">
                <a16:creationId xmlns:a16="http://schemas.microsoft.com/office/drawing/2014/main" id="{FA2C6E49-C6F7-3F41-C60A-FDF2702B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3" name="Text Box 76">
            <a:extLst>
              <a:ext uri="{FF2B5EF4-FFF2-40B4-BE49-F238E27FC236}">
                <a16:creationId xmlns:a16="http://schemas.microsoft.com/office/drawing/2014/main" id="{05886D22-8130-AC28-A4BB-C9EAEEFFB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295" y="5400114"/>
            <a:ext cx="10154896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Phrased in another way: can you tell whether you are looking directly at</a:t>
            </a:r>
            <a:r>
              <a:rPr lang="en-US" sz="2000" dirty="0">
                <a:solidFill>
                  <a:srgbClr val="C00000"/>
                </a:solidFill>
                <a:latin typeface="Calibri" panose="020F0502020204030204"/>
              </a:rPr>
              <a:t>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 or via a mirror?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E1A2459-1065-7CD4-E337-906C0B71BA8B}"/>
              </a:ext>
            </a:extLst>
          </p:cNvPr>
          <p:cNvGrpSpPr/>
          <p:nvPr/>
        </p:nvGrpSpPr>
        <p:grpSpPr>
          <a:xfrm>
            <a:off x="4027404" y="2491960"/>
            <a:ext cx="3822167" cy="2689640"/>
            <a:chOff x="2554918" y="2453480"/>
            <a:chExt cx="3822167" cy="268964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D4C5C1E-0AFF-D50D-AF62-4C022F53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747" y="2819399"/>
              <a:ext cx="1658338" cy="2323721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DEB0592-A560-1910-3579-218EE1B2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4918" y="2819400"/>
              <a:ext cx="1643034" cy="23237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03FAE98-BE72-4128-2D81-EE775206457B}"/>
                </a:ext>
              </a:extLst>
            </p:cNvPr>
            <p:cNvSpPr txBox="1"/>
            <p:nvPr/>
          </p:nvSpPr>
          <p:spPr>
            <a:xfrm>
              <a:off x="4936345" y="2469634"/>
              <a:ext cx="107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C.N. Yang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6A0ABA9-DA0F-C3A4-DCD5-408372E0B9DE}"/>
                </a:ext>
              </a:extLst>
            </p:cNvPr>
            <p:cNvSpPr txBox="1"/>
            <p:nvPr/>
          </p:nvSpPr>
          <p:spPr>
            <a:xfrm>
              <a:off x="2745460" y="2453480"/>
              <a:ext cx="934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T.D. Lee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0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14050</TotalTime>
  <Words>3819</Words>
  <Application>Microsoft Macintosh PowerPoint</Application>
  <PresentationFormat>Widescreen</PresentationFormat>
  <Paragraphs>766</Paragraphs>
  <Slides>48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ＭＳ Ｐゴシック</vt:lpstr>
      <vt:lpstr>Arial</vt:lpstr>
      <vt:lpstr>Bradley Hand</vt:lpstr>
      <vt:lpstr>Calibri</vt:lpstr>
      <vt:lpstr>Calibri Light</vt:lpstr>
      <vt:lpstr>Cambria Math</vt:lpstr>
      <vt:lpstr>Symbol</vt:lpstr>
      <vt:lpstr>Symbol</vt:lpstr>
      <vt:lpstr>System Font Regular</vt:lpstr>
      <vt:lpstr>Tahoma</vt:lpstr>
      <vt:lpstr>Times</vt:lpstr>
      <vt:lpstr>times new roman</vt:lpstr>
      <vt:lpstr>times new roman</vt:lpstr>
      <vt:lpstr>Verdana</vt:lpstr>
      <vt:lpstr>Wingdings</vt:lpstr>
      <vt:lpstr>Zapf Dingbats</vt:lpstr>
      <vt:lpstr>Office Theme</vt:lpstr>
      <vt:lpstr>1_Office Theme</vt:lpstr>
      <vt:lpstr>Equation</vt:lpstr>
      <vt:lpstr>   Flavour Physics and CP Violation</vt:lpstr>
      <vt:lpstr>   Introduction to CP Violation</vt:lpstr>
      <vt:lpstr>   Introduction to CP Violation</vt:lpstr>
      <vt:lpstr>   C, P, T  Discrete Symmetries</vt:lpstr>
      <vt:lpstr>   Classical Mirror Worlds </vt:lpstr>
      <vt:lpstr>   C-, P-, T- Symmetry</vt:lpstr>
      <vt:lpstr>   Parity Violation</vt:lpstr>
      <vt:lpstr>     Parity Violation</vt:lpstr>
      <vt:lpstr>   Parity Violation</vt:lpstr>
      <vt:lpstr>   Discovery of Parity Violation</vt:lpstr>
      <vt:lpstr>  P violation in pion decay</vt:lpstr>
      <vt:lpstr>  P violation in pion decay</vt:lpstr>
      <vt:lpstr>   Charge conjugation symmetry?</vt:lpstr>
      <vt:lpstr>   The Weak force and C, P and CP conjugation</vt:lpstr>
      <vt:lpstr>   Discovery of CP-Violation with K^0 decays</vt:lpstr>
      <vt:lpstr>   Discovery of CP-Violation with K^0 decays</vt:lpstr>
      <vt:lpstr>   Alternative: Charge Asymmetry in K^0 decays</vt:lpstr>
      <vt:lpstr>   Alternative: Charge Asymmetry in K^0 decays</vt:lpstr>
      <vt:lpstr>   Contact with Aliens !</vt:lpstr>
      <vt:lpstr>   Contact with Aliens !</vt:lpstr>
      <vt:lpstr>   Alpha experiment: does antimatter fall down?</vt:lpstr>
      <vt:lpstr>   CPT Violation…</vt:lpstr>
      <vt:lpstr>   Introduction to CP Violation</vt:lpstr>
      <vt:lpstr>   Weak interaction in three Flavour Generations</vt:lpstr>
      <vt:lpstr>  Charged current after symmetry breaking</vt:lpstr>
      <vt:lpstr>   Flavour Changing Quark Interactions</vt:lpstr>
      <vt:lpstr>   Flavour Changing Quark Interactions</vt:lpstr>
      <vt:lpstr>   Flavour Changing Quark Interactions</vt:lpstr>
      <vt:lpstr>   Flavour Changing Quark Interactions</vt:lpstr>
      <vt:lpstr>   Flavour Changing Quark Interactions – CP Violation</vt:lpstr>
      <vt:lpstr>   Introduction to CP Violation</vt:lpstr>
      <vt:lpstr>    How to observe CP violation?</vt:lpstr>
      <vt:lpstr> How to observe CP violation? A quantum interference experiment</vt:lpstr>
      <vt:lpstr> How to measure CP violation? A quantum interference experiment</vt:lpstr>
      <vt:lpstr>   CP violation and Interference</vt:lpstr>
      <vt:lpstr>   Introduction to CP Violation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Alternative Explanation…</vt:lpstr>
      <vt:lpstr>   Introduction to CP Violation</vt:lpstr>
      <vt:lpstr>PowerPoint Presentation</vt:lpstr>
      <vt:lpstr>   3 Generations of particles – How do we know?</vt:lpstr>
      <vt:lpstr>   3 Generations of particles – How do we know?</vt:lpstr>
      <vt:lpstr>   3 Generations of particles – How do we know?</vt:lpstr>
      <vt:lpstr>   How about leptons?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Merk, Marcel (GWFP)</cp:lastModifiedBy>
  <cp:revision>969</cp:revision>
  <dcterms:created xsi:type="dcterms:W3CDTF">2018-08-16T13:53:51Z</dcterms:created>
  <dcterms:modified xsi:type="dcterms:W3CDTF">2026-03-30T07:22:41Z</dcterms:modified>
</cp:coreProperties>
</file>