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1128" r:id="rId2"/>
    <p:sldId id="1275" r:id="rId3"/>
    <p:sldId id="1175" r:id="rId4"/>
    <p:sldId id="1014" r:id="rId5"/>
    <p:sldId id="1281" r:id="rId6"/>
    <p:sldId id="1227" r:id="rId7"/>
    <p:sldId id="1127" r:id="rId8"/>
    <p:sldId id="1090" r:id="rId9"/>
    <p:sldId id="1233" r:id="rId10"/>
    <p:sldId id="1280" r:id="rId11"/>
    <p:sldId id="1049" r:id="rId12"/>
    <p:sldId id="1160" r:id="rId13"/>
    <p:sldId id="1040" r:id="rId14"/>
    <p:sldId id="1143" r:id="rId15"/>
    <p:sldId id="1145" r:id="rId16"/>
    <p:sldId id="1144" r:id="rId17"/>
    <p:sldId id="1207" r:id="rId18"/>
    <p:sldId id="1206" r:id="rId19"/>
    <p:sldId id="1158" r:id="rId20"/>
    <p:sldId id="1159" r:id="rId21"/>
    <p:sldId id="1203" r:id="rId22"/>
    <p:sldId id="989" r:id="rId23"/>
    <p:sldId id="1093" r:id="rId24"/>
    <p:sldId id="1174" r:id="rId25"/>
    <p:sldId id="1182" r:id="rId26"/>
    <p:sldId id="990" r:id="rId27"/>
    <p:sldId id="1183" r:id="rId28"/>
    <p:sldId id="1184" r:id="rId29"/>
    <p:sldId id="1189" r:id="rId30"/>
    <p:sldId id="1209" r:id="rId31"/>
    <p:sldId id="1191" r:id="rId32"/>
    <p:sldId id="1282" r:id="rId33"/>
    <p:sldId id="1284" r:id="rId34"/>
    <p:sldId id="1286" r:id="rId35"/>
    <p:sldId id="1222" r:id="rId36"/>
    <p:sldId id="1193" r:id="rId37"/>
    <p:sldId id="1214" r:id="rId38"/>
    <p:sldId id="1217" r:id="rId39"/>
    <p:sldId id="1287" r:id="rId40"/>
    <p:sldId id="1262" r:id="rId41"/>
    <p:sldId id="1254" r:id="rId42"/>
    <p:sldId id="1255" r:id="rId43"/>
    <p:sldId id="1256" r:id="rId44"/>
    <p:sldId id="1271" r:id="rId45"/>
    <p:sldId id="1257" r:id="rId46"/>
    <p:sldId id="1259" r:id="rId47"/>
    <p:sldId id="1260" r:id="rId48"/>
    <p:sldId id="1288" r:id="rId49"/>
    <p:sldId id="1289" r:id="rId50"/>
    <p:sldId id="1290" r:id="rId51"/>
    <p:sldId id="1291" r:id="rId52"/>
    <p:sldId id="1292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05"/>
    <a:srgbClr val="0000FF"/>
    <a:srgbClr val="000090"/>
    <a:srgbClr val="98057E"/>
    <a:srgbClr val="0070C0"/>
    <a:srgbClr val="FF9300"/>
    <a:srgbClr val="FF1DCD"/>
    <a:srgbClr val="D883FF"/>
    <a:srgbClr val="FFFEEB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6" autoAdjust="0"/>
    <p:restoredTop sz="90604" autoAdjust="0"/>
  </p:normalViewPr>
  <p:slideViewPr>
    <p:cSldViewPr snapToGrid="0" snapToObjects="1">
      <p:cViewPr>
        <p:scale>
          <a:sx n="93" d="100"/>
          <a:sy n="93" d="100"/>
        </p:scale>
        <p:origin x="12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6F6B1-6248-2947-AB0A-B429B95A1488}" type="datetimeFigureOut">
              <a:rPr lang="en-US" smtClean="0"/>
              <a:t>5/7/17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097F5-1FB7-B645-B7D2-1B6037C55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4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E1C43-E040-A242-97BC-AF834953FC1E}" type="datetimeFigureOut">
              <a:rPr lang="en-US" smtClean="0"/>
              <a:t>5/7/17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5C629-F3B4-284F-853A-9E01B3495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30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</a:t>
            </a:r>
            <a:r>
              <a:rPr lang="en-US" baseline="0" dirty="0" smtClean="0"/>
              <a:t> term involvements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, Main tracker, HLT. Project leadership OT, HLT and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 in the past. Significant investments upgrade. Physics active: physics coordinator. Probably run coordinator coming two years. Central role in </a:t>
            </a:r>
            <a:r>
              <a:rPr lang="en-US" baseline="0" dirty="0" err="1" smtClean="0"/>
              <a:t>collab</a:t>
            </a:r>
            <a:r>
              <a:rPr lang="en-US" baseline="0" dirty="0" smtClean="0"/>
              <a:t>. Profit from </a:t>
            </a:r>
            <a:r>
              <a:rPr lang="en-US" baseline="0" dirty="0" err="1" smtClean="0"/>
              <a:t>collab</a:t>
            </a:r>
            <a:r>
              <a:rPr lang="en-US" baseline="0" dirty="0" smtClean="0"/>
              <a:t> with Nikhef </a:t>
            </a:r>
            <a:r>
              <a:rPr lang="en-US" baseline="0" dirty="0" err="1" smtClean="0"/>
              <a:t>flavour</a:t>
            </a:r>
            <a:r>
              <a:rPr lang="en-US" baseline="0" dirty="0" smtClean="0"/>
              <a:t> theory.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11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Nikhef large </a:t>
            </a:r>
            <a:r>
              <a:rPr lang="en-US" dirty="0" err="1" smtClean="0"/>
              <a:t>contrbutions</a:t>
            </a:r>
            <a:r>
              <a:rPr lang="en-US" dirty="0" smtClean="0"/>
              <a:t>. </a:t>
            </a:r>
            <a:r>
              <a:rPr lang="en-US" dirty="0" err="1" smtClean="0"/>
              <a:t>Velo</a:t>
            </a:r>
            <a:r>
              <a:rPr lang="en-US" baseline="0" dirty="0" smtClean="0"/>
              <a:t> operating well. Even working well in </a:t>
            </a:r>
            <a:r>
              <a:rPr lang="en-US" baseline="0" dirty="0" err="1" smtClean="0"/>
              <a:t>Pb-Pb</a:t>
            </a:r>
            <a:r>
              <a:rPr lang="en-US" baseline="0" dirty="0" smtClean="0"/>
              <a:t>  data taking.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13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maximum HV, 500 V?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51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Upgrade is from strip to pixel,</a:t>
            </a:r>
            <a:r>
              <a:rPr lang="en-US" baseline="0" dirty="0" smtClean="0"/>
              <a:t> closer to beam. RF foil at 3.5 mm, Si at 5 mm, now 8 mm). Major projects: module (with Manchester), </a:t>
            </a:r>
            <a:r>
              <a:rPr lang="en-US" baseline="0" dirty="0" err="1" smtClean="0"/>
              <a:t>VeloPix</a:t>
            </a:r>
            <a:r>
              <a:rPr lang="en-US" baseline="0" dirty="0" smtClean="0"/>
              <a:t> (with CERN), RF-box (with CERN).</a:t>
            </a:r>
          </a:p>
          <a:p>
            <a:r>
              <a:rPr lang="en-US" baseline="0" dirty="0" err="1" smtClean="0"/>
              <a:t>VeloPix</a:t>
            </a:r>
            <a:r>
              <a:rPr lang="en-US" baseline="0" dirty="0" smtClean="0"/>
              <a:t>  chip submission “now”, Module – temperature/deformations measurements, RF-box having fun.</a:t>
            </a:r>
          </a:p>
          <a:p>
            <a:r>
              <a:rPr lang="en-US" baseline="0" dirty="0" smtClean="0"/>
              <a:t>Some activities ended.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6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Machine for module being used from</a:t>
            </a:r>
            <a:r>
              <a:rPr lang="en-US" baseline="0" dirty="0" smtClean="0"/>
              <a:t> in-house equipment. Gluing dispenser bought.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46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studies with prototype pixel detectors using</a:t>
            </a:r>
            <a:r>
              <a:rPr lang="en-US" baseline="0" dirty="0" smtClean="0"/>
              <a:t> TimePix3 chip. 200 micron chip.</a:t>
            </a:r>
          </a:p>
          <a:p>
            <a:r>
              <a:rPr lang="en-US" baseline="0" dirty="0" smtClean="0"/>
              <a:t>Radiation effects. Hamamatsu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Micron.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00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RF box.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9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43DA5C-FAC7-4275-8CDF-3FA5A5EC1F78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Large involvement in</a:t>
            </a:r>
            <a:r>
              <a:rPr lang="en-US" baseline="0" dirty="0" smtClean="0"/>
              <a:t> OT straws. So far ageing does not occur. Detector works very well. </a:t>
            </a:r>
            <a:r>
              <a:rPr lang="en-US" baseline="0" dirty="0" err="1" smtClean="0"/>
              <a:t>Pb-Pb</a:t>
            </a:r>
            <a:r>
              <a:rPr lang="en-US" baseline="0" dirty="0" smtClean="0"/>
              <a:t> occupancy up to 100%.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 smtClean="0"/>
              <a:t>Questions:</a:t>
            </a:r>
          </a:p>
          <a:p>
            <a:r>
              <a:rPr lang="en-US" sz="1200" i="1" dirty="0" smtClean="0"/>
              <a:t>Protons are</a:t>
            </a:r>
            <a:r>
              <a:rPr lang="en-US" sz="1200" i="1" baseline="0" dirty="0" smtClean="0"/>
              <a:t> more energetic than </a:t>
            </a:r>
            <a:r>
              <a:rPr lang="en-US" sz="1200" i="1" baseline="0" dirty="0" err="1" smtClean="0"/>
              <a:t>pions</a:t>
            </a:r>
            <a:r>
              <a:rPr lang="en-US" sz="1200" i="1" baseline="0" dirty="0" smtClean="0"/>
              <a:t>!</a:t>
            </a:r>
            <a:endParaRPr lang="en-US" sz="1200" i="1" dirty="0" smtClean="0"/>
          </a:p>
          <a:p>
            <a:r>
              <a:rPr lang="en-US" sz="1200" i="1" dirty="0" err="1" smtClean="0"/>
              <a:t>Pione</a:t>
            </a:r>
            <a:r>
              <a:rPr lang="en-US" sz="1200" i="1" dirty="0" smtClean="0"/>
              <a:t> from D*?</a:t>
            </a:r>
          </a:p>
          <a:p>
            <a:r>
              <a:rPr lang="en-US" sz="1200" i="1" dirty="0" smtClean="0"/>
              <a:t>Momentum </a:t>
            </a:r>
            <a:r>
              <a:rPr lang="en-US" sz="1200" i="1" dirty="0" err="1" smtClean="0"/>
              <a:t>spetra</a:t>
            </a:r>
            <a:r>
              <a:rPr lang="en-US" sz="1200" i="1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Scintillating </a:t>
            </a:r>
            <a:r>
              <a:rPr lang="en-US" dirty="0" err="1" smtClean="0"/>
              <a:t>Fibre</a:t>
            </a:r>
            <a:r>
              <a:rPr lang="en-US" dirty="0" smtClean="0"/>
              <a:t> Tracker,  2.5 m long </a:t>
            </a:r>
            <a:r>
              <a:rPr lang="en-US" dirty="0" err="1" smtClean="0"/>
              <a:t>fibres</a:t>
            </a:r>
            <a:r>
              <a:rPr lang="en-US" dirty="0" smtClean="0"/>
              <a:t> read out by silicon photomultipliers at the edge of the acceptance.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SiPM’s</a:t>
            </a:r>
            <a:r>
              <a:rPr lang="en-US" dirty="0" smtClean="0"/>
              <a:t> </a:t>
            </a:r>
            <a:r>
              <a:rPr lang="en-US" dirty="0" err="1" smtClean="0"/>
              <a:t>hamamatsu</a:t>
            </a:r>
            <a:r>
              <a:rPr lang="en-US" dirty="0" smtClean="0"/>
              <a:t>. Fibers </a:t>
            </a:r>
            <a:r>
              <a:rPr lang="en-US" dirty="0" err="1" smtClean="0"/>
              <a:t>Kururai</a:t>
            </a:r>
            <a:r>
              <a:rPr lang="en-US" dirty="0" smtClean="0"/>
              <a:t>. Fiber thickness fluctuations</a:t>
            </a:r>
            <a:r>
              <a:rPr lang="en-US" baseline="0" dirty="0" smtClean="0"/>
              <a:t> acceptable.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Our projects: FE-Electronics: master board and (Clermont </a:t>
            </a:r>
            <a:r>
              <a:rPr lang="en-US" baseline="0" dirty="0" err="1" smtClean="0"/>
              <a:t>Ferrand</a:t>
            </a:r>
            <a:r>
              <a:rPr lang="en-US" baseline="0" dirty="0" smtClean="0"/>
              <a:t> cluster board).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Coldbox</a:t>
            </a:r>
            <a:r>
              <a:rPr lang="en-US" baseline="0" dirty="0" smtClean="0"/>
              <a:t> to keep the </a:t>
            </a:r>
            <a:r>
              <a:rPr lang="en-US" baseline="0" dirty="0" err="1" smtClean="0"/>
              <a:t>SiPMs</a:t>
            </a:r>
            <a:r>
              <a:rPr lang="en-US" baseline="0" dirty="0" smtClean="0"/>
              <a:t> at -50</a:t>
            </a:r>
            <a:r>
              <a:rPr lang="en-US" baseline="30000" dirty="0" smtClean="0"/>
              <a:t>o</a:t>
            </a:r>
            <a:r>
              <a:rPr lang="en-US" baseline="0" dirty="0" smtClean="0"/>
              <a:t>C. Central modules = 20%</a:t>
            </a:r>
            <a:endParaRPr lang="en-US" baseline="30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E576A-0665-467C-B1C4-4630FC8C53E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33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run-1 to run-2 prepare the software HLT. Include online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calib</a:t>
            </a:r>
            <a:r>
              <a:rPr lang="en-US" baseline="0" dirty="0" smtClean="0"/>
              <a:t>. 5kHz</a:t>
            </a:r>
            <a:r>
              <a:rPr lang="en-US" baseline="0" dirty="0" smtClean="0">
                <a:sym typeface="Wingdings"/>
              </a:rPr>
              <a:t>12.5 kHz. Work on framework, </a:t>
            </a:r>
            <a:r>
              <a:rPr lang="en-US" baseline="0" dirty="0" err="1" smtClean="0">
                <a:sym typeface="Wingdings"/>
              </a:rPr>
              <a:t>implementaion</a:t>
            </a:r>
            <a:r>
              <a:rPr lang="en-US" baseline="0" dirty="0" smtClean="0">
                <a:sym typeface="Wingdings"/>
              </a:rPr>
              <a:t> of algorithms and a lot of optimizations. Gerhard’s quote of saving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</a:t>
            </a:r>
            <a:r>
              <a:rPr lang="en-US" baseline="0" dirty="0" smtClean="0"/>
              <a:t> term involvements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, Main tracker, HLT. Project leadership OT, HLT and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 in the past. Significant investments upgrade. Physics active: physics coordinator. Probably run coordinator coming two years. Central role in </a:t>
            </a:r>
            <a:r>
              <a:rPr lang="en-US" baseline="0" dirty="0" err="1" smtClean="0"/>
              <a:t>collab</a:t>
            </a:r>
            <a:r>
              <a:rPr lang="en-US" baseline="0" dirty="0" smtClean="0"/>
              <a:t>. Profit from </a:t>
            </a:r>
            <a:r>
              <a:rPr lang="en-US" baseline="0" dirty="0" err="1" smtClean="0"/>
              <a:t>collab</a:t>
            </a:r>
            <a:r>
              <a:rPr lang="en-US" baseline="0" dirty="0" smtClean="0"/>
              <a:t> with Nikhef </a:t>
            </a:r>
            <a:r>
              <a:rPr lang="en-US" baseline="0" dirty="0" err="1" smtClean="0"/>
              <a:t>flavour</a:t>
            </a:r>
            <a:r>
              <a:rPr lang="en-US" baseline="0" dirty="0" smtClean="0"/>
              <a:t> theory.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77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run-1 to run-2 prepare the software HLT. Include online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calib</a:t>
            </a:r>
            <a:r>
              <a:rPr lang="en-US" baseline="0" dirty="0" smtClean="0"/>
              <a:t>. 5kHz</a:t>
            </a:r>
            <a:r>
              <a:rPr lang="en-US" baseline="0" dirty="0" smtClean="0">
                <a:sym typeface="Wingdings"/>
              </a:rPr>
              <a:t>12.5 kHz. Work on framework, </a:t>
            </a:r>
            <a:r>
              <a:rPr lang="en-US" baseline="0" dirty="0" err="1" smtClean="0">
                <a:sym typeface="Wingdings"/>
              </a:rPr>
              <a:t>implementaion</a:t>
            </a:r>
            <a:r>
              <a:rPr lang="en-US" baseline="0" dirty="0" smtClean="0">
                <a:sym typeface="Wingdings"/>
              </a:rPr>
              <a:t> of algorithms and a lot of optimizations. Gerhard’s quote of saving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1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run-1 to run-2 prepare the software HLT. Include online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calib</a:t>
            </a:r>
            <a:r>
              <a:rPr lang="en-US" baseline="0" dirty="0" smtClean="0"/>
              <a:t>. 5kHz</a:t>
            </a:r>
            <a:r>
              <a:rPr lang="en-US" baseline="0" dirty="0" smtClean="0">
                <a:sym typeface="Wingdings"/>
              </a:rPr>
              <a:t>12.5 kHz. Work on framework, </a:t>
            </a:r>
            <a:r>
              <a:rPr lang="en-US" baseline="0" dirty="0" err="1" smtClean="0">
                <a:sym typeface="Wingdings"/>
              </a:rPr>
              <a:t>implementaion</a:t>
            </a:r>
            <a:r>
              <a:rPr lang="en-US" baseline="0" dirty="0" smtClean="0">
                <a:sym typeface="Wingdings"/>
              </a:rPr>
              <a:t> of algorithms and a lot of optimizations. Gerhard’s quote of saving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09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 positioned in time-dependent CP violation: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phi_s</a:t>
            </a:r>
            <a:r>
              <a:rPr lang="en-US" baseline="0" dirty="0" smtClean="0"/>
              <a:t> mixing phase and angle gamma (</a:t>
            </a:r>
            <a:r>
              <a:rPr lang="en-US" baseline="0" dirty="0" err="1" smtClean="0"/>
              <a:t>DsK</a:t>
            </a:r>
            <a:r>
              <a:rPr lang="en-US" baseline="0" dirty="0" smtClean="0"/>
              <a:t>). Large involvement with </a:t>
            </a:r>
            <a:r>
              <a:rPr lang="en-US" baseline="0" dirty="0" err="1" smtClean="0"/>
              <a:t>B</a:t>
            </a:r>
            <a:r>
              <a:rPr lang="en-US" baseline="0" dirty="0" err="1" smtClean="0">
                <a:sym typeface="Wingdings"/>
              </a:rPr>
              <a:t>mumu</a:t>
            </a:r>
            <a:r>
              <a:rPr lang="en-US" baseline="0" dirty="0" smtClean="0">
                <a:sym typeface="Wingdings"/>
              </a:rPr>
              <a:t>, also in comb paper with CMS. Our students were involved in </a:t>
            </a:r>
            <a:r>
              <a:rPr lang="en-US" baseline="0" dirty="0" err="1" smtClean="0">
                <a:sym typeface="Wingdings"/>
              </a:rPr>
              <a:t>normalisation</a:t>
            </a:r>
            <a:r>
              <a:rPr lang="en-US" baseline="0" dirty="0" smtClean="0">
                <a:sym typeface="Wingdings"/>
              </a:rPr>
              <a:t> and in combination PDF. BD*tau nu our postdoc. </a:t>
            </a:r>
            <a:r>
              <a:rPr lang="en-US" baseline="0" dirty="0" err="1" smtClean="0">
                <a:sym typeface="Wingdings"/>
              </a:rPr>
              <a:t>A_sl^s</a:t>
            </a:r>
            <a:r>
              <a:rPr lang="en-US" baseline="0" dirty="0" smtClean="0">
                <a:sym typeface="Wingdings"/>
              </a:rPr>
              <a:t> done, our student </a:t>
            </a:r>
            <a:r>
              <a:rPr lang="en-US" baseline="0" dirty="0" err="1" smtClean="0">
                <a:sym typeface="Wingdings"/>
              </a:rPr>
              <a:t>comm</a:t>
            </a:r>
            <a:r>
              <a:rPr lang="en-US" baseline="0" dirty="0" smtClean="0">
                <a:sym typeface="Wingdings"/>
              </a:rPr>
              <a:t> author.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1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some sub-projects are long term (collect statistics) and don</a:t>
            </a:r>
            <a:r>
              <a:rPr lang="mr-IN" dirty="0" smtClean="0"/>
              <a:t>’</a:t>
            </a:r>
            <a:r>
              <a:rPr lang="en-US" dirty="0" smtClean="0"/>
              <a:t>t require</a:t>
            </a:r>
            <a:r>
              <a:rPr lang="en-US" baseline="0" dirty="0" smtClean="0"/>
              <a:t> continuous 100% FTE.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69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</a:t>
            </a:r>
            <a:r>
              <a:rPr lang="en-US" baseline="0" dirty="0" smtClean="0"/>
              <a:t> term involvements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, Main tracker, HLT. Project leadership OT, HLT and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 in the past. Significant investments upgrade. Physics active: physics coordinator. Probably run coordinator coming two years. Central role in </a:t>
            </a:r>
            <a:r>
              <a:rPr lang="en-US" baseline="0" dirty="0" err="1" smtClean="0"/>
              <a:t>collab</a:t>
            </a:r>
            <a:r>
              <a:rPr lang="en-US" baseline="0" dirty="0" smtClean="0"/>
              <a:t>. Profit from </a:t>
            </a:r>
            <a:r>
              <a:rPr lang="en-US" baseline="0" dirty="0" err="1" smtClean="0"/>
              <a:t>collab</a:t>
            </a:r>
            <a:r>
              <a:rPr lang="en-US" baseline="0" dirty="0" smtClean="0"/>
              <a:t> with Nikhef </a:t>
            </a:r>
            <a:r>
              <a:rPr lang="en-US" baseline="0" dirty="0" err="1" smtClean="0"/>
              <a:t>flavour</a:t>
            </a:r>
            <a:r>
              <a:rPr lang="en-US" baseline="0" dirty="0" smtClean="0"/>
              <a:t> theory.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54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Angle gamma via </a:t>
            </a:r>
            <a:r>
              <a:rPr lang="en-US" dirty="0" err="1" smtClean="0"/>
              <a:t>tim-depandent</a:t>
            </a:r>
            <a:r>
              <a:rPr lang="en-US" dirty="0" smtClean="0"/>
              <a:t> analysis of </a:t>
            </a:r>
            <a:r>
              <a:rPr lang="en-US" dirty="0" err="1" smtClean="0"/>
              <a:t>Bs</a:t>
            </a:r>
            <a:r>
              <a:rPr lang="en-US" dirty="0" err="1" smtClean="0">
                <a:sym typeface="Wingdings"/>
              </a:rPr>
              <a:t>Ds</a:t>
            </a:r>
            <a:r>
              <a:rPr lang="en-US" dirty="0" smtClean="0">
                <a:sym typeface="Wingdings"/>
              </a:rPr>
              <a:t> 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3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Phi_s</a:t>
            </a:r>
            <a:r>
              <a:rPr lang="en-US" dirty="0" smtClean="0"/>
              <a:t> mixing phase</a:t>
            </a:r>
            <a:r>
              <a:rPr lang="en-US" baseline="0" dirty="0" smtClean="0"/>
              <a:t> and penguin control via </a:t>
            </a:r>
            <a:r>
              <a:rPr lang="en-US" baseline="0" dirty="0" err="1" smtClean="0"/>
              <a:t>Bs</a:t>
            </a:r>
            <a:r>
              <a:rPr lang="en-US" baseline="0" dirty="0" err="1" smtClean="0">
                <a:sym typeface="Wingdings"/>
              </a:rPr>
              <a:t>J</a:t>
            </a:r>
            <a:r>
              <a:rPr lang="en-US" baseline="0" dirty="0" smtClean="0">
                <a:sym typeface="Wingdings"/>
              </a:rPr>
              <a:t>/psi 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 violation in mixing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a_sl^d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a_sl^s</a:t>
            </a:r>
            <a:r>
              <a:rPr lang="en-US" baseline="0" dirty="0" smtClean="0"/>
              <a:t>. Also tests for Lorentz violation from mixing B-mixing.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35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10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0851A-660A-F249-99DB-62A45C409C5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5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</a:t>
            </a:r>
            <a:r>
              <a:rPr lang="en-US" baseline="0" dirty="0" smtClean="0"/>
              <a:t> term involvements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, Main tracker, HLT. Project leadership OT, HLT and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 in the past. Significant investments upgrade. Physics active: physics coordinator. Probably run coordinator coming two years. Central role in </a:t>
            </a:r>
            <a:r>
              <a:rPr lang="en-US" baseline="0" dirty="0" err="1" smtClean="0"/>
              <a:t>collab</a:t>
            </a:r>
            <a:r>
              <a:rPr lang="en-US" baseline="0" dirty="0" smtClean="0"/>
              <a:t>. Profit from </a:t>
            </a:r>
            <a:r>
              <a:rPr lang="en-US" baseline="0" dirty="0" err="1" smtClean="0"/>
              <a:t>collab</a:t>
            </a:r>
            <a:r>
              <a:rPr lang="en-US" baseline="0" dirty="0" smtClean="0"/>
              <a:t> with Nikhef </a:t>
            </a:r>
            <a:r>
              <a:rPr lang="en-US" baseline="0" dirty="0" err="1" smtClean="0"/>
              <a:t>flavour</a:t>
            </a:r>
            <a:r>
              <a:rPr lang="en-US" baseline="0" dirty="0" smtClean="0"/>
              <a:t> theory.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6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Structural</a:t>
            </a:r>
            <a:r>
              <a:rPr lang="en-US" baseline="0" dirty="0" smtClean="0"/>
              <a:t> funding (Staff + FOM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reducing at 25% level), even though new group (</a:t>
            </a:r>
            <a:r>
              <a:rPr lang="en-US" baseline="0" dirty="0" err="1" smtClean="0"/>
              <a:t>RuG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Swinderen</a:t>
            </a:r>
            <a:r>
              <a:rPr lang="en-US" baseline="0" dirty="0" smtClean="0"/>
              <a:t> Institute) joined.</a:t>
            </a:r>
          </a:p>
          <a:p>
            <a:r>
              <a:rPr lang="en-US" baseline="0" dirty="0" smtClean="0"/>
              <a:t>Also overall </a:t>
            </a:r>
            <a:r>
              <a:rPr lang="en-US" baseline="0" dirty="0" err="1" smtClean="0"/>
              <a:t>investement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upgrade reduced proportionally).</a:t>
            </a:r>
          </a:p>
          <a:p>
            <a:r>
              <a:rPr lang="en-US" baseline="0" dirty="0" smtClean="0"/>
              <a:t>Many funding attempts but very little success in additional  (personal funding schemes) – main worry!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2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0851A-660A-F249-99DB-62A45C409C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07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</a:t>
            </a:r>
            <a:r>
              <a:rPr lang="en-US" dirty="0" err="1" smtClean="0"/>
              <a:t>MEuro</a:t>
            </a:r>
            <a:r>
              <a:rPr lang="en-US" baseline="0" dirty="0" smtClean="0"/>
              <a:t> investment fund 80% committed.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6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Vici Tuning: 1) </a:t>
            </a:r>
            <a:r>
              <a:rPr lang="en-US" dirty="0" err="1" smtClean="0"/>
              <a:t>Bs</a:t>
            </a:r>
            <a:r>
              <a:rPr lang="en-US" dirty="0" err="1" smtClean="0">
                <a:sym typeface="Wingdings"/>
              </a:rPr>
              <a:t>Ds</a:t>
            </a:r>
            <a:r>
              <a:rPr lang="en-US" dirty="0" smtClean="0">
                <a:sym typeface="Wingdings"/>
              </a:rPr>
              <a:t> Ds (</a:t>
            </a:r>
            <a:r>
              <a:rPr lang="en-US" dirty="0" err="1" smtClean="0">
                <a:sym typeface="Wingdings"/>
              </a:rPr>
              <a:t>phi_s</a:t>
            </a:r>
            <a:r>
              <a:rPr lang="en-US" dirty="0" smtClean="0">
                <a:sym typeface="Wingdings"/>
              </a:rPr>
              <a:t>)</a:t>
            </a:r>
            <a:r>
              <a:rPr lang="en-US" baseline="0" dirty="0" smtClean="0">
                <a:sym typeface="Wingdings"/>
              </a:rPr>
              <a:t> 2) </a:t>
            </a:r>
            <a:r>
              <a:rPr lang="en-US" baseline="0" dirty="0" err="1" smtClean="0">
                <a:sym typeface="Wingdings"/>
              </a:rPr>
              <a:t>BsDsh</a:t>
            </a:r>
            <a:r>
              <a:rPr lang="en-US" baseline="0" dirty="0" smtClean="0">
                <a:sym typeface="Wingdings"/>
              </a:rPr>
              <a:t> (gamma and </a:t>
            </a:r>
            <a:r>
              <a:rPr lang="en-US" baseline="0" dirty="0" err="1" smtClean="0">
                <a:sym typeface="Wingdings"/>
              </a:rPr>
              <a:t>Afs</a:t>
            </a:r>
            <a:r>
              <a:rPr lang="en-US" dirty="0" smtClean="0"/>
              <a:t>) 3) 4)</a:t>
            </a:r>
            <a:r>
              <a:rPr lang="en-US" dirty="0" err="1" smtClean="0"/>
              <a:t>SciFi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SiPM</a:t>
            </a:r>
            <a:endParaRPr lang="en-US" dirty="0" smtClean="0"/>
          </a:p>
          <a:p>
            <a:r>
              <a:rPr lang="en-US" dirty="0" smtClean="0"/>
              <a:t>Vici </a:t>
            </a:r>
            <a:r>
              <a:rPr lang="en-US" dirty="0" err="1" smtClean="0"/>
              <a:t>Hulsbergen</a:t>
            </a:r>
            <a:r>
              <a:rPr lang="en-US" baseline="0" dirty="0" smtClean="0"/>
              <a:t>: 1) </a:t>
            </a:r>
            <a:r>
              <a:rPr lang="en-US" baseline="0" dirty="0" err="1" smtClean="0"/>
              <a:t>long-lived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err="1" smtClean="0"/>
              <a:t>jets</a:t>
            </a:r>
            <a:r>
              <a:rPr lang="en-US" baseline="0" dirty="0" smtClean="0"/>
              <a:t> 2) </a:t>
            </a:r>
            <a:r>
              <a:rPr lang="en-US" baseline="0" dirty="0" err="1" smtClean="0"/>
              <a:t>l.l.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(same sign) </a:t>
            </a:r>
            <a:r>
              <a:rPr lang="en-US" baseline="0" dirty="0" err="1" smtClean="0"/>
              <a:t>muon+jets</a:t>
            </a:r>
            <a:r>
              <a:rPr lang="en-US" baseline="0" dirty="0" smtClean="0"/>
              <a:t> 3) </a:t>
            </a:r>
            <a:r>
              <a:rPr lang="en-US" baseline="0" dirty="0" err="1" smtClean="0"/>
              <a:t>l.l.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di-muons 4)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 upgrade</a:t>
            </a:r>
          </a:p>
          <a:p>
            <a:endParaRPr lang="en-US" dirty="0" smtClean="0"/>
          </a:p>
          <a:p>
            <a:r>
              <a:rPr lang="en-US" dirty="0" smtClean="0"/>
              <a:t>Structural</a:t>
            </a:r>
            <a:r>
              <a:rPr lang="en-US" baseline="0" dirty="0" smtClean="0"/>
              <a:t> funding (Staff + FOM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reducing at 25% level), even though new group (</a:t>
            </a:r>
            <a:r>
              <a:rPr lang="en-US" baseline="0" dirty="0" err="1" smtClean="0"/>
              <a:t>RuG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Swinderen</a:t>
            </a:r>
            <a:r>
              <a:rPr lang="en-US" baseline="0" dirty="0" smtClean="0"/>
              <a:t> Institute) joined.</a:t>
            </a:r>
          </a:p>
          <a:p>
            <a:r>
              <a:rPr lang="en-US" baseline="0" dirty="0" smtClean="0"/>
              <a:t>Also overall </a:t>
            </a:r>
            <a:r>
              <a:rPr lang="en-US" baseline="0" dirty="0" err="1" smtClean="0"/>
              <a:t>investement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upgrade reduced proportionally).</a:t>
            </a:r>
          </a:p>
          <a:p>
            <a:r>
              <a:rPr lang="en-US" baseline="0" dirty="0" smtClean="0"/>
              <a:t>Many funding attempts but very little success in additional  (personal funding schemes) – main worry!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74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Hans </a:t>
            </a:r>
            <a:r>
              <a:rPr lang="en-US" dirty="0" err="1" smtClean="0"/>
              <a:t>Wlischut</a:t>
            </a:r>
            <a:r>
              <a:rPr lang="en-US" dirty="0" smtClean="0"/>
              <a:t>  </a:t>
            </a:r>
          </a:p>
          <a:p>
            <a:r>
              <a:rPr lang="en-US" dirty="0" smtClean="0"/>
              <a:t>Vici </a:t>
            </a:r>
            <a:r>
              <a:rPr lang="en-US" dirty="0" smtClean="0"/>
              <a:t>Tuning: 1) </a:t>
            </a:r>
            <a:r>
              <a:rPr lang="en-US" dirty="0" err="1" smtClean="0"/>
              <a:t>Bs</a:t>
            </a:r>
            <a:r>
              <a:rPr lang="en-US" dirty="0" err="1" smtClean="0">
                <a:sym typeface="Wingdings"/>
              </a:rPr>
              <a:t>Ds</a:t>
            </a:r>
            <a:r>
              <a:rPr lang="en-US" dirty="0" smtClean="0">
                <a:sym typeface="Wingdings"/>
              </a:rPr>
              <a:t> Ds (</a:t>
            </a:r>
            <a:r>
              <a:rPr lang="en-US" dirty="0" err="1" smtClean="0">
                <a:sym typeface="Wingdings"/>
              </a:rPr>
              <a:t>phi_s</a:t>
            </a:r>
            <a:r>
              <a:rPr lang="en-US" dirty="0" smtClean="0">
                <a:sym typeface="Wingdings"/>
              </a:rPr>
              <a:t>)</a:t>
            </a:r>
            <a:r>
              <a:rPr lang="en-US" baseline="0" dirty="0" smtClean="0">
                <a:sym typeface="Wingdings"/>
              </a:rPr>
              <a:t> 2) </a:t>
            </a:r>
            <a:r>
              <a:rPr lang="en-US" baseline="0" dirty="0" err="1" smtClean="0">
                <a:sym typeface="Wingdings"/>
              </a:rPr>
              <a:t>BsDsh</a:t>
            </a:r>
            <a:r>
              <a:rPr lang="en-US" baseline="0" dirty="0" smtClean="0">
                <a:sym typeface="Wingdings"/>
              </a:rPr>
              <a:t> (gamma and </a:t>
            </a:r>
            <a:r>
              <a:rPr lang="en-US" baseline="0" dirty="0" err="1" smtClean="0">
                <a:sym typeface="Wingdings"/>
              </a:rPr>
              <a:t>Afs</a:t>
            </a:r>
            <a:r>
              <a:rPr lang="en-US" dirty="0" smtClean="0"/>
              <a:t>) 3) 4)</a:t>
            </a:r>
            <a:r>
              <a:rPr lang="en-US" dirty="0" err="1" smtClean="0"/>
              <a:t>SciFi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SiPM</a:t>
            </a:r>
            <a:endParaRPr lang="en-US" dirty="0" smtClean="0"/>
          </a:p>
          <a:p>
            <a:r>
              <a:rPr lang="en-US" dirty="0" smtClean="0"/>
              <a:t>Vici </a:t>
            </a:r>
            <a:r>
              <a:rPr lang="en-US" dirty="0" err="1" smtClean="0"/>
              <a:t>Hulsbergen</a:t>
            </a:r>
            <a:r>
              <a:rPr lang="en-US" baseline="0" dirty="0" smtClean="0"/>
              <a:t>: 1) </a:t>
            </a:r>
            <a:r>
              <a:rPr lang="en-US" baseline="0" dirty="0" err="1" smtClean="0"/>
              <a:t>long-lived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err="1" smtClean="0"/>
              <a:t>jets</a:t>
            </a:r>
            <a:r>
              <a:rPr lang="en-US" baseline="0" dirty="0" smtClean="0"/>
              <a:t> 2) </a:t>
            </a:r>
            <a:r>
              <a:rPr lang="en-US" baseline="0" dirty="0" err="1" smtClean="0"/>
              <a:t>l.l.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(same sign) </a:t>
            </a:r>
            <a:r>
              <a:rPr lang="en-US" baseline="0" dirty="0" err="1" smtClean="0"/>
              <a:t>muon+jets</a:t>
            </a:r>
            <a:r>
              <a:rPr lang="en-US" baseline="0" dirty="0" smtClean="0"/>
              <a:t> 3) </a:t>
            </a:r>
            <a:r>
              <a:rPr lang="en-US" baseline="0" dirty="0" err="1" smtClean="0"/>
              <a:t>l.l.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di-muons 4)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 upgrade</a:t>
            </a:r>
          </a:p>
          <a:p>
            <a:endParaRPr lang="en-US" dirty="0" smtClean="0"/>
          </a:p>
          <a:p>
            <a:r>
              <a:rPr lang="en-US" dirty="0" smtClean="0"/>
              <a:t>Structural</a:t>
            </a:r>
            <a:r>
              <a:rPr lang="en-US" baseline="0" dirty="0" smtClean="0"/>
              <a:t> funding (Staff + FOM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reducing at 25% level), even though new group (</a:t>
            </a:r>
            <a:r>
              <a:rPr lang="en-US" baseline="0" dirty="0" err="1" smtClean="0"/>
              <a:t>RuG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Swinderen</a:t>
            </a:r>
            <a:r>
              <a:rPr lang="en-US" baseline="0" dirty="0" smtClean="0"/>
              <a:t> Institute) joined.</a:t>
            </a:r>
          </a:p>
          <a:p>
            <a:r>
              <a:rPr lang="en-US" baseline="0" dirty="0" smtClean="0"/>
              <a:t>Also overall </a:t>
            </a:r>
            <a:r>
              <a:rPr lang="en-US" baseline="0" dirty="0" err="1" smtClean="0"/>
              <a:t>investement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upgrade reduced proportionally).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8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Vici Tuning: 1) </a:t>
            </a:r>
            <a:r>
              <a:rPr lang="en-US" dirty="0" err="1" smtClean="0"/>
              <a:t>Bs</a:t>
            </a:r>
            <a:r>
              <a:rPr lang="en-US" dirty="0" err="1" smtClean="0">
                <a:sym typeface="Wingdings"/>
              </a:rPr>
              <a:t>Ds</a:t>
            </a:r>
            <a:r>
              <a:rPr lang="en-US" dirty="0" smtClean="0">
                <a:sym typeface="Wingdings"/>
              </a:rPr>
              <a:t> Ds (</a:t>
            </a:r>
            <a:r>
              <a:rPr lang="en-US" dirty="0" err="1" smtClean="0">
                <a:sym typeface="Wingdings"/>
              </a:rPr>
              <a:t>phi_s</a:t>
            </a:r>
            <a:r>
              <a:rPr lang="en-US" dirty="0" smtClean="0">
                <a:sym typeface="Wingdings"/>
              </a:rPr>
              <a:t>)</a:t>
            </a:r>
            <a:r>
              <a:rPr lang="en-US" baseline="0" dirty="0" smtClean="0">
                <a:sym typeface="Wingdings"/>
              </a:rPr>
              <a:t> 2) </a:t>
            </a:r>
            <a:r>
              <a:rPr lang="en-US" baseline="0" dirty="0" err="1" smtClean="0">
                <a:sym typeface="Wingdings"/>
              </a:rPr>
              <a:t>BsDsh</a:t>
            </a:r>
            <a:r>
              <a:rPr lang="en-US" baseline="0" dirty="0" smtClean="0">
                <a:sym typeface="Wingdings"/>
              </a:rPr>
              <a:t> (gamma and </a:t>
            </a:r>
            <a:r>
              <a:rPr lang="en-US" baseline="0" dirty="0" err="1" smtClean="0">
                <a:sym typeface="Wingdings"/>
              </a:rPr>
              <a:t>Afs</a:t>
            </a:r>
            <a:r>
              <a:rPr lang="en-US" dirty="0" smtClean="0"/>
              <a:t>) 3) 4)</a:t>
            </a:r>
            <a:r>
              <a:rPr lang="en-US" dirty="0" err="1" smtClean="0"/>
              <a:t>SciFi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SiPM</a:t>
            </a:r>
            <a:endParaRPr lang="en-US" dirty="0" smtClean="0"/>
          </a:p>
          <a:p>
            <a:r>
              <a:rPr lang="en-US" dirty="0" smtClean="0"/>
              <a:t>Vici </a:t>
            </a:r>
            <a:r>
              <a:rPr lang="en-US" dirty="0" err="1" smtClean="0"/>
              <a:t>Hulsbergen</a:t>
            </a:r>
            <a:r>
              <a:rPr lang="en-US" baseline="0" dirty="0" smtClean="0"/>
              <a:t>: 1) </a:t>
            </a:r>
            <a:r>
              <a:rPr lang="en-US" baseline="0" dirty="0" err="1" smtClean="0"/>
              <a:t>long-lived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err="1" smtClean="0"/>
              <a:t>jets</a:t>
            </a:r>
            <a:r>
              <a:rPr lang="en-US" baseline="0" dirty="0" smtClean="0"/>
              <a:t> 2) </a:t>
            </a:r>
            <a:r>
              <a:rPr lang="en-US" baseline="0" dirty="0" err="1" smtClean="0"/>
              <a:t>l.l.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(same sign) </a:t>
            </a:r>
            <a:r>
              <a:rPr lang="en-US" baseline="0" dirty="0" err="1" smtClean="0"/>
              <a:t>muon+jets</a:t>
            </a:r>
            <a:r>
              <a:rPr lang="en-US" baseline="0" dirty="0" smtClean="0"/>
              <a:t> 3) </a:t>
            </a:r>
            <a:r>
              <a:rPr lang="en-US" baseline="0" dirty="0" err="1" smtClean="0"/>
              <a:t>l.l.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di-muons 4) </a:t>
            </a:r>
            <a:r>
              <a:rPr lang="en-US" baseline="0" dirty="0" err="1" smtClean="0"/>
              <a:t>Velo</a:t>
            </a:r>
            <a:r>
              <a:rPr lang="en-US" baseline="0" dirty="0" smtClean="0"/>
              <a:t> upgrade</a:t>
            </a:r>
          </a:p>
          <a:p>
            <a:endParaRPr lang="en-US" dirty="0" smtClean="0"/>
          </a:p>
          <a:p>
            <a:r>
              <a:rPr lang="en-US" dirty="0" smtClean="0"/>
              <a:t>Structural</a:t>
            </a:r>
            <a:r>
              <a:rPr lang="en-US" baseline="0" dirty="0" smtClean="0"/>
              <a:t> funding (Staff + FOM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reducing at 25% level), even though new group (</a:t>
            </a:r>
            <a:r>
              <a:rPr lang="en-US" baseline="0" dirty="0" err="1" smtClean="0"/>
              <a:t>RuG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Swinderen</a:t>
            </a:r>
            <a:r>
              <a:rPr lang="en-US" baseline="0" dirty="0" smtClean="0"/>
              <a:t> Institute) joined.</a:t>
            </a:r>
          </a:p>
          <a:p>
            <a:r>
              <a:rPr lang="en-US" baseline="0" dirty="0" smtClean="0"/>
              <a:t>Also overall </a:t>
            </a:r>
            <a:r>
              <a:rPr lang="en-US" baseline="0" dirty="0" err="1" smtClean="0"/>
              <a:t>investement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upgrade reduced proportionally).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5C629-F3B4-284F-853A-9E01B3495D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6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8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3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6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5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3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61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0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638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23" y="2743201"/>
            <a:ext cx="6750755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D8BD3-0183-7B42-B32E-151BB8D5FD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0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366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gif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png"/><Relationship Id="rId7" Type="http://schemas.openxmlformats.org/officeDocument/2006/relationships/image" Target="../media/image54.jpeg"/><Relationship Id="rId8" Type="http://schemas.openxmlformats.org/officeDocument/2006/relationships/image" Target="../media/image55.emf"/><Relationship Id="rId9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6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.png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emf"/><Relationship Id="rId12" Type="http://schemas.openxmlformats.org/officeDocument/2006/relationships/image" Target="../media/image97.emf"/><Relationship Id="rId13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94.emf"/><Relationship Id="rId10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6" Type="http://schemas.openxmlformats.org/officeDocument/2006/relationships/image" Target="../media/image10.emf"/><Relationship Id="rId7" Type="http://schemas.openxmlformats.org/officeDocument/2006/relationships/image" Target="../media/image103.emf"/><Relationship Id="rId8" Type="http://schemas.openxmlformats.org/officeDocument/2006/relationships/image" Target="../media/image104.emf"/><Relationship Id="rId9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4" Type="http://schemas.openxmlformats.org/officeDocument/2006/relationships/image" Target="../media/image107.png"/><Relationship Id="rId5" Type="http://schemas.openxmlformats.org/officeDocument/2006/relationships/image" Target="../media/image108.emf"/><Relationship Id="rId6" Type="http://schemas.openxmlformats.org/officeDocument/2006/relationships/image" Target="../media/image109.emf"/><Relationship Id="rId7" Type="http://schemas.openxmlformats.org/officeDocument/2006/relationships/image" Target="../media/image110.emf"/><Relationship Id="rId8" Type="http://schemas.openxmlformats.org/officeDocument/2006/relationships/image" Target="../media/image111.emf"/><Relationship Id="rId9" Type="http://schemas.openxmlformats.org/officeDocument/2006/relationships/image" Target="../media/image112.emf"/><Relationship Id="rId10" Type="http://schemas.openxmlformats.org/officeDocument/2006/relationships/image" Target="../media/image113.emf"/><Relationship Id="rId11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6" Type="http://schemas.openxmlformats.org/officeDocument/2006/relationships/image" Target="../media/image118.emf"/><Relationship Id="rId7" Type="http://schemas.openxmlformats.org/officeDocument/2006/relationships/image" Target="../media/image119.png"/><Relationship Id="rId8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4" Type="http://schemas.openxmlformats.org/officeDocument/2006/relationships/image" Target="../media/image122.emf"/><Relationship Id="rId5" Type="http://schemas.openxmlformats.org/officeDocument/2006/relationships/image" Target="../media/image85.emf"/><Relationship Id="rId6" Type="http://schemas.openxmlformats.org/officeDocument/2006/relationships/image" Target="../media/image123.emf"/><Relationship Id="rId7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5" Type="http://schemas.openxmlformats.org/officeDocument/2006/relationships/image" Target="../media/image128.emf"/><Relationship Id="rId6" Type="http://schemas.openxmlformats.org/officeDocument/2006/relationships/image" Target="../media/image129.emf"/><Relationship Id="rId7" Type="http://schemas.openxmlformats.org/officeDocument/2006/relationships/image" Target="../media/image130.emf"/><Relationship Id="rId8" Type="http://schemas.openxmlformats.org/officeDocument/2006/relationships/image" Target="../media/image131.emf"/><Relationship Id="rId9" Type="http://schemas.openxmlformats.org/officeDocument/2006/relationships/image" Target="../media/image1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.emf"/><Relationship Id="rId5" Type="http://schemas.openxmlformats.org/officeDocument/2006/relationships/image" Target="../media/image13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4" Type="http://schemas.openxmlformats.org/officeDocument/2006/relationships/image" Target="../media/image1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https://lhc-commissioning.web.cern.ch/lhc-commissioning/schedule/LHC-long-term.htm" TargetMode="External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https://lhc-commissioning.web.cern.ch/lhc-commissioning/schedule/LHC-long-term.htm" TargetMode="External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emf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17" y="2"/>
            <a:ext cx="9559627" cy="6857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2706" y="357235"/>
            <a:ext cx="3901003" cy="1107996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600" i="1" dirty="0" smtClean="0">
                <a:solidFill>
                  <a:schemeClr val="bg1"/>
                </a:solidFill>
              </a:rPr>
              <a:t>B-physics: </a:t>
            </a:r>
            <a:r>
              <a:rPr lang="en-US" sz="4600" i="1" dirty="0" err="1" smtClean="0">
                <a:solidFill>
                  <a:schemeClr val="bg1"/>
                </a:solidFill>
              </a:rPr>
              <a:t>LHCb</a:t>
            </a:r>
            <a:endParaRPr lang="en-US" sz="24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SAC report </a:t>
            </a:r>
            <a:r>
              <a:rPr lang="en-US" sz="2000" i="1" dirty="0" smtClean="0">
                <a:solidFill>
                  <a:schemeClr val="bg1"/>
                </a:solidFill>
              </a:rPr>
              <a:t>2017 </a:t>
            </a:r>
            <a:r>
              <a:rPr lang="en-US" sz="2000" i="1" dirty="0">
                <a:solidFill>
                  <a:schemeClr val="bg1"/>
                </a:solidFill>
              </a:rPr>
              <a:t>– </a:t>
            </a:r>
            <a:r>
              <a:rPr lang="en-US" sz="2000" i="1" dirty="0" err="1" smtClean="0">
                <a:solidFill>
                  <a:schemeClr val="bg1"/>
                </a:solidFill>
              </a:rPr>
              <a:t>M.Merk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5969000"/>
            <a:ext cx="7709868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005"/>
                </a:solidFill>
              </a:rPr>
              <a:t>1) Group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</a:t>
            </a:r>
            <a:r>
              <a:rPr lang="en-US" sz="2400" dirty="0" smtClean="0">
                <a:solidFill>
                  <a:srgbClr val="FF0000"/>
                </a:solidFill>
              </a:rPr>
              <a:t>2) </a:t>
            </a:r>
            <a:r>
              <a:rPr lang="en-US" sz="2400" dirty="0" err="1" smtClean="0">
                <a:solidFill>
                  <a:srgbClr val="FF0000"/>
                </a:solidFill>
              </a:rPr>
              <a:t>Velo</a:t>
            </a:r>
            <a:r>
              <a:rPr lang="en-US" sz="2400" dirty="0" smtClean="0">
                <a:solidFill>
                  <a:srgbClr val="FF0000"/>
                </a:solidFill>
              </a:rPr>
              <a:t>      </a:t>
            </a:r>
            <a:r>
              <a:rPr lang="en-US" sz="2400" dirty="0">
                <a:solidFill>
                  <a:srgbClr val="4C14FF"/>
                </a:solidFill>
              </a:rPr>
              <a:t>3</a:t>
            </a:r>
            <a:r>
              <a:rPr lang="en-US" sz="2400" dirty="0" smtClean="0">
                <a:solidFill>
                  <a:srgbClr val="4C14FF"/>
                </a:solidFill>
              </a:rPr>
              <a:t>) Main Tracker      </a:t>
            </a:r>
            <a:r>
              <a:rPr lang="en-US" sz="2400" dirty="0" smtClean="0">
                <a:solidFill>
                  <a:srgbClr val="7B0078"/>
                </a:solidFill>
              </a:rPr>
              <a:t>4) HLT      </a:t>
            </a:r>
            <a:r>
              <a:rPr lang="en-US" sz="2400" dirty="0" smtClean="0">
                <a:solidFill>
                  <a:srgbClr val="011892"/>
                </a:solidFill>
              </a:rPr>
              <a:t>5) Physics</a:t>
            </a:r>
            <a:endParaRPr lang="en-US" sz="2400" dirty="0">
              <a:solidFill>
                <a:srgbClr val="0118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3585" y="690286"/>
            <a:ext cx="4561249" cy="2339102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Detector Projects:</a:t>
            </a:r>
          </a:p>
          <a:p>
            <a:r>
              <a:rPr lang="en-US" b="1" i="1" dirty="0" err="1" smtClean="0">
                <a:solidFill>
                  <a:srgbClr val="4C14FF"/>
                </a:solidFill>
              </a:rPr>
              <a:t>SciFi</a:t>
            </a:r>
            <a:r>
              <a:rPr lang="en-US" dirty="0" smtClean="0">
                <a:solidFill>
                  <a:srgbClr val="4C14FF"/>
                </a:solidFill>
              </a:rPr>
              <a:t>: A.P. </a:t>
            </a:r>
            <a:r>
              <a:rPr lang="en-US" sz="1600" dirty="0" smtClean="0">
                <a:solidFill>
                  <a:srgbClr val="4C14FF"/>
                </a:solidFill>
              </a:rPr>
              <a:t>(also OT running, Very Rare decays</a:t>
            </a:r>
            <a:r>
              <a:rPr lang="en-US" sz="1600" dirty="0">
                <a:solidFill>
                  <a:srgbClr val="4C14FF"/>
                </a:solidFill>
              </a:rPr>
              <a:t>)</a:t>
            </a:r>
            <a:endParaRPr lang="en-US" sz="1600" dirty="0" smtClean="0">
              <a:solidFill>
                <a:srgbClr val="4C14FF"/>
              </a:solidFill>
            </a:endParaRPr>
          </a:p>
          <a:p>
            <a:r>
              <a:rPr lang="en-US" b="1" i="1" dirty="0" err="1" smtClean="0">
                <a:solidFill>
                  <a:srgbClr val="4C14FF"/>
                </a:solidFill>
              </a:rPr>
              <a:t>VeloPix</a:t>
            </a:r>
            <a:r>
              <a:rPr lang="en-US" b="1" i="1" dirty="0" smtClean="0">
                <a:solidFill>
                  <a:srgbClr val="4C14FF"/>
                </a:solidFill>
              </a:rPr>
              <a:t> Mechanics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W.H. (also </a:t>
            </a:r>
            <a:r>
              <a:rPr lang="en-US" sz="1600" dirty="0" err="1" smtClean="0">
                <a:solidFill>
                  <a:srgbClr val="4C14FF"/>
                </a:solidFill>
              </a:rPr>
              <a:t>Velo</a:t>
            </a:r>
            <a:r>
              <a:rPr lang="en-US" sz="1600" dirty="0" smtClean="0">
                <a:solidFill>
                  <a:srgbClr val="4C14FF"/>
                </a:solidFill>
              </a:rPr>
              <a:t> running, Vici)</a:t>
            </a:r>
          </a:p>
          <a:p>
            <a:r>
              <a:rPr lang="en-US" b="1" i="1" dirty="0" err="1">
                <a:solidFill>
                  <a:srgbClr val="4C14FF"/>
                </a:solidFill>
              </a:rPr>
              <a:t>VeloPix</a:t>
            </a:r>
            <a:r>
              <a:rPr lang="en-US" b="1" i="1" dirty="0">
                <a:solidFill>
                  <a:srgbClr val="4C14FF"/>
                </a:solidFill>
              </a:rPr>
              <a:t> Electronics</a:t>
            </a:r>
            <a:r>
              <a:rPr lang="en-US" dirty="0">
                <a:solidFill>
                  <a:srgbClr val="4C14FF"/>
                </a:solidFill>
              </a:rPr>
              <a:t>: </a:t>
            </a:r>
            <a:r>
              <a:rPr lang="en-US" sz="1600" dirty="0" err="1" smtClean="0">
                <a:solidFill>
                  <a:srgbClr val="4C14FF"/>
                </a:solidFill>
              </a:rPr>
              <a:t>M.v.B</a:t>
            </a:r>
            <a:r>
              <a:rPr lang="en-US" sz="1600" dirty="0" smtClean="0">
                <a:solidFill>
                  <a:srgbClr val="4C14FF"/>
                </a:solidFill>
              </a:rPr>
              <a:t>. </a:t>
            </a:r>
            <a:r>
              <a:rPr lang="en-US" sz="1600" dirty="0">
                <a:solidFill>
                  <a:srgbClr val="4C14FF"/>
                </a:solidFill>
              </a:rPr>
              <a:t>(also </a:t>
            </a:r>
            <a:r>
              <a:rPr lang="en-US" sz="1600" dirty="0" err="1">
                <a:solidFill>
                  <a:srgbClr val="4C14FF"/>
                </a:solidFill>
              </a:rPr>
              <a:t>Grav</a:t>
            </a:r>
            <a:r>
              <a:rPr lang="en-US" sz="1600" dirty="0">
                <a:solidFill>
                  <a:srgbClr val="4C14FF"/>
                </a:solidFill>
              </a:rPr>
              <a:t> waves, R&amp;D</a:t>
            </a:r>
            <a:r>
              <a:rPr lang="en-US" sz="1600" dirty="0" smtClean="0">
                <a:solidFill>
                  <a:srgbClr val="4C14FF"/>
                </a:solidFill>
              </a:rPr>
              <a:t>)</a:t>
            </a:r>
            <a:endParaRPr lang="en-US" sz="1600" b="1" i="1" dirty="0" smtClean="0">
              <a:solidFill>
                <a:srgbClr val="4C14FF"/>
              </a:solidFill>
            </a:endParaRPr>
          </a:p>
          <a:p>
            <a:r>
              <a:rPr lang="en-US" b="1" i="1" dirty="0" smtClean="0">
                <a:solidFill>
                  <a:srgbClr val="4C14FF"/>
                </a:solidFill>
              </a:rPr>
              <a:t>HLT upgrade</a:t>
            </a:r>
            <a:r>
              <a:rPr lang="en-US" dirty="0" smtClean="0">
                <a:solidFill>
                  <a:srgbClr val="4C14FF"/>
                </a:solidFill>
              </a:rPr>
              <a:t>: G.R</a:t>
            </a:r>
            <a:r>
              <a:rPr lang="en-US" sz="1600" dirty="0" smtClean="0">
                <a:solidFill>
                  <a:srgbClr val="4C14FF"/>
                </a:solidFill>
              </a:rPr>
              <a:t>. (also computing, </a:t>
            </a:r>
            <a:r>
              <a:rPr lang="en-US" sz="1600" dirty="0" err="1" smtClean="0">
                <a:solidFill>
                  <a:srgbClr val="4C14FF"/>
                </a:solidFill>
              </a:rPr>
              <a:t>LepCol</a:t>
            </a:r>
            <a:r>
              <a:rPr lang="en-US" sz="1600" dirty="0" smtClean="0">
                <a:solidFill>
                  <a:srgbClr val="4C14FF"/>
                </a:solidFill>
              </a:rPr>
              <a:t>)</a:t>
            </a:r>
          </a:p>
          <a:p>
            <a:r>
              <a:rPr lang="en-US" i="1" dirty="0" smtClean="0">
                <a:solidFill>
                  <a:srgbClr val="4C14FF"/>
                </a:solidFill>
              </a:rPr>
              <a:t>Running OT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N.T. (also Run coordinator, Vici</a:t>
            </a:r>
            <a:r>
              <a:rPr lang="en-US" sz="1600" dirty="0">
                <a:solidFill>
                  <a:srgbClr val="4C14FF"/>
                </a:solidFill>
              </a:rPr>
              <a:t>)</a:t>
            </a:r>
            <a:endParaRPr lang="en-US" sz="1600" dirty="0" smtClean="0">
              <a:solidFill>
                <a:srgbClr val="4C14FF"/>
              </a:solidFill>
            </a:endParaRPr>
          </a:p>
          <a:p>
            <a:r>
              <a:rPr lang="en-US" i="1" dirty="0" smtClean="0">
                <a:solidFill>
                  <a:srgbClr val="4C14FF"/>
                </a:solidFill>
              </a:rPr>
              <a:t>Running </a:t>
            </a:r>
            <a:r>
              <a:rPr lang="en-US" i="1" dirty="0" err="1" smtClean="0">
                <a:solidFill>
                  <a:srgbClr val="4C14FF"/>
                </a:solidFill>
              </a:rPr>
              <a:t>Velo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P.K. (also physics), W.H.</a:t>
            </a:r>
            <a:r>
              <a:rPr lang="en-US" sz="1600" dirty="0">
                <a:solidFill>
                  <a:srgbClr val="4C14FF"/>
                </a:solidFill>
              </a:rPr>
              <a:t> </a:t>
            </a:r>
            <a:r>
              <a:rPr lang="en-US" sz="1600" dirty="0" smtClean="0">
                <a:solidFill>
                  <a:srgbClr val="4C14FF"/>
                </a:solidFill>
              </a:rPr>
              <a:t> </a:t>
            </a:r>
          </a:p>
          <a:p>
            <a:r>
              <a:rPr lang="en-US" i="1" dirty="0" smtClean="0">
                <a:solidFill>
                  <a:srgbClr val="4C14FF"/>
                </a:solidFill>
              </a:rPr>
              <a:t>Running HLT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G.R. &amp; G.O. (also LFV,)</a:t>
            </a:r>
            <a:endParaRPr lang="en-US" sz="1600" dirty="0">
              <a:solidFill>
                <a:srgbClr val="4C14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6380"/>
          </a:xfrm>
          <a:solidFill>
            <a:srgbClr val="197D15"/>
          </a:solidFill>
        </p:spPr>
        <p:txBody>
          <a:bodyPr/>
          <a:lstStyle/>
          <a:p>
            <a:r>
              <a:rPr lang="en-US" dirty="0" smtClean="0"/>
              <a:t>Good News and </a:t>
            </a:r>
            <a:r>
              <a:rPr lang="en-US" b="1" u="heavy" dirty="0" smtClean="0"/>
              <a:t>Worries</a:t>
            </a:r>
            <a:endParaRPr lang="en-US" b="1" u="heav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46" y="3184231"/>
            <a:ext cx="4636195" cy="3477147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3" y="3174915"/>
            <a:ext cx="1964003" cy="3491560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020368" y="708750"/>
            <a:ext cx="3663311" cy="954107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Senior staff </a:t>
            </a:r>
            <a:r>
              <a:rPr lang="en-US" sz="2000" u="sng" dirty="0" err="1" smtClean="0"/>
              <a:t>LHCb</a:t>
            </a:r>
            <a:r>
              <a:rPr lang="en-US" sz="2000" u="sng" dirty="0" smtClean="0"/>
              <a:t> group reduced:</a:t>
            </a:r>
          </a:p>
          <a:p>
            <a:r>
              <a:rPr lang="en-US" i="1" dirty="0" smtClean="0">
                <a:solidFill>
                  <a:srgbClr val="4C14FF"/>
                </a:solidFill>
              </a:rPr>
              <a:t>Retired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E.J., T.K., H.W.</a:t>
            </a:r>
          </a:p>
          <a:p>
            <a:r>
              <a:rPr lang="en-US" i="1" dirty="0" smtClean="0">
                <a:solidFill>
                  <a:srgbClr val="4C14FF"/>
                </a:solidFill>
              </a:rPr>
              <a:t>Changes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err="1" smtClean="0">
                <a:solidFill>
                  <a:srgbClr val="4C14FF"/>
                </a:solidFill>
              </a:rPr>
              <a:t>J.vT</a:t>
            </a:r>
            <a:r>
              <a:rPr lang="en-US" sz="1600" dirty="0" smtClean="0">
                <a:solidFill>
                  <a:srgbClr val="4C14FF"/>
                </a:solidFill>
              </a:rPr>
              <a:t>., H.S., G.R. (0.6), </a:t>
            </a:r>
            <a:r>
              <a:rPr lang="en-US" sz="1600" dirty="0" err="1" smtClean="0">
                <a:solidFill>
                  <a:srgbClr val="4C14FF"/>
                </a:solidFill>
              </a:rPr>
              <a:t>MvB</a:t>
            </a:r>
            <a:r>
              <a:rPr lang="en-US" sz="1600" dirty="0" smtClean="0">
                <a:solidFill>
                  <a:srgbClr val="4C14FF"/>
                </a:solidFill>
              </a:rPr>
              <a:t> (0.x) </a:t>
            </a:r>
            <a:endParaRPr lang="en-US" sz="1600" dirty="0">
              <a:solidFill>
                <a:srgbClr val="4C14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9525" y="1776707"/>
            <a:ext cx="3634154" cy="1261884"/>
          </a:xfrm>
          <a:prstGeom prst="rect">
            <a:avLst/>
          </a:prstGeom>
          <a:noFill/>
          <a:ln w="19050">
            <a:solidFill>
              <a:srgbClr val="7B0078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Upgrade projects under tension:</a:t>
            </a:r>
          </a:p>
          <a:p>
            <a:r>
              <a:rPr lang="en-US" b="1" i="1" dirty="0" smtClean="0">
                <a:solidFill>
                  <a:srgbClr val="7B0078"/>
                </a:solidFill>
                <a:sym typeface="Wingdings"/>
              </a:rPr>
              <a:t></a:t>
            </a:r>
            <a:r>
              <a:rPr lang="en-US" b="1" i="1" dirty="0" smtClean="0">
                <a:solidFill>
                  <a:srgbClr val="7B0078"/>
                </a:solidFill>
              </a:rPr>
              <a:t>Ask for help during 2017 - 2021</a:t>
            </a:r>
          </a:p>
          <a:p>
            <a:r>
              <a:rPr lang="en-US" sz="2000" dirty="0" smtClean="0"/>
              <a:t>Groningen group sub-critical:</a:t>
            </a:r>
          </a:p>
          <a:p>
            <a:r>
              <a:rPr lang="en-US" b="1" i="1" dirty="0" smtClean="0">
                <a:solidFill>
                  <a:srgbClr val="7B0078"/>
                </a:solidFill>
                <a:sym typeface="Wingdings"/>
              </a:rPr>
              <a:t>Try to revive Groningen position</a:t>
            </a:r>
            <a:endParaRPr lang="en-US" b="1" i="1" dirty="0">
              <a:solidFill>
                <a:srgbClr val="7B007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486" y="5784989"/>
            <a:ext cx="3003675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7B0078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B0078"/>
                </a:solidFill>
              </a:rPr>
              <a:t>All senior group members contribute to hardware.</a:t>
            </a:r>
            <a:endParaRPr lang="en-US" sz="2000" dirty="0">
              <a:solidFill>
                <a:srgbClr val="7B00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5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loPbP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732580"/>
            <a:ext cx="4495800" cy="1743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) </a:t>
            </a:r>
            <a:r>
              <a:rPr lang="en-US" dirty="0" err="1" smtClean="0"/>
              <a:t>Velo</a:t>
            </a:r>
            <a:r>
              <a:rPr lang="en-US" dirty="0" smtClean="0"/>
              <a:t>: Run-1 &amp; Run-2</a:t>
            </a:r>
            <a:endParaRPr lang="en-US" dirty="0"/>
          </a:p>
        </p:txBody>
      </p:sp>
      <p:pic>
        <p:nvPicPr>
          <p:cNvPr id="6" name="Content Placeholder 5" descr="FulllVelo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-18356" r="-18356"/>
          <a:stretch>
            <a:fillRect/>
          </a:stretch>
        </p:blipFill>
        <p:spPr>
          <a:xfrm>
            <a:off x="-251928" y="604534"/>
            <a:ext cx="5505234" cy="302766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9" name="Picture 8" descr="moduleInstalla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9000" y="3479749"/>
            <a:ext cx="4162884" cy="312425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09969" y="896144"/>
            <a:ext cx="3659976" cy="2031325"/>
          </a:xfrm>
          <a:prstGeom prst="rect">
            <a:avLst/>
          </a:prstGeom>
          <a:solidFill>
            <a:srgbClr val="E3FFFF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Nikhef contributions: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Vessel mechanics &amp; vacuum control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ooling </a:t>
            </a:r>
            <a:r>
              <a:rPr lang="en-US" dirty="0">
                <a:solidFill>
                  <a:srgbClr val="0000FF"/>
                </a:solidFill>
              </a:rPr>
              <a:t>&amp;</a:t>
            </a:r>
            <a:r>
              <a:rPr lang="en-US" dirty="0" smtClean="0">
                <a:solidFill>
                  <a:srgbClr val="0000FF"/>
                </a:solidFill>
              </a:rPr>
              <a:t> maintenance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Vacuum encapsulation: “RF box”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Detector Open-Close system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Electronics: Beetle chip 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PileUp</a:t>
            </a:r>
            <a:r>
              <a:rPr lang="en-US" dirty="0" smtClean="0">
                <a:solidFill>
                  <a:srgbClr val="0000FF"/>
                </a:solidFill>
              </a:rPr>
              <a:t> detectors (40 MHz)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479046" y="622300"/>
            <a:ext cx="4016754" cy="30099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5746" y="5637671"/>
            <a:ext cx="3361754" cy="923330"/>
          </a:xfrm>
          <a:prstGeom prst="rect">
            <a:avLst/>
          </a:prstGeom>
          <a:solidFill>
            <a:srgbClr val="FFFFB3">
              <a:alpha val="75000"/>
            </a:srgb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 99% channels work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latin typeface="Symbol"/>
                <a:sym typeface="Wingdings"/>
              </a:rPr>
              <a:t> </a:t>
            </a:r>
            <a:r>
              <a:rPr lang="en-US" dirty="0" err="1" smtClean="0">
                <a:latin typeface="Symbol"/>
              </a:rPr>
              <a:t>s</a:t>
            </a:r>
            <a:r>
              <a:rPr lang="en-US" baseline="-25000" dirty="0" err="1" smtClean="0"/>
              <a:t>PV</a:t>
            </a:r>
            <a:r>
              <a:rPr lang="en-US" dirty="0" smtClean="0"/>
              <a:t>(</a:t>
            </a:r>
            <a:r>
              <a:rPr lang="en-US" dirty="0" err="1" smtClean="0"/>
              <a:t>x,y</a:t>
            </a:r>
            <a:r>
              <a:rPr lang="en-US" dirty="0" smtClean="0"/>
              <a:t>)=10</a:t>
            </a:r>
            <a:r>
              <a:rPr lang="en-US" dirty="0" smtClean="0">
                <a:latin typeface="Symbol"/>
              </a:rPr>
              <a:t>m</a:t>
            </a:r>
            <a:r>
              <a:rPr lang="en-US" dirty="0" smtClean="0"/>
              <a:t>m,</a:t>
            </a:r>
            <a:r>
              <a:rPr lang="en-US" dirty="0" smtClean="0">
                <a:latin typeface="Symbol"/>
              </a:rPr>
              <a:t> </a:t>
            </a:r>
            <a:r>
              <a:rPr lang="en-US" dirty="0" err="1" smtClean="0">
                <a:latin typeface="Symbol"/>
              </a:rPr>
              <a:t>s</a:t>
            </a:r>
            <a:r>
              <a:rPr lang="en-US" baseline="-25000" dirty="0" err="1" smtClean="0"/>
              <a:t>PV</a:t>
            </a:r>
            <a:r>
              <a:rPr lang="en-US" dirty="0" smtClean="0"/>
              <a:t>(z)=60</a:t>
            </a:r>
            <a:r>
              <a:rPr lang="en-US" dirty="0" smtClean="0">
                <a:latin typeface="Symbol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</a:t>
            </a:r>
            <a:r>
              <a:rPr lang="en-US" dirty="0"/>
              <a:t>Radiation damage </a:t>
            </a:r>
            <a:r>
              <a:rPr lang="en-US" dirty="0" smtClean="0"/>
              <a:t>as expected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518588" y="3975100"/>
            <a:ext cx="736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C14FF"/>
                </a:solidFill>
              </a:rPr>
              <a:t>p</a:t>
            </a:r>
            <a:r>
              <a:rPr lang="en-US" dirty="0" smtClean="0">
                <a:solidFill>
                  <a:srgbClr val="4C14FF"/>
                </a:solidFill>
              </a:rPr>
              <a:t> – p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Pb-Pb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Radiation damage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7" name="TextBox 16"/>
          <p:cNvSpPr txBox="1"/>
          <p:nvPr/>
        </p:nvSpPr>
        <p:spPr>
          <a:xfrm>
            <a:off x="9055100" y="3365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138" y="1675607"/>
            <a:ext cx="5917870" cy="1766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9" y="3611457"/>
            <a:ext cx="4087291" cy="2463202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74894" y="727164"/>
            <a:ext cx="4719835" cy="859589"/>
          </a:xfrm>
          <a:prstGeom prst="rect">
            <a:avLst/>
          </a:prstGeom>
          <a:solidFill>
            <a:srgbClr val="FFFFB3"/>
          </a:solidFill>
          <a:ln w="19050">
            <a:solidFill>
              <a:srgbClr val="000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• </a:t>
            </a:r>
            <a:r>
              <a:rPr lang="en-US" sz="2000" dirty="0" err="1" smtClean="0">
                <a:solidFill>
                  <a:schemeClr val="tx1"/>
                </a:solidFill>
              </a:rPr>
              <a:t>LHCb</a:t>
            </a:r>
            <a:r>
              <a:rPr lang="en-US" sz="2000" dirty="0" smtClean="0">
                <a:solidFill>
                  <a:schemeClr val="tx1"/>
                </a:solidFill>
              </a:rPr>
              <a:t> sensors most irradiated Si at LHC</a:t>
            </a:r>
          </a:p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• Monitor Depletion Voltage with HV scan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624" y="595691"/>
            <a:ext cx="3588829" cy="28710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214704" y="3310080"/>
            <a:ext cx="4539875" cy="3107601"/>
            <a:chOff x="5214704" y="3310080"/>
            <a:chExt cx="4539875" cy="3107601"/>
          </a:xfrm>
        </p:grpSpPr>
        <p:grpSp>
          <p:nvGrpSpPr>
            <p:cNvPr id="6" name="Group 5"/>
            <p:cNvGrpSpPr/>
            <p:nvPr/>
          </p:nvGrpSpPr>
          <p:grpSpPr>
            <a:xfrm>
              <a:off x="5214704" y="3310080"/>
              <a:ext cx="4539875" cy="3080115"/>
              <a:chOff x="5214704" y="3310080"/>
              <a:chExt cx="4539875" cy="308011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4704" y="3488373"/>
                <a:ext cx="4512983" cy="2901822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8326568" y="3310080"/>
                <a:ext cx="1428011" cy="3319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077200" y="6232904"/>
              <a:ext cx="1274619" cy="184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533893" y="6249951"/>
            <a:ext cx="8152909" cy="457214"/>
          </a:xfrm>
          <a:prstGeom prst="rect">
            <a:avLst/>
          </a:prstGeom>
          <a:solidFill>
            <a:srgbClr val="E3FFFF"/>
          </a:solidFill>
          <a:ln w="19050">
            <a:solidFill>
              <a:srgbClr val="000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• Observed efficiency loss inner region.                             </a:t>
            </a:r>
            <a:r>
              <a:rPr lang="en-US" sz="2000" dirty="0" smtClean="0">
                <a:sym typeface="Wingdings"/>
              </a:rPr>
              <a:t> </a:t>
            </a:r>
            <a:r>
              <a:rPr lang="en-US" sz="2000" dirty="0" smtClean="0"/>
              <a:t>Raise HV to 300 V.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576993" y="1339792"/>
            <a:ext cx="1783309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MPV ADC </a:t>
            </a:r>
            <a:r>
              <a:rPr lang="en-US" sz="1600" smtClean="0"/>
              <a:t>count    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158571" y="3231149"/>
            <a:ext cx="81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Voltage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116007" y="4589772"/>
            <a:ext cx="23760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Effective depletion voltage [V]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175856" y="57529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fluence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14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409" y="152971"/>
            <a:ext cx="9137765" cy="5454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90378" y="1354305"/>
            <a:ext cx="3275640" cy="369332"/>
          </a:xfrm>
          <a:prstGeom prst="rect">
            <a:avLst/>
          </a:prstGeom>
          <a:solidFill>
            <a:srgbClr val="E3FFFF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A) Module design &amp; construction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2384" y="5697851"/>
            <a:ext cx="2527936" cy="923330"/>
          </a:xfrm>
          <a:prstGeom prst="rect">
            <a:avLst/>
          </a:prstGeom>
          <a:solidFill>
            <a:srgbClr val="E3FFFF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smtClean="0"/>
              <a:t>Dropped responsibilities:</a:t>
            </a:r>
            <a:endParaRPr lang="en-US" u="sng" dirty="0" smtClean="0"/>
          </a:p>
          <a:p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CO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cooling</a:t>
            </a:r>
          </a:p>
          <a:p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Vacuum control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3532" t="4699" r="18985" b="5568"/>
          <a:stretch/>
        </p:blipFill>
        <p:spPr>
          <a:xfrm>
            <a:off x="3764199" y="4290965"/>
            <a:ext cx="2642825" cy="234280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34" y="4278265"/>
            <a:ext cx="3104366" cy="237157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52239" y="4081443"/>
            <a:ext cx="2692788" cy="369332"/>
          </a:xfrm>
          <a:prstGeom prst="rect">
            <a:avLst/>
          </a:prstGeom>
          <a:solidFill>
            <a:srgbClr val="E3FFFF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B) Electronics: </a:t>
            </a:r>
            <a:r>
              <a:rPr lang="en-US" dirty="0" err="1" smtClean="0">
                <a:solidFill>
                  <a:srgbClr val="FF0000"/>
                </a:solidFill>
              </a:rPr>
              <a:t>VeloPix</a:t>
            </a:r>
            <a:r>
              <a:rPr lang="en-US" dirty="0" smtClean="0">
                <a:solidFill>
                  <a:srgbClr val="FF0000"/>
                </a:solidFill>
              </a:rPr>
              <a:t> chip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2093" y="4088047"/>
            <a:ext cx="3131306" cy="369332"/>
          </a:xfrm>
          <a:prstGeom prst="rect">
            <a:avLst/>
          </a:prstGeom>
          <a:solidFill>
            <a:srgbClr val="E3FFFF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C) Vacuum Envelope (“RF-box”)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721" y="615641"/>
            <a:ext cx="1760368" cy="923330"/>
          </a:xfrm>
          <a:prstGeom prst="rect">
            <a:avLst/>
          </a:prstGeom>
          <a:solidFill>
            <a:srgbClr val="FFFEEB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Upgrade:</a:t>
            </a:r>
          </a:p>
          <a:p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</a:rPr>
              <a:t> Pixel Detector</a:t>
            </a:r>
          </a:p>
          <a:p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</a:rPr>
              <a:t> Closer to beam</a:t>
            </a:r>
          </a:p>
        </p:txBody>
      </p:sp>
    </p:spTree>
    <p:extLst>
      <p:ext uri="{BB962C8B-B14F-4D97-AF65-F5344CB8AC3E}">
        <p14:creationId xmlns:p14="http://schemas.microsoft.com/office/powerpoint/2010/main" val="328794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14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t="14815" r="7804" b="2365"/>
          <a:stretch/>
        </p:blipFill>
        <p:spPr>
          <a:xfrm>
            <a:off x="94021" y="386094"/>
            <a:ext cx="4477979" cy="27952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3638" y="809556"/>
            <a:ext cx="1653209" cy="369332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Bare module jig</a:t>
            </a:r>
            <a:endParaRPr lang="en-US" dirty="0"/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02" y="646494"/>
            <a:ext cx="3921033" cy="2940775"/>
          </a:xfrm>
          <a:ln w="25400">
            <a:solidFill>
              <a:srgbClr val="4C14FF"/>
            </a:solidFill>
          </a:ln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15" y="3729862"/>
            <a:ext cx="3937769" cy="2953327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182625" y="2820028"/>
            <a:ext cx="1488997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jig production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smtClean="0"/>
              <a:t>Module Production</a:t>
            </a:r>
            <a:endParaRPr lang="en-US" dirty="0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21" y="3713351"/>
            <a:ext cx="4012461" cy="3009346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182625" y="6123543"/>
            <a:ext cx="2235805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Mechanical validation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8882" y="3822252"/>
            <a:ext cx="200356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Module production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7904" y="3038640"/>
            <a:ext cx="4032389" cy="584775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J. v. </a:t>
            </a:r>
            <a:r>
              <a:rPr lang="en-US" sz="1600" b="1" dirty="0" err="1" smtClean="0">
                <a:solidFill>
                  <a:srgbClr val="000090"/>
                </a:solidFill>
              </a:rPr>
              <a:t>Dongen</a:t>
            </a:r>
            <a:r>
              <a:rPr lang="en-US" sz="1600" b="1" dirty="0" smtClean="0">
                <a:solidFill>
                  <a:srgbClr val="000090"/>
                </a:solidFill>
              </a:rPr>
              <a:t>, W. </a:t>
            </a:r>
            <a:r>
              <a:rPr lang="en-US" sz="1600" b="1" dirty="0" err="1" smtClean="0">
                <a:solidFill>
                  <a:srgbClr val="000090"/>
                </a:solidFill>
              </a:rPr>
              <a:t>Hulsbergen</a:t>
            </a:r>
            <a:r>
              <a:rPr lang="en-US" sz="1600" b="1" dirty="0" smtClean="0">
                <a:solidFill>
                  <a:srgbClr val="000090"/>
                </a:solidFill>
              </a:rPr>
              <a:t>, M. v. </a:t>
            </a:r>
            <a:r>
              <a:rPr lang="en-US" sz="1600" b="1" dirty="0" err="1" smtClean="0">
                <a:solidFill>
                  <a:srgbClr val="000090"/>
                </a:solidFill>
              </a:rPr>
              <a:t>Overbeek</a:t>
            </a:r>
            <a:r>
              <a:rPr lang="en-US" sz="1600" b="1" dirty="0" smtClean="0">
                <a:solidFill>
                  <a:srgbClr val="000090"/>
                </a:solidFill>
              </a:rPr>
              <a:t>, E. </a:t>
            </a:r>
            <a:r>
              <a:rPr lang="en-US" sz="1600" b="1" dirty="0" err="1" smtClean="0">
                <a:solidFill>
                  <a:srgbClr val="000090"/>
                </a:solidFill>
              </a:rPr>
              <a:t>Jans</a:t>
            </a:r>
            <a:r>
              <a:rPr lang="en-US" sz="1600" b="1" dirty="0" smtClean="0">
                <a:solidFill>
                  <a:srgbClr val="000090"/>
                </a:solidFill>
              </a:rPr>
              <a:t>, K. de </a:t>
            </a:r>
            <a:r>
              <a:rPr lang="en-US" sz="1600" b="1" dirty="0" err="1" smtClean="0">
                <a:solidFill>
                  <a:srgbClr val="000090"/>
                </a:solidFill>
              </a:rPr>
              <a:t>Roo</a:t>
            </a:r>
            <a:r>
              <a:rPr lang="en-US" sz="1600" b="1" dirty="0" smtClean="0">
                <a:solidFill>
                  <a:srgbClr val="000090"/>
                </a:solidFill>
              </a:rPr>
              <a:t>, E. Roeland, F. Sanders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smtClean="0"/>
              <a:t>Module Issue: Cooling Substrate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11" y="986685"/>
            <a:ext cx="2522412" cy="3882151"/>
          </a:xfrm>
          <a:prstGeom prst="rect">
            <a:avLst/>
          </a:prstGeom>
          <a:ln w="19050">
            <a:solidFill>
              <a:srgbClr val="4C14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933" y="1000132"/>
            <a:ext cx="2562134" cy="3854849"/>
          </a:xfrm>
          <a:prstGeom prst="rect">
            <a:avLst/>
          </a:prstGeom>
          <a:ln w="19050">
            <a:solidFill>
              <a:srgbClr val="4C14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150" y="986685"/>
            <a:ext cx="2563983" cy="3864350"/>
          </a:xfrm>
          <a:prstGeom prst="rect">
            <a:avLst/>
          </a:prstGeom>
          <a:ln w="19050">
            <a:solidFill>
              <a:srgbClr val="4C14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42998" y="551330"/>
            <a:ext cx="95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“Plan A”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78819" y="547329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“Plan B”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9947" y="56926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“Plan Z”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4812" y="4956118"/>
            <a:ext cx="2847211" cy="1754326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C14FF"/>
                </a:solidFill>
              </a:rPr>
              <a:t>• 500 </a:t>
            </a:r>
            <a:r>
              <a:rPr lang="en-US" dirty="0" smtClean="0">
                <a:solidFill>
                  <a:srgbClr val="4C14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4C14FF"/>
                </a:solidFill>
              </a:rPr>
              <a:t>m Si substrate with </a:t>
            </a:r>
            <a:endParaRPr lang="en-US" dirty="0">
              <a:solidFill>
                <a:srgbClr val="4C14FF"/>
              </a:solidFill>
            </a:endParaRPr>
          </a:p>
          <a:p>
            <a:r>
              <a:rPr lang="en-US" dirty="0" smtClean="0">
                <a:solidFill>
                  <a:srgbClr val="4C14FF"/>
                </a:solidFill>
              </a:rPr>
              <a:t>   microchannel cooling</a:t>
            </a:r>
          </a:p>
          <a:p>
            <a:r>
              <a:rPr lang="en-US" dirty="0">
                <a:solidFill>
                  <a:srgbClr val="006005"/>
                </a:solidFill>
              </a:rPr>
              <a:t>• Least material</a:t>
            </a:r>
          </a:p>
          <a:p>
            <a:r>
              <a:rPr lang="en-US" dirty="0">
                <a:solidFill>
                  <a:srgbClr val="006005"/>
                </a:solidFill>
              </a:rPr>
              <a:t>• </a:t>
            </a:r>
            <a:r>
              <a:rPr lang="en-US" dirty="0" smtClean="0">
                <a:solidFill>
                  <a:srgbClr val="006005"/>
                </a:solidFill>
              </a:rPr>
              <a:t>Best cooling performance</a:t>
            </a:r>
          </a:p>
          <a:p>
            <a:r>
              <a:rPr lang="en-US" dirty="0">
                <a:solidFill>
                  <a:srgbClr val="FF0000"/>
                </a:solidFill>
              </a:rPr>
              <a:t>• </a:t>
            </a:r>
            <a:r>
              <a:rPr lang="en-US" dirty="0" smtClean="0">
                <a:solidFill>
                  <a:srgbClr val="FF0000"/>
                </a:solidFill>
              </a:rPr>
              <a:t>Delicate handling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• Expensive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0330" y="4969565"/>
            <a:ext cx="2673270" cy="1754326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C14FF"/>
                </a:solidFill>
              </a:rPr>
              <a:t>• 1 mm ceramic with  </a:t>
            </a:r>
          </a:p>
          <a:p>
            <a:r>
              <a:rPr lang="en-US" dirty="0">
                <a:solidFill>
                  <a:srgbClr val="4C14FF"/>
                </a:solidFill>
              </a:rPr>
              <a:t> </a:t>
            </a:r>
            <a:r>
              <a:rPr lang="en-US" dirty="0" smtClean="0">
                <a:solidFill>
                  <a:srgbClr val="4C14FF"/>
                </a:solidFill>
              </a:rPr>
              <a:t>  0.65mm </a:t>
            </a:r>
            <a:r>
              <a:rPr lang="en-US" dirty="0" err="1" smtClean="0">
                <a:solidFill>
                  <a:srgbClr val="4C14FF"/>
                </a:solidFill>
              </a:rPr>
              <a:t>st.</a:t>
            </a:r>
            <a:r>
              <a:rPr lang="en-US" dirty="0" smtClean="0">
                <a:solidFill>
                  <a:srgbClr val="4C14FF"/>
                </a:solidFill>
              </a:rPr>
              <a:t> steel tubes </a:t>
            </a:r>
          </a:p>
          <a:p>
            <a:r>
              <a:rPr lang="en-US" dirty="0">
                <a:solidFill>
                  <a:srgbClr val="FF0000"/>
                </a:solidFill>
              </a:rPr>
              <a:t>• </a:t>
            </a:r>
            <a:r>
              <a:rPr lang="en-US" dirty="0" smtClean="0">
                <a:solidFill>
                  <a:srgbClr val="FF0000"/>
                </a:solidFill>
              </a:rPr>
              <a:t>More material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• G</a:t>
            </a:r>
            <a:r>
              <a:rPr lang="en-US" dirty="0" smtClean="0">
                <a:solidFill>
                  <a:srgbClr val="FF0000"/>
                </a:solidFill>
              </a:rPr>
              <a:t>luing tubes in grooves? </a:t>
            </a:r>
            <a:endParaRPr lang="en-US" dirty="0">
              <a:solidFill>
                <a:srgbClr val="4C14FF"/>
              </a:solidFill>
            </a:endParaRPr>
          </a:p>
          <a:p>
            <a:r>
              <a:rPr lang="en-US" dirty="0" smtClean="0">
                <a:solidFill>
                  <a:srgbClr val="006005"/>
                </a:solidFill>
              </a:rPr>
              <a:t>• Less handling risks</a:t>
            </a:r>
            <a:endParaRPr lang="en-US" dirty="0">
              <a:solidFill>
                <a:srgbClr val="006005"/>
              </a:solidFill>
            </a:endParaRPr>
          </a:p>
          <a:p>
            <a:r>
              <a:rPr lang="en-US" dirty="0">
                <a:solidFill>
                  <a:srgbClr val="006005"/>
                </a:solidFill>
              </a:rPr>
              <a:t>• C</a:t>
            </a:r>
            <a:r>
              <a:rPr lang="en-US" dirty="0" smtClean="0">
                <a:solidFill>
                  <a:srgbClr val="006005"/>
                </a:solidFill>
              </a:rPr>
              <a:t>heap</a:t>
            </a:r>
            <a:endParaRPr lang="en-US" dirty="0">
              <a:solidFill>
                <a:srgbClr val="00600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7255" y="4970938"/>
            <a:ext cx="2667543" cy="1754326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C14FF"/>
                </a:solidFill>
              </a:rPr>
              <a:t>• 3d-printed Titanium   </a:t>
            </a:r>
          </a:p>
          <a:p>
            <a:r>
              <a:rPr lang="en-US" dirty="0">
                <a:solidFill>
                  <a:srgbClr val="4C14FF"/>
                </a:solidFill>
              </a:rPr>
              <a:t> </a:t>
            </a:r>
            <a:r>
              <a:rPr lang="en-US" dirty="0" smtClean="0">
                <a:solidFill>
                  <a:srgbClr val="4C14FF"/>
                </a:solidFill>
              </a:rPr>
              <a:t>  with 500 </a:t>
            </a:r>
            <a:r>
              <a:rPr lang="en-US" dirty="0" smtClean="0">
                <a:solidFill>
                  <a:srgbClr val="4C14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4C14FF"/>
                </a:solidFill>
              </a:rPr>
              <a:t>m channels</a:t>
            </a:r>
          </a:p>
          <a:p>
            <a:r>
              <a:rPr lang="en-US" dirty="0" smtClean="0">
                <a:solidFill>
                  <a:srgbClr val="006005"/>
                </a:solidFill>
              </a:rPr>
              <a:t>• No insulating </a:t>
            </a:r>
            <a:r>
              <a:rPr lang="en-US" dirty="0" err="1" smtClean="0">
                <a:solidFill>
                  <a:srgbClr val="006005"/>
                </a:solidFill>
              </a:rPr>
              <a:t>midplate</a:t>
            </a:r>
            <a:r>
              <a:rPr lang="en-US" dirty="0" smtClean="0">
                <a:solidFill>
                  <a:srgbClr val="006005"/>
                </a:solidFill>
              </a:rPr>
              <a:t>:</a:t>
            </a:r>
          </a:p>
          <a:p>
            <a:r>
              <a:rPr lang="en-US" dirty="0">
                <a:solidFill>
                  <a:srgbClr val="006005"/>
                </a:solidFill>
              </a:rPr>
              <a:t> </a:t>
            </a:r>
            <a:r>
              <a:rPr lang="en-US" dirty="0" smtClean="0">
                <a:solidFill>
                  <a:srgbClr val="006005"/>
                </a:solidFill>
              </a:rPr>
              <a:t>  material budget ~ plan 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• Unproven cooling perf.</a:t>
            </a:r>
          </a:p>
          <a:p>
            <a:r>
              <a:rPr lang="en-US" dirty="0">
                <a:solidFill>
                  <a:srgbClr val="006005"/>
                </a:solidFill>
              </a:rPr>
              <a:t>• </a:t>
            </a:r>
            <a:r>
              <a:rPr lang="en-US" dirty="0" smtClean="0">
                <a:solidFill>
                  <a:srgbClr val="006005"/>
                </a:solidFill>
              </a:rPr>
              <a:t>Cheap, easy handling</a:t>
            </a:r>
            <a:endParaRPr lang="en-US" dirty="0" smtClean="0">
              <a:solidFill>
                <a:srgbClr val="4C1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0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smtClean="0"/>
              <a:t>Alternatives for microchannel cooling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16</a:t>
            </a:fld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1" y="1156106"/>
            <a:ext cx="4649085" cy="3486814"/>
          </a:xfrm>
          <a:ln w="19050">
            <a:solidFill>
              <a:srgbClr val="4C14FF"/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84" y="1169553"/>
            <a:ext cx="3825235" cy="5100316"/>
          </a:xfrm>
          <a:prstGeom prst="rect">
            <a:avLst/>
          </a:prstGeom>
          <a:ln w="19050">
            <a:solidFill>
              <a:srgbClr val="4C14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45968" y="678301"/>
            <a:ext cx="181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“Plan B” </a:t>
            </a:r>
            <a:r>
              <a:rPr lang="en-US" dirty="0" smtClean="0"/>
              <a:t>:  Oxford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64311" y="678301"/>
            <a:ext cx="171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smtClean="0"/>
              <a:t>“Plan Z” </a:t>
            </a:r>
            <a:r>
              <a:rPr lang="en-US" dirty="0" smtClean="0"/>
              <a:t>: </a:t>
            </a:r>
            <a:r>
              <a:rPr lang="en-US" dirty="0" err="1" smtClean="0"/>
              <a:t>Nikhef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7109" y="5069540"/>
            <a:ext cx="4125938" cy="1200329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Both options still require some R&amp;D:</a:t>
            </a:r>
            <a:endParaRPr lang="en-US" dirty="0" smtClean="0">
              <a:solidFill>
                <a:srgbClr val="4C14FF"/>
              </a:solidFill>
            </a:endParaRPr>
          </a:p>
          <a:p>
            <a:r>
              <a:rPr lang="en-US" dirty="0" smtClean="0">
                <a:solidFill>
                  <a:srgbClr val="4C14FF"/>
                </a:solidFill>
              </a:rPr>
              <a:t>• Cooling and Mechanical </a:t>
            </a:r>
            <a:r>
              <a:rPr lang="en-US" dirty="0" err="1" smtClean="0">
                <a:solidFill>
                  <a:srgbClr val="4C14FF"/>
                </a:solidFill>
              </a:rPr>
              <a:t>behaviour</a:t>
            </a:r>
            <a:endParaRPr lang="en-US" dirty="0" smtClean="0">
              <a:solidFill>
                <a:srgbClr val="4C14FF"/>
              </a:solidFill>
            </a:endParaRPr>
          </a:p>
          <a:p>
            <a:pPr marL="285750" indent="-285750">
              <a:buFont typeface="Wingdings" charset="2"/>
              <a:buChar char="è"/>
            </a:pPr>
            <a:r>
              <a:rPr lang="en-US" dirty="0" smtClean="0">
                <a:solidFill>
                  <a:srgbClr val="C00000"/>
                </a:solidFill>
              </a:rPr>
              <a:t>Need to converge urgently</a:t>
            </a:r>
          </a:p>
          <a:p>
            <a:pPr marL="285750" indent="-285750">
              <a:buFont typeface="Wingdings" charset="2"/>
              <a:buChar char="è"/>
            </a:pPr>
            <a:r>
              <a:rPr lang="en-US" dirty="0" smtClean="0">
                <a:solidFill>
                  <a:srgbClr val="C00000"/>
                </a:solidFill>
              </a:rPr>
              <a:t>Module production schedule very tight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err="1" smtClean="0"/>
              <a:t>VeloPix</a:t>
            </a:r>
            <a:r>
              <a:rPr lang="en-US" dirty="0" smtClean="0"/>
              <a:t> Chip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49" y="708735"/>
            <a:ext cx="4038701" cy="2692952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9833" y="4502279"/>
            <a:ext cx="3720057" cy="2185214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• </a:t>
            </a:r>
            <a:r>
              <a:rPr lang="en-US" dirty="0" err="1" smtClean="0"/>
              <a:t>VeloPix</a:t>
            </a:r>
            <a:r>
              <a:rPr lang="en-US" dirty="0" smtClean="0"/>
              <a:t> characterization going well:</a:t>
            </a:r>
          </a:p>
          <a:p>
            <a:r>
              <a:rPr lang="en-US" dirty="0">
                <a:solidFill>
                  <a:srgbClr val="4C14FF"/>
                </a:solidFill>
              </a:rPr>
              <a:t> </a:t>
            </a:r>
            <a:r>
              <a:rPr lang="en-US" dirty="0" smtClean="0">
                <a:solidFill>
                  <a:srgbClr val="4C14FF"/>
                </a:solidFill>
              </a:rPr>
              <a:t>  </a:t>
            </a:r>
            <a:r>
              <a:rPr lang="mr-IN" dirty="0" smtClean="0">
                <a:solidFill>
                  <a:srgbClr val="4C14FF"/>
                </a:solidFill>
              </a:rPr>
              <a:t>–</a:t>
            </a:r>
            <a:r>
              <a:rPr lang="en-US" dirty="0" smtClean="0">
                <a:solidFill>
                  <a:srgbClr val="4C14FF"/>
                </a:solidFill>
              </a:rPr>
              <a:t> Chip so-far meets requirements</a:t>
            </a:r>
          </a:p>
          <a:p>
            <a:r>
              <a:rPr lang="en-US" dirty="0" smtClean="0">
                <a:solidFill>
                  <a:srgbClr val="4C14FF"/>
                </a:solidFill>
              </a:rPr>
              <a:t>   </a:t>
            </a:r>
            <a:r>
              <a:rPr lang="mr-IN" dirty="0" smtClean="0">
                <a:solidFill>
                  <a:srgbClr val="4C14FF"/>
                </a:solidFill>
              </a:rPr>
              <a:t>–</a:t>
            </a:r>
            <a:r>
              <a:rPr lang="en-US" dirty="0" smtClean="0">
                <a:solidFill>
                  <a:srgbClr val="4C14FF"/>
                </a:solidFill>
              </a:rPr>
              <a:t> Radiation hardness is sufficient</a:t>
            </a:r>
          </a:p>
          <a:p>
            <a:endParaRPr lang="en-US" sz="1000" dirty="0" smtClean="0">
              <a:solidFill>
                <a:srgbClr val="4C14FF"/>
              </a:solidFill>
            </a:endParaRPr>
          </a:p>
          <a:p>
            <a:r>
              <a:rPr lang="en-US" dirty="0" smtClean="0"/>
              <a:t>• Second submit scheduled in July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dirty="0">
                <a:solidFill>
                  <a:srgbClr val="4C14FF"/>
                </a:solidFill>
              </a:rPr>
              <a:t> </a:t>
            </a:r>
            <a:r>
              <a:rPr lang="en-US" dirty="0" smtClean="0">
                <a:solidFill>
                  <a:srgbClr val="4C14FF"/>
                </a:solidFill>
              </a:rPr>
              <a:t>  </a:t>
            </a:r>
            <a:r>
              <a:rPr lang="mr-IN" dirty="0" smtClean="0">
                <a:solidFill>
                  <a:srgbClr val="4C14FF"/>
                </a:solidFill>
              </a:rPr>
              <a:t>–</a:t>
            </a:r>
            <a:r>
              <a:rPr lang="en-US" dirty="0" smtClean="0">
                <a:solidFill>
                  <a:srgbClr val="4C14FF"/>
                </a:solidFill>
              </a:rPr>
              <a:t> Fix single event upsets</a:t>
            </a:r>
          </a:p>
          <a:p>
            <a:r>
              <a:rPr lang="en-US" dirty="0">
                <a:solidFill>
                  <a:srgbClr val="4C14FF"/>
                </a:solidFill>
              </a:rPr>
              <a:t> </a:t>
            </a:r>
            <a:r>
              <a:rPr lang="en-US" dirty="0" smtClean="0">
                <a:solidFill>
                  <a:srgbClr val="4C14FF"/>
                </a:solidFill>
              </a:rPr>
              <a:t>  </a:t>
            </a:r>
            <a:r>
              <a:rPr lang="mr-IN" dirty="0" smtClean="0">
                <a:solidFill>
                  <a:srgbClr val="4C14FF"/>
                </a:solidFill>
              </a:rPr>
              <a:t>–</a:t>
            </a:r>
            <a:r>
              <a:rPr lang="en-US" dirty="0" smtClean="0">
                <a:solidFill>
                  <a:srgbClr val="4C14FF"/>
                </a:solidFill>
              </a:rPr>
              <a:t> </a:t>
            </a:r>
            <a:r>
              <a:rPr lang="en-US" dirty="0">
                <a:solidFill>
                  <a:srgbClr val="4C14FF"/>
                </a:solidFill>
              </a:rPr>
              <a:t>J</a:t>
            </a:r>
            <a:r>
              <a:rPr lang="en-US" dirty="0" smtClean="0">
                <a:solidFill>
                  <a:srgbClr val="4C14FF"/>
                </a:solidFill>
              </a:rPr>
              <a:t>itter in high speed transmission</a:t>
            </a:r>
          </a:p>
          <a:p>
            <a:r>
              <a:rPr lang="en-US" dirty="0">
                <a:solidFill>
                  <a:srgbClr val="4C14FF"/>
                </a:solidFill>
              </a:rPr>
              <a:t> </a:t>
            </a:r>
            <a:r>
              <a:rPr lang="en-US" dirty="0" smtClean="0">
                <a:solidFill>
                  <a:srgbClr val="4C14FF"/>
                </a:solidFill>
              </a:rPr>
              <a:t>  </a:t>
            </a:r>
            <a:r>
              <a:rPr lang="mr-IN" dirty="0" smtClean="0">
                <a:solidFill>
                  <a:srgbClr val="4C14FF"/>
                </a:solidFill>
              </a:rPr>
              <a:t>–</a:t>
            </a:r>
            <a:r>
              <a:rPr lang="en-US" dirty="0" smtClean="0">
                <a:solidFill>
                  <a:srgbClr val="4C14FF"/>
                </a:solidFill>
              </a:rPr>
              <a:t> Clean up clock signals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002691"/>
              </p:ext>
            </p:extLst>
          </p:nvPr>
        </p:nvGraphicFramePr>
        <p:xfrm>
          <a:off x="169833" y="689547"/>
          <a:ext cx="459645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556"/>
                <a:gridCol w="1663700"/>
                <a:gridCol w="1727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TimePix3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VeloPix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Readout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ToT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binary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 1 W cm</a:t>
                      </a:r>
                      <a:r>
                        <a:rPr lang="en-US" sz="1600" baseline="30000" dirty="0" smtClean="0"/>
                        <a:t>-2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</a:t>
                      </a:r>
                      <a:r>
                        <a:rPr lang="en-US" sz="1600" baseline="0" dirty="0" smtClean="0"/>
                        <a:t> 1.5 W cm</a:t>
                      </a:r>
                      <a:r>
                        <a:rPr lang="en-US" sz="1600" baseline="30000" dirty="0" smtClean="0"/>
                        <a:t>-2</a:t>
                      </a:r>
                      <a:endParaRPr lang="en-US" sz="16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Pixel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55 x 55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55 x 55 </a:t>
                      </a:r>
                      <a:r>
                        <a:rPr lang="en-US" sz="1600" dirty="0" smtClean="0">
                          <a:latin typeface="Symbol"/>
                        </a:rPr>
                        <a:t>m</a:t>
                      </a:r>
                      <a:r>
                        <a:rPr lang="en-US" sz="1600" dirty="0" smtClean="0"/>
                        <a:t>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Rad hard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400 </a:t>
                      </a:r>
                      <a:r>
                        <a:rPr lang="en-US" sz="1600" dirty="0" err="1" smtClean="0"/>
                        <a:t>MRad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Hit Rate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 </a:t>
                      </a:r>
                      <a:r>
                        <a:rPr lang="en-US" sz="1600" dirty="0" err="1" smtClean="0"/>
                        <a:t>Mhits</a:t>
                      </a:r>
                      <a:r>
                        <a:rPr lang="en-US" sz="1600" dirty="0" smtClean="0"/>
                        <a:t>/s/ASIC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900 </a:t>
                      </a:r>
                      <a:r>
                        <a:rPr lang="en-US" sz="1600" dirty="0" err="1" smtClean="0"/>
                        <a:t>Mhits</a:t>
                      </a:r>
                      <a:r>
                        <a:rPr lang="en-US" sz="1600" dirty="0" smtClean="0"/>
                        <a:t>/s/ASIC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Technoloy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 nm CMOS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 nm CMOS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0547" y="3514244"/>
            <a:ext cx="31359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M. v. </a:t>
            </a:r>
            <a:r>
              <a:rPr lang="en-US" sz="1600" b="1" dirty="0" err="1" smtClean="0">
                <a:solidFill>
                  <a:srgbClr val="000090"/>
                </a:solidFill>
              </a:rPr>
              <a:t>Beuzekom</a:t>
            </a:r>
            <a:r>
              <a:rPr lang="en-US" sz="1600" b="1" dirty="0" smtClean="0">
                <a:solidFill>
                  <a:srgbClr val="000090"/>
                </a:solidFill>
              </a:rPr>
              <a:t>, E. </a:t>
            </a:r>
            <a:r>
              <a:rPr lang="en-US" sz="1600" b="1" dirty="0" err="1" smtClean="0">
                <a:solidFill>
                  <a:srgbClr val="000090"/>
                </a:solidFill>
              </a:rPr>
              <a:t>Dall’Occo</a:t>
            </a:r>
            <a:r>
              <a:rPr lang="en-US" sz="1600" b="1" dirty="0" smtClean="0">
                <a:solidFill>
                  <a:srgbClr val="000090"/>
                </a:solidFill>
              </a:rPr>
              <a:t>,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B. </a:t>
            </a:r>
            <a:r>
              <a:rPr lang="en-US" sz="1600" b="1" dirty="0" err="1" smtClean="0">
                <a:solidFill>
                  <a:srgbClr val="000090"/>
                </a:solidFill>
              </a:rPr>
              <a:t>v.d</a:t>
            </a:r>
            <a:r>
              <a:rPr lang="en-US" sz="1600" b="1" dirty="0" smtClean="0">
                <a:solidFill>
                  <a:srgbClr val="000090"/>
                </a:solidFill>
              </a:rPr>
              <a:t>. </a:t>
            </a:r>
            <a:r>
              <a:rPr lang="en-US" sz="1600" b="1" dirty="0" err="1" smtClean="0">
                <a:solidFill>
                  <a:srgbClr val="000090"/>
                </a:solidFill>
              </a:rPr>
              <a:t>Heijden</a:t>
            </a:r>
            <a:r>
              <a:rPr lang="en-US" sz="1600" b="1" dirty="0" smtClean="0">
                <a:solidFill>
                  <a:srgbClr val="000090"/>
                </a:solidFill>
              </a:rPr>
              <a:t>,  H. </a:t>
            </a:r>
            <a:r>
              <a:rPr lang="en-US" sz="1600" b="1" dirty="0" err="1" smtClean="0">
                <a:solidFill>
                  <a:srgbClr val="000090"/>
                </a:solidFill>
              </a:rPr>
              <a:t>Boterenbrood</a:t>
            </a:r>
            <a:r>
              <a:rPr lang="en-US" sz="1600" b="1" dirty="0" smtClean="0">
                <a:solidFill>
                  <a:srgbClr val="000090"/>
                </a:solidFill>
              </a:rPr>
              <a:t>, F. </a:t>
            </a:r>
            <a:r>
              <a:rPr lang="en-US" sz="1600" b="1" dirty="0" err="1" smtClean="0">
                <a:solidFill>
                  <a:srgbClr val="000090"/>
                </a:solidFill>
              </a:rPr>
              <a:t>Schreuder</a:t>
            </a:r>
            <a:r>
              <a:rPr lang="en-US" sz="1600" b="1" dirty="0" smtClean="0">
                <a:solidFill>
                  <a:srgbClr val="000090"/>
                </a:solidFill>
              </a:rPr>
              <a:t>, G. </a:t>
            </a:r>
            <a:r>
              <a:rPr lang="en-US" sz="1600" b="1" dirty="0" err="1" smtClean="0">
                <a:solidFill>
                  <a:srgbClr val="000090"/>
                </a:solidFill>
              </a:rPr>
              <a:t>Visser</a:t>
            </a:r>
            <a:endParaRPr lang="en-US" sz="1600" b="1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880" y="3805053"/>
            <a:ext cx="5104993" cy="287465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695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smtClean="0"/>
              <a:t>Sensor Characterization with </a:t>
            </a:r>
            <a:r>
              <a:rPr lang="en-US" dirty="0" err="1" smtClean="0"/>
              <a:t>Beamtests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18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360" y="3926606"/>
            <a:ext cx="3014605" cy="2689415"/>
          </a:xfrm>
          <a:prstGeom prst="rect">
            <a:avLst/>
          </a:prstGeom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364" y="653487"/>
            <a:ext cx="5275955" cy="299143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41299" y="3047888"/>
            <a:ext cx="3135956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M. v. </a:t>
            </a:r>
            <a:r>
              <a:rPr lang="en-US" sz="1600" b="1" dirty="0" err="1" smtClean="0">
                <a:solidFill>
                  <a:srgbClr val="000090"/>
                </a:solidFill>
              </a:rPr>
              <a:t>Beuzekom</a:t>
            </a:r>
            <a:r>
              <a:rPr lang="en-US" sz="1600" b="1" dirty="0" smtClean="0">
                <a:solidFill>
                  <a:srgbClr val="000090"/>
                </a:solidFill>
              </a:rPr>
              <a:t>, E. </a:t>
            </a:r>
            <a:r>
              <a:rPr lang="en-US" sz="1600" b="1" dirty="0" err="1" smtClean="0">
                <a:solidFill>
                  <a:srgbClr val="000090"/>
                </a:solidFill>
              </a:rPr>
              <a:t>Dall’Occo</a:t>
            </a:r>
            <a:r>
              <a:rPr lang="en-US" sz="1600" b="1" dirty="0" smtClean="0">
                <a:solidFill>
                  <a:srgbClr val="000090"/>
                </a:solidFill>
              </a:rPr>
              <a:t>,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H. Snoek, P. </a:t>
            </a:r>
            <a:r>
              <a:rPr lang="en-US" sz="1600" b="1" dirty="0" err="1" smtClean="0">
                <a:solidFill>
                  <a:srgbClr val="000090"/>
                </a:solidFill>
              </a:rPr>
              <a:t>Tsopelas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5018111" y="4333515"/>
            <a:ext cx="973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Efficiency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322244" y="3844560"/>
            <a:ext cx="3493721" cy="2810716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01" y="697108"/>
            <a:ext cx="3154854" cy="227049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222401" y="3767554"/>
            <a:ext cx="3946740" cy="2862322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• </a:t>
            </a:r>
            <a:r>
              <a:rPr lang="en-US" dirty="0" err="1" smtClean="0"/>
              <a:t>Beamtests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dirty="0" smtClean="0"/>
              <a:t>   </a:t>
            </a:r>
            <a:r>
              <a:rPr lang="mr-IN" dirty="0" smtClean="0">
                <a:solidFill>
                  <a:srgbClr val="4C14FF"/>
                </a:solidFill>
              </a:rPr>
              <a:t>–</a:t>
            </a:r>
            <a:r>
              <a:rPr lang="en-US" dirty="0" smtClean="0">
                <a:solidFill>
                  <a:srgbClr val="4C14FF"/>
                </a:solidFill>
              </a:rPr>
              <a:t> TimePix3: Extensive tests at CERN: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➢ Charge </a:t>
            </a:r>
            <a:r>
              <a:rPr lang="en-US" dirty="0">
                <a:solidFill>
                  <a:srgbClr val="0000FF"/>
                </a:solidFill>
              </a:rPr>
              <a:t>collection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➢ High </a:t>
            </a:r>
            <a:r>
              <a:rPr lang="en-US" dirty="0">
                <a:solidFill>
                  <a:srgbClr val="0000FF"/>
                </a:solidFill>
              </a:rPr>
              <a:t>Voltage tolerance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➢ Resolution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 ➢ Efficiency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➢ Irradiation</a:t>
            </a:r>
            <a:endParaRPr lang="en-US" dirty="0">
              <a:solidFill>
                <a:srgbClr val="0000FF"/>
              </a:solidFill>
            </a:endParaRPr>
          </a:p>
          <a:p>
            <a:endParaRPr lang="en-US" sz="1000" dirty="0" smtClean="0">
              <a:solidFill>
                <a:srgbClr val="4C14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mr-IN" dirty="0" smtClean="0">
                <a:solidFill>
                  <a:srgbClr val="0000FF"/>
                </a:solidFill>
              </a:rPr>
              <a:t>–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VeloPix</a:t>
            </a:r>
            <a:r>
              <a:rPr lang="en-US" dirty="0" smtClean="0">
                <a:solidFill>
                  <a:srgbClr val="0000FF"/>
                </a:solidFill>
              </a:rPr>
              <a:t>: High speed tests at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          currently ongoing.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smtClean="0"/>
              <a:t>Vacuum Envelope “RF-Box”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19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03670" y="893461"/>
            <a:ext cx="4551600" cy="2796961"/>
            <a:chOff x="807812" y="3344880"/>
            <a:chExt cx="4549955" cy="290921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12" y="3775548"/>
              <a:ext cx="2284885" cy="247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954958" y="3344880"/>
              <a:ext cx="2402809" cy="260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ight Arrow 19"/>
            <p:cNvSpPr/>
            <p:nvPr/>
          </p:nvSpPr>
          <p:spPr>
            <a:xfrm>
              <a:off x="2608167" y="5625724"/>
              <a:ext cx="693579" cy="360040"/>
            </a:xfrm>
            <a:prstGeom prst="rightArrow">
              <a:avLst/>
            </a:prstGeom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b="1" dirty="0">
                <a:solidFill>
                  <a:srgbClr val="FF33CC"/>
                </a:solidFill>
              </a:endParaRPr>
            </a:p>
          </p:txBody>
        </p:sp>
        <p:sp>
          <p:nvSpPr>
            <p:cNvPr id="21" name="Left Arrow 20"/>
            <p:cNvSpPr/>
            <p:nvPr/>
          </p:nvSpPr>
          <p:spPr>
            <a:xfrm>
              <a:off x="2411760" y="3913530"/>
              <a:ext cx="770778" cy="360040"/>
            </a:xfrm>
            <a:prstGeom prst="leftArrow">
              <a:avLst/>
            </a:prstGeom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b="1" dirty="0">
                <a:solidFill>
                  <a:srgbClr val="FF33CC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97402" l="453" r="980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65340" y="3593467"/>
            <a:ext cx="2952161" cy="300117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5658355" y="758613"/>
            <a:ext cx="2887699" cy="2548728"/>
            <a:chOff x="1613840" y="1387407"/>
            <a:chExt cx="6145305" cy="4611102"/>
          </a:xfrm>
        </p:grpSpPr>
        <p:sp>
          <p:nvSpPr>
            <p:cNvPr id="14" name="Oval 13"/>
            <p:cNvSpPr/>
            <p:nvPr/>
          </p:nvSpPr>
          <p:spPr>
            <a:xfrm>
              <a:off x="1956740" y="1719671"/>
              <a:ext cx="4445000" cy="3937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mpd="sng">
              <a:solidFill>
                <a:srgbClr val="4F62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13840" y="3142071"/>
              <a:ext cx="2311400" cy="13081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44340" y="3142071"/>
              <a:ext cx="2311400" cy="1320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82639" y="1387407"/>
              <a:ext cx="1600685" cy="116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VELO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vessel</a:t>
              </a:r>
            </a:p>
          </p:txBody>
        </p:sp>
        <p:cxnSp>
          <p:nvCxnSpPr>
            <p:cNvPr id="24" name="Straight Connector 23"/>
            <p:cNvCxnSpPr>
              <a:stCxn id="33" idx="0"/>
            </p:cNvCxnSpPr>
            <p:nvPr/>
          </p:nvCxnSpPr>
          <p:spPr>
            <a:xfrm flipH="1">
              <a:off x="4344340" y="3142071"/>
              <a:ext cx="138637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344340" y="3142071"/>
              <a:ext cx="0" cy="1308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331640" y="4462871"/>
              <a:ext cx="138637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3" idx="1"/>
            </p:cNvCxnSpPr>
            <p:nvPr/>
          </p:nvCxnSpPr>
          <p:spPr>
            <a:xfrm flipH="1">
              <a:off x="5398442" y="1972072"/>
              <a:ext cx="584197" cy="6510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44461" y="1828394"/>
              <a:ext cx="1966471" cy="116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primary</a:t>
              </a: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vacuum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71128" y="3296920"/>
              <a:ext cx="1478977" cy="739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secondary</a:t>
              </a:r>
            </a:p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vacuum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6073610" y="3129342"/>
              <a:ext cx="571500" cy="12729"/>
            </a:xfrm>
            <a:prstGeom prst="line">
              <a:avLst/>
            </a:prstGeom>
            <a:ln>
              <a:solidFill>
                <a:srgbClr val="4F62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086310" y="4450171"/>
              <a:ext cx="558800" cy="0"/>
            </a:xfrm>
            <a:prstGeom prst="line">
              <a:avLst/>
            </a:prstGeom>
            <a:ln>
              <a:solidFill>
                <a:srgbClr val="4F62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55740" y="3142071"/>
              <a:ext cx="12700" cy="1308100"/>
            </a:xfrm>
            <a:prstGeom prst="line">
              <a:avLst/>
            </a:prstGeom>
            <a:ln>
              <a:solidFill>
                <a:srgbClr val="4F62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5730710" y="3129342"/>
              <a:ext cx="355600" cy="127058"/>
            </a:xfrm>
            <a:custGeom>
              <a:avLst/>
              <a:gdLst>
                <a:gd name="connsiteX0" fmla="*/ 0 w 355600"/>
                <a:gd name="connsiteY0" fmla="*/ 12729 h 127058"/>
                <a:gd name="connsiteX1" fmla="*/ 63500 w 355600"/>
                <a:gd name="connsiteY1" fmla="*/ 127029 h 127058"/>
                <a:gd name="connsiteX2" fmla="*/ 88900 w 355600"/>
                <a:gd name="connsiteY2" fmla="*/ 12729 h 127058"/>
                <a:gd name="connsiteX3" fmla="*/ 139700 w 355600"/>
                <a:gd name="connsiteY3" fmla="*/ 114329 h 127058"/>
                <a:gd name="connsiteX4" fmla="*/ 177800 w 355600"/>
                <a:gd name="connsiteY4" fmla="*/ 12729 h 127058"/>
                <a:gd name="connsiteX5" fmla="*/ 254000 w 355600"/>
                <a:gd name="connsiteY5" fmla="*/ 127029 h 127058"/>
                <a:gd name="connsiteX6" fmla="*/ 279400 w 355600"/>
                <a:gd name="connsiteY6" fmla="*/ 29 h 127058"/>
                <a:gd name="connsiteX7" fmla="*/ 317500 w 355600"/>
                <a:gd name="connsiteY7" fmla="*/ 114329 h 127058"/>
                <a:gd name="connsiteX8" fmla="*/ 355600 w 355600"/>
                <a:gd name="connsiteY8" fmla="*/ 12729 h 12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00" h="127058">
                  <a:moveTo>
                    <a:pt x="0" y="12729"/>
                  </a:moveTo>
                  <a:cubicBezTo>
                    <a:pt x="24341" y="69879"/>
                    <a:pt x="48683" y="127029"/>
                    <a:pt x="63500" y="127029"/>
                  </a:cubicBezTo>
                  <a:cubicBezTo>
                    <a:pt x="78317" y="127029"/>
                    <a:pt x="76200" y="14846"/>
                    <a:pt x="88900" y="12729"/>
                  </a:cubicBezTo>
                  <a:cubicBezTo>
                    <a:pt x="101600" y="10612"/>
                    <a:pt x="124883" y="114329"/>
                    <a:pt x="139700" y="114329"/>
                  </a:cubicBezTo>
                  <a:cubicBezTo>
                    <a:pt x="154517" y="114329"/>
                    <a:pt x="158750" y="10612"/>
                    <a:pt x="177800" y="12729"/>
                  </a:cubicBezTo>
                  <a:cubicBezTo>
                    <a:pt x="196850" y="14846"/>
                    <a:pt x="237067" y="129146"/>
                    <a:pt x="254000" y="127029"/>
                  </a:cubicBezTo>
                  <a:cubicBezTo>
                    <a:pt x="270933" y="124912"/>
                    <a:pt x="268817" y="2146"/>
                    <a:pt x="279400" y="29"/>
                  </a:cubicBezTo>
                  <a:cubicBezTo>
                    <a:pt x="289983" y="-2088"/>
                    <a:pt x="304800" y="112212"/>
                    <a:pt x="317500" y="114329"/>
                  </a:cubicBezTo>
                  <a:cubicBezTo>
                    <a:pt x="330200" y="116446"/>
                    <a:pt x="355600" y="12729"/>
                    <a:pt x="355600" y="12729"/>
                  </a:cubicBez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5718010" y="4386642"/>
              <a:ext cx="355600" cy="127058"/>
            </a:xfrm>
            <a:custGeom>
              <a:avLst/>
              <a:gdLst>
                <a:gd name="connsiteX0" fmla="*/ 0 w 355600"/>
                <a:gd name="connsiteY0" fmla="*/ 12729 h 127058"/>
                <a:gd name="connsiteX1" fmla="*/ 63500 w 355600"/>
                <a:gd name="connsiteY1" fmla="*/ 127029 h 127058"/>
                <a:gd name="connsiteX2" fmla="*/ 88900 w 355600"/>
                <a:gd name="connsiteY2" fmla="*/ 12729 h 127058"/>
                <a:gd name="connsiteX3" fmla="*/ 139700 w 355600"/>
                <a:gd name="connsiteY3" fmla="*/ 114329 h 127058"/>
                <a:gd name="connsiteX4" fmla="*/ 177800 w 355600"/>
                <a:gd name="connsiteY4" fmla="*/ 12729 h 127058"/>
                <a:gd name="connsiteX5" fmla="*/ 254000 w 355600"/>
                <a:gd name="connsiteY5" fmla="*/ 127029 h 127058"/>
                <a:gd name="connsiteX6" fmla="*/ 279400 w 355600"/>
                <a:gd name="connsiteY6" fmla="*/ 29 h 127058"/>
                <a:gd name="connsiteX7" fmla="*/ 317500 w 355600"/>
                <a:gd name="connsiteY7" fmla="*/ 114329 h 127058"/>
                <a:gd name="connsiteX8" fmla="*/ 355600 w 355600"/>
                <a:gd name="connsiteY8" fmla="*/ 12729 h 12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00" h="127058">
                  <a:moveTo>
                    <a:pt x="0" y="12729"/>
                  </a:moveTo>
                  <a:cubicBezTo>
                    <a:pt x="24341" y="69879"/>
                    <a:pt x="48683" y="127029"/>
                    <a:pt x="63500" y="127029"/>
                  </a:cubicBezTo>
                  <a:cubicBezTo>
                    <a:pt x="78317" y="127029"/>
                    <a:pt x="76200" y="14846"/>
                    <a:pt x="88900" y="12729"/>
                  </a:cubicBezTo>
                  <a:cubicBezTo>
                    <a:pt x="101600" y="10612"/>
                    <a:pt x="124883" y="114329"/>
                    <a:pt x="139700" y="114329"/>
                  </a:cubicBezTo>
                  <a:cubicBezTo>
                    <a:pt x="154517" y="114329"/>
                    <a:pt x="158750" y="10612"/>
                    <a:pt x="177800" y="12729"/>
                  </a:cubicBezTo>
                  <a:cubicBezTo>
                    <a:pt x="196850" y="14846"/>
                    <a:pt x="237067" y="129146"/>
                    <a:pt x="254000" y="127029"/>
                  </a:cubicBezTo>
                  <a:cubicBezTo>
                    <a:pt x="270933" y="124912"/>
                    <a:pt x="268817" y="2146"/>
                    <a:pt x="279400" y="29"/>
                  </a:cubicBezTo>
                  <a:cubicBezTo>
                    <a:pt x="289983" y="-2088"/>
                    <a:pt x="304800" y="112212"/>
                    <a:pt x="317500" y="114329"/>
                  </a:cubicBezTo>
                  <a:cubicBezTo>
                    <a:pt x="330200" y="116446"/>
                    <a:pt x="355600" y="12729"/>
                    <a:pt x="355600" y="12729"/>
                  </a:cubicBez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84621" y="5274639"/>
              <a:ext cx="1874524" cy="723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RF box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6" name="Straight Arrow Connector 35"/>
            <p:cNvCxnSpPr>
              <a:stCxn id="35" idx="1"/>
            </p:cNvCxnSpPr>
            <p:nvPr/>
          </p:nvCxnSpPr>
          <p:spPr>
            <a:xfrm flipH="1" flipV="1">
              <a:off x="5210931" y="4526401"/>
              <a:ext cx="673690" cy="11101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538870" y="3154771"/>
              <a:ext cx="138637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2538870" y="4462871"/>
              <a:ext cx="138637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25240" y="3142071"/>
              <a:ext cx="0" cy="1308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626540" y="4456506"/>
              <a:ext cx="571500" cy="12729"/>
            </a:xfrm>
            <a:prstGeom prst="line">
              <a:avLst/>
            </a:prstGeom>
            <a:ln>
              <a:solidFill>
                <a:srgbClr val="4F62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13840" y="3129342"/>
              <a:ext cx="12700" cy="1308100"/>
            </a:xfrm>
            <a:prstGeom prst="line">
              <a:avLst/>
            </a:prstGeom>
            <a:ln>
              <a:solidFill>
                <a:srgbClr val="4F62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>
              <a:off x="2168122" y="3131518"/>
              <a:ext cx="355600" cy="127058"/>
            </a:xfrm>
            <a:custGeom>
              <a:avLst/>
              <a:gdLst>
                <a:gd name="connsiteX0" fmla="*/ 0 w 355600"/>
                <a:gd name="connsiteY0" fmla="*/ 12729 h 127058"/>
                <a:gd name="connsiteX1" fmla="*/ 63500 w 355600"/>
                <a:gd name="connsiteY1" fmla="*/ 127029 h 127058"/>
                <a:gd name="connsiteX2" fmla="*/ 88900 w 355600"/>
                <a:gd name="connsiteY2" fmla="*/ 12729 h 127058"/>
                <a:gd name="connsiteX3" fmla="*/ 139700 w 355600"/>
                <a:gd name="connsiteY3" fmla="*/ 114329 h 127058"/>
                <a:gd name="connsiteX4" fmla="*/ 177800 w 355600"/>
                <a:gd name="connsiteY4" fmla="*/ 12729 h 127058"/>
                <a:gd name="connsiteX5" fmla="*/ 254000 w 355600"/>
                <a:gd name="connsiteY5" fmla="*/ 127029 h 127058"/>
                <a:gd name="connsiteX6" fmla="*/ 279400 w 355600"/>
                <a:gd name="connsiteY6" fmla="*/ 29 h 127058"/>
                <a:gd name="connsiteX7" fmla="*/ 317500 w 355600"/>
                <a:gd name="connsiteY7" fmla="*/ 114329 h 127058"/>
                <a:gd name="connsiteX8" fmla="*/ 355600 w 355600"/>
                <a:gd name="connsiteY8" fmla="*/ 12729 h 12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00" h="127058">
                  <a:moveTo>
                    <a:pt x="0" y="12729"/>
                  </a:moveTo>
                  <a:cubicBezTo>
                    <a:pt x="24341" y="69879"/>
                    <a:pt x="48683" y="127029"/>
                    <a:pt x="63500" y="127029"/>
                  </a:cubicBezTo>
                  <a:cubicBezTo>
                    <a:pt x="78317" y="127029"/>
                    <a:pt x="76200" y="14846"/>
                    <a:pt x="88900" y="12729"/>
                  </a:cubicBezTo>
                  <a:cubicBezTo>
                    <a:pt x="101600" y="10612"/>
                    <a:pt x="124883" y="114329"/>
                    <a:pt x="139700" y="114329"/>
                  </a:cubicBezTo>
                  <a:cubicBezTo>
                    <a:pt x="154517" y="114329"/>
                    <a:pt x="158750" y="10612"/>
                    <a:pt x="177800" y="12729"/>
                  </a:cubicBezTo>
                  <a:cubicBezTo>
                    <a:pt x="196850" y="14846"/>
                    <a:pt x="237067" y="129146"/>
                    <a:pt x="254000" y="127029"/>
                  </a:cubicBezTo>
                  <a:cubicBezTo>
                    <a:pt x="270933" y="124912"/>
                    <a:pt x="268817" y="2146"/>
                    <a:pt x="279400" y="29"/>
                  </a:cubicBezTo>
                  <a:cubicBezTo>
                    <a:pt x="289983" y="-2088"/>
                    <a:pt x="304800" y="112212"/>
                    <a:pt x="317500" y="114329"/>
                  </a:cubicBezTo>
                  <a:cubicBezTo>
                    <a:pt x="330200" y="116446"/>
                    <a:pt x="355600" y="12729"/>
                    <a:pt x="355600" y="12729"/>
                  </a:cubicBez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68122" y="4399342"/>
              <a:ext cx="355600" cy="127058"/>
            </a:xfrm>
            <a:custGeom>
              <a:avLst/>
              <a:gdLst>
                <a:gd name="connsiteX0" fmla="*/ 0 w 355600"/>
                <a:gd name="connsiteY0" fmla="*/ 12729 h 127058"/>
                <a:gd name="connsiteX1" fmla="*/ 63500 w 355600"/>
                <a:gd name="connsiteY1" fmla="*/ 127029 h 127058"/>
                <a:gd name="connsiteX2" fmla="*/ 88900 w 355600"/>
                <a:gd name="connsiteY2" fmla="*/ 12729 h 127058"/>
                <a:gd name="connsiteX3" fmla="*/ 139700 w 355600"/>
                <a:gd name="connsiteY3" fmla="*/ 114329 h 127058"/>
                <a:gd name="connsiteX4" fmla="*/ 177800 w 355600"/>
                <a:gd name="connsiteY4" fmla="*/ 12729 h 127058"/>
                <a:gd name="connsiteX5" fmla="*/ 254000 w 355600"/>
                <a:gd name="connsiteY5" fmla="*/ 127029 h 127058"/>
                <a:gd name="connsiteX6" fmla="*/ 279400 w 355600"/>
                <a:gd name="connsiteY6" fmla="*/ 29 h 127058"/>
                <a:gd name="connsiteX7" fmla="*/ 317500 w 355600"/>
                <a:gd name="connsiteY7" fmla="*/ 114329 h 127058"/>
                <a:gd name="connsiteX8" fmla="*/ 355600 w 355600"/>
                <a:gd name="connsiteY8" fmla="*/ 12729 h 12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5600" h="127058">
                  <a:moveTo>
                    <a:pt x="0" y="12729"/>
                  </a:moveTo>
                  <a:cubicBezTo>
                    <a:pt x="24341" y="69879"/>
                    <a:pt x="48683" y="127029"/>
                    <a:pt x="63500" y="127029"/>
                  </a:cubicBezTo>
                  <a:cubicBezTo>
                    <a:pt x="78317" y="127029"/>
                    <a:pt x="76200" y="14846"/>
                    <a:pt x="88900" y="12729"/>
                  </a:cubicBezTo>
                  <a:cubicBezTo>
                    <a:pt x="101600" y="10612"/>
                    <a:pt x="124883" y="114329"/>
                    <a:pt x="139700" y="114329"/>
                  </a:cubicBezTo>
                  <a:cubicBezTo>
                    <a:pt x="154517" y="114329"/>
                    <a:pt x="158750" y="10612"/>
                    <a:pt x="177800" y="12729"/>
                  </a:cubicBezTo>
                  <a:cubicBezTo>
                    <a:pt x="196850" y="14846"/>
                    <a:pt x="237067" y="129146"/>
                    <a:pt x="254000" y="127029"/>
                  </a:cubicBezTo>
                  <a:cubicBezTo>
                    <a:pt x="270933" y="124912"/>
                    <a:pt x="268817" y="2146"/>
                    <a:pt x="279400" y="29"/>
                  </a:cubicBezTo>
                  <a:cubicBezTo>
                    <a:pt x="289983" y="-2088"/>
                    <a:pt x="304800" y="112212"/>
                    <a:pt x="317500" y="114329"/>
                  </a:cubicBezTo>
                  <a:cubicBezTo>
                    <a:pt x="330200" y="116446"/>
                    <a:pt x="355600" y="12729"/>
                    <a:pt x="355600" y="12729"/>
                  </a:cubicBez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613840" y="3154977"/>
              <a:ext cx="571500" cy="12729"/>
            </a:xfrm>
            <a:prstGeom prst="line">
              <a:avLst/>
            </a:prstGeom>
            <a:ln>
              <a:solidFill>
                <a:srgbClr val="4F62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233796" y="590872"/>
            <a:ext cx="4171949" cy="584775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M. </a:t>
            </a:r>
            <a:r>
              <a:rPr lang="en-US" sz="1600" b="1" dirty="0" err="1">
                <a:solidFill>
                  <a:srgbClr val="000090"/>
                </a:solidFill>
              </a:rPr>
              <a:t>D</a:t>
            </a:r>
            <a:r>
              <a:rPr lang="en-US" sz="1600" b="1" dirty="0" err="1" smtClean="0">
                <a:solidFill>
                  <a:srgbClr val="000090"/>
                </a:solidFill>
              </a:rPr>
              <a:t>oets</a:t>
            </a:r>
            <a:r>
              <a:rPr lang="en-US" sz="1600" b="1" dirty="0" smtClean="0">
                <a:solidFill>
                  <a:srgbClr val="000090"/>
                </a:solidFill>
              </a:rPr>
              <a:t>, W. </a:t>
            </a:r>
            <a:r>
              <a:rPr lang="en-US" sz="1600" b="1" dirty="0" err="1" smtClean="0">
                <a:solidFill>
                  <a:srgbClr val="000090"/>
                </a:solidFill>
              </a:rPr>
              <a:t>Hulsbergen</a:t>
            </a:r>
            <a:r>
              <a:rPr lang="en-US" sz="1600" b="1" dirty="0" smtClean="0">
                <a:solidFill>
                  <a:srgbClr val="000090"/>
                </a:solidFill>
              </a:rPr>
              <a:t>, T. </a:t>
            </a:r>
            <a:r>
              <a:rPr lang="en-US" sz="1600" b="1" dirty="0" err="1" smtClean="0">
                <a:solidFill>
                  <a:srgbClr val="000090"/>
                </a:solidFill>
              </a:rPr>
              <a:t>Ketel</a:t>
            </a:r>
            <a:r>
              <a:rPr lang="en-US" sz="1600" b="1" dirty="0" smtClean="0">
                <a:solidFill>
                  <a:srgbClr val="000090"/>
                </a:solidFill>
              </a:rPr>
              <a:t>, B. </a:t>
            </a:r>
            <a:r>
              <a:rPr lang="en-US" sz="1600" b="1" dirty="0" err="1" smtClean="0">
                <a:solidFill>
                  <a:srgbClr val="000090"/>
                </a:solidFill>
              </a:rPr>
              <a:t>Munneke</a:t>
            </a:r>
            <a:r>
              <a:rPr lang="en-US" sz="1600" b="1" dirty="0" smtClean="0">
                <a:solidFill>
                  <a:srgbClr val="000090"/>
                </a:solidFill>
              </a:rPr>
              <a:t>, K. de </a:t>
            </a:r>
            <a:r>
              <a:rPr lang="en-US" sz="1600" b="1" dirty="0" err="1" smtClean="0">
                <a:solidFill>
                  <a:srgbClr val="000090"/>
                </a:solidFill>
              </a:rPr>
              <a:t>Roo</a:t>
            </a:r>
            <a:r>
              <a:rPr lang="en-US" sz="1600" b="1" dirty="0" smtClean="0">
                <a:solidFill>
                  <a:srgbClr val="000090"/>
                </a:solidFill>
              </a:rPr>
              <a:t>, W. </a:t>
            </a:r>
            <a:r>
              <a:rPr lang="en-US" sz="1600" b="1" dirty="0" err="1" smtClean="0">
                <a:solidFill>
                  <a:srgbClr val="000090"/>
                </a:solidFill>
              </a:rPr>
              <a:t>Kuilman</a:t>
            </a:r>
            <a:r>
              <a:rPr lang="en-US" sz="1600" b="1" dirty="0" smtClean="0">
                <a:solidFill>
                  <a:srgbClr val="000090"/>
                </a:solidFill>
              </a:rPr>
              <a:t>, J. Kos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9900" y="4062508"/>
            <a:ext cx="4159344" cy="2308324"/>
          </a:xfrm>
          <a:prstGeom prst="rect">
            <a:avLst/>
          </a:prstGeom>
          <a:solidFill>
            <a:srgbClr val="FFFEEB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Vacuum Envelope: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Complicated shape (minimize </a:t>
            </a:r>
            <a:r>
              <a:rPr lang="en-US" dirty="0" err="1" smtClean="0">
                <a:solidFill>
                  <a:srgbClr val="0000FF"/>
                </a:solidFill>
              </a:rPr>
              <a:t>mult.scat</a:t>
            </a:r>
            <a:r>
              <a:rPr lang="en-US" dirty="0" smtClean="0">
                <a:solidFill>
                  <a:srgbClr val="0000FF"/>
                </a:solidFill>
              </a:rPr>
              <a:t>.)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Milled from massive </a:t>
            </a:r>
            <a:r>
              <a:rPr lang="en-US" dirty="0" err="1" smtClean="0">
                <a:solidFill>
                  <a:srgbClr val="0000FF"/>
                </a:solidFill>
              </a:rPr>
              <a:t>AlMg</a:t>
            </a:r>
            <a:r>
              <a:rPr lang="en-US" dirty="0" smtClean="0">
                <a:solidFill>
                  <a:srgbClr val="0000FF"/>
                </a:solidFill>
              </a:rPr>
              <a:t> alloy block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Close to beam: 3.5 mm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Vacuum tight</a:t>
            </a:r>
            <a:endParaRPr lang="en-US" dirty="0" smtClean="0">
              <a:solidFill>
                <a:srgbClr val="0000FF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• RF-wake fields</a:t>
            </a:r>
          </a:p>
          <a:p>
            <a:r>
              <a:rPr lang="en-US" dirty="0">
                <a:solidFill>
                  <a:srgbClr val="0000FF"/>
                </a:solidFill>
              </a:rPr>
              <a:t>• Thickness: </a:t>
            </a:r>
            <a:r>
              <a:rPr lang="en-US" dirty="0" smtClean="0">
                <a:solidFill>
                  <a:srgbClr val="0000FF"/>
                </a:solidFill>
              </a:rPr>
              <a:t>two </a:t>
            </a:r>
            <a:r>
              <a:rPr lang="en-US" dirty="0">
                <a:solidFill>
                  <a:srgbClr val="0000FF"/>
                </a:solidFill>
              </a:rPr>
              <a:t>step procedure:</a:t>
            </a:r>
          </a:p>
          <a:p>
            <a:r>
              <a:rPr lang="en-US" dirty="0">
                <a:solidFill>
                  <a:srgbClr val="3366FF"/>
                </a:solidFill>
                <a:latin typeface="+mj-lt"/>
              </a:rPr>
              <a:t>    </a:t>
            </a:r>
            <a:r>
              <a:rPr lang="mr-IN" dirty="0">
                <a:solidFill>
                  <a:srgbClr val="3366FF"/>
                </a:solidFill>
                <a:latin typeface="+mj-lt"/>
              </a:rPr>
              <a:t>–</a:t>
            </a:r>
            <a:r>
              <a:rPr lang="en-US" dirty="0">
                <a:solidFill>
                  <a:srgbClr val="3366FF"/>
                </a:solidFill>
                <a:latin typeface="+mj-lt"/>
              </a:rPr>
              <a:t> First 0.5 mm, then </a:t>
            </a:r>
            <a:r>
              <a:rPr lang="en-US" dirty="0" smtClean="0">
                <a:solidFill>
                  <a:srgbClr val="3366FF"/>
                </a:solidFill>
                <a:latin typeface="+mj-lt"/>
              </a:rPr>
              <a:t>0.25 </a:t>
            </a:r>
            <a:r>
              <a:rPr lang="en-US" dirty="0">
                <a:solidFill>
                  <a:srgbClr val="3366FF"/>
                </a:solidFill>
                <a:latin typeface="+mj-lt"/>
              </a:rPr>
              <a:t>mm </a:t>
            </a:r>
            <a:r>
              <a:rPr lang="en-US" dirty="0" smtClean="0">
                <a:solidFill>
                  <a:srgbClr val="3366FF"/>
                </a:solidFill>
                <a:latin typeface="+mj-lt"/>
              </a:rPr>
              <a:t>box</a:t>
            </a:r>
            <a:endParaRPr lang="en-US" dirty="0">
              <a:solidFill>
                <a:srgbClr val="3366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639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17" y="2"/>
            <a:ext cx="9559627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745" y="1865650"/>
            <a:ext cx="8739126" cy="3447098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Motivation and Vision:</a:t>
            </a:r>
          </a:p>
          <a:p>
            <a:endParaRPr lang="en-US" sz="1000" dirty="0">
              <a:solidFill>
                <a:srgbClr val="4C14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</a:t>
            </a:r>
            <a:r>
              <a:rPr lang="en-US" sz="2400" dirty="0" err="1" smtClean="0">
                <a:solidFill>
                  <a:srgbClr val="0000FF"/>
                </a:solidFill>
              </a:rPr>
              <a:t>Nikhef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joined </a:t>
            </a:r>
            <a:r>
              <a:rPr lang="en-US" sz="2400" dirty="0" err="1">
                <a:solidFill>
                  <a:srgbClr val="0000FF"/>
                </a:solidFill>
              </a:rPr>
              <a:t>LHCb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to make large </a:t>
            </a:r>
            <a:r>
              <a:rPr lang="en-US" sz="2400" dirty="0">
                <a:solidFill>
                  <a:srgbClr val="0000FF"/>
                </a:solidFill>
              </a:rPr>
              <a:t>impact i</a:t>
            </a:r>
            <a:r>
              <a:rPr lang="en-US" sz="2400" dirty="0" smtClean="0">
                <a:solidFill>
                  <a:srgbClr val="0000FF"/>
                </a:solidFill>
              </a:rPr>
              <a:t>n </a:t>
            </a:r>
            <a:r>
              <a:rPr lang="en-US" sz="2400" dirty="0">
                <a:solidFill>
                  <a:srgbClr val="0000FF"/>
                </a:solidFill>
              </a:rPr>
              <a:t>LHC </a:t>
            </a:r>
            <a:r>
              <a:rPr lang="en-US" sz="2400" dirty="0" smtClean="0">
                <a:solidFill>
                  <a:srgbClr val="0000FF"/>
                </a:solidFill>
              </a:rPr>
              <a:t>experiment.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/>
              <a:t>   </a:t>
            </a:r>
            <a:r>
              <a:rPr lang="mr-IN" sz="2400" dirty="0" smtClean="0"/>
              <a:t>–</a:t>
            </a:r>
            <a:r>
              <a:rPr lang="en-US" sz="2400" dirty="0" smtClean="0"/>
              <a:t> Focus on tracking: detector, reconstruction, analyses.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</a:t>
            </a:r>
            <a:r>
              <a:rPr lang="en-US" sz="2400" dirty="0" err="1">
                <a:solidFill>
                  <a:srgbClr val="0000FF"/>
                </a:solidFill>
              </a:rPr>
              <a:t>LHCb</a:t>
            </a:r>
            <a:r>
              <a:rPr lang="en-US" sz="2400" dirty="0">
                <a:solidFill>
                  <a:srgbClr val="0000FF"/>
                </a:solidFill>
              </a:rPr>
              <a:t> is sensitive to physics (far) above LHC </a:t>
            </a:r>
            <a:r>
              <a:rPr lang="en-US" sz="2400" dirty="0" smtClean="0">
                <a:solidFill>
                  <a:srgbClr val="0000FF"/>
                </a:solidFill>
              </a:rPr>
              <a:t>energy.</a:t>
            </a:r>
          </a:p>
          <a:p>
            <a:r>
              <a:rPr lang="en-US" sz="2400" dirty="0" smtClean="0"/>
              <a:t>   </a:t>
            </a:r>
            <a:r>
              <a:rPr lang="mr-IN" sz="2400" dirty="0" smtClean="0"/>
              <a:t>–</a:t>
            </a:r>
            <a:r>
              <a:rPr lang="en-US" sz="2400" dirty="0" smtClean="0"/>
              <a:t> Detector works very well.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</a:t>
            </a:r>
            <a:r>
              <a:rPr lang="en-US" sz="2400" dirty="0">
                <a:solidFill>
                  <a:srgbClr val="0000FF"/>
                </a:solidFill>
              </a:rPr>
              <a:t>Group members work on both detector and </a:t>
            </a:r>
            <a:r>
              <a:rPr lang="en-US" sz="2400" dirty="0" smtClean="0">
                <a:solidFill>
                  <a:srgbClr val="0000FF"/>
                </a:solidFill>
              </a:rPr>
              <a:t>analysis.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Students have good possibilities to publish their own analysis.</a:t>
            </a:r>
          </a:p>
          <a:p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2706" y="357235"/>
            <a:ext cx="3901003" cy="1107996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600" i="1" dirty="0" smtClean="0">
                <a:solidFill>
                  <a:schemeClr val="bg1"/>
                </a:solidFill>
              </a:rPr>
              <a:t>B-physics: </a:t>
            </a:r>
            <a:r>
              <a:rPr lang="en-US" sz="4600" i="1" dirty="0" err="1" smtClean="0">
                <a:solidFill>
                  <a:schemeClr val="bg1"/>
                </a:solidFill>
              </a:rPr>
              <a:t>LHCb</a:t>
            </a:r>
            <a:endParaRPr lang="en-US" sz="24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SAC report </a:t>
            </a:r>
            <a:r>
              <a:rPr lang="en-US" sz="2000" i="1" dirty="0" smtClean="0">
                <a:solidFill>
                  <a:schemeClr val="bg1"/>
                </a:solidFill>
              </a:rPr>
              <a:t>2017 </a:t>
            </a:r>
            <a:r>
              <a:rPr lang="en-US" sz="2000" i="1" dirty="0">
                <a:solidFill>
                  <a:schemeClr val="bg1"/>
                </a:solidFill>
              </a:rPr>
              <a:t>– </a:t>
            </a:r>
            <a:r>
              <a:rPr lang="en-US" sz="2000" i="1" dirty="0" err="1" smtClean="0">
                <a:solidFill>
                  <a:schemeClr val="bg1"/>
                </a:solidFill>
              </a:rPr>
              <a:t>M.Merk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969000"/>
            <a:ext cx="7709868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005"/>
                </a:solidFill>
              </a:rPr>
              <a:t>1) Group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</a:t>
            </a:r>
            <a:r>
              <a:rPr lang="en-US" sz="2400" dirty="0" smtClean="0">
                <a:solidFill>
                  <a:srgbClr val="FF0000"/>
                </a:solidFill>
              </a:rPr>
              <a:t>2) </a:t>
            </a:r>
            <a:r>
              <a:rPr lang="en-US" sz="2400" dirty="0" err="1" smtClean="0">
                <a:solidFill>
                  <a:srgbClr val="FF0000"/>
                </a:solidFill>
              </a:rPr>
              <a:t>Velo</a:t>
            </a:r>
            <a:r>
              <a:rPr lang="en-US" sz="2400" dirty="0" smtClean="0">
                <a:solidFill>
                  <a:srgbClr val="FF0000"/>
                </a:solidFill>
              </a:rPr>
              <a:t>      </a:t>
            </a:r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) Main Tracker      </a:t>
            </a:r>
            <a:r>
              <a:rPr lang="en-US" sz="2400" dirty="0" smtClean="0">
                <a:solidFill>
                  <a:srgbClr val="7B0078"/>
                </a:solidFill>
              </a:rPr>
              <a:t>4) HLT      </a:t>
            </a:r>
            <a:r>
              <a:rPr lang="en-US" sz="2400" dirty="0" smtClean="0">
                <a:solidFill>
                  <a:srgbClr val="011892"/>
                </a:solidFill>
              </a:rPr>
              <a:t>5) Physics</a:t>
            </a:r>
            <a:endParaRPr lang="en-US" sz="2400" dirty="0">
              <a:solidFill>
                <a:srgbClr val="0118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33797" y="590872"/>
            <a:ext cx="2200121" cy="584775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W. </a:t>
            </a:r>
            <a:r>
              <a:rPr lang="en-US" sz="1600" b="1" dirty="0" err="1" smtClean="0">
                <a:solidFill>
                  <a:srgbClr val="000090"/>
                </a:solidFill>
              </a:rPr>
              <a:t>Hulsbergen</a:t>
            </a:r>
            <a:r>
              <a:rPr lang="en-US" sz="1600" b="1" dirty="0" smtClean="0">
                <a:solidFill>
                  <a:srgbClr val="000090"/>
                </a:solidFill>
              </a:rPr>
              <a:t>, T. </a:t>
            </a:r>
            <a:r>
              <a:rPr lang="en-US" sz="1600" b="1" dirty="0" err="1" smtClean="0">
                <a:solidFill>
                  <a:srgbClr val="000090"/>
                </a:solidFill>
              </a:rPr>
              <a:t>Ketel</a:t>
            </a:r>
            <a:r>
              <a:rPr lang="en-US" sz="1600" b="1" dirty="0" smtClean="0">
                <a:solidFill>
                  <a:srgbClr val="000090"/>
                </a:solidFill>
              </a:rPr>
              <a:t>,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W. </a:t>
            </a:r>
            <a:r>
              <a:rPr lang="en-US" sz="1600" b="1" dirty="0" err="1" smtClean="0">
                <a:solidFill>
                  <a:srgbClr val="000090"/>
                </a:solidFill>
              </a:rPr>
              <a:t>Kuilman</a:t>
            </a:r>
            <a:r>
              <a:rPr lang="en-US" sz="1600" b="1" dirty="0" smtClean="0">
                <a:solidFill>
                  <a:srgbClr val="000090"/>
                </a:solidFill>
              </a:rPr>
              <a:t>, J. Kos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smtClean="0"/>
              <a:t>Vacuum Envelope “RF-Box”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20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696" y="778626"/>
            <a:ext cx="3597104" cy="2543248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091566" y="2739250"/>
            <a:ext cx="81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Design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406" y="3808468"/>
            <a:ext cx="3646394" cy="2734796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5070328" y="3890287"/>
            <a:ext cx="174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0.5 mm box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95750" y="880760"/>
            <a:ext cx="3687982" cy="2911258"/>
            <a:chOff x="1137882" y="3331670"/>
            <a:chExt cx="3686672" cy="302809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882" y="3881225"/>
              <a:ext cx="2284885" cy="247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421745" y="3331670"/>
              <a:ext cx="2402809" cy="260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ight Arrow 22"/>
            <p:cNvSpPr/>
            <p:nvPr/>
          </p:nvSpPr>
          <p:spPr>
            <a:xfrm>
              <a:off x="2608167" y="5625724"/>
              <a:ext cx="693579" cy="360040"/>
            </a:xfrm>
            <a:prstGeom prst="rightArrow">
              <a:avLst/>
            </a:prstGeom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b="1" dirty="0">
                <a:solidFill>
                  <a:srgbClr val="FF33CC"/>
                </a:solidFill>
              </a:endParaRPr>
            </a:p>
          </p:txBody>
        </p:sp>
        <p:sp>
          <p:nvSpPr>
            <p:cNvPr id="24" name="Left Arrow 23"/>
            <p:cNvSpPr/>
            <p:nvPr/>
          </p:nvSpPr>
          <p:spPr>
            <a:xfrm>
              <a:off x="2411760" y="3913530"/>
              <a:ext cx="770778" cy="360040"/>
            </a:xfrm>
            <a:prstGeom prst="leftArrow">
              <a:avLst/>
            </a:prstGeom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b="1" dirty="0">
                <a:solidFill>
                  <a:srgbClr val="FF33CC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69900" y="4062508"/>
            <a:ext cx="4159344" cy="2308324"/>
          </a:xfrm>
          <a:prstGeom prst="rect">
            <a:avLst/>
          </a:prstGeom>
          <a:solidFill>
            <a:srgbClr val="FFFEEB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Vacuum Envelope: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Complicated shape (minimize </a:t>
            </a:r>
            <a:r>
              <a:rPr lang="en-US" dirty="0" err="1" smtClean="0">
                <a:solidFill>
                  <a:srgbClr val="0000FF"/>
                </a:solidFill>
              </a:rPr>
              <a:t>mult.scat</a:t>
            </a:r>
            <a:r>
              <a:rPr lang="en-US" dirty="0" smtClean="0">
                <a:solidFill>
                  <a:srgbClr val="0000FF"/>
                </a:solidFill>
              </a:rPr>
              <a:t>.)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Milled from massive </a:t>
            </a:r>
            <a:r>
              <a:rPr lang="en-US" dirty="0" err="1" smtClean="0">
                <a:solidFill>
                  <a:srgbClr val="0000FF"/>
                </a:solidFill>
              </a:rPr>
              <a:t>AlMg</a:t>
            </a:r>
            <a:r>
              <a:rPr lang="en-US" dirty="0" smtClean="0">
                <a:solidFill>
                  <a:srgbClr val="0000FF"/>
                </a:solidFill>
              </a:rPr>
              <a:t> alloy block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Close to beam: 3.5 mm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Vacuum tight</a:t>
            </a:r>
            <a:endParaRPr lang="en-US" dirty="0" smtClean="0">
              <a:solidFill>
                <a:srgbClr val="0000FF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• RF-wake fields</a:t>
            </a:r>
          </a:p>
          <a:p>
            <a:r>
              <a:rPr lang="en-US" dirty="0">
                <a:solidFill>
                  <a:srgbClr val="0000FF"/>
                </a:solidFill>
              </a:rPr>
              <a:t>• Thickness: </a:t>
            </a:r>
            <a:r>
              <a:rPr lang="en-US" dirty="0" smtClean="0">
                <a:solidFill>
                  <a:srgbClr val="0000FF"/>
                </a:solidFill>
              </a:rPr>
              <a:t>two </a:t>
            </a:r>
            <a:r>
              <a:rPr lang="en-US" dirty="0">
                <a:solidFill>
                  <a:srgbClr val="0000FF"/>
                </a:solidFill>
              </a:rPr>
              <a:t>step procedure:</a:t>
            </a:r>
          </a:p>
          <a:p>
            <a:r>
              <a:rPr lang="en-US" dirty="0">
                <a:solidFill>
                  <a:srgbClr val="3366FF"/>
                </a:solidFill>
                <a:latin typeface="+mj-lt"/>
              </a:rPr>
              <a:t>    </a:t>
            </a:r>
            <a:r>
              <a:rPr lang="mr-IN" dirty="0">
                <a:solidFill>
                  <a:srgbClr val="3366FF"/>
                </a:solidFill>
                <a:latin typeface="+mj-lt"/>
              </a:rPr>
              <a:t>–</a:t>
            </a:r>
            <a:r>
              <a:rPr lang="en-US" dirty="0">
                <a:solidFill>
                  <a:srgbClr val="3366FF"/>
                </a:solidFill>
                <a:latin typeface="+mj-lt"/>
              </a:rPr>
              <a:t> First 0.5 mm, then </a:t>
            </a:r>
            <a:r>
              <a:rPr lang="en-US" dirty="0" smtClean="0">
                <a:solidFill>
                  <a:srgbClr val="3366FF"/>
                </a:solidFill>
                <a:latin typeface="+mj-lt"/>
              </a:rPr>
              <a:t>0.25 </a:t>
            </a:r>
            <a:r>
              <a:rPr lang="en-US" dirty="0">
                <a:solidFill>
                  <a:srgbClr val="3366FF"/>
                </a:solidFill>
                <a:latin typeface="+mj-lt"/>
              </a:rPr>
              <a:t>mm </a:t>
            </a:r>
            <a:r>
              <a:rPr lang="en-US" dirty="0" smtClean="0">
                <a:solidFill>
                  <a:srgbClr val="3366FF"/>
                </a:solidFill>
                <a:latin typeface="+mj-lt"/>
              </a:rPr>
              <a:t>box</a:t>
            </a:r>
            <a:endParaRPr lang="en-US" dirty="0">
              <a:solidFill>
                <a:srgbClr val="3366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62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5193" y="556381"/>
            <a:ext cx="11232837" cy="67050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32095" y="608521"/>
            <a:ext cx="7435305" cy="1569660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heavy" dirty="0" smtClean="0"/>
              <a:t>Module construction: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• Preparations ongoing at </a:t>
            </a:r>
            <a:r>
              <a:rPr lang="en-US" sz="2400" dirty="0" err="1" smtClean="0">
                <a:solidFill>
                  <a:srgbClr val="0000FF"/>
                </a:solidFill>
              </a:rPr>
              <a:t>Nikhef</a:t>
            </a:r>
            <a:r>
              <a:rPr lang="en-US" sz="2400" dirty="0" smtClean="0">
                <a:solidFill>
                  <a:srgbClr val="0000FF"/>
                </a:solidFill>
              </a:rPr>
              <a:t>, very tight time-schedule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• Cooling substrate decision urgently required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• Module EDR June 2017(?), Module PRR Dec 2017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Project Status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61292" y="5475107"/>
            <a:ext cx="3455690" cy="1200329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heavy" dirty="0" smtClean="0"/>
              <a:t>RF-box: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• 0.5 mm box completed</a:t>
            </a:r>
          </a:p>
          <a:p>
            <a:r>
              <a:rPr lang="en-US" sz="2400" dirty="0">
                <a:solidFill>
                  <a:srgbClr val="0000FF"/>
                </a:solidFill>
              </a:rPr>
              <a:t>• </a:t>
            </a:r>
            <a:r>
              <a:rPr lang="en-US" sz="2400" dirty="0" smtClean="0">
                <a:solidFill>
                  <a:srgbClr val="0000FF"/>
                </a:solidFill>
              </a:rPr>
              <a:t>proceed to 0.25 </a:t>
            </a:r>
            <a:r>
              <a:rPr lang="en-US" sz="2400" dirty="0">
                <a:solidFill>
                  <a:srgbClr val="0000FF"/>
                </a:solidFill>
              </a:rPr>
              <a:t>mm </a:t>
            </a:r>
            <a:r>
              <a:rPr lang="en-US" sz="2400" dirty="0" smtClean="0">
                <a:solidFill>
                  <a:srgbClr val="0000FF"/>
                </a:solidFill>
              </a:rPr>
              <a:t>box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2095" y="5475108"/>
            <a:ext cx="3679277" cy="1200329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heavy" dirty="0" err="1" smtClean="0"/>
              <a:t>VeloPix</a:t>
            </a:r>
            <a:r>
              <a:rPr lang="en-US" sz="2400" u="heavy" dirty="0" smtClean="0"/>
              <a:t> ASIC: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• Submit-2 in June 2017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• Close to critical time-path</a:t>
            </a:r>
          </a:p>
        </p:txBody>
      </p:sp>
    </p:spTree>
    <p:extLst>
      <p:ext uri="{BB962C8B-B14F-4D97-AF65-F5344CB8AC3E}">
        <p14:creationId xmlns:p14="http://schemas.microsoft.com/office/powerpoint/2010/main" val="547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69" y="4516585"/>
            <a:ext cx="3391645" cy="2296987"/>
          </a:xfrm>
          <a:prstGeom prst="rect">
            <a:avLst/>
          </a:prstGeom>
        </p:spPr>
      </p:pic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3</a:t>
            </a:r>
            <a:r>
              <a:rPr lang="en-US" dirty="0" smtClean="0"/>
              <a:t>) Outer Tracker: Run-1 </a:t>
            </a:r>
            <a:r>
              <a:rPr lang="en-US" dirty="0"/>
              <a:t>&amp;</a:t>
            </a:r>
            <a:r>
              <a:rPr lang="en-US" dirty="0" smtClean="0"/>
              <a:t> Run-2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237" y="712878"/>
            <a:ext cx="4436522" cy="3287622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912590" y="687478"/>
            <a:ext cx="4032448" cy="2308324"/>
          </a:xfrm>
          <a:prstGeom prst="rect">
            <a:avLst/>
          </a:prstGeom>
          <a:solidFill>
            <a:srgbClr val="E3FFFF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Nikhef  Contributions: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Long term Project leadership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Frames and Modules construction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Electronics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Installation, commissioning, monitoring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RT &amp; online T0 calibrations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Resolution studies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Irradiation studies and ageing tests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5530094" y="3242616"/>
            <a:ext cx="2582245" cy="923330"/>
          </a:xfrm>
          <a:prstGeom prst="rect">
            <a:avLst/>
          </a:prstGeom>
          <a:solidFill>
            <a:srgbClr val="FFFFB3">
              <a:alpha val="75000"/>
            </a:srgb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 99.98% channels work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Hit resolution &lt; 200 </a:t>
            </a:r>
            <a:r>
              <a:rPr lang="en-US" dirty="0" smtClean="0">
                <a:latin typeface="Symbol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No</a:t>
            </a:r>
            <a:r>
              <a:rPr lang="en-US" dirty="0" smtClean="0"/>
              <a:t> radiation damage (!)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1025" y="4463475"/>
            <a:ext cx="121058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O</a:t>
            </a:r>
            <a:r>
              <a:rPr lang="en-US" smtClean="0"/>
              <a:t>ccupancy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950200" y="7126182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# channels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-98474" y="4546600"/>
            <a:ext cx="290811" cy="78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5500" y="5880100"/>
            <a:ext cx="461744" cy="459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61610" y="5933301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2012 Data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1610" y="6098401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B9414"/>
                </a:solidFill>
              </a:rPr>
              <a:t>2015 Data</a:t>
            </a:r>
            <a:endParaRPr lang="en-US" sz="1200" dirty="0">
              <a:solidFill>
                <a:srgbClr val="1B941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8910" y="5780901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2011 Data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833749" y="4384961"/>
            <a:ext cx="3375390" cy="2355997"/>
            <a:chOff x="2833749" y="4246411"/>
            <a:chExt cx="3375390" cy="2355997"/>
          </a:xfrm>
        </p:grpSpPr>
        <p:grpSp>
          <p:nvGrpSpPr>
            <p:cNvPr id="24579" name="Group 24578"/>
            <p:cNvGrpSpPr/>
            <p:nvPr/>
          </p:nvGrpSpPr>
          <p:grpSpPr>
            <a:xfrm>
              <a:off x="2833749" y="4246411"/>
              <a:ext cx="3375390" cy="2355997"/>
              <a:chOff x="2945744" y="3810000"/>
              <a:chExt cx="3375390" cy="2355997"/>
            </a:xfrm>
          </p:grpSpPr>
          <p:grpSp>
            <p:nvGrpSpPr>
              <p:cNvPr id="24578" name="Group 24577"/>
              <p:cNvGrpSpPr/>
              <p:nvPr/>
            </p:nvGrpSpPr>
            <p:grpSpPr>
              <a:xfrm>
                <a:off x="2945744" y="3810000"/>
                <a:ext cx="3340755" cy="2312850"/>
                <a:chOff x="2945744" y="4368800"/>
                <a:chExt cx="3340755" cy="2312850"/>
              </a:xfrm>
            </p:grpSpPr>
            <p:pic>
              <p:nvPicPr>
                <p:cNvPr id="17" name="Picture 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1144" y="4458855"/>
                  <a:ext cx="3315355" cy="22227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577" name="Rectangle 24576"/>
                <p:cNvSpPr/>
                <p:nvPr/>
              </p:nvSpPr>
              <p:spPr>
                <a:xfrm>
                  <a:off x="2945744" y="4368800"/>
                  <a:ext cx="267356" cy="1574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4543135" y="5975792"/>
                <a:ext cx="1777999" cy="1902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532905" y="4603045"/>
              <a:ext cx="927100" cy="202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32249" y="4284513"/>
              <a:ext cx="11378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resolution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42405" y="4716313"/>
              <a:ext cx="107182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Online</a:t>
              </a:r>
              <a:r>
                <a:rPr lang="en-US" dirty="0" smtClean="0">
                  <a:solidFill>
                    <a:srgbClr val="0000FF"/>
                  </a:solidFill>
                </a:rPr>
                <a:t> t</a:t>
              </a:r>
              <a:r>
                <a:rPr lang="en-US" baseline="-25000" dirty="0" smtClean="0">
                  <a:solidFill>
                    <a:srgbClr val="0000FF"/>
                  </a:solidFill>
                </a:rPr>
                <a:t>0</a:t>
              </a:r>
              <a:r>
                <a:rPr lang="en-US" dirty="0" smtClean="0">
                  <a:solidFill>
                    <a:srgbClr val="0000FF"/>
                  </a:solidFill>
                </a:rPr>
                <a:t> 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calibration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164002" y="6439517"/>
            <a:ext cx="2049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Drift time residual (ns)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-139990" y="4354947"/>
            <a:ext cx="3273215" cy="2378075"/>
            <a:chOff x="-98425" y="4368800"/>
            <a:chExt cx="3273215" cy="2378075"/>
          </a:xfrm>
        </p:grpSpPr>
        <p:grpSp>
          <p:nvGrpSpPr>
            <p:cNvPr id="24583" name="Group 24582"/>
            <p:cNvGrpSpPr/>
            <p:nvPr/>
          </p:nvGrpSpPr>
          <p:grpSpPr>
            <a:xfrm>
              <a:off x="-98425" y="4475252"/>
              <a:ext cx="3273215" cy="2271623"/>
              <a:chOff x="-98425" y="4475252"/>
              <a:chExt cx="3273215" cy="2271623"/>
            </a:xfrm>
          </p:grpSpPr>
          <p:grpSp>
            <p:nvGrpSpPr>
              <p:cNvPr id="24580" name="Group 24579"/>
              <p:cNvGrpSpPr/>
              <p:nvPr/>
            </p:nvGrpSpPr>
            <p:grpSpPr>
              <a:xfrm>
                <a:off x="-85937" y="4475252"/>
                <a:ext cx="3260727" cy="2271623"/>
                <a:chOff x="-898737" y="4018052"/>
                <a:chExt cx="3260727" cy="2271623"/>
              </a:xfrm>
            </p:grpSpPr>
            <p:pic>
              <p:nvPicPr>
                <p:cNvPr id="14" name="Picture 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98737" y="4018052"/>
                  <a:ext cx="3260727" cy="22716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Rectangle 28"/>
                <p:cNvSpPr/>
                <p:nvPr/>
              </p:nvSpPr>
              <p:spPr>
                <a:xfrm>
                  <a:off x="1720850" y="6096000"/>
                  <a:ext cx="603040" cy="1804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582" name="Rectangle 24581"/>
              <p:cNvSpPr/>
              <p:nvPr/>
            </p:nvSpPr>
            <p:spPr>
              <a:xfrm>
                <a:off x="-98425" y="4475252"/>
                <a:ext cx="222250" cy="876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855444" y="4368800"/>
              <a:ext cx="191590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Tracking efficiency</a:t>
              </a:r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281155" y="6427967"/>
            <a:ext cx="911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(</a:t>
            </a:r>
            <a:r>
              <a:rPr lang="en-US" sz="1600" dirty="0" err="1" smtClean="0"/>
              <a:t>GeV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9038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23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7055" y="3165279"/>
            <a:ext cx="8812306" cy="3638461"/>
            <a:chOff x="406400" y="787400"/>
            <a:chExt cx="8318500" cy="39957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" y="1066800"/>
              <a:ext cx="8153400" cy="371635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06400" y="787400"/>
              <a:ext cx="8318500" cy="469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289" y="467051"/>
            <a:ext cx="4627466" cy="3142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Tracker status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0314" y="2622731"/>
            <a:ext cx="3879975" cy="923330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Ready for 2017 run (from </a:t>
            </a:r>
            <a:r>
              <a:rPr lang="en-US" dirty="0" err="1" smtClean="0">
                <a:solidFill>
                  <a:srgbClr val="0000FF"/>
                </a:solidFill>
              </a:rPr>
              <a:t>cosmics</a:t>
            </a:r>
            <a:r>
              <a:rPr lang="en-US" dirty="0" smtClean="0">
                <a:solidFill>
                  <a:srgbClr val="0000FF"/>
                </a:solidFill>
              </a:rPr>
              <a:t>):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• Clean drift time spectrum</a:t>
            </a:r>
          </a:p>
          <a:p>
            <a:r>
              <a:rPr lang="en-US" dirty="0" smtClean="0"/>
              <a:t>• 50 out 53460 straws have noise &gt; 1%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314" y="1228078"/>
            <a:ext cx="3879975" cy="1200329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Hit resolution within specs: 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=170 </a:t>
            </a:r>
            <a:r>
              <a:rPr lang="en-US" dirty="0">
                <a:solidFill>
                  <a:srgbClr val="0000FF"/>
                </a:solidFill>
              </a:rPr>
              <a:t>µm (</a:t>
            </a:r>
            <a:r>
              <a:rPr lang="en-US" dirty="0" err="1" smtClean="0">
                <a:solidFill>
                  <a:srgbClr val="0000FF"/>
                </a:solidFill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=2.4 ns)</a:t>
            </a:r>
          </a:p>
          <a:p>
            <a:r>
              <a:rPr lang="en-US" dirty="0" smtClean="0">
                <a:sym typeface="Wingdings"/>
              </a:rPr>
              <a:t></a:t>
            </a:r>
            <a:r>
              <a:rPr lang="en-US" dirty="0" smtClean="0"/>
              <a:t>Perhaps sensitivity for </a:t>
            </a:r>
            <a:r>
              <a:rPr lang="en-US" dirty="0" err="1" smtClean="0"/>
              <a:t>T.o.F</a:t>
            </a:r>
            <a:r>
              <a:rPr lang="en-US" dirty="0" smtClean="0"/>
              <a:t>. PID for</a:t>
            </a:r>
          </a:p>
          <a:p>
            <a:r>
              <a:rPr lang="en-US" dirty="0"/>
              <a:t> </a:t>
            </a:r>
            <a:r>
              <a:rPr lang="en-US" dirty="0" smtClean="0"/>
              <a:t>    low p tracks 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σ</a:t>
            </a:r>
            <a:r>
              <a:rPr lang="en-US" baseline="-25000" dirty="0" err="1" smtClean="0">
                <a:solidFill>
                  <a:srgbClr val="0000FF"/>
                </a:solidFill>
              </a:rPr>
              <a:t>tof</a:t>
            </a:r>
            <a:r>
              <a:rPr lang="en-US" dirty="0" smtClean="0">
                <a:solidFill>
                  <a:srgbClr val="0000FF"/>
                </a:solidFill>
              </a:rPr>
              <a:t>=0.6 ns) </a:t>
            </a:r>
            <a:r>
              <a:rPr lang="en-US" dirty="0" smtClean="0"/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862483" y="2550983"/>
            <a:ext cx="374541" cy="10707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39537" y="1035423"/>
            <a:ext cx="0" cy="139849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45725" y="1066800"/>
            <a:ext cx="0" cy="139849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69142" y="3707912"/>
            <a:ext cx="10727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T1 TDC</a:t>
            </a:r>
          </a:p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91986" y="3707912"/>
            <a:ext cx="10727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T2 TDC</a:t>
            </a:r>
          </a:p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735907" y="3707912"/>
            <a:ext cx="10727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T3 TDC</a:t>
            </a:r>
          </a:p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0314" y="5218465"/>
            <a:ext cx="1135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T1 </a:t>
            </a:r>
            <a:r>
              <a:rPr lang="en-US" dirty="0" err="1" smtClean="0"/>
              <a:t>hitmap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88836" y="5239091"/>
            <a:ext cx="1135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T2 </a:t>
            </a:r>
            <a:r>
              <a:rPr lang="en-US" dirty="0" err="1" smtClean="0"/>
              <a:t>hitmap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05629" y="5239091"/>
            <a:ext cx="11352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T3 </a:t>
            </a:r>
            <a:r>
              <a:rPr lang="en-US" dirty="0" err="1" smtClean="0"/>
              <a:t>hitmap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0314" y="579577"/>
            <a:ext cx="3033645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N. Tuning, J. de </a:t>
            </a:r>
            <a:r>
              <a:rPr lang="en-US" sz="1600" b="1" dirty="0" err="1" smtClean="0">
                <a:solidFill>
                  <a:srgbClr val="000090"/>
                </a:solidFill>
              </a:rPr>
              <a:t>Vries</a:t>
            </a:r>
            <a:r>
              <a:rPr lang="en-US" sz="1600" b="1" dirty="0" smtClean="0">
                <a:solidFill>
                  <a:srgbClr val="000090"/>
                </a:solidFill>
              </a:rPr>
              <a:t>, L. </a:t>
            </a:r>
            <a:r>
              <a:rPr lang="en-US" sz="1600" b="1" dirty="0" err="1" smtClean="0">
                <a:solidFill>
                  <a:srgbClr val="000090"/>
                </a:solidFill>
              </a:rPr>
              <a:t>Dufour</a:t>
            </a:r>
            <a:r>
              <a:rPr lang="en-US" sz="1600" b="1" dirty="0" smtClean="0">
                <a:solidFill>
                  <a:srgbClr val="000090"/>
                </a:solidFill>
              </a:rPr>
              <a:t>, A. Pellegrino, G </a:t>
            </a:r>
            <a:r>
              <a:rPr lang="en-US" sz="1600" b="1" dirty="0" err="1" smtClean="0">
                <a:solidFill>
                  <a:srgbClr val="000090"/>
                </a:solidFill>
              </a:rPr>
              <a:t>Ciezarek</a:t>
            </a:r>
            <a:endParaRPr lang="en-US" sz="1600" b="1" dirty="0" smtClean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3189" y="2647379"/>
            <a:ext cx="65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T.o.F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22475" y="1643576"/>
            <a:ext cx="61106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PID?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OT without IT in front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24</a:t>
            </a:fld>
            <a:endParaRPr lang="en-US"/>
          </a:p>
        </p:txBody>
      </p:sp>
      <p:pic>
        <p:nvPicPr>
          <p:cNvPr id="5" name="Content Placeholder 4" descr="IMG_527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" b="4903"/>
          <a:stretch>
            <a:fillRect/>
          </a:stretch>
        </p:blipFill>
        <p:spPr>
          <a:xfrm>
            <a:off x="43911" y="632581"/>
            <a:ext cx="9071376" cy="6136519"/>
          </a:xfr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1395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SciFi</a:t>
            </a:r>
            <a:r>
              <a:rPr lang="en-US" dirty="0" smtClean="0"/>
              <a:t> Upgrade Tracker                                  .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188104" y="124979"/>
            <a:ext cx="3885445" cy="6589247"/>
          </a:xfrm>
          <a:prstGeom prst="rect">
            <a:avLst/>
          </a:prstGeom>
          <a:solidFill>
            <a:srgbClr val="E3FFFF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206" y="1862637"/>
            <a:ext cx="4732471" cy="487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846" y="1917610"/>
            <a:ext cx="1811413" cy="886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25" y="1889771"/>
            <a:ext cx="1734723" cy="1316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4" t="7583" r="6040" b="72626"/>
          <a:stretch/>
        </p:blipFill>
        <p:spPr>
          <a:xfrm>
            <a:off x="5372896" y="3353687"/>
            <a:ext cx="3574342" cy="673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863" y="5147236"/>
            <a:ext cx="1748963" cy="156699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 descr="D:\LHCb SciFi\Photos\IMG_325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593" y="664667"/>
            <a:ext cx="2390436" cy="1593623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9"/>
          <p:cNvSpPr txBox="1"/>
          <p:nvPr/>
        </p:nvSpPr>
        <p:spPr>
          <a:xfrm rot="16200000">
            <a:off x="4396459" y="4591535"/>
            <a:ext cx="869149" cy="315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52" dirty="0"/>
              <a:t>2 x 2.5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386" y="680721"/>
            <a:ext cx="2312867" cy="120032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 Detector: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= 11.000 km </a:t>
            </a:r>
            <a:r>
              <a:rPr lang="en-US" dirty="0" err="1" smtClean="0">
                <a:solidFill>
                  <a:srgbClr val="0000FF"/>
                </a:solidFill>
              </a:rPr>
              <a:t>fibres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= 128 modules</a:t>
            </a:r>
          </a:p>
          <a:p>
            <a:r>
              <a:rPr lang="en-US" dirty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 600 k </a:t>
            </a: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channels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762" y="208109"/>
            <a:ext cx="3191768" cy="15366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64998" y="189058"/>
            <a:ext cx="1148071" cy="369332"/>
          </a:xfrm>
          <a:prstGeom prst="rect">
            <a:avLst/>
          </a:prstGeom>
          <a:solidFill>
            <a:srgbClr val="E3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 Module: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5237" y="2840766"/>
            <a:ext cx="147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= 8 </a:t>
            </a:r>
            <a:r>
              <a:rPr lang="en-US" dirty="0" err="1" smtClean="0">
                <a:solidFill>
                  <a:srgbClr val="0000FF"/>
                </a:solidFill>
              </a:rPr>
              <a:t>fibre</a:t>
            </a:r>
            <a:r>
              <a:rPr lang="en-US" dirty="0" smtClean="0">
                <a:solidFill>
                  <a:srgbClr val="0000FF"/>
                </a:solidFill>
              </a:rPr>
              <a:t> mats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66430" y="400435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= 2 x 16 </a:t>
            </a: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3674" y="4557439"/>
            <a:ext cx="212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= 2 x 32 Pacific ASICs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68798" y="5271954"/>
            <a:ext cx="160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= 2 Cold Boxes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264998" y="1841714"/>
            <a:ext cx="3780843" cy="662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92707" y="4378891"/>
            <a:ext cx="3780843" cy="662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282957" y="3254932"/>
            <a:ext cx="3780843" cy="662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38018" y="5082086"/>
            <a:ext cx="3780843" cy="662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730" y="4082068"/>
            <a:ext cx="1106068" cy="976384"/>
          </a:xfrm>
          <a:prstGeom prst="rect">
            <a:avLst/>
          </a:prstGeom>
        </p:spPr>
      </p:pic>
      <p:sp>
        <p:nvSpPr>
          <p:cNvPr id="32" name="AutoShape 6"/>
          <p:cNvSpPr>
            <a:spLocks/>
          </p:cNvSpPr>
          <p:nvPr/>
        </p:nvSpPr>
        <p:spPr bwMode="auto">
          <a:xfrm rot="16200000">
            <a:off x="649824" y="3321506"/>
            <a:ext cx="786228" cy="26110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270" dirty="0">
                <a:solidFill>
                  <a:srgbClr val="FFFFFF"/>
                </a:solidFill>
                <a:latin typeface="Times New Roman Bold" charset="0"/>
                <a:cs typeface="Times New Roman Bold" charset="0"/>
                <a:sym typeface="Times New Roman Bold" charset="0"/>
              </a:rPr>
              <a:t>1 module</a:t>
            </a:r>
          </a:p>
        </p:txBody>
      </p:sp>
      <p:grpSp>
        <p:nvGrpSpPr>
          <p:cNvPr id="33" name="Gruppieren 49"/>
          <p:cNvGrpSpPr/>
          <p:nvPr/>
        </p:nvGrpSpPr>
        <p:grpSpPr>
          <a:xfrm>
            <a:off x="1206076" y="2706130"/>
            <a:ext cx="198706" cy="2676253"/>
            <a:chOff x="3828988" y="2638638"/>
            <a:chExt cx="260834" cy="3280968"/>
          </a:xfrm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3828988" y="2638638"/>
              <a:ext cx="260834" cy="3280968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871 h 21600"/>
                <a:gd name="T4" fmla="*/ 21195 w 21600"/>
                <a:gd name="T5" fmla="*/ 21600 h 21600"/>
                <a:gd name="T6" fmla="*/ 289 w 21600"/>
                <a:gd name="T7" fmla="*/ 20689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871"/>
                  </a:lnTo>
                  <a:lnTo>
                    <a:pt x="21195" y="21600"/>
                  </a:lnTo>
                  <a:lnTo>
                    <a:pt x="289" y="20689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E3FBFD"/>
            </a:solidFill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1633"/>
            </a:p>
          </p:txBody>
        </p:sp>
        <p:cxnSp>
          <p:nvCxnSpPr>
            <p:cNvPr id="35" name="Gerader Verbinder 6"/>
            <p:cNvCxnSpPr/>
            <p:nvPr/>
          </p:nvCxnSpPr>
          <p:spPr bwMode="auto">
            <a:xfrm>
              <a:off x="3943580" y="2761396"/>
              <a:ext cx="0" cy="309390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Gerader Verbinder 46"/>
            <p:cNvCxnSpPr/>
            <p:nvPr/>
          </p:nvCxnSpPr>
          <p:spPr bwMode="auto">
            <a:xfrm>
              <a:off x="3985306" y="2761396"/>
              <a:ext cx="0" cy="309390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Gerader Verbinder 47"/>
            <p:cNvCxnSpPr/>
            <p:nvPr/>
          </p:nvCxnSpPr>
          <p:spPr bwMode="auto">
            <a:xfrm>
              <a:off x="3902193" y="2732169"/>
              <a:ext cx="0" cy="309390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Freeform 5"/>
          <p:cNvSpPr>
            <a:spLocks/>
          </p:cNvSpPr>
          <p:nvPr/>
        </p:nvSpPr>
        <p:spPr bwMode="auto">
          <a:xfrm>
            <a:off x="1175533" y="2556931"/>
            <a:ext cx="236624" cy="297643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871 h 21600"/>
              <a:gd name="T4" fmla="*/ 21195 w 21600"/>
              <a:gd name="T5" fmla="*/ 21600 h 21600"/>
              <a:gd name="T6" fmla="*/ 289 w 21600"/>
              <a:gd name="T7" fmla="*/ 20689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871"/>
                </a:lnTo>
                <a:lnTo>
                  <a:pt x="21195" y="21600"/>
                </a:lnTo>
                <a:lnTo>
                  <a:pt x="289" y="20689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381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 sz="1633"/>
          </a:p>
        </p:txBody>
      </p:sp>
    </p:spTree>
    <p:extLst>
      <p:ext uri="{BB962C8B-B14F-4D97-AF65-F5344CB8AC3E}">
        <p14:creationId xmlns:p14="http://schemas.microsoft.com/office/powerpoint/2010/main" val="72458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9225" y="2657174"/>
            <a:ext cx="2946842" cy="366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ntonio\Desktop\Rob-Talk-Jun-2014\SciFi Tracker complete 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687"/>
            <a:ext cx="4285733" cy="598331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5731-E369-4BD8-90A8-48A0F20010C7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2339752" y="1772816"/>
            <a:ext cx="360040" cy="2880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99792" y="1772816"/>
            <a:ext cx="2088232" cy="936104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/>
          <p:cNvSpPr/>
          <p:nvPr/>
        </p:nvSpPr>
        <p:spPr>
          <a:xfrm>
            <a:off x="4720264" y="2708920"/>
            <a:ext cx="4316232" cy="36004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39752" y="2060848"/>
            <a:ext cx="2380512" cy="4248472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TextBox 18"/>
          <p:cNvSpPr txBox="1"/>
          <p:nvPr/>
        </p:nvSpPr>
        <p:spPr>
          <a:xfrm>
            <a:off x="7636308" y="4005064"/>
            <a:ext cx="1334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FE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Electronics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89763" y="5045200"/>
            <a:ext cx="104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Coldbox</a:t>
            </a:r>
            <a:endParaRPr lang="en-US" sz="2000" b="1" dirty="0" smtClean="0">
              <a:solidFill>
                <a:srgbClr val="0000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753027" y="4963883"/>
            <a:ext cx="3773317" cy="25415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36890" y="1732420"/>
            <a:ext cx="0" cy="1289949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036890" y="1725584"/>
            <a:ext cx="554752" cy="68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992555" y="3022369"/>
            <a:ext cx="554752" cy="68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9423" y="1918871"/>
            <a:ext cx="6928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5 [m]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94350" y="5672969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Module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903139" y="5510951"/>
            <a:ext cx="3773317" cy="324036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TextBox 31"/>
          <p:cNvSpPr txBox="1"/>
          <p:nvPr/>
        </p:nvSpPr>
        <p:spPr>
          <a:xfrm>
            <a:off x="7711013" y="2852936"/>
            <a:ext cx="1292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 smtClean="0">
                <a:solidFill>
                  <a:srgbClr val="FF0000"/>
                </a:solidFill>
              </a:rPr>
              <a:t>Cabling</a:t>
            </a:r>
            <a:r>
              <a:rPr lang="nl-NL" sz="2000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nl-NL" sz="2000" b="1" dirty="0" err="1" smtClean="0">
                <a:solidFill>
                  <a:srgbClr val="FF0000"/>
                </a:solidFill>
              </a:rPr>
              <a:t>piping</a:t>
            </a:r>
            <a:r>
              <a:rPr lang="nl-NL" sz="2000" b="1" dirty="0" smtClean="0">
                <a:solidFill>
                  <a:srgbClr val="FF0000"/>
                </a:solidFill>
              </a:rPr>
              <a:t> etc.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6380"/>
          </a:xfrm>
        </p:spPr>
        <p:txBody>
          <a:bodyPr/>
          <a:lstStyle/>
          <a:p>
            <a:r>
              <a:rPr lang="en-US" dirty="0" smtClean="0"/>
              <a:t>Tracker Upgrade: Scintillating Fiber Tracker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411934" y="678562"/>
            <a:ext cx="2236510" cy="1754327"/>
          </a:xfrm>
          <a:prstGeom prst="rect">
            <a:avLst/>
          </a:prstGeom>
          <a:solidFill>
            <a:srgbClr val="D4F6FF">
              <a:alpha val="75000"/>
            </a:srgbClr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Nikhef  Projects: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Electronics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Cold Box (-50</a:t>
            </a:r>
            <a:r>
              <a:rPr lang="en-US" baseline="30000" dirty="0" smtClean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 C)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Modules (20%)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C-Frame &amp; cabling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Digitization software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56249" y="647809"/>
            <a:ext cx="2321812" cy="18158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u="sng" dirty="0">
                <a:solidFill>
                  <a:srgbClr val="000090"/>
                </a:solidFill>
              </a:rPr>
              <a:t>Elect</a:t>
            </a:r>
            <a:r>
              <a:rPr lang="en-US" sz="1400" b="1" dirty="0">
                <a:solidFill>
                  <a:srgbClr val="000090"/>
                </a:solidFill>
              </a:rPr>
              <a:t>: </a:t>
            </a:r>
            <a:r>
              <a:rPr lang="en-US" sz="1400" b="1" dirty="0" smtClean="0">
                <a:solidFill>
                  <a:srgbClr val="000090"/>
                </a:solidFill>
              </a:rPr>
              <a:t>A. </a:t>
            </a:r>
            <a:r>
              <a:rPr lang="en-US" sz="1400" b="1" dirty="0" err="1" smtClean="0">
                <a:solidFill>
                  <a:srgbClr val="000090"/>
                </a:solidFill>
              </a:rPr>
              <a:t>Berkien</a:t>
            </a:r>
            <a:r>
              <a:rPr lang="en-US" sz="1400" b="1" dirty="0" smtClean="0">
                <a:solidFill>
                  <a:srgbClr val="000090"/>
                </a:solidFill>
              </a:rPr>
              <a:t>, W</a:t>
            </a:r>
            <a:r>
              <a:rPr lang="en-US" sz="1400" b="1" dirty="0">
                <a:solidFill>
                  <a:srgbClr val="000090"/>
                </a:solidFill>
              </a:rPr>
              <a:t>. </a:t>
            </a:r>
            <a:r>
              <a:rPr lang="en-US" sz="1400" b="1" dirty="0" err="1">
                <a:solidFill>
                  <a:srgbClr val="000090"/>
                </a:solidFill>
              </a:rPr>
              <a:t>Gotink</a:t>
            </a:r>
            <a:r>
              <a:rPr lang="en-US" sz="1400" b="1" dirty="0">
                <a:solidFill>
                  <a:srgbClr val="000090"/>
                </a:solidFill>
              </a:rPr>
              <a:t>, </a:t>
            </a:r>
            <a:r>
              <a:rPr lang="en-US" sz="1400" b="1" dirty="0" smtClean="0">
                <a:solidFill>
                  <a:srgbClr val="000090"/>
                </a:solidFill>
              </a:rPr>
              <a:t>H </a:t>
            </a:r>
            <a:r>
              <a:rPr lang="en-US" sz="1400" b="1" dirty="0" err="1">
                <a:solidFill>
                  <a:srgbClr val="000090"/>
                </a:solidFill>
              </a:rPr>
              <a:t>Verkooijen</a:t>
            </a:r>
            <a:r>
              <a:rPr lang="en-US" sz="1400" b="1" dirty="0">
                <a:solidFill>
                  <a:srgbClr val="000090"/>
                </a:solidFill>
              </a:rPr>
              <a:t>,  </a:t>
            </a:r>
            <a:r>
              <a:rPr lang="en-US" sz="1400" b="1" dirty="0" smtClean="0">
                <a:solidFill>
                  <a:srgbClr val="000090"/>
                </a:solidFill>
              </a:rPr>
              <a:t>C. </a:t>
            </a:r>
            <a:r>
              <a:rPr lang="en-US" sz="1400" b="1" dirty="0" err="1" smtClean="0">
                <a:solidFill>
                  <a:srgbClr val="000090"/>
                </a:solidFill>
              </a:rPr>
              <a:t>Ietswaard</a:t>
            </a:r>
            <a:r>
              <a:rPr lang="en-US" sz="1400" b="1" dirty="0" smtClean="0">
                <a:solidFill>
                  <a:srgbClr val="000090"/>
                </a:solidFill>
              </a:rPr>
              <a:t>,</a:t>
            </a:r>
          </a:p>
          <a:p>
            <a:r>
              <a:rPr lang="en-US" sz="1400" b="1" dirty="0" smtClean="0">
                <a:solidFill>
                  <a:srgbClr val="000090"/>
                </a:solidFill>
              </a:rPr>
              <a:t>M</a:t>
            </a:r>
            <a:r>
              <a:rPr lang="en-US" sz="1400" b="1" dirty="0">
                <a:solidFill>
                  <a:srgbClr val="000090"/>
                </a:solidFill>
              </a:rPr>
              <a:t>. van der </a:t>
            </a:r>
            <a:r>
              <a:rPr lang="en-US" sz="1400" b="1" dirty="0" err="1" smtClean="0">
                <a:solidFill>
                  <a:srgbClr val="000090"/>
                </a:solidFill>
              </a:rPr>
              <a:t>Kraats</a:t>
            </a:r>
            <a:r>
              <a:rPr lang="en-US" sz="1400" b="1" dirty="0" smtClean="0">
                <a:solidFill>
                  <a:srgbClr val="000090"/>
                </a:solidFill>
              </a:rPr>
              <a:t>, W. </a:t>
            </a:r>
            <a:r>
              <a:rPr lang="en-US" sz="1400" b="1" dirty="0" err="1" smtClean="0">
                <a:solidFill>
                  <a:srgbClr val="000090"/>
                </a:solidFill>
              </a:rPr>
              <a:t>Vink</a:t>
            </a:r>
            <a:endParaRPr lang="en-US" sz="1400" b="1" i="1" u="sng" dirty="0" smtClean="0">
              <a:solidFill>
                <a:srgbClr val="000090"/>
              </a:solidFill>
            </a:endParaRPr>
          </a:p>
          <a:p>
            <a:r>
              <a:rPr lang="en-US" sz="1400" b="1" i="1" u="sng" dirty="0" err="1" smtClean="0">
                <a:solidFill>
                  <a:srgbClr val="000090"/>
                </a:solidFill>
              </a:rPr>
              <a:t>Mech</a:t>
            </a:r>
            <a:r>
              <a:rPr lang="en-US" sz="1400" b="1" i="1" u="sng" dirty="0" smtClean="0">
                <a:solidFill>
                  <a:srgbClr val="000090"/>
                </a:solidFill>
              </a:rPr>
              <a:t>: </a:t>
            </a:r>
            <a:r>
              <a:rPr lang="en-US" sz="1400" b="1" dirty="0" smtClean="0">
                <a:solidFill>
                  <a:srgbClr val="000090"/>
                </a:solidFill>
              </a:rPr>
              <a:t>R. </a:t>
            </a:r>
            <a:r>
              <a:rPr lang="en-US" sz="1400" b="1" dirty="0" err="1" smtClean="0">
                <a:solidFill>
                  <a:srgbClr val="000090"/>
                </a:solidFill>
              </a:rPr>
              <a:t>Walet</a:t>
            </a:r>
            <a:r>
              <a:rPr lang="en-US" sz="1400" b="1" dirty="0" smtClean="0">
                <a:solidFill>
                  <a:srgbClr val="000090"/>
                </a:solidFill>
              </a:rPr>
              <a:t>, </a:t>
            </a:r>
            <a:r>
              <a:rPr lang="en-US" sz="1400" b="1" dirty="0">
                <a:solidFill>
                  <a:srgbClr val="000090"/>
                </a:solidFill>
              </a:rPr>
              <a:t>M</a:t>
            </a:r>
            <a:r>
              <a:rPr lang="en-US" sz="1400" b="1" dirty="0" smtClean="0">
                <a:solidFill>
                  <a:srgbClr val="000090"/>
                </a:solidFill>
              </a:rPr>
              <a:t>. Jaspers, L. Veldt, H. </a:t>
            </a:r>
            <a:r>
              <a:rPr lang="en-US" sz="1400" b="1" dirty="0" err="1" smtClean="0">
                <a:solidFill>
                  <a:srgbClr val="000090"/>
                </a:solidFill>
              </a:rPr>
              <a:t>Kok</a:t>
            </a:r>
            <a:r>
              <a:rPr lang="en-US" sz="1400" b="1" dirty="0" smtClean="0">
                <a:solidFill>
                  <a:srgbClr val="000090"/>
                </a:solidFill>
              </a:rPr>
              <a:t>, H. Band, R. </a:t>
            </a:r>
            <a:r>
              <a:rPr lang="en-US" sz="1400" b="1" dirty="0" err="1" smtClean="0">
                <a:solidFill>
                  <a:srgbClr val="000090"/>
                </a:solidFill>
              </a:rPr>
              <a:t>Buis</a:t>
            </a:r>
            <a:r>
              <a:rPr lang="en-US" sz="1400" b="1" dirty="0" smtClean="0">
                <a:solidFill>
                  <a:srgbClr val="000090"/>
                </a:solidFill>
              </a:rPr>
              <a:t>, F. </a:t>
            </a:r>
            <a:r>
              <a:rPr lang="en-US" sz="1400" b="1" dirty="0" err="1" smtClean="0">
                <a:solidFill>
                  <a:srgbClr val="000090"/>
                </a:solidFill>
              </a:rPr>
              <a:t>Kayzel</a:t>
            </a:r>
            <a:r>
              <a:rPr lang="en-US" sz="1400" b="1" dirty="0" smtClean="0">
                <a:solidFill>
                  <a:srgbClr val="000090"/>
                </a:solidFill>
              </a:rPr>
              <a:t>, B. </a:t>
            </a:r>
            <a:r>
              <a:rPr lang="en-US" sz="1400" b="1" dirty="0" err="1" smtClean="0">
                <a:solidFill>
                  <a:srgbClr val="000090"/>
                </a:solidFill>
              </a:rPr>
              <a:t>Munneke</a:t>
            </a:r>
            <a:r>
              <a:rPr lang="en-US" sz="1400" b="1" dirty="0" smtClean="0">
                <a:solidFill>
                  <a:srgbClr val="000090"/>
                </a:solidFill>
              </a:rPr>
              <a:t>, M. v. </a:t>
            </a:r>
            <a:r>
              <a:rPr lang="en-US" sz="1400" b="1" dirty="0" err="1" smtClean="0">
                <a:solidFill>
                  <a:srgbClr val="000090"/>
                </a:solidFill>
              </a:rPr>
              <a:t>Overbeek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r>
              <a:rPr lang="en-US" sz="1400" b="1" i="1" u="sng" dirty="0" smtClean="0">
                <a:solidFill>
                  <a:srgbClr val="000090"/>
                </a:solidFill>
              </a:rPr>
              <a:t>Soft</a:t>
            </a:r>
            <a:r>
              <a:rPr lang="en-US" sz="1400" b="1" i="1" dirty="0" smtClean="0">
                <a:solidFill>
                  <a:srgbClr val="000090"/>
                </a:solidFill>
              </a:rPr>
              <a:t>:</a:t>
            </a:r>
            <a:r>
              <a:rPr lang="en-US" sz="1400" b="1" dirty="0" smtClean="0">
                <a:solidFill>
                  <a:srgbClr val="000090"/>
                </a:solidFill>
              </a:rPr>
              <a:t> F. </a:t>
            </a:r>
            <a:r>
              <a:rPr lang="en-US" sz="1400" b="1" dirty="0" err="1" smtClean="0">
                <a:solidFill>
                  <a:srgbClr val="000090"/>
                </a:solidFill>
              </a:rPr>
              <a:t>Schimmel</a:t>
            </a:r>
            <a:r>
              <a:rPr lang="en-US" sz="1400" b="1" dirty="0" smtClean="0">
                <a:solidFill>
                  <a:srgbClr val="000090"/>
                </a:solidFill>
              </a:rPr>
              <a:t>, J. de </a:t>
            </a:r>
            <a:r>
              <a:rPr lang="en-US" sz="1400" b="1" dirty="0" err="1" smtClean="0">
                <a:solidFill>
                  <a:srgbClr val="000090"/>
                </a:solidFill>
              </a:rPr>
              <a:t>Vries</a:t>
            </a:r>
            <a:endParaRPr lang="en-US" sz="1400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End = Frontend + </a:t>
            </a:r>
            <a:r>
              <a:rPr lang="en-US" dirty="0" err="1" smtClean="0"/>
              <a:t>Coldbox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92" y="4188981"/>
            <a:ext cx="3714155" cy="2357060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57" y="763483"/>
            <a:ext cx="1449625" cy="5637321"/>
          </a:xfrm>
          <a:prstGeom prst="rect">
            <a:avLst/>
          </a:prstGeom>
        </p:spPr>
      </p:pic>
      <p:grpSp>
        <p:nvGrpSpPr>
          <p:cNvPr id="9" name="Group 12"/>
          <p:cNvGrpSpPr/>
          <p:nvPr/>
        </p:nvGrpSpPr>
        <p:grpSpPr>
          <a:xfrm>
            <a:off x="1857307" y="1090463"/>
            <a:ext cx="3688957" cy="5365757"/>
            <a:chOff x="539552" y="0"/>
            <a:chExt cx="5656959" cy="6858000"/>
          </a:xfrm>
        </p:grpSpPr>
        <p:pic>
          <p:nvPicPr>
            <p:cNvPr id="10" name="Picture 3" descr="S:\MT\Readout Box and Infrastructure\Photos\ELEC EDR PICs\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0"/>
              <a:ext cx="4665095" cy="6858000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5996735" y="1268760"/>
              <a:ext cx="199776" cy="3578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 b="1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</p:grpSp>
      <p:pic>
        <p:nvPicPr>
          <p:cNvPr id="20" name="Picture 19" descr="P:\B-Fysica\Upgrade\SciFi\docs\fotos\IMG_6004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4658" y="537624"/>
            <a:ext cx="3635568" cy="2357971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522" y="2446254"/>
            <a:ext cx="2980848" cy="155771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 rot="315837">
            <a:off x="2325951" y="2834088"/>
            <a:ext cx="864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Pacific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315837">
            <a:off x="2372888" y="2360364"/>
            <a:ext cx="1640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Clusterization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1269807">
            <a:off x="2292865" y="1580162"/>
            <a:ext cx="9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Master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750927">
            <a:off x="2490659" y="3790267"/>
            <a:ext cx="2173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C000"/>
                </a:solidFill>
              </a:rPr>
              <a:t>SiPM</a:t>
            </a:r>
            <a:r>
              <a:rPr lang="en-US" sz="2000" b="1" dirty="0" smtClean="0">
                <a:solidFill>
                  <a:srgbClr val="FFC000"/>
                </a:solidFill>
              </a:rPr>
              <a:t> &amp; Flex cables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301584">
            <a:off x="2939028" y="4693476"/>
            <a:ext cx="110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Cold box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0197" y="678869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Behind schedule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87963" y="4252998"/>
            <a:ext cx="156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Tight schedule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9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box tests                 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C:\Users\antonio\Dropbox\Camera Uploads\2017-04-02 17.44.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72" y="706583"/>
            <a:ext cx="9023779" cy="582785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7" name="TextBox 14"/>
          <p:cNvSpPr txBox="1"/>
          <p:nvPr/>
        </p:nvSpPr>
        <p:spPr>
          <a:xfrm>
            <a:off x="201756" y="4874186"/>
            <a:ext cx="10432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err="1" smtClean="0">
                <a:solidFill>
                  <a:srgbClr val="FFFF00"/>
                </a:solidFill>
                <a:latin typeface="+mn-lt"/>
              </a:rPr>
              <a:t>Julabo</a:t>
            </a: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 Chiller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1686723" y="3860524"/>
            <a:ext cx="9128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err="1" smtClean="0">
                <a:solidFill>
                  <a:srgbClr val="FFFF00"/>
                </a:solidFill>
                <a:latin typeface="+mn-lt"/>
              </a:rPr>
              <a:t>Novec</a:t>
            </a: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 Loop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9" name="TextBox 20"/>
          <p:cNvSpPr txBox="1"/>
          <p:nvPr/>
        </p:nvSpPr>
        <p:spPr>
          <a:xfrm>
            <a:off x="3205990" y="3783674"/>
            <a:ext cx="101338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Cooling Control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22"/>
          <p:cNvSpPr txBox="1"/>
          <p:nvPr/>
        </p:nvSpPr>
        <p:spPr>
          <a:xfrm>
            <a:off x="6494685" y="3983221"/>
            <a:ext cx="8476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err="1" smtClean="0">
                <a:solidFill>
                  <a:srgbClr val="FFFF00"/>
                </a:solidFill>
                <a:latin typeface="+mn-lt"/>
              </a:rPr>
              <a:t>QuarosControl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4585594" y="2613355"/>
            <a:ext cx="107858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err="1" smtClean="0">
                <a:solidFill>
                  <a:srgbClr val="FFFF00"/>
                </a:solidFill>
                <a:latin typeface="+mn-lt"/>
              </a:rPr>
              <a:t>ColdBox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TextBox 24"/>
          <p:cNvSpPr txBox="1"/>
          <p:nvPr/>
        </p:nvSpPr>
        <p:spPr>
          <a:xfrm>
            <a:off x="4034075" y="2002879"/>
            <a:ext cx="293419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Vacuum Manifold (~10</a:t>
            </a:r>
            <a:r>
              <a:rPr lang="en-US" sz="1600" b="1" baseline="30000" dirty="0" smtClean="0">
                <a:solidFill>
                  <a:srgbClr val="FFFF00"/>
                </a:solidFill>
                <a:latin typeface="+mn-lt"/>
              </a:rPr>
              <a:t>-6</a:t>
            </a: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) 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25"/>
          <p:cNvSpPr txBox="1"/>
          <p:nvPr/>
        </p:nvSpPr>
        <p:spPr>
          <a:xfrm>
            <a:off x="8153406" y="3925729"/>
            <a:ext cx="104478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Vacuum Pump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4" name="TextBox 26"/>
          <p:cNvSpPr txBox="1"/>
          <p:nvPr/>
        </p:nvSpPr>
        <p:spPr>
          <a:xfrm>
            <a:off x="1992398" y="953270"/>
            <a:ext cx="182571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u"/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600" b="1" dirty="0" err="1" smtClean="0">
                <a:solidFill>
                  <a:srgbClr val="FFFF00"/>
                </a:solidFill>
                <a:latin typeface="+mn-lt"/>
              </a:rPr>
              <a:t>T</a:t>
            </a:r>
            <a:r>
              <a:rPr lang="en-US" sz="1600" b="1" baseline="-25000" dirty="0" err="1" smtClean="0">
                <a:solidFill>
                  <a:srgbClr val="FFFF00"/>
                </a:solidFill>
                <a:latin typeface="+mn-lt"/>
              </a:rPr>
              <a:t>set</a:t>
            </a:r>
            <a:r>
              <a:rPr lang="en-US" sz="1600" b="1" dirty="0" smtClean="0">
                <a:solidFill>
                  <a:srgbClr val="FFFF00"/>
                </a:solidFill>
                <a:latin typeface="+mn-lt"/>
              </a:rPr>
              <a:t> value controlled here</a:t>
            </a:r>
            <a:endParaRPr lang="en-US" sz="1600" b="1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872655" y="1424830"/>
            <a:ext cx="350474" cy="505333"/>
          </a:xfrm>
          <a:prstGeom prst="straightConnector1">
            <a:avLst/>
          </a:prstGeom>
          <a:solidFill>
            <a:srgbClr val="FFFF99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702" y="-30659"/>
            <a:ext cx="3124450" cy="198282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18" name="Straight Connector 17"/>
          <p:cNvCxnSpPr/>
          <p:nvPr/>
        </p:nvCxnSpPr>
        <p:spPr>
          <a:xfrm flipV="1">
            <a:off x="4654869" y="1"/>
            <a:ext cx="1337543" cy="26133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33457" y="1930163"/>
            <a:ext cx="3355695" cy="11473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FLIR196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7554" y="-1232"/>
            <a:ext cx="3258872" cy="23117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82797" y="5985167"/>
            <a:ext cx="6579173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Do we need humidity management inside </a:t>
            </a:r>
            <a:r>
              <a:rPr lang="en-US" sz="2400" dirty="0" err="1" smtClean="0">
                <a:solidFill>
                  <a:schemeClr val="bg1"/>
                </a:solidFill>
              </a:rPr>
              <a:t>coldbox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87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Impressions from Pre-Series Production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DA104-E1E2-497D-AD90-D044612ED985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4" name="Picture 7" descr="C:\Users\antonio\Desktop\ColdBox-LHCbWeek-Dec2016\Photos\2016-11-07 10.37.12.jpg"/>
          <p:cNvPicPr>
            <a:picLocks noChangeAspect="1" noChangeArrowheads="1"/>
          </p:cNvPicPr>
          <p:nvPr/>
        </p:nvPicPr>
        <p:blipFill>
          <a:blip r:embed="rId2" cstate="print"/>
          <a:srcRect l="15864" t="15556" r="5556" b="11111"/>
          <a:stretch>
            <a:fillRect/>
          </a:stretch>
        </p:blipFill>
        <p:spPr bwMode="auto">
          <a:xfrm>
            <a:off x="206108" y="888028"/>
            <a:ext cx="2377437" cy="295825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5" name="Picture 8" descr="C:\Users\antonio\Desktop\ColdBox-LHCbWeek-Dec2016\Photos\2016-11-07 10.49.46.jpg"/>
          <p:cNvPicPr>
            <a:picLocks noChangeAspect="1" noChangeArrowheads="1"/>
          </p:cNvPicPr>
          <p:nvPr/>
        </p:nvPicPr>
        <p:blipFill>
          <a:blip r:embed="rId3" cstate="print"/>
          <a:srcRect r="30741" b="20000"/>
          <a:stretch>
            <a:fillRect/>
          </a:stretch>
        </p:blipFill>
        <p:spPr bwMode="auto">
          <a:xfrm>
            <a:off x="2724451" y="909291"/>
            <a:ext cx="1893200" cy="291573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6" name="Picture 9" descr="C:\Users\antonio\Dropbox\Camera Uploads\2017-01-23 15.34.48.jpg"/>
          <p:cNvPicPr>
            <a:picLocks noChangeAspect="1" noChangeArrowheads="1"/>
          </p:cNvPicPr>
          <p:nvPr/>
        </p:nvPicPr>
        <p:blipFill>
          <a:blip r:embed="rId4" cstate="print"/>
          <a:srcRect l="7500" t="22222" r="33333" b="22222"/>
          <a:stretch>
            <a:fillRect/>
          </a:stretch>
        </p:blipFill>
        <p:spPr bwMode="auto">
          <a:xfrm>
            <a:off x="4758557" y="912896"/>
            <a:ext cx="4165413" cy="293338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7" name="Picture 5" descr="C:\Users\antonio\Dropbox\Camera Uploads\2017-01-20 11.26.57.jpg"/>
          <p:cNvPicPr>
            <a:picLocks noChangeAspect="1" noChangeArrowheads="1"/>
          </p:cNvPicPr>
          <p:nvPr/>
        </p:nvPicPr>
        <p:blipFill>
          <a:blip r:embed="rId5" cstate="print"/>
          <a:srcRect t="25000" r="799" b="22778"/>
          <a:stretch>
            <a:fillRect/>
          </a:stretch>
        </p:blipFill>
        <p:spPr bwMode="auto">
          <a:xfrm rot="16200000">
            <a:off x="-753754" y="4486994"/>
            <a:ext cx="3172151" cy="125242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8" name="Picture 7" descr="C:\Users\antonio\Dropbox\Camera Uploads\2017-01-24 08.58.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2297" y="2626979"/>
            <a:ext cx="3054228" cy="407230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pic>
        <p:nvPicPr>
          <p:cNvPr id="10" name="Picture 8" descr="C:\Users\antonio\Dropbox\Camera Uploads\2017-01-24 10.45.39.jpg"/>
          <p:cNvPicPr>
            <a:picLocks noChangeAspect="1" noChangeArrowheads="1"/>
          </p:cNvPicPr>
          <p:nvPr/>
        </p:nvPicPr>
        <p:blipFill>
          <a:blip r:embed="rId7" cstate="print"/>
          <a:srcRect l="16907" t="7778" r="10000" b="30514"/>
          <a:stretch>
            <a:fillRect/>
          </a:stretch>
        </p:blipFill>
        <p:spPr bwMode="auto">
          <a:xfrm>
            <a:off x="1565292" y="4024452"/>
            <a:ext cx="4211517" cy="266664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7764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17" y="2"/>
            <a:ext cx="9559627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745" y="1865650"/>
            <a:ext cx="8739126" cy="3077766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Conclusions:</a:t>
            </a:r>
          </a:p>
          <a:p>
            <a:endParaRPr lang="en-US" sz="1000" dirty="0">
              <a:solidFill>
                <a:srgbClr val="4C14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Wide physics program with </a:t>
            </a:r>
            <a:r>
              <a:rPr lang="en-US" sz="2400" dirty="0" err="1" smtClean="0">
                <a:solidFill>
                  <a:srgbClr val="0000FF"/>
                </a:solidFill>
              </a:rPr>
              <a:t>tantalising</a:t>
            </a:r>
            <a:r>
              <a:rPr lang="en-US" sz="2400" dirty="0" smtClean="0">
                <a:solidFill>
                  <a:srgbClr val="0000FF"/>
                </a:solidFill>
              </a:rPr>
              <a:t> flavor results.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Detector ready for 2017 run.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Upgrade projects critical phase; senior manpower re-</a:t>
            </a:r>
            <a:r>
              <a:rPr lang="en-US" sz="2400" dirty="0" err="1" smtClean="0">
                <a:solidFill>
                  <a:srgbClr val="0000FF"/>
                </a:solidFill>
              </a:rPr>
              <a:t>inforcement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Ask </a:t>
            </a:r>
            <a:r>
              <a:rPr lang="en-US" sz="2400" dirty="0" err="1" smtClean="0">
                <a:solidFill>
                  <a:srgbClr val="0000FF"/>
                </a:solidFill>
              </a:rPr>
              <a:t>Nikhef</a:t>
            </a:r>
            <a:r>
              <a:rPr lang="en-US" sz="2400" dirty="0" smtClean="0">
                <a:solidFill>
                  <a:srgbClr val="0000FF"/>
                </a:solidFill>
              </a:rPr>
              <a:t> management for help to revive Groningen position.</a:t>
            </a:r>
          </a:p>
          <a:p>
            <a:endParaRPr lang="en-US" sz="10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Funding successes for Postdoc &amp; PhD manpower.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2706" y="357235"/>
            <a:ext cx="3901003" cy="1107996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600" i="1" dirty="0" smtClean="0">
                <a:solidFill>
                  <a:schemeClr val="bg1"/>
                </a:solidFill>
              </a:rPr>
              <a:t>B-physics: </a:t>
            </a:r>
            <a:r>
              <a:rPr lang="en-US" sz="4600" i="1" dirty="0" err="1" smtClean="0">
                <a:solidFill>
                  <a:schemeClr val="bg1"/>
                </a:solidFill>
              </a:rPr>
              <a:t>LHCb</a:t>
            </a:r>
            <a:endParaRPr lang="en-US" sz="24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SAC report </a:t>
            </a:r>
            <a:r>
              <a:rPr lang="en-US" sz="2000" i="1" dirty="0" smtClean="0">
                <a:solidFill>
                  <a:schemeClr val="bg1"/>
                </a:solidFill>
              </a:rPr>
              <a:t>2017 </a:t>
            </a:r>
            <a:r>
              <a:rPr lang="en-US" sz="2000" i="1" dirty="0">
                <a:solidFill>
                  <a:schemeClr val="bg1"/>
                </a:solidFill>
              </a:rPr>
              <a:t>– </a:t>
            </a:r>
            <a:r>
              <a:rPr lang="en-US" sz="2000" i="1" dirty="0" err="1" smtClean="0">
                <a:solidFill>
                  <a:schemeClr val="bg1"/>
                </a:solidFill>
              </a:rPr>
              <a:t>M.Merk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969000"/>
            <a:ext cx="7709868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005"/>
                </a:solidFill>
              </a:rPr>
              <a:t>1) Group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</a:t>
            </a:r>
            <a:r>
              <a:rPr lang="en-US" sz="2400" dirty="0" smtClean="0">
                <a:solidFill>
                  <a:srgbClr val="FF0000"/>
                </a:solidFill>
              </a:rPr>
              <a:t>2) </a:t>
            </a:r>
            <a:r>
              <a:rPr lang="en-US" sz="2400" dirty="0" err="1" smtClean="0">
                <a:solidFill>
                  <a:srgbClr val="FF0000"/>
                </a:solidFill>
              </a:rPr>
              <a:t>Velo</a:t>
            </a:r>
            <a:r>
              <a:rPr lang="en-US" sz="2400" dirty="0" smtClean="0">
                <a:solidFill>
                  <a:srgbClr val="FF0000"/>
                </a:solidFill>
              </a:rPr>
              <a:t>      </a:t>
            </a:r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) Main Tracker      </a:t>
            </a:r>
            <a:r>
              <a:rPr lang="en-US" sz="2400" dirty="0" smtClean="0">
                <a:solidFill>
                  <a:srgbClr val="7B0078"/>
                </a:solidFill>
              </a:rPr>
              <a:t>4) HLT      </a:t>
            </a:r>
            <a:r>
              <a:rPr lang="en-US" sz="2400" dirty="0" smtClean="0">
                <a:solidFill>
                  <a:srgbClr val="011892"/>
                </a:solidFill>
              </a:rPr>
              <a:t>5) Physics</a:t>
            </a:r>
            <a:endParaRPr lang="en-US" sz="2400" dirty="0">
              <a:solidFill>
                <a:srgbClr val="0118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5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production preparation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4610" y="6354120"/>
            <a:ext cx="7526676" cy="400110"/>
          </a:xfrm>
          <a:prstGeom prst="rect">
            <a:avLst/>
          </a:prstGeom>
          <a:noFill/>
          <a:ln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Nikhef</a:t>
            </a:r>
            <a:r>
              <a:rPr lang="en-US" sz="2000" dirty="0" smtClean="0">
                <a:solidFill>
                  <a:srgbClr val="0000FF"/>
                </a:solidFill>
              </a:rPr>
              <a:t> site being prepared for production of the center modules (20%)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5" y="620231"/>
            <a:ext cx="4461469" cy="25102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45" y="3223990"/>
            <a:ext cx="2269770" cy="302635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3234245"/>
            <a:ext cx="4020771" cy="3016104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15" y="635923"/>
            <a:ext cx="4366100" cy="245658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50" y="2237117"/>
            <a:ext cx="2282239" cy="4054797"/>
          </a:xfrm>
          <a:prstGeom prst="rect">
            <a:avLst/>
          </a:prstGeom>
          <a:ln w="317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0589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</a:t>
            </a:r>
            <a:r>
              <a:rPr lang="en-US" dirty="0" err="1" smtClean="0"/>
              <a:t>SciFi</a:t>
            </a:r>
            <a:r>
              <a:rPr lang="en-US" dirty="0" smtClean="0"/>
              <a:t> project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879625"/>
              </p:ext>
            </p:extLst>
          </p:nvPr>
        </p:nvGraphicFramePr>
        <p:xfrm>
          <a:off x="1011381" y="928245"/>
          <a:ext cx="7135092" cy="4912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983"/>
                <a:gridCol w="907381"/>
                <a:gridCol w="1189182"/>
                <a:gridCol w="1189182"/>
                <a:gridCol w="1189182"/>
                <a:gridCol w="1189182"/>
              </a:tblGrid>
              <a:tr h="607918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R&amp;D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proto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pre-series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series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On schedule </a:t>
                      </a:r>
                      <a:endParaRPr lang="fr-FR" sz="1800" dirty="0"/>
                    </a:p>
                  </a:txBody>
                  <a:tcPr/>
                </a:tc>
              </a:tr>
              <a:tr h="4533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Fibres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</a:t>
                      </a:r>
                      <a:endParaRPr lang="fr-FR" b="1" dirty="0">
                        <a:solidFill>
                          <a:srgbClr val="00B050"/>
                        </a:solidFill>
                        <a:latin typeface="Wingdings" panose="05000000000000000000" pitchFamily="2" charset="2"/>
                      </a:endParaRPr>
                    </a:p>
                  </a:txBody>
                  <a:tcPr/>
                </a:tc>
              </a:tr>
              <a:tr h="4533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9933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</a:t>
                      </a:r>
                      <a:endParaRPr lang="fr-FR" dirty="0">
                        <a:solidFill>
                          <a:srgbClr val="FF9933"/>
                        </a:solidFill>
                      </a:endParaRPr>
                    </a:p>
                  </a:txBody>
                  <a:tcPr/>
                </a:tc>
              </a:tr>
              <a:tr h="4533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Modules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(N)</a:t>
                      </a:r>
                      <a:endParaRPr lang="fr-F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9933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</a:t>
                      </a:r>
                      <a:endParaRPr lang="en-US" sz="2800" b="1" dirty="0" smtClean="0">
                        <a:solidFill>
                          <a:srgbClr val="FFC000"/>
                        </a:solidFill>
                        <a:latin typeface="Wingdings" panose="05000000000000000000" pitchFamily="2" charset="2"/>
                        <a:sym typeface="Wingdings" panose="05000000000000000000" pitchFamily="2" charset="2"/>
                      </a:endParaRPr>
                    </a:p>
                  </a:txBody>
                  <a:tcPr/>
                </a:tc>
              </a:tr>
              <a:tr h="4533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SiPM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</a:t>
                      </a:r>
                      <a:endParaRPr lang="fr-FR" dirty="0"/>
                    </a:p>
                  </a:txBody>
                  <a:tcPr/>
                </a:tc>
              </a:tr>
              <a:tr h="55293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Flex cable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9933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</a:t>
                      </a:r>
                      <a:endParaRPr lang="en-US" sz="2800" b="1" dirty="0" smtClean="0">
                        <a:solidFill>
                          <a:srgbClr val="FFC000"/>
                        </a:solidFill>
                        <a:latin typeface="Wingdings" panose="05000000000000000000" pitchFamily="2" charset="2"/>
                        <a:sym typeface="Wingdings" panose="05000000000000000000" pitchFamily="2" charset="2"/>
                      </a:endParaRPr>
                    </a:p>
                    <a:p>
                      <a:endParaRPr lang="fr-FR" dirty="0"/>
                    </a:p>
                  </a:txBody>
                  <a:tcPr/>
                </a:tc>
              </a:tr>
              <a:tr h="4533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Cold box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(N)</a:t>
                      </a:r>
                      <a:endParaRPr lang="fr-F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rgbClr val="FF930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</a:t>
                      </a:r>
                      <a:endParaRPr lang="fr-FR" baseline="0" dirty="0">
                        <a:solidFill>
                          <a:srgbClr val="FF9300"/>
                        </a:solidFill>
                      </a:endParaRPr>
                    </a:p>
                  </a:txBody>
                  <a:tcPr/>
                </a:tc>
              </a:tr>
              <a:tr h="47088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Pacific ASIC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2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</a:t>
                      </a:r>
                      <a:endParaRPr lang="fr-F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4471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FEE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(N)</a:t>
                      </a:r>
                      <a:endParaRPr lang="fr-F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2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</a:t>
                      </a:r>
                      <a:endParaRPr lang="fr-F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4471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Frames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(N)</a:t>
                      </a:r>
                      <a:endParaRPr lang="fr-F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B050"/>
                          </a:solidFill>
                          <a:latin typeface="Wingdings" panose="05000000000000000000" pitchFamily="2" charset="2"/>
                          <a:sym typeface="Wingdings" panose="05000000000000000000" pitchFamily="2" charset="2"/>
                        </a:rPr>
                        <a:t>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>
            <a:off x="2472746" y="1656743"/>
            <a:ext cx="3925147" cy="28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ight Arrow 8"/>
          <p:cNvSpPr/>
          <p:nvPr/>
        </p:nvSpPr>
        <p:spPr>
          <a:xfrm>
            <a:off x="2485778" y="2078443"/>
            <a:ext cx="3776016" cy="312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ight Arrow 9"/>
          <p:cNvSpPr/>
          <p:nvPr/>
        </p:nvSpPr>
        <p:spPr>
          <a:xfrm>
            <a:off x="2490273" y="2506435"/>
            <a:ext cx="3531986" cy="327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ight Arrow 10"/>
          <p:cNvSpPr/>
          <p:nvPr/>
        </p:nvSpPr>
        <p:spPr>
          <a:xfrm>
            <a:off x="2497938" y="2957391"/>
            <a:ext cx="2810047" cy="28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ight Arrow 11"/>
          <p:cNvSpPr/>
          <p:nvPr/>
        </p:nvSpPr>
        <p:spPr>
          <a:xfrm>
            <a:off x="2493382" y="3584189"/>
            <a:ext cx="2352484" cy="28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ight Arrow 12"/>
          <p:cNvSpPr/>
          <p:nvPr/>
        </p:nvSpPr>
        <p:spPr>
          <a:xfrm>
            <a:off x="2496213" y="4088198"/>
            <a:ext cx="2637196" cy="28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ight Arrow 13"/>
          <p:cNvSpPr/>
          <p:nvPr/>
        </p:nvSpPr>
        <p:spPr>
          <a:xfrm>
            <a:off x="2479529" y="4530553"/>
            <a:ext cx="2352484" cy="28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ight Arrow 14"/>
          <p:cNvSpPr/>
          <p:nvPr/>
        </p:nvSpPr>
        <p:spPr>
          <a:xfrm>
            <a:off x="2481637" y="4993420"/>
            <a:ext cx="2962573" cy="28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ight Arrow 15"/>
          <p:cNvSpPr/>
          <p:nvPr/>
        </p:nvSpPr>
        <p:spPr>
          <a:xfrm>
            <a:off x="2474071" y="5476994"/>
            <a:ext cx="1339064" cy="28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6397893" y="1638478"/>
            <a:ext cx="561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50%</a:t>
            </a:r>
            <a:endParaRPr lang="fr-FR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52232" y="2528286"/>
            <a:ext cx="561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10%</a:t>
            </a:r>
            <a:endParaRPr lang="fr-FR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296599" y="1986525"/>
            <a:ext cx="561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25%</a:t>
            </a:r>
            <a:endParaRPr lang="fr-FR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78495" y="6123543"/>
            <a:ext cx="4497706" cy="400110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• Very tight schedule with several delays.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171"/>
            <a:ext cx="9144000" cy="556380"/>
          </a:xfrm>
          <a:solidFill>
            <a:srgbClr val="7B0078"/>
          </a:solidFill>
        </p:spPr>
        <p:txBody>
          <a:bodyPr/>
          <a:lstStyle/>
          <a:p>
            <a:r>
              <a:rPr lang="en-US" dirty="0" smtClean="0"/>
              <a:t>4) High Level Trigger: Run-2 and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32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80" y="675981"/>
            <a:ext cx="4775200" cy="2984500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80" y="3757466"/>
            <a:ext cx="4775200" cy="2933700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6105411" y="1244313"/>
            <a:ext cx="188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LHCb</a:t>
            </a:r>
            <a:r>
              <a:rPr lang="en-US" sz="2400" b="1" dirty="0" smtClean="0">
                <a:solidFill>
                  <a:srgbClr val="0000FF"/>
                </a:solidFill>
              </a:rPr>
              <a:t> Run II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HLT @ 1 MHZ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05411" y="4393319"/>
            <a:ext cx="2683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98057E"/>
                </a:solidFill>
              </a:rPr>
              <a:t>LHCb</a:t>
            </a:r>
            <a:r>
              <a:rPr lang="en-US" sz="2400" b="1" dirty="0" smtClean="0">
                <a:solidFill>
                  <a:srgbClr val="98057E"/>
                </a:solidFill>
              </a:rPr>
              <a:t> Upgrade 2021</a:t>
            </a:r>
          </a:p>
          <a:p>
            <a:r>
              <a:rPr lang="en-US" sz="2400" b="1" dirty="0" smtClean="0">
                <a:solidFill>
                  <a:srgbClr val="98057E"/>
                </a:solidFill>
              </a:rPr>
              <a:t>HLT @ 30 MHZ</a:t>
            </a:r>
            <a:endParaRPr lang="en-US" sz="2400" b="1" dirty="0">
              <a:solidFill>
                <a:srgbClr val="9805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7029" y="992883"/>
            <a:ext cx="6621618" cy="4119277"/>
            <a:chOff x="37028" y="1227243"/>
            <a:chExt cx="6503472" cy="4010607"/>
          </a:xfrm>
        </p:grpSpPr>
        <p:pic>
          <p:nvPicPr>
            <p:cNvPr id="5" name="pasted-image.pdf"/>
            <p:cNvPicPr/>
            <p:nvPr/>
          </p:nvPicPr>
          <p:blipFill rotWithShape="1">
            <a:blip r:embed="rId3">
              <a:extLst/>
            </a:blip>
            <a:srcRect r="56173" b="2926"/>
            <a:stretch/>
          </p:blipFill>
          <p:spPr>
            <a:xfrm>
              <a:off x="37028" y="1227243"/>
              <a:ext cx="2769672" cy="389323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Rectangle 5"/>
            <p:cNvSpPr/>
            <p:nvPr/>
          </p:nvSpPr>
          <p:spPr>
            <a:xfrm>
              <a:off x="2806700" y="1435099"/>
              <a:ext cx="3733800" cy="3802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96462" y="253231"/>
            <a:ext cx="7563003" cy="4738372"/>
            <a:chOff x="5821124" y="833322"/>
            <a:chExt cx="8374658" cy="5338882"/>
          </a:xfrm>
        </p:grpSpPr>
        <p:grpSp>
          <p:nvGrpSpPr>
            <p:cNvPr id="8" name="Group 7"/>
            <p:cNvGrpSpPr/>
            <p:nvPr/>
          </p:nvGrpSpPr>
          <p:grpSpPr>
            <a:xfrm>
              <a:off x="5821124" y="833322"/>
              <a:ext cx="8374658" cy="5338882"/>
              <a:chOff x="2072859" y="1205509"/>
              <a:chExt cx="6523634" cy="3798291"/>
            </a:xfrm>
          </p:grpSpPr>
          <p:pic>
            <p:nvPicPr>
              <p:cNvPr id="9" name="pasted-image.pdf"/>
              <p:cNvPicPr/>
              <p:nvPr/>
            </p:nvPicPr>
            <p:blipFill rotWithShape="1">
              <a:blip r:embed="rId4">
                <a:extLst/>
              </a:blip>
              <a:srcRect t="8387" r="61755" b="6071"/>
              <a:stretch/>
            </p:blipFill>
            <p:spPr>
              <a:xfrm>
                <a:off x="2072859" y="1832336"/>
                <a:ext cx="2455445" cy="317146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528304" y="1205509"/>
                <a:ext cx="4068189" cy="3798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146800" y="1012380"/>
              <a:ext cx="2628900" cy="229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B0078"/>
          </a:solidFill>
        </p:spPr>
        <p:txBody>
          <a:bodyPr/>
          <a:lstStyle/>
          <a:p>
            <a:r>
              <a:rPr lang="en-US" dirty="0" smtClean="0"/>
              <a:t>High Level Trigger: Toward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8311" y="578380"/>
            <a:ext cx="81370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Run-1:</a:t>
            </a:r>
            <a:endParaRPr lang="en-US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3992927" y="587573"/>
            <a:ext cx="81370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Run-2:</a:t>
            </a:r>
            <a:endParaRPr lang="en-US" b="1" u="sng" dirty="0"/>
          </a:p>
        </p:txBody>
      </p:sp>
      <p:sp>
        <p:nvSpPr>
          <p:cNvPr id="3" name="Rectangle 2"/>
          <p:cNvSpPr/>
          <p:nvPr/>
        </p:nvSpPr>
        <p:spPr>
          <a:xfrm>
            <a:off x="126999" y="995122"/>
            <a:ext cx="2730018" cy="3964818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002980" y="988497"/>
            <a:ext cx="2940137" cy="3971443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84113" y="5025587"/>
            <a:ext cx="7752315" cy="1754326"/>
          </a:xfrm>
          <a:prstGeom prst="rect">
            <a:avLst/>
          </a:prstGeom>
          <a:solidFill>
            <a:srgbClr val="E3FFFF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Nikhef Contributions: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• “Turbo” trigger lines: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 </a:t>
            </a:r>
            <a:r>
              <a:rPr lang="mr-IN" dirty="0" smtClean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Save only signal tracks to disk; no re-reconstruction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 </a:t>
            </a:r>
            <a:r>
              <a:rPr lang="mr-IN" dirty="0" smtClean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About 50% triggers in turbo (e.g. charm program not possible without turbo)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• Code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optimization and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parallelization: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 </a:t>
            </a:r>
            <a:r>
              <a:rPr lang="mr-IN" dirty="0" smtClean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Gaudi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::Functional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framework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1204" y="5075002"/>
            <a:ext cx="317269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K. </a:t>
            </a:r>
            <a:r>
              <a:rPr lang="en-US" sz="1600" b="1" dirty="0" err="1" smtClean="0">
                <a:solidFill>
                  <a:srgbClr val="000090"/>
                </a:solidFill>
              </a:rPr>
              <a:t>Govorkova</a:t>
            </a:r>
            <a:r>
              <a:rPr lang="en-US" sz="1600" b="1" dirty="0" smtClean="0">
                <a:solidFill>
                  <a:srgbClr val="000090"/>
                </a:solidFill>
              </a:rPr>
              <a:t>, S. Benson, G. Raven</a:t>
            </a:r>
          </a:p>
        </p:txBody>
      </p:sp>
      <p:pic>
        <p:nvPicPr>
          <p:cNvPr id="23" name="pasted-image.pdf"/>
          <p:cNvPicPr/>
          <p:nvPr/>
        </p:nvPicPr>
        <p:blipFill rotWithShape="1">
          <a:blip r:embed="rId5">
            <a:extLst/>
          </a:blip>
          <a:srcRect t="10950" r="57467"/>
          <a:stretch/>
        </p:blipFill>
        <p:spPr>
          <a:xfrm>
            <a:off x="6117853" y="997538"/>
            <a:ext cx="2920465" cy="3962402"/>
          </a:xfrm>
          <a:prstGeom prst="rect">
            <a:avLst/>
          </a:prstGeom>
          <a:ln w="19050">
            <a:solidFill>
              <a:srgbClr val="0000FF"/>
            </a:solidFill>
            <a:miter lim="400000"/>
          </a:ln>
        </p:spPr>
      </p:pic>
      <p:sp>
        <p:nvSpPr>
          <p:cNvPr id="24" name="TextBox 23"/>
          <p:cNvSpPr txBox="1"/>
          <p:nvPr/>
        </p:nvSpPr>
        <p:spPr>
          <a:xfrm>
            <a:off x="7096347" y="587568"/>
            <a:ext cx="81304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Run-3: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5950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B0078"/>
          </a:solidFill>
        </p:spPr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) High Level Trigger: Toward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34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84113" y="5025587"/>
            <a:ext cx="7752315" cy="1754326"/>
          </a:xfrm>
          <a:prstGeom prst="rect">
            <a:avLst/>
          </a:prstGeom>
          <a:solidFill>
            <a:srgbClr val="E3FFFF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Nikhef Contributions: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• “Turbo” trigger lines: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 </a:t>
            </a:r>
            <a:r>
              <a:rPr lang="mr-IN" dirty="0" smtClean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Save only signal tracks to disk; no re-reconstruction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 </a:t>
            </a:r>
            <a:r>
              <a:rPr lang="mr-IN" dirty="0" smtClean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About 50% triggers in turbo (e.g. charm program not possible without turbo)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• Code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optimization and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parallelization: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 </a:t>
            </a:r>
            <a:r>
              <a:rPr lang="mr-IN" dirty="0" smtClean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Gaudi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::Functional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framework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1204" y="5075002"/>
            <a:ext cx="317269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K. </a:t>
            </a:r>
            <a:r>
              <a:rPr lang="en-US" sz="1600" b="1" dirty="0" err="1" smtClean="0">
                <a:solidFill>
                  <a:srgbClr val="000090"/>
                </a:solidFill>
              </a:rPr>
              <a:t>Govorkova</a:t>
            </a:r>
            <a:r>
              <a:rPr lang="en-US" sz="1600" b="1" dirty="0" smtClean="0">
                <a:solidFill>
                  <a:srgbClr val="000090"/>
                </a:solidFill>
              </a:rPr>
              <a:t>, S. Benson, G. Raven</a:t>
            </a:r>
          </a:p>
        </p:txBody>
      </p:sp>
      <p:pic>
        <p:nvPicPr>
          <p:cNvPr id="23" name="pasted-image.pdf"/>
          <p:cNvPicPr/>
          <p:nvPr/>
        </p:nvPicPr>
        <p:blipFill rotWithShape="1">
          <a:blip r:embed="rId3">
            <a:extLst/>
          </a:blip>
          <a:srcRect t="10950" r="57467"/>
          <a:stretch/>
        </p:blipFill>
        <p:spPr>
          <a:xfrm>
            <a:off x="6117853" y="997538"/>
            <a:ext cx="2920465" cy="3962402"/>
          </a:xfrm>
          <a:prstGeom prst="rect">
            <a:avLst/>
          </a:prstGeom>
          <a:ln w="19050">
            <a:solidFill>
              <a:srgbClr val="0000FF"/>
            </a:solidFill>
            <a:miter lim="400000"/>
          </a:ln>
        </p:spPr>
      </p:pic>
      <p:sp>
        <p:nvSpPr>
          <p:cNvPr id="24" name="TextBox 23"/>
          <p:cNvSpPr txBox="1"/>
          <p:nvPr/>
        </p:nvSpPr>
        <p:spPr>
          <a:xfrm>
            <a:off x="7096347" y="587568"/>
            <a:ext cx="81304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Run-3:</a:t>
            </a:r>
            <a:endParaRPr lang="en-US" b="1" u="sng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3657604" y="45529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ED8BD3-0183-7B42-B32E-151BB8D5FD9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62" y="1017179"/>
            <a:ext cx="5079406" cy="389982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2384978" y="2739129"/>
            <a:ext cx="250357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Reconstruction program </a:t>
            </a:r>
          </a:p>
          <a:p>
            <a:r>
              <a:rPr lang="en-US" dirty="0" smtClean="0"/>
              <a:t>being implemented and </a:t>
            </a:r>
          </a:p>
          <a:p>
            <a:r>
              <a:rPr lang="en-US" dirty="0" smtClean="0"/>
              <a:t>tested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55584" y="2121074"/>
            <a:ext cx="219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Multi-job (memory!!)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75146" y="1454786"/>
            <a:ext cx="13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Multi-thread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3607" y="637306"/>
            <a:ext cx="510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Upgrade preparations (collaborate with PDP group):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4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" y="4605118"/>
            <a:ext cx="3548265" cy="2121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788993"/>
            <a:ext cx="2908376" cy="2106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6380"/>
          </a:xfrm>
          <a:solidFill>
            <a:srgbClr val="000090"/>
          </a:solidFill>
        </p:spPr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) Physics Exploitation: Run-1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9400" y="3057108"/>
            <a:ext cx="4243598" cy="1015663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"/>
            </a:pPr>
            <a:r>
              <a:rPr lang="en-US" sz="2000" dirty="0" err="1" smtClean="0">
                <a:solidFill>
                  <a:srgbClr val="0000FF"/>
                </a:solidFill>
              </a:rPr>
              <a:t>LHCb</a:t>
            </a:r>
            <a:r>
              <a:rPr lang="en-US" sz="2000" dirty="0" smtClean="0">
                <a:solidFill>
                  <a:srgbClr val="0000FF"/>
                </a:solidFill>
              </a:rPr>
              <a:t> sees “</a:t>
            </a:r>
            <a:r>
              <a:rPr lang="en-US" sz="2000" dirty="0" err="1" smtClean="0">
                <a:solidFill>
                  <a:srgbClr val="0000FF"/>
                </a:solidFill>
              </a:rPr>
              <a:t>flavour</a:t>
            </a:r>
            <a:r>
              <a:rPr lang="en-US" sz="2000" dirty="0" smtClean="0">
                <a:solidFill>
                  <a:srgbClr val="0000FF"/>
                </a:solidFill>
              </a:rPr>
              <a:t> puzzles”.</a:t>
            </a:r>
          </a:p>
          <a:p>
            <a:pPr marL="342900" indent="-342900">
              <a:buFont typeface="Wingdings" charset="0"/>
              <a:buChar char=""/>
            </a:pPr>
            <a:r>
              <a:rPr lang="en-US" sz="2000" dirty="0" smtClean="0">
                <a:solidFill>
                  <a:srgbClr val="0000FF"/>
                </a:solidFill>
              </a:rPr>
              <a:t>Nikhef large involvement in Run-1</a:t>
            </a:r>
          </a:p>
          <a:p>
            <a:pPr marL="342900" indent="-342900">
              <a:buFont typeface="Wingdings" charset="0"/>
              <a:buChar char=""/>
            </a:pPr>
            <a:r>
              <a:rPr lang="en-US" sz="2000" dirty="0" smtClean="0">
                <a:solidFill>
                  <a:srgbClr val="0000FF"/>
                </a:solidFill>
              </a:rPr>
              <a:t>Good students can play major role!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36410" y="3057108"/>
            <a:ext cx="4165884" cy="1015663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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Excited about Run-2</a:t>
            </a:r>
            <a:endParaRPr lang="en-US" dirty="0">
              <a:solidFill>
                <a:srgbClr val="3366FF"/>
              </a:solidFill>
              <a:sym typeface="Wingdings"/>
            </a:endParaRPr>
          </a:p>
          <a:p>
            <a:pPr marL="342900" indent="-342900">
              <a:buFont typeface="Wingdings" charset="0"/>
              <a:buChar char="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Well positioned with expertise</a:t>
            </a:r>
          </a:p>
          <a:p>
            <a:pPr marL="342900" indent="-342900">
              <a:buFont typeface="Wingdings" charset="0"/>
              <a:buChar char=""/>
            </a:pPr>
            <a:r>
              <a:rPr lang="en-US" sz="2000" dirty="0">
                <a:solidFill>
                  <a:srgbClr val="0000FF"/>
                </a:solidFill>
                <a:sym typeface="Wingdings"/>
              </a:rPr>
              <a:t>P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ostdoc &amp; PhD funding established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9400" y="2959101"/>
            <a:ext cx="8597900" cy="1219200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rdrds_eps1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0619" y="4119322"/>
            <a:ext cx="2109086" cy="3114198"/>
          </a:xfrm>
          <a:prstGeom prst="rect">
            <a:avLst/>
          </a:prstGeom>
        </p:spPr>
      </p:pic>
      <p:pic>
        <p:nvPicPr>
          <p:cNvPr id="23" name="Picture 22" descr="hfag_Summer2015_DGsphis_zoom_fin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36" y="903917"/>
            <a:ext cx="2941007" cy="19027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0704" y="618494"/>
            <a:ext cx="872767" cy="43088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angle</a:t>
            </a:r>
            <a:r>
              <a:rPr lang="en-US" sz="2200" dirty="0" smtClean="0"/>
              <a:t> </a:t>
            </a:r>
            <a:r>
              <a:rPr lang="en-US" sz="2200" dirty="0" smtClean="0">
                <a:latin typeface="Symbol" charset="2"/>
                <a:cs typeface="Symbol" charset="2"/>
              </a:rPr>
              <a:t>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084305" y="618494"/>
            <a:ext cx="1018227" cy="43088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ngle  </a:t>
            </a:r>
            <a:r>
              <a:rPr lang="en-US" sz="2200" dirty="0" err="1" smtClean="0">
                <a:latin typeface="Symbol" charset="2"/>
                <a:cs typeface="Symbol" charset="2"/>
              </a:rPr>
              <a:t>f</a:t>
            </a:r>
            <a:r>
              <a:rPr lang="en-US" sz="2200" baseline="-25000" dirty="0" err="1" smtClean="0"/>
              <a:t>s</a:t>
            </a:r>
            <a:endParaRPr lang="en-US" sz="22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1100" y="4457863"/>
            <a:ext cx="131318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d,s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6930987" y="4418681"/>
            <a:ext cx="196720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dirty="0" smtClean="0">
                <a:sym typeface="Wingdings"/>
              </a:rPr>
              <a:t>D*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tn</a:t>
            </a:r>
            <a:r>
              <a:rPr lang="en-US" dirty="0" smtClean="0">
                <a:sym typeface="Wingdings"/>
              </a:rPr>
              <a:t>/BD*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01897" y="862027"/>
            <a:ext cx="2235200" cy="1778001"/>
            <a:chOff x="6591300" y="4698998"/>
            <a:chExt cx="2235200" cy="1778001"/>
          </a:xfrm>
        </p:grpSpPr>
        <p:grpSp>
          <p:nvGrpSpPr>
            <p:cNvPr id="32" name="Group 31"/>
            <p:cNvGrpSpPr/>
            <p:nvPr/>
          </p:nvGrpSpPr>
          <p:grpSpPr>
            <a:xfrm>
              <a:off x="6591300" y="4698998"/>
              <a:ext cx="2235200" cy="1778001"/>
              <a:chOff x="3779095" y="3096785"/>
              <a:chExt cx="4999182" cy="3629182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79095" y="3096785"/>
                <a:ext cx="4999182" cy="3629182"/>
              </a:xfrm>
              <a:prstGeom prst="rect">
                <a:avLst/>
              </a:prstGeom>
              <a:ln>
                <a:solidFill>
                  <a:srgbClr val="000090"/>
                </a:solidFill>
              </a:ln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3829804" y="6360842"/>
                <a:ext cx="3440546" cy="365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6851070" y="5031567"/>
              <a:ext cx="1968500" cy="126557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047372" y="670963"/>
            <a:ext cx="1307644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/>
              <a:t>a</a:t>
            </a:r>
            <a:r>
              <a:rPr lang="en-US" sz="2000" baseline="-25000" dirty="0" err="1" smtClean="0"/>
              <a:t>sl</a:t>
            </a:r>
            <a:r>
              <a:rPr lang="en-US" sz="2000" baseline="30000" dirty="0" err="1" smtClean="0"/>
              <a:t>s</a:t>
            </a:r>
            <a:r>
              <a:rPr lang="en-US" sz="2000" dirty="0" smtClean="0"/>
              <a:t> and 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sl</a:t>
            </a:r>
            <a:r>
              <a:rPr lang="en-US" sz="2000" baseline="30000" dirty="0" err="1" smtClean="0"/>
              <a:t>d</a:t>
            </a:r>
            <a:endParaRPr lang="en-US" sz="20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2051" y="4644278"/>
            <a:ext cx="2984500" cy="20512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382671" y="4437212"/>
            <a:ext cx="14441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-pion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/>
          <a:lstStyle/>
          <a:p>
            <a:r>
              <a:rPr lang="en-US" dirty="0" smtClean="0"/>
              <a:t>Plan for Run-2 Physics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8724" y="1405013"/>
            <a:ext cx="3961662" cy="1477328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Time dependent CP Violation</a:t>
            </a:r>
          </a:p>
          <a:p>
            <a:r>
              <a:rPr lang="en-US" dirty="0" smtClean="0">
                <a:solidFill>
                  <a:srgbClr val="4C14FF"/>
                </a:solidFill>
              </a:rPr>
              <a:t>Trees: </a:t>
            </a:r>
            <a:r>
              <a:rPr lang="en-US" dirty="0" err="1">
                <a:solidFill>
                  <a:srgbClr val="4C14FF"/>
                </a:solidFill>
              </a:rPr>
              <a:t>B</a:t>
            </a:r>
            <a:r>
              <a:rPr lang="en-US" baseline="-25000" dirty="0" err="1">
                <a:solidFill>
                  <a:srgbClr val="4C14FF"/>
                </a:solidFill>
              </a:rPr>
              <a:t>s</a:t>
            </a:r>
            <a:r>
              <a:rPr lang="en-US" dirty="0" err="1">
                <a:solidFill>
                  <a:srgbClr val="4C14FF"/>
                </a:solidFill>
                <a:sym typeface="Wingdings"/>
              </a:rPr>
              <a:t>D</a:t>
            </a:r>
            <a:r>
              <a:rPr lang="en-US" baseline="-25000" dirty="0" err="1">
                <a:solidFill>
                  <a:srgbClr val="4C14FF"/>
                </a:solidFill>
                <a:sym typeface="Wingdings"/>
              </a:rPr>
              <a:t>s</a:t>
            </a:r>
            <a:r>
              <a:rPr lang="en-US" dirty="0" err="1">
                <a:solidFill>
                  <a:srgbClr val="4C14FF"/>
                </a:solidFill>
                <a:sym typeface="Wingdings"/>
              </a:rPr>
              <a:t>K</a:t>
            </a:r>
            <a:r>
              <a:rPr lang="en-US" dirty="0">
                <a:solidFill>
                  <a:srgbClr val="4C14FF"/>
                </a:solidFill>
                <a:sym typeface="Wingdings"/>
              </a:rPr>
              <a:t>  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                   (CKM angle 𝛾)</a:t>
            </a:r>
            <a:endParaRPr lang="en-US" dirty="0" smtClean="0">
              <a:solidFill>
                <a:srgbClr val="4C14FF"/>
              </a:solidFill>
            </a:endParaRPr>
          </a:p>
          <a:p>
            <a:r>
              <a:rPr lang="en-US" dirty="0" smtClean="0">
                <a:solidFill>
                  <a:srgbClr val="4C14FF"/>
                </a:solidFill>
              </a:rPr>
              <a:t>Box: 	   </a:t>
            </a:r>
            <a:r>
              <a:rPr lang="en-US" dirty="0" err="1" smtClean="0">
                <a:solidFill>
                  <a:srgbClr val="4C14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4C14FF"/>
                </a:solidFill>
                <a:sym typeface="Wingdings"/>
              </a:rPr>
              <a:t>s</a:t>
            </a:r>
            <a:r>
              <a:rPr lang="en-US" dirty="0" err="1" smtClean="0">
                <a:solidFill>
                  <a:srgbClr val="4C14FF"/>
                </a:solidFill>
                <a:sym typeface="Wingdings"/>
              </a:rPr>
              <a:t>J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/𝜓𝜙, B</a:t>
            </a:r>
            <a:r>
              <a:rPr lang="en-US" baseline="-25000" dirty="0" smtClean="0">
                <a:solidFill>
                  <a:srgbClr val="4C14FF"/>
                </a:solidFill>
                <a:sym typeface="Wingdings"/>
              </a:rPr>
              <a:t>(s)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D</a:t>
            </a:r>
            <a:r>
              <a:rPr lang="en-US" baseline="-25000" dirty="0" smtClean="0">
                <a:solidFill>
                  <a:srgbClr val="4C14FF"/>
                </a:solidFill>
                <a:sym typeface="Wingdings"/>
              </a:rPr>
              <a:t>(s)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D</a:t>
            </a:r>
            <a:r>
              <a:rPr lang="en-US" baseline="-25000" dirty="0" smtClean="0">
                <a:solidFill>
                  <a:srgbClr val="4C14FF"/>
                </a:solidFill>
                <a:sym typeface="Wingdings"/>
              </a:rPr>
              <a:t>(s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) (phase </a:t>
            </a:r>
            <a:r>
              <a:rPr lang="en-US" dirty="0" err="1">
                <a:solidFill>
                  <a:srgbClr val="4C14FF"/>
                </a:solidFill>
                <a:sym typeface="Wingdings"/>
              </a:rPr>
              <a:t>φ</a:t>
            </a:r>
            <a:r>
              <a:rPr lang="en-US" baseline="-25000" dirty="0" err="1">
                <a:solidFill>
                  <a:srgbClr val="4C14FF"/>
                </a:solidFill>
                <a:sym typeface="Wingdings"/>
              </a:rPr>
              <a:t>s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)</a:t>
            </a:r>
            <a:endParaRPr lang="en-US" baseline="-25000" dirty="0" smtClean="0">
              <a:solidFill>
                <a:srgbClr val="4C14FF"/>
              </a:solidFill>
              <a:sym typeface="Wingdings"/>
            </a:endParaRPr>
          </a:p>
          <a:p>
            <a:r>
              <a:rPr lang="en-US" dirty="0" smtClean="0">
                <a:solidFill>
                  <a:srgbClr val="4C14FF"/>
                </a:solidFill>
                <a:sym typeface="Wingdings"/>
              </a:rPr>
              <a:t>Penguins: </a:t>
            </a:r>
            <a:r>
              <a:rPr lang="en-US" dirty="0" err="1" smtClean="0">
                <a:solidFill>
                  <a:srgbClr val="4C14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4C14FF"/>
                </a:solidFill>
                <a:sym typeface="Wingdings"/>
              </a:rPr>
              <a:t>s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</a:t>
            </a:r>
            <a:r>
              <a:rPr lang="en-US" dirty="0">
                <a:solidFill>
                  <a:srgbClr val="4C14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𝜑𝜑                         (SM=0)</a:t>
            </a:r>
            <a:endParaRPr lang="en-US" dirty="0" smtClean="0">
              <a:solidFill>
                <a:srgbClr val="4C14FF"/>
              </a:solidFill>
            </a:endParaRPr>
          </a:p>
          <a:p>
            <a:r>
              <a:rPr lang="en-US" i="1" dirty="0" smtClean="0"/>
              <a:t>Funding: Program + Vici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837184" y="1410017"/>
            <a:ext cx="3941848" cy="1477328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Very Rare decays</a:t>
            </a:r>
          </a:p>
          <a:p>
            <a:r>
              <a:rPr lang="en-US" dirty="0" smtClean="0">
                <a:solidFill>
                  <a:srgbClr val="4C14FF"/>
                </a:solidFill>
              </a:rPr>
              <a:t>B</a:t>
            </a:r>
            <a:r>
              <a:rPr lang="en-US" baseline="-25000" dirty="0" smtClean="0">
                <a:solidFill>
                  <a:srgbClr val="4C14FF"/>
                </a:solidFill>
              </a:rPr>
              <a:t>(s)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µ</a:t>
            </a:r>
            <a:r>
              <a:rPr lang="en-US" baseline="30000" dirty="0" smtClean="0">
                <a:solidFill>
                  <a:srgbClr val="4C14FF"/>
                </a:solidFill>
                <a:sym typeface="Wingdings"/>
              </a:rPr>
              <a:t>+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µ</a:t>
            </a:r>
            <a:r>
              <a:rPr lang="mr-IN" baseline="30000" dirty="0" smtClean="0">
                <a:solidFill>
                  <a:srgbClr val="4C14FF"/>
                </a:solidFill>
                <a:sym typeface="Wingdings"/>
              </a:rPr>
              <a:t>–</a:t>
            </a:r>
            <a:r>
              <a:rPr lang="en-US" dirty="0">
                <a:solidFill>
                  <a:srgbClr val="4C14FF"/>
                </a:solidFill>
                <a:sym typeface="Wingdings"/>
              </a:rPr>
              <a:t>	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                                (</a:t>
            </a:r>
            <a:r>
              <a:rPr lang="en-US" dirty="0" err="1" smtClean="0">
                <a:solidFill>
                  <a:srgbClr val="4C14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4C14FF"/>
                </a:solidFill>
                <a:sym typeface="Wingdings"/>
              </a:rPr>
              <a:t>d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/</a:t>
            </a:r>
            <a:r>
              <a:rPr lang="en-US" dirty="0" err="1" smtClean="0">
                <a:solidFill>
                  <a:srgbClr val="4C14FF"/>
                </a:solidFill>
                <a:sym typeface="Wingdings"/>
              </a:rPr>
              <a:t>B</a:t>
            </a:r>
            <a:r>
              <a:rPr lang="en-US" baseline="-25000" dirty="0" err="1" smtClean="0">
                <a:solidFill>
                  <a:srgbClr val="4C14FF"/>
                </a:solidFill>
                <a:sym typeface="Wingdings"/>
              </a:rPr>
              <a:t>s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 ratio)</a:t>
            </a:r>
          </a:p>
          <a:p>
            <a:r>
              <a:rPr lang="en-US" dirty="0">
                <a:solidFill>
                  <a:srgbClr val="4C14FF"/>
                </a:solidFill>
              </a:rPr>
              <a:t>B</a:t>
            </a:r>
            <a:r>
              <a:rPr lang="en-US" baseline="-25000" dirty="0">
                <a:solidFill>
                  <a:srgbClr val="4C14FF"/>
                </a:solidFill>
              </a:rPr>
              <a:t>(s)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4C14FF"/>
                </a:solidFill>
                <a:sym typeface="Wingdings"/>
              </a:rPr>
              <a:t>e</a:t>
            </a:r>
            <a:r>
              <a:rPr lang="en-US" baseline="30000" dirty="0" err="1" smtClean="0">
                <a:solidFill>
                  <a:srgbClr val="4C14FF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4C14FF"/>
                </a:solidFill>
                <a:sym typeface="Wingdings"/>
              </a:rPr>
              <a:t>e</a:t>
            </a:r>
            <a:r>
              <a:rPr lang="mr-IN" baseline="30000" dirty="0" smtClean="0">
                <a:solidFill>
                  <a:srgbClr val="4C14FF"/>
                </a:solidFill>
                <a:sym typeface="Wingdings"/>
              </a:rPr>
              <a:t>–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     (enhanced (pseudo)scalars)</a:t>
            </a:r>
          </a:p>
          <a:p>
            <a:r>
              <a:rPr lang="en-US" dirty="0" smtClean="0">
                <a:solidFill>
                  <a:srgbClr val="4C14FF"/>
                </a:solidFill>
                <a:sym typeface="Wingdings"/>
              </a:rPr>
              <a:t>B</a:t>
            </a:r>
            <a:r>
              <a:rPr lang="en-US" baseline="-25000" dirty="0" smtClean="0">
                <a:solidFill>
                  <a:srgbClr val="4C14FF"/>
                </a:solidFill>
                <a:sym typeface="Wingdings"/>
              </a:rPr>
              <a:t>(s)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eµ, ...       (Lepton Flavor Violation)</a:t>
            </a:r>
          </a:p>
          <a:p>
            <a:r>
              <a:rPr lang="en-US" i="1" dirty="0" smtClean="0">
                <a:sym typeface="Wingdings"/>
              </a:rPr>
              <a:t>Funding: Program + </a:t>
            </a:r>
            <a:r>
              <a:rPr lang="en-US" i="1" dirty="0" err="1" smtClean="0">
                <a:sym typeface="Wingdings"/>
              </a:rPr>
              <a:t>projectruimte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86281" y="3102012"/>
            <a:ext cx="3934105" cy="1477328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Long-lived particles in Higgs decays</a:t>
            </a:r>
          </a:p>
          <a:p>
            <a:r>
              <a:rPr lang="en-US" dirty="0" err="1" smtClean="0">
                <a:solidFill>
                  <a:srgbClr val="4C14FF"/>
                </a:solidFill>
              </a:rPr>
              <a:t>l.l.</a:t>
            </a:r>
            <a:r>
              <a:rPr lang="en-US" dirty="0" err="1" smtClean="0">
                <a:solidFill>
                  <a:srgbClr val="4C14FF"/>
                </a:solidFill>
                <a:sym typeface="Wingdings"/>
              </a:rPr>
              <a:t>jets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				(Hidden Valley)  </a:t>
            </a:r>
          </a:p>
          <a:p>
            <a:r>
              <a:rPr lang="en-US" dirty="0" err="1" smtClean="0">
                <a:solidFill>
                  <a:srgbClr val="4C14FF"/>
                </a:solidFill>
                <a:sym typeface="Wingdings"/>
              </a:rPr>
              <a:t>l.l.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</a:t>
            </a:r>
            <a:r>
              <a:rPr lang="en-US" dirty="0">
                <a:solidFill>
                  <a:srgbClr val="4C14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µ</a:t>
            </a:r>
            <a:r>
              <a:rPr lang="en-US" dirty="0">
                <a:solidFill>
                  <a:srgbClr val="4C14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+ jets </a:t>
            </a:r>
            <a:r>
              <a:rPr lang="en-US" dirty="0">
                <a:solidFill>
                  <a:srgbClr val="4C14FF"/>
                </a:solidFill>
                <a:sym typeface="Wingdings"/>
              </a:rPr>
              <a:t>	 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     (SUSY, R.H. neutrinos)</a:t>
            </a:r>
          </a:p>
          <a:p>
            <a:r>
              <a:rPr lang="en-US" dirty="0" err="1" smtClean="0">
                <a:solidFill>
                  <a:srgbClr val="4C14FF"/>
                </a:solidFill>
                <a:sym typeface="Wingdings"/>
              </a:rPr>
              <a:t>l.l.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</a:t>
            </a:r>
            <a:r>
              <a:rPr lang="en-US" dirty="0">
                <a:solidFill>
                  <a:srgbClr val="4C14FF"/>
                </a:solidFill>
                <a:sym typeface="Wingdings"/>
              </a:rPr>
              <a:t> µ</a:t>
            </a:r>
            <a:r>
              <a:rPr lang="en-US" baseline="30000" dirty="0">
                <a:solidFill>
                  <a:srgbClr val="4C14FF"/>
                </a:solidFill>
                <a:sym typeface="Wingdings"/>
              </a:rPr>
              <a:t>+</a:t>
            </a:r>
            <a:r>
              <a:rPr lang="en-US" dirty="0">
                <a:solidFill>
                  <a:srgbClr val="4C14FF"/>
                </a:solidFill>
                <a:sym typeface="Wingdings"/>
              </a:rPr>
              <a:t>µ</a:t>
            </a:r>
            <a:r>
              <a:rPr lang="mr-IN" baseline="30000" dirty="0">
                <a:solidFill>
                  <a:srgbClr val="4C14FF"/>
                </a:solidFill>
                <a:sym typeface="Wingdings"/>
              </a:rPr>
              <a:t>– </a:t>
            </a:r>
            <a:r>
              <a:rPr lang="en-US" dirty="0">
                <a:solidFill>
                  <a:srgbClr val="4C14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4C14FF"/>
                </a:solidFill>
                <a:sym typeface="Wingdings"/>
              </a:rPr>
              <a:t>		  	 (dark photons)</a:t>
            </a:r>
          </a:p>
          <a:p>
            <a:r>
              <a:rPr lang="en-US" i="1" dirty="0" smtClean="0">
                <a:sym typeface="Wingdings"/>
              </a:rPr>
              <a:t>Funding: Vici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93605" y="3104159"/>
            <a:ext cx="3871980" cy="1477328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Semileptonics</a:t>
            </a:r>
            <a:endParaRPr lang="en-US" b="1" u="sng" dirty="0" smtClean="0"/>
          </a:p>
          <a:p>
            <a:r>
              <a:rPr lang="en-US" dirty="0" err="1" smtClean="0">
                <a:solidFill>
                  <a:srgbClr val="4C14FF"/>
                </a:solidFill>
              </a:rPr>
              <a:t>a</a:t>
            </a:r>
            <a:r>
              <a:rPr lang="en-US" baseline="-25000" dirty="0" err="1" smtClean="0">
                <a:solidFill>
                  <a:srgbClr val="4C14FF"/>
                </a:solidFill>
              </a:rPr>
              <a:t>SL</a:t>
            </a:r>
            <a:r>
              <a:rPr lang="en-US" baseline="30000" dirty="0" err="1" smtClean="0">
                <a:solidFill>
                  <a:srgbClr val="4C14FF"/>
                </a:solidFill>
              </a:rPr>
              <a:t>s</a:t>
            </a:r>
            <a:r>
              <a:rPr lang="en-US" dirty="0" smtClean="0">
                <a:solidFill>
                  <a:srgbClr val="4C14FF"/>
                </a:solidFill>
              </a:rPr>
              <a:t>, </a:t>
            </a:r>
            <a:r>
              <a:rPr lang="en-US" dirty="0" err="1" smtClean="0">
                <a:solidFill>
                  <a:srgbClr val="4C14FF"/>
                </a:solidFill>
              </a:rPr>
              <a:t>a</a:t>
            </a:r>
            <a:r>
              <a:rPr lang="en-US" baseline="-25000" dirty="0" err="1" smtClean="0">
                <a:solidFill>
                  <a:srgbClr val="4C14FF"/>
                </a:solidFill>
              </a:rPr>
              <a:t>SL</a:t>
            </a:r>
            <a:r>
              <a:rPr lang="en-US" baseline="30000" dirty="0" err="1" smtClean="0">
                <a:solidFill>
                  <a:srgbClr val="4C14FF"/>
                </a:solidFill>
              </a:rPr>
              <a:t>d</a:t>
            </a:r>
            <a:r>
              <a:rPr lang="en-US" dirty="0">
                <a:solidFill>
                  <a:srgbClr val="4C14FF"/>
                </a:solidFill>
              </a:rPr>
              <a:t> </a:t>
            </a:r>
            <a:r>
              <a:rPr lang="en-US" dirty="0" smtClean="0">
                <a:solidFill>
                  <a:srgbClr val="4C14FF"/>
                </a:solidFill>
              </a:rPr>
              <a:t>				(CPV in mixing)</a:t>
            </a:r>
            <a:endParaRPr lang="en-US" baseline="30000" dirty="0" smtClean="0">
              <a:solidFill>
                <a:srgbClr val="4C14FF"/>
              </a:solidFill>
            </a:endParaRPr>
          </a:p>
          <a:p>
            <a:r>
              <a:rPr lang="en-US" dirty="0" smtClean="0">
                <a:solidFill>
                  <a:srgbClr val="4C14FF"/>
                </a:solidFill>
              </a:rPr>
              <a:t>RD*, RD		       (Lepton Universality)</a:t>
            </a:r>
          </a:p>
          <a:p>
            <a:r>
              <a:rPr lang="en-US" dirty="0" smtClean="0">
                <a:solidFill>
                  <a:srgbClr val="4C14FF"/>
                </a:solidFill>
              </a:rPr>
              <a:t>Double-double ratios R(DK)   (</a:t>
            </a:r>
            <a:r>
              <a:rPr lang="en-US" dirty="0" err="1" smtClean="0">
                <a:solidFill>
                  <a:srgbClr val="4C14FF"/>
                </a:solidFill>
              </a:rPr>
              <a:t>Lep</a:t>
            </a:r>
            <a:r>
              <a:rPr lang="en-US" dirty="0" smtClean="0">
                <a:solidFill>
                  <a:srgbClr val="4C14FF"/>
                </a:solidFill>
              </a:rPr>
              <a:t> </a:t>
            </a:r>
            <a:r>
              <a:rPr lang="en-US" dirty="0" err="1" smtClean="0">
                <a:solidFill>
                  <a:srgbClr val="4C14FF"/>
                </a:solidFill>
              </a:rPr>
              <a:t>Univ</a:t>
            </a:r>
            <a:r>
              <a:rPr lang="en-US" dirty="0" smtClean="0">
                <a:solidFill>
                  <a:srgbClr val="4C14FF"/>
                </a:solidFill>
              </a:rPr>
              <a:t>)</a:t>
            </a:r>
          </a:p>
          <a:p>
            <a:r>
              <a:rPr lang="en-US" i="1" dirty="0" smtClean="0"/>
              <a:t>Funding: </a:t>
            </a:r>
            <a:r>
              <a:rPr lang="en-US" i="1" dirty="0" err="1" smtClean="0"/>
              <a:t>Vidi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91688" y="5424854"/>
            <a:ext cx="8091254" cy="923330"/>
          </a:xfrm>
          <a:prstGeom prst="rect">
            <a:avLst/>
          </a:prstGeom>
          <a:noFill/>
          <a:ln w="19050">
            <a:solidFill>
              <a:srgbClr val="7B0078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Under group discussion - maintaining focus and expertise on tracking: </a:t>
            </a:r>
          </a:p>
          <a:p>
            <a:r>
              <a:rPr lang="en-US" dirty="0" smtClean="0">
                <a:solidFill>
                  <a:srgbClr val="7B0078"/>
                </a:solidFill>
              </a:rPr>
              <a:t>(Re-) invest in track reconstruction tasks for Run-2 analysis to improve performance?</a:t>
            </a:r>
          </a:p>
          <a:p>
            <a:r>
              <a:rPr lang="en-US" dirty="0" smtClean="0">
                <a:solidFill>
                  <a:srgbClr val="7B0078"/>
                </a:solidFill>
                <a:sym typeface="Wingdings"/>
              </a:rPr>
              <a:t>Momentum reconstruction</a:t>
            </a:r>
            <a:r>
              <a:rPr lang="en-US" dirty="0" smtClean="0">
                <a:solidFill>
                  <a:srgbClr val="7B0078"/>
                </a:solidFill>
              </a:rPr>
              <a:t>, Electron reconstruction, Magnet field extrapolation</a:t>
            </a:r>
            <a:endParaRPr lang="en-US" dirty="0">
              <a:solidFill>
                <a:srgbClr val="7B007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1512" y="4692554"/>
            <a:ext cx="6140079" cy="369332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sym typeface="Wingdings"/>
              </a:rPr>
              <a:t> Continue to exp</a:t>
            </a:r>
            <a:r>
              <a:rPr lang="en-US" dirty="0" smtClean="0">
                <a:solidFill>
                  <a:srgbClr val="3366FF"/>
                </a:solidFill>
              </a:rPr>
              <a:t>loit collaboration with </a:t>
            </a:r>
            <a:r>
              <a:rPr lang="en-US" dirty="0" err="1" smtClean="0">
                <a:solidFill>
                  <a:srgbClr val="3366FF"/>
                </a:solidFill>
              </a:rPr>
              <a:t>Nikhef</a:t>
            </a:r>
            <a:r>
              <a:rPr lang="en-US" dirty="0" smtClean="0">
                <a:solidFill>
                  <a:srgbClr val="3366FF"/>
                </a:solidFill>
              </a:rPr>
              <a:t> flavor theory</a:t>
            </a:r>
            <a:r>
              <a:rPr lang="en-US" dirty="0" smtClean="0">
                <a:solidFill>
                  <a:srgbClr val="00B0F0"/>
                </a:solidFill>
              </a:rPr>
              <a:t>.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281" y="747612"/>
            <a:ext cx="449898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Each project: 1-2 staff, 1-2 postdocs, 3-4 PhD’s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08556" y="734683"/>
            <a:ext cx="2863604" cy="369332"/>
          </a:xfrm>
          <a:prstGeom prst="rect">
            <a:avLst/>
          </a:prstGeom>
          <a:noFill/>
          <a:ln w="19050">
            <a:solidFill>
              <a:srgbClr val="98057E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See backup slides for details</a:t>
            </a:r>
            <a:endParaRPr 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/>
          <a:lstStyle/>
          <a:p>
            <a:r>
              <a:rPr lang="en-US" dirty="0" smtClean="0"/>
              <a:t>Excitement in Flavor: Rare </a:t>
            </a:r>
            <a:r>
              <a:rPr lang="en-US" dirty="0"/>
              <a:t>Decays: b </a:t>
            </a:r>
            <a:r>
              <a:rPr lang="en-US" dirty="0">
                <a:sym typeface="Wingdings"/>
              </a:rPr>
              <a:t> s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>
                <a:sym typeface="Wingdings"/>
              </a:rPr>
              <a:t>+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>
                <a:sym typeface="Wingdings"/>
              </a:rPr>
              <a:t>–</a:t>
            </a:r>
            <a:endParaRPr lang="en-US" dirty="0"/>
          </a:p>
        </p:txBody>
      </p:sp>
      <p:pic>
        <p:nvPicPr>
          <p:cNvPr id="4" name="Picture 3" descr="B0ksmumu_B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5412" y="724612"/>
            <a:ext cx="2041813" cy="3014865"/>
          </a:xfrm>
          <a:prstGeom prst="rect">
            <a:avLst/>
          </a:prstGeom>
        </p:spPr>
      </p:pic>
      <p:pic>
        <p:nvPicPr>
          <p:cNvPr id="5" name="Picture 4" descr="bukstmumu_B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2024" y="724614"/>
            <a:ext cx="2041813" cy="3014864"/>
          </a:xfrm>
          <a:prstGeom prst="rect">
            <a:avLst/>
          </a:prstGeom>
        </p:spPr>
      </p:pic>
      <p:pic>
        <p:nvPicPr>
          <p:cNvPr id="7" name="Picture 6" descr="Bpluskplusmumu_B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574" y="739415"/>
            <a:ext cx="2013539" cy="2973116"/>
          </a:xfrm>
          <a:prstGeom prst="rect">
            <a:avLst/>
          </a:prstGeom>
        </p:spPr>
      </p:pic>
      <p:pic>
        <p:nvPicPr>
          <p:cNvPr id="10" name="Picture 9" descr="diffBRBsPhiMuMu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04" y="4091570"/>
            <a:ext cx="3321423" cy="1915529"/>
          </a:xfrm>
          <a:prstGeom prst="rect">
            <a:avLst/>
          </a:prstGeom>
        </p:spPr>
      </p:pic>
      <p:pic>
        <p:nvPicPr>
          <p:cNvPr id="11" name="Picture 10" descr="diggBRLambdaB2Lmumu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6360" y="3592010"/>
            <a:ext cx="1989916" cy="29382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2500" y="901700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JHEP 06 (2014) 133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8100" y="900211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JHEP 06 (2014) 133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7200" y="898723"/>
            <a:ext cx="1583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JHEP 06 (2014) 133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177" y="3759952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JHEP 11 </a:t>
            </a:r>
            <a:r>
              <a:rPr lang="en-US" sz="1400" b="1" smtClean="0">
                <a:solidFill>
                  <a:srgbClr val="000090"/>
                </a:solidFill>
              </a:rPr>
              <a:t>(2016) 47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2672" y="3782986"/>
            <a:ext cx="159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JHEP 09 (2015) 179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9687" y="3745693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JHEP 06 (2015) 115</a:t>
            </a:r>
            <a:endParaRPr lang="en-US" sz="1400" b="1" dirty="0">
              <a:solidFill>
                <a:srgbClr val="000090"/>
              </a:solidFill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524073"/>
            <a:ext cx="2082800" cy="520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08" y="524073"/>
            <a:ext cx="1968500" cy="5207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539750"/>
            <a:ext cx="2184400" cy="5207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3379623"/>
            <a:ext cx="2082800" cy="5207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3378200"/>
            <a:ext cx="1765300" cy="5207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50" y="3371850"/>
            <a:ext cx="1765300" cy="52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161" y="6139329"/>
            <a:ext cx="855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Branching fractions related to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b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 s 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–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transition consistently lower than predicted.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EED8BD3-0183-7B42-B32E-151BB8D5FD9E}" type="slidenum">
              <a:rPr lang="en-US" smtClean="0"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70" y="4005147"/>
            <a:ext cx="3035516" cy="21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8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/>
          <a:lstStyle/>
          <a:p>
            <a:r>
              <a:rPr lang="en-US" dirty="0" smtClean="0"/>
              <a:t>In addition P5’, RD, RD*, RK, RK* </a:t>
            </a:r>
            <a:r>
              <a:rPr lang="en-US" dirty="0" smtClean="0">
                <a:sym typeface="Wingdings"/>
              </a:rPr>
              <a:t> LFNU?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3" y="4132665"/>
            <a:ext cx="3793904" cy="2648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845" y="4265043"/>
            <a:ext cx="3785808" cy="2527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33" y="3580019"/>
            <a:ext cx="2930643" cy="737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60106" y="9735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293" y="3569608"/>
            <a:ext cx="2738582" cy="713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52875" y="614403"/>
            <a:ext cx="2117123" cy="3224257"/>
          </a:xfrm>
          <a:prstGeom prst="rect">
            <a:avLst/>
          </a:prstGeom>
          <a:ln w="19050">
            <a:solidFill>
              <a:srgbClr val="0000FF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201910" y="183890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0739" y="1033446"/>
            <a:ext cx="3847806" cy="2499465"/>
            <a:chOff x="59647" y="3907711"/>
            <a:chExt cx="4692989" cy="3124199"/>
          </a:xfrm>
        </p:grpSpPr>
        <p:grpSp>
          <p:nvGrpSpPr>
            <p:cNvPr id="14" name="Group 13"/>
            <p:cNvGrpSpPr/>
            <p:nvPr/>
          </p:nvGrpSpPr>
          <p:grpSpPr>
            <a:xfrm>
              <a:off x="59647" y="3907711"/>
              <a:ext cx="4692989" cy="3124199"/>
              <a:chOff x="59647" y="3907711"/>
              <a:chExt cx="4692989" cy="312419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3021" y="3907711"/>
                <a:ext cx="4549615" cy="3124199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35868" y="3924502"/>
                <a:ext cx="356170" cy="443287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9647" y="4332393"/>
                <a:ext cx="524452" cy="46166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P’</a:t>
                </a:r>
                <a:r>
                  <a:rPr lang="en-US" sz="2400" baseline="-25000" dirty="0" smtClean="0">
                    <a:solidFill>
                      <a:srgbClr val="0000FF"/>
                    </a:solidFill>
                  </a:rPr>
                  <a:t>5</a:t>
                </a:r>
                <a:endParaRPr lang="en-US" sz="2400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808302" y="4968339"/>
              <a:ext cx="1379398" cy="13706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770209" y="2205263"/>
            <a:ext cx="1250082" cy="17787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36714" y="2017117"/>
            <a:ext cx="2126926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2.8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3.0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from SM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0252" y="453705"/>
            <a:ext cx="2985382" cy="7654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08" y="556381"/>
            <a:ext cx="1866900" cy="520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38798" y="4838116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2.6 </a:t>
            </a:r>
            <a:r>
              <a:rPr lang="en-US" sz="2000" dirty="0">
                <a:latin typeface="Symbol" charset="2"/>
                <a:cs typeface="Symbol" charset="2"/>
              </a:rPr>
              <a:t>s 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456491" y="5387646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2.3 </a:t>
            </a:r>
            <a:r>
              <a:rPr lang="en-US" sz="2000" dirty="0">
                <a:latin typeface="Symbol" charset="2"/>
                <a:cs typeface="Symbol" charset="2"/>
              </a:rPr>
              <a:t>s 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676338" y="5292729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2.5 </a:t>
            </a:r>
            <a:r>
              <a:rPr lang="en-US" sz="2000" dirty="0">
                <a:latin typeface="Symbol" charset="2"/>
                <a:cs typeface="Symbol" charset="2"/>
              </a:rPr>
              <a:t>s </a:t>
            </a:r>
            <a:endParaRPr lang="en-US" sz="20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-96985" y="3580019"/>
            <a:ext cx="9296400" cy="0"/>
          </a:xfrm>
          <a:prstGeom prst="line">
            <a:avLst/>
          </a:prstGeom>
          <a:ln w="1905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27420" y="607975"/>
            <a:ext cx="0" cy="6236170"/>
          </a:xfrm>
          <a:prstGeom prst="line">
            <a:avLst/>
          </a:prstGeom>
          <a:ln w="1905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3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17" y="2"/>
            <a:ext cx="9559627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745" y="1865650"/>
            <a:ext cx="8739126" cy="3077766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Conclusions:</a:t>
            </a:r>
          </a:p>
          <a:p>
            <a:endParaRPr lang="en-US" sz="1000" dirty="0">
              <a:solidFill>
                <a:srgbClr val="4C14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Wide physics program with </a:t>
            </a:r>
            <a:r>
              <a:rPr lang="en-US" sz="2400" dirty="0" err="1" smtClean="0">
                <a:solidFill>
                  <a:srgbClr val="0000FF"/>
                </a:solidFill>
              </a:rPr>
              <a:t>tantalising</a:t>
            </a:r>
            <a:r>
              <a:rPr lang="en-US" sz="2400" dirty="0" smtClean="0">
                <a:solidFill>
                  <a:srgbClr val="0000FF"/>
                </a:solidFill>
              </a:rPr>
              <a:t> flavor results.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Detector ready for 2017 run.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Upgrade projects critical phase; senior manpower re-</a:t>
            </a:r>
            <a:r>
              <a:rPr lang="en-US" sz="2400" dirty="0" err="1" smtClean="0">
                <a:solidFill>
                  <a:srgbClr val="0000FF"/>
                </a:solidFill>
              </a:rPr>
              <a:t>inforcement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Ask </a:t>
            </a:r>
            <a:r>
              <a:rPr lang="en-US" sz="2400" dirty="0" err="1" smtClean="0">
                <a:solidFill>
                  <a:srgbClr val="0000FF"/>
                </a:solidFill>
              </a:rPr>
              <a:t>Nikhef</a:t>
            </a:r>
            <a:r>
              <a:rPr lang="en-US" sz="2400" dirty="0" smtClean="0">
                <a:solidFill>
                  <a:srgbClr val="0000FF"/>
                </a:solidFill>
              </a:rPr>
              <a:t> management for help to revive Groningen position.</a:t>
            </a:r>
          </a:p>
          <a:p>
            <a:endParaRPr lang="en-US" sz="10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• Funding successes for Postdoc &amp; PhD manpower.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2706" y="357235"/>
            <a:ext cx="3901003" cy="1107996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600" i="1" dirty="0" smtClean="0">
                <a:solidFill>
                  <a:schemeClr val="bg1"/>
                </a:solidFill>
              </a:rPr>
              <a:t>B-physics: </a:t>
            </a:r>
            <a:r>
              <a:rPr lang="en-US" sz="4600" i="1" dirty="0" err="1" smtClean="0">
                <a:solidFill>
                  <a:schemeClr val="bg1"/>
                </a:solidFill>
              </a:rPr>
              <a:t>LHCb</a:t>
            </a:r>
            <a:endParaRPr lang="en-US" sz="24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SAC report </a:t>
            </a:r>
            <a:r>
              <a:rPr lang="en-US" sz="2000" i="1" dirty="0" smtClean="0">
                <a:solidFill>
                  <a:schemeClr val="bg1"/>
                </a:solidFill>
              </a:rPr>
              <a:t>2017 </a:t>
            </a:r>
            <a:r>
              <a:rPr lang="en-US" sz="2000" i="1" dirty="0">
                <a:solidFill>
                  <a:schemeClr val="bg1"/>
                </a:solidFill>
              </a:rPr>
              <a:t>– </a:t>
            </a:r>
            <a:r>
              <a:rPr lang="en-US" sz="2000" i="1" dirty="0" err="1" smtClean="0">
                <a:solidFill>
                  <a:schemeClr val="bg1"/>
                </a:solidFill>
              </a:rPr>
              <a:t>M.Merk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969000"/>
            <a:ext cx="7709868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005"/>
                </a:solidFill>
              </a:rPr>
              <a:t>1) Group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</a:t>
            </a:r>
            <a:r>
              <a:rPr lang="en-US" sz="2400" dirty="0" smtClean="0">
                <a:solidFill>
                  <a:srgbClr val="FF0000"/>
                </a:solidFill>
              </a:rPr>
              <a:t>2) </a:t>
            </a:r>
            <a:r>
              <a:rPr lang="en-US" sz="2400" dirty="0" err="1" smtClean="0">
                <a:solidFill>
                  <a:srgbClr val="FF0000"/>
                </a:solidFill>
              </a:rPr>
              <a:t>Velo</a:t>
            </a:r>
            <a:r>
              <a:rPr lang="en-US" sz="2400" dirty="0" smtClean="0">
                <a:solidFill>
                  <a:srgbClr val="FF0000"/>
                </a:solidFill>
              </a:rPr>
              <a:t>      </a:t>
            </a:r>
            <a:r>
              <a:rPr lang="en-US" sz="2400" dirty="0">
                <a:solidFill>
                  <a:srgbClr val="0000FF"/>
                </a:solidFill>
              </a:rPr>
              <a:t>3</a:t>
            </a:r>
            <a:r>
              <a:rPr lang="en-US" sz="2400" dirty="0" smtClean="0">
                <a:solidFill>
                  <a:srgbClr val="0000FF"/>
                </a:solidFill>
              </a:rPr>
              <a:t>) Main Tracker      </a:t>
            </a:r>
            <a:r>
              <a:rPr lang="en-US" sz="2400" dirty="0" smtClean="0">
                <a:solidFill>
                  <a:srgbClr val="7B0078"/>
                </a:solidFill>
              </a:rPr>
              <a:t>4) HLT      </a:t>
            </a:r>
            <a:r>
              <a:rPr lang="en-US" sz="2400" dirty="0" smtClean="0">
                <a:solidFill>
                  <a:srgbClr val="011892"/>
                </a:solidFill>
              </a:rPr>
              <a:t>5) Physics</a:t>
            </a:r>
            <a:endParaRPr lang="en-US" sz="2400" dirty="0">
              <a:solidFill>
                <a:srgbClr val="0118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6380"/>
          </a:xfrm>
          <a:solidFill>
            <a:srgbClr val="197D15"/>
          </a:solidFill>
        </p:spPr>
        <p:txBody>
          <a:bodyPr/>
          <a:lstStyle/>
          <a:p>
            <a:r>
              <a:rPr lang="en-US" dirty="0" smtClean="0"/>
              <a:t>1) </a:t>
            </a:r>
            <a:r>
              <a:rPr lang="en-US" dirty="0" err="1" smtClean="0"/>
              <a:t>LHCb</a:t>
            </a:r>
            <a:r>
              <a:rPr lang="en-US" dirty="0" smtClean="0"/>
              <a:t> group @ </a:t>
            </a:r>
            <a:r>
              <a:rPr lang="en-US" dirty="0" err="1" smtClean="0"/>
              <a:t>Nikhef</a:t>
            </a:r>
            <a:r>
              <a:rPr lang="en-US" dirty="0" smtClean="0"/>
              <a:t>: Phase-1 &amp; Phase-2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6250" y="2984500"/>
            <a:ext cx="3643750" cy="3393004"/>
            <a:chOff x="3352800" y="2492375"/>
            <a:chExt cx="4495800" cy="4060825"/>
          </a:xfrm>
        </p:grpSpPr>
        <p:pic>
          <p:nvPicPr>
            <p:cNvPr id="12" name="Picture 3" descr="LHCbV2"/>
            <p:cNvPicPr>
              <a:picLocks noChangeAspect="1" noChangeArrowheads="1"/>
            </p:cNvPicPr>
            <p:nvPr/>
          </p:nvPicPr>
          <p:blipFill>
            <a:blip r:embed="rId3" cstate="print"/>
            <a:srcRect l="7825" t="3897" r="6976" b="4388"/>
            <a:stretch>
              <a:fillRect/>
            </a:stretch>
          </p:blipFill>
          <p:spPr bwMode="auto">
            <a:xfrm>
              <a:off x="3352800" y="2492375"/>
              <a:ext cx="4495800" cy="406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Freeform 21"/>
            <p:cNvSpPr>
              <a:spLocks noChangeArrowheads="1"/>
            </p:cNvSpPr>
            <p:nvPr/>
          </p:nvSpPr>
          <p:spPr bwMode="auto">
            <a:xfrm>
              <a:off x="3352800" y="4892675"/>
              <a:ext cx="822325" cy="822325"/>
            </a:xfrm>
            <a:custGeom>
              <a:avLst/>
              <a:gdLst>
                <a:gd name="T0" fmla="*/ 6477 w 1137036"/>
                <a:gd name="T1" fmla="*/ 2509 h 985962"/>
                <a:gd name="T2" fmla="*/ 6477 w 1137036"/>
                <a:gd name="T3" fmla="*/ 2509 h 985962"/>
                <a:gd name="T4" fmla="*/ 5710 w 1137036"/>
                <a:gd name="T5" fmla="*/ 3763 h 985962"/>
                <a:gd name="T6" fmla="*/ 5454 w 1137036"/>
                <a:gd name="T7" fmla="*/ 5017 h 985962"/>
                <a:gd name="T8" fmla="*/ 4773 w 1137036"/>
                <a:gd name="T9" fmla="*/ 6898 h 985962"/>
                <a:gd name="T10" fmla="*/ 3835 w 1137036"/>
                <a:gd name="T11" fmla="*/ 11915 h 985962"/>
                <a:gd name="T12" fmla="*/ 3750 w 1137036"/>
                <a:gd name="T13" fmla="*/ 13796 h 985962"/>
                <a:gd name="T14" fmla="*/ 3494 w 1137036"/>
                <a:gd name="T15" fmla="*/ 14424 h 985962"/>
                <a:gd name="T16" fmla="*/ 2898 w 1137036"/>
                <a:gd name="T17" fmla="*/ 15050 h 985962"/>
                <a:gd name="T18" fmla="*/ 2216 w 1137036"/>
                <a:gd name="T19" fmla="*/ 17559 h 985962"/>
                <a:gd name="T20" fmla="*/ 0 w 1137036"/>
                <a:gd name="T21" fmla="*/ 48287 h 985962"/>
                <a:gd name="T22" fmla="*/ 2557 w 1137036"/>
                <a:gd name="T23" fmla="*/ 77760 h 985962"/>
                <a:gd name="T24" fmla="*/ 9119 w 1137036"/>
                <a:gd name="T25" fmla="*/ 68354 h 985962"/>
                <a:gd name="T26" fmla="*/ 12186 w 1137036"/>
                <a:gd name="T27" fmla="*/ 30101 h 985962"/>
                <a:gd name="T28" fmla="*/ 9119 w 1137036"/>
                <a:gd name="T29" fmla="*/ 0 h 985962"/>
                <a:gd name="T30" fmla="*/ 6477 w 1137036"/>
                <a:gd name="T31" fmla="*/ 2509 h 9859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37036"/>
                <a:gd name="T49" fmla="*/ 0 h 985962"/>
                <a:gd name="T50" fmla="*/ 1137036 w 1137036"/>
                <a:gd name="T51" fmla="*/ 985962 h 9859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37036" h="985962">
                  <a:moveTo>
                    <a:pt x="604299" y="31805"/>
                  </a:moveTo>
                  <a:lnTo>
                    <a:pt x="604299" y="31805"/>
                  </a:lnTo>
                  <a:cubicBezTo>
                    <a:pt x="580445" y="37106"/>
                    <a:pt x="555919" y="39981"/>
                    <a:pt x="532737" y="47708"/>
                  </a:cubicBezTo>
                  <a:cubicBezTo>
                    <a:pt x="523671" y="50730"/>
                    <a:pt x="517180" y="58870"/>
                    <a:pt x="508883" y="63611"/>
                  </a:cubicBezTo>
                  <a:cubicBezTo>
                    <a:pt x="476546" y="82089"/>
                    <a:pt x="480056" y="78768"/>
                    <a:pt x="445273" y="87465"/>
                  </a:cubicBezTo>
                  <a:cubicBezTo>
                    <a:pt x="381887" y="150851"/>
                    <a:pt x="415069" y="136761"/>
                    <a:pt x="357809" y="151075"/>
                  </a:cubicBezTo>
                  <a:cubicBezTo>
                    <a:pt x="355158" y="159026"/>
                    <a:pt x="355784" y="169002"/>
                    <a:pt x="349857" y="174929"/>
                  </a:cubicBezTo>
                  <a:cubicBezTo>
                    <a:pt x="343930" y="180855"/>
                    <a:pt x="334222" y="181236"/>
                    <a:pt x="326003" y="182880"/>
                  </a:cubicBezTo>
                  <a:cubicBezTo>
                    <a:pt x="307626" y="186556"/>
                    <a:pt x="288897" y="188181"/>
                    <a:pt x="270344" y="190832"/>
                  </a:cubicBezTo>
                  <a:cubicBezTo>
                    <a:pt x="218226" y="225577"/>
                    <a:pt x="241749" y="222637"/>
                    <a:pt x="206734" y="222637"/>
                  </a:cubicBezTo>
                  <a:lnTo>
                    <a:pt x="0" y="612251"/>
                  </a:lnTo>
                  <a:lnTo>
                    <a:pt x="238539" y="985962"/>
                  </a:lnTo>
                  <a:lnTo>
                    <a:pt x="850789" y="866692"/>
                  </a:lnTo>
                  <a:lnTo>
                    <a:pt x="1137036" y="381663"/>
                  </a:lnTo>
                  <a:lnTo>
                    <a:pt x="850789" y="0"/>
                  </a:lnTo>
                  <a:lnTo>
                    <a:pt x="604299" y="31805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22"/>
            <p:cNvSpPr>
              <a:spLocks noChangeArrowheads="1"/>
            </p:cNvSpPr>
            <p:nvPr/>
          </p:nvSpPr>
          <p:spPr bwMode="auto">
            <a:xfrm>
              <a:off x="3395663" y="3148013"/>
              <a:ext cx="3457575" cy="2782887"/>
            </a:xfrm>
            <a:custGeom>
              <a:avLst/>
              <a:gdLst>
                <a:gd name="T0" fmla="*/ 229512 w 3458817"/>
                <a:gd name="T1" fmla="*/ 71535 h 2782956"/>
                <a:gd name="T2" fmla="*/ 664799 w 3458817"/>
                <a:gd name="T3" fmla="*/ 0 h 2782956"/>
                <a:gd name="T4" fmla="*/ 1867767 w 3458817"/>
                <a:gd name="T5" fmla="*/ 135133 h 2782956"/>
                <a:gd name="T6" fmla="*/ 2097282 w 3458817"/>
                <a:gd name="T7" fmla="*/ 1088977 h 2782956"/>
                <a:gd name="T8" fmla="*/ 2121025 w 3458817"/>
                <a:gd name="T9" fmla="*/ 1454620 h 2782956"/>
                <a:gd name="T10" fmla="*/ 2667111 w 3458817"/>
                <a:gd name="T11" fmla="*/ 1581802 h 2782956"/>
                <a:gd name="T12" fmla="*/ 2849138 w 3458817"/>
                <a:gd name="T13" fmla="*/ 1883848 h 2782956"/>
                <a:gd name="T14" fmla="*/ 2888707 w 3458817"/>
                <a:gd name="T15" fmla="*/ 2162053 h 2782956"/>
                <a:gd name="T16" fmla="*/ 3442705 w 3458817"/>
                <a:gd name="T17" fmla="*/ 2472060 h 2782956"/>
                <a:gd name="T18" fmla="*/ 3236935 w 3458817"/>
                <a:gd name="T19" fmla="*/ 2782058 h 2782956"/>
                <a:gd name="T20" fmla="*/ 2532565 w 3458817"/>
                <a:gd name="T21" fmla="*/ 2583340 h 2782956"/>
                <a:gd name="T22" fmla="*/ 1329599 w 3458817"/>
                <a:gd name="T23" fmla="*/ 2130258 h 2782956"/>
                <a:gd name="T24" fmla="*/ 0 w 3458817"/>
                <a:gd name="T25" fmla="*/ 1398974 h 2782956"/>
                <a:gd name="T26" fmla="*/ 229512 w 3458817"/>
                <a:gd name="T27" fmla="*/ 71535 h 27829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58817"/>
                <a:gd name="T43" fmla="*/ 0 h 2782956"/>
                <a:gd name="T44" fmla="*/ 3458817 w 3458817"/>
                <a:gd name="T45" fmla="*/ 2782956 h 27829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58817" h="2782956">
                  <a:moveTo>
                    <a:pt x="230588" y="71561"/>
                  </a:moveTo>
                  <a:lnTo>
                    <a:pt x="667910" y="0"/>
                  </a:lnTo>
                  <a:lnTo>
                    <a:pt x="1876508" y="135172"/>
                  </a:lnTo>
                  <a:lnTo>
                    <a:pt x="2107096" y="1089328"/>
                  </a:lnTo>
                  <a:lnTo>
                    <a:pt x="2130950" y="1455088"/>
                  </a:lnTo>
                  <a:lnTo>
                    <a:pt x="2679590" y="1582309"/>
                  </a:lnTo>
                  <a:lnTo>
                    <a:pt x="2862470" y="1884459"/>
                  </a:lnTo>
                  <a:lnTo>
                    <a:pt x="2902226" y="2162754"/>
                  </a:lnTo>
                  <a:lnTo>
                    <a:pt x="3458817" y="2472855"/>
                  </a:lnTo>
                  <a:lnTo>
                    <a:pt x="3252083" y="2782956"/>
                  </a:lnTo>
                  <a:lnTo>
                    <a:pt x="2544417" y="2584173"/>
                  </a:lnTo>
                  <a:lnTo>
                    <a:pt x="1335819" y="2130949"/>
                  </a:lnTo>
                  <a:lnTo>
                    <a:pt x="0" y="1399429"/>
                  </a:lnTo>
                  <a:lnTo>
                    <a:pt x="230588" y="71561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21650" y="746489"/>
            <a:ext cx="2821739" cy="3200877"/>
          </a:xfrm>
          <a:prstGeom prst="rect">
            <a:avLst/>
          </a:prstGeom>
          <a:solidFill>
            <a:srgbClr val="E3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err="1" smtClean="0">
                <a:solidFill>
                  <a:srgbClr val="000000"/>
                </a:solidFill>
              </a:rPr>
              <a:t>LHCb</a:t>
            </a:r>
            <a:r>
              <a:rPr lang="en-US" b="1" u="sng" dirty="0" smtClean="0">
                <a:solidFill>
                  <a:srgbClr val="000000"/>
                </a:solidFill>
              </a:rPr>
              <a:t> Programme-1: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1999-2014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dirty="0" smtClean="0">
                <a:solidFill>
                  <a:srgbClr val="000000"/>
                </a:solidFill>
              </a:rPr>
              <a:t>composition: </a:t>
            </a: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10</a:t>
            </a:r>
            <a:r>
              <a:rPr lang="en-US" i="1" dirty="0">
                <a:solidFill>
                  <a:srgbClr val="000000"/>
                </a:solidFill>
              </a:rPr>
              <a:t> staff,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3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postdoc,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9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PhD.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800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University partner</a:t>
            </a:r>
            <a:r>
              <a:rPr lang="en-US" i="1" dirty="0">
                <a:solidFill>
                  <a:srgbClr val="000000"/>
                </a:solidFill>
              </a:rPr>
              <a:t>: </a:t>
            </a:r>
            <a:r>
              <a:rPr lang="en-US" i="1" dirty="0">
                <a:solidFill>
                  <a:srgbClr val="FF0000"/>
                </a:solidFill>
              </a:rPr>
              <a:t>VU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Investment in </a:t>
            </a:r>
            <a:r>
              <a:rPr lang="en-US" dirty="0" err="1">
                <a:solidFill>
                  <a:srgbClr val="000000"/>
                </a:solidFill>
              </a:rPr>
              <a:t>LHCb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4.950</a:t>
            </a:r>
            <a:r>
              <a:rPr lang="en-US" i="1" dirty="0" smtClean="0">
                <a:solidFill>
                  <a:srgbClr val="000000"/>
                </a:solidFill>
              </a:rPr>
              <a:t> M€ </a:t>
            </a:r>
            <a:r>
              <a:rPr lang="en-US" i="1" dirty="0">
                <a:solidFill>
                  <a:srgbClr val="00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9% </a:t>
            </a:r>
            <a:r>
              <a:rPr lang="en-US" i="1" dirty="0" err="1">
                <a:solidFill>
                  <a:srgbClr val="000000"/>
                </a:solidFill>
              </a:rPr>
              <a:t>LHCb</a:t>
            </a:r>
            <a:r>
              <a:rPr lang="en-US" i="1" dirty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800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Additional Funding: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2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Vidi’s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 smtClean="0">
                <a:solidFill>
                  <a:srgbClr val="FF0000"/>
                </a:solidFill>
              </a:rPr>
              <a:t>1 </a:t>
            </a:r>
            <a:r>
              <a:rPr lang="en-US" i="1" dirty="0">
                <a:solidFill>
                  <a:srgbClr val="000000"/>
                </a:solidFill>
              </a:rPr>
              <a:t>FOM/</a:t>
            </a:r>
            <a:r>
              <a:rPr lang="en-US" i="1" dirty="0" smtClean="0">
                <a:solidFill>
                  <a:srgbClr val="000000"/>
                </a:solidFill>
              </a:rPr>
              <a:t>v, </a:t>
            </a:r>
            <a:r>
              <a:rPr lang="en-US" i="1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sz="1700" i="1" dirty="0" smtClean="0">
                <a:solidFill>
                  <a:srgbClr val="000000"/>
                </a:solidFill>
              </a:rPr>
              <a:t>Project</a:t>
            </a:r>
            <a:endParaRPr lang="en-US" sz="1700" i="1" dirty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740355" y="746489"/>
            <a:ext cx="3276645" cy="3200876"/>
          </a:xfrm>
          <a:prstGeom prst="rect">
            <a:avLst/>
          </a:prstGeom>
          <a:solidFill>
            <a:srgbClr val="E3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err="1" smtClean="0">
                <a:solidFill>
                  <a:srgbClr val="000000"/>
                </a:solidFill>
              </a:rPr>
              <a:t>LHCb</a:t>
            </a:r>
            <a:r>
              <a:rPr lang="en-US" b="1" u="sng" dirty="0" smtClean="0">
                <a:solidFill>
                  <a:srgbClr val="000000"/>
                </a:solidFill>
              </a:rPr>
              <a:t> Programme-2: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2015-2021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Group </a:t>
            </a:r>
            <a:r>
              <a:rPr lang="en-US" dirty="0" smtClean="0">
                <a:solidFill>
                  <a:srgbClr val="000000"/>
                </a:solidFill>
              </a:rPr>
              <a:t>composition: </a:t>
            </a: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”8</a:t>
            </a:r>
            <a:r>
              <a:rPr lang="mr-IN" i="1" dirty="0" smtClean="0">
                <a:solidFill>
                  <a:srgbClr val="FF0000"/>
                </a:solidFill>
              </a:rPr>
              <a:t>–</a:t>
            </a:r>
            <a:r>
              <a:rPr lang="en-US" i="1" dirty="0" smtClean="0">
                <a:solidFill>
                  <a:srgbClr val="FF0000"/>
                </a:solidFill>
              </a:rPr>
              <a:t>”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staff,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FF0000"/>
                </a:solidFill>
              </a:rPr>
              <a:t>+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postdoc,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7+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PhD.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800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University partner</a:t>
            </a:r>
            <a:r>
              <a:rPr lang="en-US" i="1" dirty="0">
                <a:solidFill>
                  <a:srgbClr val="000000"/>
                </a:solidFill>
              </a:rPr>
              <a:t>: </a:t>
            </a:r>
            <a:r>
              <a:rPr lang="en-US" i="1" dirty="0" smtClean="0">
                <a:solidFill>
                  <a:srgbClr val="FF0000"/>
                </a:solidFill>
              </a:rPr>
              <a:t>VU, </a:t>
            </a:r>
            <a:r>
              <a:rPr lang="en-US" i="1" dirty="0" err="1" smtClean="0">
                <a:solidFill>
                  <a:srgbClr val="FF0000"/>
                </a:solidFill>
              </a:rPr>
              <a:t>RuG</a:t>
            </a:r>
            <a:endParaRPr lang="en-US" i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Investment in </a:t>
            </a:r>
            <a:r>
              <a:rPr lang="en-US" dirty="0" err="1">
                <a:solidFill>
                  <a:srgbClr val="000000"/>
                </a:solidFill>
              </a:rPr>
              <a:t>LHCb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3.2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M€ </a:t>
            </a:r>
            <a:r>
              <a:rPr lang="en-US" i="1" dirty="0" smtClean="0">
                <a:solidFill>
                  <a:srgbClr val="00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7</a:t>
            </a:r>
            <a:r>
              <a:rPr lang="en-US" i="1" dirty="0" smtClean="0">
                <a:solidFill>
                  <a:srgbClr val="FF0000"/>
                </a:solidFill>
              </a:rPr>
              <a:t>% </a:t>
            </a:r>
            <a:r>
              <a:rPr lang="en-US" i="1" dirty="0" err="1" smtClean="0">
                <a:solidFill>
                  <a:srgbClr val="000000"/>
                </a:solidFill>
              </a:rPr>
              <a:t>LHCb</a:t>
            </a:r>
            <a:r>
              <a:rPr lang="en-US" i="1" dirty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800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Additional Funding: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000000"/>
                </a:solidFill>
              </a:rPr>
              <a:t> Vici, </a:t>
            </a:r>
            <a:r>
              <a:rPr lang="en-US" i="1" dirty="0" smtClean="0">
                <a:solidFill>
                  <a:srgbClr val="FF0000"/>
                </a:solidFill>
              </a:rPr>
              <a:t>1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</a:rPr>
              <a:t>Vidi</a:t>
            </a:r>
            <a:r>
              <a:rPr lang="en-US" i="1" dirty="0" smtClean="0">
                <a:solidFill>
                  <a:srgbClr val="000000"/>
                </a:solidFill>
              </a:rPr>
              <a:t>, </a:t>
            </a:r>
            <a:r>
              <a:rPr lang="en-US" i="1" dirty="0" smtClean="0">
                <a:solidFill>
                  <a:srgbClr val="FF0000"/>
                </a:solidFill>
              </a:rPr>
              <a:t>1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</a:rPr>
              <a:t>Infieri</a:t>
            </a:r>
            <a:r>
              <a:rPr lang="en-US" i="1" dirty="0" smtClean="0">
                <a:solidFill>
                  <a:srgbClr val="000000"/>
                </a:solidFill>
              </a:rPr>
              <a:t>, </a:t>
            </a:r>
            <a:r>
              <a:rPr lang="en-US" i="1" dirty="0" smtClean="0">
                <a:solidFill>
                  <a:srgbClr val="FF0000"/>
                </a:solidFill>
              </a:rPr>
              <a:t>1</a:t>
            </a:r>
            <a:r>
              <a:rPr lang="en-US" i="1" dirty="0" smtClean="0">
                <a:solidFill>
                  <a:srgbClr val="000000"/>
                </a:solidFill>
              </a:rPr>
              <a:t> Project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565" y="755879"/>
            <a:ext cx="1608133" cy="2031325"/>
          </a:xfrm>
          <a:prstGeom prst="rect">
            <a:avLst/>
          </a:prstGeom>
          <a:solidFill>
            <a:srgbClr val="FFFEEB"/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Analyses: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Tracking</a:t>
            </a:r>
            <a:endParaRPr lang="en-US" dirty="0"/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 CP violation 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Rare Decays</a:t>
            </a:r>
          </a:p>
          <a:p>
            <a:endParaRPr lang="en-US" dirty="0"/>
          </a:p>
          <a:p>
            <a:r>
              <a:rPr lang="en-US" b="1" u="sng" dirty="0" smtClean="0"/>
              <a:t>Detectors: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Velo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OT</a:t>
            </a:r>
            <a:r>
              <a:rPr lang="en-US" dirty="0" smtClean="0"/>
              <a:t>, HLT</a:t>
            </a:r>
          </a:p>
        </p:txBody>
      </p:sp>
      <p:pic>
        <p:nvPicPr>
          <p:cNvPr id="15" name="Picture 14" descr="CheeringBfys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2" b="14028"/>
          <a:stretch/>
        </p:blipFill>
        <p:spPr>
          <a:xfrm>
            <a:off x="4026777" y="4210329"/>
            <a:ext cx="4977523" cy="2273309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</p:spTree>
    <p:extLst>
      <p:ext uri="{BB962C8B-B14F-4D97-AF65-F5344CB8AC3E}">
        <p14:creationId xmlns:p14="http://schemas.microsoft.com/office/powerpoint/2010/main" val="19397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/>
          <a:lstStyle/>
          <a:p>
            <a:r>
              <a:rPr lang="en-US" dirty="0" smtClean="0"/>
              <a:t>Backup Information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40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66598" y="2637937"/>
            <a:ext cx="2810804" cy="591127"/>
          </a:xfrm>
          <a:prstGeom prst="rect">
            <a:avLst/>
          </a:prstGeom>
          <a:ln w="25400">
            <a:solidFill>
              <a:srgbClr val="000090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smtClean="0">
                <a:solidFill>
                  <a:srgbClr val="000090"/>
                </a:solidFill>
              </a:rPr>
              <a:t>Physics Projects</a:t>
            </a:r>
            <a:endParaRPr lang="en-US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0" y="3618870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CPV-1: </a:t>
            </a:r>
            <a:r>
              <a:rPr lang="en-US" dirty="0" err="1" smtClean="0"/>
              <a:t>Bs</a:t>
            </a:r>
            <a:r>
              <a:rPr lang="en-US" dirty="0" smtClean="0"/>
              <a:t> mixing and CKM angle </a:t>
            </a:r>
            <a:r>
              <a:rPr lang="en-US" sz="3200" dirty="0" smtClean="0">
                <a:latin typeface="Symbol"/>
              </a:rPr>
              <a:t>g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 err="1" smtClean="0">
                <a:sym typeface="Wingdings"/>
              </a:rPr>
              <a:t>D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latin typeface="Symbol"/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/K</a:t>
            </a:r>
            <a:endParaRPr lang="en-US" dirty="0">
              <a:latin typeface="Symbo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41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3750867"/>
            <a:ext cx="28357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CP angle  </a:t>
            </a:r>
            <a:r>
              <a:rPr lang="en-US" sz="2200" dirty="0" smtClean="0">
                <a:solidFill>
                  <a:srgbClr val="0000FF"/>
                </a:solidFill>
                <a:latin typeface="Symbol"/>
              </a:rPr>
              <a:t>g</a:t>
            </a:r>
            <a:r>
              <a:rPr lang="en-US" sz="2000" dirty="0" smtClean="0">
                <a:solidFill>
                  <a:srgbClr val="0000FF"/>
                </a:solidFill>
                <a:latin typeface="Symbol"/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with 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err="1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D</a:t>
            </a:r>
            <a:r>
              <a:rPr lang="en-US" sz="20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 :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9780" y="1129727"/>
            <a:ext cx="1176348" cy="1077218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L. Bel,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M. Merk,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M. Mulder,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N. Tuning</a:t>
            </a:r>
            <a:endParaRPr lang="en-US" sz="1600" b="1" dirty="0">
              <a:solidFill>
                <a:srgbClr val="00009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88126" y="2934653"/>
            <a:ext cx="2859024" cy="1321101"/>
            <a:chOff x="3179266" y="1144583"/>
            <a:chExt cx="2859024" cy="1321101"/>
          </a:xfrm>
        </p:grpSpPr>
        <p:pic>
          <p:nvPicPr>
            <p:cNvPr id="6" name="Picture 5" descr="BsDsK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9266" y="1144583"/>
              <a:ext cx="2859024" cy="1321101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384040" y="1828800"/>
              <a:ext cx="502920" cy="41061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23166" y="1388422"/>
              <a:ext cx="33855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err="1" smtClean="0">
                  <a:solidFill>
                    <a:srgbClr val="FF0000"/>
                  </a:solidFill>
                  <a:latin typeface="Times New Roman"/>
                </a:rPr>
                <a:t>γ</a:t>
              </a:r>
              <a:endParaRPr lang="en-US" sz="2600" dirty="0">
                <a:solidFill>
                  <a:srgbClr val="FF0000"/>
                </a:solidFill>
                <a:latin typeface="Symbol"/>
              </a:endParaRPr>
            </a:p>
          </p:txBody>
        </p:sp>
      </p:grpSp>
      <p:pic>
        <p:nvPicPr>
          <p:cNvPr id="15" name="Picture 14" descr="Bs_mixing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92" y="949298"/>
            <a:ext cx="3999034" cy="25863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100" y="608966"/>
            <a:ext cx="3843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 mixing frequency with  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err="1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D</a:t>
            </a:r>
            <a:r>
              <a:rPr lang="en-US" sz="20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000" dirty="0" err="1" smtClean="0">
                <a:solidFill>
                  <a:srgbClr val="0000FF"/>
                </a:solidFill>
                <a:latin typeface="Symbol"/>
                <a:sym typeface="Wingdings"/>
              </a:rPr>
              <a:t>p</a:t>
            </a:r>
            <a:r>
              <a:rPr lang="en-US" sz="2000" dirty="0" smtClean="0">
                <a:solidFill>
                  <a:srgbClr val="0000FF"/>
                </a:solidFill>
                <a:latin typeface="Symbol"/>
                <a:sym typeface="Wingdings"/>
              </a:rPr>
              <a:t> :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00" y="4181754"/>
            <a:ext cx="2922392" cy="24237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5" y="1028308"/>
            <a:ext cx="2924818" cy="24005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862" y="4279937"/>
            <a:ext cx="3036539" cy="22662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9904" y="1368428"/>
            <a:ext cx="1131853" cy="1097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4632" y="4525225"/>
            <a:ext cx="1042216" cy="105669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937864" y="4255754"/>
            <a:ext cx="3123585" cy="2609794"/>
            <a:chOff x="5937864" y="4255754"/>
            <a:chExt cx="3123585" cy="26097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7864" y="4255754"/>
              <a:ext cx="3123585" cy="2609794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6516547" y="4536799"/>
              <a:ext cx="493853" cy="35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8080" y="4370720"/>
            <a:ext cx="1905000" cy="6858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039473" y="2713784"/>
            <a:ext cx="1306191" cy="369332"/>
          </a:xfrm>
          <a:prstGeom prst="rect">
            <a:avLst/>
          </a:prstGeom>
          <a:noFill/>
          <a:ln w="158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CPV in Tree: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396414" y="405622"/>
            <a:ext cx="3323009" cy="1378072"/>
            <a:chOff x="283791" y="1408922"/>
            <a:chExt cx="2926711" cy="1378072"/>
          </a:xfrm>
        </p:grpSpPr>
        <p:pic>
          <p:nvPicPr>
            <p:cNvPr id="20" name="Picture 43" descr="BsMixDsMinKPlus"/>
            <p:cNvPicPr>
              <a:picLocks noChangeAspect="1" noChangeArrowheads="1"/>
            </p:cNvPicPr>
            <p:nvPr/>
          </p:nvPicPr>
          <p:blipFill>
            <a:blip r:embed="rId3"/>
            <a:srcRect t="33713" r="47690"/>
            <a:stretch>
              <a:fillRect/>
            </a:stretch>
          </p:blipFill>
          <p:spPr bwMode="auto">
            <a:xfrm>
              <a:off x="283791" y="1408922"/>
              <a:ext cx="2926711" cy="1378072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1226805" y="1765803"/>
              <a:ext cx="359683" cy="27715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19449" y="1804660"/>
              <a:ext cx="47223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600" dirty="0" err="1" smtClean="0">
                  <a:solidFill>
                    <a:srgbClr val="FF0000"/>
                  </a:solidFill>
                  <a:latin typeface="Symbol"/>
                </a:rPr>
                <a:t>j</a:t>
              </a:r>
              <a:r>
                <a:rPr lang="en-US" sz="2600" baseline="-25000" dirty="0" err="1" smtClean="0">
                  <a:solidFill>
                    <a:srgbClr val="FF0000"/>
                  </a:solidFill>
                  <a:latin typeface="Times New Roman"/>
                </a:rPr>
                <a:t>s</a:t>
              </a:r>
              <a:endParaRPr lang="en-US" sz="2600" baseline="-25000" dirty="0">
                <a:solidFill>
                  <a:srgbClr val="FF0000"/>
                </a:solidFill>
                <a:latin typeface="Symbo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39823" y="2189987"/>
              <a:ext cx="359683" cy="27715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3199" y="1549137"/>
            <a:ext cx="4398818" cy="3264124"/>
            <a:chOff x="-1" y="1333237"/>
            <a:chExt cx="4398818" cy="3264124"/>
          </a:xfrm>
        </p:grpSpPr>
        <p:grpSp>
          <p:nvGrpSpPr>
            <p:cNvPr id="15" name="Group 14"/>
            <p:cNvGrpSpPr/>
            <p:nvPr/>
          </p:nvGrpSpPr>
          <p:grpSpPr>
            <a:xfrm>
              <a:off x="-1" y="1333237"/>
              <a:ext cx="4398818" cy="3264124"/>
              <a:chOff x="-1" y="1333237"/>
              <a:chExt cx="4398818" cy="326412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1333237"/>
                <a:ext cx="4312250" cy="3264124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461818" y="3544457"/>
                <a:ext cx="3936999" cy="715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078345" y="2332181"/>
              <a:ext cx="445655" cy="277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>
            <a:normAutofit/>
          </a:bodyPr>
          <a:lstStyle/>
          <a:p>
            <a:r>
              <a:rPr lang="en-US" dirty="0" smtClean="0"/>
              <a:t>CPV-2: </a:t>
            </a:r>
            <a:r>
              <a:rPr lang="en-US" dirty="0" err="1" smtClean="0"/>
              <a:t>Bs</a:t>
            </a:r>
            <a:r>
              <a:rPr lang="en-US" dirty="0" smtClean="0"/>
              <a:t> Mixing Phase </a:t>
            </a:r>
            <a:r>
              <a:rPr lang="en-US" dirty="0" err="1" smtClean="0">
                <a:latin typeface="Symbol"/>
              </a:rPr>
              <a:t>j</a:t>
            </a:r>
            <a:r>
              <a:rPr lang="en-US" i="1" baseline="-25000" dirty="0" err="1" smtClean="0"/>
              <a:t>s</a:t>
            </a:r>
            <a:r>
              <a:rPr lang="en-US" dirty="0" smtClean="0"/>
              <a:t> with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J</a:t>
            </a:r>
            <a:r>
              <a:rPr lang="en-US" dirty="0" smtClean="0">
                <a:sym typeface="Wingdings"/>
              </a:rPr>
              <a:t>/</a:t>
            </a:r>
            <a:r>
              <a:rPr lang="en-US" dirty="0" smtClean="0">
                <a:latin typeface="Symbol"/>
              </a:rPr>
              <a:t>y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2974" y="2009015"/>
            <a:ext cx="122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spectrum</a:t>
            </a:r>
            <a:endParaRPr lang="en-US" dirty="0"/>
          </a:p>
        </p:txBody>
      </p:sp>
      <p:pic>
        <p:nvPicPr>
          <p:cNvPr id="11" name="Picture 10" descr="Jpsi_phi_helicit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561665"/>
            <a:ext cx="3568700" cy="2048550"/>
          </a:xfrm>
          <a:prstGeom prst="rect">
            <a:avLst/>
          </a:prstGeom>
        </p:spPr>
      </p:pic>
      <p:pic>
        <p:nvPicPr>
          <p:cNvPr id="12" name="Picture 11" descr="asymmetryJpsiPhiJeroe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3750012"/>
            <a:ext cx="4525817" cy="30725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09650" y="2623385"/>
            <a:ext cx="2370199" cy="830997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S. Benson, K. </a:t>
            </a:r>
            <a:r>
              <a:rPr lang="en-US" sz="1600" b="1" dirty="0" err="1" smtClean="0">
                <a:solidFill>
                  <a:srgbClr val="000090"/>
                </a:solidFill>
              </a:rPr>
              <a:t>Govorkova</a:t>
            </a:r>
            <a:r>
              <a:rPr lang="en-US" sz="1600" b="1" dirty="0" smtClean="0">
                <a:solidFill>
                  <a:srgbClr val="000090"/>
                </a:solidFill>
              </a:rPr>
              <a:t>, P. </a:t>
            </a:r>
            <a:r>
              <a:rPr lang="en-US" sz="1600" b="1" dirty="0" err="1" smtClean="0">
                <a:solidFill>
                  <a:srgbClr val="000090"/>
                </a:solidFill>
              </a:rPr>
              <a:t>Koppenburg</a:t>
            </a:r>
            <a:r>
              <a:rPr lang="en-US" sz="1600" b="1" dirty="0" smtClean="0">
                <a:solidFill>
                  <a:srgbClr val="000090"/>
                </a:solidFill>
              </a:rPr>
              <a:t>, </a:t>
            </a:r>
            <a:endParaRPr lang="en-US" sz="1600" b="1" dirty="0">
              <a:solidFill>
                <a:srgbClr val="000090"/>
              </a:solidFill>
            </a:endParaRPr>
          </a:p>
          <a:p>
            <a:r>
              <a:rPr lang="en-US" sz="1600" b="1" dirty="0" smtClean="0">
                <a:solidFill>
                  <a:srgbClr val="000090"/>
                </a:solidFill>
              </a:rPr>
              <a:t>G. Raven, V. </a:t>
            </a:r>
            <a:r>
              <a:rPr lang="en-US" sz="1600" b="1" dirty="0" err="1" smtClean="0">
                <a:solidFill>
                  <a:srgbClr val="000090"/>
                </a:solidFill>
              </a:rPr>
              <a:t>Syropoulos</a:t>
            </a:r>
            <a:r>
              <a:rPr lang="en-US" sz="1600" b="1" dirty="0" smtClean="0">
                <a:solidFill>
                  <a:srgbClr val="000090"/>
                </a:solidFill>
              </a:rPr>
              <a:t>, 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65562" y="5680413"/>
            <a:ext cx="24105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2011 + 2012 data: 3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pic>
        <p:nvPicPr>
          <p:cNvPr id="25" name="Picture 24" descr="Fig2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56" y="1982246"/>
            <a:ext cx="1897227" cy="18208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727700" y="2090881"/>
            <a:ext cx="571500" cy="361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40067" y="2028430"/>
            <a:ext cx="101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Penguin control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2549" y="863672"/>
            <a:ext cx="1242200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CPV in Box: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3997" y="3831055"/>
            <a:ext cx="4267955" cy="286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>
            <a:normAutofit/>
          </a:bodyPr>
          <a:lstStyle/>
          <a:p>
            <a:r>
              <a:rPr lang="en-US" dirty="0" smtClean="0"/>
              <a:t>CPV-3: </a:t>
            </a:r>
            <a:r>
              <a:rPr lang="en-US" dirty="0" err="1" smtClean="0"/>
              <a:t>Semileptonic</a:t>
            </a:r>
            <a:r>
              <a:rPr lang="en-US" dirty="0" smtClean="0"/>
              <a:t> Asymmetries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4427735"/>
            <a:ext cx="3608221" cy="2328665"/>
            <a:chOff x="4055758" y="990600"/>
            <a:chExt cx="4720746" cy="3027099"/>
          </a:xfrm>
        </p:grpSpPr>
        <p:grpSp>
          <p:nvGrpSpPr>
            <p:cNvPr id="6" name="Group 5"/>
            <p:cNvGrpSpPr/>
            <p:nvPr/>
          </p:nvGrpSpPr>
          <p:grpSpPr>
            <a:xfrm>
              <a:off x="4055758" y="990600"/>
              <a:ext cx="4720746" cy="3027099"/>
              <a:chOff x="4055758" y="990600"/>
              <a:chExt cx="4720746" cy="302709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55758" y="990600"/>
                <a:ext cx="4697429" cy="273858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328008" y="3648367"/>
                <a:ext cx="1448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M(</a:t>
                </a:r>
                <a:r>
                  <a:rPr lang="en-US" dirty="0" err="1" smtClean="0"/>
                  <a:t>KK</a:t>
                </a:r>
                <a:r>
                  <a:rPr lang="en-US" dirty="0" err="1" smtClean="0">
                    <a:latin typeface="Symbol"/>
                  </a:rPr>
                  <a:t>p</a:t>
                </a:r>
                <a:r>
                  <a:rPr lang="en-US" dirty="0" smtClean="0">
                    <a:latin typeface="Symbol"/>
                  </a:rPr>
                  <a:t>) </a:t>
                </a:r>
                <a:r>
                  <a:rPr lang="en-US" dirty="0" smtClean="0"/>
                  <a:t>MeV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193284" y="1618734"/>
              <a:ext cx="1190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r>
                <a:rPr lang="en-US" baseline="30000" dirty="0" smtClean="0"/>
                <a:t>-</a:t>
              </a:r>
              <a:r>
                <a:rPr lang="en-US" dirty="0" smtClean="0">
                  <a:sym typeface="Wingdings"/>
                </a:rPr>
                <a:t></a:t>
              </a:r>
              <a:r>
                <a:rPr lang="en-US" dirty="0" err="1" smtClean="0">
                  <a:sym typeface="Wingdings"/>
                </a:rPr>
                <a:t>K</a:t>
              </a:r>
              <a:r>
                <a:rPr lang="en-US" baseline="30000" dirty="0" err="1" smtClean="0">
                  <a:sym typeface="Wingdings"/>
                </a:rPr>
                <a:t>-</a:t>
              </a:r>
              <a:r>
                <a:rPr lang="en-US" dirty="0" err="1" smtClean="0">
                  <a:sym typeface="Wingdings"/>
                </a:rPr>
                <a:t>K</a:t>
              </a:r>
              <a:r>
                <a:rPr lang="en-US" baseline="30000" dirty="0" err="1" smtClean="0">
                  <a:sym typeface="Wingdings"/>
                </a:rPr>
                <a:t>+</a:t>
              </a:r>
              <a:r>
                <a:rPr lang="en-US" dirty="0" err="1" smtClean="0">
                  <a:latin typeface="Symbol"/>
                  <a:sym typeface="Wingdings"/>
                </a:rPr>
                <a:t>p</a:t>
              </a:r>
              <a:r>
                <a:rPr lang="en-US" baseline="30000" dirty="0" smtClean="0">
                  <a:latin typeface="Symbol"/>
                  <a:sym typeface="Wingdings"/>
                </a:rPr>
                <a:t>-</a:t>
              </a:r>
              <a:endParaRPr lang="en-US" baseline="30000" dirty="0">
                <a:latin typeface="Symbo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01917" y="1249402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r>
                <a:rPr lang="en-US" baseline="-25000" dirty="0" smtClean="0"/>
                <a:t>s</a:t>
              </a:r>
              <a:r>
                <a:rPr lang="en-US" baseline="30000" dirty="0" smtClean="0"/>
                <a:t>-</a:t>
              </a:r>
              <a:r>
                <a:rPr lang="en-US" dirty="0" smtClean="0">
                  <a:sym typeface="Wingdings"/>
                </a:rPr>
                <a:t></a:t>
              </a:r>
              <a:r>
                <a:rPr lang="en-US" dirty="0" err="1" smtClean="0">
                  <a:sym typeface="Wingdings"/>
                </a:rPr>
                <a:t>K</a:t>
              </a:r>
              <a:r>
                <a:rPr lang="en-US" baseline="30000" dirty="0" err="1" smtClean="0">
                  <a:sym typeface="Wingdings"/>
                </a:rPr>
                <a:t>-</a:t>
              </a:r>
              <a:r>
                <a:rPr lang="en-US" dirty="0" err="1" smtClean="0">
                  <a:sym typeface="Wingdings"/>
                </a:rPr>
                <a:t>K</a:t>
              </a:r>
              <a:r>
                <a:rPr lang="en-US" baseline="30000" dirty="0" err="1" smtClean="0">
                  <a:sym typeface="Wingdings"/>
                </a:rPr>
                <a:t>+</a:t>
              </a:r>
              <a:r>
                <a:rPr lang="en-US" dirty="0" err="1" smtClean="0">
                  <a:latin typeface="Symbol"/>
                  <a:sym typeface="Wingdings"/>
                </a:rPr>
                <a:t>p</a:t>
              </a:r>
              <a:r>
                <a:rPr lang="en-US" baseline="30000" dirty="0" smtClean="0">
                  <a:latin typeface="Symbol"/>
                  <a:sym typeface="Wingdings"/>
                </a:rPr>
                <a:t>-</a:t>
              </a:r>
              <a:endParaRPr lang="en-US" baseline="30000" dirty="0">
                <a:latin typeface="Symbol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80" y="2939588"/>
            <a:ext cx="3236283" cy="1288711"/>
          </a:xfrm>
          <a:prstGeom prst="rect">
            <a:avLst/>
          </a:prstGeom>
          <a:ln>
            <a:solidFill>
              <a:srgbClr val="0000FF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4081568" y="2088688"/>
            <a:ext cx="4821132" cy="3801351"/>
            <a:chOff x="3779095" y="3096785"/>
            <a:chExt cx="4999182" cy="362918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9095" y="3096785"/>
              <a:ext cx="4999182" cy="3629182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3829804" y="6360842"/>
              <a:ext cx="3440546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5" y="556381"/>
            <a:ext cx="8178800" cy="1041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81523" y="1517404"/>
            <a:ext cx="3938285" cy="338554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G. </a:t>
            </a:r>
            <a:r>
              <a:rPr lang="en-US" sz="1600" b="1" dirty="0" err="1" smtClean="0">
                <a:solidFill>
                  <a:srgbClr val="000090"/>
                </a:solidFill>
              </a:rPr>
              <a:t>Ciezarek</a:t>
            </a:r>
            <a:r>
              <a:rPr lang="en-US" sz="1600" b="1" dirty="0" smtClean="0">
                <a:solidFill>
                  <a:srgbClr val="000090"/>
                </a:solidFill>
              </a:rPr>
              <a:t>, L. </a:t>
            </a:r>
            <a:r>
              <a:rPr lang="en-US" sz="1600" b="1" dirty="0" err="1" smtClean="0">
                <a:solidFill>
                  <a:srgbClr val="000090"/>
                </a:solidFill>
              </a:rPr>
              <a:t>Dufour</a:t>
            </a:r>
            <a:r>
              <a:rPr lang="en-US" sz="1600" b="1" dirty="0" smtClean="0">
                <a:solidFill>
                  <a:srgbClr val="000090"/>
                </a:solidFill>
              </a:rPr>
              <a:t>, </a:t>
            </a:r>
            <a:r>
              <a:rPr lang="en-US" sz="1600" b="1" dirty="0" err="1" smtClean="0">
                <a:solidFill>
                  <a:srgbClr val="000090"/>
                </a:solidFill>
              </a:rPr>
              <a:t>J.v.Tilburg</a:t>
            </a:r>
            <a:r>
              <a:rPr lang="en-US" sz="1600" b="1" dirty="0" smtClean="0">
                <a:solidFill>
                  <a:srgbClr val="000090"/>
                </a:solidFill>
              </a:rPr>
              <a:t>, </a:t>
            </a:r>
            <a:r>
              <a:rPr lang="en-US" sz="1600" b="1" dirty="0" err="1" smtClean="0">
                <a:solidFill>
                  <a:srgbClr val="000090"/>
                </a:solidFill>
              </a:rPr>
              <a:t>J.de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Vries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860036" y="3566978"/>
            <a:ext cx="692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err="1" smtClean="0"/>
              <a:t>a</a:t>
            </a:r>
            <a:r>
              <a:rPr lang="en-US" sz="2800" b="1" baseline="-25000" dirty="0" err="1" smtClean="0"/>
              <a:t>sl</a:t>
            </a:r>
            <a:r>
              <a:rPr lang="en-US" sz="2800" b="1" baseline="30000" dirty="0" err="1" smtClean="0"/>
              <a:t>s</a:t>
            </a:r>
            <a:endParaRPr lang="en-US" sz="2800" b="1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6699179" y="5353530"/>
            <a:ext cx="725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err="1" smtClean="0"/>
              <a:t>a</a:t>
            </a:r>
            <a:r>
              <a:rPr lang="en-US" sz="2800" b="1" baseline="-25000" dirty="0" err="1" smtClean="0"/>
              <a:t>sl</a:t>
            </a:r>
            <a:r>
              <a:rPr lang="en-US" sz="2800" b="1" baseline="30000" dirty="0" err="1"/>
              <a:t>d</a:t>
            </a:r>
            <a:endParaRPr lang="en-US" sz="2800" b="1" baseline="30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318511" y="1621590"/>
            <a:ext cx="3246488" cy="1305298"/>
            <a:chOff x="1286164" y="464017"/>
            <a:chExt cx="3359687" cy="1408545"/>
          </a:xfrm>
        </p:grpSpPr>
        <p:sp>
          <p:nvSpPr>
            <p:cNvPr id="26" name="Rectangle 25"/>
            <p:cNvSpPr/>
            <p:nvPr/>
          </p:nvSpPr>
          <p:spPr>
            <a:xfrm flipH="1">
              <a:off x="1320800" y="464017"/>
              <a:ext cx="3325051" cy="14085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6164" y="464017"/>
              <a:ext cx="3359687" cy="140634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4297218" y="6107240"/>
            <a:ext cx="240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Test for CPT violation: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40187" y="6101620"/>
            <a:ext cx="1210331" cy="584775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</a:rPr>
              <a:t>M.v.Veghel</a:t>
            </a:r>
            <a:r>
              <a:rPr lang="en-US" sz="1600" b="1" dirty="0" smtClean="0">
                <a:solidFill>
                  <a:srgbClr val="000090"/>
                </a:solidFill>
              </a:rPr>
              <a:t>,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J. v. Tilburg</a:t>
            </a:r>
            <a:endParaRPr lang="en-US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1" y="2438824"/>
            <a:ext cx="4126865" cy="1681315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574" y="2453334"/>
            <a:ext cx="4065994" cy="1666805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/>
          <a:lstStyle/>
          <a:p>
            <a:r>
              <a:rPr lang="en-US" dirty="0" err="1" smtClean="0"/>
              <a:t>Semileptonics</a:t>
            </a:r>
            <a:r>
              <a:rPr lang="en-US" dirty="0" smtClean="0"/>
              <a:t> RD* : LFNU?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58" y="4179173"/>
            <a:ext cx="4192823" cy="2549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34" y="2449330"/>
            <a:ext cx="1765300" cy="48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194" y="2449329"/>
            <a:ext cx="179070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86" y="961369"/>
            <a:ext cx="3771905" cy="9517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5808" y="619226"/>
            <a:ext cx="2054517" cy="17292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55623" y="767405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Eg</a:t>
            </a:r>
            <a:r>
              <a:rPr lang="en-US" dirty="0" smtClean="0"/>
              <a:t>. LFNU: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700" y="4179174"/>
            <a:ext cx="3765384" cy="25492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68281" y="744532"/>
            <a:ext cx="2244397" cy="120032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Upcoming: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D in </a:t>
            </a:r>
            <a:r>
              <a:rPr lang="en-US" dirty="0" err="1" smtClean="0">
                <a:solidFill>
                  <a:srgbClr val="0000FF"/>
                </a:solidFill>
              </a:rPr>
              <a:t>additon</a:t>
            </a:r>
            <a:r>
              <a:rPr lang="en-US" dirty="0" smtClean="0">
                <a:solidFill>
                  <a:srgbClr val="0000FF"/>
                </a:solidFill>
              </a:rPr>
              <a:t> to D*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• Hadronic tau decays</a:t>
            </a:r>
          </a:p>
          <a:p>
            <a:r>
              <a:rPr lang="en-US" dirty="0">
                <a:solidFill>
                  <a:srgbClr val="0000FF"/>
                </a:solidFill>
              </a:rPr>
              <a:t>• </a:t>
            </a:r>
            <a:r>
              <a:rPr lang="en-US" dirty="0" smtClean="0">
                <a:solidFill>
                  <a:srgbClr val="0000FF"/>
                </a:solidFill>
              </a:rPr>
              <a:t>Double-double R</a:t>
            </a:r>
            <a:r>
              <a:rPr lang="en-US" baseline="-25000" dirty="0" smtClean="0">
                <a:solidFill>
                  <a:srgbClr val="0000FF"/>
                </a:solidFill>
              </a:rPr>
              <a:t>DK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0963" y="4614459"/>
            <a:ext cx="103746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D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*𝜏𝜈</a:t>
            </a:r>
          </a:p>
          <a:p>
            <a:r>
              <a:rPr lang="en-US" dirty="0">
                <a:solidFill>
                  <a:srgbClr val="000090"/>
                </a:solidFill>
              </a:rPr>
              <a:t>B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D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*𝜇𝜈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17" y="2"/>
            <a:ext cx="955962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11892"/>
          </a:solidFill>
        </p:spPr>
        <p:txBody>
          <a:bodyPr/>
          <a:lstStyle/>
          <a:p>
            <a:r>
              <a:rPr lang="en-US" dirty="0" smtClean="0"/>
              <a:t>Very rare decays: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s,d</a:t>
            </a:r>
            <a:r>
              <a:rPr lang="en-US" baseline="-25000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latin typeface="Symbol"/>
                <a:sym typeface="Wingdings"/>
              </a:rPr>
              <a:t>m</a:t>
            </a:r>
            <a:r>
              <a:rPr lang="en-US" baseline="30000" dirty="0" err="1" smtClean="0">
                <a:latin typeface="Symbol"/>
                <a:sym typeface="Wingdings"/>
              </a:rPr>
              <a:t>+</a:t>
            </a:r>
            <a:r>
              <a:rPr lang="en-US" dirty="0" err="1" smtClean="0">
                <a:latin typeface="Symbol"/>
                <a:sym typeface="Wingdings"/>
              </a:rPr>
              <a:t>m</a:t>
            </a:r>
            <a:r>
              <a:rPr lang="en-US" baseline="30000" dirty="0" smtClean="0">
                <a:latin typeface="Symbol"/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7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tecteu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17" y="2"/>
            <a:ext cx="9559627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/>
          <a:lstStyle/>
          <a:p>
            <a:r>
              <a:rPr lang="en-US" dirty="0" smtClean="0"/>
              <a:t>Very rare decays: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s,d</a:t>
            </a:r>
            <a:r>
              <a:rPr lang="en-US" baseline="-25000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latin typeface="Symbol"/>
                <a:sym typeface="Wingdings"/>
              </a:rPr>
              <a:t>m</a:t>
            </a:r>
            <a:r>
              <a:rPr lang="en-US" baseline="30000" dirty="0" err="1" smtClean="0">
                <a:latin typeface="Symbol"/>
                <a:sym typeface="Wingdings"/>
              </a:rPr>
              <a:t>+</a:t>
            </a:r>
            <a:r>
              <a:rPr lang="en-US" dirty="0" err="1" smtClean="0">
                <a:latin typeface="Symbol"/>
                <a:sym typeface="Wingdings"/>
              </a:rPr>
              <a:t>m</a:t>
            </a:r>
            <a:r>
              <a:rPr lang="en-US" baseline="30000" dirty="0" smtClean="0">
                <a:latin typeface="Symbol"/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05501" y="1747225"/>
            <a:ext cx="2749633" cy="14773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Run 1:</a:t>
            </a:r>
          </a:p>
          <a:p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</a:rPr>
              <a:t> BR </a:t>
            </a:r>
            <a:r>
              <a:rPr lang="en-US" dirty="0" err="1" smtClean="0">
                <a:solidFill>
                  <a:srgbClr val="0000FF"/>
                </a:solidFill>
              </a:rPr>
              <a:t>Normalisation</a:t>
            </a:r>
            <a:r>
              <a:rPr lang="en-US" dirty="0" smtClean="0">
                <a:solidFill>
                  <a:srgbClr val="0000FF"/>
                </a:solidFill>
              </a:rPr>
              <a:t> using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fragmentation ratio f</a:t>
            </a:r>
            <a:r>
              <a:rPr lang="en-US" sz="2000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f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d</a:t>
            </a:r>
            <a:endParaRPr lang="en-US" sz="2000" baseline="-25000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</a:rPr>
              <a:t> Background Model</a:t>
            </a:r>
          </a:p>
          <a:p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</a:rPr>
              <a:t> CMS &amp; </a:t>
            </a:r>
            <a:r>
              <a:rPr lang="en-US" dirty="0" err="1" smtClean="0">
                <a:solidFill>
                  <a:srgbClr val="0000FF"/>
                </a:solidFill>
              </a:rPr>
              <a:t>LHCb</a:t>
            </a:r>
            <a:r>
              <a:rPr lang="en-US" dirty="0" smtClean="0">
                <a:solidFill>
                  <a:srgbClr val="0000FF"/>
                </a:solidFill>
              </a:rPr>
              <a:t> combination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0015" y="4314154"/>
            <a:ext cx="2649251" cy="17543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Run 2:</a:t>
            </a:r>
            <a:endParaRPr lang="en-US" u="sng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• </a:t>
            </a:r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latin typeface="Symbol"/>
                <a:sym typeface="Wingdings"/>
              </a:rPr>
              <a:t>m</a:t>
            </a:r>
            <a:r>
              <a:rPr lang="en-US" baseline="30000" dirty="0" smtClean="0">
                <a:solidFill>
                  <a:srgbClr val="0000FF"/>
                </a:solidFill>
                <a:latin typeface="Symbol"/>
                <a:sym typeface="Wingdings"/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Symbol"/>
                <a:sym typeface="Wingdings"/>
              </a:rPr>
              <a:t>m</a:t>
            </a:r>
            <a:r>
              <a:rPr lang="en-US" baseline="30000" dirty="0" smtClean="0">
                <a:solidFill>
                  <a:srgbClr val="0000FF"/>
                </a:solidFill>
                <a:latin typeface="Symbol"/>
                <a:sym typeface="Wingdings"/>
              </a:rPr>
              <a:t>-</a:t>
            </a:r>
            <a:r>
              <a:rPr lang="en-US" dirty="0" smtClean="0">
                <a:solidFill>
                  <a:srgbClr val="0000FF"/>
                </a:solidFill>
                <a:latin typeface="Symbol"/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/ B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FF"/>
                </a:solidFill>
                <a:latin typeface="Symbol"/>
                <a:sym typeface="Wingdings"/>
              </a:rPr>
              <a:t>m</a:t>
            </a:r>
            <a:r>
              <a:rPr lang="en-US" baseline="30000" dirty="0" err="1">
                <a:solidFill>
                  <a:srgbClr val="0000FF"/>
                </a:solidFill>
                <a:latin typeface="Symbol"/>
                <a:sym typeface="Wingdings"/>
              </a:rPr>
              <a:t>+</a:t>
            </a:r>
            <a:r>
              <a:rPr lang="en-US" dirty="0" err="1">
                <a:solidFill>
                  <a:srgbClr val="0000FF"/>
                </a:solidFill>
                <a:latin typeface="Symbol"/>
                <a:sym typeface="Wingdings"/>
              </a:rPr>
              <a:t>m</a:t>
            </a:r>
            <a:r>
              <a:rPr lang="en-US" baseline="30000" dirty="0">
                <a:solidFill>
                  <a:srgbClr val="0000FF"/>
                </a:solidFill>
                <a:latin typeface="Symbol"/>
                <a:sym typeface="Wingdings"/>
              </a:rPr>
              <a:t>-</a:t>
            </a:r>
            <a:r>
              <a:rPr lang="en-US" dirty="0">
                <a:solidFill>
                  <a:srgbClr val="0000FF"/>
                </a:solidFill>
                <a:latin typeface="Symbol"/>
                <a:sym typeface="Wingdings"/>
              </a:rPr>
              <a:t> </a:t>
            </a:r>
            <a:endParaRPr lang="en-US" dirty="0" smtClean="0">
              <a:solidFill>
                <a:srgbClr val="0000FF"/>
              </a:solidFill>
              <a:latin typeface="Symbol"/>
              <a:sym typeface="Wingdings"/>
            </a:endParaRP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•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Effective lifetime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• Groningen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: LFV: B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(s)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e</a:t>
            </a:r>
            <a:r>
              <a:rPr lang="en-US" dirty="0" err="1" smtClean="0">
                <a:solidFill>
                  <a:srgbClr val="0000FF"/>
                </a:solidFill>
                <a:latin typeface="Symbol"/>
                <a:sym typeface="Wingdings"/>
              </a:rPr>
              <a:t>m</a:t>
            </a:r>
            <a:endParaRPr lang="en-US" dirty="0" smtClean="0">
              <a:solidFill>
                <a:srgbClr val="0000FF"/>
              </a:solidFill>
              <a:latin typeface="Symbol"/>
              <a:sym typeface="Wingdings"/>
            </a:endParaRP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• Benson: B𝛾𝛾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•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Considering: B</a:t>
            </a:r>
            <a:r>
              <a:rPr lang="en-US" baseline="-25000" dirty="0" smtClean="0">
                <a:solidFill>
                  <a:srgbClr val="0000FF"/>
                </a:solidFill>
                <a:sym typeface="Wingdings"/>
              </a:rPr>
              <a:t>(s)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e</a:t>
            </a:r>
            <a:r>
              <a:rPr lang="en-US" baseline="30000" dirty="0" err="1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e</a:t>
            </a:r>
            <a:r>
              <a:rPr lang="mr-IN" baseline="30000" dirty="0" smtClean="0">
                <a:solidFill>
                  <a:srgbClr val="0000FF"/>
                </a:solidFill>
                <a:sym typeface="Wingdings"/>
              </a:rPr>
              <a:t>–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4096" y="685703"/>
            <a:ext cx="2923363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F. </a:t>
            </a:r>
            <a:r>
              <a:rPr lang="en-US" sz="1600" b="1" dirty="0" err="1" smtClean="0">
                <a:solidFill>
                  <a:srgbClr val="000090"/>
                </a:solidFill>
              </a:rPr>
              <a:t>Archille</a:t>
            </a:r>
            <a:r>
              <a:rPr lang="en-US" sz="1600" b="1" dirty="0" smtClean="0">
                <a:solidFill>
                  <a:srgbClr val="000090"/>
                </a:solidFill>
              </a:rPr>
              <a:t>, M. Mulder, 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G. </a:t>
            </a:r>
            <a:r>
              <a:rPr lang="en-US" sz="1600" b="1" dirty="0" err="1" smtClean="0">
                <a:solidFill>
                  <a:srgbClr val="000090"/>
                </a:solidFill>
              </a:rPr>
              <a:t>Onderwater</a:t>
            </a:r>
            <a:r>
              <a:rPr lang="en-US" sz="1600" b="1" dirty="0" smtClean="0">
                <a:solidFill>
                  <a:srgbClr val="000090"/>
                </a:solidFill>
              </a:rPr>
              <a:t>, A. Pellegrino,</a:t>
            </a:r>
          </a:p>
          <a:p>
            <a:r>
              <a:rPr lang="en-US" sz="1600" b="1" dirty="0" smtClean="0">
                <a:solidFill>
                  <a:srgbClr val="000090"/>
                </a:solidFill>
              </a:rPr>
              <a:t>M. v </a:t>
            </a:r>
            <a:r>
              <a:rPr lang="en-US" sz="1600" b="1" dirty="0" err="1" smtClean="0">
                <a:solidFill>
                  <a:srgbClr val="000090"/>
                </a:solidFill>
              </a:rPr>
              <a:t>Veghel</a:t>
            </a:r>
            <a:r>
              <a:rPr lang="en-US" sz="1600" b="1" dirty="0" smtClean="0">
                <a:solidFill>
                  <a:srgbClr val="000090"/>
                </a:solidFill>
              </a:rPr>
              <a:t>, m. </a:t>
            </a:r>
            <a:r>
              <a:rPr lang="en-US" sz="1600" b="1" dirty="0" err="1" smtClean="0">
                <a:solidFill>
                  <a:srgbClr val="000090"/>
                </a:solidFill>
              </a:rPr>
              <a:t>Merk</a:t>
            </a:r>
            <a:endParaRPr lang="en-US" sz="1600" b="1" dirty="0" smtClean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1" y="622300"/>
            <a:ext cx="4550064" cy="272040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40" y="3923475"/>
            <a:ext cx="4536210" cy="269868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90915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Long-lived particle search: v-</a:t>
            </a:r>
            <a:r>
              <a:rPr lang="en-US" dirty="0" err="1" smtClean="0"/>
              <a:t>pions</a:t>
            </a:r>
            <a:r>
              <a:rPr lang="en-US" dirty="0" smtClean="0"/>
              <a:t> and </a:t>
            </a:r>
            <a:r>
              <a:rPr lang="en-US" dirty="0" err="1" smtClean="0"/>
              <a:t>Majorana</a:t>
            </a:r>
            <a:r>
              <a:rPr lang="en-US" dirty="0" smtClean="0"/>
              <a:t> neutrino’s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topVe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" y="1067832"/>
            <a:ext cx="4058162" cy="2017767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904" y="723901"/>
            <a:ext cx="4391196" cy="2885282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8729" y="3254171"/>
            <a:ext cx="3043462" cy="338554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P. David, V. </a:t>
            </a:r>
            <a:r>
              <a:rPr lang="en-US" sz="1600" b="1" dirty="0" err="1" smtClean="0">
                <a:solidFill>
                  <a:srgbClr val="000090"/>
                </a:solidFill>
              </a:rPr>
              <a:t>Heijne</a:t>
            </a:r>
            <a:r>
              <a:rPr lang="en-US" sz="1600" b="1" dirty="0" smtClean="0">
                <a:solidFill>
                  <a:srgbClr val="000090"/>
                </a:solidFill>
              </a:rPr>
              <a:t>, W. </a:t>
            </a:r>
            <a:r>
              <a:rPr lang="en-US" sz="1600" b="1" dirty="0" err="1" smtClean="0">
                <a:solidFill>
                  <a:srgbClr val="000090"/>
                </a:solidFill>
              </a:rPr>
              <a:t>Hulsbergen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585" y="622301"/>
            <a:ext cx="51890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) Limit for “v-</a:t>
            </a:r>
            <a:r>
              <a:rPr lang="en-US" dirty="0" err="1" smtClean="0">
                <a:solidFill>
                  <a:srgbClr val="0000FF"/>
                </a:solidFill>
              </a:rPr>
              <a:t>pions</a:t>
            </a:r>
            <a:r>
              <a:rPr lang="en-US" dirty="0" smtClean="0">
                <a:solidFill>
                  <a:srgbClr val="0000FF"/>
                </a:solidFill>
              </a:rPr>
              <a:t>” with low mass and short lifetime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82624" y="3757879"/>
            <a:ext cx="4692075" cy="1830122"/>
            <a:chOff x="2129857" y="1944019"/>
            <a:chExt cx="5082466" cy="194024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2129857" y="2806865"/>
              <a:ext cx="1188537" cy="3256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318394" y="2205629"/>
              <a:ext cx="1155974" cy="601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318394" y="2806865"/>
              <a:ext cx="2165416" cy="3744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481383" y="1944019"/>
              <a:ext cx="382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prstClr val="black"/>
                  </a:solidFill>
                  <a:latin typeface="Calibri"/>
                </a:rPr>
                <a:t>μ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5483810" y="2467239"/>
              <a:ext cx="1229207" cy="7140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713017" y="2164102"/>
              <a:ext cx="382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>
                  <a:solidFill>
                    <a:prstClr val="black"/>
                  </a:solidFill>
                  <a:latin typeface="Calibri"/>
                </a:rPr>
                <a:t>μ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483810" y="3203466"/>
              <a:ext cx="651253" cy="27670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Multiply 20"/>
            <p:cNvSpPr/>
            <p:nvPr/>
          </p:nvSpPr>
          <p:spPr>
            <a:xfrm>
              <a:off x="4018486" y="2839425"/>
              <a:ext cx="293063" cy="252793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Multiply 21"/>
            <p:cNvSpPr/>
            <p:nvPr/>
          </p:nvSpPr>
          <p:spPr>
            <a:xfrm>
              <a:off x="4724457" y="2944795"/>
              <a:ext cx="293063" cy="252793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20248" y="2388095"/>
              <a:ext cx="4584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W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05597" y="2703602"/>
              <a:ext cx="4355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>
                  <a:solidFill>
                    <a:prstClr val="black"/>
                  </a:solidFill>
                  <a:latin typeface="Calibri"/>
                </a:rPr>
                <a:t>ν</a:t>
              </a:r>
              <a:r>
                <a:rPr lang="el-GR" sz="2400" baseline="-25000" dirty="0" smtClean="0">
                  <a:solidFill>
                    <a:prstClr val="black"/>
                  </a:solidFill>
                  <a:latin typeface="Calibri"/>
                </a:rPr>
                <a:t>μ</a:t>
              </a:r>
              <a:endParaRPr lang="en-US" sz="24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2676" y="3018507"/>
              <a:ext cx="4355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 smtClean="0">
                  <a:solidFill>
                    <a:prstClr val="black"/>
                  </a:solidFill>
                  <a:latin typeface="Calibri"/>
                </a:rPr>
                <a:t>ν</a:t>
              </a:r>
              <a:r>
                <a:rPr lang="el-GR" sz="2400" baseline="-25000" dirty="0" smtClean="0">
                  <a:solidFill>
                    <a:prstClr val="black"/>
                  </a:solidFill>
                  <a:latin typeface="Calibri"/>
                </a:rPr>
                <a:t>μ</a:t>
              </a:r>
              <a:endParaRPr lang="en-US" sz="240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6135063" y="3197588"/>
              <a:ext cx="577954" cy="2825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135063" y="3480173"/>
              <a:ext cx="577954" cy="1732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789160" y="2880578"/>
              <a:ext cx="34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q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89160" y="3422599"/>
              <a:ext cx="423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q’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6854284" y="3588311"/>
              <a:ext cx="162813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289714" y="2937107"/>
              <a:ext cx="3873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Calibri"/>
                </a:rPr>
                <a:t>N</a:t>
              </a:r>
              <a:endParaRPr lang="en-US" sz="2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93099" y="4538095"/>
            <a:ext cx="2501807" cy="338554"/>
          </a:xfrm>
          <a:prstGeom prst="rect">
            <a:avLst/>
          </a:prstGeom>
          <a:noFill/>
          <a:ln w="1905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W. </a:t>
            </a:r>
            <a:r>
              <a:rPr lang="en-US" sz="1600" b="1" dirty="0" err="1" smtClean="0">
                <a:solidFill>
                  <a:srgbClr val="000090"/>
                </a:solidFill>
              </a:rPr>
              <a:t>Hulsbergen</a:t>
            </a:r>
            <a:r>
              <a:rPr lang="en-US" sz="1600" b="1" dirty="0" smtClean="0">
                <a:solidFill>
                  <a:srgbClr val="000090"/>
                </a:solidFill>
              </a:rPr>
              <a:t>. E. </a:t>
            </a:r>
            <a:r>
              <a:rPr lang="en-US" sz="1600" b="1" dirty="0" err="1" smtClean="0">
                <a:solidFill>
                  <a:srgbClr val="000090"/>
                </a:solidFill>
              </a:rPr>
              <a:t>Dall’Occo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3099" y="11303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Displaced vertices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3099" y="3695701"/>
            <a:ext cx="53680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ii) Search for 5 – 50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neutrinos in decay of real W 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scale </a:t>
            </a:r>
            <a:r>
              <a:rPr lang="en-US" dirty="0" err="1" smtClean="0">
                <a:solidFill>
                  <a:srgbClr val="0000FF"/>
                </a:solidFill>
              </a:rPr>
              <a:t>Majoranas</a:t>
            </a:r>
            <a:r>
              <a:rPr lang="en-US" dirty="0" smtClean="0">
                <a:solidFill>
                  <a:srgbClr val="0000FF"/>
                </a:solidFill>
              </a:rPr>
              <a:t>: two same sign </a:t>
            </a:r>
            <a:r>
              <a:rPr lang="en-US" dirty="0" err="1" smtClean="0">
                <a:solidFill>
                  <a:srgbClr val="0000FF"/>
                </a:solidFill>
              </a:rPr>
              <a:t>muons</a:t>
            </a:r>
            <a:r>
              <a:rPr lang="en-US" dirty="0" smtClean="0">
                <a:solidFill>
                  <a:srgbClr val="0000FF"/>
                </a:solidFill>
              </a:rPr>
              <a:t> and a jet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39" y="5277972"/>
            <a:ext cx="7957061" cy="145302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765322" y="6348968"/>
            <a:ext cx="355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Veto backgrounds from conversions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and Vista25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823746" y="2049730"/>
            <a:ext cx="3664359" cy="2778798"/>
            <a:chOff x="5479640" y="3101039"/>
            <a:chExt cx="3664359" cy="2778798"/>
          </a:xfrm>
        </p:grpSpPr>
        <p:grpSp>
          <p:nvGrpSpPr>
            <p:cNvPr id="5" name="Group 4"/>
            <p:cNvGrpSpPr/>
            <p:nvPr/>
          </p:nvGrpSpPr>
          <p:grpSpPr>
            <a:xfrm>
              <a:off x="5479640" y="3101040"/>
              <a:ext cx="3651132" cy="2778797"/>
              <a:chOff x="1423782" y="698500"/>
              <a:chExt cx="6629400" cy="61595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23782" y="698500"/>
                <a:ext cx="6629400" cy="61595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447800" y="698500"/>
                <a:ext cx="746478" cy="10936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482800" y="3101039"/>
              <a:ext cx="3661199" cy="2778797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99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21140" y="912699"/>
            <a:ext cx="1734033" cy="3748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6883" y="903940"/>
            <a:ext cx="5532284" cy="163121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 err="1" smtClean="0">
                <a:solidFill>
                  <a:srgbClr val="FFFF00"/>
                </a:solidFill>
              </a:rPr>
              <a:t>Flavour</a:t>
            </a:r>
            <a:r>
              <a:rPr lang="en-US" sz="2000" u="sng" dirty="0" smtClean="0">
                <a:solidFill>
                  <a:srgbClr val="FFFF00"/>
                </a:solidFill>
              </a:rPr>
              <a:t> Puzzles: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solidFill>
                  <a:srgbClr val="0000FF"/>
                </a:solidFill>
              </a:rPr>
              <a:t> Why are there three particle generations?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solidFill>
                  <a:srgbClr val="0000FF"/>
                </a:solidFill>
              </a:rPr>
              <a:t> What explains masses and interaction strengths?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solidFill>
                  <a:srgbClr val="0000FF"/>
                </a:solidFill>
              </a:rPr>
              <a:t> New particles and sources of CP Violation?</a:t>
            </a:r>
          </a:p>
          <a:p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en-US" sz="2000" b="1" dirty="0" err="1" smtClean="0">
                <a:solidFill>
                  <a:srgbClr val="0000FF"/>
                </a:solidFill>
                <a:sym typeface="Wingdings"/>
              </a:rPr>
              <a:t>LHCb</a:t>
            </a:r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: Studies physics beyond </a:t>
            </a:r>
            <a:r>
              <a:rPr lang="en-US" sz="2000" b="1" dirty="0" err="1" smtClean="0">
                <a:solidFill>
                  <a:srgbClr val="0000FF"/>
                </a:solidFill>
                <a:sym typeface="Wingdings"/>
              </a:rPr>
              <a:t>TeV</a:t>
            </a:r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 scale.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Physics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028" y="2869037"/>
            <a:ext cx="3212771" cy="337414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1548" y="4889050"/>
            <a:ext cx="4267200" cy="1631216"/>
          </a:xfrm>
          <a:prstGeom prst="rect">
            <a:avLst/>
          </a:prstGeom>
          <a:noFill/>
          <a:ln w="25400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800080"/>
                </a:solidFill>
              </a:rPr>
              <a:t>Track record of indirect discoveries: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>
                <a:solidFill>
                  <a:srgbClr val="800080"/>
                </a:solidFill>
              </a:rPr>
              <a:t>K</a:t>
            </a:r>
            <a:r>
              <a:rPr lang="en-US" sz="2000" baseline="30000" dirty="0" smtClean="0">
                <a:solidFill>
                  <a:srgbClr val="800080"/>
                </a:solidFill>
              </a:rPr>
              <a:t>0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800080"/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: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 charm 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prediction </a:t>
            </a:r>
            <a:r>
              <a:rPr lang="en-US" sz="2000" dirty="0" smtClean="0">
                <a:solidFill>
                  <a:srgbClr val="800080"/>
                </a:solidFill>
              </a:rPr>
              <a:t>GIM 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>
                <a:solidFill>
                  <a:srgbClr val="800080"/>
                </a:solidFill>
              </a:rPr>
              <a:t>CPV K</a:t>
            </a:r>
            <a:r>
              <a:rPr lang="en-US" sz="2000" baseline="-25000" dirty="0" smtClean="0">
                <a:solidFill>
                  <a:srgbClr val="800080"/>
                </a:solidFill>
              </a:rPr>
              <a:t>L</a:t>
            </a:r>
            <a:r>
              <a:rPr lang="en-US" sz="2000" baseline="30000" dirty="0" smtClean="0">
                <a:solidFill>
                  <a:srgbClr val="800080"/>
                </a:solidFill>
              </a:rPr>
              <a:t>0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800080"/>
                </a:solidFill>
                <a:latin typeface="Symbol" charset="2"/>
                <a:cs typeface="Symbol" charset="2"/>
                <a:sym typeface="Wingdings"/>
              </a:rPr>
              <a:t>pp</a:t>
            </a: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: 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3</a:t>
            </a:r>
            <a:r>
              <a:rPr lang="en-US" sz="2000" b="1" baseline="30000" dirty="0" smtClean="0">
                <a:solidFill>
                  <a:srgbClr val="800080"/>
                </a:solidFill>
                <a:sym typeface="Wingdings"/>
              </a:rPr>
              <a:t>rd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 generation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B-mixing: 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large top-mass</a:t>
            </a:r>
          </a:p>
          <a:p>
            <a:pPr marL="342900" indent="-342900">
              <a:buFontTx/>
              <a:buChar char="•"/>
            </a:pPr>
            <a:r>
              <a:rPr lang="en-US" sz="2000" dirty="0" smtClean="0">
                <a:solidFill>
                  <a:srgbClr val="800080"/>
                </a:solidFill>
                <a:sym typeface="Wingdings"/>
              </a:rPr>
              <a:t>EW Z-physics: </a:t>
            </a:r>
            <a:r>
              <a:rPr lang="en-US" sz="2000" b="1" dirty="0" smtClean="0">
                <a:solidFill>
                  <a:srgbClr val="800080"/>
                </a:solidFill>
                <a:sym typeface="Wingdings"/>
              </a:rPr>
              <a:t>H mass prediction</a:t>
            </a:r>
            <a:endParaRPr lang="en-US" sz="2000" b="1" dirty="0">
              <a:solidFill>
                <a:srgbClr val="8000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335" r="24544"/>
          <a:stretch/>
        </p:blipFill>
        <p:spPr>
          <a:xfrm>
            <a:off x="198569" y="819987"/>
            <a:ext cx="3153308" cy="325906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55245" y="2361637"/>
            <a:ext cx="1490111" cy="49106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258" y="2841709"/>
            <a:ext cx="1967613" cy="191962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8131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6005"/>
          </a:solidFill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Schedule and long term plan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1534" y="3522124"/>
          <a:ext cx="9088119" cy="291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604520"/>
                <a:gridCol w="208280"/>
                <a:gridCol w="416560"/>
                <a:gridCol w="604520"/>
                <a:gridCol w="604520"/>
                <a:gridCol w="604520"/>
                <a:gridCol w="604519"/>
                <a:gridCol w="604520"/>
                <a:gridCol w="302260"/>
                <a:gridCol w="302260"/>
                <a:gridCol w="604520"/>
                <a:gridCol w="604520"/>
                <a:gridCol w="604520"/>
                <a:gridCol w="604520"/>
                <a:gridCol w="604520"/>
                <a:gridCol w="604520"/>
                <a:gridCol w="604520"/>
              </a:tblGrid>
              <a:tr h="288468"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2019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2020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2021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2022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2023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2024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2025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2026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2027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2028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2029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2030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2031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2032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</a:t>
                      </a:r>
                      <a:r>
                        <a:rPr lang="en-US" sz="1000" b="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3683"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Run</a:t>
                      </a:r>
                      <a:r>
                        <a:rPr lang="en-US" sz="16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III</a:t>
                      </a:r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Run</a:t>
                      </a:r>
                      <a:r>
                        <a:rPr lang="en-US" sz="16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IV</a:t>
                      </a:r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Run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V</a:t>
                      </a:r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LS2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LS3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LS4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776">
                <a:tc gridSpan="3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40 MHz </a:t>
                      </a:r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UPGRADE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 2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</a:rPr>
                        <a:t>Consolidation</a:t>
                      </a:r>
                      <a:endParaRPr lang="en-US" sz="1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 2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50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sz="1200" b="1" baseline="0" dirty="0" err="1" smtClean="0">
                          <a:solidFill>
                            <a:srgbClr val="0070C0"/>
                          </a:solidFill>
                        </a:rPr>
                        <a:t>Ph</a:t>
                      </a:r>
                      <a:r>
                        <a:rPr lang="en-US" sz="1200" b="1" baseline="0" dirty="0" smtClean="0">
                          <a:solidFill>
                            <a:srgbClr val="0070C0"/>
                          </a:solidFill>
                        </a:rPr>
                        <a:t> II UPGRADE</a:t>
                      </a:r>
                      <a:endParaRPr lang="en-US" sz="12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2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300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8241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ATLAS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Phase I </a:t>
                      </a:r>
                      <a:r>
                        <a:rPr lang="en-US" sz="1000" b="1" baseline="0" dirty="0" err="1" smtClean="0">
                          <a:solidFill>
                            <a:srgbClr val="000000"/>
                          </a:solidFill>
                        </a:rPr>
                        <a:t>Upgr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2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ATLAS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Phase II UPGRADE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70C0"/>
                          </a:solidFill>
                        </a:rPr>
                        <a:t>HL-LHC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5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ATLAS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70C0"/>
                          </a:solidFill>
                        </a:rPr>
                        <a:t>HL-LHC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5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CMS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Phase I </a:t>
                      </a:r>
                      <a:r>
                        <a:rPr lang="en-US" sz="1000" b="1" baseline="0" dirty="0" err="1" smtClean="0">
                          <a:solidFill>
                            <a:srgbClr val="000000"/>
                          </a:solidFill>
                        </a:rPr>
                        <a:t>Upgr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300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CMS  </a:t>
                      </a:r>
                    </a:p>
                    <a:p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Phase II UPGRADE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CMS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3000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419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Belle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 ab</a:t>
                      </a:r>
                      <a:r>
                        <a:rPr lang="en-US" sz="1200" b="0" i="1" baseline="30000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 </a:t>
                      </a:r>
                      <a:r>
                        <a:rPr lang="en-US" sz="12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8 x 10</a:t>
                      </a:r>
                      <a:r>
                        <a:rPr lang="en-US" sz="12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 ab</a:t>
                      </a:r>
                      <a:r>
                        <a:rPr lang="en-US" sz="1200" b="0" i="1" baseline="30000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08330" y="6483315"/>
            <a:ext cx="243567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LHC schedule: </a:t>
            </a:r>
            <a:r>
              <a:rPr lang="en-US" sz="1000" dirty="0" smtClean="0">
                <a:solidFill>
                  <a:srgbClr val="000000"/>
                </a:solidFill>
                <a:hlinkClick r:id="rId3" invalidUrl="https://lhc-commissioning.web.cern.ch/lhc-commissioning/schedule/LHC schedule beyond LS1 MTP 2015_Freddy_June2015.pdf"/>
              </a:rPr>
              <a:t>Frederick Bordry</a:t>
            </a:r>
            <a:r>
              <a:rPr lang="en-US" sz="1000" dirty="0" smtClean="0">
                <a:solidFill>
                  <a:srgbClr val="000000"/>
                </a:solidFill>
              </a:rPr>
              <a:t>, </a:t>
            </a:r>
            <a:r>
              <a:rPr lang="en-US" sz="1000" dirty="0" smtClean="0">
                <a:solidFill>
                  <a:srgbClr val="000000"/>
                </a:solidFill>
                <a:hlinkClick r:id="rId4"/>
              </a:rPr>
              <a:t>Jun 2015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030" y="863397"/>
            <a:ext cx="5294206" cy="227754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u="sng" dirty="0" smtClean="0">
                <a:solidFill>
                  <a:srgbClr val="0000FF"/>
                </a:solidFill>
              </a:rPr>
              <a:t>Long Term Plan: make large steps in </a:t>
            </a:r>
            <a:r>
              <a:rPr lang="en-US" sz="2200" u="sng" dirty="0" err="1" smtClean="0">
                <a:solidFill>
                  <a:srgbClr val="0000FF"/>
                </a:solidFill>
              </a:rPr>
              <a:t>Lumi</a:t>
            </a:r>
            <a:r>
              <a:rPr lang="en-US" sz="2200" u="sng" dirty="0">
                <a:solidFill>
                  <a:srgbClr val="0000FF"/>
                </a:solidFill>
              </a:rPr>
              <a:t>:</a:t>
            </a:r>
            <a:endParaRPr lang="en-US" sz="2200" u="sng" dirty="0" smtClean="0">
              <a:solidFill>
                <a:srgbClr val="0000FF"/>
              </a:solidFill>
            </a:endParaRPr>
          </a:p>
          <a:p>
            <a:r>
              <a:rPr lang="en-US" sz="2000" u="sng" dirty="0" smtClean="0"/>
              <a:t>Run I + II</a:t>
            </a:r>
            <a:r>
              <a:rPr lang="en-US" sz="2000" dirty="0" smtClean="0"/>
              <a:t>     : L = 4 x 10</a:t>
            </a:r>
            <a:r>
              <a:rPr lang="en-US" sz="2000" b="1" baseline="30000" dirty="0" smtClean="0"/>
              <a:t>32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 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  </a:t>
            </a:r>
            <a:r>
              <a:rPr lang="en-US" sz="2000" dirty="0" smtClean="0"/>
              <a:t>: collect 3+5 fb</a:t>
            </a:r>
            <a:r>
              <a:rPr lang="en-US" sz="2000" baseline="30000" dirty="0" smtClean="0"/>
              <a:t>-1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3366FF"/>
                </a:solidFill>
                <a:sym typeface="Wingdings"/>
              </a:rPr>
              <a:t>O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n schedule</a:t>
            </a:r>
          </a:p>
          <a:p>
            <a:r>
              <a:rPr lang="en-US" sz="2000" u="sng" dirty="0" smtClean="0">
                <a:sym typeface="Wingdings"/>
              </a:rPr>
              <a:t>Run III + IV</a:t>
            </a:r>
            <a:r>
              <a:rPr lang="en-US" sz="2000" dirty="0" smtClean="0">
                <a:sym typeface="Wingdings"/>
              </a:rPr>
              <a:t> : L = 2 x 10</a:t>
            </a:r>
            <a:r>
              <a:rPr lang="en-US" sz="2000" b="1" baseline="30000" dirty="0" smtClean="0">
                <a:sym typeface="Wingdings"/>
              </a:rPr>
              <a:t>33</a:t>
            </a:r>
            <a:r>
              <a:rPr lang="en-US" sz="2000" dirty="0" smtClean="0">
                <a:sym typeface="Wingdings"/>
              </a:rPr>
              <a:t> cm</a:t>
            </a:r>
            <a:r>
              <a:rPr lang="en-US" sz="2000" baseline="30000" dirty="0" smtClean="0">
                <a:sym typeface="Wingdings"/>
              </a:rPr>
              <a:t>-2 </a:t>
            </a:r>
            <a:r>
              <a:rPr lang="en-US" sz="2000" dirty="0" smtClean="0">
                <a:sym typeface="Wingdings"/>
              </a:rPr>
              <a:t>s</a:t>
            </a:r>
            <a:r>
              <a:rPr lang="en-US" sz="2000" baseline="30000" dirty="0" smtClean="0">
                <a:sym typeface="Wingdings"/>
              </a:rPr>
              <a:t>-1</a:t>
            </a:r>
            <a:r>
              <a:rPr lang="en-US" sz="2000" dirty="0" smtClean="0">
                <a:sym typeface="Wingdings"/>
              </a:rPr>
              <a:t> : collect</a:t>
            </a:r>
            <a:r>
              <a:rPr lang="en-US" sz="2000" baseline="300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50 fb</a:t>
            </a:r>
            <a:r>
              <a:rPr lang="en-US" sz="2000" baseline="30000" dirty="0" smtClean="0">
                <a:sym typeface="Wingdings"/>
              </a:rPr>
              <a:t>-1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Phase-1 Upgrade fully funded</a:t>
            </a:r>
          </a:p>
          <a:p>
            <a:r>
              <a:rPr lang="en-US" sz="2000" u="sng" dirty="0" smtClean="0">
                <a:sym typeface="Wingdings"/>
              </a:rPr>
              <a:t>Run V</a:t>
            </a:r>
            <a:r>
              <a:rPr lang="en-US" sz="2000" dirty="0" smtClean="0">
                <a:sym typeface="Wingdings"/>
              </a:rPr>
              <a:t>         : L = 2 x 10</a:t>
            </a:r>
            <a:r>
              <a:rPr lang="en-US" sz="2000" b="1" baseline="30000" dirty="0" smtClean="0">
                <a:sym typeface="Wingdings"/>
              </a:rPr>
              <a:t>34</a:t>
            </a:r>
            <a:r>
              <a:rPr lang="en-US" sz="2000" dirty="0" smtClean="0">
                <a:sym typeface="Wingdings"/>
              </a:rPr>
              <a:t> cm</a:t>
            </a:r>
            <a:r>
              <a:rPr lang="en-US" sz="2000" baseline="30000" dirty="0" smtClean="0">
                <a:sym typeface="Wingdings"/>
              </a:rPr>
              <a:t>-2 </a:t>
            </a:r>
            <a:r>
              <a:rPr lang="en-US" sz="2000" dirty="0" smtClean="0">
                <a:sym typeface="Wingdings"/>
              </a:rPr>
              <a:t>s</a:t>
            </a:r>
            <a:r>
              <a:rPr lang="en-US" sz="2000" baseline="30000" dirty="0" smtClean="0">
                <a:sym typeface="Wingdings"/>
              </a:rPr>
              <a:t>-1 </a:t>
            </a:r>
            <a:r>
              <a:rPr lang="en-US" sz="2000" dirty="0" smtClean="0">
                <a:sym typeface="Wingdings"/>
              </a:rPr>
              <a:t>: collect 300 fb</a:t>
            </a:r>
            <a:r>
              <a:rPr lang="en-US" sz="2000" baseline="30000" dirty="0" smtClean="0">
                <a:sym typeface="Wingdings"/>
              </a:rPr>
              <a:t>-1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Phase-2 upgrade “</a:t>
            </a:r>
            <a:r>
              <a:rPr lang="en-US" sz="2000" dirty="0" err="1" smtClean="0">
                <a:solidFill>
                  <a:srgbClr val="3366FF"/>
                </a:solidFill>
                <a:sym typeface="Wingdings"/>
              </a:rPr>
              <a:t>EoI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” prepared for next LHCC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908" y="947428"/>
            <a:ext cx="3601451" cy="20831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070083" y="2261655"/>
            <a:ext cx="11288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8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The Precision Frontier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463" y="851395"/>
            <a:ext cx="8948462" cy="40011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Large potential to study Beyond SM physics: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800080"/>
                </a:solidFill>
              </a:rPr>
              <a:t>B-physics, Charm, EDM’s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Kaons</a:t>
            </a:r>
            <a:r>
              <a:rPr lang="en-US" sz="2000" dirty="0" smtClean="0">
                <a:solidFill>
                  <a:srgbClr val="0000FF"/>
                </a:solidFill>
              </a:rPr>
              <a:t>, g-2, </a:t>
            </a:r>
            <a:r>
              <a:rPr lang="mr-IN" sz="2000" dirty="0" smtClean="0">
                <a:solidFill>
                  <a:srgbClr val="0000FF"/>
                </a:solidFill>
              </a:rPr>
              <a:t>…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09" y="1386030"/>
            <a:ext cx="8277875" cy="470222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9784" y="6268383"/>
            <a:ext cx="8932679" cy="400110"/>
          </a:xfrm>
          <a:prstGeom prst="rect">
            <a:avLst/>
          </a:prstGeom>
          <a:noFill/>
          <a:ln w="25400">
            <a:solidFill>
              <a:srgbClr val="80008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80"/>
                </a:solidFill>
              </a:rPr>
              <a:t>Nikhef + VU</a:t>
            </a:r>
            <a:r>
              <a:rPr lang="en-US" sz="2000" dirty="0">
                <a:solidFill>
                  <a:srgbClr val="800080"/>
                </a:solidFill>
              </a:rPr>
              <a:t> </a:t>
            </a:r>
            <a:r>
              <a:rPr lang="en-US" sz="2000" dirty="0" smtClean="0">
                <a:solidFill>
                  <a:srgbClr val="800080"/>
                </a:solidFill>
              </a:rPr>
              <a:t>+ </a:t>
            </a:r>
            <a:r>
              <a:rPr lang="en-US" sz="2000" dirty="0" err="1" smtClean="0">
                <a:solidFill>
                  <a:srgbClr val="800080"/>
                </a:solidFill>
              </a:rPr>
              <a:t>RuG</a:t>
            </a:r>
            <a:r>
              <a:rPr lang="en-US" sz="2000" dirty="0" smtClean="0">
                <a:solidFill>
                  <a:srgbClr val="800080"/>
                </a:solidFill>
              </a:rPr>
              <a:t> have unique opportunity for coherent precision </a:t>
            </a:r>
            <a:r>
              <a:rPr lang="en-US" sz="2000" dirty="0" err="1" smtClean="0">
                <a:solidFill>
                  <a:srgbClr val="800080"/>
                </a:solidFill>
              </a:rPr>
              <a:t>flavour</a:t>
            </a:r>
            <a:r>
              <a:rPr lang="en-US" sz="2000" dirty="0" smtClean="0">
                <a:solidFill>
                  <a:srgbClr val="800080"/>
                </a:solidFill>
              </a:rPr>
              <a:t> program!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92946" y="4164641"/>
            <a:ext cx="1556836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W. </a:t>
            </a:r>
            <a:r>
              <a:rPr lang="en-US" sz="1400" b="1" dirty="0" err="1" smtClean="0">
                <a:solidFill>
                  <a:srgbClr val="000090"/>
                </a:solidFill>
              </a:rPr>
              <a:t>Altmannshofer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r>
              <a:rPr lang="en-US" sz="1400" b="1" dirty="0" smtClean="0">
                <a:solidFill>
                  <a:srgbClr val="000090"/>
                </a:solidFill>
              </a:rPr>
              <a:t>Coll. Aspen, 2014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Schedule and long term plans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1534" y="723520"/>
          <a:ext cx="9088119" cy="291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604520"/>
                <a:gridCol w="208280"/>
                <a:gridCol w="416560"/>
                <a:gridCol w="604520"/>
                <a:gridCol w="604520"/>
                <a:gridCol w="604520"/>
                <a:gridCol w="604519"/>
                <a:gridCol w="604520"/>
                <a:gridCol w="302260"/>
                <a:gridCol w="302260"/>
                <a:gridCol w="604520"/>
                <a:gridCol w="604520"/>
                <a:gridCol w="604520"/>
                <a:gridCol w="604520"/>
                <a:gridCol w="604520"/>
                <a:gridCol w="604520"/>
                <a:gridCol w="604520"/>
              </a:tblGrid>
              <a:tr h="288468"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2019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2020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2021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2022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2023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2024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2025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2026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2027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2028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2029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2030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2031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2032</a:t>
                      </a:r>
                      <a:endParaRPr lang="en-US" sz="13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00"/>
                          </a:solidFill>
                        </a:rPr>
                        <a:t>203</a:t>
                      </a:r>
                      <a:r>
                        <a:rPr lang="en-US" sz="1000" b="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3683"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Run</a:t>
                      </a:r>
                      <a:r>
                        <a:rPr lang="en-US" sz="16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III</a:t>
                      </a:r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Run</a:t>
                      </a:r>
                      <a:r>
                        <a:rPr lang="en-US" sz="16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IV</a:t>
                      </a:r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Run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V</a:t>
                      </a:r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LS2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LS3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LS4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1776">
                <a:tc gridSpan="3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40 MHz </a:t>
                      </a:r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UPGRADE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 2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</a:rPr>
                        <a:t>Consolidation</a:t>
                      </a:r>
                      <a:endParaRPr lang="en-US" sz="10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 2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50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sz="1200" b="1" baseline="0" dirty="0" err="1" smtClean="0">
                          <a:solidFill>
                            <a:srgbClr val="0070C0"/>
                          </a:solidFill>
                        </a:rPr>
                        <a:t>Ph</a:t>
                      </a:r>
                      <a:r>
                        <a:rPr lang="en-US" sz="1200" b="1" baseline="0" dirty="0" smtClean="0">
                          <a:solidFill>
                            <a:srgbClr val="0070C0"/>
                          </a:solidFill>
                        </a:rPr>
                        <a:t> II UPGRADE</a:t>
                      </a:r>
                      <a:endParaRPr lang="en-US" sz="12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2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300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8241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ATLAS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Phase I </a:t>
                      </a:r>
                      <a:r>
                        <a:rPr lang="en-US" sz="1000" b="1" baseline="0" dirty="0" err="1" smtClean="0">
                          <a:solidFill>
                            <a:srgbClr val="000000"/>
                          </a:solidFill>
                        </a:rPr>
                        <a:t>Upgr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2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ATLAS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Phase II UPGRADE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70C0"/>
                          </a:solidFill>
                        </a:rPr>
                        <a:t>HL-LHC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5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ATLAS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70C0"/>
                          </a:solidFill>
                        </a:rPr>
                        <a:t>HL-LHC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 5 x 10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CMS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</a:rPr>
                        <a:t>Phase I </a:t>
                      </a:r>
                      <a:r>
                        <a:rPr lang="en-US" sz="1000" b="1" baseline="0" dirty="0" err="1" smtClean="0">
                          <a:solidFill>
                            <a:srgbClr val="000000"/>
                          </a:solidFill>
                        </a:rPr>
                        <a:t>Upgr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300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CMS  </a:t>
                      </a:r>
                    </a:p>
                    <a:p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Phase II UPGRADE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CMS</a:t>
                      </a: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3000 fb</a:t>
                      </a:r>
                      <a:r>
                        <a:rPr lang="en-US" sz="16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419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Belle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 ab</a:t>
                      </a:r>
                      <a:r>
                        <a:rPr lang="en-US" sz="1200" b="0" i="1" baseline="30000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L = </a:t>
                      </a:r>
                      <a:r>
                        <a:rPr lang="en-US" sz="1200" b="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8 x 10</a:t>
                      </a:r>
                      <a:r>
                        <a:rPr lang="en-US" sz="1200" b="0" i="1" baseline="30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pple Chancery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 ab</a:t>
                      </a:r>
                      <a:r>
                        <a:rPr lang="en-US" sz="1200" b="0" i="1" baseline="30000" dirty="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baseline="30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pple Chancery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08330" y="3684711"/>
            <a:ext cx="243567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LHC schedule: </a:t>
            </a:r>
            <a:r>
              <a:rPr lang="en-US" sz="1000" dirty="0" smtClean="0">
                <a:solidFill>
                  <a:srgbClr val="000000"/>
                </a:solidFill>
                <a:hlinkClick r:id="rId3" invalidUrl="https://lhc-commissioning.web.cern.ch/lhc-commissioning/schedule/LHC schedule beyond LS1 MTP 2015_Freddy_June2015.pdf"/>
              </a:rPr>
              <a:t>Frederick Bordry</a:t>
            </a:r>
            <a:r>
              <a:rPr lang="en-US" sz="1000" dirty="0" smtClean="0">
                <a:solidFill>
                  <a:srgbClr val="000000"/>
                </a:solidFill>
              </a:rPr>
              <a:t>, </a:t>
            </a:r>
            <a:r>
              <a:rPr lang="en-US" sz="1000" dirty="0" smtClean="0">
                <a:solidFill>
                  <a:srgbClr val="000000"/>
                </a:solidFill>
                <a:hlinkClick r:id="rId4"/>
              </a:rPr>
              <a:t>Jun 2015</a:t>
            </a:r>
            <a:endParaRPr lang="en-US" sz="1000" dirty="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030" y="4008382"/>
            <a:ext cx="5314275" cy="2585323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u="sng" dirty="0" smtClean="0">
                <a:solidFill>
                  <a:srgbClr val="0000FF"/>
                </a:solidFill>
              </a:rPr>
              <a:t>Long Term Plan: make large steps in </a:t>
            </a:r>
            <a:r>
              <a:rPr lang="en-US" sz="2200" u="sng" dirty="0" err="1" smtClean="0">
                <a:solidFill>
                  <a:srgbClr val="0000FF"/>
                </a:solidFill>
              </a:rPr>
              <a:t>Lumi</a:t>
            </a:r>
            <a:r>
              <a:rPr lang="en-US" sz="2200" u="sng" dirty="0">
                <a:solidFill>
                  <a:srgbClr val="0000FF"/>
                </a:solidFill>
              </a:rPr>
              <a:t>:</a:t>
            </a:r>
            <a:endParaRPr lang="en-US" sz="2200" u="sng" dirty="0" smtClean="0">
              <a:solidFill>
                <a:srgbClr val="0000FF"/>
              </a:solidFill>
            </a:endParaRPr>
          </a:p>
          <a:p>
            <a:r>
              <a:rPr lang="en-US" sz="2000" u="sng" dirty="0" smtClean="0"/>
              <a:t>Run I + II</a:t>
            </a:r>
            <a:r>
              <a:rPr lang="en-US" sz="2000" dirty="0" smtClean="0"/>
              <a:t>     : L = 4 x 10</a:t>
            </a:r>
            <a:r>
              <a:rPr lang="en-US" sz="2000" baseline="30000" dirty="0" smtClean="0"/>
              <a:t>32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 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  </a:t>
            </a:r>
            <a:r>
              <a:rPr lang="en-US" sz="2000" dirty="0" smtClean="0"/>
              <a:t>: collect 3+5 fb</a:t>
            </a:r>
            <a:r>
              <a:rPr lang="en-US" sz="2000" baseline="30000" dirty="0" smtClean="0"/>
              <a:t>-1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3366FF"/>
                </a:solidFill>
                <a:sym typeface="Wingdings"/>
              </a:rPr>
              <a:t>O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n schedule</a:t>
            </a:r>
          </a:p>
          <a:p>
            <a:r>
              <a:rPr lang="en-US" sz="2000" u="sng" dirty="0" smtClean="0">
                <a:sym typeface="Wingdings"/>
              </a:rPr>
              <a:t>Run III + IV</a:t>
            </a:r>
            <a:r>
              <a:rPr lang="en-US" sz="2000" dirty="0" smtClean="0">
                <a:sym typeface="Wingdings"/>
              </a:rPr>
              <a:t> : L = 2 x 10</a:t>
            </a:r>
            <a:r>
              <a:rPr lang="en-US" sz="2000" baseline="30000" dirty="0" smtClean="0">
                <a:sym typeface="Wingdings"/>
              </a:rPr>
              <a:t>33</a:t>
            </a:r>
            <a:r>
              <a:rPr lang="en-US" sz="2000" dirty="0" smtClean="0">
                <a:sym typeface="Wingdings"/>
              </a:rPr>
              <a:t> cm</a:t>
            </a:r>
            <a:r>
              <a:rPr lang="en-US" sz="2000" baseline="30000" dirty="0" smtClean="0">
                <a:sym typeface="Wingdings"/>
              </a:rPr>
              <a:t>-2 </a:t>
            </a:r>
            <a:r>
              <a:rPr lang="en-US" sz="2000" dirty="0" smtClean="0">
                <a:sym typeface="Wingdings"/>
              </a:rPr>
              <a:t>s</a:t>
            </a:r>
            <a:r>
              <a:rPr lang="en-US" sz="2000" baseline="30000" dirty="0" smtClean="0">
                <a:sym typeface="Wingdings"/>
              </a:rPr>
              <a:t>-1</a:t>
            </a:r>
            <a:r>
              <a:rPr lang="en-US" sz="2000" dirty="0" smtClean="0">
                <a:sym typeface="Wingdings"/>
              </a:rPr>
              <a:t> : collect</a:t>
            </a:r>
            <a:r>
              <a:rPr lang="en-US" sz="2000" baseline="300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50 fb</a:t>
            </a:r>
            <a:r>
              <a:rPr lang="en-US" sz="2000" baseline="30000" dirty="0" smtClean="0">
                <a:sym typeface="Wingdings"/>
              </a:rPr>
              <a:t>-1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Phase-1 Upgrade fully funded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Consolidation plans becoming concrete</a:t>
            </a:r>
          </a:p>
          <a:p>
            <a:r>
              <a:rPr lang="en-US" sz="2000" u="sng" dirty="0" smtClean="0">
                <a:sym typeface="Wingdings"/>
              </a:rPr>
              <a:t>Run V</a:t>
            </a:r>
            <a:r>
              <a:rPr lang="en-US" sz="2000" dirty="0" smtClean="0">
                <a:sym typeface="Wingdings"/>
              </a:rPr>
              <a:t>         : L = 2 x 10</a:t>
            </a:r>
            <a:r>
              <a:rPr lang="en-US" sz="2000" baseline="30000" dirty="0" smtClean="0">
                <a:sym typeface="Wingdings"/>
              </a:rPr>
              <a:t>34</a:t>
            </a:r>
            <a:r>
              <a:rPr lang="en-US" sz="2000" dirty="0" smtClean="0">
                <a:sym typeface="Wingdings"/>
              </a:rPr>
              <a:t> cm</a:t>
            </a:r>
            <a:r>
              <a:rPr lang="en-US" sz="2000" baseline="30000" dirty="0" smtClean="0">
                <a:sym typeface="Wingdings"/>
              </a:rPr>
              <a:t>-2 </a:t>
            </a:r>
            <a:r>
              <a:rPr lang="en-US" sz="2000" dirty="0" smtClean="0">
                <a:sym typeface="Wingdings"/>
              </a:rPr>
              <a:t>s</a:t>
            </a:r>
            <a:r>
              <a:rPr lang="en-US" sz="2000" baseline="30000" dirty="0" smtClean="0">
                <a:sym typeface="Wingdings"/>
              </a:rPr>
              <a:t>-1 </a:t>
            </a:r>
            <a:r>
              <a:rPr lang="en-US" sz="2000" dirty="0" smtClean="0">
                <a:sym typeface="Wingdings"/>
              </a:rPr>
              <a:t>: collect 300 fb</a:t>
            </a:r>
            <a:r>
              <a:rPr lang="en-US" sz="2000" baseline="30000" dirty="0" smtClean="0">
                <a:sym typeface="Wingdings"/>
              </a:rPr>
              <a:t>-1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Phase-2 upgrade “</a:t>
            </a:r>
            <a:r>
              <a:rPr lang="en-US" sz="2000" dirty="0" err="1" smtClean="0">
                <a:solidFill>
                  <a:srgbClr val="3366FF"/>
                </a:solidFill>
                <a:sym typeface="Wingdings"/>
              </a:rPr>
              <a:t>EoI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” prepared for next LHCC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908" y="4244818"/>
            <a:ext cx="3601451" cy="20831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070083" y="5545175"/>
            <a:ext cx="11288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 err="1" smtClean="0"/>
              <a:t>LHCb’s</a:t>
            </a:r>
            <a:r>
              <a:rPr lang="en-US" dirty="0" smtClean="0"/>
              <a:t> “No-lose Theorem” for Future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8430" y="1016845"/>
            <a:ext cx="8066316" cy="98488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will provide order of magnitude improvements in: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Precision measurements on fundamental couplings,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Mass range for searches for new particles or forces </a:t>
            </a:r>
            <a:r>
              <a:rPr lang="en-US" b="1" i="1" dirty="0" smtClean="0"/>
              <a:t>beyond </a:t>
            </a:r>
            <a:r>
              <a:rPr lang="en-US" dirty="0" smtClean="0"/>
              <a:t>LHC energy</a:t>
            </a:r>
            <a:r>
              <a:rPr lang="en-US" b="1" i="1" dirty="0" smtClean="0"/>
              <a:t> </a:t>
            </a:r>
            <a:r>
              <a:rPr lang="en-US" dirty="0" smtClean="0"/>
              <a:t>scale.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350" y="2215734"/>
            <a:ext cx="8066316" cy="181588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 smtClean="0">
                <a:solidFill>
                  <a:srgbClr val="0000FF"/>
                </a:solidFill>
              </a:rPr>
              <a:t> complements B-physics with: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Charm and Strange physics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Electroweak (W,Z physics)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Central Exclusion Production physics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Spectroscopy and </a:t>
            </a:r>
            <a:r>
              <a:rPr lang="en-US" dirty="0" err="1" smtClean="0">
                <a:solidFill>
                  <a:srgbClr val="000090"/>
                </a:solidFill>
              </a:rPr>
              <a:t>Quarkonia</a:t>
            </a:r>
            <a:r>
              <a:rPr lang="en-US" dirty="0" smtClean="0">
                <a:solidFill>
                  <a:srgbClr val="000090"/>
                </a:solidFill>
              </a:rPr>
              <a:t> (tetra-q/</a:t>
            </a:r>
            <a:r>
              <a:rPr lang="en-US" dirty="0" err="1" smtClean="0">
                <a:solidFill>
                  <a:srgbClr val="000090"/>
                </a:solidFill>
              </a:rPr>
              <a:t>penta</a:t>
            </a:r>
            <a:r>
              <a:rPr lang="en-US" dirty="0">
                <a:solidFill>
                  <a:srgbClr val="000090"/>
                </a:solidFill>
              </a:rPr>
              <a:t>-</a:t>
            </a:r>
            <a:r>
              <a:rPr lang="en-US" dirty="0" smtClean="0">
                <a:solidFill>
                  <a:srgbClr val="000090"/>
                </a:solidFill>
              </a:rPr>
              <a:t>q)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Heavy Ion Physics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430" y="4263676"/>
            <a:ext cx="8066316" cy="98488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 smtClean="0">
                <a:solidFill>
                  <a:srgbClr val="0000FF"/>
                </a:solidFill>
              </a:rPr>
              <a:t> will: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3800"/>
                </a:solidFill>
              </a:rPr>
              <a:t>Publish 50++ </a:t>
            </a:r>
            <a:r>
              <a:rPr lang="en-US" baseline="30000" dirty="0" smtClean="0">
                <a:solidFill>
                  <a:srgbClr val="003800"/>
                </a:solidFill>
              </a:rPr>
              <a:t> </a:t>
            </a:r>
            <a:r>
              <a:rPr lang="en-US" dirty="0" smtClean="0">
                <a:solidFill>
                  <a:srgbClr val="003800"/>
                </a:solidFill>
              </a:rPr>
              <a:t>publications/year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3800"/>
                </a:solidFill>
              </a:rPr>
              <a:t>Give high visibility for students: </a:t>
            </a:r>
            <a:r>
              <a:rPr lang="en-US" dirty="0">
                <a:solidFill>
                  <a:srgbClr val="003800"/>
                </a:solidFill>
              </a:rPr>
              <a:t>~</a:t>
            </a:r>
            <a:r>
              <a:rPr lang="en-US" dirty="0" smtClean="0">
                <a:solidFill>
                  <a:srgbClr val="003800"/>
                </a:solidFill>
              </a:rPr>
              <a:t> 2 </a:t>
            </a:r>
            <a:r>
              <a:rPr lang="en-US" dirty="0" err="1" smtClean="0">
                <a:solidFill>
                  <a:srgbClr val="003800"/>
                </a:solidFill>
              </a:rPr>
              <a:t>publications+conf’s</a:t>
            </a:r>
            <a:r>
              <a:rPr lang="en-US" dirty="0" smtClean="0">
                <a:solidFill>
                  <a:srgbClr val="003800"/>
                </a:solidFill>
              </a:rPr>
              <a:t> for our PhD students.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586" y="5488079"/>
            <a:ext cx="8066316" cy="98488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LHCb</a:t>
            </a:r>
            <a:r>
              <a:rPr lang="en-US" sz="2200" dirty="0" smtClean="0">
                <a:solidFill>
                  <a:srgbClr val="0000FF"/>
                </a:solidFill>
              </a:rPr>
              <a:t> will continue to develop state-of-the-art technology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530053"/>
                </a:solidFill>
              </a:rPr>
              <a:t>Upgrade: 40 MHz event-rec, </a:t>
            </a:r>
            <a:r>
              <a:rPr lang="en-US" dirty="0" err="1" smtClean="0">
                <a:solidFill>
                  <a:srgbClr val="530053"/>
                </a:solidFill>
              </a:rPr>
              <a:t>VeloPix</a:t>
            </a:r>
            <a:r>
              <a:rPr lang="en-US" dirty="0" smtClean="0">
                <a:solidFill>
                  <a:srgbClr val="530053"/>
                </a:solidFill>
              </a:rPr>
              <a:t> </a:t>
            </a:r>
            <a:r>
              <a:rPr lang="en-US" dirty="0" smtClean="0">
                <a:solidFill>
                  <a:srgbClr val="530053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530053"/>
                </a:solidFill>
              </a:rPr>
              <a:t>-channel cooling, </a:t>
            </a:r>
            <a:r>
              <a:rPr lang="en-US" dirty="0" err="1" smtClean="0">
                <a:solidFill>
                  <a:srgbClr val="530053"/>
                </a:solidFill>
              </a:rPr>
              <a:t>SciFi</a:t>
            </a:r>
            <a:r>
              <a:rPr lang="en-US" dirty="0" smtClean="0">
                <a:solidFill>
                  <a:srgbClr val="530053"/>
                </a:solidFill>
              </a:rPr>
              <a:t> with </a:t>
            </a:r>
            <a:r>
              <a:rPr lang="en-US" dirty="0" err="1" smtClean="0">
                <a:solidFill>
                  <a:srgbClr val="530053"/>
                </a:solidFill>
              </a:rPr>
              <a:t>SiPM</a:t>
            </a:r>
            <a:r>
              <a:rPr lang="en-US" dirty="0" smtClean="0">
                <a:solidFill>
                  <a:srgbClr val="530053"/>
                </a:solidFill>
              </a:rPr>
              <a:t> at -40</a:t>
            </a:r>
            <a:r>
              <a:rPr lang="en-US" baseline="30000" dirty="0" smtClean="0">
                <a:solidFill>
                  <a:srgbClr val="530053"/>
                </a:solidFill>
              </a:rPr>
              <a:t>o</a:t>
            </a:r>
            <a:r>
              <a:rPr lang="en-US" dirty="0" smtClean="0">
                <a:solidFill>
                  <a:srgbClr val="530053"/>
                </a:solidFill>
              </a:rPr>
              <a:t>C,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530053"/>
                </a:solidFill>
              </a:rPr>
              <a:t>Allowing students to work on challenging </a:t>
            </a:r>
            <a:r>
              <a:rPr lang="en-US" b="1" i="1" dirty="0" smtClean="0">
                <a:solidFill>
                  <a:srgbClr val="530053"/>
                </a:solidFill>
              </a:rPr>
              <a:t>hardware and analysis</a:t>
            </a:r>
            <a:r>
              <a:rPr lang="en-US" dirty="0" smtClean="0">
                <a:solidFill>
                  <a:srgbClr val="530053"/>
                </a:solidFill>
              </a:rPr>
              <a:t>.</a:t>
            </a:r>
            <a:endParaRPr lang="en-US" dirty="0">
              <a:solidFill>
                <a:srgbClr val="53005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69573" y="2029154"/>
            <a:ext cx="3664359" cy="2778798"/>
            <a:chOff x="5479640" y="3101039"/>
            <a:chExt cx="3664359" cy="2778798"/>
          </a:xfrm>
        </p:grpSpPr>
        <p:grpSp>
          <p:nvGrpSpPr>
            <p:cNvPr id="6" name="Group 5"/>
            <p:cNvGrpSpPr/>
            <p:nvPr/>
          </p:nvGrpSpPr>
          <p:grpSpPr>
            <a:xfrm>
              <a:off x="5479640" y="3101040"/>
              <a:ext cx="3651132" cy="2778797"/>
              <a:chOff x="1423782" y="698500"/>
              <a:chExt cx="6629400" cy="61595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23782" y="698500"/>
                <a:ext cx="6629400" cy="61595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447800" y="698500"/>
                <a:ext cx="746478" cy="10936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482800" y="3101039"/>
              <a:ext cx="3661199" cy="2778797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816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97D15"/>
          </a:solidFill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Upgrade Investment: </a:t>
            </a:r>
            <a:r>
              <a:rPr lang="en-US" dirty="0" err="1" smtClean="0"/>
              <a:t>Velo</a:t>
            </a:r>
            <a:r>
              <a:rPr lang="en-US" dirty="0" smtClean="0"/>
              <a:t>, </a:t>
            </a:r>
            <a:r>
              <a:rPr lang="en-US" dirty="0" err="1" smtClean="0"/>
              <a:t>SciFi</a:t>
            </a:r>
            <a:r>
              <a:rPr lang="en-US" dirty="0" smtClean="0"/>
              <a:t> and HLT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915070"/>
            <a:ext cx="8773648" cy="5207671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5825" y="6244709"/>
            <a:ext cx="8706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ost: 57 MCHF; </a:t>
            </a:r>
            <a:r>
              <a:rPr lang="en-US" sz="2000" dirty="0" err="1" smtClean="0">
                <a:solidFill>
                  <a:srgbClr val="0000FF"/>
                </a:solidFill>
              </a:rPr>
              <a:t>MoU</a:t>
            </a:r>
            <a:r>
              <a:rPr lang="en-US" sz="2000" dirty="0" smtClean="0">
                <a:solidFill>
                  <a:srgbClr val="0000FF"/>
                </a:solidFill>
              </a:rPr>
              <a:t> Nikhef: 1920 </a:t>
            </a:r>
            <a:r>
              <a:rPr lang="en-US" sz="2000" dirty="0" err="1" smtClean="0">
                <a:solidFill>
                  <a:srgbClr val="0000FF"/>
                </a:solidFill>
              </a:rPr>
              <a:t>kCHF</a:t>
            </a:r>
            <a:r>
              <a:rPr lang="en-US" sz="2000" dirty="0" smtClean="0">
                <a:solidFill>
                  <a:srgbClr val="0000FF"/>
                </a:solidFill>
              </a:rPr>
              <a:t> (</a:t>
            </a:r>
            <a:r>
              <a:rPr lang="en-US" sz="2000" dirty="0" err="1" smtClean="0">
                <a:solidFill>
                  <a:srgbClr val="0000FF"/>
                </a:solidFill>
              </a:rPr>
              <a:t>Scifi</a:t>
            </a:r>
            <a:r>
              <a:rPr lang="en-US" sz="2000" dirty="0" smtClean="0">
                <a:solidFill>
                  <a:srgbClr val="0000FF"/>
                </a:solidFill>
              </a:rPr>
              <a:t>) + 1320 </a:t>
            </a:r>
            <a:r>
              <a:rPr lang="en-US" sz="2000" dirty="0" err="1" smtClean="0">
                <a:solidFill>
                  <a:srgbClr val="0000FF"/>
                </a:solidFill>
              </a:rPr>
              <a:t>kCHF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err="1" smtClean="0">
                <a:solidFill>
                  <a:srgbClr val="0000FF"/>
                </a:solidFill>
              </a:rPr>
              <a:t>Velo</a:t>
            </a:r>
            <a:r>
              <a:rPr lang="en-US" sz="2000" dirty="0" smtClean="0">
                <a:solidFill>
                  <a:srgbClr val="0000FF"/>
                </a:solidFill>
              </a:rPr>
              <a:t>) + 676 </a:t>
            </a:r>
            <a:r>
              <a:rPr lang="en-US" sz="2000" dirty="0" err="1" smtClean="0">
                <a:solidFill>
                  <a:srgbClr val="0000FF"/>
                </a:solidFill>
              </a:rPr>
              <a:t>kCHF</a:t>
            </a:r>
            <a:r>
              <a:rPr lang="en-US" sz="2000" dirty="0" smtClean="0">
                <a:solidFill>
                  <a:srgbClr val="0000FF"/>
                </a:solidFill>
              </a:rPr>
              <a:t> (CF)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50900" y="2908300"/>
            <a:ext cx="914400" cy="1320800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87800" y="2146300"/>
            <a:ext cx="914400" cy="2832100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07"/>
          </a:solidFill>
        </p:spPr>
        <p:txBody>
          <a:bodyPr/>
          <a:lstStyle/>
          <a:p>
            <a:pPr algn="l"/>
            <a:r>
              <a:rPr lang="en-US" dirty="0" smtClean="0"/>
              <a:t>Nikhef Group Activities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571570" y="75497"/>
            <a:ext cx="3103853" cy="1879030"/>
            <a:chOff x="4460730" y="75497"/>
            <a:chExt cx="3103853" cy="187903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585" y="75497"/>
              <a:ext cx="3089998" cy="184745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60730" y="83274"/>
              <a:ext cx="3089997" cy="1871253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464" y="687508"/>
            <a:ext cx="45839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Rare Decays: 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s,d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, LFV:</a:t>
            </a:r>
            <a:r>
              <a:rPr lang="en-US" sz="2000" dirty="0" smtClean="0">
                <a:sym typeface="Wingdings"/>
              </a:rPr>
              <a:t> </a:t>
            </a:r>
          </a:p>
          <a:p>
            <a:pPr marL="285750" indent="-285750">
              <a:buFontTx/>
              <a:buChar char="•"/>
            </a:pPr>
            <a:r>
              <a:rPr lang="en-US" sz="1600" b="1" dirty="0" smtClean="0">
                <a:sym typeface="Wingdings"/>
              </a:rPr>
              <a:t>A. Pellegrino, G. </a:t>
            </a:r>
            <a:r>
              <a:rPr lang="en-US" sz="1600" b="1" dirty="0" err="1" smtClean="0">
                <a:sym typeface="Wingdings"/>
              </a:rPr>
              <a:t>Onderwater</a:t>
            </a:r>
            <a:r>
              <a:rPr lang="en-US" sz="1600" b="1" dirty="0" smtClean="0">
                <a:sym typeface="Wingdings"/>
              </a:rPr>
              <a:t>, F. </a:t>
            </a:r>
            <a:r>
              <a:rPr lang="en-US" sz="1600" b="1" dirty="0" err="1" smtClean="0">
                <a:sym typeface="Wingdings"/>
              </a:rPr>
              <a:t>Archilli</a:t>
            </a:r>
            <a:r>
              <a:rPr lang="en-US" sz="1600" b="1" dirty="0" smtClean="0">
                <a:sym typeface="Wingdings"/>
              </a:rPr>
              <a:t>, </a:t>
            </a:r>
          </a:p>
          <a:p>
            <a:r>
              <a:rPr lang="en-US" sz="1600" b="1" dirty="0" smtClean="0">
                <a:sym typeface="Wingdings"/>
              </a:rPr>
              <a:t>      M. Mulder, M. v. </a:t>
            </a:r>
            <a:r>
              <a:rPr lang="en-US" sz="1600" b="1" dirty="0" err="1" smtClean="0">
                <a:sym typeface="Wingdings"/>
              </a:rPr>
              <a:t>Veghel</a:t>
            </a:r>
            <a:endParaRPr lang="en-US" sz="16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617" y="1876306"/>
            <a:ext cx="2428334" cy="203117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3" name="Picture 12" descr="hfag_Summer2015_DGsphis_zoom_fi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45" y="779152"/>
            <a:ext cx="2746092" cy="177667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4" name="Picture 3" descr="hidef_asl_overvi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62" y="2713717"/>
            <a:ext cx="2796680" cy="201594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54716" y="3563312"/>
            <a:ext cx="1823543" cy="2777151"/>
          </a:xfrm>
          <a:prstGeom prst="rect">
            <a:avLst/>
          </a:prstGeom>
          <a:ln w="254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6519333" y="4997895"/>
            <a:ext cx="2523104" cy="1675068"/>
            <a:chOff x="928448" y="1249445"/>
            <a:chExt cx="7365640" cy="5153779"/>
          </a:xfrm>
        </p:grpSpPr>
        <p:sp>
          <p:nvSpPr>
            <p:cNvPr id="11" name="Rectangle 10"/>
            <p:cNvSpPr/>
            <p:nvPr/>
          </p:nvSpPr>
          <p:spPr>
            <a:xfrm>
              <a:off x="928448" y="1249445"/>
              <a:ext cx="7365640" cy="51537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hidef_LLP_fig7_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61" y="1401048"/>
              <a:ext cx="7087585" cy="489634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542699" y="436032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64" y="1466728"/>
            <a:ext cx="45839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CP violation(angle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lang="en-US" sz="2000" baseline="-25000" dirty="0" smtClean="0">
                <a:solidFill>
                  <a:srgbClr val="0000FF"/>
                </a:solidFill>
                <a:cs typeface="Symbol" charset="2"/>
              </a:rPr>
              <a:t>s</a:t>
            </a:r>
            <a:r>
              <a:rPr lang="en-US" sz="2000" dirty="0" smtClean="0">
                <a:solidFill>
                  <a:srgbClr val="0000FF"/>
                </a:solidFill>
                <a:cs typeface="Symbol" charset="2"/>
              </a:rPr>
              <a:t>)</a:t>
            </a:r>
            <a:r>
              <a:rPr lang="en-US" sz="2000" dirty="0" smtClean="0">
                <a:solidFill>
                  <a:srgbClr val="0000FF"/>
                </a:solidFill>
                <a:cs typeface="Symbol" charset="2"/>
                <a:sym typeface="Wingdings"/>
              </a:rPr>
              <a:t>:</a:t>
            </a:r>
            <a:r>
              <a:rPr lang="en-US" sz="2000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B</a:t>
            </a:r>
            <a:r>
              <a:rPr lang="en-US" sz="20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J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/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yf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,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J/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y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0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ff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:</a:t>
            </a:r>
            <a:endParaRPr lang="en-US" sz="20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Tx/>
              <a:buChar char="•"/>
            </a:pPr>
            <a:r>
              <a:rPr lang="en-US" sz="1600" b="1" dirty="0" smtClean="0">
                <a:sym typeface="Wingdings"/>
              </a:rPr>
              <a:t>G. Raven, P. </a:t>
            </a:r>
            <a:r>
              <a:rPr lang="en-US" sz="1600" b="1" dirty="0" err="1">
                <a:sym typeface="Wingdings"/>
              </a:rPr>
              <a:t>K</a:t>
            </a:r>
            <a:r>
              <a:rPr lang="en-US" sz="1600" b="1" dirty="0" err="1" smtClean="0">
                <a:sym typeface="Wingdings"/>
              </a:rPr>
              <a:t>oppenburg</a:t>
            </a:r>
            <a:r>
              <a:rPr lang="en-US" sz="1600" b="1" dirty="0" smtClean="0">
                <a:sym typeface="Wingdings"/>
              </a:rPr>
              <a:t>, S. Benson, </a:t>
            </a:r>
          </a:p>
          <a:p>
            <a:r>
              <a:rPr lang="en-US" sz="1600" b="1" dirty="0">
                <a:sym typeface="Wingdings"/>
              </a:rPr>
              <a:t> </a:t>
            </a:r>
            <a:r>
              <a:rPr lang="en-US" sz="1600" b="1" dirty="0" smtClean="0">
                <a:sym typeface="Wingdings"/>
              </a:rPr>
              <a:t>     V. </a:t>
            </a:r>
            <a:r>
              <a:rPr lang="en-US" sz="1600" b="1" dirty="0" err="1" smtClean="0">
                <a:sym typeface="Wingdings"/>
              </a:rPr>
              <a:t>Syropoulos</a:t>
            </a:r>
            <a:r>
              <a:rPr lang="en-US" sz="1600" b="1" dirty="0" smtClean="0">
                <a:sym typeface="Wingdings"/>
              </a:rPr>
              <a:t>, K. </a:t>
            </a:r>
            <a:r>
              <a:rPr lang="en-US" sz="1600" b="1" dirty="0" err="1" smtClean="0">
                <a:sym typeface="Wingdings"/>
              </a:rPr>
              <a:t>Govorkova</a:t>
            </a:r>
            <a:r>
              <a:rPr lang="en-US" sz="1600" b="1" dirty="0" smtClean="0">
                <a:sym typeface="Wingdings"/>
              </a:rPr>
              <a:t> </a:t>
            </a:r>
            <a:endParaRPr lang="en-US" sz="16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6464" y="2260378"/>
            <a:ext cx="458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CP violation (angle 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dirty="0" smtClean="0">
                <a:solidFill>
                  <a:srgbClr val="0000FF"/>
                </a:solidFill>
              </a:rPr>
              <a:t>): </a:t>
            </a:r>
            <a:r>
              <a:rPr lang="en-US" sz="2000" dirty="0" err="1" smtClean="0">
                <a:solidFill>
                  <a:srgbClr val="0000FF"/>
                </a:solidFill>
              </a:rPr>
              <a:t>B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D</a:t>
            </a:r>
            <a:r>
              <a:rPr lang="en-US" sz="2000" baseline="-25000" dirty="0" err="1" smtClean="0">
                <a:solidFill>
                  <a:srgbClr val="0000FF"/>
                </a:solidFill>
                <a:sym typeface="Wingdings"/>
              </a:rPr>
              <a:t>s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:</a:t>
            </a:r>
            <a:endParaRPr lang="en-US" sz="20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Tx/>
              <a:buChar char="•"/>
            </a:pPr>
            <a:r>
              <a:rPr lang="en-US" sz="1600" b="1" dirty="0" smtClean="0">
                <a:sym typeface="Wingdings"/>
              </a:rPr>
              <a:t>N. Tuning, M. Merk, L. </a:t>
            </a:r>
            <a:r>
              <a:rPr lang="en-US" sz="1600" b="1" dirty="0" err="1" smtClean="0">
                <a:sym typeface="Wingdings"/>
              </a:rPr>
              <a:t>Bel</a:t>
            </a:r>
            <a:endParaRPr lang="en-US" sz="16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6464" y="2808718"/>
            <a:ext cx="45839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Semi-</a:t>
            </a:r>
            <a:r>
              <a:rPr lang="en-US" sz="2000" dirty="0" err="1" smtClean="0">
                <a:solidFill>
                  <a:srgbClr val="0000FF"/>
                </a:solidFill>
              </a:rPr>
              <a:t>leptonic</a:t>
            </a:r>
            <a:r>
              <a:rPr lang="en-US" sz="2000" dirty="0" smtClean="0">
                <a:solidFill>
                  <a:srgbClr val="0000FF"/>
                </a:solidFill>
              </a:rPr>
              <a:t> decays: </a:t>
            </a:r>
            <a:r>
              <a:rPr lang="en-US" sz="2000" dirty="0" err="1" smtClean="0">
                <a:solidFill>
                  <a:srgbClr val="0000FF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sl</a:t>
            </a:r>
            <a:r>
              <a:rPr lang="en-US" sz="2000" baseline="30000" dirty="0" err="1" smtClean="0">
                <a:solidFill>
                  <a:srgbClr val="0000FF"/>
                </a:solidFill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sl</a:t>
            </a:r>
            <a:r>
              <a:rPr lang="en-US" sz="2000" baseline="30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, R</a:t>
            </a:r>
            <a:r>
              <a:rPr lang="en-US" sz="2000" baseline="-25000" dirty="0" smtClean="0">
                <a:solidFill>
                  <a:srgbClr val="0000FF"/>
                </a:solidFill>
              </a:rPr>
              <a:t>D*</a:t>
            </a:r>
            <a:r>
              <a:rPr lang="en-US" sz="2000" baseline="30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:</a:t>
            </a:r>
            <a:endParaRPr lang="en-US" sz="2000" baseline="30000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•"/>
            </a:pPr>
            <a:r>
              <a:rPr lang="en-US" sz="1600" b="1" dirty="0" smtClean="0"/>
              <a:t>J. v. Tilburg, H. </a:t>
            </a:r>
            <a:r>
              <a:rPr lang="en-US" sz="1600" b="1" dirty="0" err="1" smtClean="0"/>
              <a:t>Wilschut</a:t>
            </a:r>
            <a:r>
              <a:rPr lang="en-US" sz="1600" b="1" dirty="0" smtClean="0"/>
              <a:t>, G. </a:t>
            </a:r>
            <a:r>
              <a:rPr lang="en-US" sz="1600" b="1" dirty="0" err="1" smtClean="0"/>
              <a:t>Ciezarek</a:t>
            </a:r>
            <a:r>
              <a:rPr lang="en-US" sz="1600" b="1" dirty="0" smtClean="0"/>
              <a:t>, J. de </a:t>
            </a:r>
            <a:r>
              <a:rPr lang="en-US" sz="1600" b="1" dirty="0" err="1" smtClean="0"/>
              <a:t>Vries</a:t>
            </a:r>
            <a:r>
              <a:rPr lang="en-US" sz="1600" b="1" dirty="0" smtClean="0"/>
              <a:t>, L. </a:t>
            </a:r>
            <a:r>
              <a:rPr lang="en-US" sz="1600" b="1" dirty="0" err="1" smtClean="0"/>
              <a:t>Dufour</a:t>
            </a:r>
            <a:endParaRPr lang="en-US" sz="16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6464" y="3605281"/>
            <a:ext cx="458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Long-lived particles:</a:t>
            </a:r>
          </a:p>
          <a:p>
            <a:pPr marL="285750" indent="-285750">
              <a:buFontTx/>
              <a:buChar char="•"/>
            </a:pPr>
            <a:r>
              <a:rPr lang="en-US" sz="1600" b="1" dirty="0" smtClean="0"/>
              <a:t>W. </a:t>
            </a:r>
            <a:r>
              <a:rPr lang="en-US" sz="1600" b="1" dirty="0" err="1" smtClean="0"/>
              <a:t>Hulsbergen</a:t>
            </a:r>
            <a:r>
              <a:rPr lang="en-US" sz="1600" b="1" dirty="0" smtClean="0"/>
              <a:t>, E. </a:t>
            </a:r>
            <a:r>
              <a:rPr lang="en-US" sz="1600" b="1" dirty="0" err="1" smtClean="0"/>
              <a:t>Dall’Occo</a:t>
            </a:r>
            <a:endParaRPr lang="en-US" sz="1600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46464" y="4374096"/>
            <a:ext cx="45839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Vertex Detector: </a:t>
            </a:r>
          </a:p>
          <a:p>
            <a:pPr marL="285750" indent="-285750">
              <a:buFontTx/>
              <a:buChar char="•"/>
            </a:pPr>
            <a:r>
              <a:rPr lang="en-US" sz="1600" b="1" dirty="0" smtClean="0"/>
              <a:t>W. </a:t>
            </a:r>
            <a:r>
              <a:rPr lang="en-US" sz="1600" b="1" dirty="0" err="1" smtClean="0"/>
              <a:t>Hulsbergen</a:t>
            </a:r>
            <a:r>
              <a:rPr lang="en-US" sz="1600" b="1" dirty="0" smtClean="0"/>
              <a:t>, M. v. </a:t>
            </a:r>
            <a:r>
              <a:rPr lang="en-US" sz="1600" b="1" dirty="0" err="1" smtClean="0"/>
              <a:t>Beuzekom</a:t>
            </a:r>
            <a:r>
              <a:rPr lang="en-US" sz="1600" b="1" dirty="0" smtClean="0"/>
              <a:t>, E. </a:t>
            </a:r>
            <a:r>
              <a:rPr lang="en-US" sz="1600" b="1" dirty="0" err="1" smtClean="0"/>
              <a:t>Jans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P.Koppenburg</a:t>
            </a:r>
            <a:r>
              <a:rPr lang="en-US" sz="1600" b="1" dirty="0" smtClean="0"/>
              <a:t>,  F. </a:t>
            </a:r>
            <a:r>
              <a:rPr lang="en-US" sz="1600" b="1" dirty="0" err="1" smtClean="0"/>
              <a:t>Archilli</a:t>
            </a:r>
            <a:r>
              <a:rPr lang="en-US" sz="1600" b="1" dirty="0" smtClean="0"/>
              <a:t>,  E. </a:t>
            </a:r>
            <a:r>
              <a:rPr lang="en-US" sz="1600" b="1" dirty="0" err="1" smtClean="0"/>
              <a:t>Dall’Occo</a:t>
            </a:r>
            <a:endParaRPr lang="en-US" sz="1600" b="1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Main Tracker: </a:t>
            </a:r>
          </a:p>
          <a:p>
            <a:pPr marL="285750" indent="-285750">
              <a:buFontTx/>
              <a:buChar char="•"/>
            </a:pPr>
            <a:r>
              <a:rPr lang="en-US" sz="1600" b="1" dirty="0" smtClean="0"/>
              <a:t>A. Pellegrino, </a:t>
            </a:r>
            <a:r>
              <a:rPr lang="en-US" sz="1600" b="1" dirty="0" err="1" smtClean="0"/>
              <a:t>N.Tuning</a:t>
            </a:r>
            <a:r>
              <a:rPr lang="en-US" sz="1600" b="1" dirty="0" smtClean="0"/>
              <a:t>,  J. v. Tilburg,  </a:t>
            </a:r>
            <a:r>
              <a:rPr lang="en-US" sz="1600" b="1" dirty="0" err="1" smtClean="0"/>
              <a:t>G.Ciezarek</a:t>
            </a:r>
            <a:r>
              <a:rPr lang="en-US" sz="1600" b="1" dirty="0" smtClean="0"/>
              <a:t>, J. de </a:t>
            </a:r>
            <a:r>
              <a:rPr lang="en-US" sz="1600" b="1" dirty="0" err="1" smtClean="0"/>
              <a:t>Vries</a:t>
            </a:r>
            <a:r>
              <a:rPr lang="en-US" sz="1600" b="1" dirty="0" smtClean="0"/>
              <a:t>, L. </a:t>
            </a:r>
            <a:r>
              <a:rPr lang="en-US" sz="1600" b="1" dirty="0" err="1" smtClean="0"/>
              <a:t>Dufour</a:t>
            </a:r>
            <a:r>
              <a:rPr lang="en-US" sz="1600" b="1" dirty="0" smtClean="0"/>
              <a:t>, L </a:t>
            </a:r>
            <a:r>
              <a:rPr lang="en-US" sz="1600" b="1" dirty="0" err="1" smtClean="0"/>
              <a:t>Bel</a:t>
            </a:r>
            <a:r>
              <a:rPr lang="en-US" sz="1600" b="1" dirty="0" smtClean="0"/>
              <a:t>, M. Mulder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High Level Trigger: </a:t>
            </a:r>
          </a:p>
          <a:p>
            <a:pPr marL="285750" indent="-285750">
              <a:buFontTx/>
              <a:buChar char="•"/>
            </a:pPr>
            <a:r>
              <a:rPr lang="en-US" sz="1600" b="1" dirty="0" err="1" smtClean="0"/>
              <a:t>G.Raven</a:t>
            </a:r>
            <a:r>
              <a:rPr lang="en-US" sz="1600" b="1" dirty="0" smtClean="0"/>
              <a:t>, S. Benson, V. </a:t>
            </a:r>
            <a:r>
              <a:rPr lang="en-US" sz="1600" b="1" dirty="0" err="1" smtClean="0"/>
              <a:t>Syropoulos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M.v.Veghel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8529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16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6380"/>
          </a:xfrm>
          <a:solidFill>
            <a:srgbClr val="197D15"/>
          </a:solidFill>
        </p:spPr>
        <p:txBody>
          <a:bodyPr/>
          <a:lstStyle/>
          <a:p>
            <a:r>
              <a:rPr lang="en-US" b="1" u="heavy" dirty="0" smtClean="0"/>
              <a:t>Good News</a:t>
            </a:r>
            <a:r>
              <a:rPr lang="en-US" dirty="0" smtClean="0"/>
              <a:t> and Worries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1258" y="754589"/>
            <a:ext cx="7774949" cy="2000548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u="sng" dirty="0" smtClean="0"/>
              <a:t>Funding PhD’s &amp; Postdocs:</a:t>
            </a:r>
          </a:p>
          <a:p>
            <a:r>
              <a:rPr lang="en-US" sz="2200" dirty="0" smtClean="0"/>
              <a:t>Reduced resources of previous years recovered by new grants: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rgbClr val="4C14FF"/>
                </a:solidFill>
              </a:rPr>
              <a:t>Vici </a:t>
            </a:r>
            <a:r>
              <a:rPr lang="en-US" sz="2000" dirty="0" err="1" smtClean="0">
                <a:solidFill>
                  <a:srgbClr val="4C14FF"/>
                </a:solidFill>
              </a:rPr>
              <a:t>Hulsbergen</a:t>
            </a:r>
            <a:r>
              <a:rPr lang="en-US" sz="2000" dirty="0" smtClean="0">
                <a:solidFill>
                  <a:srgbClr val="4C14FF"/>
                </a:solidFill>
              </a:rPr>
              <a:t>          				: “Long-lived massive particles”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rgbClr val="4C14FF"/>
                </a:solidFill>
              </a:rPr>
              <a:t>Vici Tuning						: “Time dependent CP Violation”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 smtClean="0">
                <a:solidFill>
                  <a:srgbClr val="4C14FF"/>
                </a:solidFill>
              </a:rPr>
              <a:t>Projectruimte</a:t>
            </a:r>
            <a:r>
              <a:rPr lang="en-US" sz="2000" dirty="0" smtClean="0">
                <a:solidFill>
                  <a:srgbClr val="4C14FF"/>
                </a:solidFill>
              </a:rPr>
              <a:t> Fleischer &amp; </a:t>
            </a:r>
            <a:r>
              <a:rPr lang="en-US" sz="2000" dirty="0" err="1" smtClean="0">
                <a:solidFill>
                  <a:srgbClr val="4C14FF"/>
                </a:solidFill>
              </a:rPr>
              <a:t>Merk</a:t>
            </a:r>
            <a:r>
              <a:rPr lang="en-US" sz="2000" dirty="0" smtClean="0">
                <a:solidFill>
                  <a:srgbClr val="4C14FF"/>
                </a:solidFill>
              </a:rPr>
              <a:t> 		: “B</a:t>
            </a:r>
            <a:r>
              <a:rPr lang="en-US" sz="2000" baseline="-25000" dirty="0" smtClean="0">
                <a:solidFill>
                  <a:srgbClr val="4C14FF"/>
                </a:solidFill>
              </a:rPr>
              <a:t>(s) </a:t>
            </a:r>
            <a:r>
              <a:rPr lang="en-US" sz="2000" dirty="0" smtClean="0">
                <a:solidFill>
                  <a:srgbClr val="4C14FF"/>
                </a:solidFill>
                <a:sym typeface="Wingdings"/>
              </a:rPr>
              <a:t> 𝜇</a:t>
            </a:r>
            <a:r>
              <a:rPr lang="en-US" sz="2000" baseline="30000" dirty="0" smtClean="0">
                <a:solidFill>
                  <a:srgbClr val="4C14FF"/>
                </a:solidFill>
                <a:sym typeface="Wingdings"/>
              </a:rPr>
              <a:t>+</a:t>
            </a:r>
            <a:r>
              <a:rPr lang="en-US" sz="2000" dirty="0" smtClean="0">
                <a:solidFill>
                  <a:srgbClr val="4C14FF"/>
                </a:solidFill>
                <a:sym typeface="Wingdings"/>
              </a:rPr>
              <a:t>𝜇</a:t>
            </a:r>
            <a:r>
              <a:rPr lang="mr-IN" sz="2000" baseline="30000" dirty="0" smtClean="0">
                <a:solidFill>
                  <a:srgbClr val="4C14FF"/>
                </a:solidFill>
                <a:sym typeface="Wingdings"/>
              </a:rPr>
              <a:t>–</a:t>
            </a:r>
            <a:r>
              <a:rPr lang="en-US" sz="2000" dirty="0" smtClean="0">
                <a:solidFill>
                  <a:srgbClr val="4C14FF"/>
                </a:solidFill>
              </a:rPr>
              <a:t>”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rgbClr val="4C14FF"/>
                </a:solidFill>
              </a:rPr>
              <a:t>Marie Curie Benson				: “Trigger &amp; B decays to neutrals</a:t>
            </a:r>
            <a:r>
              <a:rPr lang="en-US" dirty="0" smtClean="0">
                <a:solidFill>
                  <a:srgbClr val="4C14FF"/>
                </a:solidFill>
              </a:rPr>
              <a:t>”</a:t>
            </a:r>
            <a:endParaRPr lang="en-US" baseline="-25000" dirty="0">
              <a:solidFill>
                <a:srgbClr val="4C14FF"/>
              </a:solidFill>
            </a:endParaRPr>
          </a:p>
        </p:txBody>
      </p:sp>
      <p:pic>
        <p:nvPicPr>
          <p:cNvPr id="17" name="Picture 16" descr="CheeringBfy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2" b="14028"/>
          <a:stretch/>
        </p:blipFill>
        <p:spPr>
          <a:xfrm>
            <a:off x="807621" y="2901609"/>
            <a:ext cx="7578115" cy="3461038"/>
          </a:xfrm>
          <a:prstGeom prst="rect">
            <a:avLst/>
          </a:prstGeom>
          <a:ln w="25400">
            <a:solidFill>
              <a:srgbClr val="4C14FF"/>
            </a:solidFill>
          </a:ln>
        </p:spPr>
      </p:pic>
    </p:spTree>
    <p:extLst>
      <p:ext uri="{BB962C8B-B14F-4D97-AF65-F5344CB8AC3E}">
        <p14:creationId xmlns:p14="http://schemas.microsoft.com/office/powerpoint/2010/main" val="10866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3585" y="690286"/>
            <a:ext cx="4561249" cy="2339102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Detector Projects:</a:t>
            </a:r>
          </a:p>
          <a:p>
            <a:r>
              <a:rPr lang="en-US" b="1" i="1" dirty="0" err="1" smtClean="0">
                <a:solidFill>
                  <a:srgbClr val="4C14FF"/>
                </a:solidFill>
              </a:rPr>
              <a:t>SciFi</a:t>
            </a:r>
            <a:r>
              <a:rPr lang="en-US" dirty="0" smtClean="0">
                <a:solidFill>
                  <a:srgbClr val="4C14FF"/>
                </a:solidFill>
              </a:rPr>
              <a:t>: A.P. </a:t>
            </a:r>
            <a:r>
              <a:rPr lang="en-US" sz="1600" dirty="0" smtClean="0">
                <a:solidFill>
                  <a:srgbClr val="4C14FF"/>
                </a:solidFill>
              </a:rPr>
              <a:t>(also OT running, Very Rare decays</a:t>
            </a:r>
            <a:r>
              <a:rPr lang="en-US" sz="1600" dirty="0">
                <a:solidFill>
                  <a:srgbClr val="4C14FF"/>
                </a:solidFill>
              </a:rPr>
              <a:t>)</a:t>
            </a:r>
            <a:endParaRPr lang="en-US" sz="1600" dirty="0" smtClean="0">
              <a:solidFill>
                <a:srgbClr val="4C14FF"/>
              </a:solidFill>
            </a:endParaRPr>
          </a:p>
          <a:p>
            <a:r>
              <a:rPr lang="en-US" b="1" i="1" dirty="0" err="1" smtClean="0">
                <a:solidFill>
                  <a:srgbClr val="4C14FF"/>
                </a:solidFill>
              </a:rPr>
              <a:t>VeloPix</a:t>
            </a:r>
            <a:r>
              <a:rPr lang="en-US" b="1" i="1" dirty="0" smtClean="0">
                <a:solidFill>
                  <a:srgbClr val="4C14FF"/>
                </a:solidFill>
              </a:rPr>
              <a:t> Mechanics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W.H. (also </a:t>
            </a:r>
            <a:r>
              <a:rPr lang="en-US" sz="1600" dirty="0" err="1" smtClean="0">
                <a:solidFill>
                  <a:srgbClr val="4C14FF"/>
                </a:solidFill>
              </a:rPr>
              <a:t>Velo</a:t>
            </a:r>
            <a:r>
              <a:rPr lang="en-US" sz="1600" dirty="0" smtClean="0">
                <a:solidFill>
                  <a:srgbClr val="4C14FF"/>
                </a:solidFill>
              </a:rPr>
              <a:t> running, Vici)</a:t>
            </a:r>
          </a:p>
          <a:p>
            <a:r>
              <a:rPr lang="en-US" b="1" i="1" dirty="0" err="1">
                <a:solidFill>
                  <a:srgbClr val="4C14FF"/>
                </a:solidFill>
              </a:rPr>
              <a:t>VeloPix</a:t>
            </a:r>
            <a:r>
              <a:rPr lang="en-US" b="1" i="1" dirty="0">
                <a:solidFill>
                  <a:srgbClr val="4C14FF"/>
                </a:solidFill>
              </a:rPr>
              <a:t> Electronics</a:t>
            </a:r>
            <a:r>
              <a:rPr lang="en-US" dirty="0">
                <a:solidFill>
                  <a:srgbClr val="4C14FF"/>
                </a:solidFill>
              </a:rPr>
              <a:t>: </a:t>
            </a:r>
            <a:r>
              <a:rPr lang="en-US" sz="1600" dirty="0" err="1" smtClean="0">
                <a:solidFill>
                  <a:srgbClr val="4C14FF"/>
                </a:solidFill>
              </a:rPr>
              <a:t>M.v.B</a:t>
            </a:r>
            <a:r>
              <a:rPr lang="en-US" sz="1600" dirty="0" smtClean="0">
                <a:solidFill>
                  <a:srgbClr val="4C14FF"/>
                </a:solidFill>
              </a:rPr>
              <a:t>. </a:t>
            </a:r>
            <a:r>
              <a:rPr lang="en-US" sz="1600" dirty="0">
                <a:solidFill>
                  <a:srgbClr val="4C14FF"/>
                </a:solidFill>
              </a:rPr>
              <a:t>(also </a:t>
            </a:r>
            <a:r>
              <a:rPr lang="en-US" sz="1600" dirty="0" err="1">
                <a:solidFill>
                  <a:srgbClr val="4C14FF"/>
                </a:solidFill>
              </a:rPr>
              <a:t>Grav</a:t>
            </a:r>
            <a:r>
              <a:rPr lang="en-US" sz="1600" dirty="0">
                <a:solidFill>
                  <a:srgbClr val="4C14FF"/>
                </a:solidFill>
              </a:rPr>
              <a:t> waves, R&amp;D</a:t>
            </a:r>
            <a:r>
              <a:rPr lang="en-US" sz="1600" dirty="0" smtClean="0">
                <a:solidFill>
                  <a:srgbClr val="4C14FF"/>
                </a:solidFill>
              </a:rPr>
              <a:t>)</a:t>
            </a:r>
            <a:endParaRPr lang="en-US" sz="1600" b="1" i="1" dirty="0" smtClean="0">
              <a:solidFill>
                <a:srgbClr val="4C14FF"/>
              </a:solidFill>
            </a:endParaRPr>
          </a:p>
          <a:p>
            <a:r>
              <a:rPr lang="en-US" b="1" i="1" dirty="0" smtClean="0">
                <a:solidFill>
                  <a:srgbClr val="4C14FF"/>
                </a:solidFill>
              </a:rPr>
              <a:t>HLT upgrade</a:t>
            </a:r>
            <a:r>
              <a:rPr lang="en-US" dirty="0" smtClean="0">
                <a:solidFill>
                  <a:srgbClr val="4C14FF"/>
                </a:solidFill>
              </a:rPr>
              <a:t>: G.R</a:t>
            </a:r>
            <a:r>
              <a:rPr lang="en-US" sz="1600" dirty="0" smtClean="0">
                <a:solidFill>
                  <a:srgbClr val="4C14FF"/>
                </a:solidFill>
              </a:rPr>
              <a:t>. (also computing, </a:t>
            </a:r>
            <a:r>
              <a:rPr lang="en-US" sz="1600" dirty="0" err="1" smtClean="0">
                <a:solidFill>
                  <a:srgbClr val="4C14FF"/>
                </a:solidFill>
              </a:rPr>
              <a:t>LepCol</a:t>
            </a:r>
            <a:r>
              <a:rPr lang="en-US" sz="1600" dirty="0" smtClean="0">
                <a:solidFill>
                  <a:srgbClr val="4C14FF"/>
                </a:solidFill>
              </a:rPr>
              <a:t>)</a:t>
            </a:r>
          </a:p>
          <a:p>
            <a:r>
              <a:rPr lang="en-US" i="1" dirty="0" smtClean="0">
                <a:solidFill>
                  <a:srgbClr val="4C14FF"/>
                </a:solidFill>
              </a:rPr>
              <a:t>Running OT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N.T. (also Run coordinator, Vici</a:t>
            </a:r>
            <a:r>
              <a:rPr lang="en-US" sz="1600" dirty="0">
                <a:solidFill>
                  <a:srgbClr val="4C14FF"/>
                </a:solidFill>
              </a:rPr>
              <a:t>)</a:t>
            </a:r>
            <a:endParaRPr lang="en-US" sz="1600" dirty="0" smtClean="0">
              <a:solidFill>
                <a:srgbClr val="4C14FF"/>
              </a:solidFill>
            </a:endParaRPr>
          </a:p>
          <a:p>
            <a:r>
              <a:rPr lang="en-US" i="1" dirty="0" smtClean="0">
                <a:solidFill>
                  <a:srgbClr val="4C14FF"/>
                </a:solidFill>
              </a:rPr>
              <a:t>Running </a:t>
            </a:r>
            <a:r>
              <a:rPr lang="en-US" i="1" dirty="0" err="1" smtClean="0">
                <a:solidFill>
                  <a:srgbClr val="4C14FF"/>
                </a:solidFill>
              </a:rPr>
              <a:t>Velo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P.K. (also physics), W.H.</a:t>
            </a:r>
            <a:r>
              <a:rPr lang="en-US" sz="1600" dirty="0">
                <a:solidFill>
                  <a:srgbClr val="4C14FF"/>
                </a:solidFill>
              </a:rPr>
              <a:t> </a:t>
            </a:r>
            <a:r>
              <a:rPr lang="en-US" sz="1600" dirty="0" smtClean="0">
                <a:solidFill>
                  <a:srgbClr val="4C14FF"/>
                </a:solidFill>
              </a:rPr>
              <a:t> </a:t>
            </a:r>
          </a:p>
          <a:p>
            <a:r>
              <a:rPr lang="en-US" i="1" dirty="0" smtClean="0">
                <a:solidFill>
                  <a:srgbClr val="4C14FF"/>
                </a:solidFill>
              </a:rPr>
              <a:t>Running HLT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G.R. &amp; G.O. (also LFV,)</a:t>
            </a:r>
            <a:endParaRPr lang="en-US" sz="1600" dirty="0">
              <a:solidFill>
                <a:srgbClr val="4C14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6380"/>
          </a:xfrm>
          <a:solidFill>
            <a:srgbClr val="197D15"/>
          </a:solidFill>
        </p:spPr>
        <p:txBody>
          <a:bodyPr/>
          <a:lstStyle/>
          <a:p>
            <a:r>
              <a:rPr lang="en-US" dirty="0" smtClean="0"/>
              <a:t>Good News and </a:t>
            </a:r>
            <a:r>
              <a:rPr lang="en-US" b="1" u="heavy" dirty="0" smtClean="0"/>
              <a:t>Worries</a:t>
            </a:r>
            <a:endParaRPr lang="en-US" b="1" u="heav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20368" y="708750"/>
            <a:ext cx="3663311" cy="954107"/>
          </a:xfrm>
          <a:prstGeom prst="rect">
            <a:avLst/>
          </a:prstGeom>
          <a:noFill/>
          <a:ln w="19050">
            <a:solidFill>
              <a:srgbClr val="4C14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Senior staff </a:t>
            </a:r>
            <a:r>
              <a:rPr lang="en-US" sz="2000" u="sng" dirty="0" err="1" smtClean="0"/>
              <a:t>LHCb</a:t>
            </a:r>
            <a:r>
              <a:rPr lang="en-US" sz="2000" u="sng" dirty="0" smtClean="0"/>
              <a:t> group reduced:</a:t>
            </a:r>
          </a:p>
          <a:p>
            <a:r>
              <a:rPr lang="en-US" i="1" dirty="0" smtClean="0">
                <a:solidFill>
                  <a:srgbClr val="4C14FF"/>
                </a:solidFill>
              </a:rPr>
              <a:t>Retired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smtClean="0">
                <a:solidFill>
                  <a:srgbClr val="4C14FF"/>
                </a:solidFill>
              </a:rPr>
              <a:t>E.J., T.K., H.W.</a:t>
            </a:r>
          </a:p>
          <a:p>
            <a:r>
              <a:rPr lang="en-US" i="1" dirty="0" smtClean="0">
                <a:solidFill>
                  <a:srgbClr val="4C14FF"/>
                </a:solidFill>
              </a:rPr>
              <a:t>Changes</a:t>
            </a:r>
            <a:r>
              <a:rPr lang="en-US" dirty="0" smtClean="0">
                <a:solidFill>
                  <a:srgbClr val="4C14FF"/>
                </a:solidFill>
              </a:rPr>
              <a:t>: </a:t>
            </a:r>
            <a:r>
              <a:rPr lang="en-US" sz="1600" dirty="0" err="1" smtClean="0">
                <a:solidFill>
                  <a:srgbClr val="4C14FF"/>
                </a:solidFill>
              </a:rPr>
              <a:t>J.vT</a:t>
            </a:r>
            <a:r>
              <a:rPr lang="en-US" sz="1600" dirty="0" smtClean="0">
                <a:solidFill>
                  <a:srgbClr val="4C14FF"/>
                </a:solidFill>
              </a:rPr>
              <a:t>., H.S., G.R. (0.6), </a:t>
            </a:r>
            <a:r>
              <a:rPr lang="en-US" sz="1600" dirty="0" err="1" smtClean="0">
                <a:solidFill>
                  <a:srgbClr val="4C14FF"/>
                </a:solidFill>
              </a:rPr>
              <a:t>MvB</a:t>
            </a:r>
            <a:r>
              <a:rPr lang="en-US" sz="1600" dirty="0" smtClean="0">
                <a:solidFill>
                  <a:srgbClr val="4C14FF"/>
                </a:solidFill>
              </a:rPr>
              <a:t> (0.x) </a:t>
            </a:r>
            <a:endParaRPr lang="en-US" sz="1600" dirty="0">
              <a:solidFill>
                <a:srgbClr val="4C1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10865</TotalTime>
  <Words>4594</Words>
  <Application>Microsoft Macintosh PowerPoint</Application>
  <PresentationFormat>On-screen Show (4:3)</PresentationFormat>
  <Paragraphs>851</Paragraphs>
  <Slides>52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Apple Chancery</vt:lpstr>
      <vt:lpstr>Calibri</vt:lpstr>
      <vt:lpstr>Comic Sans MS</vt:lpstr>
      <vt:lpstr>Mangal</vt:lpstr>
      <vt:lpstr>Symbol</vt:lpstr>
      <vt:lpstr>Times New Roman</vt:lpstr>
      <vt:lpstr>Times New Roman Bold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1) LHCb group @ Nikhef: Phase-1 &amp; Phase-2</vt:lpstr>
      <vt:lpstr>LHCb Schedule and long term plan</vt:lpstr>
      <vt:lpstr>LHCb Upgrade Investment: Velo, SciFi and HLT</vt:lpstr>
      <vt:lpstr>Nikhef Group Activities</vt:lpstr>
      <vt:lpstr>Good News and Worries</vt:lpstr>
      <vt:lpstr>Good News and Worries</vt:lpstr>
      <vt:lpstr>Good News and Worries</vt:lpstr>
      <vt:lpstr>2) Velo: Run-1 &amp; Run-2</vt:lpstr>
      <vt:lpstr>Velo Radiation damage</vt:lpstr>
      <vt:lpstr>Velo Upgrade</vt:lpstr>
      <vt:lpstr>Module Production</vt:lpstr>
      <vt:lpstr>Module Issue: Cooling Substrate</vt:lpstr>
      <vt:lpstr>Alternatives for microchannel cooling</vt:lpstr>
      <vt:lpstr>VeloPix Chip</vt:lpstr>
      <vt:lpstr>Sensor Characterization with Beamtests</vt:lpstr>
      <vt:lpstr>Vacuum Envelope “RF-Box”</vt:lpstr>
      <vt:lpstr>Vacuum Envelope “RF-Box”</vt:lpstr>
      <vt:lpstr>Velo Project Status</vt:lpstr>
      <vt:lpstr>3) Outer Tracker: Run-1 &amp; Run-2</vt:lpstr>
      <vt:lpstr>Outer Tracker status</vt:lpstr>
      <vt:lpstr>The OT without IT in front</vt:lpstr>
      <vt:lpstr>SciFi Upgrade Tracker                                  .</vt:lpstr>
      <vt:lpstr>Tracker Upgrade: Scintillating Fiber Tracker</vt:lpstr>
      <vt:lpstr>Module End = Frontend + Coldbox</vt:lpstr>
      <vt:lpstr>Cold box tests                  .</vt:lpstr>
      <vt:lpstr>Some Impressions from Pre-Series Production</vt:lpstr>
      <vt:lpstr>Module production preparation </vt:lpstr>
      <vt:lpstr>Overall SciFi project status</vt:lpstr>
      <vt:lpstr>4) High Level Trigger: Run-2 and Upgrade</vt:lpstr>
      <vt:lpstr>High Level Trigger: Toward Upgrade</vt:lpstr>
      <vt:lpstr>4) High Level Trigger: Toward Upgrade</vt:lpstr>
      <vt:lpstr>5) Physics Exploitation: Run-1</vt:lpstr>
      <vt:lpstr>Plan for Run-2 Physics Projects</vt:lpstr>
      <vt:lpstr>Excitement in Flavor: Rare Decays: b  s m+m–</vt:lpstr>
      <vt:lpstr>In addition P5’, RD, RD*, RK, RK*  LFNU?</vt:lpstr>
      <vt:lpstr>PowerPoint Presentation</vt:lpstr>
      <vt:lpstr>Backup Information</vt:lpstr>
      <vt:lpstr>CPV-1: Bs mixing and CKM angle g with BsDsp/K</vt:lpstr>
      <vt:lpstr>CPV-2: Bs Mixing Phase js with BsJ/y f</vt:lpstr>
      <vt:lpstr>CPV-3: Semileptonic Asymmetries</vt:lpstr>
      <vt:lpstr>Semileptonics RD* : LFNU?</vt:lpstr>
      <vt:lpstr>Very rare decays: Bs,d  m+m-</vt:lpstr>
      <vt:lpstr>Very rare decays: Bs,d  m+m-</vt:lpstr>
      <vt:lpstr>Long-lived particle search: v-pions and Majorana neutrino’s</vt:lpstr>
      <vt:lpstr>LHCb and Vista25</vt:lpstr>
      <vt:lpstr>Flavour Physics</vt:lpstr>
      <vt:lpstr>The Precision Frontier</vt:lpstr>
      <vt:lpstr>LHCb Schedule and long term plans</vt:lpstr>
      <vt:lpstr>LHCb’s “No-lose Theorem” for Future</vt:lpstr>
    </vt:vector>
  </TitlesOfParts>
  <Company>Nikhef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Colloquium</dc:title>
  <dc:creator>Marcel Merk</dc:creator>
  <cp:lastModifiedBy>Marcel Merk</cp:lastModifiedBy>
  <cp:revision>780</cp:revision>
  <dcterms:created xsi:type="dcterms:W3CDTF">2014-08-15T12:41:01Z</dcterms:created>
  <dcterms:modified xsi:type="dcterms:W3CDTF">2017-05-07T09:27:32Z</dcterms:modified>
</cp:coreProperties>
</file>